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753" r:id="rId1"/>
    <p:sldMasterId id="2147484761" r:id="rId2"/>
    <p:sldMasterId id="2147484764" r:id="rId3"/>
    <p:sldMasterId id="2147484776" r:id="rId4"/>
    <p:sldMasterId id="2147484796" r:id="rId5"/>
  </p:sldMasterIdLst>
  <p:notesMasterIdLst>
    <p:notesMasterId r:id="rId28"/>
  </p:notesMasterIdLst>
  <p:handoutMasterIdLst>
    <p:handoutMasterId r:id="rId29"/>
  </p:handoutMasterIdLst>
  <p:sldIdLst>
    <p:sldId id="573" r:id="rId6"/>
    <p:sldId id="574" r:id="rId7"/>
    <p:sldId id="576" r:id="rId8"/>
    <p:sldId id="585" r:id="rId9"/>
    <p:sldId id="588" r:id="rId10"/>
    <p:sldId id="590" r:id="rId11"/>
    <p:sldId id="648" r:id="rId12"/>
    <p:sldId id="597" r:id="rId13"/>
    <p:sldId id="598" r:id="rId14"/>
    <p:sldId id="600" r:id="rId15"/>
    <p:sldId id="604" r:id="rId16"/>
    <p:sldId id="606" r:id="rId17"/>
    <p:sldId id="607" r:id="rId18"/>
    <p:sldId id="608" r:id="rId19"/>
    <p:sldId id="609" r:id="rId20"/>
    <p:sldId id="610" r:id="rId21"/>
    <p:sldId id="611" r:id="rId22"/>
    <p:sldId id="613" r:id="rId23"/>
    <p:sldId id="614" r:id="rId24"/>
    <p:sldId id="616" r:id="rId25"/>
    <p:sldId id="654" r:id="rId26"/>
    <p:sldId id="66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5" autoAdjust="0"/>
    <p:restoredTop sz="94609" autoAdjust="0"/>
  </p:normalViewPr>
  <p:slideViewPr>
    <p:cSldViewPr>
      <p:cViewPr varScale="1">
        <p:scale>
          <a:sx n="211" d="100"/>
          <a:sy n="211" d="100"/>
        </p:scale>
        <p:origin x="257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1ABFD-6BF8-4CF5-BB45-42AE23FF67DE}" type="datetimeFigureOut">
              <a:rPr lang="en-US" smtClean="0"/>
              <a:t>4/3/20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BA3FA-D233-4A54-9B39-BA5C5A94F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61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315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3153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154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3155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398B11F-C989-4FC2-9FC4-9CD7F081D689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940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51" y="6553200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2" y="362775"/>
            <a:ext cx="4572000" cy="5849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 userDrawn="1"/>
        </p:nvSpPr>
        <p:spPr>
          <a:xfrm>
            <a:off x="5292876" y="2469124"/>
            <a:ext cx="346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A61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16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171808" y="3503697"/>
            <a:ext cx="3711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000" dirty="0">
                <a:solidFill>
                  <a:srgbClr val="E44E24"/>
                </a:solidFill>
                <a:latin typeface="Arial"/>
              </a:rPr>
              <a:t>The Reproductive System</a:t>
            </a:r>
            <a:endParaRPr lang="en-US" sz="3200" dirty="0"/>
          </a:p>
        </p:txBody>
      </p:sp>
      <p:sp>
        <p:nvSpPr>
          <p:cNvPr id="11" name="CustomShape 2"/>
          <p:cNvSpPr/>
          <p:nvPr userDrawn="1"/>
        </p:nvSpPr>
        <p:spPr>
          <a:xfrm>
            <a:off x="5185800" y="5486040"/>
            <a:ext cx="3682800" cy="820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rgbClr val="2A61A4"/>
                </a:solidFill>
                <a:latin typeface="Arial"/>
              </a:rPr>
              <a:t>Lecture Presentation by 
Patty </a:t>
            </a:r>
            <a:r>
              <a:rPr lang="en-US" sz="1600" dirty="0" err="1">
                <a:solidFill>
                  <a:srgbClr val="2A61A4"/>
                </a:solidFill>
                <a:latin typeface="Arial"/>
              </a:rPr>
              <a:t>Bostwick</a:t>
            </a:r>
            <a:r>
              <a:rPr lang="en-US" sz="1600" dirty="0">
                <a:solidFill>
                  <a:srgbClr val="2A61A4"/>
                </a:solidFill>
                <a:latin typeface="Arial"/>
              </a:rPr>
              <a:t>-Taylor
Florence-Darlington Technical College</a:t>
            </a:r>
            <a:endParaRPr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37E8A5B-50F1-F840-9CDD-D72C4DA81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82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86750" cy="9875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86750" cy="4729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Line 2"/>
          <p:cNvSpPr/>
          <p:nvPr userDrawn="1"/>
        </p:nvSpPr>
        <p:spPr>
          <a:xfrm>
            <a:off x="-8280" y="50760"/>
            <a:ext cx="9143640" cy="0"/>
          </a:xfrm>
          <a:prstGeom prst="line">
            <a:avLst/>
          </a:prstGeom>
          <a:ln w="127080">
            <a:solidFill>
              <a:srgbClr val="2A61A4"/>
            </a:solidFill>
            <a:miter/>
          </a:ln>
        </p:spPr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4BD5E-4A6C-334B-A64D-331B7C2C1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52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Line 2"/>
          <p:cNvSpPr/>
          <p:nvPr userDrawn="1"/>
        </p:nvSpPr>
        <p:spPr>
          <a:xfrm>
            <a:off x="-8280" y="50760"/>
            <a:ext cx="9143640" cy="0"/>
          </a:xfrm>
          <a:prstGeom prst="line">
            <a:avLst/>
          </a:prstGeom>
          <a:ln w="127080">
            <a:solidFill>
              <a:srgbClr val="2A61A4"/>
            </a:solidFill>
            <a:miter/>
          </a:ln>
        </p:spPr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6C298EF-E41D-9841-8B69-4EF5E6705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58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E10A175-50D8-5746-BD87-C2A842BB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91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BB7869C-4C02-AF4B-90F8-E8DF2ED9A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DFB5CD6-ED74-B648-AD07-3E189C2F7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8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3DBE493-2935-844C-9A16-2AC87D7D2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67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43D6B74-B716-8541-9EA8-7989DE048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52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86750" cy="1309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25625"/>
            <a:ext cx="8286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2FD8285-F900-1A45-8B49-66F3C2913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96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55" r:id="rId2"/>
    <p:sldLayoutId id="2147484759" r:id="rId3"/>
    <p:sldLayoutId id="214748476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A61A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A61A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820523B-7E0A-704E-B3AF-0E3001F58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9FE474-2E30-EF4F-801C-99C720BC9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23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EE966DB-FC5C-464F-A022-6DBB55788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00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2B2F180-218B-B34B-AD42-E1B49B4A1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10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6_02a-U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6_08b-U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6_09-U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6_11-U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6_10_0-U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6_12a-U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6_12b-U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6_12c-U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6_12d-U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6_13a-U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6_13b-U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6_02b-U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6_15-U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6_01-U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6_03_0-U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6_04-U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6_05b-U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6_08a-U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6_07-U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5"/>
          <a:stretch>
            <a:fillRect/>
          </a:stretch>
        </p:blipFill>
        <p:spPr>
          <a:xfrm>
            <a:off x="298704" y="667512"/>
            <a:ext cx="8546592" cy="5522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1435" y="2563799"/>
            <a:ext cx="444032" cy="1809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76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Ureter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21435" y="2816211"/>
            <a:ext cx="1110882" cy="1809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76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Urinary bladder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6935" y="3047986"/>
            <a:ext cx="1296830" cy="1809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76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Seminal vesicle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935" y="3308336"/>
            <a:ext cx="880049" cy="1809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76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Ampulla of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6935" y="3490899"/>
            <a:ext cx="1335302" cy="1809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76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ductus deferens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6935" y="3806811"/>
            <a:ext cx="1359346" cy="1809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76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Ejaculatory duct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6935" y="4070336"/>
            <a:ext cx="551433" cy="1809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76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Rectum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6935" y="4322749"/>
            <a:ext cx="705321" cy="1809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76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Prostate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6935" y="4584686"/>
            <a:ext cx="1678345" cy="1809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76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Bulbo-urethral gland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935" y="5119674"/>
            <a:ext cx="1803379" cy="1809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76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Ductus (vas) deferens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77264" y="5349861"/>
            <a:ext cx="894476" cy="1809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76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Epididymis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77264" y="5599099"/>
            <a:ext cx="509755" cy="1809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76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Testis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77264" y="5814999"/>
            <a:ext cx="697307" cy="1809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76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Scrotum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21435" y="3076561"/>
            <a:ext cx="1410643" cy="1809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76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Prostatic urethra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21435" y="3338499"/>
            <a:ext cx="408766" cy="1809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76" b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Pubis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21435" y="3627424"/>
            <a:ext cx="1713611" cy="1809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76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Membranous urethra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21435" y="3909999"/>
            <a:ext cx="1551707" cy="1809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76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Urogenital diaphragm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21435" y="4237024"/>
            <a:ext cx="1197444" cy="1809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76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Erectile tissue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21435" y="4417999"/>
            <a:ext cx="973023" cy="1809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76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of the penis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21435" y="4718036"/>
            <a:ext cx="1259960" cy="1809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76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Spongy urethra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21435" y="5026011"/>
            <a:ext cx="1460336" cy="1809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76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Shaft of the penis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21435" y="5332399"/>
            <a:ext cx="961802" cy="1809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76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Glans penis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21435" y="5614974"/>
            <a:ext cx="681277" cy="1809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76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Prepuce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21435" y="5864211"/>
            <a:ext cx="1402628" cy="1809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76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External urethral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21435" y="6013436"/>
            <a:ext cx="528991" cy="1809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76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orifice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6935" y="5988036"/>
            <a:ext cx="219612" cy="1809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76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</a:t>
            </a:r>
          </a:p>
        </p:txBody>
      </p:sp>
      <p:sp>
        <p:nvSpPr>
          <p:cNvPr id="32" name="Freeform 31"/>
          <p:cNvSpPr/>
          <p:nvPr/>
        </p:nvSpPr>
        <p:spPr>
          <a:xfrm>
            <a:off x="6128177" y="4312512"/>
            <a:ext cx="851153" cy="320090"/>
          </a:xfrm>
          <a:custGeom>
            <a:avLst/>
            <a:gdLst>
              <a:gd name="connsiteX0" fmla="*/ 12700 w 851153"/>
              <a:gd name="connsiteY0" fmla="*/ 307390 h 320090"/>
              <a:gd name="connsiteX1" fmla="*/ 838453 w 851153"/>
              <a:gd name="connsiteY1" fmla="*/ 12700 h 3200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51153" h="320090">
                <a:moveTo>
                  <a:pt x="12700" y="307390"/>
                </a:moveTo>
                <a:lnTo>
                  <a:pt x="838453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6089633" y="5044095"/>
            <a:ext cx="813117" cy="196557"/>
          </a:xfrm>
          <a:custGeom>
            <a:avLst/>
            <a:gdLst>
              <a:gd name="connsiteX0" fmla="*/ 43650 w 813117"/>
              <a:gd name="connsiteY0" fmla="*/ 26314 h 196557"/>
              <a:gd name="connsiteX1" fmla="*/ 12700 w 813117"/>
              <a:gd name="connsiteY1" fmla="*/ 70459 h 196557"/>
              <a:gd name="connsiteX2" fmla="*/ 406552 w 813117"/>
              <a:gd name="connsiteY2" fmla="*/ 183857 h 196557"/>
              <a:gd name="connsiteX3" fmla="*/ 800417 w 813117"/>
              <a:gd name="connsiteY3" fmla="*/ 70459 h 196557"/>
              <a:gd name="connsiteX4" fmla="*/ 745528 w 813117"/>
              <a:gd name="connsiteY4" fmla="*/ 12700 h 1965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13117" h="196557">
                <a:moveTo>
                  <a:pt x="43650" y="26314"/>
                </a:moveTo>
                <a:cubicBezTo>
                  <a:pt x="23710" y="39903"/>
                  <a:pt x="12700" y="54813"/>
                  <a:pt x="12700" y="70459"/>
                </a:cubicBezTo>
                <a:cubicBezTo>
                  <a:pt x="12700" y="133095"/>
                  <a:pt x="189039" y="183857"/>
                  <a:pt x="406552" y="183857"/>
                </a:cubicBezTo>
                <a:cubicBezTo>
                  <a:pt x="624090" y="183857"/>
                  <a:pt x="800417" y="133095"/>
                  <a:pt x="800417" y="70459"/>
                </a:cubicBezTo>
                <a:cubicBezTo>
                  <a:pt x="800417" y="49364"/>
                  <a:pt x="780402" y="29603"/>
                  <a:pt x="745528" y="12700"/>
                </a:cubicBez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1640594" y="3136136"/>
            <a:ext cx="2138121" cy="50800"/>
          </a:xfrm>
          <a:custGeom>
            <a:avLst/>
            <a:gdLst>
              <a:gd name="connsiteX0" fmla="*/ 12700 w 2138121"/>
              <a:gd name="connsiteY0" fmla="*/ 12700 h 50800"/>
              <a:gd name="connsiteX1" fmla="*/ 2125421 w 2138121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38121" h="50800">
                <a:moveTo>
                  <a:pt x="12700" y="12700"/>
                </a:moveTo>
                <a:lnTo>
                  <a:pt x="2125421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1275634" y="3385031"/>
            <a:ext cx="2285974" cy="50800"/>
          </a:xfrm>
          <a:custGeom>
            <a:avLst/>
            <a:gdLst>
              <a:gd name="connsiteX0" fmla="*/ 12700 w 2285974"/>
              <a:gd name="connsiteY0" fmla="*/ 12700 h 50800"/>
              <a:gd name="connsiteX1" fmla="*/ 2273274 w 2285974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85974" h="50800">
                <a:moveTo>
                  <a:pt x="12700" y="12700"/>
                </a:moveTo>
                <a:lnTo>
                  <a:pt x="2273274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982396" y="4165497"/>
            <a:ext cx="2435423" cy="50800"/>
          </a:xfrm>
          <a:custGeom>
            <a:avLst/>
            <a:gdLst>
              <a:gd name="connsiteX0" fmla="*/ 12700 w 2435423"/>
              <a:gd name="connsiteY0" fmla="*/ 12700 h 50800"/>
              <a:gd name="connsiteX1" fmla="*/ 2422723 w 2435423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35423" h="50800">
                <a:moveTo>
                  <a:pt x="12700" y="12700"/>
                </a:moveTo>
                <a:lnTo>
                  <a:pt x="2422723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1067900" y="4054308"/>
            <a:ext cx="2964865" cy="385495"/>
          </a:xfrm>
          <a:custGeom>
            <a:avLst/>
            <a:gdLst>
              <a:gd name="connsiteX0" fmla="*/ 12700 w 2964865"/>
              <a:gd name="connsiteY0" fmla="*/ 372795 h 385495"/>
              <a:gd name="connsiteX1" fmla="*/ 2537345 w 2964865"/>
              <a:gd name="connsiteY1" fmla="*/ 372795 h 385495"/>
              <a:gd name="connsiteX2" fmla="*/ 2952165 w 2964865"/>
              <a:gd name="connsiteY2" fmla="*/ 12700 h 3854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964865" h="385495">
                <a:moveTo>
                  <a:pt x="12700" y="372795"/>
                </a:moveTo>
                <a:lnTo>
                  <a:pt x="2537345" y="372795"/>
                </a:lnTo>
                <a:lnTo>
                  <a:pt x="2952165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2032643" y="4364036"/>
            <a:ext cx="1989048" cy="324662"/>
          </a:xfrm>
          <a:custGeom>
            <a:avLst/>
            <a:gdLst>
              <a:gd name="connsiteX0" fmla="*/ 12700 w 1989048"/>
              <a:gd name="connsiteY0" fmla="*/ 311962 h 324662"/>
              <a:gd name="connsiteX1" fmla="*/ 1684540 w 1989048"/>
              <a:gd name="connsiteY1" fmla="*/ 309727 h 324662"/>
              <a:gd name="connsiteX2" fmla="*/ 1976348 w 1989048"/>
              <a:gd name="connsiteY2" fmla="*/ 12700 h 3246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89048" h="324662">
                <a:moveTo>
                  <a:pt x="12700" y="311962"/>
                </a:moveTo>
                <a:lnTo>
                  <a:pt x="1684540" y="309727"/>
                </a:lnTo>
                <a:lnTo>
                  <a:pt x="1976348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4820445" y="5442596"/>
            <a:ext cx="463753" cy="50800"/>
          </a:xfrm>
          <a:custGeom>
            <a:avLst/>
            <a:gdLst>
              <a:gd name="connsiteX0" fmla="*/ 12700 w 463753"/>
              <a:gd name="connsiteY0" fmla="*/ 12700 h 50800"/>
              <a:gd name="connsiteX1" fmla="*/ 451053 w 463753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63753" h="50800">
                <a:moveTo>
                  <a:pt x="12700" y="12700"/>
                </a:moveTo>
                <a:lnTo>
                  <a:pt x="451053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3967272" y="2643872"/>
            <a:ext cx="3138042" cy="50800"/>
          </a:xfrm>
          <a:custGeom>
            <a:avLst/>
            <a:gdLst>
              <a:gd name="connsiteX0" fmla="*/ 12700 w 3138042"/>
              <a:gd name="connsiteY0" fmla="*/ 12700 h 50800"/>
              <a:gd name="connsiteX1" fmla="*/ 3125343 w 3138042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38042" h="50800">
                <a:moveTo>
                  <a:pt x="12700" y="12700"/>
                </a:moveTo>
                <a:lnTo>
                  <a:pt x="3125343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4831520" y="2895535"/>
            <a:ext cx="2273795" cy="299186"/>
          </a:xfrm>
          <a:custGeom>
            <a:avLst/>
            <a:gdLst>
              <a:gd name="connsiteX0" fmla="*/ 2261095 w 2273795"/>
              <a:gd name="connsiteY0" fmla="*/ 12700 h 299186"/>
              <a:gd name="connsiteX1" fmla="*/ 709612 w 2273795"/>
              <a:gd name="connsiteY1" fmla="*/ 12700 h 299186"/>
              <a:gd name="connsiteX2" fmla="*/ 12700 w 2273795"/>
              <a:gd name="connsiteY2" fmla="*/ 286486 h 2991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73795" h="299186">
                <a:moveTo>
                  <a:pt x="2261095" y="12700"/>
                </a:moveTo>
                <a:lnTo>
                  <a:pt x="709612" y="12700"/>
                </a:lnTo>
                <a:lnTo>
                  <a:pt x="12700" y="28648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4212065" y="3152722"/>
            <a:ext cx="2893250" cy="972489"/>
          </a:xfrm>
          <a:custGeom>
            <a:avLst/>
            <a:gdLst>
              <a:gd name="connsiteX0" fmla="*/ 2880550 w 2893250"/>
              <a:gd name="connsiteY0" fmla="*/ 12700 h 972489"/>
              <a:gd name="connsiteX1" fmla="*/ 1311376 w 2893250"/>
              <a:gd name="connsiteY1" fmla="*/ 12700 h 972489"/>
              <a:gd name="connsiteX2" fmla="*/ 12700 w 2893250"/>
              <a:gd name="connsiteY2" fmla="*/ 959789 h 9724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893250" h="972489">
                <a:moveTo>
                  <a:pt x="2880550" y="12700"/>
                </a:moveTo>
                <a:lnTo>
                  <a:pt x="1311376" y="12700"/>
                </a:lnTo>
                <a:lnTo>
                  <a:pt x="12700" y="95978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5379106" y="3417187"/>
            <a:ext cx="1726209" cy="50800"/>
          </a:xfrm>
          <a:custGeom>
            <a:avLst/>
            <a:gdLst>
              <a:gd name="connsiteX0" fmla="*/ 12700 w 1726209"/>
              <a:gd name="connsiteY0" fmla="*/ 12700 h 50800"/>
              <a:gd name="connsiteX1" fmla="*/ 1713509 w 1726209"/>
              <a:gd name="connsiteY1" fmla="*/ 13893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26209" h="50800">
                <a:moveTo>
                  <a:pt x="12700" y="12700"/>
                </a:moveTo>
                <a:lnTo>
                  <a:pt x="1713509" y="1389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4278409" y="3703090"/>
            <a:ext cx="2826905" cy="596823"/>
          </a:xfrm>
          <a:custGeom>
            <a:avLst/>
            <a:gdLst>
              <a:gd name="connsiteX0" fmla="*/ 2814205 w 2826905"/>
              <a:gd name="connsiteY0" fmla="*/ 12700 h 596823"/>
              <a:gd name="connsiteX1" fmla="*/ 947445 w 2826905"/>
              <a:gd name="connsiteY1" fmla="*/ 12700 h 596823"/>
              <a:gd name="connsiteX2" fmla="*/ 12700 w 2826905"/>
              <a:gd name="connsiteY2" fmla="*/ 584123 h 5968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826905" h="596823">
                <a:moveTo>
                  <a:pt x="2814205" y="12700"/>
                </a:moveTo>
                <a:lnTo>
                  <a:pt x="947445" y="12700"/>
                </a:lnTo>
                <a:lnTo>
                  <a:pt x="12700" y="58412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4561861" y="3989691"/>
            <a:ext cx="2543454" cy="311988"/>
          </a:xfrm>
          <a:custGeom>
            <a:avLst/>
            <a:gdLst>
              <a:gd name="connsiteX0" fmla="*/ 2530754 w 2543454"/>
              <a:gd name="connsiteY0" fmla="*/ 12700 h 311988"/>
              <a:gd name="connsiteX1" fmla="*/ 531240 w 2543454"/>
              <a:gd name="connsiteY1" fmla="*/ 12700 h 311988"/>
              <a:gd name="connsiteX2" fmla="*/ 12700 w 2543454"/>
              <a:gd name="connsiteY2" fmla="*/ 299288 h 3119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543454" h="311988">
                <a:moveTo>
                  <a:pt x="2530754" y="12700"/>
                </a:moveTo>
                <a:lnTo>
                  <a:pt x="531240" y="12700"/>
                </a:lnTo>
                <a:lnTo>
                  <a:pt x="12700" y="29928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6323071" y="4312512"/>
            <a:ext cx="782243" cy="50800"/>
          </a:xfrm>
          <a:custGeom>
            <a:avLst/>
            <a:gdLst>
              <a:gd name="connsiteX0" fmla="*/ 12700 w 782243"/>
              <a:gd name="connsiteY0" fmla="*/ 12700 h 50800"/>
              <a:gd name="connsiteX1" fmla="*/ 769543 w 782243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2243" h="50800">
                <a:moveTo>
                  <a:pt x="12700" y="12700"/>
                </a:moveTo>
                <a:lnTo>
                  <a:pt x="769543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6660930" y="5409411"/>
            <a:ext cx="444385" cy="218313"/>
          </a:xfrm>
          <a:custGeom>
            <a:avLst/>
            <a:gdLst>
              <a:gd name="connsiteX0" fmla="*/ 431685 w 444385"/>
              <a:gd name="connsiteY0" fmla="*/ 12700 h 218313"/>
              <a:gd name="connsiteX1" fmla="*/ 290639 w 444385"/>
              <a:gd name="connsiteY1" fmla="*/ 12700 h 218313"/>
              <a:gd name="connsiteX2" fmla="*/ 12700 w 444385"/>
              <a:gd name="connsiteY2" fmla="*/ 205613 h 2183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44385" h="218313">
                <a:moveTo>
                  <a:pt x="431685" y="12700"/>
                </a:moveTo>
                <a:lnTo>
                  <a:pt x="290639" y="12700"/>
                </a:lnTo>
                <a:lnTo>
                  <a:pt x="12700" y="20561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6810256" y="5691516"/>
            <a:ext cx="295059" cy="50800"/>
          </a:xfrm>
          <a:custGeom>
            <a:avLst/>
            <a:gdLst>
              <a:gd name="connsiteX0" fmla="*/ 282359 w 295059"/>
              <a:gd name="connsiteY0" fmla="*/ 12700 h 50800"/>
              <a:gd name="connsiteX1" fmla="*/ 12700 w 295059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5059" h="50800">
                <a:moveTo>
                  <a:pt x="282359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6465946" y="5940411"/>
            <a:ext cx="639368" cy="50800"/>
          </a:xfrm>
          <a:custGeom>
            <a:avLst/>
            <a:gdLst>
              <a:gd name="connsiteX0" fmla="*/ 626668 w 639368"/>
              <a:gd name="connsiteY0" fmla="*/ 12700 h 50800"/>
              <a:gd name="connsiteX1" fmla="*/ 12700 w 639368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9368" h="50800">
                <a:moveTo>
                  <a:pt x="626668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6313292" y="4794718"/>
            <a:ext cx="792022" cy="50800"/>
          </a:xfrm>
          <a:custGeom>
            <a:avLst/>
            <a:gdLst>
              <a:gd name="connsiteX0" fmla="*/ 12700 w 792022"/>
              <a:gd name="connsiteY0" fmla="*/ 12700 h 50800"/>
              <a:gd name="connsiteX1" fmla="*/ 779322 w 792022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92022" h="50800">
                <a:moveTo>
                  <a:pt x="12700" y="12700"/>
                </a:moveTo>
                <a:lnTo>
                  <a:pt x="779322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4412814" y="5691516"/>
            <a:ext cx="1182509" cy="50800"/>
          </a:xfrm>
          <a:custGeom>
            <a:avLst/>
            <a:gdLst>
              <a:gd name="connsiteX0" fmla="*/ 12700 w 1182509"/>
              <a:gd name="connsiteY0" fmla="*/ 12700 h 50800"/>
              <a:gd name="connsiteX1" fmla="*/ 1169809 w 1182509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82509" h="50800">
                <a:moveTo>
                  <a:pt x="12700" y="12700"/>
                </a:moveTo>
                <a:lnTo>
                  <a:pt x="1169809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2" name="Freeform 3"/>
          <p:cNvSpPr/>
          <p:nvPr/>
        </p:nvSpPr>
        <p:spPr>
          <a:xfrm>
            <a:off x="4603707" y="5903085"/>
            <a:ext cx="585063" cy="50800"/>
          </a:xfrm>
          <a:custGeom>
            <a:avLst/>
            <a:gdLst>
              <a:gd name="connsiteX0" fmla="*/ 12700 w 585063"/>
              <a:gd name="connsiteY0" fmla="*/ 12700 h 50800"/>
              <a:gd name="connsiteX1" fmla="*/ 572363 w 585063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85063" h="50800">
                <a:moveTo>
                  <a:pt x="12700" y="12700"/>
                </a:moveTo>
                <a:lnTo>
                  <a:pt x="572363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3" name="Freeform 3"/>
          <p:cNvSpPr/>
          <p:nvPr/>
        </p:nvSpPr>
        <p:spPr>
          <a:xfrm>
            <a:off x="1646944" y="3142486"/>
            <a:ext cx="2125421" cy="25400"/>
          </a:xfrm>
          <a:custGeom>
            <a:avLst/>
            <a:gdLst>
              <a:gd name="connsiteX0" fmla="*/ 6350 w 2125421"/>
              <a:gd name="connsiteY0" fmla="*/ 6350 h 25400"/>
              <a:gd name="connsiteX1" fmla="*/ 2119071 w 212542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25421" h="25400">
                <a:moveTo>
                  <a:pt x="6350" y="6350"/>
                </a:moveTo>
                <a:lnTo>
                  <a:pt x="2119071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4" name="Freeform 3"/>
          <p:cNvSpPr/>
          <p:nvPr/>
        </p:nvSpPr>
        <p:spPr>
          <a:xfrm>
            <a:off x="1281984" y="3391381"/>
            <a:ext cx="2273274" cy="25400"/>
          </a:xfrm>
          <a:custGeom>
            <a:avLst/>
            <a:gdLst>
              <a:gd name="connsiteX0" fmla="*/ 6350 w 2273274"/>
              <a:gd name="connsiteY0" fmla="*/ 6350 h 25400"/>
              <a:gd name="connsiteX1" fmla="*/ 2266924 w 227327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73274" h="25400">
                <a:moveTo>
                  <a:pt x="6350" y="6350"/>
                </a:moveTo>
                <a:lnTo>
                  <a:pt x="2266924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5" name="Freeform 3"/>
          <p:cNvSpPr/>
          <p:nvPr/>
        </p:nvSpPr>
        <p:spPr>
          <a:xfrm>
            <a:off x="1719194" y="3874146"/>
            <a:ext cx="2305659" cy="34671"/>
          </a:xfrm>
          <a:custGeom>
            <a:avLst/>
            <a:gdLst>
              <a:gd name="connsiteX0" fmla="*/ 12700 w 2305659"/>
              <a:gd name="connsiteY0" fmla="*/ 21970 h 34671"/>
              <a:gd name="connsiteX1" fmla="*/ 1778571 w 2305659"/>
              <a:gd name="connsiteY1" fmla="*/ 21970 h 34671"/>
              <a:gd name="connsiteX2" fmla="*/ 2292959 w 2305659"/>
              <a:gd name="connsiteY2" fmla="*/ 12700 h 346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305659" h="34671">
                <a:moveTo>
                  <a:pt x="12700" y="21970"/>
                </a:moveTo>
                <a:lnTo>
                  <a:pt x="1778571" y="21970"/>
                </a:lnTo>
                <a:lnTo>
                  <a:pt x="2292959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6" name="Freeform 3"/>
          <p:cNvSpPr/>
          <p:nvPr/>
        </p:nvSpPr>
        <p:spPr>
          <a:xfrm>
            <a:off x="1725544" y="3880496"/>
            <a:ext cx="2292959" cy="21971"/>
          </a:xfrm>
          <a:custGeom>
            <a:avLst/>
            <a:gdLst>
              <a:gd name="connsiteX0" fmla="*/ 6350 w 2292959"/>
              <a:gd name="connsiteY0" fmla="*/ 15620 h 21971"/>
              <a:gd name="connsiteX1" fmla="*/ 1772221 w 2292959"/>
              <a:gd name="connsiteY1" fmla="*/ 15620 h 21971"/>
              <a:gd name="connsiteX2" fmla="*/ 2286609 w 2292959"/>
              <a:gd name="connsiteY2" fmla="*/ 6350 h 219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92959" h="21971">
                <a:moveTo>
                  <a:pt x="6350" y="15620"/>
                </a:moveTo>
                <a:lnTo>
                  <a:pt x="1772221" y="15620"/>
                </a:lnTo>
                <a:lnTo>
                  <a:pt x="2286609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7" name="Freeform 3"/>
          <p:cNvSpPr/>
          <p:nvPr/>
        </p:nvSpPr>
        <p:spPr>
          <a:xfrm>
            <a:off x="939237" y="4171847"/>
            <a:ext cx="2472232" cy="25400"/>
          </a:xfrm>
          <a:custGeom>
            <a:avLst/>
            <a:gdLst>
              <a:gd name="connsiteX0" fmla="*/ 6350 w 2472232"/>
              <a:gd name="connsiteY0" fmla="*/ 6350 h 25400"/>
              <a:gd name="connsiteX1" fmla="*/ 2465882 w 247223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72232" h="25400">
                <a:moveTo>
                  <a:pt x="6350" y="6350"/>
                </a:moveTo>
                <a:lnTo>
                  <a:pt x="2465882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8" name="Freeform 3"/>
          <p:cNvSpPr/>
          <p:nvPr/>
        </p:nvSpPr>
        <p:spPr>
          <a:xfrm>
            <a:off x="1074250" y="4060658"/>
            <a:ext cx="2952165" cy="372795"/>
          </a:xfrm>
          <a:custGeom>
            <a:avLst/>
            <a:gdLst>
              <a:gd name="connsiteX0" fmla="*/ 6350 w 2952165"/>
              <a:gd name="connsiteY0" fmla="*/ 366445 h 372795"/>
              <a:gd name="connsiteX1" fmla="*/ 2530995 w 2952165"/>
              <a:gd name="connsiteY1" fmla="*/ 366445 h 372795"/>
              <a:gd name="connsiteX2" fmla="*/ 2945815 w 2952165"/>
              <a:gd name="connsiteY2" fmla="*/ 6350 h 3727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952165" h="372795">
                <a:moveTo>
                  <a:pt x="6350" y="366445"/>
                </a:moveTo>
                <a:lnTo>
                  <a:pt x="2530995" y="366445"/>
                </a:lnTo>
                <a:lnTo>
                  <a:pt x="2945815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9" name="Freeform 3"/>
          <p:cNvSpPr/>
          <p:nvPr/>
        </p:nvSpPr>
        <p:spPr>
          <a:xfrm>
            <a:off x="2038993" y="4370386"/>
            <a:ext cx="1976348" cy="311962"/>
          </a:xfrm>
          <a:custGeom>
            <a:avLst/>
            <a:gdLst>
              <a:gd name="connsiteX0" fmla="*/ 6350 w 1976348"/>
              <a:gd name="connsiteY0" fmla="*/ 305612 h 311962"/>
              <a:gd name="connsiteX1" fmla="*/ 1678190 w 1976348"/>
              <a:gd name="connsiteY1" fmla="*/ 303377 h 311962"/>
              <a:gd name="connsiteX2" fmla="*/ 1969998 w 1976348"/>
              <a:gd name="connsiteY2" fmla="*/ 6350 h 3119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76348" h="311962">
                <a:moveTo>
                  <a:pt x="6350" y="305612"/>
                </a:moveTo>
                <a:lnTo>
                  <a:pt x="1678190" y="303377"/>
                </a:lnTo>
                <a:lnTo>
                  <a:pt x="196999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0" name="Freeform 3"/>
          <p:cNvSpPr/>
          <p:nvPr/>
        </p:nvSpPr>
        <p:spPr>
          <a:xfrm>
            <a:off x="2155693" y="4686527"/>
            <a:ext cx="3185947" cy="554469"/>
          </a:xfrm>
          <a:custGeom>
            <a:avLst/>
            <a:gdLst>
              <a:gd name="connsiteX0" fmla="*/ 12700 w 3185947"/>
              <a:gd name="connsiteY0" fmla="*/ 541769 h 554469"/>
              <a:gd name="connsiteX1" fmla="*/ 1249426 w 3185947"/>
              <a:gd name="connsiteY1" fmla="*/ 541769 h 554469"/>
              <a:gd name="connsiteX2" fmla="*/ 3173247 w 3185947"/>
              <a:gd name="connsiteY2" fmla="*/ 12700 h 5544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185947" h="554469">
                <a:moveTo>
                  <a:pt x="12700" y="541769"/>
                </a:moveTo>
                <a:lnTo>
                  <a:pt x="1249426" y="541769"/>
                </a:lnTo>
                <a:lnTo>
                  <a:pt x="3173247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1" name="Freeform 3"/>
          <p:cNvSpPr/>
          <p:nvPr/>
        </p:nvSpPr>
        <p:spPr>
          <a:xfrm>
            <a:off x="2162043" y="4692877"/>
            <a:ext cx="3173247" cy="541769"/>
          </a:xfrm>
          <a:custGeom>
            <a:avLst/>
            <a:gdLst>
              <a:gd name="connsiteX0" fmla="*/ 6350 w 3173247"/>
              <a:gd name="connsiteY0" fmla="*/ 535419 h 541769"/>
              <a:gd name="connsiteX1" fmla="*/ 1243076 w 3173247"/>
              <a:gd name="connsiteY1" fmla="*/ 535419 h 541769"/>
              <a:gd name="connsiteX2" fmla="*/ 3166897 w 3173247"/>
              <a:gd name="connsiteY2" fmla="*/ 6350 h 5417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173247" h="541769">
                <a:moveTo>
                  <a:pt x="6350" y="535419"/>
                </a:moveTo>
                <a:lnTo>
                  <a:pt x="1243076" y="535419"/>
                </a:lnTo>
                <a:lnTo>
                  <a:pt x="3166897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2" name="Freeform 3"/>
          <p:cNvSpPr/>
          <p:nvPr/>
        </p:nvSpPr>
        <p:spPr>
          <a:xfrm>
            <a:off x="4826795" y="5448946"/>
            <a:ext cx="451053" cy="25400"/>
          </a:xfrm>
          <a:custGeom>
            <a:avLst/>
            <a:gdLst>
              <a:gd name="connsiteX0" fmla="*/ 6350 w 451053"/>
              <a:gd name="connsiteY0" fmla="*/ 6350 h 25400"/>
              <a:gd name="connsiteX1" fmla="*/ 444703 w 451053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51053" h="25400">
                <a:moveTo>
                  <a:pt x="6350" y="6350"/>
                </a:moveTo>
                <a:lnTo>
                  <a:pt x="444703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3" name="Freeform 3"/>
          <p:cNvSpPr/>
          <p:nvPr/>
        </p:nvSpPr>
        <p:spPr>
          <a:xfrm>
            <a:off x="3973622" y="2650222"/>
            <a:ext cx="3125342" cy="25400"/>
          </a:xfrm>
          <a:custGeom>
            <a:avLst/>
            <a:gdLst>
              <a:gd name="connsiteX0" fmla="*/ 6350 w 3125342"/>
              <a:gd name="connsiteY0" fmla="*/ 6350 h 25400"/>
              <a:gd name="connsiteX1" fmla="*/ 3118993 w 312534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25342" h="25400">
                <a:moveTo>
                  <a:pt x="6350" y="6350"/>
                </a:moveTo>
                <a:lnTo>
                  <a:pt x="3118993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4" name="Freeform 3"/>
          <p:cNvSpPr/>
          <p:nvPr/>
        </p:nvSpPr>
        <p:spPr>
          <a:xfrm>
            <a:off x="4837870" y="2901885"/>
            <a:ext cx="2261095" cy="286486"/>
          </a:xfrm>
          <a:custGeom>
            <a:avLst/>
            <a:gdLst>
              <a:gd name="connsiteX0" fmla="*/ 2254745 w 2261095"/>
              <a:gd name="connsiteY0" fmla="*/ 6350 h 286486"/>
              <a:gd name="connsiteX1" fmla="*/ 703262 w 2261095"/>
              <a:gd name="connsiteY1" fmla="*/ 6350 h 286486"/>
              <a:gd name="connsiteX2" fmla="*/ 6350 w 2261095"/>
              <a:gd name="connsiteY2" fmla="*/ 280136 h 2864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61095" h="286486">
                <a:moveTo>
                  <a:pt x="2254745" y="6350"/>
                </a:moveTo>
                <a:lnTo>
                  <a:pt x="703262" y="6350"/>
                </a:lnTo>
                <a:lnTo>
                  <a:pt x="6350" y="28013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5" name="Freeform 3"/>
          <p:cNvSpPr/>
          <p:nvPr/>
        </p:nvSpPr>
        <p:spPr>
          <a:xfrm>
            <a:off x="4218415" y="3159072"/>
            <a:ext cx="2880550" cy="959789"/>
          </a:xfrm>
          <a:custGeom>
            <a:avLst/>
            <a:gdLst>
              <a:gd name="connsiteX0" fmla="*/ 2874200 w 2880550"/>
              <a:gd name="connsiteY0" fmla="*/ 6350 h 959789"/>
              <a:gd name="connsiteX1" fmla="*/ 1305026 w 2880550"/>
              <a:gd name="connsiteY1" fmla="*/ 6350 h 959789"/>
              <a:gd name="connsiteX2" fmla="*/ 6350 w 2880550"/>
              <a:gd name="connsiteY2" fmla="*/ 953439 h 9597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880550" h="959789">
                <a:moveTo>
                  <a:pt x="2874200" y="6350"/>
                </a:moveTo>
                <a:lnTo>
                  <a:pt x="1305026" y="6350"/>
                </a:lnTo>
                <a:lnTo>
                  <a:pt x="6350" y="95343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6" name="Freeform 3"/>
          <p:cNvSpPr/>
          <p:nvPr/>
        </p:nvSpPr>
        <p:spPr>
          <a:xfrm>
            <a:off x="5385456" y="3423537"/>
            <a:ext cx="1713509" cy="25400"/>
          </a:xfrm>
          <a:custGeom>
            <a:avLst/>
            <a:gdLst>
              <a:gd name="connsiteX0" fmla="*/ 6350 w 1713509"/>
              <a:gd name="connsiteY0" fmla="*/ 6350 h 25400"/>
              <a:gd name="connsiteX1" fmla="*/ 1707159 w 1713509"/>
              <a:gd name="connsiteY1" fmla="*/ 7543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3509" h="25400">
                <a:moveTo>
                  <a:pt x="6350" y="6350"/>
                </a:moveTo>
                <a:lnTo>
                  <a:pt x="1707159" y="754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7" name="Freeform 3"/>
          <p:cNvSpPr/>
          <p:nvPr/>
        </p:nvSpPr>
        <p:spPr>
          <a:xfrm>
            <a:off x="4284759" y="3709440"/>
            <a:ext cx="2814205" cy="584123"/>
          </a:xfrm>
          <a:custGeom>
            <a:avLst/>
            <a:gdLst>
              <a:gd name="connsiteX0" fmla="*/ 2807855 w 2814205"/>
              <a:gd name="connsiteY0" fmla="*/ 6350 h 584123"/>
              <a:gd name="connsiteX1" fmla="*/ 941095 w 2814205"/>
              <a:gd name="connsiteY1" fmla="*/ 6350 h 584123"/>
              <a:gd name="connsiteX2" fmla="*/ 6350 w 2814205"/>
              <a:gd name="connsiteY2" fmla="*/ 577773 h 5841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814205" h="584123">
                <a:moveTo>
                  <a:pt x="2807855" y="6350"/>
                </a:moveTo>
                <a:lnTo>
                  <a:pt x="941095" y="6350"/>
                </a:lnTo>
                <a:lnTo>
                  <a:pt x="6350" y="57777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8" name="Freeform 3"/>
          <p:cNvSpPr/>
          <p:nvPr/>
        </p:nvSpPr>
        <p:spPr>
          <a:xfrm>
            <a:off x="4568211" y="3996041"/>
            <a:ext cx="2530754" cy="299288"/>
          </a:xfrm>
          <a:custGeom>
            <a:avLst/>
            <a:gdLst>
              <a:gd name="connsiteX0" fmla="*/ 2524404 w 2530754"/>
              <a:gd name="connsiteY0" fmla="*/ 6350 h 299288"/>
              <a:gd name="connsiteX1" fmla="*/ 524890 w 2530754"/>
              <a:gd name="connsiteY1" fmla="*/ 6350 h 299288"/>
              <a:gd name="connsiteX2" fmla="*/ 6350 w 2530754"/>
              <a:gd name="connsiteY2" fmla="*/ 292938 h 299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530754" h="299288">
                <a:moveTo>
                  <a:pt x="2524404" y="6350"/>
                </a:moveTo>
                <a:lnTo>
                  <a:pt x="524890" y="6350"/>
                </a:lnTo>
                <a:lnTo>
                  <a:pt x="6350" y="29293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9" name="Freeform 3"/>
          <p:cNvSpPr/>
          <p:nvPr/>
        </p:nvSpPr>
        <p:spPr>
          <a:xfrm>
            <a:off x="6329421" y="4318862"/>
            <a:ext cx="769543" cy="25400"/>
          </a:xfrm>
          <a:custGeom>
            <a:avLst/>
            <a:gdLst>
              <a:gd name="connsiteX0" fmla="*/ 6350 w 769543"/>
              <a:gd name="connsiteY0" fmla="*/ 6350 h 25400"/>
              <a:gd name="connsiteX1" fmla="*/ 763193 w 769543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9543" h="25400">
                <a:moveTo>
                  <a:pt x="6350" y="6350"/>
                </a:moveTo>
                <a:lnTo>
                  <a:pt x="763193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0" name="Freeform 3"/>
          <p:cNvSpPr/>
          <p:nvPr/>
        </p:nvSpPr>
        <p:spPr>
          <a:xfrm>
            <a:off x="6134527" y="4318862"/>
            <a:ext cx="838453" cy="307390"/>
          </a:xfrm>
          <a:custGeom>
            <a:avLst/>
            <a:gdLst>
              <a:gd name="connsiteX0" fmla="*/ 6350 w 838453"/>
              <a:gd name="connsiteY0" fmla="*/ 301040 h 307390"/>
              <a:gd name="connsiteX1" fmla="*/ 832103 w 838453"/>
              <a:gd name="connsiteY1" fmla="*/ 6350 h 307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8453" h="307390">
                <a:moveTo>
                  <a:pt x="6350" y="301040"/>
                </a:moveTo>
                <a:lnTo>
                  <a:pt x="832103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1" name="Freeform 3"/>
          <p:cNvSpPr/>
          <p:nvPr/>
        </p:nvSpPr>
        <p:spPr>
          <a:xfrm>
            <a:off x="6667280" y="5415761"/>
            <a:ext cx="431685" cy="205613"/>
          </a:xfrm>
          <a:custGeom>
            <a:avLst/>
            <a:gdLst>
              <a:gd name="connsiteX0" fmla="*/ 425335 w 431685"/>
              <a:gd name="connsiteY0" fmla="*/ 6350 h 205613"/>
              <a:gd name="connsiteX1" fmla="*/ 284289 w 431685"/>
              <a:gd name="connsiteY1" fmla="*/ 6350 h 205613"/>
              <a:gd name="connsiteX2" fmla="*/ 6350 w 431685"/>
              <a:gd name="connsiteY2" fmla="*/ 199263 h 2056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31685" h="205613">
                <a:moveTo>
                  <a:pt x="425335" y="6350"/>
                </a:moveTo>
                <a:lnTo>
                  <a:pt x="284289" y="6350"/>
                </a:lnTo>
                <a:lnTo>
                  <a:pt x="6350" y="19926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2" name="Freeform 3"/>
          <p:cNvSpPr/>
          <p:nvPr/>
        </p:nvSpPr>
        <p:spPr>
          <a:xfrm>
            <a:off x="6816606" y="5697866"/>
            <a:ext cx="282359" cy="25400"/>
          </a:xfrm>
          <a:custGeom>
            <a:avLst/>
            <a:gdLst>
              <a:gd name="connsiteX0" fmla="*/ 276009 w 282359"/>
              <a:gd name="connsiteY0" fmla="*/ 6350 h 25400"/>
              <a:gd name="connsiteX1" fmla="*/ 6350 w 28235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82359" h="25400">
                <a:moveTo>
                  <a:pt x="276009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3" name="Freeform 3"/>
          <p:cNvSpPr/>
          <p:nvPr/>
        </p:nvSpPr>
        <p:spPr>
          <a:xfrm>
            <a:off x="6472296" y="5946761"/>
            <a:ext cx="626668" cy="25400"/>
          </a:xfrm>
          <a:custGeom>
            <a:avLst/>
            <a:gdLst>
              <a:gd name="connsiteX0" fmla="*/ 620318 w 626668"/>
              <a:gd name="connsiteY0" fmla="*/ 6350 h 25400"/>
              <a:gd name="connsiteX1" fmla="*/ 6350 w 62666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6668" h="25400">
                <a:moveTo>
                  <a:pt x="620318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4" name="Freeform 3"/>
          <p:cNvSpPr/>
          <p:nvPr/>
        </p:nvSpPr>
        <p:spPr>
          <a:xfrm>
            <a:off x="6319642" y="4801068"/>
            <a:ext cx="779322" cy="25400"/>
          </a:xfrm>
          <a:custGeom>
            <a:avLst/>
            <a:gdLst>
              <a:gd name="connsiteX0" fmla="*/ 6350 w 779322"/>
              <a:gd name="connsiteY0" fmla="*/ 6350 h 25400"/>
              <a:gd name="connsiteX1" fmla="*/ 772972 w 77932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79322" h="25400">
                <a:moveTo>
                  <a:pt x="6350" y="6350"/>
                </a:moveTo>
                <a:lnTo>
                  <a:pt x="772972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5" name="Freeform 3"/>
          <p:cNvSpPr/>
          <p:nvPr/>
        </p:nvSpPr>
        <p:spPr>
          <a:xfrm>
            <a:off x="6877350" y="5101855"/>
            <a:ext cx="227965" cy="50800"/>
          </a:xfrm>
          <a:custGeom>
            <a:avLst/>
            <a:gdLst>
              <a:gd name="connsiteX0" fmla="*/ 12700 w 227965"/>
              <a:gd name="connsiteY0" fmla="*/ 12700 h 50800"/>
              <a:gd name="connsiteX1" fmla="*/ 215265 w 227965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7965" h="50800">
                <a:moveTo>
                  <a:pt x="12700" y="12700"/>
                </a:moveTo>
                <a:lnTo>
                  <a:pt x="215265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6" name="Freeform 3"/>
          <p:cNvSpPr/>
          <p:nvPr/>
        </p:nvSpPr>
        <p:spPr>
          <a:xfrm>
            <a:off x="6883700" y="5108205"/>
            <a:ext cx="215265" cy="25400"/>
          </a:xfrm>
          <a:custGeom>
            <a:avLst/>
            <a:gdLst>
              <a:gd name="connsiteX0" fmla="*/ 6350 w 215265"/>
              <a:gd name="connsiteY0" fmla="*/ 6350 h 25400"/>
              <a:gd name="connsiteX1" fmla="*/ 208915 w 215265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5265" h="25400">
                <a:moveTo>
                  <a:pt x="6350" y="6350"/>
                </a:moveTo>
                <a:lnTo>
                  <a:pt x="208915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7" name="Freeform 3"/>
          <p:cNvSpPr/>
          <p:nvPr/>
        </p:nvSpPr>
        <p:spPr>
          <a:xfrm>
            <a:off x="4419164" y="5697866"/>
            <a:ext cx="1169809" cy="25400"/>
          </a:xfrm>
          <a:custGeom>
            <a:avLst/>
            <a:gdLst>
              <a:gd name="connsiteX0" fmla="*/ 6350 w 1169809"/>
              <a:gd name="connsiteY0" fmla="*/ 6350 h 25400"/>
              <a:gd name="connsiteX1" fmla="*/ 1163459 w 116980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69809" h="25400">
                <a:moveTo>
                  <a:pt x="6350" y="6350"/>
                </a:moveTo>
                <a:lnTo>
                  <a:pt x="1163459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8" name="Freeform 3"/>
          <p:cNvSpPr/>
          <p:nvPr/>
        </p:nvSpPr>
        <p:spPr>
          <a:xfrm>
            <a:off x="4610057" y="5909435"/>
            <a:ext cx="572363" cy="25400"/>
          </a:xfrm>
          <a:custGeom>
            <a:avLst/>
            <a:gdLst>
              <a:gd name="connsiteX0" fmla="*/ 6350 w 572363"/>
              <a:gd name="connsiteY0" fmla="*/ 6350 h 25400"/>
              <a:gd name="connsiteX1" fmla="*/ 566013 w 572363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2363" h="25400">
                <a:moveTo>
                  <a:pt x="6350" y="6350"/>
                </a:moveTo>
                <a:lnTo>
                  <a:pt x="566013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9" name="Freeform 3"/>
          <p:cNvSpPr/>
          <p:nvPr/>
        </p:nvSpPr>
        <p:spPr>
          <a:xfrm>
            <a:off x="6095983" y="5050445"/>
            <a:ext cx="800417" cy="183857"/>
          </a:xfrm>
          <a:custGeom>
            <a:avLst/>
            <a:gdLst>
              <a:gd name="connsiteX0" fmla="*/ 37300 w 800417"/>
              <a:gd name="connsiteY0" fmla="*/ 19964 h 183857"/>
              <a:gd name="connsiteX1" fmla="*/ 6350 w 800417"/>
              <a:gd name="connsiteY1" fmla="*/ 64109 h 183857"/>
              <a:gd name="connsiteX2" fmla="*/ 400202 w 800417"/>
              <a:gd name="connsiteY2" fmla="*/ 177507 h 183857"/>
              <a:gd name="connsiteX3" fmla="*/ 794067 w 800417"/>
              <a:gd name="connsiteY3" fmla="*/ 64109 h 183857"/>
              <a:gd name="connsiteX4" fmla="*/ 739178 w 800417"/>
              <a:gd name="connsiteY4" fmla="*/ 6350 h 1838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0417" h="183857">
                <a:moveTo>
                  <a:pt x="37300" y="19964"/>
                </a:moveTo>
                <a:cubicBezTo>
                  <a:pt x="17360" y="33553"/>
                  <a:pt x="6350" y="48463"/>
                  <a:pt x="6350" y="64109"/>
                </a:cubicBezTo>
                <a:cubicBezTo>
                  <a:pt x="6350" y="126745"/>
                  <a:pt x="182689" y="177507"/>
                  <a:pt x="400202" y="177507"/>
                </a:cubicBezTo>
                <a:cubicBezTo>
                  <a:pt x="617740" y="177507"/>
                  <a:pt x="794067" y="126745"/>
                  <a:pt x="794067" y="64109"/>
                </a:cubicBezTo>
                <a:cubicBezTo>
                  <a:pt x="794067" y="43014"/>
                  <a:pt x="774052" y="23253"/>
                  <a:pt x="739178" y="6350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0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81" name="Slide Number Placeholder 80">
            <a:extLst>
              <a:ext uri="{FF2B5EF4-FFF2-40B4-BE49-F238E27FC236}">
                <a16:creationId xmlns:a16="http://schemas.microsoft.com/office/drawing/2014/main" id="{DE515E10-A6EB-6D4B-B065-F96918D0A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573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5"/>
          <a:stretch>
            <a:fillRect/>
          </a:stretch>
        </p:blipFill>
        <p:spPr>
          <a:xfrm>
            <a:off x="298704" y="1097280"/>
            <a:ext cx="8546592" cy="4663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5399" y="1112837"/>
            <a:ext cx="1330492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5" b="1">
                <a:solidFill>
                  <a:srgbClr val="000000"/>
                </a:solidFill>
                <a:latin typeface="Arial"/>
                <a:ea typeface="ＭＳ Ｐゴシック" charset="0"/>
              </a:rPr>
              <a:t>Suspensory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55" b="1">
                <a:solidFill>
                  <a:srgbClr val="000000"/>
                </a:solidFill>
                <a:latin typeface="Arial"/>
                <a:ea typeface="ＭＳ Ｐゴシック" charset="0"/>
              </a:rPr>
              <a:t>ligament of ovary</a:t>
            </a:r>
            <a:endParaRPr lang="en-US" sz="1255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6211" y="1122362"/>
            <a:ext cx="1748877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5" b="1">
                <a:solidFill>
                  <a:srgbClr val="000000"/>
                </a:solidFill>
                <a:latin typeface="Arial"/>
                <a:ea typeface="ＭＳ Ｐゴシック" charset="0"/>
              </a:rPr>
              <a:t>Uterine (fallopian) tube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3099" y="1731962"/>
            <a:ext cx="599523" cy="5386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5" b="1">
                <a:solidFill>
                  <a:srgbClr val="000000"/>
                </a:solidFill>
                <a:latin typeface="Arial"/>
                <a:ea typeface="ＭＳ Ｐゴシック" charset="0"/>
              </a:rPr>
              <a:t>Ovarian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55" b="1">
                <a:solidFill>
                  <a:srgbClr val="000000"/>
                </a:solidFill>
                <a:latin typeface="Arial"/>
                <a:ea typeface="ＭＳ Ｐゴシック" charset="0"/>
              </a:rPr>
              <a:t>blood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55" b="1">
                <a:solidFill>
                  <a:srgbClr val="000000"/>
                </a:solidFill>
                <a:latin typeface="Arial"/>
                <a:ea typeface="ＭＳ Ｐゴシック" charset="0"/>
              </a:rPr>
              <a:t>vessels</a:t>
            </a:r>
            <a:endParaRPr lang="en-US" sz="1255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099" y="2430462"/>
            <a:ext cx="660437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5" b="1">
                <a:solidFill>
                  <a:srgbClr val="000000"/>
                </a:solidFill>
                <a:latin typeface="Arial"/>
                <a:ea typeface="ＭＳ Ｐゴシック" charset="0"/>
              </a:rPr>
              <a:t>Broad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55" b="1">
                <a:solidFill>
                  <a:srgbClr val="000000"/>
                </a:solidFill>
                <a:latin typeface="Arial"/>
                <a:ea typeface="ＭＳ Ｐゴシック" charset="0"/>
              </a:rPr>
              <a:t>ligament</a:t>
            </a:r>
            <a:endParaRPr lang="en-US" sz="1255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099" y="3178174"/>
            <a:ext cx="1304844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5" b="1">
                <a:solidFill>
                  <a:srgbClr val="000000"/>
                </a:solidFill>
                <a:latin typeface="Arial"/>
                <a:ea typeface="ＭＳ Ｐゴシック" charset="0"/>
              </a:rPr>
              <a:t>Ovarian ligament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30061" y="3548062"/>
            <a:ext cx="597921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Body of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5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uterus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0061" y="4203699"/>
            <a:ext cx="474489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5" b="1">
                <a:solidFill>
                  <a:srgbClr val="000000"/>
                </a:solidFill>
                <a:latin typeface="Arial"/>
                <a:ea typeface="ＭＳ Ｐゴシック" charset="0"/>
              </a:rPr>
              <a:t>Ureter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30061" y="4454524"/>
            <a:ext cx="1035540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5" b="1">
                <a:solidFill>
                  <a:srgbClr val="000000"/>
                </a:solidFill>
                <a:latin typeface="Arial"/>
                <a:ea typeface="ＭＳ Ｐゴシック" charset="0"/>
              </a:rPr>
              <a:t>Uterine blood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55" b="1">
                <a:solidFill>
                  <a:srgbClr val="000000"/>
                </a:solidFill>
                <a:latin typeface="Arial"/>
                <a:ea typeface="ＭＳ Ｐゴシック" charset="0"/>
              </a:rPr>
              <a:t>vessels</a:t>
            </a:r>
            <a:endParaRPr lang="en-US" sz="1255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0061" y="4865687"/>
            <a:ext cx="886461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5" b="1">
                <a:solidFill>
                  <a:srgbClr val="000000"/>
                </a:solidFill>
                <a:latin typeface="Arial"/>
                <a:ea typeface="ＭＳ Ｐゴシック" charset="0"/>
              </a:rPr>
              <a:t>Uterosacral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55" b="1">
                <a:solidFill>
                  <a:srgbClr val="000000"/>
                </a:solidFill>
                <a:latin typeface="Arial"/>
                <a:ea typeface="ＭＳ Ｐゴシック" charset="0"/>
              </a:rPr>
              <a:t>ligament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30061" y="5278437"/>
            <a:ext cx="493725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5" b="1">
                <a:solidFill>
                  <a:srgbClr val="000000"/>
                </a:solidFill>
                <a:latin typeface="Arial"/>
                <a:ea typeface="ＭＳ Ｐゴシック" charset="0"/>
              </a:rPr>
              <a:t>Cervix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5162" y="5557043"/>
            <a:ext cx="285335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5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82661" y="1600199"/>
            <a:ext cx="686085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5" b="1">
                <a:solidFill>
                  <a:srgbClr val="000000"/>
                </a:solidFill>
                <a:latin typeface="Arial"/>
                <a:ea typeface="ＭＳ Ｐゴシック" charset="0"/>
              </a:rPr>
              <a:t>Fundus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55" b="1">
                <a:solidFill>
                  <a:srgbClr val="000000"/>
                </a:solidFill>
                <a:latin typeface="Arial"/>
                <a:ea typeface="ＭＳ Ｐゴシック" charset="0"/>
              </a:rPr>
              <a:t>of uterus</a:t>
            </a:r>
            <a:endParaRPr lang="en-US" sz="1255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7761" y="2136774"/>
            <a:ext cx="456856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5" b="1">
                <a:solidFill>
                  <a:srgbClr val="000000"/>
                </a:solidFill>
                <a:latin typeface="Arial"/>
                <a:ea typeface="ＭＳ Ｐゴシック" charset="0"/>
              </a:rPr>
              <a:t>Ovary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00249" y="1593849"/>
            <a:ext cx="1133324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5" b="1">
                <a:solidFill>
                  <a:srgbClr val="000000"/>
                </a:solidFill>
                <a:latin typeface="Arial"/>
                <a:ea typeface="ＭＳ Ｐゴシック" charset="0"/>
              </a:rPr>
              <a:t>Lumen (cavity)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55" b="1">
                <a:solidFill>
                  <a:srgbClr val="000000"/>
                </a:solidFill>
                <a:latin typeface="Arial"/>
                <a:ea typeface="ＭＳ Ｐゴシック" charset="0"/>
              </a:rPr>
              <a:t>of uterus</a:t>
            </a:r>
            <a:endParaRPr lang="en-US" sz="1255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2036" y="2441574"/>
            <a:ext cx="1014701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5" b="1">
                <a:solidFill>
                  <a:srgbClr val="000000"/>
                </a:solidFill>
                <a:latin typeface="Arial"/>
                <a:ea typeface="ＭＳ Ｐゴシック" charset="0"/>
              </a:rPr>
              <a:t>Infundibulum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72036" y="2670174"/>
            <a:ext cx="670055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5" b="1">
                <a:solidFill>
                  <a:srgbClr val="000000"/>
                </a:solidFill>
                <a:latin typeface="Arial"/>
                <a:ea typeface="ＭＳ Ｐゴシック" charset="0"/>
              </a:rPr>
              <a:t>Fimbriae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06824" y="3252787"/>
            <a:ext cx="1944443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5" b="1">
                <a:solidFill>
                  <a:srgbClr val="000000"/>
                </a:solidFill>
                <a:latin typeface="Arial"/>
                <a:ea typeface="ＭＳ Ｐゴシック" charset="0"/>
              </a:rPr>
              <a:t>Round ligament of uterus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03649" y="3611562"/>
            <a:ext cx="1033937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5" b="1">
                <a:solidFill>
                  <a:srgbClr val="000000"/>
                </a:solidFill>
                <a:latin typeface="Arial"/>
                <a:ea typeface="ＭＳ Ｐゴシック" charset="0"/>
              </a:rPr>
              <a:t>Endometrium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03649" y="3817937"/>
            <a:ext cx="955390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5" b="1">
                <a:solidFill>
                  <a:srgbClr val="000000"/>
                </a:solidFill>
                <a:latin typeface="Arial"/>
                <a:ea typeface="ＭＳ Ｐゴシック" charset="0"/>
              </a:rPr>
              <a:t>Myometrium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03649" y="4033837"/>
            <a:ext cx="937757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5" b="1">
                <a:solidFill>
                  <a:srgbClr val="000000"/>
                </a:solidFill>
                <a:latin typeface="Arial"/>
                <a:ea typeface="ＭＳ Ｐゴシック" charset="0"/>
              </a:rPr>
              <a:t>Perimetrium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03649" y="4467224"/>
            <a:ext cx="1085233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5" b="1">
                <a:solidFill>
                  <a:srgbClr val="000000"/>
                </a:solidFill>
                <a:latin typeface="Arial"/>
                <a:ea typeface="ＭＳ Ｐゴシック" charset="0"/>
              </a:rPr>
              <a:t>Cervical canal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22849" y="3802062"/>
            <a:ext cx="521425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5" b="1">
                <a:solidFill>
                  <a:srgbClr val="000000"/>
                </a:solidFill>
                <a:latin typeface="Arial"/>
                <a:ea typeface="ＭＳ Ｐゴシック" charset="0"/>
              </a:rPr>
              <a:t>Wall of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55" b="1">
                <a:solidFill>
                  <a:srgbClr val="000000"/>
                </a:solidFill>
                <a:latin typeface="Arial"/>
                <a:ea typeface="ＭＳ Ｐゴシック" charset="0"/>
              </a:rPr>
              <a:t>uterus</a:t>
            </a:r>
            <a:endParaRPr lang="en-US" sz="1255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64249" y="2524124"/>
            <a:ext cx="554639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5" b="1">
                <a:solidFill>
                  <a:srgbClr val="000000"/>
                </a:solidFill>
                <a:latin typeface="Arial"/>
                <a:ea typeface="ＭＳ Ｐゴシック" charset="0"/>
              </a:rPr>
              <a:t>Uterine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264249" y="2706687"/>
            <a:ext cx="338234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5" b="1">
                <a:solidFill>
                  <a:srgbClr val="000000"/>
                </a:solidFill>
                <a:latin typeface="Arial"/>
                <a:ea typeface="ＭＳ Ｐゴシック" charset="0"/>
              </a:rPr>
              <a:t>tube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03649" y="5194299"/>
            <a:ext cx="518540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5" b="1">
                <a:solidFill>
                  <a:srgbClr val="000000"/>
                </a:solidFill>
                <a:latin typeface="Arial"/>
                <a:ea typeface="ＭＳ Ｐゴシック" charset="0"/>
              </a:rPr>
              <a:t>Vagina</a:t>
            </a:r>
          </a:p>
        </p:txBody>
      </p:sp>
      <p:sp>
        <p:nvSpPr>
          <p:cNvPr id="31" name="Freeform 30"/>
          <p:cNvSpPr/>
          <p:nvPr/>
        </p:nvSpPr>
        <p:spPr>
          <a:xfrm>
            <a:off x="8021670" y="2397879"/>
            <a:ext cx="112471" cy="433997"/>
          </a:xfrm>
          <a:custGeom>
            <a:avLst/>
            <a:gdLst>
              <a:gd name="connsiteX0" fmla="*/ 9105 w 112471"/>
              <a:gd name="connsiteY0" fmla="*/ 6350 h 433997"/>
              <a:gd name="connsiteX1" fmla="*/ 106121 w 112471"/>
              <a:gd name="connsiteY1" fmla="*/ 6350 h 433997"/>
              <a:gd name="connsiteX2" fmla="*/ 106121 w 112471"/>
              <a:gd name="connsiteY2" fmla="*/ 427647 h 433997"/>
              <a:gd name="connsiteX3" fmla="*/ 6350 w 112471"/>
              <a:gd name="connsiteY3" fmla="*/ 427647 h 433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2471" h="433997">
                <a:moveTo>
                  <a:pt x="9105" y="6350"/>
                </a:moveTo>
                <a:lnTo>
                  <a:pt x="106121" y="6350"/>
                </a:lnTo>
                <a:lnTo>
                  <a:pt x="106121" y="427647"/>
                </a:lnTo>
                <a:lnTo>
                  <a:pt x="6350" y="42764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8124184" y="2611163"/>
            <a:ext cx="121030" cy="25400"/>
          </a:xfrm>
          <a:custGeom>
            <a:avLst/>
            <a:gdLst>
              <a:gd name="connsiteX0" fmla="*/ 6350 w 121030"/>
              <a:gd name="connsiteY0" fmla="*/ 6350 h 25400"/>
              <a:gd name="connsiteX1" fmla="*/ 114680 w 12103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1030" h="25400">
                <a:moveTo>
                  <a:pt x="6350" y="6350"/>
                </a:moveTo>
                <a:lnTo>
                  <a:pt x="11468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1674997" y="1471618"/>
            <a:ext cx="25400" cy="334390"/>
          </a:xfrm>
          <a:custGeom>
            <a:avLst/>
            <a:gdLst>
              <a:gd name="connsiteX0" fmla="*/ 6350 w 25400"/>
              <a:gd name="connsiteY0" fmla="*/ 6350 h 334390"/>
              <a:gd name="connsiteX1" fmla="*/ 6350 w 25400"/>
              <a:gd name="connsiteY1" fmla="*/ 328041 h 334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334390">
                <a:moveTo>
                  <a:pt x="6350" y="6350"/>
                </a:moveTo>
                <a:lnTo>
                  <a:pt x="6350" y="32804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2926303" y="1307026"/>
            <a:ext cx="25400" cy="686041"/>
          </a:xfrm>
          <a:custGeom>
            <a:avLst/>
            <a:gdLst>
              <a:gd name="connsiteX0" fmla="*/ 6350 w 25400"/>
              <a:gd name="connsiteY0" fmla="*/ 6350 h 686041"/>
              <a:gd name="connsiteX1" fmla="*/ 6350 w 25400"/>
              <a:gd name="connsiteY1" fmla="*/ 679691 h 6860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686041">
                <a:moveTo>
                  <a:pt x="6350" y="6350"/>
                </a:moveTo>
                <a:lnTo>
                  <a:pt x="6350" y="67969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972522" y="1732298"/>
            <a:ext cx="564133" cy="116649"/>
          </a:xfrm>
          <a:custGeom>
            <a:avLst/>
            <a:gdLst>
              <a:gd name="connsiteX0" fmla="*/ 6350 w 564133"/>
              <a:gd name="connsiteY0" fmla="*/ 110299 h 116649"/>
              <a:gd name="connsiteX1" fmla="*/ 156032 w 564133"/>
              <a:gd name="connsiteY1" fmla="*/ 110299 h 116649"/>
              <a:gd name="connsiteX2" fmla="*/ 557784 w 564133"/>
              <a:gd name="connsiteY2" fmla="*/ 6350 h 1166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64133" h="116649">
                <a:moveTo>
                  <a:pt x="6350" y="110299"/>
                </a:moveTo>
                <a:lnTo>
                  <a:pt x="156032" y="110299"/>
                </a:lnTo>
                <a:lnTo>
                  <a:pt x="557784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833305" y="2353544"/>
            <a:ext cx="1620939" cy="182816"/>
          </a:xfrm>
          <a:custGeom>
            <a:avLst/>
            <a:gdLst>
              <a:gd name="connsiteX0" fmla="*/ 6350 w 1620939"/>
              <a:gd name="connsiteY0" fmla="*/ 176466 h 182816"/>
              <a:gd name="connsiteX1" fmla="*/ 649693 w 1620939"/>
              <a:gd name="connsiteY1" fmla="*/ 176466 h 182816"/>
              <a:gd name="connsiteX2" fmla="*/ 1614589 w 1620939"/>
              <a:gd name="connsiteY2" fmla="*/ 6350 h 1828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20939" h="182816">
                <a:moveTo>
                  <a:pt x="6350" y="176466"/>
                </a:moveTo>
                <a:lnTo>
                  <a:pt x="649693" y="176466"/>
                </a:lnTo>
                <a:lnTo>
                  <a:pt x="1614589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2639575" y="2224499"/>
            <a:ext cx="686079" cy="566839"/>
          </a:xfrm>
          <a:custGeom>
            <a:avLst/>
            <a:gdLst>
              <a:gd name="connsiteX0" fmla="*/ 679729 w 686079"/>
              <a:gd name="connsiteY0" fmla="*/ 6350 h 566839"/>
              <a:gd name="connsiteX1" fmla="*/ 569163 w 686079"/>
              <a:gd name="connsiteY1" fmla="*/ 6350 h 566839"/>
              <a:gd name="connsiteX2" fmla="*/ 6350 w 686079"/>
              <a:gd name="connsiteY2" fmla="*/ 560489 h 5668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86079" h="566839">
                <a:moveTo>
                  <a:pt x="679729" y="6350"/>
                </a:moveTo>
                <a:lnTo>
                  <a:pt x="569163" y="6350"/>
                </a:lnTo>
                <a:lnTo>
                  <a:pt x="6350" y="56048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1640986" y="2916649"/>
            <a:ext cx="1520901" cy="373176"/>
          </a:xfrm>
          <a:custGeom>
            <a:avLst/>
            <a:gdLst>
              <a:gd name="connsiteX0" fmla="*/ 6350 w 1520901"/>
              <a:gd name="connsiteY0" fmla="*/ 366826 h 373176"/>
              <a:gd name="connsiteX1" fmla="*/ 1359738 w 1520901"/>
              <a:gd name="connsiteY1" fmla="*/ 366826 h 373176"/>
              <a:gd name="connsiteX2" fmla="*/ 1514551 w 1520901"/>
              <a:gd name="connsiteY2" fmla="*/ 6350 h 3731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20901" h="373176">
                <a:moveTo>
                  <a:pt x="6350" y="366826"/>
                </a:moveTo>
                <a:lnTo>
                  <a:pt x="1359738" y="366826"/>
                </a:lnTo>
                <a:lnTo>
                  <a:pt x="1514551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2031308" y="3351205"/>
            <a:ext cx="1905482" cy="307238"/>
          </a:xfrm>
          <a:custGeom>
            <a:avLst/>
            <a:gdLst>
              <a:gd name="connsiteX0" fmla="*/ 6350 w 1905482"/>
              <a:gd name="connsiteY0" fmla="*/ 300888 h 307238"/>
              <a:gd name="connsiteX1" fmla="*/ 1034364 w 1905482"/>
              <a:gd name="connsiteY1" fmla="*/ 300888 h 307238"/>
              <a:gd name="connsiteX2" fmla="*/ 1899132 w 1905482"/>
              <a:gd name="connsiteY2" fmla="*/ 6350 h 3072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05482" h="307238">
                <a:moveTo>
                  <a:pt x="6350" y="300888"/>
                </a:moveTo>
                <a:lnTo>
                  <a:pt x="1034364" y="300888"/>
                </a:lnTo>
                <a:lnTo>
                  <a:pt x="1899132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1930750" y="4009484"/>
            <a:ext cx="653453" cy="296519"/>
          </a:xfrm>
          <a:custGeom>
            <a:avLst/>
            <a:gdLst>
              <a:gd name="connsiteX0" fmla="*/ 6350 w 653453"/>
              <a:gd name="connsiteY0" fmla="*/ 290169 h 296519"/>
              <a:gd name="connsiteX1" fmla="*/ 274218 w 653453"/>
              <a:gd name="connsiteY1" fmla="*/ 290169 h 296519"/>
              <a:gd name="connsiteX2" fmla="*/ 647103 w 653453"/>
              <a:gd name="connsiteY2" fmla="*/ 6350 h 2965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53453" h="296519">
                <a:moveTo>
                  <a:pt x="6350" y="290169"/>
                </a:moveTo>
                <a:lnTo>
                  <a:pt x="274218" y="290169"/>
                </a:lnTo>
                <a:lnTo>
                  <a:pt x="647103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2453799" y="3826388"/>
            <a:ext cx="1124254" cy="735114"/>
          </a:xfrm>
          <a:custGeom>
            <a:avLst/>
            <a:gdLst>
              <a:gd name="connsiteX0" fmla="*/ 6350 w 1124254"/>
              <a:gd name="connsiteY0" fmla="*/ 728764 h 735114"/>
              <a:gd name="connsiteX1" fmla="*/ 513651 w 1124254"/>
              <a:gd name="connsiteY1" fmla="*/ 728764 h 735114"/>
              <a:gd name="connsiteX2" fmla="*/ 1117904 w 1124254"/>
              <a:gd name="connsiteY2" fmla="*/ 6350 h 7351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24254" h="735114">
                <a:moveTo>
                  <a:pt x="6350" y="728764"/>
                </a:moveTo>
                <a:lnTo>
                  <a:pt x="513651" y="728764"/>
                </a:lnTo>
                <a:lnTo>
                  <a:pt x="1117904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2961101" y="3809751"/>
            <a:ext cx="411848" cy="751751"/>
          </a:xfrm>
          <a:custGeom>
            <a:avLst/>
            <a:gdLst>
              <a:gd name="connsiteX0" fmla="*/ 6350 w 411848"/>
              <a:gd name="connsiteY0" fmla="*/ 745401 h 751751"/>
              <a:gd name="connsiteX1" fmla="*/ 405498 w 411848"/>
              <a:gd name="connsiteY1" fmla="*/ 6350 h 7517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11848" h="751751">
                <a:moveTo>
                  <a:pt x="6350" y="745401"/>
                </a:moveTo>
                <a:lnTo>
                  <a:pt x="40549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2311140" y="4377809"/>
            <a:ext cx="1110132" cy="593890"/>
          </a:xfrm>
          <a:custGeom>
            <a:avLst/>
            <a:gdLst>
              <a:gd name="connsiteX0" fmla="*/ 6350 w 1110132"/>
              <a:gd name="connsiteY0" fmla="*/ 587540 h 593890"/>
              <a:gd name="connsiteX1" fmla="*/ 771169 w 1110132"/>
              <a:gd name="connsiteY1" fmla="*/ 587540 h 593890"/>
              <a:gd name="connsiteX2" fmla="*/ 1103782 w 1110132"/>
              <a:gd name="connsiteY2" fmla="*/ 6350 h 5938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10132" h="593890">
                <a:moveTo>
                  <a:pt x="6350" y="587540"/>
                </a:moveTo>
                <a:lnTo>
                  <a:pt x="771169" y="587540"/>
                </a:lnTo>
                <a:lnTo>
                  <a:pt x="1103782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1946599" y="4463915"/>
            <a:ext cx="2180272" cy="921982"/>
          </a:xfrm>
          <a:custGeom>
            <a:avLst/>
            <a:gdLst>
              <a:gd name="connsiteX0" fmla="*/ 6350 w 2180272"/>
              <a:gd name="connsiteY0" fmla="*/ 915632 h 921982"/>
              <a:gd name="connsiteX1" fmla="*/ 1889620 w 2180272"/>
              <a:gd name="connsiteY1" fmla="*/ 915632 h 921982"/>
              <a:gd name="connsiteX2" fmla="*/ 2173922 w 2180272"/>
              <a:gd name="connsiteY2" fmla="*/ 6350 h 9219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80272" h="921982">
                <a:moveTo>
                  <a:pt x="6350" y="915632"/>
                </a:moveTo>
                <a:lnTo>
                  <a:pt x="1889620" y="915632"/>
                </a:lnTo>
                <a:lnTo>
                  <a:pt x="2173922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3990601" y="4186738"/>
            <a:ext cx="103009" cy="684999"/>
          </a:xfrm>
          <a:custGeom>
            <a:avLst/>
            <a:gdLst>
              <a:gd name="connsiteX0" fmla="*/ 6350 w 103009"/>
              <a:gd name="connsiteY0" fmla="*/ 678650 h 684999"/>
              <a:gd name="connsiteX1" fmla="*/ 96659 w 103009"/>
              <a:gd name="connsiteY1" fmla="*/ 6350 h 6849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3009" h="684999">
                <a:moveTo>
                  <a:pt x="6350" y="678650"/>
                </a:moveTo>
                <a:lnTo>
                  <a:pt x="96659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4265035" y="5273451"/>
            <a:ext cx="1722285" cy="25400"/>
          </a:xfrm>
          <a:custGeom>
            <a:avLst/>
            <a:gdLst>
              <a:gd name="connsiteX0" fmla="*/ 6350 w 1722285"/>
              <a:gd name="connsiteY0" fmla="*/ 6350 h 25400"/>
              <a:gd name="connsiteX1" fmla="*/ 1715935 w 1722285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22285" h="25400">
                <a:moveTo>
                  <a:pt x="6350" y="6350"/>
                </a:moveTo>
                <a:lnTo>
                  <a:pt x="1715935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4265035" y="4554174"/>
            <a:ext cx="1717840" cy="25400"/>
          </a:xfrm>
          <a:custGeom>
            <a:avLst/>
            <a:gdLst>
              <a:gd name="connsiteX0" fmla="*/ 6350 w 1717840"/>
              <a:gd name="connsiteY0" fmla="*/ 6350 h 25400"/>
              <a:gd name="connsiteX1" fmla="*/ 1711490 w 171784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7840" h="25400">
                <a:moveTo>
                  <a:pt x="6350" y="6350"/>
                </a:moveTo>
                <a:lnTo>
                  <a:pt x="171149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4696225" y="4121765"/>
            <a:ext cx="1286649" cy="25400"/>
          </a:xfrm>
          <a:custGeom>
            <a:avLst/>
            <a:gdLst>
              <a:gd name="connsiteX0" fmla="*/ 1280299 w 1286649"/>
              <a:gd name="connsiteY0" fmla="*/ 6350 h 25400"/>
              <a:gd name="connsiteX1" fmla="*/ 6350 w 128664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86649" h="25400">
                <a:moveTo>
                  <a:pt x="1280299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4568756" y="3905585"/>
            <a:ext cx="1414119" cy="25400"/>
          </a:xfrm>
          <a:custGeom>
            <a:avLst/>
            <a:gdLst>
              <a:gd name="connsiteX0" fmla="*/ 1407769 w 1414119"/>
              <a:gd name="connsiteY0" fmla="*/ 6350 h 25400"/>
              <a:gd name="connsiteX1" fmla="*/ 6350 w 141411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14119" h="25400">
                <a:moveTo>
                  <a:pt x="1407769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4480046" y="3689355"/>
            <a:ext cx="1502829" cy="25400"/>
          </a:xfrm>
          <a:custGeom>
            <a:avLst/>
            <a:gdLst>
              <a:gd name="connsiteX0" fmla="*/ 1496479 w 1502829"/>
              <a:gd name="connsiteY0" fmla="*/ 6350 h 25400"/>
              <a:gd name="connsiteX1" fmla="*/ 6350 w 150282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02829" h="25400">
                <a:moveTo>
                  <a:pt x="1496479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5389201" y="3340118"/>
            <a:ext cx="597839" cy="25400"/>
          </a:xfrm>
          <a:custGeom>
            <a:avLst/>
            <a:gdLst>
              <a:gd name="connsiteX0" fmla="*/ 591489 w 597839"/>
              <a:gd name="connsiteY0" fmla="*/ 6350 h 25400"/>
              <a:gd name="connsiteX1" fmla="*/ 6350 w 59783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97839" h="25400">
                <a:moveTo>
                  <a:pt x="591489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2" name="Freeform 3"/>
          <p:cNvSpPr/>
          <p:nvPr/>
        </p:nvSpPr>
        <p:spPr>
          <a:xfrm>
            <a:off x="1122204" y="1836247"/>
            <a:ext cx="454621" cy="25400"/>
          </a:xfrm>
          <a:custGeom>
            <a:avLst/>
            <a:gdLst>
              <a:gd name="connsiteX0" fmla="*/ 6350 w 454621"/>
              <a:gd name="connsiteY0" fmla="*/ 6350 h 25400"/>
              <a:gd name="connsiteX1" fmla="*/ 448271 w 45462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54621" h="25400">
                <a:moveTo>
                  <a:pt x="6350" y="6350"/>
                </a:moveTo>
                <a:lnTo>
                  <a:pt x="448271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3" name="Freeform 3"/>
          <p:cNvSpPr/>
          <p:nvPr/>
        </p:nvSpPr>
        <p:spPr>
          <a:xfrm>
            <a:off x="6977539" y="3584034"/>
            <a:ext cx="112496" cy="633704"/>
          </a:xfrm>
          <a:custGeom>
            <a:avLst/>
            <a:gdLst>
              <a:gd name="connsiteX0" fmla="*/ 9131 w 112496"/>
              <a:gd name="connsiteY0" fmla="*/ 6350 h 633704"/>
              <a:gd name="connsiteX1" fmla="*/ 106146 w 112496"/>
              <a:gd name="connsiteY1" fmla="*/ 6350 h 633704"/>
              <a:gd name="connsiteX2" fmla="*/ 106146 w 112496"/>
              <a:gd name="connsiteY2" fmla="*/ 627354 h 633704"/>
              <a:gd name="connsiteX3" fmla="*/ 6350 w 112496"/>
              <a:gd name="connsiteY3" fmla="*/ 627354 h 6337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2496" h="633704">
                <a:moveTo>
                  <a:pt x="9131" y="6350"/>
                </a:moveTo>
                <a:lnTo>
                  <a:pt x="106146" y="6350"/>
                </a:lnTo>
                <a:lnTo>
                  <a:pt x="106146" y="627354"/>
                </a:lnTo>
                <a:lnTo>
                  <a:pt x="6350" y="62735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4" name="Freeform 3"/>
          <p:cNvSpPr/>
          <p:nvPr/>
        </p:nvSpPr>
        <p:spPr>
          <a:xfrm>
            <a:off x="7080130" y="3892123"/>
            <a:ext cx="112217" cy="25400"/>
          </a:xfrm>
          <a:custGeom>
            <a:avLst/>
            <a:gdLst>
              <a:gd name="connsiteX0" fmla="*/ 6350 w 112217"/>
              <a:gd name="connsiteY0" fmla="*/ 6350 h 25400"/>
              <a:gd name="connsiteX1" fmla="*/ 105867 w 112217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2217" h="25400">
                <a:moveTo>
                  <a:pt x="6350" y="6350"/>
                </a:moveTo>
                <a:lnTo>
                  <a:pt x="105867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5" name="Freeform 3"/>
          <p:cNvSpPr/>
          <p:nvPr/>
        </p:nvSpPr>
        <p:spPr>
          <a:xfrm>
            <a:off x="6664230" y="2537020"/>
            <a:ext cx="372795" cy="25400"/>
          </a:xfrm>
          <a:custGeom>
            <a:avLst/>
            <a:gdLst>
              <a:gd name="connsiteX0" fmla="*/ 366445 w 372795"/>
              <a:gd name="connsiteY0" fmla="*/ 6350 h 25400"/>
              <a:gd name="connsiteX1" fmla="*/ 6350 w 372795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72795" h="25400">
                <a:moveTo>
                  <a:pt x="366445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6" name="Freeform 3"/>
          <p:cNvSpPr/>
          <p:nvPr/>
        </p:nvSpPr>
        <p:spPr>
          <a:xfrm>
            <a:off x="6608744" y="2757632"/>
            <a:ext cx="428281" cy="122415"/>
          </a:xfrm>
          <a:custGeom>
            <a:avLst/>
            <a:gdLst>
              <a:gd name="connsiteX0" fmla="*/ 421931 w 428281"/>
              <a:gd name="connsiteY0" fmla="*/ 6350 h 122415"/>
              <a:gd name="connsiteX1" fmla="*/ 281978 w 428281"/>
              <a:gd name="connsiteY1" fmla="*/ 6350 h 122415"/>
              <a:gd name="connsiteX2" fmla="*/ 6350 w 428281"/>
              <a:gd name="connsiteY2" fmla="*/ 116065 h 1224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28281" h="122415">
                <a:moveTo>
                  <a:pt x="421931" y="6350"/>
                </a:moveTo>
                <a:lnTo>
                  <a:pt x="281978" y="6350"/>
                </a:lnTo>
                <a:lnTo>
                  <a:pt x="6350" y="11606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7" name="Freeform 3"/>
          <p:cNvSpPr/>
          <p:nvPr/>
        </p:nvSpPr>
        <p:spPr>
          <a:xfrm>
            <a:off x="6675305" y="2757632"/>
            <a:ext cx="221767" cy="233324"/>
          </a:xfrm>
          <a:custGeom>
            <a:avLst/>
            <a:gdLst>
              <a:gd name="connsiteX0" fmla="*/ 215417 w 221767"/>
              <a:gd name="connsiteY0" fmla="*/ 6350 h 233324"/>
              <a:gd name="connsiteX1" fmla="*/ 6350 w 221767"/>
              <a:gd name="connsiteY1" fmla="*/ 226974 h 233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1767" h="233324">
                <a:moveTo>
                  <a:pt x="215417" y="6350"/>
                </a:moveTo>
                <a:lnTo>
                  <a:pt x="6350" y="22697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8" name="Freeform 3"/>
          <p:cNvSpPr/>
          <p:nvPr/>
        </p:nvSpPr>
        <p:spPr>
          <a:xfrm>
            <a:off x="4481265" y="1947296"/>
            <a:ext cx="25400" cy="948156"/>
          </a:xfrm>
          <a:custGeom>
            <a:avLst/>
            <a:gdLst>
              <a:gd name="connsiteX0" fmla="*/ 6350 w 25400"/>
              <a:gd name="connsiteY0" fmla="*/ 6350 h 948156"/>
              <a:gd name="connsiteX1" fmla="*/ 6350 w 25400"/>
              <a:gd name="connsiteY1" fmla="*/ 941806 h 9481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948156">
                <a:moveTo>
                  <a:pt x="6350" y="6350"/>
                </a:moveTo>
                <a:lnTo>
                  <a:pt x="6350" y="94180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9" name="Freeform 3"/>
          <p:cNvSpPr/>
          <p:nvPr/>
        </p:nvSpPr>
        <p:spPr>
          <a:xfrm>
            <a:off x="3785547" y="1704612"/>
            <a:ext cx="467258" cy="712749"/>
          </a:xfrm>
          <a:custGeom>
            <a:avLst/>
            <a:gdLst>
              <a:gd name="connsiteX0" fmla="*/ 6350 w 467258"/>
              <a:gd name="connsiteY0" fmla="*/ 6350 h 712749"/>
              <a:gd name="connsiteX1" fmla="*/ 257162 w 467258"/>
              <a:gd name="connsiteY1" fmla="*/ 6350 h 712749"/>
              <a:gd name="connsiteX2" fmla="*/ 460908 w 467258"/>
              <a:gd name="connsiteY2" fmla="*/ 706399 h 7127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67258" h="712749">
                <a:moveTo>
                  <a:pt x="6350" y="6350"/>
                </a:moveTo>
                <a:lnTo>
                  <a:pt x="257162" y="6350"/>
                </a:lnTo>
                <a:lnTo>
                  <a:pt x="460908" y="70639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0" name="Freeform 3"/>
          <p:cNvSpPr/>
          <p:nvPr/>
        </p:nvSpPr>
        <p:spPr>
          <a:xfrm>
            <a:off x="1476648" y="2046902"/>
            <a:ext cx="787590" cy="1048689"/>
          </a:xfrm>
          <a:custGeom>
            <a:avLst/>
            <a:gdLst>
              <a:gd name="connsiteX0" fmla="*/ 371157 w 787590"/>
              <a:gd name="connsiteY0" fmla="*/ 1042339 h 1048689"/>
              <a:gd name="connsiteX1" fmla="*/ 6350 w 787590"/>
              <a:gd name="connsiteY1" fmla="*/ 483107 h 1048689"/>
              <a:gd name="connsiteX2" fmla="*/ 781240 w 787590"/>
              <a:gd name="connsiteY2" fmla="*/ 6350 h 10486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87590" h="1048689">
                <a:moveTo>
                  <a:pt x="371157" y="1042339"/>
                </a:moveTo>
                <a:lnTo>
                  <a:pt x="6350" y="483107"/>
                </a:lnTo>
                <a:lnTo>
                  <a:pt x="78124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1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62" name="Slide Number Placeholder 61">
            <a:extLst>
              <a:ext uri="{FF2B5EF4-FFF2-40B4-BE49-F238E27FC236}">
                <a16:creationId xmlns:a16="http://schemas.microsoft.com/office/drawing/2014/main" id="{7189CCCF-67CA-C845-9D8A-15DDFE0C9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71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1"/>
          <a:stretch>
            <a:fillRect/>
          </a:stretch>
        </p:blipFill>
        <p:spPr>
          <a:xfrm>
            <a:off x="1301496" y="725424"/>
            <a:ext cx="6541008" cy="5407152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850147" y="728217"/>
            <a:ext cx="1425070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Mons pubis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851734" y="1172718"/>
            <a:ext cx="1580561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Labia majora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848559" y="1774380"/>
            <a:ext cx="1325684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Prepuce of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clitoris</a:t>
            </a:r>
            <a:endParaRPr lang="en-US" alt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858084" y="2514155"/>
            <a:ext cx="881652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Clitoris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5862847" y="2879280"/>
            <a:ext cx="1125565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Vestibule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850147" y="3250755"/>
            <a:ext cx="1821011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Urethral orifice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862847" y="3615880"/>
            <a:ext cx="1736309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Vaginal orifice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858084" y="4044505"/>
            <a:ext cx="1965282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Opening of duct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of greater</a:t>
            </a:r>
            <a:endParaRPr lang="en-US" alt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5858084" y="4603305"/>
            <a:ext cx="1965282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vestibular gland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5851734" y="5000180"/>
            <a:ext cx="1594988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Labia minora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5846972" y="5430393"/>
            <a:ext cx="1168590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Perineum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862847" y="5876480"/>
            <a:ext cx="642805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Anus</a:t>
            </a:r>
          </a:p>
        </p:txBody>
      </p:sp>
      <p:sp>
        <p:nvSpPr>
          <p:cNvPr id="18" name="Freeform 17"/>
          <p:cNvSpPr/>
          <p:nvPr/>
        </p:nvSpPr>
        <p:spPr>
          <a:xfrm>
            <a:off x="3869162" y="865684"/>
            <a:ext cx="1952586" cy="753567"/>
          </a:xfrm>
          <a:custGeom>
            <a:avLst/>
            <a:gdLst>
              <a:gd name="connsiteX0" fmla="*/ 12700 w 1952586"/>
              <a:gd name="connsiteY0" fmla="*/ 740867 h 753567"/>
              <a:gd name="connsiteX1" fmla="*/ 1803145 w 1952586"/>
              <a:gd name="connsiteY1" fmla="*/ 12700 h 753567"/>
              <a:gd name="connsiteX2" fmla="*/ 1939886 w 1952586"/>
              <a:gd name="connsiteY2" fmla="*/ 12700 h 7535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52586" h="753567">
                <a:moveTo>
                  <a:pt x="12700" y="740867"/>
                </a:moveTo>
                <a:lnTo>
                  <a:pt x="1803145" y="12700"/>
                </a:lnTo>
                <a:lnTo>
                  <a:pt x="1939886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3407743" y="1301751"/>
            <a:ext cx="2280732" cy="1164132"/>
          </a:xfrm>
          <a:custGeom>
            <a:avLst/>
            <a:gdLst>
              <a:gd name="connsiteX0" fmla="*/ 12700 w 2280732"/>
              <a:gd name="connsiteY0" fmla="*/ 1151432 h 1164132"/>
              <a:gd name="connsiteX1" fmla="*/ 2268032 w 2280732"/>
              <a:gd name="connsiteY1" fmla="*/ 12700 h 1164132"/>
              <a:gd name="connsiteX2" fmla="*/ 779440 w 2280732"/>
              <a:gd name="connsiteY2" fmla="*/ 982294 h 11641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80732" h="1164132">
                <a:moveTo>
                  <a:pt x="12700" y="1151432"/>
                </a:moveTo>
                <a:lnTo>
                  <a:pt x="2268032" y="12700"/>
                </a:lnTo>
                <a:lnTo>
                  <a:pt x="779440" y="98229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3852245" y="1871117"/>
            <a:ext cx="1969033" cy="611733"/>
          </a:xfrm>
          <a:custGeom>
            <a:avLst/>
            <a:gdLst>
              <a:gd name="connsiteX0" fmla="*/ 12700 w 1969033"/>
              <a:gd name="connsiteY0" fmla="*/ 599033 h 611733"/>
              <a:gd name="connsiteX1" fmla="*/ 1818551 w 1969033"/>
              <a:gd name="connsiteY1" fmla="*/ 12700 h 611733"/>
              <a:gd name="connsiteX2" fmla="*/ 1956333 w 1969033"/>
              <a:gd name="connsiteY2" fmla="*/ 12700 h 6117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69033" h="611733">
                <a:moveTo>
                  <a:pt x="12700" y="599033"/>
                </a:moveTo>
                <a:lnTo>
                  <a:pt x="1818551" y="12700"/>
                </a:lnTo>
                <a:lnTo>
                  <a:pt x="1956333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3835329" y="3067051"/>
            <a:ext cx="1986419" cy="317703"/>
          </a:xfrm>
          <a:custGeom>
            <a:avLst/>
            <a:gdLst>
              <a:gd name="connsiteX0" fmla="*/ 12700 w 1986419"/>
              <a:gd name="connsiteY0" fmla="*/ 12700 h 317703"/>
              <a:gd name="connsiteX1" fmla="*/ 1835937 w 1986419"/>
              <a:gd name="connsiteY1" fmla="*/ 305003 h 317703"/>
              <a:gd name="connsiteX2" fmla="*/ 1973719 w 1986419"/>
              <a:gd name="connsiteY2" fmla="*/ 305003 h 3177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86419" h="317703">
                <a:moveTo>
                  <a:pt x="12700" y="12700"/>
                </a:moveTo>
                <a:lnTo>
                  <a:pt x="1835937" y="305003"/>
                </a:lnTo>
                <a:lnTo>
                  <a:pt x="1973719" y="30500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3826845" y="3507284"/>
            <a:ext cx="1994903" cy="247154"/>
          </a:xfrm>
          <a:custGeom>
            <a:avLst/>
            <a:gdLst>
              <a:gd name="connsiteX0" fmla="*/ 12700 w 1994903"/>
              <a:gd name="connsiteY0" fmla="*/ 12700 h 247154"/>
              <a:gd name="connsiteX1" fmla="*/ 1844420 w 1994903"/>
              <a:gd name="connsiteY1" fmla="*/ 234454 h 247154"/>
              <a:gd name="connsiteX2" fmla="*/ 1982203 w 1994903"/>
              <a:gd name="connsiteY2" fmla="*/ 234454 h 2471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94903" h="247154">
                <a:moveTo>
                  <a:pt x="12700" y="12700"/>
                </a:moveTo>
                <a:lnTo>
                  <a:pt x="1844420" y="234454"/>
                </a:lnTo>
                <a:lnTo>
                  <a:pt x="1982203" y="23445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3960818" y="3773298"/>
            <a:ext cx="1860930" cy="408228"/>
          </a:xfrm>
          <a:custGeom>
            <a:avLst/>
            <a:gdLst>
              <a:gd name="connsiteX0" fmla="*/ 12700 w 1860930"/>
              <a:gd name="connsiteY0" fmla="*/ 12700 h 408228"/>
              <a:gd name="connsiteX1" fmla="*/ 1710448 w 1860930"/>
              <a:gd name="connsiteY1" fmla="*/ 395528 h 408228"/>
              <a:gd name="connsiteX2" fmla="*/ 1848230 w 1860930"/>
              <a:gd name="connsiteY2" fmla="*/ 395528 h 4082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60930" h="408228">
                <a:moveTo>
                  <a:pt x="12700" y="12700"/>
                </a:moveTo>
                <a:lnTo>
                  <a:pt x="1710448" y="395528"/>
                </a:lnTo>
                <a:lnTo>
                  <a:pt x="1848230" y="39552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4157045" y="4557167"/>
            <a:ext cx="1664703" cy="1013853"/>
          </a:xfrm>
          <a:custGeom>
            <a:avLst/>
            <a:gdLst>
              <a:gd name="connsiteX0" fmla="*/ 12700 w 1664703"/>
              <a:gd name="connsiteY0" fmla="*/ 12700 h 1013853"/>
              <a:gd name="connsiteX1" fmla="*/ 1514220 w 1664703"/>
              <a:gd name="connsiteY1" fmla="*/ 1001153 h 1013853"/>
              <a:gd name="connsiteX2" fmla="*/ 1652003 w 1664703"/>
              <a:gd name="connsiteY2" fmla="*/ 1001153 h 10138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64703" h="1013853">
                <a:moveTo>
                  <a:pt x="12700" y="12700"/>
                </a:moveTo>
                <a:lnTo>
                  <a:pt x="1514220" y="1001153"/>
                </a:lnTo>
                <a:lnTo>
                  <a:pt x="1652003" y="100115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3784529" y="4806951"/>
            <a:ext cx="2037219" cy="1225880"/>
          </a:xfrm>
          <a:custGeom>
            <a:avLst/>
            <a:gdLst>
              <a:gd name="connsiteX0" fmla="*/ 12700 w 2037219"/>
              <a:gd name="connsiteY0" fmla="*/ 12700 h 1225880"/>
              <a:gd name="connsiteX1" fmla="*/ 1886737 w 2037219"/>
              <a:gd name="connsiteY1" fmla="*/ 1213180 h 1225880"/>
              <a:gd name="connsiteX2" fmla="*/ 2024519 w 2037219"/>
              <a:gd name="connsiteY2" fmla="*/ 1213180 h 12258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37219" h="1225880">
                <a:moveTo>
                  <a:pt x="12700" y="12700"/>
                </a:moveTo>
                <a:lnTo>
                  <a:pt x="1886737" y="1213180"/>
                </a:lnTo>
                <a:lnTo>
                  <a:pt x="2024519" y="121318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3835329" y="2749551"/>
            <a:ext cx="1986419" cy="282981"/>
          </a:xfrm>
          <a:custGeom>
            <a:avLst/>
            <a:gdLst>
              <a:gd name="connsiteX0" fmla="*/ 12700 w 1986419"/>
              <a:gd name="connsiteY0" fmla="*/ 12700 h 282981"/>
              <a:gd name="connsiteX1" fmla="*/ 1835937 w 1986419"/>
              <a:gd name="connsiteY1" fmla="*/ 270281 h 282981"/>
              <a:gd name="connsiteX2" fmla="*/ 1973719 w 1986419"/>
              <a:gd name="connsiteY2" fmla="*/ 270281 h 2829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86419" h="282981">
                <a:moveTo>
                  <a:pt x="12700" y="12700"/>
                </a:moveTo>
                <a:lnTo>
                  <a:pt x="1835937" y="270281"/>
                </a:lnTo>
                <a:lnTo>
                  <a:pt x="1973719" y="27028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3826845" y="2629942"/>
            <a:ext cx="1994903" cy="50800"/>
          </a:xfrm>
          <a:custGeom>
            <a:avLst/>
            <a:gdLst>
              <a:gd name="connsiteX0" fmla="*/ 12700 w 1994903"/>
              <a:gd name="connsiteY0" fmla="*/ 12700 h 50800"/>
              <a:gd name="connsiteX1" fmla="*/ 1982203 w 1994903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94903" h="50800">
                <a:moveTo>
                  <a:pt x="12700" y="12700"/>
                </a:moveTo>
                <a:lnTo>
                  <a:pt x="1982203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3547445" y="3829051"/>
            <a:ext cx="2141804" cy="1324381"/>
          </a:xfrm>
          <a:custGeom>
            <a:avLst/>
            <a:gdLst>
              <a:gd name="connsiteX0" fmla="*/ 461416 w 2141804"/>
              <a:gd name="connsiteY0" fmla="*/ 21132 h 1324381"/>
              <a:gd name="connsiteX1" fmla="*/ 2129104 w 2141804"/>
              <a:gd name="connsiteY1" fmla="*/ 1311681 h 1324381"/>
              <a:gd name="connsiteX2" fmla="*/ 12700 w 2141804"/>
              <a:gd name="connsiteY2" fmla="*/ 12700 h 13243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41804" h="1324381">
                <a:moveTo>
                  <a:pt x="461416" y="21132"/>
                </a:moveTo>
                <a:lnTo>
                  <a:pt x="2129104" y="1311681"/>
                </a:lnTo>
                <a:lnTo>
                  <a:pt x="12700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5658566" y="1301751"/>
            <a:ext cx="163182" cy="50800"/>
          </a:xfrm>
          <a:custGeom>
            <a:avLst/>
            <a:gdLst>
              <a:gd name="connsiteX0" fmla="*/ 12700 w 163182"/>
              <a:gd name="connsiteY0" fmla="*/ 12700 h 50800"/>
              <a:gd name="connsiteX1" fmla="*/ 150482 w 163182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3182" h="50800">
                <a:moveTo>
                  <a:pt x="12700" y="12700"/>
                </a:moveTo>
                <a:lnTo>
                  <a:pt x="150482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5658566" y="5128032"/>
            <a:ext cx="163182" cy="50800"/>
          </a:xfrm>
          <a:custGeom>
            <a:avLst/>
            <a:gdLst>
              <a:gd name="connsiteX0" fmla="*/ 12700 w 163182"/>
              <a:gd name="connsiteY0" fmla="*/ 12700 h 50800"/>
              <a:gd name="connsiteX1" fmla="*/ 150482 w 163182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3182" h="50800">
                <a:moveTo>
                  <a:pt x="12700" y="12700"/>
                </a:moveTo>
                <a:lnTo>
                  <a:pt x="150482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16A847CF-116D-4E4E-AE60-7E6401D9D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000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1"/>
          <a:stretch>
            <a:fillRect/>
          </a:stretch>
        </p:blipFill>
        <p:spPr>
          <a:xfrm>
            <a:off x="1484376" y="1109472"/>
            <a:ext cx="6175248" cy="4639056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684124" y="2439307"/>
            <a:ext cx="8688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Oocyte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4F448E7-C8AB-9E4A-85D8-92F8ADEA6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874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600200" y="213360"/>
            <a:ext cx="5943600" cy="6431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2378" y="1358107"/>
            <a:ext cx="130175" cy="1333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73" b="1" i="1">
                <a:solidFill>
                  <a:srgbClr val="000000"/>
                </a:solidFill>
                <a:latin typeface="Arial"/>
                <a:ea typeface="ＭＳ Ｐゴシック" charset="0"/>
              </a:rPr>
              <a:t>2n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9203" y="732632"/>
            <a:ext cx="131446" cy="134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73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2n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2378" y="2004219"/>
            <a:ext cx="131446" cy="134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73" b="1" i="1">
                <a:solidFill>
                  <a:srgbClr val="000000"/>
                </a:solidFill>
                <a:latin typeface="Arial"/>
                <a:ea typeface="ＭＳ Ｐゴシック" charset="0"/>
              </a:rPr>
              <a:t>2n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02853" y="3210719"/>
            <a:ext cx="131446" cy="134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73" b="1" i="1">
                <a:solidFill>
                  <a:srgbClr val="000000"/>
                </a:solidFill>
                <a:latin typeface="Arial"/>
                <a:ea typeface="ＭＳ Ｐゴシック" charset="0"/>
              </a:rPr>
              <a:t>2n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15323" y="325054"/>
            <a:ext cx="1131720" cy="1678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91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Meiotic Events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1373" y="574292"/>
            <a:ext cx="908903" cy="1678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91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Before birth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71781" y="322492"/>
            <a:ext cx="1604606" cy="33573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091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Follicle Development</a:t>
            </a:r>
          </a:p>
          <a:p>
            <a:pPr algn="ctr" eaLnBrk="0" hangingPunct="0">
              <a:defRPr/>
            </a:pPr>
            <a:r>
              <a:rPr lang="en-US" sz="1091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in Ovary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2785" y="2509454"/>
            <a:ext cx="759823" cy="1678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91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Childhood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2785" y="2774567"/>
            <a:ext cx="1705595" cy="33573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91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Monthly from</a:t>
            </a:r>
          </a:p>
          <a:p>
            <a:pPr eaLnBrk="0" hangingPunct="0">
              <a:defRPr/>
            </a:pPr>
            <a:r>
              <a:rPr lang="en-US" sz="1091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puberty to menopause</a:t>
            </a:r>
            <a:endParaRPr lang="en-US" sz="1091" b="1" dirty="0">
              <a:solidFill>
                <a:srgbClr val="000000"/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0316" y="999355"/>
            <a:ext cx="48250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Mitosis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33466" y="875530"/>
            <a:ext cx="831959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Follicle cells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33466" y="1040630"/>
            <a:ext cx="476092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Oocyte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33466" y="1289867"/>
            <a:ext cx="522579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Primary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0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follicle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33466" y="1932805"/>
            <a:ext cx="522579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Primary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follicle</a:t>
            </a:r>
            <a:endParaRPr lang="en-US" sz="1091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2378" y="729480"/>
            <a:ext cx="1429879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Oogonium (stem cell)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93478" y="1353367"/>
            <a:ext cx="1013098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Primary oocyte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20316" y="1616892"/>
            <a:ext cx="488916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Growth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42678" y="1929630"/>
            <a:ext cx="1554913" cy="4616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Primary oocyte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(arrested in prophase I;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present at birth)</a:t>
            </a:r>
            <a:endParaRPr lang="en-US" sz="1091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3703" y="2491605"/>
            <a:ext cx="1029128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(ovary inactive)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33466" y="2866255"/>
            <a:ext cx="522579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Primary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follicle</a:t>
            </a:r>
            <a:endParaRPr lang="en-US" sz="1091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02991" y="3194867"/>
            <a:ext cx="1508426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Primary oocyte (still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arrested in prophase I)</a:t>
            </a:r>
            <a:endParaRPr lang="en-US" sz="1091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33466" y="3398067"/>
            <a:ext cx="565861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Growing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follicle</a:t>
            </a:r>
            <a:endParaRPr lang="en-US" sz="1091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33466" y="3999730"/>
            <a:ext cx="662041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Mature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vesicular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(Graafian)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follicle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47141" y="4285480"/>
            <a:ext cx="1875513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Meiosis I (completed by one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0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primary oocyte each month)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59878" y="4688705"/>
            <a:ext cx="1054776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First polar body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58466" y="4658542"/>
            <a:ext cx="84960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91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99866" y="4393430"/>
            <a:ext cx="1207062" cy="4616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Secondary oocyte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(arrested in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metaphase II)</a:t>
            </a:r>
            <a:endParaRPr lang="en-US" sz="1091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90353" y="4915717"/>
            <a:ext cx="644407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Ovulation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90353" y="5145905"/>
            <a:ext cx="436017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Sperm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47141" y="5447530"/>
            <a:ext cx="1551707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Meiosis II of polar body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(may or may not occur)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42566" y="5985692"/>
            <a:ext cx="84960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91" b="1" i="1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59878" y="6047605"/>
            <a:ext cx="1070806" cy="4616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Polar bodies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(all polar bodies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degenerate)</a:t>
            </a:r>
            <a:endParaRPr lang="en-US" sz="1091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72778" y="5985692"/>
            <a:ext cx="84960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91" b="1" i="1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69703" y="5982517"/>
            <a:ext cx="84960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91" b="1" i="1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69641" y="5985692"/>
            <a:ext cx="84960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91" b="1" i="1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45816" y="6173017"/>
            <a:ext cx="713337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Second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polar body</a:t>
            </a:r>
            <a:endParaRPr lang="en-US" sz="1091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55478" y="5626917"/>
            <a:ext cx="1368965" cy="4616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Meiosis II completed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(only if sperm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penetration occurs)</a:t>
            </a:r>
            <a:endParaRPr lang="en-US" sz="1091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06253" y="6196830"/>
            <a:ext cx="397545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Ovum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33466" y="5203055"/>
            <a:ext cx="702115" cy="4616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Ovulated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secondary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091" b="1">
                <a:solidFill>
                  <a:srgbClr val="000000"/>
                </a:solidFill>
                <a:latin typeface="Arial"/>
                <a:ea typeface="ＭＳ Ｐゴシック" charset="0"/>
              </a:rPr>
              <a:t>oocyte</a:t>
            </a:r>
          </a:p>
        </p:txBody>
      </p:sp>
      <p:sp>
        <p:nvSpPr>
          <p:cNvPr id="45" name="Freeform 44"/>
          <p:cNvSpPr/>
          <p:nvPr/>
        </p:nvSpPr>
        <p:spPr>
          <a:xfrm>
            <a:off x="3604288" y="4364184"/>
            <a:ext cx="276301" cy="95059"/>
          </a:xfrm>
          <a:custGeom>
            <a:avLst/>
            <a:gdLst>
              <a:gd name="connsiteX0" fmla="*/ 269951 w 276301"/>
              <a:gd name="connsiteY0" fmla="*/ 88709 h 95059"/>
              <a:gd name="connsiteX1" fmla="*/ 51549 w 276301"/>
              <a:gd name="connsiteY1" fmla="*/ 6350 h 95059"/>
              <a:gd name="connsiteX2" fmla="*/ 6350 w 276301"/>
              <a:gd name="connsiteY2" fmla="*/ 6350 h 950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76301" h="95059">
                <a:moveTo>
                  <a:pt x="269951" y="88709"/>
                </a:moveTo>
                <a:lnTo>
                  <a:pt x="51549" y="6350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3518093" y="1070058"/>
            <a:ext cx="362496" cy="25400"/>
          </a:xfrm>
          <a:custGeom>
            <a:avLst/>
            <a:gdLst>
              <a:gd name="connsiteX0" fmla="*/ 6350 w 362496"/>
              <a:gd name="connsiteY0" fmla="*/ 6350 h 25400"/>
              <a:gd name="connsiteX1" fmla="*/ 356146 w 362496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2496" h="25400">
                <a:moveTo>
                  <a:pt x="6350" y="6350"/>
                </a:moveTo>
                <a:lnTo>
                  <a:pt x="356146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3526170" y="1686554"/>
            <a:ext cx="354418" cy="25400"/>
          </a:xfrm>
          <a:custGeom>
            <a:avLst/>
            <a:gdLst>
              <a:gd name="connsiteX0" fmla="*/ 6350 w 354418"/>
              <a:gd name="connsiteY0" fmla="*/ 6350 h 25400"/>
              <a:gd name="connsiteX1" fmla="*/ 348068 w 35441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4418" h="25400">
                <a:moveTo>
                  <a:pt x="6350" y="6350"/>
                </a:moveTo>
                <a:lnTo>
                  <a:pt x="34806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3311134" y="5517395"/>
            <a:ext cx="196291" cy="25400"/>
          </a:xfrm>
          <a:custGeom>
            <a:avLst/>
            <a:gdLst>
              <a:gd name="connsiteX0" fmla="*/ 6350 w 196291"/>
              <a:gd name="connsiteY0" fmla="*/ 6350 h 25400"/>
              <a:gd name="connsiteX1" fmla="*/ 189941 w 1962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6291" h="25400">
                <a:moveTo>
                  <a:pt x="6350" y="6350"/>
                </a:moveTo>
                <a:lnTo>
                  <a:pt x="189941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4242386" y="5697494"/>
            <a:ext cx="691083" cy="25400"/>
          </a:xfrm>
          <a:custGeom>
            <a:avLst/>
            <a:gdLst>
              <a:gd name="connsiteX0" fmla="*/ 6350 w 691083"/>
              <a:gd name="connsiteY0" fmla="*/ 6350 h 25400"/>
              <a:gd name="connsiteX1" fmla="*/ 684733 w 691083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91083" h="25400">
                <a:moveTo>
                  <a:pt x="6350" y="6350"/>
                </a:moveTo>
                <a:lnTo>
                  <a:pt x="684733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4463443" y="5205826"/>
            <a:ext cx="108648" cy="25400"/>
          </a:xfrm>
          <a:custGeom>
            <a:avLst/>
            <a:gdLst>
              <a:gd name="connsiteX0" fmla="*/ 6350 w 108648"/>
              <a:gd name="connsiteY0" fmla="*/ 6350 h 25400"/>
              <a:gd name="connsiteX1" fmla="*/ 102298 w 10864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8648" h="25400">
                <a:moveTo>
                  <a:pt x="6350" y="6350"/>
                </a:moveTo>
                <a:lnTo>
                  <a:pt x="10229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4242386" y="4986573"/>
            <a:ext cx="326288" cy="25400"/>
          </a:xfrm>
          <a:custGeom>
            <a:avLst/>
            <a:gdLst>
              <a:gd name="connsiteX0" fmla="*/ 6350 w 326288"/>
              <a:gd name="connsiteY0" fmla="*/ 6350 h 25400"/>
              <a:gd name="connsiteX1" fmla="*/ 319938 w 32628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6288" h="25400">
                <a:moveTo>
                  <a:pt x="6350" y="6350"/>
                </a:moveTo>
                <a:lnTo>
                  <a:pt x="31993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2" name="Freeform 3"/>
          <p:cNvSpPr/>
          <p:nvPr/>
        </p:nvSpPr>
        <p:spPr>
          <a:xfrm>
            <a:off x="6255933" y="1111613"/>
            <a:ext cx="358483" cy="332993"/>
          </a:xfrm>
          <a:custGeom>
            <a:avLst/>
            <a:gdLst>
              <a:gd name="connsiteX0" fmla="*/ 352133 w 358483"/>
              <a:gd name="connsiteY0" fmla="*/ 6350 h 332993"/>
              <a:gd name="connsiteX1" fmla="*/ 204343 w 358483"/>
              <a:gd name="connsiteY1" fmla="*/ 6350 h 332993"/>
              <a:gd name="connsiteX2" fmla="*/ 6350 w 358483"/>
              <a:gd name="connsiteY2" fmla="*/ 326644 h 3329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58483" h="332993">
                <a:moveTo>
                  <a:pt x="352133" y="6350"/>
                </a:moveTo>
                <a:lnTo>
                  <a:pt x="204343" y="6350"/>
                </a:lnTo>
                <a:lnTo>
                  <a:pt x="6350" y="32664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3" name="Freeform 3"/>
          <p:cNvSpPr/>
          <p:nvPr/>
        </p:nvSpPr>
        <p:spPr>
          <a:xfrm>
            <a:off x="6218405" y="945370"/>
            <a:ext cx="396011" cy="419087"/>
          </a:xfrm>
          <a:custGeom>
            <a:avLst/>
            <a:gdLst>
              <a:gd name="connsiteX0" fmla="*/ 389661 w 396011"/>
              <a:gd name="connsiteY0" fmla="*/ 6350 h 419087"/>
              <a:gd name="connsiteX1" fmla="*/ 241871 w 396011"/>
              <a:gd name="connsiteY1" fmla="*/ 6350 h 419087"/>
              <a:gd name="connsiteX2" fmla="*/ 6350 w 396011"/>
              <a:gd name="connsiteY2" fmla="*/ 412737 h 4190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96011" h="419087">
                <a:moveTo>
                  <a:pt x="389661" y="6350"/>
                </a:moveTo>
                <a:lnTo>
                  <a:pt x="241871" y="6350"/>
                </a:lnTo>
                <a:lnTo>
                  <a:pt x="6350" y="41273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4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B30B635B-F34A-BD4F-966A-91DE6F598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587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5"/>
          <a:stretch>
            <a:fillRect/>
          </a:stretch>
        </p:blipFill>
        <p:spPr>
          <a:xfrm>
            <a:off x="298704" y="499872"/>
            <a:ext cx="8546592" cy="5858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4634" y="1531872"/>
            <a:ext cx="286682" cy="2877006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63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Plasma hormone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47010" y="2339276"/>
            <a:ext cx="318998" cy="2866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63" b="1">
                <a:solidFill>
                  <a:srgbClr val="000000"/>
                </a:solidFill>
                <a:latin typeface="Arial"/>
                <a:ea typeface="ＭＳ Ｐゴシック" charset="0"/>
              </a:rPr>
              <a:t>LH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6060" y="4025201"/>
            <a:ext cx="477695" cy="2866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63" b="1">
                <a:solidFill>
                  <a:srgbClr val="000000"/>
                </a:solidFill>
                <a:latin typeface="Arial"/>
                <a:ea typeface="ＭＳ Ｐゴシック" charset="0"/>
              </a:rPr>
              <a:t>FSH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823" y="5459508"/>
            <a:ext cx="8369279" cy="8600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411480" indent="-411480" eaLnBrk="0" hangingPunct="0">
              <a:defRPr/>
            </a:pPr>
            <a:r>
              <a:rPr lang="en-US" sz="1863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Fluctuation of gonadotropin levels: </a:t>
            </a:r>
            <a:r>
              <a:rPr lang="en-US" sz="186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Fluctuating levels of pituitary</a:t>
            </a:r>
            <a:br>
              <a:rPr lang="en-US" sz="1863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86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gonadotropins (FSH and LH) in the blood regulate the events of the</a:t>
            </a:r>
            <a:br>
              <a:rPr lang="en-US" sz="1863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86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ovarian cycle.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E97BB0C-7FCA-7040-AEBA-DAD81DD2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061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1"/>
          <a:stretch>
            <a:fillRect/>
          </a:stretch>
        </p:blipFill>
        <p:spPr>
          <a:xfrm>
            <a:off x="304800" y="822960"/>
            <a:ext cx="8534400" cy="5212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2602" y="3025044"/>
            <a:ext cx="913712" cy="5884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912" b="1">
                <a:solidFill>
                  <a:srgbClr val="000000"/>
                </a:solidFill>
                <a:latin typeface="Arial"/>
                <a:ea typeface="ＭＳ Ｐゴシック" charset="0"/>
              </a:rPr>
              <a:t>Primary</a:t>
            </a:r>
          </a:p>
          <a:p>
            <a:pPr eaLnBrk="0" hangingPunct="0">
              <a:defRPr/>
            </a:pPr>
            <a:r>
              <a:rPr lang="en-US" sz="1912" b="1">
                <a:solidFill>
                  <a:srgbClr val="000000"/>
                </a:solidFill>
                <a:latin typeface="Arial"/>
                <a:ea typeface="ＭＳ Ｐゴシック" charset="0"/>
              </a:rPr>
              <a:t>follicle</a:t>
            </a:r>
            <a:endParaRPr lang="en-US" sz="1912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3527" y="3023462"/>
            <a:ext cx="1074910" cy="5884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91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Vesicular</a:t>
            </a:r>
          </a:p>
          <a:p>
            <a:pPr eaLnBrk="0" hangingPunct="0">
              <a:defRPr/>
            </a:pPr>
            <a:r>
              <a:rPr lang="en-US" sz="191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follicle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2740" y="3017964"/>
            <a:ext cx="856004" cy="5884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91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Corpus</a:t>
            </a:r>
          </a:p>
          <a:p>
            <a:pPr eaLnBrk="0" hangingPunct="0">
              <a:defRPr/>
            </a:pPr>
            <a:r>
              <a:rPr lang="en-US" sz="191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luteum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73852" y="3020281"/>
            <a:ext cx="1684757" cy="5884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91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Degenerating</a:t>
            </a:r>
          </a:p>
          <a:p>
            <a:pPr eaLnBrk="0" hangingPunct="0">
              <a:defRPr/>
            </a:pPr>
            <a:r>
              <a:rPr lang="en-US" sz="191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corpus luteum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28777" y="4337906"/>
            <a:ext cx="1085233" cy="5884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912" b="1">
                <a:solidFill>
                  <a:srgbClr val="000000"/>
                </a:solidFill>
                <a:latin typeface="Arial"/>
                <a:ea typeface="ＭＳ Ｐゴシック" charset="0"/>
              </a:rPr>
              <a:t>Follicular</a:t>
            </a:r>
          </a:p>
          <a:p>
            <a:pPr eaLnBrk="0" hangingPunct="0">
              <a:defRPr/>
            </a:pPr>
            <a:r>
              <a:rPr lang="en-US" sz="1912" b="1">
                <a:solidFill>
                  <a:srgbClr val="000000"/>
                </a:solidFill>
                <a:latin typeface="Arial"/>
                <a:ea typeface="ＭＳ Ｐゴシック" charset="0"/>
              </a:rPr>
              <a:t>phase</a:t>
            </a:r>
            <a:endParaRPr lang="en-US" sz="1912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2" y="4415694"/>
            <a:ext cx="1126912" cy="5884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912" b="1">
                <a:solidFill>
                  <a:srgbClr val="000000"/>
                </a:solidFill>
                <a:latin typeface="Arial"/>
                <a:ea typeface="ＭＳ Ｐゴシック" charset="0"/>
              </a:rPr>
              <a:t>Ovulation</a:t>
            </a:r>
          </a:p>
          <a:p>
            <a:pPr eaLnBrk="0" hangingPunct="0">
              <a:defRPr/>
            </a:pPr>
            <a:r>
              <a:rPr lang="en-US" sz="1912" b="1">
                <a:solidFill>
                  <a:srgbClr val="000000"/>
                </a:solidFill>
                <a:latin typeface="Arial"/>
                <a:ea typeface="ＭＳ Ｐゴシック" charset="0"/>
              </a:rPr>
              <a:t>(Day 14)</a:t>
            </a:r>
            <a:endParaRPr lang="en-US" sz="1912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9615" y="4337906"/>
            <a:ext cx="719749" cy="5884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912" b="1">
                <a:solidFill>
                  <a:srgbClr val="000000"/>
                </a:solidFill>
                <a:latin typeface="Arial"/>
                <a:ea typeface="ＭＳ Ｐゴシック" charset="0"/>
              </a:rPr>
              <a:t>Luteal</a:t>
            </a:r>
          </a:p>
          <a:p>
            <a:pPr eaLnBrk="0" hangingPunct="0">
              <a:defRPr/>
            </a:pPr>
            <a:r>
              <a:rPr lang="en-US" sz="1912" b="1">
                <a:solidFill>
                  <a:srgbClr val="000000"/>
                </a:solidFill>
                <a:latin typeface="Arial"/>
                <a:ea typeface="ＭＳ Ｐゴシック" charset="0"/>
              </a:rPr>
              <a:t>phase</a:t>
            </a:r>
            <a:endParaRPr lang="en-US" sz="1912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615" y="5107844"/>
            <a:ext cx="8534131" cy="88274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442913" indent="-442913" eaLnBrk="0" hangingPunct="0">
              <a:defRPr/>
            </a:pPr>
            <a:r>
              <a:rPr lang="en-US" sz="1912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Ovarian cycle: </a:t>
            </a:r>
            <a:r>
              <a:rPr lang="en-US" sz="191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Structural changes in the ovarian follicles during the</a:t>
            </a:r>
            <a:br>
              <a:rPr lang="en-US" sz="1912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91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ovarian cycle are correlated with (d) changes in the endometrium of</a:t>
            </a:r>
            <a:br>
              <a:rPr lang="en-US" sz="1912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91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the uterus during the uterine cycle.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87489" y="3030664"/>
            <a:ext cx="1251946" cy="5884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91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Secondary</a:t>
            </a:r>
            <a:br>
              <a:rPr lang="en-US" sz="1912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91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follicle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72044" y="3017963"/>
            <a:ext cx="1126912" cy="2942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91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Ovulation</a:t>
            </a:r>
          </a:p>
        </p:txBody>
      </p:sp>
      <p:sp>
        <p:nvSpPr>
          <p:cNvPr id="17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84501-F104-9245-87B7-7630EFB1B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808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6"/>
          <a:stretch>
            <a:fillRect/>
          </a:stretch>
        </p:blipFill>
        <p:spPr>
          <a:xfrm>
            <a:off x="298704" y="1234440"/>
            <a:ext cx="8546592" cy="4389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513" y="1384436"/>
            <a:ext cx="276999" cy="2782365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Plasma hormone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4355" y="2625438"/>
            <a:ext cx="1166986" cy="2854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55" b="1">
                <a:solidFill>
                  <a:srgbClr val="000000"/>
                </a:solidFill>
                <a:latin typeface="Arial"/>
                <a:ea typeface="ＭＳ Ｐゴシック" charset="0"/>
              </a:rPr>
              <a:t>Estrogens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56817" y="3627150"/>
            <a:ext cx="1538883" cy="2854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55" b="1">
                <a:solidFill>
                  <a:srgbClr val="000000"/>
                </a:solidFill>
                <a:latin typeface="Arial"/>
                <a:ea typeface="ＭＳ Ｐゴシック" charset="0"/>
              </a:rPr>
              <a:t>Progesterone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592" y="4433600"/>
            <a:ext cx="8542403" cy="114185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420624" indent="-420624" eaLnBrk="0" hangingPunct="0">
              <a:defRPr/>
            </a:pPr>
            <a:r>
              <a:rPr lang="en-US" sz="1855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(c) Fluctuation of ovarian hormone levels: </a:t>
            </a:r>
            <a:r>
              <a:rPr lang="en-US" sz="185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Fluctuating levels of</a:t>
            </a:r>
            <a:br>
              <a:rPr lang="en-US" sz="1855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85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ovarian hormones (estrogens and progesterone) cause the endometrial</a:t>
            </a:r>
            <a:br>
              <a:rPr lang="en-US" sz="1855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85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changes of the uterine cycle. The high estrogen levels are also</a:t>
            </a:r>
            <a:br>
              <a:rPr lang="en-US" sz="1855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85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responsible for the LH/FSH surge in (a).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88FF92E-45C4-114A-A145-93D98C5A5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35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3"/>
          <a:stretch>
            <a:fillRect/>
          </a:stretch>
        </p:blipFill>
        <p:spPr>
          <a:xfrm>
            <a:off x="655320" y="347472"/>
            <a:ext cx="7833360" cy="6163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0188" y="426025"/>
            <a:ext cx="1166986" cy="48538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77" b="1">
                <a:solidFill>
                  <a:srgbClr val="000000"/>
                </a:solidFill>
                <a:latin typeface="Arial"/>
                <a:ea typeface="ＭＳ Ｐゴシック" charset="0"/>
              </a:rPr>
              <a:t>Endometrial</a:t>
            </a:r>
          </a:p>
          <a:p>
            <a:pPr eaLnBrk="0" hangingPunct="0">
              <a:defRPr/>
            </a:pPr>
            <a:r>
              <a:rPr lang="en-US" sz="1577" b="1">
                <a:solidFill>
                  <a:srgbClr val="000000"/>
                </a:solidFill>
                <a:latin typeface="Arial"/>
                <a:ea typeface="ＭＳ Ｐゴシック" charset="0"/>
              </a:rPr>
              <a:t>glands</a:t>
            </a:r>
            <a:endParaRPr lang="en-US" sz="1577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3213" y="426025"/>
            <a:ext cx="1357744" cy="24269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77" b="1">
                <a:solidFill>
                  <a:srgbClr val="000000"/>
                </a:solidFill>
                <a:latin typeface="Arial"/>
                <a:ea typeface="ＭＳ Ｐゴシック" charset="0"/>
              </a:rPr>
              <a:t>Blood vessels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042" y="953479"/>
            <a:ext cx="242695" cy="1548501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7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Functional layer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0500" y="1543625"/>
            <a:ext cx="953787" cy="48538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77" b="1">
                <a:solidFill>
                  <a:srgbClr val="000000"/>
                </a:solidFill>
                <a:latin typeface="Arial"/>
                <a:ea typeface="ＭＳ Ｐゴシック" charset="0"/>
              </a:rPr>
              <a:t>Menstrual</a:t>
            </a:r>
          </a:p>
          <a:p>
            <a:pPr eaLnBrk="0" hangingPunct="0">
              <a:defRPr/>
            </a:pPr>
            <a:r>
              <a:rPr lang="en-US" sz="1577" b="1">
                <a:solidFill>
                  <a:srgbClr val="000000"/>
                </a:solidFill>
                <a:latin typeface="Arial"/>
                <a:ea typeface="ＭＳ Ｐゴシック" charset="0"/>
              </a:rPr>
              <a:t>flow</a:t>
            </a:r>
            <a:endParaRPr lang="en-US" sz="1577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242" y="2700558"/>
            <a:ext cx="242695" cy="1065997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7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Basal layer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00475" y="3008887"/>
            <a:ext cx="112210" cy="24269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77" b="1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52875" y="3243837"/>
            <a:ext cx="953787" cy="48538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77" b="1">
                <a:solidFill>
                  <a:srgbClr val="000000"/>
                </a:solidFill>
                <a:latin typeface="Arial"/>
                <a:ea typeface="ＭＳ Ｐゴシック" charset="0"/>
              </a:rPr>
              <a:t>Menstrual</a:t>
            </a:r>
          </a:p>
          <a:p>
            <a:pPr eaLnBrk="0" hangingPunct="0">
              <a:defRPr/>
            </a:pPr>
            <a:r>
              <a:rPr lang="en-US" sz="1577" b="1">
                <a:solidFill>
                  <a:srgbClr val="000000"/>
                </a:solidFill>
                <a:latin typeface="Arial"/>
                <a:ea typeface="ＭＳ Ｐゴシック" charset="0"/>
              </a:rPr>
              <a:t>phase</a:t>
            </a:r>
            <a:endParaRPr lang="en-US" sz="1577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8875" y="3008887"/>
            <a:ext cx="112210" cy="24269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77" b="1">
                <a:solidFill>
                  <a:srgbClr val="000000"/>
                </a:solidFill>
                <a:latin typeface="Arial"/>
                <a:ea typeface="ＭＳ Ｐゴシック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80125" y="3008887"/>
            <a:ext cx="224420" cy="24269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77" b="1">
                <a:solidFill>
                  <a:srgbClr val="000000"/>
                </a:solidFill>
                <a:latin typeface="Arial"/>
                <a:ea typeface="ＭＳ Ｐゴシック" charset="0"/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0050" y="3243837"/>
            <a:ext cx="1166986" cy="48538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77" b="1">
                <a:solidFill>
                  <a:srgbClr val="000000"/>
                </a:solidFill>
                <a:latin typeface="Arial"/>
                <a:ea typeface="ＭＳ Ｐゴシック" charset="0"/>
              </a:rPr>
              <a:t>Proliferative</a:t>
            </a:r>
          </a:p>
          <a:p>
            <a:pPr eaLnBrk="0" hangingPunct="0">
              <a:defRPr/>
            </a:pPr>
            <a:r>
              <a:rPr lang="en-US" sz="1577" b="1">
                <a:solidFill>
                  <a:srgbClr val="000000"/>
                </a:solidFill>
                <a:latin typeface="Arial"/>
                <a:ea typeface="ＭＳ Ｐゴシック" charset="0"/>
              </a:rPr>
              <a:t>phase</a:t>
            </a:r>
            <a:endParaRPr lang="en-US" sz="1577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3125" y="3008887"/>
            <a:ext cx="224420" cy="24269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77" b="1">
                <a:solidFill>
                  <a:srgbClr val="000000"/>
                </a:solidFill>
                <a:latin typeface="Arial"/>
                <a:ea typeface="ＭＳ Ｐゴシック" charset="0"/>
              </a:rPr>
              <a:t>15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28038" y="3008887"/>
            <a:ext cx="224420" cy="24269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77" b="1">
                <a:solidFill>
                  <a:srgbClr val="000000"/>
                </a:solidFill>
                <a:latin typeface="Arial"/>
                <a:ea typeface="ＭＳ Ｐゴシック" charset="0"/>
              </a:rPr>
              <a:t>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77076" y="3248600"/>
            <a:ext cx="931345" cy="48538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7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Secretory</a:t>
            </a:r>
          </a:p>
          <a:p>
            <a:pPr eaLnBrk="0" hangingPunct="0">
              <a:defRPr/>
            </a:pPr>
            <a:r>
              <a:rPr lang="en-US" sz="157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phase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58338" y="3008887"/>
            <a:ext cx="224420" cy="24269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77" b="1">
                <a:solidFill>
                  <a:srgbClr val="000000"/>
                </a:solidFill>
                <a:latin typeface="Arial"/>
                <a:ea typeface="ＭＳ Ｐゴシック" charset="0"/>
              </a:rPr>
              <a:t>25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99700" y="3008887"/>
            <a:ext cx="758825" cy="2444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77" b="1">
                <a:solidFill>
                  <a:srgbClr val="000000"/>
                </a:solidFill>
                <a:latin typeface="Arial"/>
                <a:ea typeface="ＭＳ Ｐゴシック" charset="0"/>
              </a:rPr>
              <a:t>28 Days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2475" y="4042350"/>
            <a:ext cx="7271221" cy="7280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77" b="1">
                <a:solidFill>
                  <a:srgbClr val="000000"/>
                </a:solidFill>
                <a:latin typeface="Arial"/>
                <a:ea typeface="ＭＳ Ｐゴシック" charset="0"/>
              </a:rPr>
              <a:t>The menstrual and proliferative phases occur before ovulation and together</a:t>
            </a:r>
          </a:p>
          <a:p>
            <a:pPr eaLnBrk="0" hangingPunct="0">
              <a:defRPr/>
            </a:pPr>
            <a:r>
              <a:rPr lang="en-US" sz="1577" b="1">
                <a:solidFill>
                  <a:srgbClr val="000000"/>
                </a:solidFill>
                <a:latin typeface="Arial"/>
                <a:ea typeface="ＭＳ Ｐゴシック" charset="0"/>
              </a:rPr>
              <a:t>correspond to the follicular phase of the ovarian cycle. The secretory phase</a:t>
            </a:r>
          </a:p>
          <a:p>
            <a:pPr eaLnBrk="0" hangingPunct="0">
              <a:defRPr/>
            </a:pPr>
            <a:r>
              <a:rPr lang="en-US" sz="1577" b="1">
                <a:solidFill>
                  <a:srgbClr val="000000"/>
                </a:solidFill>
                <a:latin typeface="Arial"/>
                <a:ea typeface="ＭＳ Ｐゴシック" charset="0"/>
              </a:rPr>
              <a:t>corresponds in time to the luteal phase of the ovarian cycle.</a:t>
            </a:r>
            <a:endParaRPr lang="en-US" sz="1577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6125" y="4985325"/>
            <a:ext cx="4575227" cy="24269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7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(d) The three phases of the uterine cycle: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5688" y="5231387"/>
            <a:ext cx="7094891" cy="121347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7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• Menstrual: Shedding of the functional layer of the endometrium.</a:t>
            </a:r>
          </a:p>
          <a:p>
            <a:pPr eaLnBrk="0" hangingPunct="0">
              <a:defRPr/>
            </a:pPr>
            <a:r>
              <a:rPr lang="en-US" sz="157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• Proliferative: Rebuilding of the functional layer of the endometrium.</a:t>
            </a:r>
          </a:p>
          <a:p>
            <a:pPr marL="133350" indent="-137160" eaLnBrk="0" hangingPunct="0">
              <a:defRPr/>
            </a:pPr>
            <a:r>
              <a:rPr lang="en-US" sz="157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• Secretory: Begins immediately after ovulation. Enrichment of the blood</a:t>
            </a:r>
            <a:br>
              <a:rPr lang="en-US" sz="1577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57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supply and glandular secretion of nutrients prepare the endometrium to</a:t>
            </a:r>
            <a:br>
              <a:rPr lang="en-US" sz="1577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57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receive an embryo.</a:t>
            </a:r>
          </a:p>
        </p:txBody>
      </p:sp>
      <p:sp>
        <p:nvSpPr>
          <p:cNvPr id="26" name="Freeform 25"/>
          <p:cNvSpPr/>
          <p:nvPr/>
        </p:nvSpPr>
        <p:spPr>
          <a:xfrm>
            <a:off x="1021466" y="1998394"/>
            <a:ext cx="162940" cy="585190"/>
          </a:xfrm>
          <a:custGeom>
            <a:avLst/>
            <a:gdLst>
              <a:gd name="connsiteX0" fmla="*/ 152425 w 162940"/>
              <a:gd name="connsiteY0" fmla="*/ 6350 h 585190"/>
              <a:gd name="connsiteX1" fmla="*/ 6350 w 162940"/>
              <a:gd name="connsiteY1" fmla="*/ 6350 h 585190"/>
              <a:gd name="connsiteX2" fmla="*/ 6350 w 162940"/>
              <a:gd name="connsiteY2" fmla="*/ 578840 h 585190"/>
              <a:gd name="connsiteX3" fmla="*/ 156590 w 162940"/>
              <a:gd name="connsiteY3" fmla="*/ 578840 h 5851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62940" h="585190">
                <a:moveTo>
                  <a:pt x="152425" y="6350"/>
                </a:moveTo>
                <a:lnTo>
                  <a:pt x="6350" y="6350"/>
                </a:lnTo>
                <a:lnTo>
                  <a:pt x="6350" y="578840"/>
                </a:lnTo>
                <a:lnTo>
                  <a:pt x="156590" y="57884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879417" y="2287269"/>
            <a:ext cx="150596" cy="25400"/>
          </a:xfrm>
          <a:custGeom>
            <a:avLst/>
            <a:gdLst>
              <a:gd name="connsiteX0" fmla="*/ 144246 w 150596"/>
              <a:gd name="connsiteY0" fmla="*/ 6350 h 25400"/>
              <a:gd name="connsiteX1" fmla="*/ 6350 w 150596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0596" h="25400">
                <a:moveTo>
                  <a:pt x="144246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1021466" y="2614192"/>
            <a:ext cx="162940" cy="334251"/>
          </a:xfrm>
          <a:custGeom>
            <a:avLst/>
            <a:gdLst>
              <a:gd name="connsiteX0" fmla="*/ 152425 w 162940"/>
              <a:gd name="connsiteY0" fmla="*/ 6350 h 334251"/>
              <a:gd name="connsiteX1" fmla="*/ 6350 w 162940"/>
              <a:gd name="connsiteY1" fmla="*/ 6350 h 334251"/>
              <a:gd name="connsiteX2" fmla="*/ 6350 w 162940"/>
              <a:gd name="connsiteY2" fmla="*/ 327901 h 334251"/>
              <a:gd name="connsiteX3" fmla="*/ 156590 w 162940"/>
              <a:gd name="connsiteY3" fmla="*/ 327901 h 3342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62940" h="334251">
                <a:moveTo>
                  <a:pt x="152425" y="6350"/>
                </a:moveTo>
                <a:lnTo>
                  <a:pt x="6350" y="6350"/>
                </a:lnTo>
                <a:lnTo>
                  <a:pt x="6350" y="327901"/>
                </a:lnTo>
                <a:lnTo>
                  <a:pt x="156590" y="32790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879715" y="2775698"/>
            <a:ext cx="162897" cy="25400"/>
          </a:xfrm>
          <a:custGeom>
            <a:avLst/>
            <a:gdLst>
              <a:gd name="connsiteX0" fmla="*/ 156547 w 162897"/>
              <a:gd name="connsiteY0" fmla="*/ 6350 h 25400"/>
              <a:gd name="connsiteX1" fmla="*/ 6349 w 162897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2897" h="25400">
                <a:moveTo>
                  <a:pt x="156547" y="6350"/>
                </a:moveTo>
                <a:lnTo>
                  <a:pt x="6349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3918704" y="526896"/>
            <a:ext cx="1809635" cy="1035481"/>
          </a:xfrm>
          <a:custGeom>
            <a:avLst/>
            <a:gdLst>
              <a:gd name="connsiteX0" fmla="*/ 12700 w 1809635"/>
              <a:gd name="connsiteY0" fmla="*/ 12700 h 1035481"/>
              <a:gd name="connsiteX1" fmla="*/ 313220 w 1809635"/>
              <a:gd name="connsiteY1" fmla="*/ 12700 h 1035481"/>
              <a:gd name="connsiteX2" fmla="*/ 1796935 w 1809635"/>
              <a:gd name="connsiteY2" fmla="*/ 1022781 h 10354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09635" h="1035481">
                <a:moveTo>
                  <a:pt x="12700" y="12700"/>
                </a:moveTo>
                <a:lnTo>
                  <a:pt x="313220" y="12700"/>
                </a:lnTo>
                <a:lnTo>
                  <a:pt x="1796935" y="1022781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4219224" y="526896"/>
            <a:ext cx="503275" cy="1070940"/>
          </a:xfrm>
          <a:custGeom>
            <a:avLst/>
            <a:gdLst>
              <a:gd name="connsiteX0" fmla="*/ 12700 w 503275"/>
              <a:gd name="connsiteY0" fmla="*/ 12700 h 1070940"/>
              <a:gd name="connsiteX1" fmla="*/ 490575 w 503275"/>
              <a:gd name="connsiteY1" fmla="*/ 1058240 h 10709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3275" h="1070940">
                <a:moveTo>
                  <a:pt x="12700" y="12700"/>
                </a:moveTo>
                <a:lnTo>
                  <a:pt x="490575" y="105824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5957512" y="508215"/>
            <a:ext cx="607580" cy="661923"/>
          </a:xfrm>
          <a:custGeom>
            <a:avLst/>
            <a:gdLst>
              <a:gd name="connsiteX0" fmla="*/ 594880 w 607580"/>
              <a:gd name="connsiteY0" fmla="*/ 12700 h 661923"/>
              <a:gd name="connsiteX1" fmla="*/ 388365 w 607580"/>
              <a:gd name="connsiteY1" fmla="*/ 12700 h 661923"/>
              <a:gd name="connsiteX2" fmla="*/ 12700 w 607580"/>
              <a:gd name="connsiteY2" fmla="*/ 649223 h 6619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07580" h="661923">
                <a:moveTo>
                  <a:pt x="594880" y="12700"/>
                </a:moveTo>
                <a:lnTo>
                  <a:pt x="388365" y="12700"/>
                </a:lnTo>
                <a:lnTo>
                  <a:pt x="12700" y="64922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6141090" y="519835"/>
            <a:ext cx="215823" cy="541794"/>
          </a:xfrm>
          <a:custGeom>
            <a:avLst/>
            <a:gdLst>
              <a:gd name="connsiteX0" fmla="*/ 203124 w 215823"/>
              <a:gd name="connsiteY0" fmla="*/ 12700 h 541794"/>
              <a:gd name="connsiteX1" fmla="*/ 12700 w 215823"/>
              <a:gd name="connsiteY1" fmla="*/ 529094 h 5417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5823" h="541794">
                <a:moveTo>
                  <a:pt x="203124" y="12700"/>
                </a:moveTo>
                <a:lnTo>
                  <a:pt x="12700" y="52909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3925054" y="533246"/>
            <a:ext cx="1796935" cy="1022781"/>
          </a:xfrm>
          <a:custGeom>
            <a:avLst/>
            <a:gdLst>
              <a:gd name="connsiteX0" fmla="*/ 6350 w 1796935"/>
              <a:gd name="connsiteY0" fmla="*/ 6350 h 1022781"/>
              <a:gd name="connsiteX1" fmla="*/ 306870 w 1796935"/>
              <a:gd name="connsiteY1" fmla="*/ 6350 h 1022781"/>
              <a:gd name="connsiteX2" fmla="*/ 1790585 w 1796935"/>
              <a:gd name="connsiteY2" fmla="*/ 1016431 h 10227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96935" h="1022781">
                <a:moveTo>
                  <a:pt x="6350" y="6350"/>
                </a:moveTo>
                <a:lnTo>
                  <a:pt x="306870" y="6350"/>
                </a:lnTo>
                <a:lnTo>
                  <a:pt x="1790585" y="101643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4225574" y="533246"/>
            <a:ext cx="490575" cy="1058240"/>
          </a:xfrm>
          <a:custGeom>
            <a:avLst/>
            <a:gdLst>
              <a:gd name="connsiteX0" fmla="*/ 6350 w 490575"/>
              <a:gd name="connsiteY0" fmla="*/ 6350 h 1058240"/>
              <a:gd name="connsiteX1" fmla="*/ 484225 w 490575"/>
              <a:gd name="connsiteY1" fmla="*/ 1051890 h 1058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90575" h="1058240">
                <a:moveTo>
                  <a:pt x="6350" y="6350"/>
                </a:moveTo>
                <a:lnTo>
                  <a:pt x="484225" y="105189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5963862" y="514565"/>
            <a:ext cx="594880" cy="649223"/>
          </a:xfrm>
          <a:custGeom>
            <a:avLst/>
            <a:gdLst>
              <a:gd name="connsiteX0" fmla="*/ 588530 w 594880"/>
              <a:gd name="connsiteY0" fmla="*/ 6350 h 649223"/>
              <a:gd name="connsiteX1" fmla="*/ 382015 w 594880"/>
              <a:gd name="connsiteY1" fmla="*/ 6350 h 649223"/>
              <a:gd name="connsiteX2" fmla="*/ 6350 w 594880"/>
              <a:gd name="connsiteY2" fmla="*/ 642873 h 649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94880" h="649223">
                <a:moveTo>
                  <a:pt x="588530" y="6350"/>
                </a:moveTo>
                <a:lnTo>
                  <a:pt x="382015" y="6350"/>
                </a:lnTo>
                <a:lnTo>
                  <a:pt x="6350" y="64287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6147440" y="526185"/>
            <a:ext cx="203123" cy="529094"/>
          </a:xfrm>
          <a:custGeom>
            <a:avLst/>
            <a:gdLst>
              <a:gd name="connsiteX0" fmla="*/ 196774 w 203123"/>
              <a:gd name="connsiteY0" fmla="*/ 6350 h 529094"/>
              <a:gd name="connsiteX1" fmla="*/ 6350 w 203123"/>
              <a:gd name="connsiteY1" fmla="*/ 522744 h 529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3123" h="529094">
                <a:moveTo>
                  <a:pt x="196774" y="6350"/>
                </a:moveTo>
                <a:lnTo>
                  <a:pt x="6350" y="52274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748AD3BE-06A5-0243-A514-91E2F4F53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831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3"/>
          <a:stretch>
            <a:fillRect/>
          </a:stretch>
        </p:blipFill>
        <p:spPr>
          <a:xfrm>
            <a:off x="1045464" y="210312"/>
            <a:ext cx="7053072" cy="6437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0651" y="545188"/>
            <a:ext cx="891270" cy="2340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21" b="1">
                <a:solidFill>
                  <a:srgbClr val="000000"/>
                </a:solidFill>
                <a:latin typeface="Arial"/>
                <a:ea typeface="ＭＳ Ｐゴシック" charset="0"/>
              </a:rPr>
              <a:t>Skin (cut)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0651" y="997626"/>
            <a:ext cx="2247410" cy="2340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21" b="1">
                <a:solidFill>
                  <a:srgbClr val="000000"/>
                </a:solidFill>
                <a:latin typeface="Arial"/>
                <a:ea typeface="ＭＳ Ｐゴシック" charset="0"/>
              </a:rPr>
              <a:t>Pectoralis major muscle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0651" y="1423076"/>
            <a:ext cx="2220288" cy="4680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21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Connective tissue</a:t>
            </a:r>
          </a:p>
          <a:p>
            <a:pPr eaLnBrk="0" hangingPunct="0">
              <a:defRPr/>
            </a:pPr>
            <a:r>
              <a:rPr lang="en-US" sz="1521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suspensory ligament</a:t>
            </a:r>
            <a:endParaRPr lang="en-US" sz="1521" b="1" dirty="0">
              <a:solidFill>
                <a:srgbClr val="000000"/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0651" y="2105701"/>
            <a:ext cx="1389804" cy="2340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21" b="1">
                <a:solidFill>
                  <a:srgbClr val="000000"/>
                </a:solidFill>
                <a:latin typeface="Arial"/>
                <a:ea typeface="ＭＳ Ｐゴシック" charset="0"/>
              </a:rPr>
              <a:t>Adipose tissue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0651" y="2481938"/>
            <a:ext cx="519373" cy="2340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21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Lobe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0651" y="2874051"/>
            <a:ext cx="697242" cy="2340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21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Areola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0651" y="3237588"/>
            <a:ext cx="682879" cy="2340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21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Nipple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0651" y="4252001"/>
            <a:ext cx="1840056" cy="2340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21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Lactiferous sinus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0651" y="4629826"/>
            <a:ext cx="1753493" cy="2340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21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Lactiferous duct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0651" y="4999713"/>
            <a:ext cx="1907573" cy="4680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21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Lobule containing</a:t>
            </a:r>
          </a:p>
          <a:p>
            <a:pPr eaLnBrk="0" hangingPunct="0">
              <a:defRPr/>
            </a:pPr>
            <a:r>
              <a:rPr lang="en-US" sz="1521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alveoli</a:t>
            </a:r>
            <a:endParaRPr lang="en-US" sz="1521" b="1" dirty="0">
              <a:solidFill>
                <a:srgbClr val="000000"/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7514" y="6396713"/>
            <a:ext cx="280526" cy="2340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21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</a:t>
            </a:r>
          </a:p>
        </p:txBody>
      </p:sp>
      <p:sp>
        <p:nvSpPr>
          <p:cNvPr id="17" name="Freeform 16"/>
          <p:cNvSpPr/>
          <p:nvPr/>
        </p:nvSpPr>
        <p:spPr>
          <a:xfrm>
            <a:off x="2707791" y="656970"/>
            <a:ext cx="3082874" cy="454177"/>
          </a:xfrm>
          <a:custGeom>
            <a:avLst/>
            <a:gdLst>
              <a:gd name="connsiteX0" fmla="*/ 6350 w 3082874"/>
              <a:gd name="connsiteY0" fmla="*/ 447827 h 454177"/>
              <a:gd name="connsiteX1" fmla="*/ 2893758 w 3082874"/>
              <a:gd name="connsiteY1" fmla="*/ 6350 h 454177"/>
              <a:gd name="connsiteX2" fmla="*/ 3076524 w 3082874"/>
              <a:gd name="connsiteY2" fmla="*/ 6350 h 4541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082874" h="454177">
                <a:moveTo>
                  <a:pt x="6350" y="447827"/>
                </a:moveTo>
                <a:lnTo>
                  <a:pt x="2893758" y="6350"/>
                </a:lnTo>
                <a:lnTo>
                  <a:pt x="3076524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2098996" y="1110740"/>
            <a:ext cx="3691670" cy="360959"/>
          </a:xfrm>
          <a:custGeom>
            <a:avLst/>
            <a:gdLst>
              <a:gd name="connsiteX0" fmla="*/ 6350 w 3691670"/>
              <a:gd name="connsiteY0" fmla="*/ 354609 h 360959"/>
              <a:gd name="connsiteX1" fmla="*/ 3502554 w 3691670"/>
              <a:gd name="connsiteY1" fmla="*/ 6350 h 360959"/>
              <a:gd name="connsiteX2" fmla="*/ 3685320 w 3691670"/>
              <a:gd name="connsiteY2" fmla="*/ 6350 h 3609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691670" h="360959">
                <a:moveTo>
                  <a:pt x="6350" y="354609"/>
                </a:moveTo>
                <a:lnTo>
                  <a:pt x="3502554" y="6350"/>
                </a:lnTo>
                <a:lnTo>
                  <a:pt x="368532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2374530" y="1525154"/>
            <a:ext cx="3416134" cy="811631"/>
          </a:xfrm>
          <a:custGeom>
            <a:avLst/>
            <a:gdLst>
              <a:gd name="connsiteX0" fmla="*/ 3409784 w 3416134"/>
              <a:gd name="connsiteY0" fmla="*/ 6350 h 811631"/>
              <a:gd name="connsiteX1" fmla="*/ 838746 w 3416134"/>
              <a:gd name="connsiteY1" fmla="*/ 6350 h 811631"/>
              <a:gd name="connsiteX2" fmla="*/ 6350 w 3416134"/>
              <a:gd name="connsiteY2" fmla="*/ 805281 h 8116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416134" h="811631">
                <a:moveTo>
                  <a:pt x="3409784" y="6350"/>
                </a:moveTo>
                <a:lnTo>
                  <a:pt x="838746" y="6350"/>
                </a:lnTo>
                <a:lnTo>
                  <a:pt x="6350" y="80528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2661766" y="1525154"/>
            <a:ext cx="557860" cy="959319"/>
          </a:xfrm>
          <a:custGeom>
            <a:avLst/>
            <a:gdLst>
              <a:gd name="connsiteX0" fmla="*/ 551510 w 557860"/>
              <a:gd name="connsiteY0" fmla="*/ 6350 h 959319"/>
              <a:gd name="connsiteX1" fmla="*/ 6350 w 557860"/>
              <a:gd name="connsiteY1" fmla="*/ 952969 h 9593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57860" h="959319">
                <a:moveTo>
                  <a:pt x="551510" y="6350"/>
                </a:moveTo>
                <a:lnTo>
                  <a:pt x="6350" y="95296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3299941" y="2240139"/>
            <a:ext cx="2490723" cy="25400"/>
          </a:xfrm>
          <a:custGeom>
            <a:avLst/>
            <a:gdLst>
              <a:gd name="connsiteX0" fmla="*/ 6350 w 2490723"/>
              <a:gd name="connsiteY0" fmla="*/ 6350 h 25400"/>
              <a:gd name="connsiteX1" fmla="*/ 2484373 w 2490723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90723" h="25400">
                <a:moveTo>
                  <a:pt x="6350" y="6350"/>
                </a:moveTo>
                <a:lnTo>
                  <a:pt x="2484373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2807727" y="2590583"/>
            <a:ext cx="2982937" cy="286499"/>
          </a:xfrm>
          <a:custGeom>
            <a:avLst/>
            <a:gdLst>
              <a:gd name="connsiteX0" fmla="*/ 2976587 w 2982937"/>
              <a:gd name="connsiteY0" fmla="*/ 6350 h 286499"/>
              <a:gd name="connsiteX1" fmla="*/ 1538643 w 2982937"/>
              <a:gd name="connsiteY1" fmla="*/ 6350 h 286499"/>
              <a:gd name="connsiteX2" fmla="*/ 6350 w 2982937"/>
              <a:gd name="connsiteY2" fmla="*/ 280149 h 2864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982937" h="286499">
                <a:moveTo>
                  <a:pt x="2976587" y="6350"/>
                </a:moveTo>
                <a:lnTo>
                  <a:pt x="1538643" y="6350"/>
                </a:lnTo>
                <a:lnTo>
                  <a:pt x="6350" y="28014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4373408" y="3004247"/>
            <a:ext cx="1407617" cy="25400"/>
          </a:xfrm>
          <a:custGeom>
            <a:avLst/>
            <a:gdLst>
              <a:gd name="connsiteX0" fmla="*/ 6350 w 1407617"/>
              <a:gd name="connsiteY0" fmla="*/ 6350 h 25400"/>
              <a:gd name="connsiteX1" fmla="*/ 1401267 w 1407617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07617" h="25400">
                <a:moveTo>
                  <a:pt x="6350" y="6350"/>
                </a:moveTo>
                <a:lnTo>
                  <a:pt x="1401267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4478488" y="3346677"/>
            <a:ext cx="1317066" cy="25400"/>
          </a:xfrm>
          <a:custGeom>
            <a:avLst/>
            <a:gdLst>
              <a:gd name="connsiteX0" fmla="*/ 6350 w 1317066"/>
              <a:gd name="connsiteY0" fmla="*/ 6350 h 25400"/>
              <a:gd name="connsiteX1" fmla="*/ 1310716 w 1317066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17066" h="25400">
                <a:moveTo>
                  <a:pt x="6350" y="6350"/>
                </a:moveTo>
                <a:lnTo>
                  <a:pt x="1310716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3872457" y="3682148"/>
            <a:ext cx="1918207" cy="691350"/>
          </a:xfrm>
          <a:custGeom>
            <a:avLst/>
            <a:gdLst>
              <a:gd name="connsiteX0" fmla="*/ 1911857 w 1918207"/>
              <a:gd name="connsiteY0" fmla="*/ 685000 h 691350"/>
              <a:gd name="connsiteX1" fmla="*/ 1781746 w 1918207"/>
              <a:gd name="connsiteY1" fmla="*/ 685000 h 691350"/>
              <a:gd name="connsiteX2" fmla="*/ 6350 w 1918207"/>
              <a:gd name="connsiteY2" fmla="*/ 6350 h 691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18207" h="691350">
                <a:moveTo>
                  <a:pt x="1911857" y="685000"/>
                </a:moveTo>
                <a:lnTo>
                  <a:pt x="1781746" y="685000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3492613" y="3785322"/>
            <a:ext cx="2298052" cy="965644"/>
          </a:xfrm>
          <a:custGeom>
            <a:avLst/>
            <a:gdLst>
              <a:gd name="connsiteX0" fmla="*/ 2291702 w 2298052"/>
              <a:gd name="connsiteY0" fmla="*/ 959294 h 965644"/>
              <a:gd name="connsiteX1" fmla="*/ 2027415 w 2298052"/>
              <a:gd name="connsiteY1" fmla="*/ 959294 h 965644"/>
              <a:gd name="connsiteX2" fmla="*/ 6350 w 2298052"/>
              <a:gd name="connsiteY2" fmla="*/ 6350 h 9656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98052" h="965644">
                <a:moveTo>
                  <a:pt x="2291702" y="959294"/>
                </a:moveTo>
                <a:lnTo>
                  <a:pt x="2027415" y="959294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3257002" y="4025645"/>
            <a:ext cx="2543428" cy="1096048"/>
          </a:xfrm>
          <a:custGeom>
            <a:avLst/>
            <a:gdLst>
              <a:gd name="connsiteX0" fmla="*/ 2537079 w 2543428"/>
              <a:gd name="connsiteY0" fmla="*/ 1089698 h 1096048"/>
              <a:gd name="connsiteX1" fmla="*/ 2025878 w 2543428"/>
              <a:gd name="connsiteY1" fmla="*/ 1089698 h 1096048"/>
              <a:gd name="connsiteX2" fmla="*/ 6350 w 2543428"/>
              <a:gd name="connsiteY2" fmla="*/ 6350 h 1096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543428" h="1096048">
                <a:moveTo>
                  <a:pt x="2537079" y="1089698"/>
                </a:moveTo>
                <a:lnTo>
                  <a:pt x="2025878" y="1089698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2643452" y="2602711"/>
            <a:ext cx="217716" cy="510476"/>
          </a:xfrm>
          <a:custGeom>
            <a:avLst/>
            <a:gdLst>
              <a:gd name="connsiteX0" fmla="*/ 6350 w 217716"/>
              <a:gd name="connsiteY0" fmla="*/ 482981 h 510476"/>
              <a:gd name="connsiteX1" fmla="*/ 129794 w 217716"/>
              <a:gd name="connsiteY1" fmla="*/ 504126 h 510476"/>
              <a:gd name="connsiteX2" fmla="*/ 211366 w 217716"/>
              <a:gd name="connsiteY2" fmla="*/ 28105 h 510476"/>
              <a:gd name="connsiteX3" fmla="*/ 84391 w 217716"/>
              <a:gd name="connsiteY3" fmla="*/ 6350 h 5104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17716" h="510476">
                <a:moveTo>
                  <a:pt x="6350" y="482981"/>
                </a:moveTo>
                <a:lnTo>
                  <a:pt x="129794" y="504126"/>
                </a:lnTo>
                <a:lnTo>
                  <a:pt x="211366" y="28105"/>
                </a:lnTo>
                <a:lnTo>
                  <a:pt x="84391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44DDA550-B26B-AC40-9F83-F4B640215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627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554480" y="213360"/>
            <a:ext cx="6035040" cy="6431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4258" y="526460"/>
            <a:ext cx="891270" cy="234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23" b="1">
                <a:solidFill>
                  <a:srgbClr val="000000"/>
                </a:solidFill>
                <a:latin typeface="Arial"/>
                <a:ea typeface="ＭＳ Ｐゴシック" charset="0"/>
              </a:rPr>
              <a:t>Skin (cut)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4258" y="980485"/>
            <a:ext cx="2247410" cy="234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23" b="1">
                <a:solidFill>
                  <a:srgbClr val="000000"/>
                </a:solidFill>
                <a:latin typeface="Arial"/>
                <a:ea typeface="ＭＳ Ｐゴシック" charset="0"/>
              </a:rPr>
              <a:t>Pectoralis major muscle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84258" y="1404348"/>
            <a:ext cx="2220288" cy="46871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23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Connective tissue</a:t>
            </a:r>
          </a:p>
          <a:p>
            <a:pPr eaLnBrk="0" hangingPunct="0">
              <a:defRPr/>
            </a:pPr>
            <a:r>
              <a:rPr lang="en-US" sz="1523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suspensory ligament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84258" y="2088560"/>
            <a:ext cx="1389804" cy="234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23" b="1">
                <a:solidFill>
                  <a:srgbClr val="000000"/>
                </a:solidFill>
                <a:latin typeface="Arial"/>
                <a:ea typeface="ＭＳ Ｐゴシック" charset="0"/>
              </a:rPr>
              <a:t>Adipose tissue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4258" y="2466385"/>
            <a:ext cx="519373" cy="234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23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Lobe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84258" y="2858498"/>
            <a:ext cx="697242" cy="234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23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Areola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84258" y="3222035"/>
            <a:ext cx="682879" cy="234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23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Nipple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84258" y="3610973"/>
            <a:ext cx="1689373" cy="46871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23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Opening of</a:t>
            </a:r>
          </a:p>
          <a:p>
            <a:pPr eaLnBrk="0" hangingPunct="0">
              <a:defRPr/>
            </a:pPr>
            <a:r>
              <a:rPr lang="en-US" sz="1523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lactiferous duct</a:t>
            </a:r>
            <a:endParaRPr lang="en-US" sz="1523" b="1" dirty="0">
              <a:solidFill>
                <a:srgbClr val="000000"/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4258" y="4238035"/>
            <a:ext cx="1840056" cy="234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23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Lactiferous sinus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84258" y="4615860"/>
            <a:ext cx="1753493" cy="234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23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Lactiferous duct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533" y="429623"/>
            <a:ext cx="726161" cy="234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23" b="1">
                <a:solidFill>
                  <a:srgbClr val="000000"/>
                </a:solidFill>
                <a:latin typeface="Arial"/>
                <a:ea typeface="ＭＳ Ｐゴシック" charset="0"/>
              </a:rPr>
              <a:t>First rib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84258" y="4985748"/>
            <a:ext cx="1907573" cy="46871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23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Lobule containing</a:t>
            </a:r>
          </a:p>
          <a:p>
            <a:pPr eaLnBrk="0" hangingPunct="0">
              <a:defRPr/>
            </a:pPr>
            <a:r>
              <a:rPr lang="en-US" sz="1523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alveoli</a:t>
            </a:r>
            <a:endParaRPr lang="en-US" sz="1523" b="1" dirty="0">
              <a:solidFill>
                <a:srgbClr val="000000"/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67021" y="5361985"/>
            <a:ext cx="1720023" cy="46871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23" b="1">
                <a:solidFill>
                  <a:srgbClr val="000000"/>
                </a:solidFill>
                <a:latin typeface="Arial"/>
                <a:ea typeface="ＭＳ Ｐゴシック" charset="0"/>
              </a:rPr>
              <a:t>Hypodermis</a:t>
            </a:r>
          </a:p>
          <a:p>
            <a:pPr eaLnBrk="0" hangingPunct="0">
              <a:defRPr/>
            </a:pPr>
            <a:r>
              <a:rPr lang="en-US" sz="1523" b="1">
                <a:solidFill>
                  <a:srgbClr val="000000"/>
                </a:solidFill>
                <a:latin typeface="Arial"/>
                <a:ea typeface="ＭＳ Ｐゴシック" charset="0"/>
              </a:rPr>
              <a:t>(superficial fascia)</a:t>
            </a:r>
            <a:endParaRPr lang="en-US" sz="1523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60671" y="5946185"/>
            <a:ext cx="1825821" cy="234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23" b="1">
                <a:solidFill>
                  <a:srgbClr val="000000"/>
                </a:solidFill>
                <a:latin typeface="Arial"/>
                <a:ea typeface="ＭＳ Ｐゴシック" charset="0"/>
              </a:rPr>
              <a:t>Intercostal muscles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81083" y="6392273"/>
            <a:ext cx="280526" cy="234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23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</a:t>
            </a:r>
          </a:p>
        </p:txBody>
      </p:sp>
      <p:sp>
        <p:nvSpPr>
          <p:cNvPr id="21" name="Freeform 20"/>
          <p:cNvSpPr/>
          <p:nvPr/>
        </p:nvSpPr>
        <p:spPr>
          <a:xfrm>
            <a:off x="2530246" y="660831"/>
            <a:ext cx="3468738" cy="432612"/>
          </a:xfrm>
          <a:custGeom>
            <a:avLst/>
            <a:gdLst>
              <a:gd name="connsiteX0" fmla="*/ 6350 w 3468738"/>
              <a:gd name="connsiteY0" fmla="*/ 6350 h 432612"/>
              <a:gd name="connsiteX1" fmla="*/ 587730 w 3468738"/>
              <a:gd name="connsiteY1" fmla="*/ 6350 h 432612"/>
              <a:gd name="connsiteX2" fmla="*/ 3462388 w 3468738"/>
              <a:gd name="connsiteY2" fmla="*/ 426262 h 4326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468738" h="432612">
                <a:moveTo>
                  <a:pt x="6350" y="6350"/>
                </a:moveTo>
                <a:lnTo>
                  <a:pt x="587730" y="6350"/>
                </a:lnTo>
                <a:lnTo>
                  <a:pt x="3462388" y="42626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3883278" y="1115085"/>
            <a:ext cx="2639441" cy="339305"/>
          </a:xfrm>
          <a:custGeom>
            <a:avLst/>
            <a:gdLst>
              <a:gd name="connsiteX0" fmla="*/ 6350 w 2639441"/>
              <a:gd name="connsiteY0" fmla="*/ 6350 h 339305"/>
              <a:gd name="connsiteX1" fmla="*/ 423811 w 2639441"/>
              <a:gd name="connsiteY1" fmla="*/ 6350 h 339305"/>
              <a:gd name="connsiteX2" fmla="*/ 2633091 w 2639441"/>
              <a:gd name="connsiteY2" fmla="*/ 332955 h 3393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639441" h="339305">
                <a:moveTo>
                  <a:pt x="6350" y="6350"/>
                </a:moveTo>
                <a:lnTo>
                  <a:pt x="423811" y="6350"/>
                </a:lnTo>
                <a:lnTo>
                  <a:pt x="2633091" y="33295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3527856" y="1535620"/>
            <a:ext cx="2161260" cy="525208"/>
          </a:xfrm>
          <a:custGeom>
            <a:avLst/>
            <a:gdLst>
              <a:gd name="connsiteX0" fmla="*/ 6350 w 2161260"/>
              <a:gd name="connsiteY0" fmla="*/ 6350 h 525208"/>
              <a:gd name="connsiteX1" fmla="*/ 1338198 w 2161260"/>
              <a:gd name="connsiteY1" fmla="*/ 6350 h 525208"/>
              <a:gd name="connsiteX2" fmla="*/ 2154910 w 2161260"/>
              <a:gd name="connsiteY2" fmla="*/ 518858 h 5252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61260" h="525208">
                <a:moveTo>
                  <a:pt x="6350" y="6350"/>
                </a:moveTo>
                <a:lnTo>
                  <a:pt x="1338198" y="6350"/>
                </a:lnTo>
                <a:lnTo>
                  <a:pt x="2154910" y="51885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3051479" y="2223655"/>
            <a:ext cx="2186292" cy="25400"/>
          </a:xfrm>
          <a:custGeom>
            <a:avLst/>
            <a:gdLst>
              <a:gd name="connsiteX0" fmla="*/ 6350 w 2186292"/>
              <a:gd name="connsiteY0" fmla="*/ 6350 h 25400"/>
              <a:gd name="connsiteX1" fmla="*/ 2179942 w 218629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86292" h="25400">
                <a:moveTo>
                  <a:pt x="6350" y="6350"/>
                </a:moveTo>
                <a:lnTo>
                  <a:pt x="2179942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2217458" y="2596197"/>
            <a:ext cx="2991662" cy="25400"/>
          </a:xfrm>
          <a:custGeom>
            <a:avLst/>
            <a:gdLst>
              <a:gd name="connsiteX0" fmla="*/ 6350 w 2991662"/>
              <a:gd name="connsiteY0" fmla="*/ 6350 h 25400"/>
              <a:gd name="connsiteX1" fmla="*/ 2985312 w 299166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91662" h="25400">
                <a:moveTo>
                  <a:pt x="6350" y="6350"/>
                </a:moveTo>
                <a:lnTo>
                  <a:pt x="2985312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2356294" y="2988589"/>
            <a:ext cx="1828355" cy="25400"/>
          </a:xfrm>
          <a:custGeom>
            <a:avLst/>
            <a:gdLst>
              <a:gd name="connsiteX0" fmla="*/ 6350 w 1828355"/>
              <a:gd name="connsiteY0" fmla="*/ 6350 h 25400"/>
              <a:gd name="connsiteX1" fmla="*/ 1822005 w 1828355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28355" h="25400">
                <a:moveTo>
                  <a:pt x="6350" y="6350"/>
                </a:moveTo>
                <a:lnTo>
                  <a:pt x="1822005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2349766" y="3353104"/>
            <a:ext cx="1444840" cy="25400"/>
          </a:xfrm>
          <a:custGeom>
            <a:avLst/>
            <a:gdLst>
              <a:gd name="connsiteX0" fmla="*/ 6350 w 1444840"/>
              <a:gd name="connsiteY0" fmla="*/ 6350 h 25400"/>
              <a:gd name="connsiteX1" fmla="*/ 1438490 w 144484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44840" h="25400">
                <a:moveTo>
                  <a:pt x="6350" y="6350"/>
                </a:moveTo>
                <a:lnTo>
                  <a:pt x="143849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2837370" y="3479202"/>
            <a:ext cx="1050023" cy="255625"/>
          </a:xfrm>
          <a:custGeom>
            <a:avLst/>
            <a:gdLst>
              <a:gd name="connsiteX0" fmla="*/ 6350 w 1050023"/>
              <a:gd name="connsiteY0" fmla="*/ 249275 h 255625"/>
              <a:gd name="connsiteX1" fmla="*/ 213283 w 1050023"/>
              <a:gd name="connsiteY1" fmla="*/ 249275 h 255625"/>
              <a:gd name="connsiteX2" fmla="*/ 1043673 w 1050023"/>
              <a:gd name="connsiteY2" fmla="*/ 6350 h 2556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50023" h="255625">
                <a:moveTo>
                  <a:pt x="6350" y="249275"/>
                </a:moveTo>
                <a:lnTo>
                  <a:pt x="213283" y="249275"/>
                </a:lnTo>
                <a:lnTo>
                  <a:pt x="1043673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3464496" y="3595585"/>
            <a:ext cx="834783" cy="785393"/>
          </a:xfrm>
          <a:custGeom>
            <a:avLst/>
            <a:gdLst>
              <a:gd name="connsiteX0" fmla="*/ 6350 w 834783"/>
              <a:gd name="connsiteY0" fmla="*/ 779043 h 785393"/>
              <a:gd name="connsiteX1" fmla="*/ 181978 w 834783"/>
              <a:gd name="connsiteY1" fmla="*/ 779043 h 785393"/>
              <a:gd name="connsiteX2" fmla="*/ 828433 w 834783"/>
              <a:gd name="connsiteY2" fmla="*/ 6350 h 7853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34783" h="785393">
                <a:moveTo>
                  <a:pt x="6350" y="779043"/>
                </a:moveTo>
                <a:lnTo>
                  <a:pt x="181978" y="779043"/>
                </a:lnTo>
                <a:lnTo>
                  <a:pt x="828433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3367049" y="3695890"/>
            <a:ext cx="1419377" cy="1041260"/>
          </a:xfrm>
          <a:custGeom>
            <a:avLst/>
            <a:gdLst>
              <a:gd name="connsiteX0" fmla="*/ 6350 w 1419377"/>
              <a:gd name="connsiteY0" fmla="*/ 1034910 h 1041260"/>
              <a:gd name="connsiteX1" fmla="*/ 379476 w 1419377"/>
              <a:gd name="connsiteY1" fmla="*/ 1034910 h 1041260"/>
              <a:gd name="connsiteX2" fmla="*/ 1413027 w 1419377"/>
              <a:gd name="connsiteY2" fmla="*/ 6350 h 10412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19377" h="1041260">
                <a:moveTo>
                  <a:pt x="6350" y="1034910"/>
                </a:moveTo>
                <a:lnTo>
                  <a:pt x="379476" y="1034910"/>
                </a:lnTo>
                <a:lnTo>
                  <a:pt x="1413027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5403570" y="5951816"/>
            <a:ext cx="1425575" cy="141668"/>
          </a:xfrm>
          <a:custGeom>
            <a:avLst/>
            <a:gdLst>
              <a:gd name="connsiteX0" fmla="*/ 6350 w 1425575"/>
              <a:gd name="connsiteY0" fmla="*/ 135318 h 141668"/>
              <a:gd name="connsiteX1" fmla="*/ 1419225 w 1425575"/>
              <a:gd name="connsiteY1" fmla="*/ 6350 h 1416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25575" h="141668">
                <a:moveTo>
                  <a:pt x="6350" y="135318"/>
                </a:moveTo>
                <a:lnTo>
                  <a:pt x="1419225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3536708" y="4383633"/>
            <a:ext cx="1679587" cy="745070"/>
          </a:xfrm>
          <a:custGeom>
            <a:avLst/>
            <a:gdLst>
              <a:gd name="connsiteX0" fmla="*/ 6350 w 1679587"/>
              <a:gd name="connsiteY0" fmla="*/ 738720 h 745070"/>
              <a:gd name="connsiteX1" fmla="*/ 386511 w 1679587"/>
              <a:gd name="connsiteY1" fmla="*/ 738720 h 745070"/>
              <a:gd name="connsiteX2" fmla="*/ 1673237 w 1679587"/>
              <a:gd name="connsiteY2" fmla="*/ 6350 h 7450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79587" h="745070">
                <a:moveTo>
                  <a:pt x="6350" y="738720"/>
                </a:moveTo>
                <a:lnTo>
                  <a:pt x="386511" y="738720"/>
                </a:lnTo>
                <a:lnTo>
                  <a:pt x="1673237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5179085" y="563994"/>
            <a:ext cx="1915058" cy="25400"/>
          </a:xfrm>
          <a:custGeom>
            <a:avLst/>
            <a:gdLst>
              <a:gd name="connsiteX0" fmla="*/ 6350 w 1915058"/>
              <a:gd name="connsiteY0" fmla="*/ 6350 h 25400"/>
              <a:gd name="connsiteX1" fmla="*/ 1908708 w 191505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15058" h="25400">
                <a:moveTo>
                  <a:pt x="6350" y="6350"/>
                </a:moveTo>
                <a:lnTo>
                  <a:pt x="190870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5222100" y="5070766"/>
            <a:ext cx="1410944" cy="1023632"/>
          </a:xfrm>
          <a:custGeom>
            <a:avLst/>
            <a:gdLst>
              <a:gd name="connsiteX0" fmla="*/ 1404594 w 1410944"/>
              <a:gd name="connsiteY0" fmla="*/ 6350 h 1023632"/>
              <a:gd name="connsiteX1" fmla="*/ 187820 w 1410944"/>
              <a:gd name="connsiteY1" fmla="*/ 1017282 h 1023632"/>
              <a:gd name="connsiteX2" fmla="*/ 6350 w 1410944"/>
              <a:gd name="connsiteY2" fmla="*/ 1017282 h 10236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10944" h="1023632">
                <a:moveTo>
                  <a:pt x="1404594" y="6350"/>
                </a:moveTo>
                <a:lnTo>
                  <a:pt x="187820" y="1017282"/>
                </a:lnTo>
                <a:lnTo>
                  <a:pt x="6350" y="101728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4556683" y="5037225"/>
            <a:ext cx="809701" cy="471119"/>
          </a:xfrm>
          <a:custGeom>
            <a:avLst/>
            <a:gdLst>
              <a:gd name="connsiteX0" fmla="*/ 6350 w 809701"/>
              <a:gd name="connsiteY0" fmla="*/ 464769 h 471119"/>
              <a:gd name="connsiteX1" fmla="*/ 384149 w 809701"/>
              <a:gd name="connsiteY1" fmla="*/ 464769 h 471119"/>
              <a:gd name="connsiteX2" fmla="*/ 803351 w 809701"/>
              <a:gd name="connsiteY2" fmla="*/ 6350 h 471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09701" h="471119">
                <a:moveTo>
                  <a:pt x="6350" y="464769"/>
                </a:moveTo>
                <a:lnTo>
                  <a:pt x="384149" y="464769"/>
                </a:lnTo>
                <a:lnTo>
                  <a:pt x="803351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5352846" y="4840287"/>
            <a:ext cx="141655" cy="405079"/>
          </a:xfrm>
          <a:custGeom>
            <a:avLst/>
            <a:gdLst>
              <a:gd name="connsiteX0" fmla="*/ 131686 w 141655"/>
              <a:gd name="connsiteY0" fmla="*/ 6350 h 405079"/>
              <a:gd name="connsiteX1" fmla="*/ 6350 w 141655"/>
              <a:gd name="connsiteY1" fmla="*/ 6350 h 405079"/>
              <a:gd name="connsiteX2" fmla="*/ 6350 w 141655"/>
              <a:gd name="connsiteY2" fmla="*/ 398729 h 405079"/>
              <a:gd name="connsiteX3" fmla="*/ 135305 w 141655"/>
              <a:gd name="connsiteY3" fmla="*/ 398729 h 4050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41655" h="405079">
                <a:moveTo>
                  <a:pt x="131686" y="6350"/>
                </a:moveTo>
                <a:lnTo>
                  <a:pt x="6350" y="6350"/>
                </a:lnTo>
                <a:lnTo>
                  <a:pt x="6350" y="398729"/>
                </a:lnTo>
                <a:lnTo>
                  <a:pt x="135305" y="39872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28D9A4FB-49DE-1C41-B4AC-589941222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426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407920" y="213360"/>
            <a:ext cx="4328160" cy="6431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2845" y="258401"/>
            <a:ext cx="589905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75" b="1">
                <a:solidFill>
                  <a:srgbClr val="000000"/>
                </a:solidFill>
                <a:latin typeface="Arial"/>
                <a:ea typeface="ＭＳ Ｐゴシック" charset="0"/>
              </a:rPr>
              <a:t>Urinary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275" b="1">
                <a:solidFill>
                  <a:srgbClr val="000000"/>
                </a:solidFill>
                <a:latin typeface="Arial"/>
                <a:ea typeface="ＭＳ Ｐゴシック" charset="0"/>
              </a:rPr>
              <a:t>bladder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4358" y="382226"/>
            <a:ext cx="484107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75" b="1">
                <a:solidFill>
                  <a:srgbClr val="000000"/>
                </a:solidFill>
                <a:latin typeface="Arial"/>
                <a:ea typeface="ＭＳ Ｐゴシック" charset="0"/>
              </a:rPr>
              <a:t>Ureter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4358" y="671151"/>
            <a:ext cx="734175" cy="57708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75" b="1">
                <a:solidFill>
                  <a:srgbClr val="000000"/>
                </a:solidFill>
                <a:latin typeface="Arial"/>
                <a:ea typeface="ＭＳ Ｐゴシック" charset="0"/>
              </a:rPr>
              <a:t>Ampulla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275" b="1">
                <a:solidFill>
                  <a:srgbClr val="000000"/>
                </a:solidFill>
                <a:latin typeface="Arial"/>
                <a:ea typeface="ＭＳ Ｐゴシック" charset="0"/>
              </a:rPr>
              <a:t>of ductus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275" b="1">
                <a:solidFill>
                  <a:srgbClr val="000000"/>
                </a:solidFill>
                <a:latin typeface="Arial"/>
                <a:ea typeface="ＭＳ Ｐゴシック" charset="0"/>
              </a:rPr>
              <a:t>deferens</a:t>
            </a:r>
            <a:endParaRPr lang="en-US" sz="1275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4358" y="1355363"/>
            <a:ext cx="626775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75" b="1">
                <a:solidFill>
                  <a:srgbClr val="000000"/>
                </a:solidFill>
                <a:latin typeface="Arial"/>
                <a:ea typeface="ＭＳ Ｐゴシック" charset="0"/>
              </a:rPr>
              <a:t>Seminal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275" b="1">
                <a:solidFill>
                  <a:srgbClr val="000000"/>
                </a:solidFill>
                <a:latin typeface="Arial"/>
                <a:ea typeface="ＭＳ Ｐゴシック" charset="0"/>
              </a:rPr>
              <a:t>vesicle</a:t>
            </a:r>
            <a:endParaRPr lang="en-US" sz="1275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2845" y="2125301"/>
            <a:ext cx="655629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75" b="1">
                <a:solidFill>
                  <a:srgbClr val="000000"/>
                </a:solidFill>
                <a:latin typeface="Arial"/>
                <a:ea typeface="ＭＳ Ｐゴシック" charset="0"/>
              </a:rPr>
              <a:t>Prostate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42845" y="2417401"/>
            <a:ext cx="700513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75" b="1">
                <a:solidFill>
                  <a:srgbClr val="000000"/>
                </a:solidFill>
                <a:latin typeface="Arial"/>
                <a:ea typeface="ＭＳ Ｐゴシック" charset="0"/>
              </a:rPr>
              <a:t>Prostatic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275" b="1">
                <a:solidFill>
                  <a:srgbClr val="000000"/>
                </a:solidFill>
                <a:latin typeface="Arial"/>
                <a:ea typeface="ＭＳ Ｐゴシック" charset="0"/>
              </a:rPr>
              <a:t>urethra</a:t>
            </a:r>
            <a:endParaRPr lang="en-US" sz="1275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2845" y="2873013"/>
            <a:ext cx="1017907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75" b="1">
                <a:solidFill>
                  <a:srgbClr val="000000"/>
                </a:solidFill>
                <a:latin typeface="Arial"/>
                <a:ea typeface="ＭＳ Ｐゴシック" charset="0"/>
              </a:rPr>
              <a:t>Membranous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275" b="1">
                <a:solidFill>
                  <a:srgbClr val="000000"/>
                </a:solidFill>
                <a:latin typeface="Arial"/>
                <a:ea typeface="ＭＳ Ｐゴシック" charset="0"/>
              </a:rPr>
              <a:t>urethra</a:t>
            </a:r>
            <a:endParaRPr lang="en-US" sz="1275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2845" y="3346088"/>
            <a:ext cx="570669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75" b="1">
                <a:solidFill>
                  <a:srgbClr val="000000"/>
                </a:solidFill>
                <a:latin typeface="Arial"/>
                <a:ea typeface="ＭＳ Ｐゴシック" charset="0"/>
              </a:rPr>
              <a:t>Root of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275" b="1">
                <a:solidFill>
                  <a:srgbClr val="000000"/>
                </a:solidFill>
                <a:latin typeface="Arial"/>
                <a:ea typeface="ＭＳ Ｐゴシック" charset="0"/>
              </a:rPr>
              <a:t>penis</a:t>
            </a:r>
            <a:endParaRPr lang="en-US" sz="1275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4358" y="1868126"/>
            <a:ext cx="881652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75" b="1">
                <a:solidFill>
                  <a:srgbClr val="000000"/>
                </a:solidFill>
                <a:latin typeface="Arial"/>
                <a:ea typeface="ＭＳ Ｐゴシック" charset="0"/>
              </a:rPr>
              <a:t>Ejaculatory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275" b="1">
                <a:solidFill>
                  <a:srgbClr val="000000"/>
                </a:solidFill>
                <a:latin typeface="Arial"/>
                <a:ea typeface="ＭＳ Ｐゴシック" charset="0"/>
              </a:rPr>
              <a:t>duct</a:t>
            </a:r>
            <a:endParaRPr lang="en-US" sz="1275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4358" y="2369776"/>
            <a:ext cx="1070806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7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Bulbourethral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27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gland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54358" y="2936513"/>
            <a:ext cx="682879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75" b="1">
                <a:solidFill>
                  <a:srgbClr val="000000"/>
                </a:solidFill>
                <a:latin typeface="Arial"/>
                <a:ea typeface="ＭＳ Ｐゴシック" charset="0"/>
              </a:rPr>
              <a:t>Ductus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275" b="1">
                <a:solidFill>
                  <a:srgbClr val="000000"/>
                </a:solidFill>
                <a:latin typeface="Arial"/>
                <a:ea typeface="ＭＳ Ｐゴシック" charset="0"/>
              </a:rPr>
              <a:t>deferens</a:t>
            </a:r>
            <a:endParaRPr lang="en-US" sz="1275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4358" y="3484201"/>
            <a:ext cx="591509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75" b="1">
                <a:solidFill>
                  <a:srgbClr val="000000"/>
                </a:solidFill>
                <a:latin typeface="Arial"/>
                <a:ea typeface="ＭＳ Ｐゴシック" charset="0"/>
              </a:rPr>
              <a:t>Erectile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275" b="1">
                <a:solidFill>
                  <a:srgbClr val="000000"/>
                </a:solidFill>
                <a:latin typeface="Arial"/>
                <a:ea typeface="ＭＳ Ｐゴシック" charset="0"/>
              </a:rPr>
              <a:t>tissues</a:t>
            </a:r>
            <a:endParaRPr lang="en-US" sz="1275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4358" y="4212863"/>
            <a:ext cx="870431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75" b="1">
                <a:solidFill>
                  <a:srgbClr val="000000"/>
                </a:solidFill>
                <a:latin typeface="Arial"/>
                <a:ea typeface="ＭＳ Ｐゴシック" charset="0"/>
              </a:rPr>
              <a:t>Epididymis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42845" y="4446226"/>
            <a:ext cx="952184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75" b="1">
                <a:solidFill>
                  <a:srgbClr val="000000"/>
                </a:solidFill>
                <a:latin typeface="Arial"/>
                <a:ea typeface="ＭＳ Ｐゴシック" charset="0"/>
              </a:rPr>
              <a:t>Shaft (body)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275" b="1">
                <a:solidFill>
                  <a:srgbClr val="000000"/>
                </a:solidFill>
                <a:latin typeface="Arial"/>
                <a:ea typeface="ＭＳ Ｐゴシック" charset="0"/>
              </a:rPr>
              <a:t>of penis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54358" y="4582751"/>
            <a:ext cx="460767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75" b="1">
                <a:solidFill>
                  <a:srgbClr val="000000"/>
                </a:solidFill>
                <a:latin typeface="Arial"/>
                <a:ea typeface="ＭＳ Ｐゴシック" charset="0"/>
              </a:rPr>
              <a:t>Testis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54358" y="4935176"/>
            <a:ext cx="597921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75" b="1">
                <a:solidFill>
                  <a:srgbClr val="000000"/>
                </a:solidFill>
                <a:latin typeface="Arial"/>
                <a:ea typeface="ＭＳ Ｐゴシック" charset="0"/>
              </a:rPr>
              <a:t>Spongy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275" b="1">
                <a:solidFill>
                  <a:srgbClr val="000000"/>
                </a:solidFill>
                <a:latin typeface="Arial"/>
                <a:ea typeface="ＭＳ Ｐゴシック" charset="0"/>
              </a:rPr>
              <a:t>urethra</a:t>
            </a:r>
            <a:endParaRPr lang="en-US" sz="1275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54358" y="5433651"/>
            <a:ext cx="924933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75" b="1">
                <a:solidFill>
                  <a:srgbClr val="000000"/>
                </a:solidFill>
                <a:latin typeface="Arial"/>
                <a:ea typeface="ＭＳ Ｐゴシック" charset="0"/>
              </a:rPr>
              <a:t>Glans penis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4358" y="5757501"/>
            <a:ext cx="646011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75" b="1">
                <a:solidFill>
                  <a:srgbClr val="000000"/>
                </a:solidFill>
                <a:latin typeface="Arial"/>
                <a:ea typeface="ＭＳ Ｐゴシック" charset="0"/>
              </a:rPr>
              <a:t>Prepuce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4358" y="6060713"/>
            <a:ext cx="646011" cy="57708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75" b="1">
                <a:solidFill>
                  <a:srgbClr val="000000"/>
                </a:solidFill>
                <a:latin typeface="Arial"/>
                <a:ea typeface="ＭＳ Ｐゴシック" charset="0"/>
              </a:rPr>
              <a:t>External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275" b="1">
                <a:solidFill>
                  <a:srgbClr val="000000"/>
                </a:solidFill>
                <a:latin typeface="Arial"/>
                <a:ea typeface="ＭＳ Ｐゴシック" charset="0"/>
              </a:rPr>
              <a:t>urethral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275" b="1">
                <a:solidFill>
                  <a:srgbClr val="000000"/>
                </a:solidFill>
                <a:latin typeface="Arial"/>
                <a:ea typeface="ＭＳ Ｐゴシック" charset="0"/>
              </a:rPr>
              <a:t>orifice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42845" y="6432188"/>
            <a:ext cx="237244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275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</a:t>
            </a:r>
          </a:p>
        </p:txBody>
      </p:sp>
      <p:sp>
        <p:nvSpPr>
          <p:cNvPr id="26" name="Freeform 25"/>
          <p:cNvSpPr/>
          <p:nvPr/>
        </p:nvSpPr>
        <p:spPr>
          <a:xfrm>
            <a:off x="3506917" y="3030079"/>
            <a:ext cx="90043" cy="651891"/>
          </a:xfrm>
          <a:custGeom>
            <a:avLst/>
            <a:gdLst>
              <a:gd name="connsiteX0" fmla="*/ 83693 w 90043"/>
              <a:gd name="connsiteY0" fmla="*/ 6350 h 651891"/>
              <a:gd name="connsiteX1" fmla="*/ 6350 w 90043"/>
              <a:gd name="connsiteY1" fmla="*/ 6350 h 651891"/>
              <a:gd name="connsiteX2" fmla="*/ 6350 w 90043"/>
              <a:gd name="connsiteY2" fmla="*/ 645541 h 651891"/>
              <a:gd name="connsiteX3" fmla="*/ 83693 w 90043"/>
              <a:gd name="connsiteY3" fmla="*/ 645541 h 6518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0043" h="651891">
                <a:moveTo>
                  <a:pt x="83693" y="6350"/>
                </a:moveTo>
                <a:lnTo>
                  <a:pt x="6350" y="6350"/>
                </a:lnTo>
                <a:lnTo>
                  <a:pt x="6350" y="645541"/>
                </a:lnTo>
                <a:lnTo>
                  <a:pt x="83693" y="64554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3050091" y="3443248"/>
            <a:ext cx="469526" cy="25400"/>
          </a:xfrm>
          <a:custGeom>
            <a:avLst/>
            <a:gdLst>
              <a:gd name="connsiteX0" fmla="*/ 463176 w 469526"/>
              <a:gd name="connsiteY0" fmla="*/ 6350 h 25400"/>
              <a:gd name="connsiteX1" fmla="*/ 6350 w 469526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69526" h="25400">
                <a:moveTo>
                  <a:pt x="463176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3506917" y="3689844"/>
            <a:ext cx="90043" cy="1703908"/>
          </a:xfrm>
          <a:custGeom>
            <a:avLst/>
            <a:gdLst>
              <a:gd name="connsiteX0" fmla="*/ 83693 w 90043"/>
              <a:gd name="connsiteY0" fmla="*/ 6350 h 1703908"/>
              <a:gd name="connsiteX1" fmla="*/ 6350 w 90043"/>
              <a:gd name="connsiteY1" fmla="*/ 6350 h 1703908"/>
              <a:gd name="connsiteX2" fmla="*/ 6350 w 90043"/>
              <a:gd name="connsiteY2" fmla="*/ 1697558 h 1703908"/>
              <a:gd name="connsiteX3" fmla="*/ 83693 w 90043"/>
              <a:gd name="connsiteY3" fmla="*/ 1697558 h 17039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0043" h="1703908">
                <a:moveTo>
                  <a:pt x="83693" y="6350"/>
                </a:moveTo>
                <a:lnTo>
                  <a:pt x="6350" y="6350"/>
                </a:lnTo>
                <a:lnTo>
                  <a:pt x="6350" y="1697558"/>
                </a:lnTo>
                <a:lnTo>
                  <a:pt x="83693" y="169755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3420480" y="4539537"/>
            <a:ext cx="99136" cy="25400"/>
          </a:xfrm>
          <a:custGeom>
            <a:avLst/>
            <a:gdLst>
              <a:gd name="connsiteX0" fmla="*/ 92786 w 99136"/>
              <a:gd name="connsiteY0" fmla="*/ 6350 h 25400"/>
              <a:gd name="connsiteX1" fmla="*/ 6350 w 99136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9136" h="25400">
                <a:moveTo>
                  <a:pt x="92786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3038630" y="365835"/>
            <a:ext cx="1028547" cy="50800"/>
          </a:xfrm>
          <a:custGeom>
            <a:avLst/>
            <a:gdLst>
              <a:gd name="connsiteX0" fmla="*/ 12700 w 1028547"/>
              <a:gd name="connsiteY0" fmla="*/ 12700 h 50800"/>
              <a:gd name="connsiteX1" fmla="*/ 1015847 w 1028547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28547" h="50800">
                <a:moveTo>
                  <a:pt x="12700" y="12700"/>
                </a:moveTo>
                <a:lnTo>
                  <a:pt x="1015847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4418370" y="2474898"/>
            <a:ext cx="1202753" cy="507339"/>
          </a:xfrm>
          <a:custGeom>
            <a:avLst/>
            <a:gdLst>
              <a:gd name="connsiteX0" fmla="*/ 1190053 w 1202753"/>
              <a:gd name="connsiteY0" fmla="*/ 12700 h 507339"/>
              <a:gd name="connsiteX1" fmla="*/ 707720 w 1202753"/>
              <a:gd name="connsiteY1" fmla="*/ 12700 h 507339"/>
              <a:gd name="connsiteX2" fmla="*/ 12700 w 1202753"/>
              <a:gd name="connsiteY2" fmla="*/ 494639 h 5073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02753" h="507339">
                <a:moveTo>
                  <a:pt x="1190053" y="12700"/>
                </a:moveTo>
                <a:lnTo>
                  <a:pt x="707720" y="12700"/>
                </a:lnTo>
                <a:lnTo>
                  <a:pt x="12700" y="49463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3977782" y="3572318"/>
            <a:ext cx="1647672" cy="189776"/>
          </a:xfrm>
          <a:custGeom>
            <a:avLst/>
            <a:gdLst>
              <a:gd name="connsiteX0" fmla="*/ 1634972 w 1647672"/>
              <a:gd name="connsiteY0" fmla="*/ 12700 h 189776"/>
              <a:gd name="connsiteX1" fmla="*/ 957402 w 1647672"/>
              <a:gd name="connsiteY1" fmla="*/ 12700 h 189776"/>
              <a:gd name="connsiteX2" fmla="*/ 12700 w 1647672"/>
              <a:gd name="connsiteY2" fmla="*/ 177076 h 1897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47672" h="189776">
                <a:moveTo>
                  <a:pt x="1634972" y="12700"/>
                </a:moveTo>
                <a:lnTo>
                  <a:pt x="957402" y="12700"/>
                </a:lnTo>
                <a:lnTo>
                  <a:pt x="12700" y="17707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4411627" y="3572318"/>
            <a:ext cx="536257" cy="354799"/>
          </a:xfrm>
          <a:custGeom>
            <a:avLst/>
            <a:gdLst>
              <a:gd name="connsiteX0" fmla="*/ 523557 w 536257"/>
              <a:gd name="connsiteY0" fmla="*/ 12700 h 354799"/>
              <a:gd name="connsiteX1" fmla="*/ 12700 w 536257"/>
              <a:gd name="connsiteY1" fmla="*/ 342099 h 354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36257" h="354799">
                <a:moveTo>
                  <a:pt x="523557" y="12700"/>
                </a:moveTo>
                <a:lnTo>
                  <a:pt x="12700" y="34209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4215361" y="5020677"/>
            <a:ext cx="1410093" cy="50800"/>
          </a:xfrm>
          <a:custGeom>
            <a:avLst/>
            <a:gdLst>
              <a:gd name="connsiteX0" fmla="*/ 1397393 w 1410093"/>
              <a:gd name="connsiteY0" fmla="*/ 12700 h 50800"/>
              <a:gd name="connsiteX1" fmla="*/ 12700 w 1410093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10093" h="50800">
                <a:moveTo>
                  <a:pt x="1397393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4432658" y="5516065"/>
            <a:ext cx="1192796" cy="27355"/>
          </a:xfrm>
          <a:custGeom>
            <a:avLst/>
            <a:gdLst>
              <a:gd name="connsiteX0" fmla="*/ 1180096 w 1192796"/>
              <a:gd name="connsiteY0" fmla="*/ 14655 h 27355"/>
              <a:gd name="connsiteX1" fmla="*/ 700659 w 1192796"/>
              <a:gd name="connsiteY1" fmla="*/ 14655 h 27355"/>
              <a:gd name="connsiteX2" fmla="*/ 12700 w 1192796"/>
              <a:gd name="connsiteY2" fmla="*/ 12700 h 273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92796" h="27355">
                <a:moveTo>
                  <a:pt x="1180096" y="14655"/>
                </a:moveTo>
                <a:lnTo>
                  <a:pt x="700659" y="14655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4506851" y="5705550"/>
            <a:ext cx="1118603" cy="160311"/>
          </a:xfrm>
          <a:custGeom>
            <a:avLst/>
            <a:gdLst>
              <a:gd name="connsiteX0" fmla="*/ 1105903 w 1118603"/>
              <a:gd name="connsiteY0" fmla="*/ 147611 h 160311"/>
              <a:gd name="connsiteX1" fmla="*/ 905116 w 1118603"/>
              <a:gd name="connsiteY1" fmla="*/ 147611 h 160311"/>
              <a:gd name="connsiteX2" fmla="*/ 12700 w 1118603"/>
              <a:gd name="connsiteY2" fmla="*/ 12700 h 1603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18603" h="160311">
                <a:moveTo>
                  <a:pt x="1105903" y="147611"/>
                </a:moveTo>
                <a:lnTo>
                  <a:pt x="905116" y="147611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4208046" y="5905282"/>
            <a:ext cx="1426743" cy="264909"/>
          </a:xfrm>
          <a:custGeom>
            <a:avLst/>
            <a:gdLst>
              <a:gd name="connsiteX0" fmla="*/ 1414043 w 1426743"/>
              <a:gd name="connsiteY0" fmla="*/ 252209 h 264909"/>
              <a:gd name="connsiteX1" fmla="*/ 12700 w 1426743"/>
              <a:gd name="connsiteY1" fmla="*/ 252209 h 264909"/>
              <a:gd name="connsiteX2" fmla="*/ 12700 w 1426743"/>
              <a:gd name="connsiteY2" fmla="*/ 12700 h 2649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26743" h="264909">
                <a:moveTo>
                  <a:pt x="1414043" y="252209"/>
                </a:moveTo>
                <a:lnTo>
                  <a:pt x="12700" y="252209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3152583" y="2503283"/>
            <a:ext cx="1038050" cy="25577"/>
          </a:xfrm>
          <a:custGeom>
            <a:avLst/>
            <a:gdLst>
              <a:gd name="connsiteX0" fmla="*/ 12700 w 1038050"/>
              <a:gd name="connsiteY0" fmla="*/ 12877 h 25577"/>
              <a:gd name="connsiteX1" fmla="*/ 204804 w 1038050"/>
              <a:gd name="connsiteY1" fmla="*/ 12877 h 25577"/>
              <a:gd name="connsiteX2" fmla="*/ 1025351 w 1038050"/>
              <a:gd name="connsiteY2" fmla="*/ 12700 h 255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38050" h="25577">
                <a:moveTo>
                  <a:pt x="12700" y="12877"/>
                </a:moveTo>
                <a:lnTo>
                  <a:pt x="204804" y="12877"/>
                </a:lnTo>
                <a:lnTo>
                  <a:pt x="1025351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3117458" y="2207373"/>
            <a:ext cx="764209" cy="230758"/>
          </a:xfrm>
          <a:custGeom>
            <a:avLst/>
            <a:gdLst>
              <a:gd name="connsiteX0" fmla="*/ 12700 w 764209"/>
              <a:gd name="connsiteY0" fmla="*/ 12700 h 230758"/>
              <a:gd name="connsiteX1" fmla="*/ 153441 w 764209"/>
              <a:gd name="connsiteY1" fmla="*/ 12700 h 230758"/>
              <a:gd name="connsiteX2" fmla="*/ 751509 w 764209"/>
              <a:gd name="connsiteY2" fmla="*/ 218058 h 2307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64209" h="230758">
                <a:moveTo>
                  <a:pt x="12700" y="12700"/>
                </a:moveTo>
                <a:lnTo>
                  <a:pt x="153441" y="12700"/>
                </a:lnTo>
                <a:lnTo>
                  <a:pt x="751509" y="21805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3515299" y="2957993"/>
            <a:ext cx="679780" cy="65328"/>
          </a:xfrm>
          <a:custGeom>
            <a:avLst/>
            <a:gdLst>
              <a:gd name="connsiteX0" fmla="*/ 12700 w 679780"/>
              <a:gd name="connsiteY0" fmla="*/ 12700 h 65328"/>
              <a:gd name="connsiteX1" fmla="*/ 88252 w 679780"/>
              <a:gd name="connsiteY1" fmla="*/ 12700 h 65328"/>
              <a:gd name="connsiteX2" fmla="*/ 667080 w 679780"/>
              <a:gd name="connsiteY2" fmla="*/ 52628 h 653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79780" h="65328">
                <a:moveTo>
                  <a:pt x="12700" y="12700"/>
                </a:moveTo>
                <a:lnTo>
                  <a:pt x="88252" y="12700"/>
                </a:lnTo>
                <a:lnTo>
                  <a:pt x="667080" y="5262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3050091" y="372185"/>
            <a:ext cx="1010737" cy="25400"/>
          </a:xfrm>
          <a:custGeom>
            <a:avLst/>
            <a:gdLst>
              <a:gd name="connsiteX0" fmla="*/ 6350 w 1010737"/>
              <a:gd name="connsiteY0" fmla="*/ 6350 h 25400"/>
              <a:gd name="connsiteX1" fmla="*/ 1004387 w 1010737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10737" h="25400">
                <a:moveTo>
                  <a:pt x="6350" y="6350"/>
                </a:moveTo>
                <a:lnTo>
                  <a:pt x="1004387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4424720" y="2481248"/>
            <a:ext cx="1190053" cy="494639"/>
          </a:xfrm>
          <a:custGeom>
            <a:avLst/>
            <a:gdLst>
              <a:gd name="connsiteX0" fmla="*/ 1183703 w 1190053"/>
              <a:gd name="connsiteY0" fmla="*/ 6350 h 494639"/>
              <a:gd name="connsiteX1" fmla="*/ 701370 w 1190053"/>
              <a:gd name="connsiteY1" fmla="*/ 6350 h 494639"/>
              <a:gd name="connsiteX2" fmla="*/ 6350 w 1190053"/>
              <a:gd name="connsiteY2" fmla="*/ 488289 h 4946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90053" h="494639">
                <a:moveTo>
                  <a:pt x="1183703" y="6350"/>
                </a:moveTo>
                <a:lnTo>
                  <a:pt x="701370" y="6350"/>
                </a:lnTo>
                <a:lnTo>
                  <a:pt x="6350" y="48828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3984132" y="3578668"/>
            <a:ext cx="1634972" cy="177076"/>
          </a:xfrm>
          <a:custGeom>
            <a:avLst/>
            <a:gdLst>
              <a:gd name="connsiteX0" fmla="*/ 1628622 w 1634972"/>
              <a:gd name="connsiteY0" fmla="*/ 6350 h 177076"/>
              <a:gd name="connsiteX1" fmla="*/ 951052 w 1634972"/>
              <a:gd name="connsiteY1" fmla="*/ 6350 h 177076"/>
              <a:gd name="connsiteX2" fmla="*/ 6350 w 1634972"/>
              <a:gd name="connsiteY2" fmla="*/ 170726 h 1770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34972" h="177076">
                <a:moveTo>
                  <a:pt x="1628622" y="6350"/>
                </a:moveTo>
                <a:lnTo>
                  <a:pt x="951052" y="6350"/>
                </a:lnTo>
                <a:lnTo>
                  <a:pt x="6350" y="17072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4417977" y="3578668"/>
            <a:ext cx="523557" cy="342099"/>
          </a:xfrm>
          <a:custGeom>
            <a:avLst/>
            <a:gdLst>
              <a:gd name="connsiteX0" fmla="*/ 517207 w 523557"/>
              <a:gd name="connsiteY0" fmla="*/ 6350 h 342099"/>
              <a:gd name="connsiteX1" fmla="*/ 6350 w 523557"/>
              <a:gd name="connsiteY1" fmla="*/ 335749 h 3420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23557" h="342099">
                <a:moveTo>
                  <a:pt x="517207" y="6350"/>
                </a:moveTo>
                <a:lnTo>
                  <a:pt x="6350" y="33574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4221711" y="5027027"/>
            <a:ext cx="1397393" cy="25400"/>
          </a:xfrm>
          <a:custGeom>
            <a:avLst/>
            <a:gdLst>
              <a:gd name="connsiteX0" fmla="*/ 1391043 w 1397393"/>
              <a:gd name="connsiteY0" fmla="*/ 6350 h 25400"/>
              <a:gd name="connsiteX1" fmla="*/ 6350 w 1397393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97393" h="25400">
                <a:moveTo>
                  <a:pt x="1391043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4439008" y="5522415"/>
            <a:ext cx="1180096" cy="14655"/>
          </a:xfrm>
          <a:custGeom>
            <a:avLst/>
            <a:gdLst>
              <a:gd name="connsiteX0" fmla="*/ 1173746 w 1180096"/>
              <a:gd name="connsiteY0" fmla="*/ 8305 h 14655"/>
              <a:gd name="connsiteX1" fmla="*/ 694309 w 1180096"/>
              <a:gd name="connsiteY1" fmla="*/ 8305 h 14655"/>
              <a:gd name="connsiteX2" fmla="*/ 6350 w 1180096"/>
              <a:gd name="connsiteY2" fmla="*/ 6350 h 146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80096" h="14655">
                <a:moveTo>
                  <a:pt x="1173746" y="8305"/>
                </a:moveTo>
                <a:lnTo>
                  <a:pt x="694309" y="8305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4513201" y="5711900"/>
            <a:ext cx="1105903" cy="147611"/>
          </a:xfrm>
          <a:custGeom>
            <a:avLst/>
            <a:gdLst>
              <a:gd name="connsiteX0" fmla="*/ 1099553 w 1105903"/>
              <a:gd name="connsiteY0" fmla="*/ 141261 h 147611"/>
              <a:gd name="connsiteX1" fmla="*/ 898766 w 1105903"/>
              <a:gd name="connsiteY1" fmla="*/ 141261 h 147611"/>
              <a:gd name="connsiteX2" fmla="*/ 6350 w 1105903"/>
              <a:gd name="connsiteY2" fmla="*/ 6350 h 1476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05903" h="147611">
                <a:moveTo>
                  <a:pt x="1099553" y="141261"/>
                </a:moveTo>
                <a:lnTo>
                  <a:pt x="898766" y="141261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4214396" y="5911632"/>
            <a:ext cx="1414043" cy="252209"/>
          </a:xfrm>
          <a:custGeom>
            <a:avLst/>
            <a:gdLst>
              <a:gd name="connsiteX0" fmla="*/ 1407693 w 1414043"/>
              <a:gd name="connsiteY0" fmla="*/ 245859 h 252209"/>
              <a:gd name="connsiteX1" fmla="*/ 6350 w 1414043"/>
              <a:gd name="connsiteY1" fmla="*/ 245859 h 252209"/>
              <a:gd name="connsiteX2" fmla="*/ 6350 w 1414043"/>
              <a:gd name="connsiteY2" fmla="*/ 6350 h 2522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14043" h="252209">
                <a:moveTo>
                  <a:pt x="1407693" y="245859"/>
                </a:moveTo>
                <a:lnTo>
                  <a:pt x="6350" y="245859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4262084" y="1970657"/>
            <a:ext cx="1363370" cy="365099"/>
          </a:xfrm>
          <a:custGeom>
            <a:avLst/>
            <a:gdLst>
              <a:gd name="connsiteX0" fmla="*/ 1350670 w 1363370"/>
              <a:gd name="connsiteY0" fmla="*/ 12700 h 365099"/>
              <a:gd name="connsiteX1" fmla="*/ 859002 w 1363370"/>
              <a:gd name="connsiteY1" fmla="*/ 12700 h 365099"/>
              <a:gd name="connsiteX2" fmla="*/ 12700 w 1363370"/>
              <a:gd name="connsiteY2" fmla="*/ 352399 h 3650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63370" h="365099">
                <a:moveTo>
                  <a:pt x="1350670" y="12700"/>
                </a:moveTo>
                <a:lnTo>
                  <a:pt x="859002" y="12700"/>
                </a:lnTo>
                <a:lnTo>
                  <a:pt x="12700" y="35239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4268434" y="1977007"/>
            <a:ext cx="1350670" cy="352399"/>
          </a:xfrm>
          <a:custGeom>
            <a:avLst/>
            <a:gdLst>
              <a:gd name="connsiteX0" fmla="*/ 1344320 w 1350670"/>
              <a:gd name="connsiteY0" fmla="*/ 6350 h 352399"/>
              <a:gd name="connsiteX1" fmla="*/ 852652 w 1350670"/>
              <a:gd name="connsiteY1" fmla="*/ 6350 h 352399"/>
              <a:gd name="connsiteX2" fmla="*/ 6350 w 1350670"/>
              <a:gd name="connsiteY2" fmla="*/ 346049 h 352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50670" h="352399">
                <a:moveTo>
                  <a:pt x="1344320" y="6350"/>
                </a:moveTo>
                <a:lnTo>
                  <a:pt x="852652" y="6350"/>
                </a:lnTo>
                <a:lnTo>
                  <a:pt x="6350" y="34604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4978262" y="1456841"/>
            <a:ext cx="647192" cy="284924"/>
          </a:xfrm>
          <a:custGeom>
            <a:avLst/>
            <a:gdLst>
              <a:gd name="connsiteX0" fmla="*/ 634491 w 647192"/>
              <a:gd name="connsiteY0" fmla="*/ 12700 h 284924"/>
              <a:gd name="connsiteX1" fmla="*/ 469023 w 647192"/>
              <a:gd name="connsiteY1" fmla="*/ 12700 h 284924"/>
              <a:gd name="connsiteX2" fmla="*/ 12700 w 647192"/>
              <a:gd name="connsiteY2" fmla="*/ 272224 h 2849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47192" h="284924">
                <a:moveTo>
                  <a:pt x="634491" y="12700"/>
                </a:moveTo>
                <a:lnTo>
                  <a:pt x="469023" y="12700"/>
                </a:lnTo>
                <a:lnTo>
                  <a:pt x="12700" y="27222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2" name="Freeform 3"/>
          <p:cNvSpPr/>
          <p:nvPr/>
        </p:nvSpPr>
        <p:spPr>
          <a:xfrm>
            <a:off x="4984612" y="1463191"/>
            <a:ext cx="634492" cy="272224"/>
          </a:xfrm>
          <a:custGeom>
            <a:avLst/>
            <a:gdLst>
              <a:gd name="connsiteX0" fmla="*/ 628141 w 634492"/>
              <a:gd name="connsiteY0" fmla="*/ 6350 h 272224"/>
              <a:gd name="connsiteX1" fmla="*/ 462673 w 634492"/>
              <a:gd name="connsiteY1" fmla="*/ 6350 h 272224"/>
              <a:gd name="connsiteX2" fmla="*/ 6350 w 634492"/>
              <a:gd name="connsiteY2" fmla="*/ 265874 h 272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34492" h="272224">
                <a:moveTo>
                  <a:pt x="628141" y="6350"/>
                </a:moveTo>
                <a:lnTo>
                  <a:pt x="462673" y="6350"/>
                </a:lnTo>
                <a:lnTo>
                  <a:pt x="6350" y="26587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3" name="Freeform 3"/>
          <p:cNvSpPr/>
          <p:nvPr/>
        </p:nvSpPr>
        <p:spPr>
          <a:xfrm>
            <a:off x="5068521" y="3034041"/>
            <a:ext cx="556933" cy="50800"/>
          </a:xfrm>
          <a:custGeom>
            <a:avLst/>
            <a:gdLst>
              <a:gd name="connsiteX0" fmla="*/ 544233 w 556933"/>
              <a:gd name="connsiteY0" fmla="*/ 12700 h 50800"/>
              <a:gd name="connsiteX1" fmla="*/ 12700 w 556933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56933" h="50800">
                <a:moveTo>
                  <a:pt x="544233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4" name="Freeform 3"/>
          <p:cNvSpPr/>
          <p:nvPr/>
        </p:nvSpPr>
        <p:spPr>
          <a:xfrm>
            <a:off x="5074871" y="3040391"/>
            <a:ext cx="544233" cy="25400"/>
          </a:xfrm>
          <a:custGeom>
            <a:avLst/>
            <a:gdLst>
              <a:gd name="connsiteX0" fmla="*/ 537883 w 544233"/>
              <a:gd name="connsiteY0" fmla="*/ 6350 h 25400"/>
              <a:gd name="connsiteX1" fmla="*/ 6350 w 544233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44233" h="25400">
                <a:moveTo>
                  <a:pt x="537883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5" name="Freeform 3"/>
          <p:cNvSpPr/>
          <p:nvPr/>
        </p:nvSpPr>
        <p:spPr>
          <a:xfrm>
            <a:off x="4784003" y="742872"/>
            <a:ext cx="841451" cy="779170"/>
          </a:xfrm>
          <a:custGeom>
            <a:avLst/>
            <a:gdLst>
              <a:gd name="connsiteX0" fmla="*/ 828751 w 841451"/>
              <a:gd name="connsiteY0" fmla="*/ 12700 h 779170"/>
              <a:gd name="connsiteX1" fmla="*/ 663282 w 841451"/>
              <a:gd name="connsiteY1" fmla="*/ 12700 h 779170"/>
              <a:gd name="connsiteX2" fmla="*/ 12700 w 841451"/>
              <a:gd name="connsiteY2" fmla="*/ 766470 h 7791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41451" h="779170">
                <a:moveTo>
                  <a:pt x="828751" y="12700"/>
                </a:moveTo>
                <a:lnTo>
                  <a:pt x="663282" y="12700"/>
                </a:lnTo>
                <a:lnTo>
                  <a:pt x="12700" y="76647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6" name="Freeform 3"/>
          <p:cNvSpPr/>
          <p:nvPr/>
        </p:nvSpPr>
        <p:spPr>
          <a:xfrm>
            <a:off x="4790353" y="749222"/>
            <a:ext cx="828751" cy="766470"/>
          </a:xfrm>
          <a:custGeom>
            <a:avLst/>
            <a:gdLst>
              <a:gd name="connsiteX0" fmla="*/ 822401 w 828751"/>
              <a:gd name="connsiteY0" fmla="*/ 6350 h 766470"/>
              <a:gd name="connsiteX1" fmla="*/ 656932 w 828751"/>
              <a:gd name="connsiteY1" fmla="*/ 6350 h 766470"/>
              <a:gd name="connsiteX2" fmla="*/ 6350 w 828751"/>
              <a:gd name="connsiteY2" fmla="*/ 760120 h 766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28751" h="766470">
                <a:moveTo>
                  <a:pt x="822401" y="6350"/>
                </a:moveTo>
                <a:lnTo>
                  <a:pt x="656932" y="6350"/>
                </a:lnTo>
                <a:lnTo>
                  <a:pt x="6350" y="76012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7" name="Freeform 3"/>
          <p:cNvSpPr/>
          <p:nvPr/>
        </p:nvSpPr>
        <p:spPr>
          <a:xfrm>
            <a:off x="5349725" y="4295304"/>
            <a:ext cx="275729" cy="50800"/>
          </a:xfrm>
          <a:custGeom>
            <a:avLst/>
            <a:gdLst>
              <a:gd name="connsiteX0" fmla="*/ 263029 w 275729"/>
              <a:gd name="connsiteY0" fmla="*/ 12700 h 50800"/>
              <a:gd name="connsiteX1" fmla="*/ 12700 w 275729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5729" h="50800">
                <a:moveTo>
                  <a:pt x="263029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8" name="Freeform 3"/>
          <p:cNvSpPr/>
          <p:nvPr/>
        </p:nvSpPr>
        <p:spPr>
          <a:xfrm>
            <a:off x="5356075" y="4301654"/>
            <a:ext cx="263029" cy="25400"/>
          </a:xfrm>
          <a:custGeom>
            <a:avLst/>
            <a:gdLst>
              <a:gd name="connsiteX0" fmla="*/ 256679 w 263029"/>
              <a:gd name="connsiteY0" fmla="*/ 6350 h 25400"/>
              <a:gd name="connsiteX1" fmla="*/ 6350 w 26302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3029" h="25400">
                <a:moveTo>
                  <a:pt x="256679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9" name="Freeform 3"/>
          <p:cNvSpPr/>
          <p:nvPr/>
        </p:nvSpPr>
        <p:spPr>
          <a:xfrm>
            <a:off x="5048912" y="4662016"/>
            <a:ext cx="576541" cy="50800"/>
          </a:xfrm>
          <a:custGeom>
            <a:avLst/>
            <a:gdLst>
              <a:gd name="connsiteX0" fmla="*/ 563841 w 576541"/>
              <a:gd name="connsiteY0" fmla="*/ 12700 h 50800"/>
              <a:gd name="connsiteX1" fmla="*/ 12700 w 576541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6541" h="50800">
                <a:moveTo>
                  <a:pt x="563841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0" name="Freeform 3"/>
          <p:cNvSpPr/>
          <p:nvPr/>
        </p:nvSpPr>
        <p:spPr>
          <a:xfrm>
            <a:off x="5055262" y="4668366"/>
            <a:ext cx="563841" cy="25400"/>
          </a:xfrm>
          <a:custGeom>
            <a:avLst/>
            <a:gdLst>
              <a:gd name="connsiteX0" fmla="*/ 557491 w 563841"/>
              <a:gd name="connsiteY0" fmla="*/ 6350 h 25400"/>
              <a:gd name="connsiteX1" fmla="*/ 6350 w 56384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63841" h="25400">
                <a:moveTo>
                  <a:pt x="55749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1" name="Freeform 3"/>
          <p:cNvSpPr/>
          <p:nvPr/>
        </p:nvSpPr>
        <p:spPr>
          <a:xfrm>
            <a:off x="5127462" y="479169"/>
            <a:ext cx="497992" cy="50800"/>
          </a:xfrm>
          <a:custGeom>
            <a:avLst/>
            <a:gdLst>
              <a:gd name="connsiteX0" fmla="*/ 485292 w 497992"/>
              <a:gd name="connsiteY0" fmla="*/ 12700 h 50800"/>
              <a:gd name="connsiteX1" fmla="*/ 12700 w 497992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97992" h="50800">
                <a:moveTo>
                  <a:pt x="485292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2" name="Freeform 3"/>
          <p:cNvSpPr/>
          <p:nvPr/>
        </p:nvSpPr>
        <p:spPr>
          <a:xfrm>
            <a:off x="5133812" y="485519"/>
            <a:ext cx="485292" cy="25400"/>
          </a:xfrm>
          <a:custGeom>
            <a:avLst/>
            <a:gdLst>
              <a:gd name="connsiteX0" fmla="*/ 478942 w 485292"/>
              <a:gd name="connsiteY0" fmla="*/ 6350 h 25400"/>
              <a:gd name="connsiteX1" fmla="*/ 6350 w 48529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5292" h="25400">
                <a:moveTo>
                  <a:pt x="478942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3" name="Freeform 3"/>
          <p:cNvSpPr/>
          <p:nvPr/>
        </p:nvSpPr>
        <p:spPr>
          <a:xfrm>
            <a:off x="3158933" y="2509633"/>
            <a:ext cx="1025350" cy="12877"/>
          </a:xfrm>
          <a:custGeom>
            <a:avLst/>
            <a:gdLst>
              <a:gd name="connsiteX0" fmla="*/ 6350 w 1025350"/>
              <a:gd name="connsiteY0" fmla="*/ 6527 h 12877"/>
              <a:gd name="connsiteX1" fmla="*/ 198454 w 1025350"/>
              <a:gd name="connsiteY1" fmla="*/ 6527 h 12877"/>
              <a:gd name="connsiteX2" fmla="*/ 1019001 w 1025350"/>
              <a:gd name="connsiteY2" fmla="*/ 6350 h 128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25350" h="12877">
                <a:moveTo>
                  <a:pt x="6350" y="6527"/>
                </a:moveTo>
                <a:lnTo>
                  <a:pt x="198454" y="6527"/>
                </a:lnTo>
                <a:lnTo>
                  <a:pt x="1019001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4" name="Freeform 3"/>
          <p:cNvSpPr/>
          <p:nvPr/>
        </p:nvSpPr>
        <p:spPr>
          <a:xfrm>
            <a:off x="3123808" y="2213723"/>
            <a:ext cx="751509" cy="218058"/>
          </a:xfrm>
          <a:custGeom>
            <a:avLst/>
            <a:gdLst>
              <a:gd name="connsiteX0" fmla="*/ 6350 w 751509"/>
              <a:gd name="connsiteY0" fmla="*/ 6350 h 218058"/>
              <a:gd name="connsiteX1" fmla="*/ 147091 w 751509"/>
              <a:gd name="connsiteY1" fmla="*/ 6350 h 218058"/>
              <a:gd name="connsiteX2" fmla="*/ 745159 w 751509"/>
              <a:gd name="connsiteY2" fmla="*/ 211708 h 218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51509" h="218058">
                <a:moveTo>
                  <a:pt x="6350" y="6350"/>
                </a:moveTo>
                <a:lnTo>
                  <a:pt x="147091" y="6350"/>
                </a:lnTo>
                <a:lnTo>
                  <a:pt x="745159" y="21170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5" name="Freeform 3"/>
          <p:cNvSpPr/>
          <p:nvPr/>
        </p:nvSpPr>
        <p:spPr>
          <a:xfrm>
            <a:off x="3521649" y="2964343"/>
            <a:ext cx="667080" cy="52628"/>
          </a:xfrm>
          <a:custGeom>
            <a:avLst/>
            <a:gdLst>
              <a:gd name="connsiteX0" fmla="*/ 6350 w 667080"/>
              <a:gd name="connsiteY0" fmla="*/ 6350 h 52628"/>
              <a:gd name="connsiteX1" fmla="*/ 81902 w 667080"/>
              <a:gd name="connsiteY1" fmla="*/ 6350 h 52628"/>
              <a:gd name="connsiteX2" fmla="*/ 660730 w 667080"/>
              <a:gd name="connsiteY2" fmla="*/ 46278 h 526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67080" h="52628">
                <a:moveTo>
                  <a:pt x="6350" y="6350"/>
                </a:moveTo>
                <a:lnTo>
                  <a:pt x="81902" y="6350"/>
                </a:lnTo>
                <a:lnTo>
                  <a:pt x="660730" y="4627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6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67" name="Slide Number Placeholder 66">
            <a:extLst>
              <a:ext uri="{FF2B5EF4-FFF2-40B4-BE49-F238E27FC236}">
                <a16:creationId xmlns:a16="http://schemas.microsoft.com/office/drawing/2014/main" id="{0410DA8E-50C4-9A42-B710-3399C0453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158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7"/>
          <a:stretch>
            <a:fillRect/>
          </a:stretch>
        </p:blipFill>
        <p:spPr>
          <a:xfrm>
            <a:off x="298704" y="856488"/>
            <a:ext cx="8546592" cy="5145024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804743" y="2601318"/>
            <a:ext cx="668453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Embryo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303306" y="3336331"/>
            <a:ext cx="602729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3-week</a:t>
            </a:r>
          </a:p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embryo</a:t>
            </a:r>
          </a:p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(3 mm)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24274" y="3347444"/>
            <a:ext cx="939360" cy="19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Fertilization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365672" y="3339907"/>
            <a:ext cx="838371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1-week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conceptus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182985" y="3336331"/>
            <a:ext cx="1207062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5-week embryo</a:t>
            </a:r>
          </a:p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(10 mm)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529185" y="3590331"/>
            <a:ext cx="1207062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8-week embryo</a:t>
            </a:r>
          </a:p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(22 mm)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67511" y="5595344"/>
            <a:ext cx="1098058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12-week fetus</a:t>
            </a:r>
          </a:p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(90 mm)</a:t>
            </a:r>
            <a:endParaRPr lang="en-US" altLang="en-US" sz="13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590636" y="2698518"/>
            <a:ext cx="193167" cy="311218"/>
          </a:xfrm>
          <a:custGeom>
            <a:avLst/>
            <a:gdLst>
              <a:gd name="connsiteX0" fmla="*/ 186817 w 193167"/>
              <a:gd name="connsiteY0" fmla="*/ 6350 h 311218"/>
              <a:gd name="connsiteX1" fmla="*/ 93774 w 193167"/>
              <a:gd name="connsiteY1" fmla="*/ 6350 h 311218"/>
              <a:gd name="connsiteX2" fmla="*/ 6350 w 193167"/>
              <a:gd name="connsiteY2" fmla="*/ 304868 h 3112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3167" h="311218">
                <a:moveTo>
                  <a:pt x="186817" y="6350"/>
                </a:moveTo>
                <a:lnTo>
                  <a:pt x="93774" y="6350"/>
                </a:lnTo>
                <a:lnTo>
                  <a:pt x="6350" y="30486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B022BBF-DAE1-1440-8E7C-A3D9E078C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311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jesh\Desktop\Stepedit\JPGs\PIC\figure_16_17_step1_un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8"/>
          <a:stretch>
            <a:fillRect/>
          </a:stretch>
        </p:blipFill>
        <p:spPr bwMode="auto">
          <a:xfrm>
            <a:off x="298450" y="429427"/>
            <a:ext cx="8547100" cy="599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2039" y="2635969"/>
            <a:ext cx="1075359" cy="71814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82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Fertilization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8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(sperm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8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meets and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8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enters egg)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2039" y="3539257"/>
            <a:ext cx="635174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82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Oocyte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8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(egg)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6164" y="2137494"/>
            <a:ext cx="419987" cy="5386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82" b="1">
                <a:solidFill>
                  <a:srgbClr val="000000"/>
                </a:solidFill>
                <a:latin typeface="Arial"/>
                <a:ea typeface="ＭＳ Ｐゴシック" charset="0"/>
              </a:rPr>
              <a:t>Inner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82" b="1">
                <a:solidFill>
                  <a:srgbClr val="000000"/>
                </a:solidFill>
                <a:latin typeface="Arial"/>
                <a:ea typeface="ＭＳ Ｐゴシック" charset="0"/>
              </a:rPr>
              <a:t>cell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82" b="1">
                <a:solidFill>
                  <a:srgbClr val="000000"/>
                </a:solidFill>
                <a:latin typeface="Arial"/>
                <a:ea typeface="ＭＳ Ｐゴシック" charset="0"/>
              </a:rPr>
              <a:t>mass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35764" y="2491507"/>
            <a:ext cx="830356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82" b="1">
                <a:solidFill>
                  <a:srgbClr val="000000"/>
                </a:solidFill>
                <a:latin typeface="Arial"/>
                <a:ea typeface="ＭＳ Ｐゴシック" charset="0"/>
              </a:rPr>
              <a:t>Blastocyst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82" b="1">
                <a:solidFill>
                  <a:srgbClr val="000000"/>
                </a:solidFill>
                <a:latin typeface="Arial"/>
                <a:ea typeface="ＭＳ Ｐゴシック" charset="0"/>
              </a:rPr>
              <a:t>cavity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5464" y="2823294"/>
            <a:ext cx="511358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82" b="1">
                <a:solidFill>
                  <a:srgbClr val="000000"/>
                </a:solidFill>
                <a:latin typeface="Arial"/>
                <a:ea typeface="ＭＳ Ｐゴシック" charset="0"/>
              </a:rPr>
              <a:t>Sperm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5464" y="3143969"/>
            <a:ext cx="958596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82" b="1">
                <a:solidFill>
                  <a:srgbClr val="000000"/>
                </a:solidFill>
                <a:latin typeface="Arial"/>
                <a:ea typeface="ＭＳ Ｐゴシック" charset="0"/>
              </a:rPr>
              <a:t>Uterine tube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9576" y="3358282"/>
            <a:ext cx="466474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82" b="1">
                <a:solidFill>
                  <a:srgbClr val="000000"/>
                </a:solidFill>
                <a:latin typeface="Arial"/>
                <a:ea typeface="ＭＳ Ｐゴシック" charset="0"/>
              </a:rPr>
              <a:t>Ovary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69501" y="3188419"/>
            <a:ext cx="830356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82" b="1">
                <a:solidFill>
                  <a:srgbClr val="000000"/>
                </a:solidFill>
                <a:latin typeface="Arial"/>
                <a:ea typeface="ＭＳ Ｐゴシック" charset="0"/>
              </a:rPr>
              <a:t>Blastocyst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82" b="1">
                <a:solidFill>
                  <a:srgbClr val="000000"/>
                </a:solidFill>
                <a:latin typeface="Arial"/>
                <a:ea typeface="ＭＳ Ｐゴシック" charset="0"/>
              </a:rPr>
              <a:t>cavity</a:t>
            </a:r>
            <a:endParaRPr lang="en-US" sz="1282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96389" y="3596407"/>
            <a:ext cx="943143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82" b="1">
                <a:solidFill>
                  <a:srgbClr val="000000"/>
                </a:solidFill>
                <a:latin typeface="Arial"/>
                <a:ea typeface="ＭＳ Ｐゴシック" charset="0"/>
              </a:rPr>
              <a:t>Trophoblast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4801" y="4560019"/>
            <a:ext cx="853182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82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Ovulation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501" y="4398094"/>
            <a:ext cx="520976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82" b="1">
                <a:solidFill>
                  <a:srgbClr val="000000"/>
                </a:solidFill>
                <a:latin typeface="Arial"/>
                <a:ea typeface="ＭＳ Ｐゴシック" charset="0"/>
              </a:rPr>
              <a:t>Uterus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6501" y="4753694"/>
            <a:ext cx="1059585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82" b="1">
                <a:solidFill>
                  <a:srgbClr val="000000"/>
                </a:solidFill>
                <a:latin typeface="Arial"/>
                <a:ea typeface="ＭＳ Ｐゴシック" charset="0"/>
              </a:rPr>
              <a:t>Endometrium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86501" y="5223594"/>
            <a:ext cx="692497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82" b="1">
                <a:solidFill>
                  <a:srgbClr val="000000"/>
                </a:solidFill>
                <a:latin typeface="Arial"/>
                <a:ea typeface="ＭＳ Ｐゴシック" charset="0"/>
              </a:rPr>
              <a:t>Cavity of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82" b="1">
                <a:solidFill>
                  <a:srgbClr val="000000"/>
                </a:solidFill>
                <a:latin typeface="Arial"/>
                <a:ea typeface="ＭＳ Ｐゴシック" charset="0"/>
              </a:rPr>
              <a:t>uterus</a:t>
            </a:r>
            <a:endParaRPr lang="en-US" sz="1282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8934" y="1751434"/>
            <a:ext cx="711733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82" b="1">
                <a:solidFill>
                  <a:srgbClr val="000000"/>
                </a:solidFill>
                <a:latin typeface="Arial"/>
                <a:ea typeface="ＭＳ Ｐゴシック" charset="0"/>
              </a:rPr>
              <a:t>Zona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82" b="1">
                <a:solidFill>
                  <a:srgbClr val="000000"/>
                </a:solidFill>
                <a:latin typeface="Arial"/>
                <a:ea typeface="ＭＳ Ｐゴシック" charset="0"/>
              </a:rPr>
              <a:t>pellucida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3966" y="447529"/>
            <a:ext cx="1412246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 eaLnBrk="0" hangingPunct="0">
              <a:lnSpc>
                <a:spcPts val="1400"/>
              </a:lnSpc>
              <a:defRPr/>
            </a:pPr>
            <a:r>
              <a:rPr lang="en-US" sz="1282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Zygote</a:t>
            </a:r>
            <a:br>
              <a:rPr lang="en-US" sz="1282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sz="128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(fertilized egg)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02101" y="451993"/>
            <a:ext cx="1341136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92100" indent="-292608" eaLnBrk="0" hangingPunct="0">
              <a:lnSpc>
                <a:spcPts val="1400"/>
              </a:lnSpc>
              <a:defRPr/>
            </a:pPr>
            <a:r>
              <a:rPr lang="en-US" sz="1282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4-cell stage</a:t>
            </a:r>
            <a:br>
              <a:rPr lang="en-US" sz="1282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sz="128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 days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91201" y="447528"/>
            <a:ext cx="1862689" cy="71814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98450" indent="-298450" eaLnBrk="0" hangingPunct="0">
              <a:lnSpc>
                <a:spcPts val="1400"/>
              </a:lnSpc>
              <a:defRPr/>
            </a:pPr>
            <a:r>
              <a:rPr lang="en-US" sz="1282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(d) Early blastocyst</a:t>
            </a:r>
            <a:br>
              <a:rPr lang="en-US" sz="1282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sz="128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(morula hollows out</a:t>
            </a:r>
            <a:br>
              <a:rPr lang="en-US" sz="1282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28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and fills with fluid)</a:t>
            </a:r>
            <a:br>
              <a:rPr lang="en-US" sz="1282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28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4 days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32403" y="447529"/>
            <a:ext cx="1402628" cy="71814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3464" indent="-283464" eaLnBrk="0" hangingPunct="0">
              <a:lnSpc>
                <a:spcPts val="1400"/>
              </a:lnSpc>
              <a:defRPr/>
            </a:pPr>
            <a:r>
              <a:rPr lang="en-US" sz="1282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(c) Morula</a:t>
            </a:r>
            <a:br>
              <a:rPr lang="en-US" sz="1282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sz="128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 solid ball of</a:t>
            </a:r>
            <a:br>
              <a:rPr lang="en-US" sz="1282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282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blastomeres</a:t>
            </a:r>
            <a:r>
              <a:rPr lang="en-US" sz="128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  <a:br>
              <a:rPr lang="en-US" sz="1282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28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3 days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16671" y="453878"/>
            <a:ext cx="1954061" cy="143629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4320" indent="-274320" eaLnBrk="0" hangingPunct="0">
              <a:lnSpc>
                <a:spcPts val="1400"/>
              </a:lnSpc>
              <a:defRPr/>
            </a:pPr>
            <a:r>
              <a:rPr lang="en-US" sz="1282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(e) Implanting</a:t>
            </a:r>
            <a:br>
              <a:rPr lang="en-US" sz="1282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sz="1282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blastocyst</a:t>
            </a:r>
            <a:br>
              <a:rPr lang="en-US" sz="1282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sz="128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(consists of a sphere</a:t>
            </a:r>
            <a:br>
              <a:rPr lang="en-US" sz="1282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28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of trophoblast cells</a:t>
            </a:r>
            <a:br>
              <a:rPr lang="en-US" sz="1282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28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and an eccentric</a:t>
            </a:r>
            <a:br>
              <a:rPr lang="en-US" sz="1282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28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cell cluster called</a:t>
            </a:r>
            <a:br>
              <a:rPr lang="en-US" sz="1282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28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the inner cell mass)</a:t>
            </a:r>
            <a:br>
              <a:rPr lang="en-US" sz="1282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28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7 days</a:t>
            </a:r>
          </a:p>
        </p:txBody>
      </p:sp>
      <p:sp>
        <p:nvSpPr>
          <p:cNvPr id="25" name="Freeform 24"/>
          <p:cNvSpPr/>
          <p:nvPr/>
        </p:nvSpPr>
        <p:spPr>
          <a:xfrm>
            <a:off x="4829803" y="4502832"/>
            <a:ext cx="801954" cy="25400"/>
          </a:xfrm>
          <a:custGeom>
            <a:avLst/>
            <a:gdLst>
              <a:gd name="connsiteX0" fmla="*/ 6350 w 801954"/>
              <a:gd name="connsiteY0" fmla="*/ 6350 h 25400"/>
              <a:gd name="connsiteX1" fmla="*/ 795604 w 80195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01954" h="25400">
                <a:moveTo>
                  <a:pt x="6350" y="6350"/>
                </a:moveTo>
                <a:lnTo>
                  <a:pt x="795604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5354796" y="4850138"/>
            <a:ext cx="668108" cy="25400"/>
          </a:xfrm>
          <a:custGeom>
            <a:avLst/>
            <a:gdLst>
              <a:gd name="connsiteX0" fmla="*/ 6350 w 668108"/>
              <a:gd name="connsiteY0" fmla="*/ 6350 h 25400"/>
              <a:gd name="connsiteX1" fmla="*/ 661758 w 66810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68108" h="25400">
                <a:moveTo>
                  <a:pt x="6350" y="6350"/>
                </a:moveTo>
                <a:lnTo>
                  <a:pt x="66175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4998345" y="4880161"/>
            <a:ext cx="1296123" cy="437807"/>
          </a:xfrm>
          <a:custGeom>
            <a:avLst/>
            <a:gdLst>
              <a:gd name="connsiteX0" fmla="*/ 6350 w 1296123"/>
              <a:gd name="connsiteY0" fmla="*/ 431457 h 437807"/>
              <a:gd name="connsiteX1" fmla="*/ 209003 w 1296123"/>
              <a:gd name="connsiteY1" fmla="*/ 431457 h 437807"/>
              <a:gd name="connsiteX2" fmla="*/ 1289773 w 1296123"/>
              <a:gd name="connsiteY2" fmla="*/ 6350 h 4378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96123" h="437807">
                <a:moveTo>
                  <a:pt x="6350" y="431457"/>
                </a:moveTo>
                <a:lnTo>
                  <a:pt x="209003" y="431457"/>
                </a:lnTo>
                <a:lnTo>
                  <a:pt x="1289773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2493194" y="4032017"/>
            <a:ext cx="25400" cy="496049"/>
          </a:xfrm>
          <a:custGeom>
            <a:avLst/>
            <a:gdLst>
              <a:gd name="connsiteX0" fmla="*/ 6350 w 25400"/>
              <a:gd name="connsiteY0" fmla="*/ 489699 h 496049"/>
              <a:gd name="connsiteX1" fmla="*/ 6350 w 25400"/>
              <a:gd name="connsiteY1" fmla="*/ 6350 h 4960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496049">
                <a:moveTo>
                  <a:pt x="6350" y="489699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1024363" y="3451017"/>
            <a:ext cx="729386" cy="195808"/>
          </a:xfrm>
          <a:custGeom>
            <a:avLst/>
            <a:gdLst>
              <a:gd name="connsiteX0" fmla="*/ 6350 w 729386"/>
              <a:gd name="connsiteY0" fmla="*/ 189458 h 195808"/>
              <a:gd name="connsiteX1" fmla="*/ 181495 w 729386"/>
              <a:gd name="connsiteY1" fmla="*/ 189458 h 195808"/>
              <a:gd name="connsiteX2" fmla="*/ 723036 w 729386"/>
              <a:gd name="connsiteY2" fmla="*/ 6350 h 1958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29386" h="195808">
                <a:moveTo>
                  <a:pt x="6350" y="189458"/>
                </a:moveTo>
                <a:cubicBezTo>
                  <a:pt x="6325" y="189458"/>
                  <a:pt x="181495" y="189458"/>
                  <a:pt x="181495" y="189458"/>
                </a:cubicBezTo>
                <a:lnTo>
                  <a:pt x="723036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1985346" y="2714062"/>
            <a:ext cx="322135" cy="199986"/>
          </a:xfrm>
          <a:custGeom>
            <a:avLst/>
            <a:gdLst>
              <a:gd name="connsiteX0" fmla="*/ 315785 w 322135"/>
              <a:gd name="connsiteY0" fmla="*/ 193636 h 199986"/>
              <a:gd name="connsiteX1" fmla="*/ 169214 w 322135"/>
              <a:gd name="connsiteY1" fmla="*/ 193636 h 199986"/>
              <a:gd name="connsiteX2" fmla="*/ 6350 w 322135"/>
              <a:gd name="connsiteY2" fmla="*/ 6350 h 1999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22135" h="199986">
                <a:moveTo>
                  <a:pt x="315785" y="193636"/>
                </a:moveTo>
                <a:lnTo>
                  <a:pt x="169214" y="193636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1422482" y="2732845"/>
            <a:ext cx="339394" cy="25400"/>
          </a:xfrm>
          <a:custGeom>
            <a:avLst/>
            <a:gdLst>
              <a:gd name="connsiteX0" fmla="*/ 6350 w 339394"/>
              <a:gd name="connsiteY0" fmla="*/ 6350 h 25400"/>
              <a:gd name="connsiteX1" fmla="*/ 333044 w 33939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39394" h="25400">
                <a:moveTo>
                  <a:pt x="6350" y="6350"/>
                </a:moveTo>
                <a:lnTo>
                  <a:pt x="333044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1321669" y="1956736"/>
            <a:ext cx="493141" cy="710311"/>
          </a:xfrm>
          <a:custGeom>
            <a:avLst/>
            <a:gdLst>
              <a:gd name="connsiteX0" fmla="*/ 6350 w 493141"/>
              <a:gd name="connsiteY0" fmla="*/ 6350 h 710311"/>
              <a:gd name="connsiteX1" fmla="*/ 486791 w 493141"/>
              <a:gd name="connsiteY1" fmla="*/ 703961 h 7103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93141" h="710311">
                <a:moveTo>
                  <a:pt x="6350" y="6350"/>
                </a:moveTo>
                <a:lnTo>
                  <a:pt x="486791" y="703961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2947600" y="1888879"/>
            <a:ext cx="308559" cy="753744"/>
          </a:xfrm>
          <a:custGeom>
            <a:avLst/>
            <a:gdLst>
              <a:gd name="connsiteX0" fmla="*/ 6350 w 308559"/>
              <a:gd name="connsiteY0" fmla="*/ 6350 h 753744"/>
              <a:gd name="connsiteX1" fmla="*/ 302209 w 308559"/>
              <a:gd name="connsiteY1" fmla="*/ 747395 h 7537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8559" h="753744">
                <a:moveTo>
                  <a:pt x="6350" y="6350"/>
                </a:moveTo>
                <a:lnTo>
                  <a:pt x="302209" y="747395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4428306" y="2294683"/>
            <a:ext cx="252933" cy="923391"/>
          </a:xfrm>
          <a:custGeom>
            <a:avLst/>
            <a:gdLst>
              <a:gd name="connsiteX0" fmla="*/ 6350 w 252933"/>
              <a:gd name="connsiteY0" fmla="*/ 6350 h 923391"/>
              <a:gd name="connsiteX1" fmla="*/ 246583 w 252933"/>
              <a:gd name="connsiteY1" fmla="*/ 917041 h 9233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2933" h="923391">
                <a:moveTo>
                  <a:pt x="6350" y="6350"/>
                </a:moveTo>
                <a:lnTo>
                  <a:pt x="246583" y="917041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6088195" y="2913579"/>
            <a:ext cx="1312887" cy="1566697"/>
          </a:xfrm>
          <a:custGeom>
            <a:avLst/>
            <a:gdLst>
              <a:gd name="connsiteX0" fmla="*/ 1306538 w 1312887"/>
              <a:gd name="connsiteY0" fmla="*/ 6350 h 1566697"/>
              <a:gd name="connsiteX1" fmla="*/ 6350 w 1312887"/>
              <a:gd name="connsiteY1" fmla="*/ 1560347 h 15666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12887" h="1566697">
                <a:moveTo>
                  <a:pt x="1306538" y="6350"/>
                </a:moveTo>
                <a:lnTo>
                  <a:pt x="6350" y="1560347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5891955" y="2486046"/>
            <a:ext cx="79997" cy="1111097"/>
          </a:xfrm>
          <a:custGeom>
            <a:avLst/>
            <a:gdLst>
              <a:gd name="connsiteX0" fmla="*/ 73647 w 79997"/>
              <a:gd name="connsiteY0" fmla="*/ 6350 h 1111097"/>
              <a:gd name="connsiteX1" fmla="*/ 6350 w 79997"/>
              <a:gd name="connsiteY1" fmla="*/ 1104747 h 11110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9997" h="1111097">
                <a:moveTo>
                  <a:pt x="73647" y="6350"/>
                </a:moveTo>
                <a:lnTo>
                  <a:pt x="6350" y="1104747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3686867" y="3522252"/>
            <a:ext cx="25400" cy="176834"/>
          </a:xfrm>
          <a:custGeom>
            <a:avLst/>
            <a:gdLst>
              <a:gd name="connsiteX0" fmla="*/ 6350 w 25400"/>
              <a:gd name="connsiteY0" fmla="*/ 6350 h 176834"/>
              <a:gd name="connsiteX1" fmla="*/ 6350 w 25400"/>
              <a:gd name="connsiteY1" fmla="*/ 170484 h 1768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76834">
                <a:moveTo>
                  <a:pt x="6350" y="6350"/>
                </a:moveTo>
                <a:lnTo>
                  <a:pt x="6350" y="17048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1526609" y="1827450"/>
            <a:ext cx="201244" cy="25400"/>
          </a:xfrm>
          <a:custGeom>
            <a:avLst/>
            <a:gdLst>
              <a:gd name="connsiteX0" fmla="*/ 194894 w 201244"/>
              <a:gd name="connsiteY0" fmla="*/ 6350 h 25400"/>
              <a:gd name="connsiteX1" fmla="*/ 6350 w 20124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1244" h="25400">
                <a:moveTo>
                  <a:pt x="194894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5595423" y="2148112"/>
            <a:ext cx="384670" cy="442429"/>
          </a:xfrm>
          <a:custGeom>
            <a:avLst/>
            <a:gdLst>
              <a:gd name="connsiteX0" fmla="*/ 378320 w 384670"/>
              <a:gd name="connsiteY0" fmla="*/ 6350 h 442429"/>
              <a:gd name="connsiteX1" fmla="*/ 117792 w 384670"/>
              <a:gd name="connsiteY1" fmla="*/ 435660 h 442429"/>
              <a:gd name="connsiteX2" fmla="*/ 6350 w 384670"/>
              <a:gd name="connsiteY2" fmla="*/ 436079 h 4424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84670" h="442429">
                <a:moveTo>
                  <a:pt x="378320" y="6350"/>
                </a:moveTo>
                <a:lnTo>
                  <a:pt x="117792" y="435660"/>
                </a:lnTo>
                <a:lnTo>
                  <a:pt x="6350" y="43607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7933976" y="2754778"/>
            <a:ext cx="413575" cy="431863"/>
          </a:xfrm>
          <a:custGeom>
            <a:avLst/>
            <a:gdLst>
              <a:gd name="connsiteX0" fmla="*/ 407225 w 413575"/>
              <a:gd name="connsiteY0" fmla="*/ 425513 h 431863"/>
              <a:gd name="connsiteX1" fmla="*/ 407225 w 413575"/>
              <a:gd name="connsiteY1" fmla="*/ 323913 h 431863"/>
              <a:gd name="connsiteX2" fmla="*/ 6350 w 413575"/>
              <a:gd name="connsiteY2" fmla="*/ 6350 h 4318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13575" h="431863">
                <a:moveTo>
                  <a:pt x="407225" y="425513"/>
                </a:moveTo>
                <a:lnTo>
                  <a:pt x="407225" y="323913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7068889" y="2227233"/>
            <a:ext cx="572427" cy="25400"/>
          </a:xfrm>
          <a:custGeom>
            <a:avLst/>
            <a:gdLst>
              <a:gd name="connsiteX0" fmla="*/ 566077 w 572427"/>
              <a:gd name="connsiteY0" fmla="*/ 6350 h 25400"/>
              <a:gd name="connsiteX1" fmla="*/ 6350 w 572427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2427" h="25400">
                <a:moveTo>
                  <a:pt x="566077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7615066" y="3039779"/>
            <a:ext cx="25400" cy="554240"/>
          </a:xfrm>
          <a:custGeom>
            <a:avLst/>
            <a:gdLst>
              <a:gd name="connsiteX0" fmla="*/ 6350 w 25400"/>
              <a:gd name="connsiteY0" fmla="*/ 547890 h 554240"/>
              <a:gd name="connsiteX1" fmla="*/ 6350 w 25400"/>
              <a:gd name="connsiteY1" fmla="*/ 6350 h 554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554240">
                <a:moveTo>
                  <a:pt x="6350" y="54789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1973116" y="3227078"/>
            <a:ext cx="334365" cy="25400"/>
          </a:xfrm>
          <a:custGeom>
            <a:avLst/>
            <a:gdLst>
              <a:gd name="connsiteX0" fmla="*/ 328015 w 334365"/>
              <a:gd name="connsiteY0" fmla="*/ 6350 h 25400"/>
              <a:gd name="connsiteX1" fmla="*/ 6350 w 334365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34365" h="25400">
                <a:moveTo>
                  <a:pt x="328015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6E58B-0C82-3741-9A25-67C51C925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057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jesh\Desktop\Stepedit\JPGs\PIC\figure_16_22_step1_un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 bwMode="auto">
          <a:xfrm>
            <a:off x="2636838" y="213514"/>
            <a:ext cx="3870325" cy="643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37399" y="414414"/>
            <a:ext cx="2260234" cy="51744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Hypothalamus sends efferent</a:t>
            </a:r>
          </a:p>
          <a:p>
            <a:pPr eaLnBrk="0" hangingPunct="0">
              <a:defRPr/>
            </a:pPr>
            <a:r>
              <a:rPr lang="en-US" sz="11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impulses to posterior pituitary,</a:t>
            </a:r>
          </a:p>
          <a:p>
            <a:pPr eaLnBrk="0" hangingPunct="0">
              <a:defRPr/>
            </a:pPr>
            <a:r>
              <a:rPr lang="en-US" sz="11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where oxytocin is stored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112" y="1114501"/>
            <a:ext cx="2099934" cy="68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Posterior pituitary releases</a:t>
            </a:r>
          </a:p>
          <a:p>
            <a:pPr eaLnBrk="0" hangingPunct="0">
              <a:defRPr/>
            </a:pPr>
            <a:r>
              <a:rPr lang="en-US" sz="11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oxytocin to blood; oxytocin</a:t>
            </a:r>
          </a:p>
          <a:p>
            <a:pPr eaLnBrk="0" hangingPunct="0">
              <a:defRPr/>
            </a:pPr>
            <a:r>
              <a:rPr lang="en-US" sz="11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targets mother’s uterine</a:t>
            </a:r>
          </a:p>
          <a:p>
            <a:pPr eaLnBrk="0" hangingPunct="0">
              <a:defRPr/>
            </a:pPr>
            <a:r>
              <a:rPr lang="en-US" sz="11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muscle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0387" y="1808239"/>
            <a:ext cx="1386598" cy="51744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Uterus responds</a:t>
            </a:r>
          </a:p>
          <a:p>
            <a:pPr eaLnBrk="0" hangingPunct="0">
              <a:defRPr/>
            </a:pPr>
            <a:r>
              <a:rPr lang="en-US" sz="11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by contracting more</a:t>
            </a:r>
          </a:p>
          <a:p>
            <a:pPr eaLnBrk="0" hangingPunct="0">
              <a:defRPr/>
            </a:pPr>
            <a:r>
              <a:rPr lang="en-US" sz="11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vigorously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77249" y="2452764"/>
            <a:ext cx="1090042" cy="68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Baby moves</a:t>
            </a:r>
          </a:p>
          <a:p>
            <a:pPr eaLnBrk="0" hangingPunct="0">
              <a:defRPr/>
            </a:pPr>
            <a:r>
              <a:rPr lang="en-US" sz="11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deeper into</a:t>
            </a:r>
          </a:p>
          <a:p>
            <a:pPr eaLnBrk="0" hangingPunct="0">
              <a:defRPr/>
            </a:pPr>
            <a:r>
              <a:rPr lang="en-US" sz="11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mother’s birth</a:t>
            </a:r>
          </a:p>
          <a:p>
            <a:pPr eaLnBrk="0" hangingPunct="0">
              <a:defRPr/>
            </a:pPr>
            <a:r>
              <a:rPr lang="en-US" sz="11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canal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69012" y="4591126"/>
            <a:ext cx="977832" cy="51744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Afferent</a:t>
            </a:r>
          </a:p>
          <a:p>
            <a:pPr eaLnBrk="0" hangingPunct="0">
              <a:defRPr/>
            </a:pPr>
            <a:r>
              <a:rPr lang="en-US" sz="11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impulses to</a:t>
            </a:r>
          </a:p>
          <a:p>
            <a:pPr eaLnBrk="0" hangingPunct="0">
              <a:defRPr/>
            </a:pPr>
            <a:r>
              <a:rPr lang="en-US" sz="11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hypothalamus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69012" y="5311851"/>
            <a:ext cx="1378583" cy="51744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</a:t>
            </a:r>
            <a:r>
              <a:rPr lang="en-US" sz="1121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Pressoreceptors</a:t>
            </a:r>
            <a:endParaRPr lang="en-US" sz="1121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eaLnBrk="0" hangingPunct="0">
              <a:defRPr/>
            </a:pPr>
            <a:r>
              <a:rPr lang="en-US" sz="11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 cervix of uterus</a:t>
            </a:r>
          </a:p>
          <a:p>
            <a:pPr eaLnBrk="0" hangingPunct="0">
              <a:defRPr/>
            </a:pPr>
            <a:r>
              <a:rPr lang="en-US" sz="11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excited</a:t>
            </a:r>
          </a:p>
        </p:txBody>
      </p:sp>
      <p:sp>
        <p:nvSpPr>
          <p:cNvPr id="13" name="Freeform 12"/>
          <p:cNvSpPr/>
          <p:nvPr/>
        </p:nvSpPr>
        <p:spPr>
          <a:xfrm>
            <a:off x="4999270" y="2532203"/>
            <a:ext cx="167754" cy="1492605"/>
          </a:xfrm>
          <a:custGeom>
            <a:avLst/>
            <a:gdLst>
              <a:gd name="connsiteX0" fmla="*/ 155054 w 167754"/>
              <a:gd name="connsiteY0" fmla="*/ 12700 h 1492605"/>
              <a:gd name="connsiteX1" fmla="*/ 12700 w 167754"/>
              <a:gd name="connsiteY1" fmla="*/ 12700 h 1492605"/>
              <a:gd name="connsiteX2" fmla="*/ 12700 w 167754"/>
              <a:gd name="connsiteY2" fmla="*/ 1479905 h 1492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7754" h="1492605">
                <a:moveTo>
                  <a:pt x="155054" y="12700"/>
                </a:moveTo>
                <a:lnTo>
                  <a:pt x="12700" y="12700"/>
                </a:lnTo>
                <a:lnTo>
                  <a:pt x="12700" y="147990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4142439" y="4592601"/>
            <a:ext cx="1233906" cy="831494"/>
          </a:xfrm>
          <a:custGeom>
            <a:avLst/>
            <a:gdLst>
              <a:gd name="connsiteX0" fmla="*/ 12700 w 1233906"/>
              <a:gd name="connsiteY0" fmla="*/ 818794 h 831494"/>
              <a:gd name="connsiteX1" fmla="*/ 260527 w 1233906"/>
              <a:gd name="connsiteY1" fmla="*/ 818794 h 831494"/>
              <a:gd name="connsiteX2" fmla="*/ 1221206 w 1233906"/>
              <a:gd name="connsiteY2" fmla="*/ 12700 h 8314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33906" h="831494">
                <a:moveTo>
                  <a:pt x="12700" y="818794"/>
                </a:moveTo>
                <a:lnTo>
                  <a:pt x="260527" y="818794"/>
                </a:lnTo>
                <a:lnTo>
                  <a:pt x="1221206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3567713" y="4157600"/>
            <a:ext cx="929652" cy="540410"/>
          </a:xfrm>
          <a:custGeom>
            <a:avLst/>
            <a:gdLst>
              <a:gd name="connsiteX0" fmla="*/ 12700 w 929652"/>
              <a:gd name="connsiteY0" fmla="*/ 527710 h 540410"/>
              <a:gd name="connsiteX1" fmla="*/ 423976 w 929652"/>
              <a:gd name="connsiteY1" fmla="*/ 527710 h 540410"/>
              <a:gd name="connsiteX2" fmla="*/ 916952 w 929652"/>
              <a:gd name="connsiteY2" fmla="*/ 12700 h 5404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29652" h="540410">
                <a:moveTo>
                  <a:pt x="12700" y="527710"/>
                </a:moveTo>
                <a:lnTo>
                  <a:pt x="423976" y="527710"/>
                </a:lnTo>
                <a:lnTo>
                  <a:pt x="916952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4759684" y="1899477"/>
            <a:ext cx="112242" cy="1246797"/>
          </a:xfrm>
          <a:custGeom>
            <a:avLst/>
            <a:gdLst>
              <a:gd name="connsiteX0" fmla="*/ 99542 w 112242"/>
              <a:gd name="connsiteY0" fmla="*/ 12700 h 1246797"/>
              <a:gd name="connsiteX1" fmla="*/ 12700 w 112242"/>
              <a:gd name="connsiteY1" fmla="*/ 12700 h 1246797"/>
              <a:gd name="connsiteX2" fmla="*/ 12700 w 112242"/>
              <a:gd name="connsiteY2" fmla="*/ 1234097 h 12467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2242" h="1246797">
                <a:moveTo>
                  <a:pt x="99542" y="12700"/>
                </a:moveTo>
                <a:lnTo>
                  <a:pt x="12700" y="12700"/>
                </a:lnTo>
                <a:lnTo>
                  <a:pt x="12700" y="123409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4148789" y="4598951"/>
            <a:ext cx="1221206" cy="818794"/>
          </a:xfrm>
          <a:custGeom>
            <a:avLst/>
            <a:gdLst>
              <a:gd name="connsiteX0" fmla="*/ 6350 w 1221206"/>
              <a:gd name="connsiteY0" fmla="*/ 812444 h 818794"/>
              <a:gd name="connsiteX1" fmla="*/ 254177 w 1221206"/>
              <a:gd name="connsiteY1" fmla="*/ 812444 h 818794"/>
              <a:gd name="connsiteX2" fmla="*/ 1214856 w 1221206"/>
              <a:gd name="connsiteY2" fmla="*/ 6350 h 8187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21206" h="818794">
                <a:moveTo>
                  <a:pt x="6350" y="812444"/>
                </a:moveTo>
                <a:lnTo>
                  <a:pt x="254177" y="812444"/>
                </a:lnTo>
                <a:lnTo>
                  <a:pt x="1214856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3574063" y="4163950"/>
            <a:ext cx="916952" cy="527710"/>
          </a:xfrm>
          <a:custGeom>
            <a:avLst/>
            <a:gdLst>
              <a:gd name="connsiteX0" fmla="*/ 6350 w 916952"/>
              <a:gd name="connsiteY0" fmla="*/ 521360 h 527710"/>
              <a:gd name="connsiteX1" fmla="*/ 417626 w 916952"/>
              <a:gd name="connsiteY1" fmla="*/ 521360 h 527710"/>
              <a:gd name="connsiteX2" fmla="*/ 910602 w 916952"/>
              <a:gd name="connsiteY2" fmla="*/ 6350 h 5277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16952" h="527710">
                <a:moveTo>
                  <a:pt x="6350" y="521360"/>
                </a:moveTo>
                <a:lnTo>
                  <a:pt x="417626" y="521360"/>
                </a:lnTo>
                <a:lnTo>
                  <a:pt x="910602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5005620" y="2538553"/>
            <a:ext cx="155054" cy="1479905"/>
          </a:xfrm>
          <a:custGeom>
            <a:avLst/>
            <a:gdLst>
              <a:gd name="connsiteX0" fmla="*/ 148704 w 155054"/>
              <a:gd name="connsiteY0" fmla="*/ 6350 h 1479905"/>
              <a:gd name="connsiteX1" fmla="*/ 6350 w 155054"/>
              <a:gd name="connsiteY1" fmla="*/ 6350 h 1479905"/>
              <a:gd name="connsiteX2" fmla="*/ 6350 w 155054"/>
              <a:gd name="connsiteY2" fmla="*/ 1473555 h 14799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5054" h="1479905">
                <a:moveTo>
                  <a:pt x="148704" y="6350"/>
                </a:moveTo>
                <a:lnTo>
                  <a:pt x="6350" y="6350"/>
                </a:lnTo>
                <a:lnTo>
                  <a:pt x="6350" y="147355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4766034" y="1905827"/>
            <a:ext cx="99542" cy="1234097"/>
          </a:xfrm>
          <a:custGeom>
            <a:avLst/>
            <a:gdLst>
              <a:gd name="connsiteX0" fmla="*/ 93192 w 99542"/>
              <a:gd name="connsiteY0" fmla="*/ 6350 h 1234097"/>
              <a:gd name="connsiteX1" fmla="*/ 6350 w 99542"/>
              <a:gd name="connsiteY1" fmla="*/ 6350 h 1234097"/>
              <a:gd name="connsiteX2" fmla="*/ 6350 w 99542"/>
              <a:gd name="connsiteY2" fmla="*/ 1227747 h 12340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9542" h="1234097">
                <a:moveTo>
                  <a:pt x="93192" y="6350"/>
                </a:moveTo>
                <a:lnTo>
                  <a:pt x="6350" y="6350"/>
                </a:lnTo>
                <a:lnTo>
                  <a:pt x="6350" y="122774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3299530" y="495073"/>
            <a:ext cx="530871" cy="1030071"/>
          </a:xfrm>
          <a:custGeom>
            <a:avLst/>
            <a:gdLst>
              <a:gd name="connsiteX0" fmla="*/ 518171 w 530871"/>
              <a:gd name="connsiteY0" fmla="*/ 12700 h 1030071"/>
              <a:gd name="connsiteX1" fmla="*/ 328344 w 530871"/>
              <a:gd name="connsiteY1" fmla="*/ 12700 h 1030071"/>
              <a:gd name="connsiteX2" fmla="*/ 12700 w 530871"/>
              <a:gd name="connsiteY2" fmla="*/ 1017371 h 10300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30871" h="1030071">
                <a:moveTo>
                  <a:pt x="518171" y="12700"/>
                </a:moveTo>
                <a:lnTo>
                  <a:pt x="328344" y="12700"/>
                </a:lnTo>
                <a:lnTo>
                  <a:pt x="12700" y="1017371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3305854" y="501423"/>
            <a:ext cx="518196" cy="1017371"/>
          </a:xfrm>
          <a:custGeom>
            <a:avLst/>
            <a:gdLst>
              <a:gd name="connsiteX0" fmla="*/ 511846 w 518196"/>
              <a:gd name="connsiteY0" fmla="*/ 6350 h 1017371"/>
              <a:gd name="connsiteX1" fmla="*/ 322019 w 518196"/>
              <a:gd name="connsiteY1" fmla="*/ 6350 h 1017371"/>
              <a:gd name="connsiteX2" fmla="*/ 6350 w 518196"/>
              <a:gd name="connsiteY2" fmla="*/ 1011021 h 10173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18196" h="1017371">
                <a:moveTo>
                  <a:pt x="511846" y="6350"/>
                </a:moveTo>
                <a:lnTo>
                  <a:pt x="322019" y="6350"/>
                </a:lnTo>
                <a:lnTo>
                  <a:pt x="6350" y="101102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3401587" y="1191071"/>
            <a:ext cx="784705" cy="516966"/>
          </a:xfrm>
          <a:custGeom>
            <a:avLst/>
            <a:gdLst>
              <a:gd name="connsiteX0" fmla="*/ 772005 w 784705"/>
              <a:gd name="connsiteY0" fmla="*/ 12700 h 516966"/>
              <a:gd name="connsiteX1" fmla="*/ 613826 w 784705"/>
              <a:gd name="connsiteY1" fmla="*/ 12700 h 516966"/>
              <a:gd name="connsiteX2" fmla="*/ 12700 w 784705"/>
              <a:gd name="connsiteY2" fmla="*/ 504266 h 5169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84705" h="516966">
                <a:moveTo>
                  <a:pt x="772005" y="12700"/>
                </a:moveTo>
                <a:lnTo>
                  <a:pt x="613826" y="12700"/>
                </a:lnTo>
                <a:lnTo>
                  <a:pt x="12700" y="50426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3407937" y="1197421"/>
            <a:ext cx="772005" cy="504266"/>
          </a:xfrm>
          <a:custGeom>
            <a:avLst/>
            <a:gdLst>
              <a:gd name="connsiteX0" fmla="*/ 765655 w 772005"/>
              <a:gd name="connsiteY0" fmla="*/ 6350 h 504266"/>
              <a:gd name="connsiteX1" fmla="*/ 607476 w 772005"/>
              <a:gd name="connsiteY1" fmla="*/ 6350 h 504266"/>
              <a:gd name="connsiteX2" fmla="*/ 6350 w 772005"/>
              <a:gd name="connsiteY2" fmla="*/ 497916 h 5042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72005" h="504266">
                <a:moveTo>
                  <a:pt x="765655" y="6350"/>
                </a:moveTo>
                <a:lnTo>
                  <a:pt x="607476" y="6350"/>
                </a:lnTo>
                <a:lnTo>
                  <a:pt x="6350" y="49791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19600" y="5486400"/>
            <a:ext cx="1905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57325" y="5602363"/>
            <a:ext cx="1683153" cy="68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Positive feedback</a:t>
            </a:r>
          </a:p>
          <a:p>
            <a:pPr eaLnBrk="0" hangingPunct="0">
              <a:defRPr/>
            </a:pPr>
            <a:r>
              <a:rPr lang="en-US" sz="11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mechanism continues</a:t>
            </a:r>
          </a:p>
          <a:p>
            <a:pPr eaLnBrk="0" hangingPunct="0">
              <a:defRPr/>
            </a:pPr>
            <a:r>
              <a:rPr lang="en-US" sz="11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to cycle until interrupted</a:t>
            </a:r>
          </a:p>
          <a:p>
            <a:pPr eaLnBrk="0" hangingPunct="0">
              <a:defRPr/>
            </a:pPr>
            <a:r>
              <a:rPr lang="en-US" sz="11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by birth of baby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883831" y="1801748"/>
            <a:ext cx="201168" cy="201168"/>
            <a:chOff x="4883831" y="1799367"/>
            <a:chExt cx="201168" cy="201168"/>
          </a:xfrm>
          <a:solidFill>
            <a:schemeClr val="bg1"/>
          </a:solidFill>
        </p:grpSpPr>
        <p:sp>
          <p:nvSpPr>
            <p:cNvPr id="28" name="Oval 27"/>
            <p:cNvSpPr/>
            <p:nvPr/>
          </p:nvSpPr>
          <p:spPr>
            <a:xfrm>
              <a:off x="4883831" y="1799367"/>
              <a:ext cx="201168" cy="201168"/>
            </a:xfrm>
            <a:prstGeom prst="ellipse">
              <a:avLst/>
            </a:prstGeom>
            <a:grpFill/>
            <a:ln w="12700">
              <a:solidFill>
                <a:srgbClr val="005D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29" name="TextBox 3"/>
            <p:cNvSpPr txBox="1">
              <a:spLocks noChangeArrowheads="1"/>
            </p:cNvSpPr>
            <p:nvPr/>
          </p:nvSpPr>
          <p:spPr bwMode="auto">
            <a:xfrm>
              <a:off x="4936325" y="1823007"/>
              <a:ext cx="96180" cy="16671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32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20" b="1" dirty="0">
                  <a:solidFill>
                    <a:srgbClr val="005DAE"/>
                  </a:solidFill>
                  <a:latin typeface="Arial Black" panose="020B0A04020102020204" pitchFamily="34" charset="0"/>
                  <a:ea typeface="ＭＳ Ｐゴシック" charset="0"/>
                </a:rPr>
                <a:t>6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41062" y="404983"/>
            <a:ext cx="201168" cy="201168"/>
            <a:chOff x="3841062" y="404983"/>
            <a:chExt cx="201168" cy="201168"/>
          </a:xfrm>
        </p:grpSpPr>
        <p:sp>
          <p:nvSpPr>
            <p:cNvPr id="31" name="Oval 30"/>
            <p:cNvSpPr/>
            <p:nvPr/>
          </p:nvSpPr>
          <p:spPr>
            <a:xfrm>
              <a:off x="3841062" y="404983"/>
              <a:ext cx="201168" cy="20116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5D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32" name="TextBox 3"/>
            <p:cNvSpPr txBox="1">
              <a:spLocks noChangeArrowheads="1"/>
            </p:cNvSpPr>
            <p:nvPr/>
          </p:nvSpPr>
          <p:spPr bwMode="auto">
            <a:xfrm>
              <a:off x="3893556" y="422211"/>
              <a:ext cx="96180" cy="1667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32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20" b="1" dirty="0">
                  <a:solidFill>
                    <a:srgbClr val="005DAE"/>
                  </a:solidFill>
                  <a:latin typeface="Arial Black" panose="020B0A04020102020204" pitchFamily="34" charset="0"/>
                  <a:ea typeface="ＭＳ Ｐゴシック" charset="0"/>
                </a:rPr>
                <a:t>4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205286" y="1104896"/>
            <a:ext cx="201168" cy="201168"/>
            <a:chOff x="4205286" y="1104896"/>
            <a:chExt cx="201168" cy="201168"/>
          </a:xfrm>
        </p:grpSpPr>
        <p:sp>
          <p:nvSpPr>
            <p:cNvPr id="34" name="Oval 33"/>
            <p:cNvSpPr/>
            <p:nvPr/>
          </p:nvSpPr>
          <p:spPr>
            <a:xfrm>
              <a:off x="4205286" y="1104896"/>
              <a:ext cx="201168" cy="20116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5D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35" name="TextBox 3"/>
            <p:cNvSpPr txBox="1">
              <a:spLocks noChangeArrowheads="1"/>
            </p:cNvSpPr>
            <p:nvPr/>
          </p:nvSpPr>
          <p:spPr bwMode="auto">
            <a:xfrm>
              <a:off x="4257780" y="1122124"/>
              <a:ext cx="96180" cy="1667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32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20" b="1" dirty="0">
                  <a:solidFill>
                    <a:srgbClr val="005DAE"/>
                  </a:solidFill>
                  <a:latin typeface="Arial Black" panose="020B0A04020102020204" pitchFamily="34" charset="0"/>
                  <a:ea typeface="ＭＳ Ｐゴシック" charset="0"/>
                </a:rPr>
                <a:t>5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181600" y="2438400"/>
            <a:ext cx="201168" cy="201168"/>
            <a:chOff x="4883831" y="1799367"/>
            <a:chExt cx="201168" cy="201168"/>
          </a:xfrm>
          <a:solidFill>
            <a:schemeClr val="bg1"/>
          </a:solidFill>
        </p:grpSpPr>
        <p:sp>
          <p:nvSpPr>
            <p:cNvPr id="37" name="Oval 36"/>
            <p:cNvSpPr/>
            <p:nvPr/>
          </p:nvSpPr>
          <p:spPr>
            <a:xfrm>
              <a:off x="4883831" y="1799367"/>
              <a:ext cx="201168" cy="201168"/>
            </a:xfrm>
            <a:prstGeom prst="ellipse">
              <a:avLst/>
            </a:prstGeom>
            <a:grpFill/>
            <a:ln w="12700">
              <a:solidFill>
                <a:srgbClr val="005D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38" name="TextBox 3"/>
            <p:cNvSpPr txBox="1">
              <a:spLocks noChangeArrowheads="1"/>
            </p:cNvSpPr>
            <p:nvPr/>
          </p:nvSpPr>
          <p:spPr bwMode="auto">
            <a:xfrm>
              <a:off x="4936325" y="1823007"/>
              <a:ext cx="96180" cy="16671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32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20" b="1" dirty="0">
                  <a:solidFill>
                    <a:srgbClr val="005DAE"/>
                  </a:solidFill>
                  <a:latin typeface="Arial Black" panose="020B0A04020102020204" pitchFamily="34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774153" y="4581516"/>
            <a:ext cx="201168" cy="201168"/>
            <a:chOff x="4883831" y="1799367"/>
            <a:chExt cx="201168" cy="201168"/>
          </a:xfrm>
          <a:solidFill>
            <a:schemeClr val="bg1"/>
          </a:solidFill>
        </p:grpSpPr>
        <p:sp>
          <p:nvSpPr>
            <p:cNvPr id="40" name="Oval 39"/>
            <p:cNvSpPr/>
            <p:nvPr/>
          </p:nvSpPr>
          <p:spPr>
            <a:xfrm>
              <a:off x="4883831" y="1799367"/>
              <a:ext cx="201168" cy="201168"/>
            </a:xfrm>
            <a:prstGeom prst="ellipse">
              <a:avLst/>
            </a:prstGeom>
            <a:grpFill/>
            <a:ln w="12700">
              <a:solidFill>
                <a:srgbClr val="005D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41" name="TextBox 3"/>
            <p:cNvSpPr txBox="1">
              <a:spLocks noChangeArrowheads="1"/>
            </p:cNvSpPr>
            <p:nvPr/>
          </p:nvSpPr>
          <p:spPr bwMode="auto">
            <a:xfrm>
              <a:off x="4948200" y="1823007"/>
              <a:ext cx="96180" cy="16671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32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20" b="1" dirty="0">
                  <a:solidFill>
                    <a:srgbClr val="005DAE"/>
                  </a:solidFill>
                  <a:latin typeface="Arial Black" panose="020B0A04020102020204" pitchFamily="34" charset="0"/>
                  <a:ea typeface="ＭＳ Ｐゴシック" charset="0"/>
                </a:rPr>
                <a:t>3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774848" y="5305436"/>
            <a:ext cx="201168" cy="201168"/>
            <a:chOff x="4883831" y="1799367"/>
            <a:chExt cx="201168" cy="201168"/>
          </a:xfrm>
          <a:solidFill>
            <a:schemeClr val="bg1"/>
          </a:solidFill>
        </p:grpSpPr>
        <p:sp>
          <p:nvSpPr>
            <p:cNvPr id="43" name="Oval 42"/>
            <p:cNvSpPr/>
            <p:nvPr/>
          </p:nvSpPr>
          <p:spPr>
            <a:xfrm>
              <a:off x="4883831" y="1799367"/>
              <a:ext cx="201168" cy="201168"/>
            </a:xfrm>
            <a:prstGeom prst="ellipse">
              <a:avLst/>
            </a:prstGeom>
            <a:grpFill/>
            <a:ln w="12700">
              <a:solidFill>
                <a:srgbClr val="005D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44" name="TextBox 3"/>
            <p:cNvSpPr txBox="1">
              <a:spLocks noChangeArrowheads="1"/>
            </p:cNvSpPr>
            <p:nvPr/>
          </p:nvSpPr>
          <p:spPr bwMode="auto">
            <a:xfrm>
              <a:off x="4936325" y="1823007"/>
              <a:ext cx="96180" cy="16671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32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20" b="1" dirty="0">
                  <a:solidFill>
                    <a:srgbClr val="005DAE"/>
                  </a:solidFill>
                  <a:latin typeface="Arial Black" panose="020B0A04020102020204" pitchFamily="34" charset="0"/>
                  <a:ea typeface="ＭＳ Ｐゴシック" charset="0"/>
                </a:rPr>
                <a:t>2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3C396-8FFC-FA44-9D2C-375B96D4F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68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889760" y="213360"/>
            <a:ext cx="5364480" cy="6431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2616" y="559955"/>
            <a:ext cx="1469954" cy="2308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570" b="1">
                <a:solidFill>
                  <a:srgbClr val="000000"/>
                </a:solidFill>
                <a:latin typeface="Arial"/>
                <a:ea typeface="ＭＳ Ｐゴシック" charset="0"/>
              </a:rPr>
              <a:t>Spermatic cord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2616" y="1312430"/>
            <a:ext cx="1357744" cy="4616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570" b="1">
                <a:solidFill>
                  <a:srgbClr val="000000"/>
                </a:solidFill>
                <a:latin typeface="Arial"/>
                <a:ea typeface="ＭＳ Ｐゴシック" charset="0"/>
              </a:rPr>
              <a:t>Blood vessels</a:t>
            </a:r>
          </a:p>
          <a:p>
            <a:pPr eaLnBrk="0" hangingPunct="0">
              <a:lnSpc>
                <a:spcPts val="1800"/>
              </a:lnSpc>
              <a:defRPr/>
            </a:pPr>
            <a:r>
              <a:rPr lang="en-US" sz="1570" b="1">
                <a:solidFill>
                  <a:srgbClr val="000000"/>
                </a:solidFill>
                <a:latin typeface="Arial"/>
                <a:ea typeface="ＭＳ Ｐゴシック" charset="0"/>
              </a:rPr>
              <a:t>and nerves</a:t>
            </a:r>
            <a:endParaRPr lang="en-US" sz="157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6616" y="2204605"/>
            <a:ext cx="1279196" cy="4616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570" b="1">
                <a:solidFill>
                  <a:srgbClr val="000000"/>
                </a:solidFill>
                <a:latin typeface="Arial"/>
                <a:ea typeface="ＭＳ Ｐゴシック" charset="0"/>
              </a:rPr>
              <a:t>Seminiferous</a:t>
            </a:r>
          </a:p>
          <a:p>
            <a:pPr eaLnBrk="0" hangingPunct="0">
              <a:lnSpc>
                <a:spcPts val="1800"/>
              </a:lnSpc>
              <a:defRPr/>
            </a:pPr>
            <a:r>
              <a:rPr lang="en-US" sz="1570" b="1">
                <a:solidFill>
                  <a:srgbClr val="000000"/>
                </a:solidFill>
                <a:latin typeface="Arial"/>
                <a:ea typeface="ＭＳ Ｐゴシック" charset="0"/>
              </a:rPr>
              <a:t>tubule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9766" y="2844367"/>
            <a:ext cx="1021113" cy="2308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570" b="1">
                <a:solidFill>
                  <a:srgbClr val="000000"/>
                </a:solidFill>
                <a:latin typeface="Arial"/>
                <a:ea typeface="ＭＳ Ｐゴシック" charset="0"/>
              </a:rPr>
              <a:t>Rete testis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25003" y="3592080"/>
            <a:ext cx="1211870" cy="4616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570" b="1">
                <a:solidFill>
                  <a:srgbClr val="000000"/>
                </a:solidFill>
                <a:latin typeface="Arial"/>
                <a:ea typeface="ＭＳ Ｐゴシック" charset="0"/>
              </a:rPr>
              <a:t>Ductus (vas)</a:t>
            </a:r>
          </a:p>
          <a:p>
            <a:pPr eaLnBrk="0" hangingPunct="0">
              <a:lnSpc>
                <a:spcPts val="1800"/>
              </a:lnSpc>
              <a:defRPr/>
            </a:pPr>
            <a:r>
              <a:rPr lang="en-US" sz="1570" b="1">
                <a:solidFill>
                  <a:srgbClr val="000000"/>
                </a:solidFill>
                <a:latin typeface="Arial"/>
                <a:ea typeface="ＭＳ Ｐゴシック" charset="0"/>
              </a:rPr>
              <a:t>deferens</a:t>
            </a:r>
            <a:endParaRPr lang="en-US" sz="157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5416" y="4231842"/>
            <a:ext cx="662041" cy="2308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570" b="1">
                <a:solidFill>
                  <a:srgbClr val="000000"/>
                </a:solidFill>
                <a:latin typeface="Arial"/>
                <a:ea typeface="ＭＳ Ｐゴシック" charset="0"/>
              </a:rPr>
              <a:t>Lobule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5416" y="4525530"/>
            <a:ext cx="740587" cy="2308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570" b="1">
                <a:solidFill>
                  <a:srgbClr val="000000"/>
                </a:solidFill>
                <a:latin typeface="Arial"/>
                <a:ea typeface="ＭＳ Ｐゴシック" charset="0"/>
              </a:rPr>
              <a:t>Septum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95391" y="4809692"/>
            <a:ext cx="942566" cy="4616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570" b="1">
                <a:solidFill>
                  <a:srgbClr val="000000"/>
                </a:solidFill>
                <a:latin typeface="Arial"/>
                <a:ea typeface="ＭＳ Ｐゴシック" charset="0"/>
              </a:rPr>
              <a:t>Tunica</a:t>
            </a:r>
          </a:p>
          <a:p>
            <a:pPr eaLnBrk="0" hangingPunct="0">
              <a:lnSpc>
                <a:spcPts val="1800"/>
              </a:lnSpc>
              <a:defRPr/>
            </a:pPr>
            <a:r>
              <a:rPr lang="en-US" sz="1570" b="1">
                <a:solidFill>
                  <a:srgbClr val="000000"/>
                </a:solidFill>
                <a:latin typeface="Arial"/>
                <a:ea typeface="ＭＳ Ｐゴシック" charset="0"/>
              </a:rPr>
              <a:t>albuginea</a:t>
            </a:r>
            <a:endParaRPr lang="en-US" sz="157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5003" y="4982730"/>
            <a:ext cx="1077218" cy="2308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570" b="1">
                <a:solidFill>
                  <a:srgbClr val="000000"/>
                </a:solidFill>
                <a:latin typeface="Arial"/>
                <a:ea typeface="ＭＳ Ｐゴシック" charset="0"/>
              </a:rPr>
              <a:t>Epididymis</a:t>
            </a:r>
          </a:p>
        </p:txBody>
      </p:sp>
      <p:sp>
        <p:nvSpPr>
          <p:cNvPr id="15" name="Freeform 14"/>
          <p:cNvSpPr/>
          <p:nvPr/>
        </p:nvSpPr>
        <p:spPr>
          <a:xfrm>
            <a:off x="4614404" y="656138"/>
            <a:ext cx="1024039" cy="50800"/>
          </a:xfrm>
          <a:custGeom>
            <a:avLst/>
            <a:gdLst>
              <a:gd name="connsiteX0" fmla="*/ 12700 w 1024039"/>
              <a:gd name="connsiteY0" fmla="*/ 12700 h 50800"/>
              <a:gd name="connsiteX1" fmla="*/ 1011339 w 1024039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24039" h="50800">
                <a:moveTo>
                  <a:pt x="12700" y="12700"/>
                </a:moveTo>
                <a:lnTo>
                  <a:pt x="1011339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6207238" y="4328457"/>
            <a:ext cx="244246" cy="50800"/>
          </a:xfrm>
          <a:custGeom>
            <a:avLst/>
            <a:gdLst>
              <a:gd name="connsiteX0" fmla="*/ 12700 w 244246"/>
              <a:gd name="connsiteY0" fmla="*/ 12700 h 50800"/>
              <a:gd name="connsiteX1" fmla="*/ 231546 w 244246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4246" h="50800">
                <a:moveTo>
                  <a:pt x="12700" y="12700"/>
                </a:moveTo>
                <a:lnTo>
                  <a:pt x="231546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5489764" y="4460867"/>
            <a:ext cx="961720" cy="187464"/>
          </a:xfrm>
          <a:custGeom>
            <a:avLst/>
            <a:gdLst>
              <a:gd name="connsiteX0" fmla="*/ 949020 w 961720"/>
              <a:gd name="connsiteY0" fmla="*/ 174764 h 187464"/>
              <a:gd name="connsiteX1" fmla="*/ 503021 w 961720"/>
              <a:gd name="connsiteY1" fmla="*/ 174764 h 187464"/>
              <a:gd name="connsiteX2" fmla="*/ 12700 w 961720"/>
              <a:gd name="connsiteY2" fmla="*/ 12700 h 1874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61720" h="187464">
                <a:moveTo>
                  <a:pt x="949020" y="174764"/>
                </a:moveTo>
                <a:lnTo>
                  <a:pt x="503021" y="174764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5916383" y="4905481"/>
            <a:ext cx="363334" cy="50800"/>
          </a:xfrm>
          <a:custGeom>
            <a:avLst/>
            <a:gdLst>
              <a:gd name="connsiteX0" fmla="*/ 350634 w 363334"/>
              <a:gd name="connsiteY0" fmla="*/ 12700 h 50800"/>
              <a:gd name="connsiteX1" fmla="*/ 12700 w 363334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3334" h="50800">
                <a:moveTo>
                  <a:pt x="350634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5755728" y="4905481"/>
            <a:ext cx="464019" cy="296862"/>
          </a:xfrm>
          <a:custGeom>
            <a:avLst/>
            <a:gdLst>
              <a:gd name="connsiteX0" fmla="*/ 451319 w 464019"/>
              <a:gd name="connsiteY0" fmla="*/ 12700 h 296862"/>
              <a:gd name="connsiteX1" fmla="*/ 12700 w 464019"/>
              <a:gd name="connsiteY1" fmla="*/ 284162 h 296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64019" h="296862">
                <a:moveTo>
                  <a:pt x="451319" y="12700"/>
                </a:moveTo>
                <a:lnTo>
                  <a:pt x="12700" y="28416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5422251" y="2297562"/>
            <a:ext cx="469671" cy="863181"/>
          </a:xfrm>
          <a:custGeom>
            <a:avLst/>
            <a:gdLst>
              <a:gd name="connsiteX0" fmla="*/ 12700 w 469671"/>
              <a:gd name="connsiteY0" fmla="*/ 850480 h 863181"/>
              <a:gd name="connsiteX1" fmla="*/ 327761 w 469671"/>
              <a:gd name="connsiteY1" fmla="*/ 12700 h 863181"/>
              <a:gd name="connsiteX2" fmla="*/ 456971 w 469671"/>
              <a:gd name="connsiteY2" fmla="*/ 12700 h 8631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69671" h="863181">
                <a:moveTo>
                  <a:pt x="12700" y="850480"/>
                </a:moveTo>
                <a:lnTo>
                  <a:pt x="327761" y="12700"/>
                </a:lnTo>
                <a:lnTo>
                  <a:pt x="456971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4531283" y="1409629"/>
            <a:ext cx="1107160" cy="50800"/>
          </a:xfrm>
          <a:custGeom>
            <a:avLst/>
            <a:gdLst>
              <a:gd name="connsiteX0" fmla="*/ 12700 w 1107160"/>
              <a:gd name="connsiteY0" fmla="*/ 12700 h 50800"/>
              <a:gd name="connsiteX1" fmla="*/ 1094460 w 110716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07160" h="50800">
                <a:moveTo>
                  <a:pt x="12700" y="12700"/>
                </a:moveTo>
                <a:lnTo>
                  <a:pt x="109446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4761229" y="1409629"/>
            <a:ext cx="332879" cy="122351"/>
          </a:xfrm>
          <a:custGeom>
            <a:avLst/>
            <a:gdLst>
              <a:gd name="connsiteX0" fmla="*/ 12700 w 332879"/>
              <a:gd name="connsiteY0" fmla="*/ 109651 h 122351"/>
              <a:gd name="connsiteX1" fmla="*/ 320179 w 332879"/>
              <a:gd name="connsiteY1" fmla="*/ 12700 h 1223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32879" h="122351">
                <a:moveTo>
                  <a:pt x="12700" y="109651"/>
                </a:moveTo>
                <a:lnTo>
                  <a:pt x="320179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3019133" y="5055062"/>
            <a:ext cx="689900" cy="51714"/>
          </a:xfrm>
          <a:custGeom>
            <a:avLst/>
            <a:gdLst>
              <a:gd name="connsiteX0" fmla="*/ 12700 w 689900"/>
              <a:gd name="connsiteY0" fmla="*/ 39014 h 51714"/>
              <a:gd name="connsiteX1" fmla="*/ 677200 w 689900"/>
              <a:gd name="connsiteY1" fmla="*/ 12700 h 517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89900" h="51714">
                <a:moveTo>
                  <a:pt x="12700" y="39014"/>
                </a:moveTo>
                <a:lnTo>
                  <a:pt x="6772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3137762" y="4212937"/>
            <a:ext cx="609574" cy="885532"/>
          </a:xfrm>
          <a:custGeom>
            <a:avLst/>
            <a:gdLst>
              <a:gd name="connsiteX0" fmla="*/ 12700 w 609574"/>
              <a:gd name="connsiteY0" fmla="*/ 872833 h 885532"/>
              <a:gd name="connsiteX1" fmla="*/ 596874 w 609574"/>
              <a:gd name="connsiteY1" fmla="*/ 12700 h 8855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574" h="885532">
                <a:moveTo>
                  <a:pt x="12700" y="872833"/>
                </a:moveTo>
                <a:lnTo>
                  <a:pt x="596874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3132225" y="4582279"/>
            <a:ext cx="713930" cy="523112"/>
          </a:xfrm>
          <a:custGeom>
            <a:avLst/>
            <a:gdLst>
              <a:gd name="connsiteX0" fmla="*/ 12700 w 713930"/>
              <a:gd name="connsiteY0" fmla="*/ 510413 h 523112"/>
              <a:gd name="connsiteX1" fmla="*/ 701230 w 713930"/>
              <a:gd name="connsiteY1" fmla="*/ 12700 h 523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13930" h="523112">
                <a:moveTo>
                  <a:pt x="12700" y="510413"/>
                </a:moveTo>
                <a:lnTo>
                  <a:pt x="70123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3178415" y="3688453"/>
            <a:ext cx="290995" cy="50800"/>
          </a:xfrm>
          <a:custGeom>
            <a:avLst/>
            <a:gdLst>
              <a:gd name="connsiteX0" fmla="*/ 12700 w 290995"/>
              <a:gd name="connsiteY0" fmla="*/ 12700 h 50800"/>
              <a:gd name="connsiteX1" fmla="*/ 278295 w 290995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0995" h="50800">
                <a:moveTo>
                  <a:pt x="12700" y="12700"/>
                </a:moveTo>
                <a:lnTo>
                  <a:pt x="278295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2978962" y="2941528"/>
            <a:ext cx="1562519" cy="593191"/>
          </a:xfrm>
          <a:custGeom>
            <a:avLst/>
            <a:gdLst>
              <a:gd name="connsiteX0" fmla="*/ 12700 w 1562519"/>
              <a:gd name="connsiteY0" fmla="*/ 12700 h 593191"/>
              <a:gd name="connsiteX1" fmla="*/ 411606 w 1562519"/>
              <a:gd name="connsiteY1" fmla="*/ 12700 h 593191"/>
              <a:gd name="connsiteX2" fmla="*/ 1549819 w 1562519"/>
              <a:gd name="connsiteY2" fmla="*/ 580491 h 593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62519" h="593191">
                <a:moveTo>
                  <a:pt x="12700" y="12700"/>
                </a:moveTo>
                <a:lnTo>
                  <a:pt x="411606" y="12700"/>
                </a:lnTo>
                <a:lnTo>
                  <a:pt x="1549819" y="580491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6074294" y="4328457"/>
            <a:ext cx="158343" cy="50800"/>
          </a:xfrm>
          <a:custGeom>
            <a:avLst/>
            <a:gdLst>
              <a:gd name="connsiteX0" fmla="*/ 12700 w 158343"/>
              <a:gd name="connsiteY0" fmla="*/ 12700 h 50800"/>
              <a:gd name="connsiteX1" fmla="*/ 145643 w 158343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8343" h="50800">
                <a:moveTo>
                  <a:pt x="12700" y="12700"/>
                </a:moveTo>
                <a:lnTo>
                  <a:pt x="145643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5937642" y="4095780"/>
            <a:ext cx="158381" cy="475983"/>
          </a:xfrm>
          <a:custGeom>
            <a:avLst/>
            <a:gdLst>
              <a:gd name="connsiteX0" fmla="*/ 12700 w 158381"/>
              <a:gd name="connsiteY0" fmla="*/ 12700 h 475983"/>
              <a:gd name="connsiteX1" fmla="*/ 145681 w 158381"/>
              <a:gd name="connsiteY1" fmla="*/ 12700 h 475983"/>
              <a:gd name="connsiteX2" fmla="*/ 145681 w 158381"/>
              <a:gd name="connsiteY2" fmla="*/ 463282 h 475983"/>
              <a:gd name="connsiteX3" fmla="*/ 12700 w 158381"/>
              <a:gd name="connsiteY3" fmla="*/ 463282 h 4759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58381" h="475983">
                <a:moveTo>
                  <a:pt x="12700" y="12700"/>
                </a:moveTo>
                <a:lnTo>
                  <a:pt x="145681" y="12700"/>
                </a:lnTo>
                <a:lnTo>
                  <a:pt x="145681" y="463282"/>
                </a:lnTo>
                <a:lnTo>
                  <a:pt x="12700" y="46328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5016092" y="1409629"/>
            <a:ext cx="78016" cy="313486"/>
          </a:xfrm>
          <a:custGeom>
            <a:avLst/>
            <a:gdLst>
              <a:gd name="connsiteX0" fmla="*/ 12700 w 78016"/>
              <a:gd name="connsiteY0" fmla="*/ 300786 h 313486"/>
              <a:gd name="connsiteX1" fmla="*/ 65315 w 78016"/>
              <a:gd name="connsiteY1" fmla="*/ 12700 h 3134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016" h="313486">
                <a:moveTo>
                  <a:pt x="12700" y="300786"/>
                </a:moveTo>
                <a:lnTo>
                  <a:pt x="65315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4620754" y="662488"/>
            <a:ext cx="1011339" cy="25400"/>
          </a:xfrm>
          <a:custGeom>
            <a:avLst/>
            <a:gdLst>
              <a:gd name="connsiteX0" fmla="*/ 6350 w 1011339"/>
              <a:gd name="connsiteY0" fmla="*/ 6350 h 25400"/>
              <a:gd name="connsiteX1" fmla="*/ 1004989 w 101133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11339" h="25400">
                <a:moveTo>
                  <a:pt x="6350" y="6350"/>
                </a:moveTo>
                <a:lnTo>
                  <a:pt x="1004989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6213588" y="4334807"/>
            <a:ext cx="231546" cy="25400"/>
          </a:xfrm>
          <a:custGeom>
            <a:avLst/>
            <a:gdLst>
              <a:gd name="connsiteX0" fmla="*/ 6350 w 231546"/>
              <a:gd name="connsiteY0" fmla="*/ 6350 h 25400"/>
              <a:gd name="connsiteX1" fmla="*/ 225196 w 231546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1546" h="25400">
                <a:moveTo>
                  <a:pt x="6350" y="6350"/>
                </a:moveTo>
                <a:lnTo>
                  <a:pt x="225196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5496114" y="4467217"/>
            <a:ext cx="949020" cy="174764"/>
          </a:xfrm>
          <a:custGeom>
            <a:avLst/>
            <a:gdLst>
              <a:gd name="connsiteX0" fmla="*/ 942670 w 949020"/>
              <a:gd name="connsiteY0" fmla="*/ 168414 h 174764"/>
              <a:gd name="connsiteX1" fmla="*/ 496671 w 949020"/>
              <a:gd name="connsiteY1" fmla="*/ 168414 h 174764"/>
              <a:gd name="connsiteX2" fmla="*/ 6350 w 949020"/>
              <a:gd name="connsiteY2" fmla="*/ 6350 h 174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49020" h="174764">
                <a:moveTo>
                  <a:pt x="942670" y="168414"/>
                </a:moveTo>
                <a:lnTo>
                  <a:pt x="496671" y="168414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5922733" y="4911831"/>
            <a:ext cx="350634" cy="25400"/>
          </a:xfrm>
          <a:custGeom>
            <a:avLst/>
            <a:gdLst>
              <a:gd name="connsiteX0" fmla="*/ 344284 w 350634"/>
              <a:gd name="connsiteY0" fmla="*/ 6350 h 25400"/>
              <a:gd name="connsiteX1" fmla="*/ 6350 w 35063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0634" h="25400">
                <a:moveTo>
                  <a:pt x="344284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5762078" y="4911831"/>
            <a:ext cx="451319" cy="284162"/>
          </a:xfrm>
          <a:custGeom>
            <a:avLst/>
            <a:gdLst>
              <a:gd name="connsiteX0" fmla="*/ 444969 w 451319"/>
              <a:gd name="connsiteY0" fmla="*/ 6350 h 284162"/>
              <a:gd name="connsiteX1" fmla="*/ 6350 w 451319"/>
              <a:gd name="connsiteY1" fmla="*/ 277812 h 2841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51319" h="284162">
                <a:moveTo>
                  <a:pt x="444969" y="6350"/>
                </a:moveTo>
                <a:lnTo>
                  <a:pt x="6350" y="27781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5428601" y="2303912"/>
            <a:ext cx="456971" cy="850481"/>
          </a:xfrm>
          <a:custGeom>
            <a:avLst/>
            <a:gdLst>
              <a:gd name="connsiteX0" fmla="*/ 6350 w 456971"/>
              <a:gd name="connsiteY0" fmla="*/ 844130 h 850481"/>
              <a:gd name="connsiteX1" fmla="*/ 321411 w 456971"/>
              <a:gd name="connsiteY1" fmla="*/ 6350 h 850481"/>
              <a:gd name="connsiteX2" fmla="*/ 450621 w 456971"/>
              <a:gd name="connsiteY2" fmla="*/ 6350 h 8504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56971" h="850481">
                <a:moveTo>
                  <a:pt x="6350" y="844130"/>
                </a:moveTo>
                <a:lnTo>
                  <a:pt x="321411" y="6350"/>
                </a:lnTo>
                <a:lnTo>
                  <a:pt x="450621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4537633" y="1415979"/>
            <a:ext cx="1094460" cy="25400"/>
          </a:xfrm>
          <a:custGeom>
            <a:avLst/>
            <a:gdLst>
              <a:gd name="connsiteX0" fmla="*/ 6350 w 1094460"/>
              <a:gd name="connsiteY0" fmla="*/ 6350 h 25400"/>
              <a:gd name="connsiteX1" fmla="*/ 1088110 w 109446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94460" h="25400">
                <a:moveTo>
                  <a:pt x="6350" y="6350"/>
                </a:moveTo>
                <a:lnTo>
                  <a:pt x="108811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4767579" y="1415979"/>
            <a:ext cx="320179" cy="109651"/>
          </a:xfrm>
          <a:custGeom>
            <a:avLst/>
            <a:gdLst>
              <a:gd name="connsiteX0" fmla="*/ 6350 w 320179"/>
              <a:gd name="connsiteY0" fmla="*/ 103301 h 109651"/>
              <a:gd name="connsiteX1" fmla="*/ 313829 w 320179"/>
              <a:gd name="connsiteY1" fmla="*/ 6350 h 1096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179" h="109651">
                <a:moveTo>
                  <a:pt x="6350" y="103301"/>
                </a:moveTo>
                <a:lnTo>
                  <a:pt x="313829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3025483" y="5061412"/>
            <a:ext cx="677200" cy="39014"/>
          </a:xfrm>
          <a:custGeom>
            <a:avLst/>
            <a:gdLst>
              <a:gd name="connsiteX0" fmla="*/ 6350 w 677200"/>
              <a:gd name="connsiteY0" fmla="*/ 32664 h 39014"/>
              <a:gd name="connsiteX1" fmla="*/ 670850 w 677200"/>
              <a:gd name="connsiteY1" fmla="*/ 6350 h 390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77200" h="39014">
                <a:moveTo>
                  <a:pt x="6350" y="32664"/>
                </a:moveTo>
                <a:lnTo>
                  <a:pt x="6708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3144112" y="4219287"/>
            <a:ext cx="596874" cy="872832"/>
          </a:xfrm>
          <a:custGeom>
            <a:avLst/>
            <a:gdLst>
              <a:gd name="connsiteX0" fmla="*/ 6350 w 596874"/>
              <a:gd name="connsiteY0" fmla="*/ 866483 h 872832"/>
              <a:gd name="connsiteX1" fmla="*/ 590524 w 596874"/>
              <a:gd name="connsiteY1" fmla="*/ 6350 h 8728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96874" h="872832">
                <a:moveTo>
                  <a:pt x="6350" y="866483"/>
                </a:moveTo>
                <a:lnTo>
                  <a:pt x="590524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3138575" y="4588629"/>
            <a:ext cx="701230" cy="510412"/>
          </a:xfrm>
          <a:custGeom>
            <a:avLst/>
            <a:gdLst>
              <a:gd name="connsiteX0" fmla="*/ 6350 w 701230"/>
              <a:gd name="connsiteY0" fmla="*/ 504063 h 510412"/>
              <a:gd name="connsiteX1" fmla="*/ 694880 w 701230"/>
              <a:gd name="connsiteY1" fmla="*/ 6350 h 5104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01230" h="510412">
                <a:moveTo>
                  <a:pt x="6350" y="504063"/>
                </a:moveTo>
                <a:lnTo>
                  <a:pt x="69488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3184765" y="3694803"/>
            <a:ext cx="278295" cy="25400"/>
          </a:xfrm>
          <a:custGeom>
            <a:avLst/>
            <a:gdLst>
              <a:gd name="connsiteX0" fmla="*/ 6350 w 278295"/>
              <a:gd name="connsiteY0" fmla="*/ 6350 h 25400"/>
              <a:gd name="connsiteX1" fmla="*/ 271945 w 278295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8295" h="25400">
                <a:moveTo>
                  <a:pt x="6350" y="6350"/>
                </a:moveTo>
                <a:lnTo>
                  <a:pt x="271945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2985312" y="2947878"/>
            <a:ext cx="1549819" cy="580491"/>
          </a:xfrm>
          <a:custGeom>
            <a:avLst/>
            <a:gdLst>
              <a:gd name="connsiteX0" fmla="*/ 6350 w 1549819"/>
              <a:gd name="connsiteY0" fmla="*/ 6350 h 580491"/>
              <a:gd name="connsiteX1" fmla="*/ 405256 w 1549819"/>
              <a:gd name="connsiteY1" fmla="*/ 6350 h 580491"/>
              <a:gd name="connsiteX2" fmla="*/ 1543469 w 1549819"/>
              <a:gd name="connsiteY2" fmla="*/ 574141 h 5804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49819" h="580491">
                <a:moveTo>
                  <a:pt x="6350" y="6350"/>
                </a:moveTo>
                <a:lnTo>
                  <a:pt x="405256" y="6350"/>
                </a:lnTo>
                <a:lnTo>
                  <a:pt x="1543469" y="57414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6080644" y="4334807"/>
            <a:ext cx="145643" cy="25400"/>
          </a:xfrm>
          <a:custGeom>
            <a:avLst/>
            <a:gdLst>
              <a:gd name="connsiteX0" fmla="*/ 6350 w 145643"/>
              <a:gd name="connsiteY0" fmla="*/ 6350 h 25400"/>
              <a:gd name="connsiteX1" fmla="*/ 139293 w 145643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5643" h="25400">
                <a:moveTo>
                  <a:pt x="6350" y="6350"/>
                </a:moveTo>
                <a:lnTo>
                  <a:pt x="139293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5943992" y="4102130"/>
            <a:ext cx="145681" cy="463283"/>
          </a:xfrm>
          <a:custGeom>
            <a:avLst/>
            <a:gdLst>
              <a:gd name="connsiteX0" fmla="*/ 6350 w 145681"/>
              <a:gd name="connsiteY0" fmla="*/ 6350 h 463283"/>
              <a:gd name="connsiteX1" fmla="*/ 139331 w 145681"/>
              <a:gd name="connsiteY1" fmla="*/ 6350 h 463283"/>
              <a:gd name="connsiteX2" fmla="*/ 139331 w 145681"/>
              <a:gd name="connsiteY2" fmla="*/ 456932 h 463283"/>
              <a:gd name="connsiteX3" fmla="*/ 6350 w 145681"/>
              <a:gd name="connsiteY3" fmla="*/ 456932 h 4632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45681" h="463283">
                <a:moveTo>
                  <a:pt x="6350" y="6350"/>
                </a:moveTo>
                <a:lnTo>
                  <a:pt x="139331" y="6350"/>
                </a:lnTo>
                <a:lnTo>
                  <a:pt x="139331" y="456932"/>
                </a:lnTo>
                <a:lnTo>
                  <a:pt x="6350" y="45693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5022442" y="1415979"/>
            <a:ext cx="65316" cy="300786"/>
          </a:xfrm>
          <a:custGeom>
            <a:avLst/>
            <a:gdLst>
              <a:gd name="connsiteX0" fmla="*/ 6350 w 65316"/>
              <a:gd name="connsiteY0" fmla="*/ 294436 h 300786"/>
              <a:gd name="connsiteX1" fmla="*/ 58965 w 65316"/>
              <a:gd name="connsiteY1" fmla="*/ 6350 h 3007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5316" h="300786">
                <a:moveTo>
                  <a:pt x="6350" y="294436"/>
                </a:moveTo>
                <a:lnTo>
                  <a:pt x="58965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7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48" name="Slide Number Placeholder 47">
            <a:extLst>
              <a:ext uri="{FF2B5EF4-FFF2-40B4-BE49-F238E27FC236}">
                <a16:creationId xmlns:a16="http://schemas.microsoft.com/office/drawing/2014/main" id="{AEE1F0FA-1347-4D4C-A5CB-8B3D9F6FF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501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3112008" y="213360"/>
            <a:ext cx="2919984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264951" y="1338875"/>
            <a:ext cx="730969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Seminiferous</a:t>
            </a:r>
          </a:p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tubule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107913" y="1457145"/>
            <a:ext cx="1104470" cy="14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8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Basement membrane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315876" y="1728607"/>
            <a:ext cx="134652" cy="14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 dirty="0">
                <a:solidFill>
                  <a:srgbClr val="FFFFFF"/>
                </a:solidFill>
                <a:latin typeface="Arial"/>
                <a:ea typeface="ＭＳ Ｐゴシック" charset="0"/>
              </a:rPr>
              <a:t>2n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549239" y="2123894"/>
            <a:ext cx="134652" cy="14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 dirty="0">
                <a:solidFill>
                  <a:srgbClr val="FFFFFF"/>
                </a:solidFill>
                <a:latin typeface="Arial"/>
                <a:ea typeface="ＭＳ Ｐゴシック" charset="0"/>
              </a:rPr>
              <a:t>2n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784189" y="1728607"/>
            <a:ext cx="134652" cy="14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 dirty="0">
                <a:solidFill>
                  <a:srgbClr val="FFFFFF"/>
                </a:solidFill>
                <a:latin typeface="Arial"/>
                <a:ea typeface="ＭＳ Ｐゴシック" charset="0"/>
              </a:rPr>
              <a:t>2n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054064" y="1701619"/>
            <a:ext cx="865622" cy="64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Daughter cell</a:t>
            </a:r>
          </a:p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type A (remains</a:t>
            </a:r>
          </a:p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at basement</a:t>
            </a:r>
          </a:p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</a:p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as a stem cell)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3201451" y="1730988"/>
            <a:ext cx="94897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Spermatogonium</a:t>
            </a:r>
          </a:p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(stem cell)</a:t>
            </a:r>
            <a:endParaRPr lang="en-US" altLang="en-US" sz="9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3850739" y="2082619"/>
            <a:ext cx="397545" cy="13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Mitosis</a:t>
            </a: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3722151" y="2292169"/>
            <a:ext cx="403957" cy="13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Growth</a:t>
            </a: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3722151" y="2522357"/>
            <a:ext cx="66043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Enters</a:t>
            </a:r>
          </a:p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prophase of</a:t>
            </a:r>
          </a:p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meiosis 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91718" y="2924624"/>
            <a:ext cx="141064" cy="423193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hangingPunct="0">
              <a:lnSpc>
                <a:spcPts val="1100"/>
              </a:lnSpc>
              <a:defRPr/>
            </a:pPr>
            <a:r>
              <a:rPr lang="en-US" sz="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Meiosis</a:t>
            </a: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3722151" y="3041469"/>
            <a:ext cx="57708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Meiosis I</a:t>
            </a:r>
          </a:p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completed</a:t>
            </a:r>
            <a:endParaRPr lang="en-US" altLang="en-US" sz="9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4347626" y="3331982"/>
            <a:ext cx="70532" cy="14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 dirty="0">
                <a:solidFill>
                  <a:srgbClr val="FFFFFF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3722151" y="3560582"/>
            <a:ext cx="519373" cy="13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Meiosis II</a:t>
            </a:r>
          </a:p>
        </p:txBody>
      </p: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4231739" y="3824107"/>
            <a:ext cx="70532" cy="14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>
                <a:solidFill>
                  <a:srgbClr val="FFFFFF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91718" y="4098765"/>
            <a:ext cx="141064" cy="891270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hangingPunct="0">
              <a:lnSpc>
                <a:spcPts val="1100"/>
              </a:lnSpc>
              <a:defRPr/>
            </a:pPr>
            <a:r>
              <a:rPr 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Spermiogenesis</a:t>
            </a:r>
          </a:p>
        </p:txBody>
      </p:sp>
      <p:sp>
        <p:nvSpPr>
          <p:cNvPr id="25" name="TextBox 27"/>
          <p:cNvSpPr txBox="1">
            <a:spLocks noChangeArrowheads="1"/>
          </p:cNvSpPr>
          <p:nvPr/>
        </p:nvSpPr>
        <p:spPr bwMode="auto">
          <a:xfrm>
            <a:off x="4198401" y="4211457"/>
            <a:ext cx="70532" cy="14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>
                <a:solidFill>
                  <a:srgbClr val="FFFFFF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26" name="TextBox 28"/>
          <p:cNvSpPr txBox="1">
            <a:spLocks noChangeArrowheads="1"/>
          </p:cNvSpPr>
          <p:nvPr/>
        </p:nvSpPr>
        <p:spPr bwMode="auto">
          <a:xfrm>
            <a:off x="4465101" y="3824107"/>
            <a:ext cx="70532" cy="14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>
                <a:solidFill>
                  <a:srgbClr val="FFFFFF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27" name="TextBox 29"/>
          <p:cNvSpPr txBox="1">
            <a:spLocks noChangeArrowheads="1"/>
          </p:cNvSpPr>
          <p:nvPr/>
        </p:nvSpPr>
        <p:spPr bwMode="auto">
          <a:xfrm>
            <a:off x="4468276" y="4211457"/>
            <a:ext cx="70532" cy="14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>
                <a:solidFill>
                  <a:srgbClr val="FFFFFF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4825464" y="2376306"/>
            <a:ext cx="119263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Daughter cell type B</a:t>
            </a:r>
          </a:p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(moves toward tubule</a:t>
            </a:r>
          </a:p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lumen)</a:t>
            </a:r>
            <a:endParaRPr lang="en-US" altLang="en-US" sz="9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9" name="TextBox 33"/>
          <p:cNvSpPr txBox="1">
            <a:spLocks noChangeArrowheads="1"/>
          </p:cNvSpPr>
          <p:nvPr/>
        </p:nvSpPr>
        <p:spPr bwMode="auto">
          <a:xfrm>
            <a:off x="4549239" y="2790644"/>
            <a:ext cx="134652" cy="14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 dirty="0">
                <a:solidFill>
                  <a:srgbClr val="FFFFFF"/>
                </a:solidFill>
                <a:latin typeface="Arial"/>
                <a:ea typeface="ＭＳ Ｐゴシック" charset="0"/>
              </a:rPr>
              <a:t>2n</a:t>
            </a:r>
          </a:p>
        </p:txBody>
      </p:sp>
      <p:sp>
        <p:nvSpPr>
          <p:cNvPr id="30" name="TextBox 34"/>
          <p:cNvSpPr txBox="1">
            <a:spLocks noChangeArrowheads="1"/>
          </p:cNvSpPr>
          <p:nvPr/>
        </p:nvSpPr>
        <p:spPr bwMode="auto">
          <a:xfrm>
            <a:off x="5166776" y="2853350"/>
            <a:ext cx="75020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Primary</a:t>
            </a:r>
          </a:p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spermatocyte</a:t>
            </a:r>
          </a:p>
        </p:txBody>
      </p:sp>
      <p:sp>
        <p:nvSpPr>
          <p:cNvPr id="31" name="TextBox 36"/>
          <p:cNvSpPr txBox="1">
            <a:spLocks noChangeArrowheads="1"/>
          </p:cNvSpPr>
          <p:nvPr/>
        </p:nvSpPr>
        <p:spPr bwMode="auto">
          <a:xfrm>
            <a:off x="4814351" y="3331982"/>
            <a:ext cx="70532" cy="14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>
                <a:solidFill>
                  <a:srgbClr val="FFFFFF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32" name="TextBox 37"/>
          <p:cNvSpPr txBox="1">
            <a:spLocks noChangeArrowheads="1"/>
          </p:cNvSpPr>
          <p:nvPr/>
        </p:nvSpPr>
        <p:spPr bwMode="auto">
          <a:xfrm>
            <a:off x="5154076" y="3334363"/>
            <a:ext cx="81432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Secondary</a:t>
            </a:r>
          </a:p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spermatocytes</a:t>
            </a:r>
            <a:endParaRPr lang="en-US" altLang="en-US" sz="9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4930239" y="3824107"/>
            <a:ext cx="70532" cy="14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>
                <a:solidFill>
                  <a:srgbClr val="FFFFFF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34" name="TextBox 40"/>
          <p:cNvSpPr txBox="1">
            <a:spLocks noChangeArrowheads="1"/>
          </p:cNvSpPr>
          <p:nvPr/>
        </p:nvSpPr>
        <p:spPr bwMode="auto">
          <a:xfrm>
            <a:off x="5166776" y="3813788"/>
            <a:ext cx="61555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Early</a:t>
            </a:r>
          </a:p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spermatids</a:t>
            </a:r>
            <a:endParaRPr lang="en-US" altLang="en-US" sz="9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30085" y="3518336"/>
            <a:ext cx="141064" cy="961802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hangingPunct="0">
              <a:lnSpc>
                <a:spcPts val="1100"/>
              </a:lnSpc>
              <a:defRPr/>
            </a:pPr>
            <a:r>
              <a:rPr 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Spermatogenesis</a:t>
            </a:r>
          </a:p>
        </p:txBody>
      </p:sp>
      <p:sp>
        <p:nvSpPr>
          <p:cNvPr id="36" name="TextBox 43"/>
          <p:cNvSpPr txBox="1">
            <a:spLocks noChangeArrowheads="1"/>
          </p:cNvSpPr>
          <p:nvPr/>
        </p:nvSpPr>
        <p:spPr bwMode="auto">
          <a:xfrm>
            <a:off x="4696876" y="3824107"/>
            <a:ext cx="70532" cy="14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>
                <a:solidFill>
                  <a:srgbClr val="FFFFFF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37" name="TextBox 44"/>
          <p:cNvSpPr txBox="1">
            <a:spLocks noChangeArrowheads="1"/>
          </p:cNvSpPr>
          <p:nvPr/>
        </p:nvSpPr>
        <p:spPr bwMode="auto">
          <a:xfrm>
            <a:off x="4731801" y="4211457"/>
            <a:ext cx="70532" cy="14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>
                <a:solidFill>
                  <a:srgbClr val="FFFFFF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38" name="TextBox 45"/>
          <p:cNvSpPr txBox="1">
            <a:spLocks noChangeArrowheads="1"/>
          </p:cNvSpPr>
          <p:nvPr/>
        </p:nvSpPr>
        <p:spPr bwMode="auto">
          <a:xfrm>
            <a:off x="4998501" y="4211457"/>
            <a:ext cx="70532" cy="14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 dirty="0">
                <a:solidFill>
                  <a:srgbClr val="FFFFFF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39" name="TextBox 46"/>
          <p:cNvSpPr txBox="1">
            <a:spLocks noChangeArrowheads="1"/>
          </p:cNvSpPr>
          <p:nvPr/>
        </p:nvSpPr>
        <p:spPr bwMode="auto">
          <a:xfrm>
            <a:off x="5166776" y="4157462"/>
            <a:ext cx="61555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Late</a:t>
            </a:r>
          </a:p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spermatids</a:t>
            </a:r>
          </a:p>
        </p:txBody>
      </p:sp>
      <p:sp>
        <p:nvSpPr>
          <p:cNvPr id="40" name="TextBox 47"/>
          <p:cNvSpPr txBox="1">
            <a:spLocks noChangeArrowheads="1"/>
          </p:cNvSpPr>
          <p:nvPr/>
        </p:nvSpPr>
        <p:spPr bwMode="auto">
          <a:xfrm>
            <a:off x="4460339" y="5503682"/>
            <a:ext cx="70532" cy="14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>
                <a:solidFill>
                  <a:srgbClr val="FFFFFF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41" name="TextBox 48"/>
          <p:cNvSpPr txBox="1">
            <a:spLocks noChangeArrowheads="1"/>
          </p:cNvSpPr>
          <p:nvPr/>
        </p:nvSpPr>
        <p:spPr bwMode="auto">
          <a:xfrm>
            <a:off x="4776251" y="5503682"/>
            <a:ext cx="70532" cy="14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>
                <a:solidFill>
                  <a:srgbClr val="FFFFFF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42" name="TextBox 49"/>
          <p:cNvSpPr txBox="1">
            <a:spLocks noChangeArrowheads="1"/>
          </p:cNvSpPr>
          <p:nvPr/>
        </p:nvSpPr>
        <p:spPr bwMode="auto">
          <a:xfrm>
            <a:off x="5092164" y="5503682"/>
            <a:ext cx="70532" cy="14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>
                <a:solidFill>
                  <a:srgbClr val="FFFFFF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43" name="TextBox 50"/>
          <p:cNvSpPr txBox="1">
            <a:spLocks noChangeArrowheads="1"/>
          </p:cNvSpPr>
          <p:nvPr/>
        </p:nvSpPr>
        <p:spPr bwMode="auto">
          <a:xfrm>
            <a:off x="5403314" y="5503682"/>
            <a:ext cx="70532" cy="14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>
                <a:solidFill>
                  <a:srgbClr val="FFFFFF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44" name="TextBox 51"/>
          <p:cNvSpPr txBox="1">
            <a:spLocks noChangeArrowheads="1"/>
          </p:cNvSpPr>
          <p:nvPr/>
        </p:nvSpPr>
        <p:spPr bwMode="auto">
          <a:xfrm>
            <a:off x="5550951" y="5400494"/>
            <a:ext cx="359073" cy="13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Sperm</a:t>
            </a:r>
          </a:p>
        </p:txBody>
      </p:sp>
      <p:sp>
        <p:nvSpPr>
          <p:cNvPr id="45" name="TextBox 52"/>
          <p:cNvSpPr txBox="1">
            <a:spLocks noChangeArrowheads="1"/>
          </p:cNvSpPr>
          <p:nvPr/>
        </p:nvSpPr>
        <p:spPr bwMode="auto">
          <a:xfrm>
            <a:off x="5247739" y="6029144"/>
            <a:ext cx="71814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Lumen of</a:t>
            </a:r>
          </a:p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seminiferous</a:t>
            </a:r>
          </a:p>
          <a:p>
            <a:pPr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tubule</a:t>
            </a:r>
          </a:p>
        </p:txBody>
      </p:sp>
      <p:sp>
        <p:nvSpPr>
          <p:cNvPr id="46" name="Freeform 45"/>
          <p:cNvSpPr/>
          <p:nvPr/>
        </p:nvSpPr>
        <p:spPr>
          <a:xfrm>
            <a:off x="3587509" y="2522357"/>
            <a:ext cx="79502" cy="1309725"/>
          </a:xfrm>
          <a:custGeom>
            <a:avLst/>
            <a:gdLst>
              <a:gd name="connsiteX0" fmla="*/ 71297 w 79502"/>
              <a:gd name="connsiteY0" fmla="*/ 6350 h 1309725"/>
              <a:gd name="connsiteX1" fmla="*/ 6350 w 79502"/>
              <a:gd name="connsiteY1" fmla="*/ 6350 h 1309725"/>
              <a:gd name="connsiteX2" fmla="*/ 6350 w 79502"/>
              <a:gd name="connsiteY2" fmla="*/ 1303375 h 1309725"/>
              <a:gd name="connsiteX3" fmla="*/ 73152 w 79502"/>
              <a:gd name="connsiteY3" fmla="*/ 1303375 h 13097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9502" h="1309725">
                <a:moveTo>
                  <a:pt x="71297" y="6350"/>
                </a:moveTo>
                <a:lnTo>
                  <a:pt x="6350" y="6350"/>
                </a:lnTo>
                <a:lnTo>
                  <a:pt x="6350" y="1303375"/>
                </a:lnTo>
                <a:lnTo>
                  <a:pt x="73152" y="130337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3518865" y="3138993"/>
            <a:ext cx="79489" cy="25400"/>
          </a:xfrm>
          <a:custGeom>
            <a:avLst/>
            <a:gdLst>
              <a:gd name="connsiteX0" fmla="*/ 73139 w 79489"/>
              <a:gd name="connsiteY0" fmla="*/ 6350 h 25400"/>
              <a:gd name="connsiteX1" fmla="*/ 6350 w 7948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9489" h="25400">
                <a:moveTo>
                  <a:pt x="73139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3587509" y="3863909"/>
            <a:ext cx="79502" cy="1630286"/>
          </a:xfrm>
          <a:custGeom>
            <a:avLst/>
            <a:gdLst>
              <a:gd name="connsiteX0" fmla="*/ 71297 w 79502"/>
              <a:gd name="connsiteY0" fmla="*/ 6350 h 1630286"/>
              <a:gd name="connsiteX1" fmla="*/ 6350 w 79502"/>
              <a:gd name="connsiteY1" fmla="*/ 6350 h 1630286"/>
              <a:gd name="connsiteX2" fmla="*/ 6350 w 79502"/>
              <a:gd name="connsiteY2" fmla="*/ 1623936 h 1630286"/>
              <a:gd name="connsiteX3" fmla="*/ 73152 w 79502"/>
              <a:gd name="connsiteY3" fmla="*/ 1623936 h 16302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9502" h="1630286">
                <a:moveTo>
                  <a:pt x="71297" y="6350"/>
                </a:moveTo>
                <a:lnTo>
                  <a:pt x="6350" y="6350"/>
                </a:lnTo>
                <a:lnTo>
                  <a:pt x="6350" y="1623936"/>
                </a:lnTo>
                <a:lnTo>
                  <a:pt x="73152" y="162393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3518865" y="4544299"/>
            <a:ext cx="79489" cy="25400"/>
          </a:xfrm>
          <a:custGeom>
            <a:avLst/>
            <a:gdLst>
              <a:gd name="connsiteX0" fmla="*/ 73139 w 79489"/>
              <a:gd name="connsiteY0" fmla="*/ 6350 h 25400"/>
              <a:gd name="connsiteX1" fmla="*/ 6350 w 7948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9489" h="25400">
                <a:moveTo>
                  <a:pt x="73139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3325891" y="2522357"/>
            <a:ext cx="79499" cy="2971838"/>
          </a:xfrm>
          <a:custGeom>
            <a:avLst/>
            <a:gdLst>
              <a:gd name="connsiteX0" fmla="*/ 71295 w 79499"/>
              <a:gd name="connsiteY0" fmla="*/ 6350 h 2971838"/>
              <a:gd name="connsiteX1" fmla="*/ 6350 w 79499"/>
              <a:gd name="connsiteY1" fmla="*/ 6350 h 2971838"/>
              <a:gd name="connsiteX2" fmla="*/ 6350 w 79499"/>
              <a:gd name="connsiteY2" fmla="*/ 2965488 h 2971838"/>
              <a:gd name="connsiteX3" fmla="*/ 73149 w 79499"/>
              <a:gd name="connsiteY3" fmla="*/ 2965488 h 29718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9499" h="2971838">
                <a:moveTo>
                  <a:pt x="71295" y="6350"/>
                </a:moveTo>
                <a:lnTo>
                  <a:pt x="6350" y="6350"/>
                </a:lnTo>
                <a:lnTo>
                  <a:pt x="6350" y="2965488"/>
                </a:lnTo>
                <a:lnTo>
                  <a:pt x="73149" y="296548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3257233" y="3996789"/>
            <a:ext cx="79498" cy="25400"/>
          </a:xfrm>
          <a:custGeom>
            <a:avLst/>
            <a:gdLst>
              <a:gd name="connsiteX0" fmla="*/ 73148 w 79498"/>
              <a:gd name="connsiteY0" fmla="*/ 6350 h 25400"/>
              <a:gd name="connsiteX1" fmla="*/ 6350 w 7949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9498" h="25400">
                <a:moveTo>
                  <a:pt x="73148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2" name="Freeform 3"/>
          <p:cNvSpPr/>
          <p:nvPr/>
        </p:nvSpPr>
        <p:spPr>
          <a:xfrm>
            <a:off x="4254335" y="1895435"/>
            <a:ext cx="310502" cy="263194"/>
          </a:xfrm>
          <a:custGeom>
            <a:avLst/>
            <a:gdLst>
              <a:gd name="connsiteX0" fmla="*/ 6350 w 310502"/>
              <a:gd name="connsiteY0" fmla="*/ 256844 h 263194"/>
              <a:gd name="connsiteX1" fmla="*/ 120472 w 310502"/>
              <a:gd name="connsiteY1" fmla="*/ 256844 h 263194"/>
              <a:gd name="connsiteX2" fmla="*/ 304152 w 310502"/>
              <a:gd name="connsiteY2" fmla="*/ 6350 h 2631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10502" h="263194">
                <a:moveTo>
                  <a:pt x="6350" y="256844"/>
                </a:moveTo>
                <a:lnTo>
                  <a:pt x="120472" y="256844"/>
                </a:lnTo>
                <a:lnTo>
                  <a:pt x="304152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3" name="Freeform 3"/>
          <p:cNvSpPr/>
          <p:nvPr/>
        </p:nvSpPr>
        <p:spPr>
          <a:xfrm>
            <a:off x="4134663" y="2354908"/>
            <a:ext cx="482714" cy="25400"/>
          </a:xfrm>
          <a:custGeom>
            <a:avLst/>
            <a:gdLst>
              <a:gd name="connsiteX0" fmla="*/ 6350 w 482714"/>
              <a:gd name="connsiteY0" fmla="*/ 6350 h 25400"/>
              <a:gd name="connsiteX1" fmla="*/ 476364 w 48271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2714" h="25400">
                <a:moveTo>
                  <a:pt x="6350" y="6350"/>
                </a:moveTo>
                <a:lnTo>
                  <a:pt x="476364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4" name="Freeform 3"/>
          <p:cNvSpPr/>
          <p:nvPr/>
        </p:nvSpPr>
        <p:spPr>
          <a:xfrm>
            <a:off x="5031791" y="3874349"/>
            <a:ext cx="121716" cy="25400"/>
          </a:xfrm>
          <a:custGeom>
            <a:avLst/>
            <a:gdLst>
              <a:gd name="connsiteX0" fmla="*/ 6350 w 121716"/>
              <a:gd name="connsiteY0" fmla="*/ 6350 h 25400"/>
              <a:gd name="connsiteX1" fmla="*/ 115366 w 121716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1716" h="25400">
                <a:moveTo>
                  <a:pt x="6350" y="6350"/>
                </a:moveTo>
                <a:lnTo>
                  <a:pt x="115366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5" name="Freeform 3"/>
          <p:cNvSpPr/>
          <p:nvPr/>
        </p:nvSpPr>
        <p:spPr>
          <a:xfrm>
            <a:off x="4920463" y="3395355"/>
            <a:ext cx="218655" cy="25400"/>
          </a:xfrm>
          <a:custGeom>
            <a:avLst/>
            <a:gdLst>
              <a:gd name="connsiteX0" fmla="*/ 6350 w 218655"/>
              <a:gd name="connsiteY0" fmla="*/ 6350 h 25400"/>
              <a:gd name="connsiteX1" fmla="*/ 212305 w 218655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8655" h="25400">
                <a:moveTo>
                  <a:pt x="6350" y="6350"/>
                </a:moveTo>
                <a:lnTo>
                  <a:pt x="212305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6" name="Freeform 3"/>
          <p:cNvSpPr/>
          <p:nvPr/>
        </p:nvSpPr>
        <p:spPr>
          <a:xfrm>
            <a:off x="4710062" y="2906164"/>
            <a:ext cx="428726" cy="25400"/>
          </a:xfrm>
          <a:custGeom>
            <a:avLst/>
            <a:gdLst>
              <a:gd name="connsiteX0" fmla="*/ 6350 w 428726"/>
              <a:gd name="connsiteY0" fmla="*/ 6350 h 25400"/>
              <a:gd name="connsiteX1" fmla="*/ 422376 w 428726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28726" h="25400">
                <a:moveTo>
                  <a:pt x="6350" y="6350"/>
                </a:moveTo>
                <a:lnTo>
                  <a:pt x="422376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7" name="Freeform 3"/>
          <p:cNvSpPr/>
          <p:nvPr/>
        </p:nvSpPr>
        <p:spPr>
          <a:xfrm>
            <a:off x="5457584" y="5464541"/>
            <a:ext cx="73812" cy="76580"/>
          </a:xfrm>
          <a:custGeom>
            <a:avLst/>
            <a:gdLst>
              <a:gd name="connsiteX0" fmla="*/ 6350 w 73812"/>
              <a:gd name="connsiteY0" fmla="*/ 70230 h 76580"/>
              <a:gd name="connsiteX1" fmla="*/ 24130 w 73812"/>
              <a:gd name="connsiteY1" fmla="*/ 6350 h 76580"/>
              <a:gd name="connsiteX2" fmla="*/ 67462 w 73812"/>
              <a:gd name="connsiteY2" fmla="*/ 6350 h 76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3812" h="76580">
                <a:moveTo>
                  <a:pt x="6350" y="70230"/>
                </a:moveTo>
                <a:lnTo>
                  <a:pt x="24130" y="6350"/>
                </a:lnTo>
                <a:lnTo>
                  <a:pt x="67462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8" name="Freeform 3"/>
          <p:cNvSpPr/>
          <p:nvPr/>
        </p:nvSpPr>
        <p:spPr>
          <a:xfrm>
            <a:off x="4682960" y="2280321"/>
            <a:ext cx="121691" cy="163410"/>
          </a:xfrm>
          <a:custGeom>
            <a:avLst/>
            <a:gdLst>
              <a:gd name="connsiteX0" fmla="*/ 6350 w 121691"/>
              <a:gd name="connsiteY0" fmla="*/ 6350 h 163410"/>
              <a:gd name="connsiteX1" fmla="*/ 85128 w 121691"/>
              <a:gd name="connsiteY1" fmla="*/ 157060 h 163410"/>
              <a:gd name="connsiteX2" fmla="*/ 115341 w 121691"/>
              <a:gd name="connsiteY2" fmla="*/ 157060 h 1634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1691" h="163410">
                <a:moveTo>
                  <a:pt x="6350" y="6350"/>
                </a:moveTo>
                <a:lnTo>
                  <a:pt x="85128" y="157060"/>
                </a:lnTo>
                <a:lnTo>
                  <a:pt x="115341" y="15706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9" name="Freeform 3"/>
          <p:cNvSpPr/>
          <p:nvPr/>
        </p:nvSpPr>
        <p:spPr>
          <a:xfrm>
            <a:off x="4101262" y="2592169"/>
            <a:ext cx="516115" cy="25400"/>
          </a:xfrm>
          <a:custGeom>
            <a:avLst/>
            <a:gdLst>
              <a:gd name="connsiteX0" fmla="*/ 6350 w 516115"/>
              <a:gd name="connsiteY0" fmla="*/ 6350 h 25400"/>
              <a:gd name="connsiteX1" fmla="*/ 509765 w 516115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16115" h="25400">
                <a:moveTo>
                  <a:pt x="6350" y="6350"/>
                </a:moveTo>
                <a:lnTo>
                  <a:pt x="509765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0" name="Freeform 3"/>
          <p:cNvSpPr/>
          <p:nvPr/>
        </p:nvSpPr>
        <p:spPr>
          <a:xfrm>
            <a:off x="4215359" y="3104779"/>
            <a:ext cx="402018" cy="25400"/>
          </a:xfrm>
          <a:custGeom>
            <a:avLst/>
            <a:gdLst>
              <a:gd name="connsiteX0" fmla="*/ 6350 w 402018"/>
              <a:gd name="connsiteY0" fmla="*/ 6350 h 25400"/>
              <a:gd name="connsiteX1" fmla="*/ 395668 w 40201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02018" h="25400">
                <a:moveTo>
                  <a:pt x="6350" y="6350"/>
                </a:moveTo>
                <a:lnTo>
                  <a:pt x="39566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1" name="Freeform 3"/>
          <p:cNvSpPr/>
          <p:nvPr/>
        </p:nvSpPr>
        <p:spPr>
          <a:xfrm>
            <a:off x="4248772" y="3623854"/>
            <a:ext cx="133299" cy="25400"/>
          </a:xfrm>
          <a:custGeom>
            <a:avLst/>
            <a:gdLst>
              <a:gd name="connsiteX0" fmla="*/ 6350 w 133299"/>
              <a:gd name="connsiteY0" fmla="*/ 6350 h 25400"/>
              <a:gd name="connsiteX1" fmla="*/ 126949 w 13329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3299" h="25400">
                <a:moveTo>
                  <a:pt x="6350" y="6350"/>
                </a:moveTo>
                <a:lnTo>
                  <a:pt x="126949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2" name="Freeform 3"/>
          <p:cNvSpPr/>
          <p:nvPr/>
        </p:nvSpPr>
        <p:spPr>
          <a:xfrm>
            <a:off x="4939017" y="1759659"/>
            <a:ext cx="100355" cy="12700"/>
          </a:xfrm>
          <a:custGeom>
            <a:avLst/>
            <a:gdLst>
              <a:gd name="connsiteX0" fmla="*/ 6350 w 100355"/>
              <a:gd name="connsiteY0" fmla="*/ 6350 h 12700"/>
              <a:gd name="connsiteX1" fmla="*/ 94005 w 100355"/>
              <a:gd name="connsiteY1" fmla="*/ 6350 h 12700"/>
              <a:gd name="connsiteX2" fmla="*/ 6350 w 100355"/>
              <a:gd name="connsiteY2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0355" h="12700">
                <a:moveTo>
                  <a:pt x="6350" y="6350"/>
                </a:moveTo>
                <a:lnTo>
                  <a:pt x="94005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FFFFFF"/>
              </a:solidFill>
            </a:endParaRPr>
          </a:p>
        </p:txBody>
      </p:sp>
      <p:sp>
        <p:nvSpPr>
          <p:cNvPr id="63" name="Freeform 3"/>
          <p:cNvSpPr/>
          <p:nvPr/>
        </p:nvSpPr>
        <p:spPr>
          <a:xfrm>
            <a:off x="3886949" y="1524988"/>
            <a:ext cx="203542" cy="146570"/>
          </a:xfrm>
          <a:custGeom>
            <a:avLst/>
            <a:gdLst>
              <a:gd name="connsiteX0" fmla="*/ 6350 w 203542"/>
              <a:gd name="connsiteY0" fmla="*/ 140220 h 146570"/>
              <a:gd name="connsiteX1" fmla="*/ 160388 w 203542"/>
              <a:gd name="connsiteY1" fmla="*/ 6350 h 146570"/>
              <a:gd name="connsiteX2" fmla="*/ 197192 w 203542"/>
              <a:gd name="connsiteY2" fmla="*/ 6350 h 1465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3542" h="146570">
                <a:moveTo>
                  <a:pt x="6350" y="140220"/>
                </a:moveTo>
                <a:lnTo>
                  <a:pt x="160388" y="6350"/>
                </a:lnTo>
                <a:lnTo>
                  <a:pt x="197192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4" name="Freeform 3"/>
          <p:cNvSpPr/>
          <p:nvPr/>
        </p:nvSpPr>
        <p:spPr>
          <a:xfrm>
            <a:off x="4523003" y="863687"/>
            <a:ext cx="218643" cy="218630"/>
          </a:xfrm>
          <a:custGeom>
            <a:avLst/>
            <a:gdLst>
              <a:gd name="connsiteX0" fmla="*/ 12700 w 218643"/>
              <a:gd name="connsiteY0" fmla="*/ 205930 h 218630"/>
              <a:gd name="connsiteX1" fmla="*/ 205943 w 218643"/>
              <a:gd name="connsiteY1" fmla="*/ 205930 h 218630"/>
              <a:gd name="connsiteX2" fmla="*/ 205943 w 218643"/>
              <a:gd name="connsiteY2" fmla="*/ 12700 h 218630"/>
              <a:gd name="connsiteX3" fmla="*/ 12700 w 218643"/>
              <a:gd name="connsiteY3" fmla="*/ 12700 h 218630"/>
              <a:gd name="connsiteX4" fmla="*/ 12700 w 218643"/>
              <a:gd name="connsiteY4" fmla="*/ 205930 h 2186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8643" h="218630">
                <a:moveTo>
                  <a:pt x="12700" y="205930"/>
                </a:moveTo>
                <a:lnTo>
                  <a:pt x="205943" y="205930"/>
                </a:lnTo>
                <a:lnTo>
                  <a:pt x="205943" y="12700"/>
                </a:lnTo>
                <a:lnTo>
                  <a:pt x="12700" y="12700"/>
                </a:lnTo>
                <a:lnTo>
                  <a:pt x="12700" y="20593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FFFFFF"/>
              </a:solidFill>
            </a:endParaRPr>
          </a:p>
        </p:txBody>
      </p:sp>
      <p:sp>
        <p:nvSpPr>
          <p:cNvPr id="65" name="Freeform 3"/>
          <p:cNvSpPr/>
          <p:nvPr/>
        </p:nvSpPr>
        <p:spPr>
          <a:xfrm>
            <a:off x="4529353" y="870037"/>
            <a:ext cx="205943" cy="205930"/>
          </a:xfrm>
          <a:custGeom>
            <a:avLst/>
            <a:gdLst>
              <a:gd name="connsiteX0" fmla="*/ 6350 w 205943"/>
              <a:gd name="connsiteY0" fmla="*/ 199580 h 205930"/>
              <a:gd name="connsiteX1" fmla="*/ 199593 w 205943"/>
              <a:gd name="connsiteY1" fmla="*/ 199580 h 205930"/>
              <a:gd name="connsiteX2" fmla="*/ 199593 w 205943"/>
              <a:gd name="connsiteY2" fmla="*/ 6350 h 205930"/>
              <a:gd name="connsiteX3" fmla="*/ 6350 w 205943"/>
              <a:gd name="connsiteY3" fmla="*/ 6350 h 205930"/>
              <a:gd name="connsiteX4" fmla="*/ 6350 w 205943"/>
              <a:gd name="connsiteY4" fmla="*/ 199580 h 2059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5943" h="205930">
                <a:moveTo>
                  <a:pt x="6350" y="199580"/>
                </a:moveTo>
                <a:lnTo>
                  <a:pt x="199593" y="199580"/>
                </a:lnTo>
                <a:lnTo>
                  <a:pt x="199593" y="6350"/>
                </a:lnTo>
                <a:lnTo>
                  <a:pt x="6350" y="6350"/>
                </a:lnTo>
                <a:lnTo>
                  <a:pt x="6350" y="19958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FFFFFF"/>
              </a:solidFill>
            </a:endParaRPr>
          </a:p>
        </p:txBody>
      </p:sp>
      <p:sp>
        <p:nvSpPr>
          <p:cNvPr id="66" name="Freeform 3"/>
          <p:cNvSpPr/>
          <p:nvPr/>
        </p:nvSpPr>
        <p:spPr>
          <a:xfrm>
            <a:off x="4716247" y="1056917"/>
            <a:ext cx="685279" cy="585736"/>
          </a:xfrm>
          <a:custGeom>
            <a:avLst/>
            <a:gdLst>
              <a:gd name="connsiteX0" fmla="*/ 12700 w 685279"/>
              <a:gd name="connsiteY0" fmla="*/ 12700 h 585736"/>
              <a:gd name="connsiteX1" fmla="*/ 672579 w 685279"/>
              <a:gd name="connsiteY1" fmla="*/ 573036 h 5857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85279" h="585736">
                <a:moveTo>
                  <a:pt x="12700" y="12700"/>
                </a:moveTo>
                <a:lnTo>
                  <a:pt x="672579" y="57303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7" name="Freeform 3"/>
          <p:cNvSpPr/>
          <p:nvPr/>
        </p:nvSpPr>
        <p:spPr>
          <a:xfrm>
            <a:off x="3798951" y="1056917"/>
            <a:ext cx="749452" cy="600583"/>
          </a:xfrm>
          <a:custGeom>
            <a:avLst/>
            <a:gdLst>
              <a:gd name="connsiteX0" fmla="*/ 736752 w 749452"/>
              <a:gd name="connsiteY0" fmla="*/ 12700 h 600583"/>
              <a:gd name="connsiteX1" fmla="*/ 12700 w 749452"/>
              <a:gd name="connsiteY1" fmla="*/ 587882 h 6005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49452" h="600583">
                <a:moveTo>
                  <a:pt x="736752" y="12700"/>
                </a:moveTo>
                <a:lnTo>
                  <a:pt x="12700" y="58788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8" name="Freeform 3"/>
          <p:cNvSpPr/>
          <p:nvPr/>
        </p:nvSpPr>
        <p:spPr>
          <a:xfrm>
            <a:off x="4722597" y="1063267"/>
            <a:ext cx="672579" cy="573036"/>
          </a:xfrm>
          <a:custGeom>
            <a:avLst/>
            <a:gdLst>
              <a:gd name="connsiteX0" fmla="*/ 6350 w 672579"/>
              <a:gd name="connsiteY0" fmla="*/ 6350 h 573036"/>
              <a:gd name="connsiteX1" fmla="*/ 666229 w 672579"/>
              <a:gd name="connsiteY1" fmla="*/ 566686 h 5730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72579" h="573036">
                <a:moveTo>
                  <a:pt x="6350" y="6350"/>
                </a:moveTo>
                <a:lnTo>
                  <a:pt x="666229" y="566686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9" name="Freeform 3"/>
          <p:cNvSpPr/>
          <p:nvPr/>
        </p:nvSpPr>
        <p:spPr>
          <a:xfrm>
            <a:off x="3805301" y="1063267"/>
            <a:ext cx="736752" cy="587883"/>
          </a:xfrm>
          <a:custGeom>
            <a:avLst/>
            <a:gdLst>
              <a:gd name="connsiteX0" fmla="*/ 730402 w 736752"/>
              <a:gd name="connsiteY0" fmla="*/ 6350 h 587883"/>
              <a:gd name="connsiteX1" fmla="*/ 6350 w 736752"/>
              <a:gd name="connsiteY1" fmla="*/ 581532 h 5878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36752" h="587883">
                <a:moveTo>
                  <a:pt x="730402" y="6350"/>
                </a:moveTo>
                <a:lnTo>
                  <a:pt x="6350" y="581532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0" name="Freeform 3"/>
          <p:cNvSpPr/>
          <p:nvPr/>
        </p:nvSpPr>
        <p:spPr>
          <a:xfrm>
            <a:off x="3590290" y="758481"/>
            <a:ext cx="580263" cy="537857"/>
          </a:xfrm>
          <a:custGeom>
            <a:avLst/>
            <a:gdLst>
              <a:gd name="connsiteX0" fmla="*/ 573913 w 580263"/>
              <a:gd name="connsiteY0" fmla="*/ 457695 h 537857"/>
              <a:gd name="connsiteX1" fmla="*/ 6350 w 580263"/>
              <a:gd name="connsiteY1" fmla="*/ 531507 h 537857"/>
              <a:gd name="connsiteX2" fmla="*/ 341972 w 580263"/>
              <a:gd name="connsiteY2" fmla="*/ 6350 h 5378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80263" h="537857">
                <a:moveTo>
                  <a:pt x="573913" y="457695"/>
                </a:moveTo>
                <a:lnTo>
                  <a:pt x="6350" y="531507"/>
                </a:lnTo>
                <a:lnTo>
                  <a:pt x="341972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1" name="Freeform 3"/>
          <p:cNvSpPr/>
          <p:nvPr/>
        </p:nvSpPr>
        <p:spPr>
          <a:xfrm>
            <a:off x="4154145" y="1792450"/>
            <a:ext cx="116611" cy="25400"/>
          </a:xfrm>
          <a:custGeom>
            <a:avLst/>
            <a:gdLst>
              <a:gd name="connsiteX0" fmla="*/ 6350 w 116611"/>
              <a:gd name="connsiteY0" fmla="*/ 6350 h 25400"/>
              <a:gd name="connsiteX1" fmla="*/ 110261 w 11661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6611" h="25400">
                <a:moveTo>
                  <a:pt x="6350" y="6350"/>
                </a:moveTo>
                <a:lnTo>
                  <a:pt x="110261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2" name="Freeform 3"/>
          <p:cNvSpPr/>
          <p:nvPr/>
        </p:nvSpPr>
        <p:spPr>
          <a:xfrm>
            <a:off x="5067973" y="4230317"/>
            <a:ext cx="86093" cy="96482"/>
          </a:xfrm>
          <a:custGeom>
            <a:avLst/>
            <a:gdLst>
              <a:gd name="connsiteX0" fmla="*/ 6350 w 86093"/>
              <a:gd name="connsiteY0" fmla="*/ 90132 h 96482"/>
              <a:gd name="connsiteX1" fmla="*/ 50152 w 86093"/>
              <a:gd name="connsiteY1" fmla="*/ 6350 h 96482"/>
              <a:gd name="connsiteX2" fmla="*/ 79743 w 86093"/>
              <a:gd name="connsiteY2" fmla="*/ 6350 h 964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6093" h="96482">
                <a:moveTo>
                  <a:pt x="6350" y="90132"/>
                </a:moveTo>
                <a:lnTo>
                  <a:pt x="50152" y="6350"/>
                </a:lnTo>
                <a:lnTo>
                  <a:pt x="79743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3" name="Freeform 3"/>
          <p:cNvSpPr/>
          <p:nvPr/>
        </p:nvSpPr>
        <p:spPr>
          <a:xfrm>
            <a:off x="3586709" y="1287790"/>
            <a:ext cx="25400" cy="51193"/>
          </a:xfrm>
          <a:custGeom>
            <a:avLst/>
            <a:gdLst>
              <a:gd name="connsiteX0" fmla="*/ 6350 w 25400"/>
              <a:gd name="connsiteY0" fmla="*/ 6350 h 51193"/>
              <a:gd name="connsiteX1" fmla="*/ 6350 w 25400"/>
              <a:gd name="connsiteY1" fmla="*/ 44843 h 51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51193">
                <a:moveTo>
                  <a:pt x="6350" y="6350"/>
                </a:moveTo>
                <a:lnTo>
                  <a:pt x="6350" y="4484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4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3D0C221-9343-064B-AD8D-E4FB95561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00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648968" y="213360"/>
            <a:ext cx="5846064" cy="6431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5858" y="399356"/>
            <a:ext cx="1881925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2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Gametes (</a:t>
            </a:r>
            <a:r>
              <a:rPr lang="en-US" sz="1829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  <a:r>
              <a:rPr lang="en-US" sz="182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= 23)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34695" y="1013719"/>
            <a:ext cx="142668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29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0883" y="1775719"/>
            <a:ext cx="142668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29" b="1" i="1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1720" y="2377381"/>
            <a:ext cx="859210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29" b="1">
                <a:solidFill>
                  <a:srgbClr val="000000"/>
                </a:solidFill>
                <a:latin typeface="Arial"/>
                <a:ea typeface="ＭＳ Ｐゴシック" charset="0"/>
              </a:rPr>
              <a:t>Meiosis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34695" y="2155131"/>
            <a:ext cx="729367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29" b="1">
                <a:solidFill>
                  <a:srgbClr val="000000"/>
                </a:solidFill>
                <a:latin typeface="Arial"/>
                <a:ea typeface="ＭＳ Ｐゴシック" charset="0"/>
              </a:rPr>
              <a:t>Sperm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50708" y="2377381"/>
            <a:ext cx="1316066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29" b="1">
                <a:solidFill>
                  <a:srgbClr val="000000"/>
                </a:solidFill>
                <a:latin typeface="Arial"/>
                <a:ea typeface="ＭＳ Ｐゴシック" charset="0"/>
              </a:rPr>
              <a:t>Fertilization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30008" y="1218506"/>
            <a:ext cx="442429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29" b="1">
                <a:solidFill>
                  <a:srgbClr val="000000"/>
                </a:solidFill>
                <a:latin typeface="Arial"/>
                <a:ea typeface="ＭＳ Ｐゴシック" charset="0"/>
              </a:rPr>
              <a:t>Egg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0920" y="3545781"/>
            <a:ext cx="1368965" cy="7694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2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Multicellular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82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adults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82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(2</a:t>
            </a:r>
            <a:r>
              <a:rPr lang="en-US" sz="1829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  <a:r>
              <a:rPr lang="en-US" sz="182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= 46)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68120" y="3815656"/>
            <a:ext cx="956993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2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Zygote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82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(2</a:t>
            </a:r>
            <a:r>
              <a:rPr lang="en-US" sz="1829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  <a:r>
              <a:rPr lang="en-US" sz="182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= 46)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42883" y="3761681"/>
            <a:ext cx="272510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2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1829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88620" y="5314256"/>
            <a:ext cx="1442703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29" b="1">
                <a:solidFill>
                  <a:srgbClr val="000000"/>
                </a:solidFill>
                <a:latin typeface="Arial"/>
                <a:ea typeface="ＭＳ Ｐゴシック" charset="0"/>
              </a:rPr>
              <a:t>Mitosis and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829" b="1">
                <a:solidFill>
                  <a:srgbClr val="000000"/>
                </a:solidFill>
                <a:latin typeface="Arial"/>
                <a:ea typeface="ＭＳ Ｐゴシック" charset="0"/>
              </a:rPr>
              <a:t>development</a:t>
            </a:r>
            <a:endParaRPr lang="en-US" sz="1829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7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3E70345-8929-DB49-A5BA-F60E37334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013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554736" y="213360"/>
            <a:ext cx="8034528" cy="6431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81013" y="564924"/>
            <a:ext cx="1067600" cy="7309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  <a:defRPr/>
            </a:pPr>
            <a:r>
              <a:rPr lang="en-US" sz="169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Provides</a:t>
            </a:r>
          </a:p>
          <a:p>
            <a:pPr eaLnBrk="0" hangingPunct="0">
              <a:lnSpc>
                <a:spcPts val="1900"/>
              </a:lnSpc>
              <a:defRPr/>
            </a:pPr>
            <a:r>
              <a:rPr lang="en-US" sz="169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energy for</a:t>
            </a:r>
          </a:p>
          <a:p>
            <a:pPr eaLnBrk="0" hangingPunct="0">
              <a:lnSpc>
                <a:spcPts val="1900"/>
              </a:lnSpc>
              <a:defRPr/>
            </a:pPr>
            <a:r>
              <a:rPr lang="en-US" sz="169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mobility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66676" y="1650774"/>
            <a:ext cx="1931619" cy="24365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  <a:defRPr/>
            </a:pPr>
            <a:r>
              <a:rPr lang="en-US" sz="169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Plasma membrane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6738" y="2250847"/>
            <a:ext cx="1187826" cy="4873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  <a:defRPr/>
            </a:pPr>
            <a:r>
              <a:rPr lang="en-US" sz="169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Provides</a:t>
            </a:r>
          </a:p>
          <a:p>
            <a:pPr eaLnBrk="0" hangingPunct="0">
              <a:lnSpc>
                <a:spcPts val="1900"/>
              </a:lnSpc>
              <a:defRPr/>
            </a:pPr>
            <a:r>
              <a:rPr lang="en-US" sz="169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for mobility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88851" y="2378484"/>
            <a:ext cx="436145" cy="24365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  <a:defRPr/>
            </a:pPr>
            <a:r>
              <a:rPr lang="en-US" sz="1699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Tail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9363" y="379187"/>
            <a:ext cx="2207336" cy="146193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  <a:defRPr/>
            </a:pPr>
            <a:r>
              <a:rPr lang="en-US" sz="1699" b="1">
                <a:solidFill>
                  <a:srgbClr val="000000"/>
                </a:solidFill>
                <a:latin typeface="Arial"/>
                <a:ea typeface="ＭＳ Ｐゴシック" charset="0"/>
              </a:rPr>
              <a:t>Provides genetic</a:t>
            </a:r>
          </a:p>
          <a:p>
            <a:pPr eaLnBrk="0" hangingPunct="0">
              <a:lnSpc>
                <a:spcPts val="1900"/>
              </a:lnSpc>
              <a:defRPr/>
            </a:pPr>
            <a:r>
              <a:rPr lang="en-US" sz="1699" b="1">
                <a:solidFill>
                  <a:srgbClr val="000000"/>
                </a:solidFill>
                <a:latin typeface="Arial"/>
                <a:ea typeface="ＭＳ Ｐゴシック" charset="0"/>
              </a:rPr>
              <a:t>instructions and a</a:t>
            </a:r>
          </a:p>
          <a:p>
            <a:pPr eaLnBrk="0" hangingPunct="0">
              <a:lnSpc>
                <a:spcPts val="1900"/>
              </a:lnSpc>
              <a:defRPr/>
            </a:pPr>
            <a:r>
              <a:rPr lang="en-US" sz="1699" b="1">
                <a:solidFill>
                  <a:srgbClr val="000000"/>
                </a:solidFill>
                <a:latin typeface="Arial"/>
                <a:ea typeface="ＭＳ Ｐゴシック" charset="0"/>
              </a:rPr>
              <a:t>means of penetrating</a:t>
            </a:r>
          </a:p>
          <a:p>
            <a:pPr eaLnBrk="0" hangingPunct="0">
              <a:lnSpc>
                <a:spcPts val="1900"/>
              </a:lnSpc>
              <a:defRPr/>
            </a:pPr>
            <a:r>
              <a:rPr lang="en-US" sz="1699" b="1">
                <a:solidFill>
                  <a:srgbClr val="000000"/>
                </a:solidFill>
                <a:latin typeface="Arial"/>
                <a:ea typeface="ＭＳ Ｐゴシック" charset="0"/>
              </a:rPr>
              <a:t>the follicle cell</a:t>
            </a:r>
          </a:p>
          <a:p>
            <a:pPr eaLnBrk="0" hangingPunct="0">
              <a:lnSpc>
                <a:spcPts val="1900"/>
              </a:lnSpc>
              <a:defRPr/>
            </a:pPr>
            <a:r>
              <a:rPr lang="en-US" sz="1699" b="1">
                <a:solidFill>
                  <a:srgbClr val="000000"/>
                </a:solidFill>
                <a:latin typeface="Arial"/>
                <a:ea typeface="ＭＳ Ｐゴシック" charset="0"/>
              </a:rPr>
              <a:t>capsule and</a:t>
            </a:r>
          </a:p>
          <a:p>
            <a:pPr eaLnBrk="0" hangingPunct="0">
              <a:lnSpc>
                <a:spcPts val="1900"/>
              </a:lnSpc>
              <a:defRPr/>
            </a:pPr>
            <a:r>
              <a:rPr lang="en-US" sz="1699" b="1">
                <a:solidFill>
                  <a:srgbClr val="000000"/>
                </a:solidFill>
                <a:latin typeface="Arial"/>
                <a:ea typeface="ＭＳ Ｐゴシック" charset="0"/>
              </a:rPr>
              <a:t>oocyte membrane</a:t>
            </a:r>
            <a:endParaRPr lang="en-US" sz="1699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6988" y="2098449"/>
            <a:ext cx="522579" cy="24365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  <a:defRPr/>
            </a:pPr>
            <a:r>
              <a:rPr lang="en-US" sz="1699" b="1">
                <a:solidFill>
                  <a:srgbClr val="000000"/>
                </a:solidFill>
                <a:latin typeface="Arial"/>
                <a:ea typeface="ＭＳ Ｐゴシック" charset="0"/>
              </a:rPr>
              <a:t>Neck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77976" y="2711859"/>
            <a:ext cx="1078821" cy="24365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  <a:defRPr/>
            </a:pPr>
            <a:r>
              <a:rPr lang="en-US" sz="1699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Midpiece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46426" y="2534059"/>
            <a:ext cx="618759" cy="24365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  <a:defRPr/>
            </a:pPr>
            <a:r>
              <a:rPr lang="en-US" sz="1699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Head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3501" y="4047897"/>
            <a:ext cx="1420261" cy="4873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  <a:defRPr/>
            </a:pPr>
            <a:r>
              <a:rPr lang="en-US" sz="1699" b="1">
                <a:solidFill>
                  <a:srgbClr val="000000"/>
                </a:solidFill>
                <a:latin typeface="Arial"/>
                <a:ea typeface="ＭＳ Ｐゴシック" charset="0"/>
              </a:rPr>
              <a:t>Axial filament</a:t>
            </a:r>
          </a:p>
          <a:p>
            <a:pPr eaLnBrk="0" hangingPunct="0">
              <a:lnSpc>
                <a:spcPts val="1900"/>
              </a:lnSpc>
              <a:defRPr/>
            </a:pPr>
            <a:r>
              <a:rPr lang="en-US" sz="1699" b="1">
                <a:solidFill>
                  <a:srgbClr val="000000"/>
                </a:solidFill>
                <a:latin typeface="Arial"/>
                <a:ea typeface="ＭＳ Ｐゴシック" charset="0"/>
              </a:rPr>
              <a:t>of tail</a:t>
            </a:r>
            <a:endParaRPr lang="en-US" sz="1699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1863" y="4755922"/>
            <a:ext cx="1368965" cy="24365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  <a:defRPr/>
            </a:pPr>
            <a:r>
              <a:rPr lang="en-US" sz="1699" b="1">
                <a:solidFill>
                  <a:srgbClr val="000000"/>
                </a:solidFill>
                <a:latin typeface="Arial"/>
                <a:ea typeface="ＭＳ Ｐゴシック" charset="0"/>
              </a:rPr>
              <a:t>Mitochondria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98888" y="4112985"/>
            <a:ext cx="1067600" cy="24365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  <a:defRPr/>
            </a:pPr>
            <a:r>
              <a:rPr lang="en-US" sz="1699" b="1">
                <a:solidFill>
                  <a:srgbClr val="000000"/>
                </a:solidFill>
                <a:latin typeface="Arial"/>
                <a:ea typeface="ＭＳ Ｐゴシック" charset="0"/>
              </a:rPr>
              <a:t>Acrosome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81401" y="4519385"/>
            <a:ext cx="849592" cy="24365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  <a:defRPr/>
            </a:pPr>
            <a:r>
              <a:rPr lang="en-US" sz="1699" b="1">
                <a:solidFill>
                  <a:srgbClr val="000000"/>
                </a:solidFill>
                <a:latin typeface="Arial"/>
                <a:ea typeface="ＭＳ Ｐゴシック" charset="0"/>
              </a:rPr>
              <a:t>Nucleus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12951" y="5254397"/>
            <a:ext cx="1894749" cy="24365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  <a:defRPr/>
            </a:pPr>
            <a:r>
              <a:rPr lang="en-US" sz="1699" b="1">
                <a:solidFill>
                  <a:srgbClr val="000000"/>
                </a:solidFill>
                <a:latin typeface="Arial"/>
                <a:ea typeface="ＭＳ Ｐゴシック" charset="0"/>
              </a:rPr>
              <a:t>Proximal centriole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3738" y="6390097"/>
            <a:ext cx="315792" cy="24365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  <a:defRPr/>
            </a:pPr>
            <a:r>
              <a:rPr lang="en-US" sz="1699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</a:t>
            </a:r>
          </a:p>
        </p:txBody>
      </p:sp>
      <p:sp>
        <p:nvSpPr>
          <p:cNvPr id="20" name="Freeform 19"/>
          <p:cNvSpPr/>
          <p:nvPr/>
        </p:nvSpPr>
        <p:spPr>
          <a:xfrm>
            <a:off x="6518494" y="2331573"/>
            <a:ext cx="25400" cy="1061948"/>
          </a:xfrm>
          <a:custGeom>
            <a:avLst/>
            <a:gdLst>
              <a:gd name="connsiteX0" fmla="*/ 6350 w 25400"/>
              <a:gd name="connsiteY0" fmla="*/ 6350 h 1061948"/>
              <a:gd name="connsiteX1" fmla="*/ 6350 w 25400"/>
              <a:gd name="connsiteY1" fmla="*/ 1055598 h 10619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061948">
                <a:moveTo>
                  <a:pt x="6350" y="6350"/>
                </a:moveTo>
                <a:lnTo>
                  <a:pt x="6350" y="105559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6640808" y="3498690"/>
            <a:ext cx="25400" cy="1717205"/>
          </a:xfrm>
          <a:custGeom>
            <a:avLst/>
            <a:gdLst>
              <a:gd name="connsiteX0" fmla="*/ 6350 w 25400"/>
              <a:gd name="connsiteY0" fmla="*/ 6350 h 1717205"/>
              <a:gd name="connsiteX1" fmla="*/ 6350 w 25400"/>
              <a:gd name="connsiteY1" fmla="*/ 1710854 h 17172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717205">
                <a:moveTo>
                  <a:pt x="6350" y="6350"/>
                </a:moveTo>
                <a:lnTo>
                  <a:pt x="6350" y="171085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7192013" y="3841743"/>
            <a:ext cx="295161" cy="380263"/>
          </a:xfrm>
          <a:custGeom>
            <a:avLst/>
            <a:gdLst>
              <a:gd name="connsiteX0" fmla="*/ 288810 w 295161"/>
              <a:gd name="connsiteY0" fmla="*/ 373913 h 380263"/>
              <a:gd name="connsiteX1" fmla="*/ 134201 w 295161"/>
              <a:gd name="connsiteY1" fmla="*/ 373913 h 380263"/>
              <a:gd name="connsiteX2" fmla="*/ 6350 w 295161"/>
              <a:gd name="connsiteY2" fmla="*/ 6350 h 3802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95161" h="380263">
                <a:moveTo>
                  <a:pt x="288810" y="373913"/>
                </a:moveTo>
                <a:lnTo>
                  <a:pt x="134201" y="373913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6832514" y="3594067"/>
            <a:ext cx="436143" cy="1051394"/>
          </a:xfrm>
          <a:custGeom>
            <a:avLst/>
            <a:gdLst>
              <a:gd name="connsiteX0" fmla="*/ 429793 w 436143"/>
              <a:gd name="connsiteY0" fmla="*/ 1045044 h 1051394"/>
              <a:gd name="connsiteX1" fmla="*/ 286017 w 436143"/>
              <a:gd name="connsiteY1" fmla="*/ 1045044 h 1051394"/>
              <a:gd name="connsiteX2" fmla="*/ 6350 w 436143"/>
              <a:gd name="connsiteY2" fmla="*/ 6350 h 10513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36143" h="1051394">
                <a:moveTo>
                  <a:pt x="429793" y="1045044"/>
                </a:moveTo>
                <a:lnTo>
                  <a:pt x="286017" y="1045044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4715602" y="1884127"/>
            <a:ext cx="25400" cy="1211224"/>
          </a:xfrm>
          <a:custGeom>
            <a:avLst/>
            <a:gdLst>
              <a:gd name="connsiteX0" fmla="*/ 6350 w 25400"/>
              <a:gd name="connsiteY0" fmla="*/ 6350 h 1211224"/>
              <a:gd name="connsiteX1" fmla="*/ 6350 w 25400"/>
              <a:gd name="connsiteY1" fmla="*/ 1204874 h 1211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211224">
                <a:moveTo>
                  <a:pt x="6350" y="6350"/>
                </a:moveTo>
                <a:lnTo>
                  <a:pt x="6350" y="120487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7151005" y="1944071"/>
            <a:ext cx="25400" cy="576008"/>
          </a:xfrm>
          <a:custGeom>
            <a:avLst/>
            <a:gdLst>
              <a:gd name="connsiteX0" fmla="*/ 6350 w 25400"/>
              <a:gd name="connsiteY0" fmla="*/ 6350 h 576008"/>
              <a:gd name="connsiteX1" fmla="*/ 6350 w 25400"/>
              <a:gd name="connsiteY1" fmla="*/ 569658 h 5760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576008">
                <a:moveTo>
                  <a:pt x="6350" y="6350"/>
                </a:moveTo>
                <a:lnTo>
                  <a:pt x="6350" y="56965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5306737" y="3598043"/>
            <a:ext cx="25400" cy="1139316"/>
          </a:xfrm>
          <a:custGeom>
            <a:avLst/>
            <a:gdLst>
              <a:gd name="connsiteX0" fmla="*/ 6350 w 25400"/>
              <a:gd name="connsiteY0" fmla="*/ 6350 h 1139316"/>
              <a:gd name="connsiteX1" fmla="*/ 6350 w 25400"/>
              <a:gd name="connsiteY1" fmla="*/ 1132966 h 11393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139316">
                <a:moveTo>
                  <a:pt x="6350" y="6350"/>
                </a:moveTo>
                <a:lnTo>
                  <a:pt x="6350" y="113296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3597164" y="2603252"/>
            <a:ext cx="25400" cy="428167"/>
          </a:xfrm>
          <a:custGeom>
            <a:avLst/>
            <a:gdLst>
              <a:gd name="connsiteX0" fmla="*/ 6350 w 25400"/>
              <a:gd name="connsiteY0" fmla="*/ 6350 h 428167"/>
              <a:gd name="connsiteX1" fmla="*/ 6350 w 25400"/>
              <a:gd name="connsiteY1" fmla="*/ 421817 h 4281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428167">
                <a:moveTo>
                  <a:pt x="6350" y="6350"/>
                </a:moveTo>
                <a:lnTo>
                  <a:pt x="6350" y="42181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2694474" y="4161364"/>
            <a:ext cx="771626" cy="500113"/>
          </a:xfrm>
          <a:custGeom>
            <a:avLst/>
            <a:gdLst>
              <a:gd name="connsiteX0" fmla="*/ 6350 w 771626"/>
              <a:gd name="connsiteY0" fmla="*/ 6350 h 500113"/>
              <a:gd name="connsiteX1" fmla="*/ 150164 w 771626"/>
              <a:gd name="connsiteY1" fmla="*/ 6350 h 500113"/>
              <a:gd name="connsiteX2" fmla="*/ 765276 w 771626"/>
              <a:gd name="connsiteY2" fmla="*/ 493763 h 5001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71626" h="500113">
                <a:moveTo>
                  <a:pt x="6350" y="6350"/>
                </a:moveTo>
                <a:lnTo>
                  <a:pt x="150164" y="6350"/>
                </a:lnTo>
                <a:lnTo>
                  <a:pt x="765276" y="49376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6592865" y="2906896"/>
            <a:ext cx="1111808" cy="156502"/>
          </a:xfrm>
          <a:custGeom>
            <a:avLst/>
            <a:gdLst>
              <a:gd name="connsiteX0" fmla="*/ 1105458 w 1111808"/>
              <a:gd name="connsiteY0" fmla="*/ 146164 h 156502"/>
              <a:gd name="connsiteX1" fmla="*/ 1105458 w 1111808"/>
              <a:gd name="connsiteY1" fmla="*/ 6350 h 156502"/>
              <a:gd name="connsiteX2" fmla="*/ 6350 w 1111808"/>
              <a:gd name="connsiteY2" fmla="*/ 6350 h 156502"/>
              <a:gd name="connsiteX3" fmla="*/ 6350 w 1111808"/>
              <a:gd name="connsiteY3" fmla="*/ 150152 h 1565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11808" h="156502">
                <a:moveTo>
                  <a:pt x="1105458" y="146164"/>
                </a:moveTo>
                <a:lnTo>
                  <a:pt x="1105458" y="6350"/>
                </a:lnTo>
                <a:lnTo>
                  <a:pt x="6350" y="6350"/>
                </a:lnTo>
                <a:lnTo>
                  <a:pt x="6350" y="15015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7151005" y="2759055"/>
            <a:ext cx="25400" cy="156527"/>
          </a:xfrm>
          <a:custGeom>
            <a:avLst/>
            <a:gdLst>
              <a:gd name="connsiteX0" fmla="*/ 6350 w 25400"/>
              <a:gd name="connsiteY0" fmla="*/ 150177 h 156527"/>
              <a:gd name="connsiteX1" fmla="*/ 6350 w 25400"/>
              <a:gd name="connsiteY1" fmla="*/ 6350 h 1565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56527">
                <a:moveTo>
                  <a:pt x="6350" y="150177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5143567" y="3083667"/>
            <a:ext cx="1326210" cy="156565"/>
          </a:xfrm>
          <a:custGeom>
            <a:avLst/>
            <a:gdLst>
              <a:gd name="connsiteX0" fmla="*/ 1319860 w 1326210"/>
              <a:gd name="connsiteY0" fmla="*/ 146202 h 156565"/>
              <a:gd name="connsiteX1" fmla="*/ 1319860 w 1326210"/>
              <a:gd name="connsiteY1" fmla="*/ 6350 h 156565"/>
              <a:gd name="connsiteX2" fmla="*/ 6350 w 1326210"/>
              <a:gd name="connsiteY2" fmla="*/ 6350 h 156565"/>
              <a:gd name="connsiteX3" fmla="*/ 6350 w 1326210"/>
              <a:gd name="connsiteY3" fmla="*/ 150215 h 1565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326210" h="156565">
                <a:moveTo>
                  <a:pt x="1319860" y="146202"/>
                </a:moveTo>
                <a:lnTo>
                  <a:pt x="1319860" y="6350"/>
                </a:lnTo>
                <a:lnTo>
                  <a:pt x="6350" y="6350"/>
                </a:lnTo>
                <a:lnTo>
                  <a:pt x="6350" y="15021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5810558" y="2935839"/>
            <a:ext cx="25400" cy="156527"/>
          </a:xfrm>
          <a:custGeom>
            <a:avLst/>
            <a:gdLst>
              <a:gd name="connsiteX0" fmla="*/ 6350 w 25400"/>
              <a:gd name="connsiteY0" fmla="*/ 150177 h 156527"/>
              <a:gd name="connsiteX1" fmla="*/ 6350 w 25400"/>
              <a:gd name="connsiteY1" fmla="*/ 6350 h 1565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56527">
                <a:moveTo>
                  <a:pt x="6350" y="150177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5306737" y="3598043"/>
            <a:ext cx="312293" cy="1008418"/>
          </a:xfrm>
          <a:custGeom>
            <a:avLst/>
            <a:gdLst>
              <a:gd name="connsiteX0" fmla="*/ 305942 w 312293"/>
              <a:gd name="connsiteY0" fmla="*/ 6350 h 1008418"/>
              <a:gd name="connsiteX1" fmla="*/ 6350 w 312293"/>
              <a:gd name="connsiteY1" fmla="*/ 1002067 h 10084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2293" h="1008418">
                <a:moveTo>
                  <a:pt x="305942" y="6350"/>
                </a:moveTo>
                <a:lnTo>
                  <a:pt x="6350" y="100206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2971842" y="2483389"/>
            <a:ext cx="376440" cy="25400"/>
          </a:xfrm>
          <a:custGeom>
            <a:avLst/>
            <a:gdLst>
              <a:gd name="connsiteX0" fmla="*/ 6350 w 376440"/>
              <a:gd name="connsiteY0" fmla="*/ 6350 h 25400"/>
              <a:gd name="connsiteX1" fmla="*/ 370090 w 37644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76440" h="25400">
                <a:moveTo>
                  <a:pt x="6350" y="6350"/>
                </a:moveTo>
                <a:lnTo>
                  <a:pt x="37009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5350425" y="922280"/>
            <a:ext cx="476046" cy="1777555"/>
          </a:xfrm>
          <a:custGeom>
            <a:avLst/>
            <a:gdLst>
              <a:gd name="connsiteX0" fmla="*/ 6350 w 476046"/>
              <a:gd name="connsiteY0" fmla="*/ 6350 h 1777555"/>
              <a:gd name="connsiteX1" fmla="*/ 469696 w 476046"/>
              <a:gd name="connsiteY1" fmla="*/ 6350 h 1777555"/>
              <a:gd name="connsiteX2" fmla="*/ 469696 w 476046"/>
              <a:gd name="connsiteY2" fmla="*/ 1771205 h 17775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76046" h="1777555">
                <a:moveTo>
                  <a:pt x="6350" y="6350"/>
                </a:moveTo>
                <a:lnTo>
                  <a:pt x="469696" y="6350"/>
                </a:lnTo>
                <a:lnTo>
                  <a:pt x="469696" y="177120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E5792F61-D2E1-124A-955D-EFAFC1246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766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jesh\Desktop\Stepedit\JPGs\PIC\figure_16_06_step1_un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 bwMode="auto">
          <a:xfrm>
            <a:off x="1951038" y="213514"/>
            <a:ext cx="5241925" cy="643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57930" y="245110"/>
            <a:ext cx="984244" cy="17145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14" b="1">
                <a:solidFill>
                  <a:srgbClr val="000000"/>
                </a:solidFill>
                <a:latin typeface="Arial"/>
                <a:ea typeface="ＭＳ Ｐゴシック" charset="0"/>
              </a:rPr>
              <a:t>Hypothalamus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0030" y="697548"/>
            <a:ext cx="402354" cy="17145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14" b="1">
                <a:solidFill>
                  <a:srgbClr val="000000"/>
                </a:solidFill>
                <a:latin typeface="Arial"/>
                <a:ea typeface="ＭＳ Ｐゴシック" charset="0"/>
              </a:rPr>
              <a:t>GnRH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9518" y="883285"/>
            <a:ext cx="565861" cy="34291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14" b="1">
                <a:solidFill>
                  <a:srgbClr val="000000"/>
                </a:solidFill>
                <a:latin typeface="Arial"/>
                <a:ea typeface="ＭＳ Ｐゴシック" charset="0"/>
              </a:rPr>
              <a:t>Anterior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14" b="1">
                <a:solidFill>
                  <a:srgbClr val="000000"/>
                </a:solidFill>
                <a:latin typeface="Arial"/>
                <a:ea typeface="ＭＳ Ｐゴシック" charset="0"/>
              </a:rPr>
              <a:t>pituitary</a:t>
            </a:r>
            <a:endParaRPr lang="en-US" sz="1114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7118" y="281623"/>
            <a:ext cx="2244204" cy="4616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11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The hypothalamus releases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11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gonadotropin-releasing hormone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11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(GnRH).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7118" y="848360"/>
            <a:ext cx="2314736" cy="4616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11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GnRH stimulates the anterior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11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pituitary to release gonadotropins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11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—FSH and LH.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7118" y="1421448"/>
            <a:ext cx="2311530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11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FSH stimulates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114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spermatogonia</a:t>
            </a:r>
            <a:r>
              <a:rPr lang="en-US" sz="111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to produce sperm.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7118" y="1853248"/>
            <a:ext cx="2184893" cy="9233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11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LH stimulates the interstitial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11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cells to release testosterone,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11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which serves as the final trigger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11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for spermatogenesis.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11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Testosterone then enhances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11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spermatogenesis.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7118" y="2856548"/>
            <a:ext cx="1947649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11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The rising level of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11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testosterone exerts negative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11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feedback control on the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11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hypothalamus and pituitary.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29255" y="2165985"/>
            <a:ext cx="283732" cy="17145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14" b="1">
                <a:solidFill>
                  <a:srgbClr val="000000"/>
                </a:solidFill>
                <a:latin typeface="Arial"/>
                <a:ea typeface="ＭＳ Ｐゴシック" charset="0"/>
              </a:rPr>
              <a:t>FSH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91218" y="2165985"/>
            <a:ext cx="189154" cy="17145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14" b="1">
                <a:solidFill>
                  <a:srgbClr val="000000"/>
                </a:solidFill>
                <a:latin typeface="Arial"/>
                <a:ea typeface="ＭＳ Ｐゴシック" charset="0"/>
              </a:rPr>
              <a:t>LH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80143" y="2261235"/>
            <a:ext cx="899285" cy="17145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14" b="1">
                <a:solidFill>
                  <a:srgbClr val="000000"/>
                </a:solidFill>
                <a:latin typeface="Arial"/>
                <a:ea typeface="ＭＳ Ｐゴシック" charset="0"/>
              </a:rPr>
              <a:t>Testosterone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42005" y="3543935"/>
            <a:ext cx="899285" cy="17145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1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Testosterone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78343" y="4039235"/>
            <a:ext cx="1038746" cy="17145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14" b="1">
                <a:solidFill>
                  <a:srgbClr val="000000"/>
                </a:solidFill>
                <a:latin typeface="Arial"/>
                <a:ea typeface="ＭＳ Ｐゴシック" charset="0"/>
              </a:rPr>
              <a:t>Supporting cell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98577" y="4380549"/>
            <a:ext cx="860813" cy="7053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100"/>
              </a:lnSpc>
              <a:defRPr/>
            </a:pPr>
            <a:r>
              <a:rPr lang="en-US" sz="111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FSH and</a:t>
            </a:r>
          </a:p>
          <a:p>
            <a:pPr algn="ctr" eaLnBrk="0" hangingPunct="0">
              <a:lnSpc>
                <a:spcPts val="1100"/>
              </a:lnSpc>
              <a:defRPr/>
            </a:pPr>
            <a:r>
              <a:rPr lang="en-US" sz="111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testosterone</a:t>
            </a:r>
          </a:p>
          <a:p>
            <a:pPr algn="ctr" eaLnBrk="0" hangingPunct="0">
              <a:lnSpc>
                <a:spcPts val="1100"/>
              </a:lnSpc>
              <a:defRPr/>
            </a:pPr>
            <a:r>
              <a:rPr lang="en-US" sz="111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stimulate</a:t>
            </a:r>
          </a:p>
          <a:p>
            <a:pPr algn="ctr" eaLnBrk="0" hangingPunct="0">
              <a:lnSpc>
                <a:spcPts val="1100"/>
              </a:lnSpc>
              <a:defRPr/>
            </a:pPr>
            <a:r>
              <a:rPr lang="en-US" sz="111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sperm</a:t>
            </a:r>
          </a:p>
          <a:p>
            <a:pPr algn="ctr" eaLnBrk="0" hangingPunct="0">
              <a:lnSpc>
                <a:spcPts val="1100"/>
              </a:lnSpc>
              <a:defRPr/>
            </a:pPr>
            <a:r>
              <a:rPr lang="en-US" sz="111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production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57730" y="5329873"/>
            <a:ext cx="1038746" cy="17145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14" b="1">
                <a:solidFill>
                  <a:srgbClr val="000000"/>
                </a:solidFill>
                <a:latin typeface="Arial"/>
                <a:ea typeface="ＭＳ Ｐゴシック" charset="0"/>
              </a:rPr>
              <a:t>Spermatogonia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31043" y="3575685"/>
            <a:ext cx="1583767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11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Primary and secondary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11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sex characteristics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19943" y="4048760"/>
            <a:ext cx="1011495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114" b="1">
                <a:solidFill>
                  <a:srgbClr val="000000"/>
                </a:solidFill>
                <a:latin typeface="Arial"/>
                <a:ea typeface="ＭＳ Ｐゴシック" charset="0"/>
              </a:rPr>
              <a:t>Seminiferous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114" b="1">
                <a:solidFill>
                  <a:srgbClr val="000000"/>
                </a:solidFill>
                <a:latin typeface="Arial"/>
                <a:ea typeface="ＭＳ Ｐゴシック" charset="0"/>
              </a:rPr>
              <a:t>tubule in testis</a:t>
            </a:r>
            <a:endParaRPr lang="en-US" sz="1114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96093" y="5572760"/>
            <a:ext cx="1192634" cy="17145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14" b="1">
                <a:solidFill>
                  <a:srgbClr val="000000"/>
                </a:solidFill>
                <a:latin typeface="Arial"/>
                <a:ea typeface="ＭＳ Ｐゴシック" charset="0"/>
              </a:rPr>
              <a:t>Spermatogenesis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38386" y="6031548"/>
            <a:ext cx="379912" cy="16671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14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KEY: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99530" y="6229985"/>
            <a:ext cx="724557" cy="17145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1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Stimulates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99530" y="6426835"/>
            <a:ext cx="508152" cy="17145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14" b="1">
                <a:solidFill>
                  <a:srgbClr val="000000"/>
                </a:solidFill>
                <a:latin typeface="Arial"/>
                <a:ea typeface="ＭＳ Ｐゴシック" charset="0"/>
              </a:rPr>
              <a:t>Inhibits</a:t>
            </a:r>
          </a:p>
        </p:txBody>
      </p:sp>
      <p:sp>
        <p:nvSpPr>
          <p:cNvPr id="33" name="Freeform 32"/>
          <p:cNvSpPr/>
          <p:nvPr/>
        </p:nvSpPr>
        <p:spPr>
          <a:xfrm>
            <a:off x="3019448" y="4118613"/>
            <a:ext cx="439356" cy="304533"/>
          </a:xfrm>
          <a:custGeom>
            <a:avLst/>
            <a:gdLst>
              <a:gd name="connsiteX0" fmla="*/ 12700 w 439356"/>
              <a:gd name="connsiteY0" fmla="*/ 12700 h 304533"/>
              <a:gd name="connsiteX1" fmla="*/ 107772 w 439356"/>
              <a:gd name="connsiteY1" fmla="*/ 12700 h 304533"/>
              <a:gd name="connsiteX2" fmla="*/ 426656 w 439356"/>
              <a:gd name="connsiteY2" fmla="*/ 291833 h 3045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39356" h="304533">
                <a:moveTo>
                  <a:pt x="12700" y="12700"/>
                </a:moveTo>
                <a:lnTo>
                  <a:pt x="107772" y="12700"/>
                </a:lnTo>
                <a:lnTo>
                  <a:pt x="426656" y="29183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3025798" y="4124963"/>
            <a:ext cx="426656" cy="291833"/>
          </a:xfrm>
          <a:custGeom>
            <a:avLst/>
            <a:gdLst>
              <a:gd name="connsiteX0" fmla="*/ 6350 w 426656"/>
              <a:gd name="connsiteY0" fmla="*/ 6350 h 291833"/>
              <a:gd name="connsiteX1" fmla="*/ 101422 w 426656"/>
              <a:gd name="connsiteY1" fmla="*/ 6350 h 291833"/>
              <a:gd name="connsiteX2" fmla="*/ 420306 w 426656"/>
              <a:gd name="connsiteY2" fmla="*/ 285483 h 2918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26656" h="291833">
                <a:moveTo>
                  <a:pt x="6350" y="6350"/>
                </a:moveTo>
                <a:lnTo>
                  <a:pt x="101422" y="6350"/>
                </a:lnTo>
                <a:lnTo>
                  <a:pt x="420306" y="28548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4992317" y="4323553"/>
            <a:ext cx="50800" cy="445338"/>
          </a:xfrm>
          <a:custGeom>
            <a:avLst/>
            <a:gdLst>
              <a:gd name="connsiteX0" fmla="*/ 12700 w 50800"/>
              <a:gd name="connsiteY0" fmla="*/ 12700 h 445338"/>
              <a:gd name="connsiteX1" fmla="*/ 12700 w 50800"/>
              <a:gd name="connsiteY1" fmla="*/ 432637 h 4453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445338">
                <a:moveTo>
                  <a:pt x="12700" y="12700"/>
                </a:moveTo>
                <a:lnTo>
                  <a:pt x="12700" y="43263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2649270" y="4671812"/>
            <a:ext cx="652956" cy="552437"/>
          </a:xfrm>
          <a:custGeom>
            <a:avLst/>
            <a:gdLst>
              <a:gd name="connsiteX0" fmla="*/ 541666 w 652956"/>
              <a:gd name="connsiteY0" fmla="*/ 12700 h 552437"/>
              <a:gd name="connsiteX1" fmla="*/ 12700 w 652956"/>
              <a:gd name="connsiteY1" fmla="*/ 539737 h 552437"/>
              <a:gd name="connsiteX2" fmla="*/ 640256 w 652956"/>
              <a:gd name="connsiteY2" fmla="*/ 340943 h 5524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52956" h="552437">
                <a:moveTo>
                  <a:pt x="541666" y="12700"/>
                </a:moveTo>
                <a:lnTo>
                  <a:pt x="12700" y="539737"/>
                </a:lnTo>
                <a:lnTo>
                  <a:pt x="640256" y="34094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2649270" y="5198303"/>
            <a:ext cx="50800" cy="133680"/>
          </a:xfrm>
          <a:custGeom>
            <a:avLst/>
            <a:gdLst>
              <a:gd name="connsiteX0" fmla="*/ 12700 w 50800"/>
              <a:gd name="connsiteY0" fmla="*/ 120980 h 133680"/>
              <a:gd name="connsiteX1" fmla="*/ 12700 w 50800"/>
              <a:gd name="connsiteY1" fmla="*/ 12700 h 1336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133680">
                <a:moveTo>
                  <a:pt x="12700" y="12098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4998667" y="4329903"/>
            <a:ext cx="25400" cy="432638"/>
          </a:xfrm>
          <a:custGeom>
            <a:avLst/>
            <a:gdLst>
              <a:gd name="connsiteX0" fmla="*/ 6350 w 25400"/>
              <a:gd name="connsiteY0" fmla="*/ 6350 h 432638"/>
              <a:gd name="connsiteX1" fmla="*/ 6350 w 25400"/>
              <a:gd name="connsiteY1" fmla="*/ 426287 h 4326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432638">
                <a:moveTo>
                  <a:pt x="6350" y="6350"/>
                </a:moveTo>
                <a:lnTo>
                  <a:pt x="6350" y="42628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3051592" y="315700"/>
            <a:ext cx="707847" cy="365823"/>
          </a:xfrm>
          <a:custGeom>
            <a:avLst/>
            <a:gdLst>
              <a:gd name="connsiteX0" fmla="*/ 695147 w 707847"/>
              <a:gd name="connsiteY0" fmla="*/ 12700 h 365823"/>
              <a:gd name="connsiteX1" fmla="*/ 572668 w 707847"/>
              <a:gd name="connsiteY1" fmla="*/ 12700 h 365823"/>
              <a:gd name="connsiteX2" fmla="*/ 12700 w 707847"/>
              <a:gd name="connsiteY2" fmla="*/ 353123 h 3658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07847" h="365823">
                <a:moveTo>
                  <a:pt x="695147" y="12700"/>
                </a:moveTo>
                <a:lnTo>
                  <a:pt x="572668" y="12700"/>
                </a:lnTo>
                <a:lnTo>
                  <a:pt x="12700" y="35312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3323753" y="954395"/>
            <a:ext cx="435686" cy="391248"/>
          </a:xfrm>
          <a:custGeom>
            <a:avLst/>
            <a:gdLst>
              <a:gd name="connsiteX0" fmla="*/ 422986 w 435686"/>
              <a:gd name="connsiteY0" fmla="*/ 12700 h 391248"/>
              <a:gd name="connsiteX1" fmla="*/ 300507 w 435686"/>
              <a:gd name="connsiteY1" fmla="*/ 12700 h 391248"/>
              <a:gd name="connsiteX2" fmla="*/ 12700 w 435686"/>
              <a:gd name="connsiteY2" fmla="*/ 378548 h 3912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35686" h="391248">
                <a:moveTo>
                  <a:pt x="422986" y="12700"/>
                </a:moveTo>
                <a:lnTo>
                  <a:pt x="300507" y="12700"/>
                </a:lnTo>
                <a:lnTo>
                  <a:pt x="12700" y="37854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3057942" y="322050"/>
            <a:ext cx="695147" cy="353123"/>
          </a:xfrm>
          <a:custGeom>
            <a:avLst/>
            <a:gdLst>
              <a:gd name="connsiteX0" fmla="*/ 688797 w 695147"/>
              <a:gd name="connsiteY0" fmla="*/ 6350 h 353123"/>
              <a:gd name="connsiteX1" fmla="*/ 566318 w 695147"/>
              <a:gd name="connsiteY1" fmla="*/ 6350 h 353123"/>
              <a:gd name="connsiteX2" fmla="*/ 6350 w 695147"/>
              <a:gd name="connsiteY2" fmla="*/ 346773 h 3531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95147" h="353123">
                <a:moveTo>
                  <a:pt x="688797" y="6350"/>
                </a:moveTo>
                <a:lnTo>
                  <a:pt x="566318" y="6350"/>
                </a:lnTo>
                <a:lnTo>
                  <a:pt x="6350" y="34677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3330103" y="960745"/>
            <a:ext cx="422986" cy="378548"/>
          </a:xfrm>
          <a:custGeom>
            <a:avLst/>
            <a:gdLst>
              <a:gd name="connsiteX0" fmla="*/ 416636 w 422986"/>
              <a:gd name="connsiteY0" fmla="*/ 6350 h 378548"/>
              <a:gd name="connsiteX1" fmla="*/ 294157 w 422986"/>
              <a:gd name="connsiteY1" fmla="*/ 6350 h 378548"/>
              <a:gd name="connsiteX2" fmla="*/ 6350 w 422986"/>
              <a:gd name="connsiteY2" fmla="*/ 372198 h 3785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22986" h="378548">
                <a:moveTo>
                  <a:pt x="416636" y="6350"/>
                </a:moveTo>
                <a:lnTo>
                  <a:pt x="294157" y="6350"/>
                </a:lnTo>
                <a:lnTo>
                  <a:pt x="6350" y="37219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2655620" y="4678162"/>
            <a:ext cx="640256" cy="539737"/>
          </a:xfrm>
          <a:custGeom>
            <a:avLst/>
            <a:gdLst>
              <a:gd name="connsiteX0" fmla="*/ 535316 w 640256"/>
              <a:gd name="connsiteY0" fmla="*/ 6350 h 539737"/>
              <a:gd name="connsiteX1" fmla="*/ 6350 w 640256"/>
              <a:gd name="connsiteY1" fmla="*/ 533387 h 539737"/>
              <a:gd name="connsiteX2" fmla="*/ 633906 w 640256"/>
              <a:gd name="connsiteY2" fmla="*/ 334593 h 5397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40256" h="539737">
                <a:moveTo>
                  <a:pt x="535316" y="6350"/>
                </a:moveTo>
                <a:lnTo>
                  <a:pt x="6350" y="533387"/>
                </a:lnTo>
                <a:lnTo>
                  <a:pt x="633906" y="33459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2655620" y="5204653"/>
            <a:ext cx="25400" cy="120980"/>
          </a:xfrm>
          <a:custGeom>
            <a:avLst/>
            <a:gdLst>
              <a:gd name="connsiteX0" fmla="*/ 6350 w 25400"/>
              <a:gd name="connsiteY0" fmla="*/ 114630 h 120980"/>
              <a:gd name="connsiteX1" fmla="*/ 6350 w 25400"/>
              <a:gd name="connsiteY1" fmla="*/ 6350 h 120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20980">
                <a:moveTo>
                  <a:pt x="6350" y="11463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178964" y="1800040"/>
            <a:ext cx="182880" cy="183592"/>
            <a:chOff x="3178964" y="1800040"/>
            <a:chExt cx="182880" cy="183592"/>
          </a:xfrm>
        </p:grpSpPr>
        <p:sp>
          <p:nvSpPr>
            <p:cNvPr id="46" name="Oval 45"/>
            <p:cNvSpPr/>
            <p:nvPr/>
          </p:nvSpPr>
          <p:spPr>
            <a:xfrm>
              <a:off x="3178964" y="1800040"/>
              <a:ext cx="182880" cy="182880"/>
            </a:xfrm>
            <a:prstGeom prst="ellipse">
              <a:avLst/>
            </a:prstGeom>
            <a:noFill/>
            <a:ln w="12700">
              <a:solidFill>
                <a:srgbClr val="005D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47" name="TextBox 3"/>
            <p:cNvSpPr txBox="1">
              <a:spLocks noChangeArrowheads="1"/>
            </p:cNvSpPr>
            <p:nvPr/>
          </p:nvSpPr>
          <p:spPr bwMode="auto">
            <a:xfrm>
              <a:off x="3228832" y="1816920"/>
              <a:ext cx="94578" cy="1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10" b="1" dirty="0">
                  <a:solidFill>
                    <a:srgbClr val="005DAE"/>
                  </a:solidFill>
                  <a:latin typeface="Arial Black" panose="020B0A04020102020204" pitchFamily="34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90558" y="2428876"/>
            <a:ext cx="182880" cy="183592"/>
            <a:chOff x="3390558" y="2428876"/>
            <a:chExt cx="182880" cy="183592"/>
          </a:xfrm>
        </p:grpSpPr>
        <p:sp>
          <p:nvSpPr>
            <p:cNvPr id="49" name="Oval 48"/>
            <p:cNvSpPr/>
            <p:nvPr/>
          </p:nvSpPr>
          <p:spPr>
            <a:xfrm>
              <a:off x="3390558" y="2428876"/>
              <a:ext cx="182880" cy="1828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5D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50" name="TextBox 3"/>
            <p:cNvSpPr txBox="1">
              <a:spLocks noChangeArrowheads="1"/>
            </p:cNvSpPr>
            <p:nvPr/>
          </p:nvSpPr>
          <p:spPr bwMode="auto">
            <a:xfrm>
              <a:off x="3431630" y="2445756"/>
              <a:ext cx="94578" cy="1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10" b="1" dirty="0">
                  <a:solidFill>
                    <a:srgbClr val="005DAE"/>
                  </a:solidFill>
                  <a:latin typeface="Arial Black" panose="020B0A04020102020204" pitchFamily="34" charset="0"/>
                  <a:ea typeface="ＭＳ Ｐゴシック" charset="0"/>
                </a:rPr>
                <a:t>4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43352" y="2642713"/>
            <a:ext cx="182880" cy="183592"/>
            <a:chOff x="3943352" y="2642713"/>
            <a:chExt cx="182880" cy="183592"/>
          </a:xfrm>
        </p:grpSpPr>
        <p:sp>
          <p:nvSpPr>
            <p:cNvPr id="52" name="Oval 51"/>
            <p:cNvSpPr/>
            <p:nvPr/>
          </p:nvSpPr>
          <p:spPr>
            <a:xfrm>
              <a:off x="3943352" y="2642713"/>
              <a:ext cx="182880" cy="1828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5D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53" name="TextBox 3"/>
            <p:cNvSpPr txBox="1">
              <a:spLocks noChangeArrowheads="1"/>
            </p:cNvSpPr>
            <p:nvPr/>
          </p:nvSpPr>
          <p:spPr bwMode="auto">
            <a:xfrm>
              <a:off x="3987503" y="2659593"/>
              <a:ext cx="94578" cy="1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10" b="1" dirty="0">
                  <a:solidFill>
                    <a:srgbClr val="005DAE"/>
                  </a:solidFill>
                  <a:latin typeface="Arial Black" panose="020B0A04020102020204" pitchFamily="34" charset="0"/>
                  <a:ea typeface="ＭＳ Ｐゴシック" charset="0"/>
                </a:rPr>
                <a:t>5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69419" y="2428877"/>
            <a:ext cx="182880" cy="186671"/>
            <a:chOff x="2969419" y="2428877"/>
            <a:chExt cx="182880" cy="186671"/>
          </a:xfrm>
        </p:grpSpPr>
        <p:sp>
          <p:nvSpPr>
            <p:cNvPr id="55" name="Oval 54"/>
            <p:cNvSpPr/>
            <p:nvPr/>
          </p:nvSpPr>
          <p:spPr>
            <a:xfrm>
              <a:off x="2969419" y="2428877"/>
              <a:ext cx="182880" cy="1828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5D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56" name="TextBox 3"/>
            <p:cNvSpPr txBox="1">
              <a:spLocks noChangeArrowheads="1"/>
            </p:cNvSpPr>
            <p:nvPr/>
          </p:nvSpPr>
          <p:spPr bwMode="auto">
            <a:xfrm>
              <a:off x="3013570" y="2448836"/>
              <a:ext cx="94578" cy="1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10" b="1" dirty="0">
                  <a:solidFill>
                    <a:srgbClr val="005DAE"/>
                  </a:solidFill>
                  <a:latin typeface="Arial Black" panose="020B0A04020102020204" pitchFamily="34" charset="0"/>
                  <a:ea typeface="ＭＳ Ｐゴシック" charset="0"/>
                </a:rPr>
                <a:t>3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874419" y="2818450"/>
            <a:ext cx="182880" cy="182880"/>
            <a:chOff x="3181345" y="1795278"/>
            <a:chExt cx="182880" cy="182880"/>
          </a:xfrm>
        </p:grpSpPr>
        <p:sp>
          <p:nvSpPr>
            <p:cNvPr id="58" name="Oval 57"/>
            <p:cNvSpPr/>
            <p:nvPr/>
          </p:nvSpPr>
          <p:spPr>
            <a:xfrm>
              <a:off x="3181345" y="1795278"/>
              <a:ext cx="182880" cy="182880"/>
            </a:xfrm>
            <a:prstGeom prst="ellipse">
              <a:avLst/>
            </a:prstGeom>
            <a:noFill/>
            <a:ln w="12700">
              <a:solidFill>
                <a:srgbClr val="005D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59" name="TextBox 3"/>
            <p:cNvSpPr txBox="1">
              <a:spLocks noChangeArrowheads="1"/>
            </p:cNvSpPr>
            <p:nvPr/>
          </p:nvSpPr>
          <p:spPr bwMode="auto">
            <a:xfrm>
              <a:off x="3228134" y="1809079"/>
              <a:ext cx="94578" cy="1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10" b="1" dirty="0">
                  <a:solidFill>
                    <a:srgbClr val="005DAE"/>
                  </a:solidFill>
                  <a:latin typeface="Arial Black" panose="020B0A04020102020204" pitchFamily="34" charset="0"/>
                  <a:ea typeface="ＭＳ Ｐゴシック" charset="0"/>
                </a:rPr>
                <a:t>5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874750" y="1812886"/>
            <a:ext cx="182880" cy="182880"/>
            <a:chOff x="3181345" y="1795278"/>
            <a:chExt cx="182880" cy="182880"/>
          </a:xfrm>
        </p:grpSpPr>
        <p:sp>
          <p:nvSpPr>
            <p:cNvPr id="61" name="Oval 60"/>
            <p:cNvSpPr/>
            <p:nvPr/>
          </p:nvSpPr>
          <p:spPr>
            <a:xfrm>
              <a:off x="3181345" y="1795278"/>
              <a:ext cx="182880" cy="182880"/>
            </a:xfrm>
            <a:prstGeom prst="ellipse">
              <a:avLst/>
            </a:prstGeom>
            <a:noFill/>
            <a:ln w="12700">
              <a:solidFill>
                <a:srgbClr val="005D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62" name="TextBox 3"/>
            <p:cNvSpPr txBox="1">
              <a:spLocks noChangeArrowheads="1"/>
            </p:cNvSpPr>
            <p:nvPr/>
          </p:nvSpPr>
          <p:spPr bwMode="auto">
            <a:xfrm>
              <a:off x="3225055" y="1809079"/>
              <a:ext cx="94578" cy="1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10" b="1" dirty="0">
                  <a:solidFill>
                    <a:srgbClr val="005DAE"/>
                  </a:solidFill>
                  <a:latin typeface="Arial Black" panose="020B0A04020102020204" pitchFamily="34" charset="0"/>
                  <a:ea typeface="ＭＳ Ｐゴシック" charset="0"/>
                </a:rPr>
                <a:t>4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876516" y="1383505"/>
            <a:ext cx="182880" cy="182880"/>
            <a:chOff x="3181345" y="1795278"/>
            <a:chExt cx="182880" cy="182880"/>
          </a:xfrm>
        </p:grpSpPr>
        <p:sp>
          <p:nvSpPr>
            <p:cNvPr id="64" name="Oval 63"/>
            <p:cNvSpPr/>
            <p:nvPr/>
          </p:nvSpPr>
          <p:spPr>
            <a:xfrm>
              <a:off x="3181345" y="1795278"/>
              <a:ext cx="182880" cy="182880"/>
            </a:xfrm>
            <a:prstGeom prst="ellipse">
              <a:avLst/>
            </a:prstGeom>
            <a:noFill/>
            <a:ln w="12700">
              <a:solidFill>
                <a:srgbClr val="005D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65" name="TextBox 3"/>
            <p:cNvSpPr txBox="1">
              <a:spLocks noChangeArrowheads="1"/>
            </p:cNvSpPr>
            <p:nvPr/>
          </p:nvSpPr>
          <p:spPr bwMode="auto">
            <a:xfrm>
              <a:off x="3228134" y="1809079"/>
              <a:ext cx="94578" cy="1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10" b="1" dirty="0">
                  <a:solidFill>
                    <a:srgbClr val="005DAE"/>
                  </a:solidFill>
                  <a:latin typeface="Arial Black" panose="020B0A04020102020204" pitchFamily="34" charset="0"/>
                  <a:ea typeface="ＭＳ Ｐゴシック" charset="0"/>
                </a:rPr>
                <a:t>3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73520" y="785870"/>
            <a:ext cx="182880" cy="182880"/>
            <a:chOff x="4873520" y="809620"/>
            <a:chExt cx="182880" cy="182880"/>
          </a:xfrm>
        </p:grpSpPr>
        <p:sp>
          <p:nvSpPr>
            <p:cNvPr id="67" name="Oval 66"/>
            <p:cNvSpPr/>
            <p:nvPr/>
          </p:nvSpPr>
          <p:spPr>
            <a:xfrm>
              <a:off x="4873520" y="809620"/>
              <a:ext cx="182880" cy="182880"/>
            </a:xfrm>
            <a:prstGeom prst="ellipse">
              <a:avLst/>
            </a:prstGeom>
            <a:noFill/>
            <a:ln w="12700">
              <a:solidFill>
                <a:srgbClr val="005D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68" name="TextBox 3"/>
            <p:cNvSpPr txBox="1">
              <a:spLocks noChangeArrowheads="1"/>
            </p:cNvSpPr>
            <p:nvPr/>
          </p:nvSpPr>
          <p:spPr bwMode="auto">
            <a:xfrm>
              <a:off x="4917671" y="817704"/>
              <a:ext cx="94578" cy="1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31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10" b="1" dirty="0">
                  <a:solidFill>
                    <a:srgbClr val="005DAE"/>
                  </a:solidFill>
                  <a:latin typeface="Arial Black" panose="020B0A04020102020204" pitchFamily="34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872622" y="241932"/>
            <a:ext cx="182880" cy="182880"/>
            <a:chOff x="3181345" y="1795278"/>
            <a:chExt cx="182880" cy="182880"/>
          </a:xfrm>
        </p:grpSpPr>
        <p:sp>
          <p:nvSpPr>
            <p:cNvPr id="70" name="Oval 69"/>
            <p:cNvSpPr/>
            <p:nvPr/>
          </p:nvSpPr>
          <p:spPr>
            <a:xfrm>
              <a:off x="3181345" y="1795278"/>
              <a:ext cx="182880" cy="182880"/>
            </a:xfrm>
            <a:prstGeom prst="ellipse">
              <a:avLst/>
            </a:prstGeom>
            <a:noFill/>
            <a:ln w="12700">
              <a:solidFill>
                <a:srgbClr val="005D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71" name="TextBox 3"/>
            <p:cNvSpPr txBox="1">
              <a:spLocks noChangeArrowheads="1"/>
            </p:cNvSpPr>
            <p:nvPr/>
          </p:nvSpPr>
          <p:spPr bwMode="auto">
            <a:xfrm>
              <a:off x="3225496" y="1803362"/>
              <a:ext cx="94578" cy="1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10" b="1" dirty="0">
                  <a:solidFill>
                    <a:srgbClr val="005DAE"/>
                  </a:solidFill>
                  <a:latin typeface="Arial Black" panose="020B0A04020102020204" pitchFamily="34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19900" y="526257"/>
            <a:ext cx="182880" cy="182880"/>
            <a:chOff x="2819900" y="526257"/>
            <a:chExt cx="182880" cy="182880"/>
          </a:xfrm>
        </p:grpSpPr>
        <p:sp>
          <p:nvSpPr>
            <p:cNvPr id="73" name="Oval 72"/>
            <p:cNvSpPr/>
            <p:nvPr/>
          </p:nvSpPr>
          <p:spPr>
            <a:xfrm>
              <a:off x="2819900" y="526257"/>
              <a:ext cx="182880" cy="1828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5D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74" name="TextBox 3"/>
            <p:cNvSpPr txBox="1">
              <a:spLocks noChangeArrowheads="1"/>
            </p:cNvSpPr>
            <p:nvPr/>
          </p:nvSpPr>
          <p:spPr bwMode="auto">
            <a:xfrm>
              <a:off x="2864051" y="534341"/>
              <a:ext cx="94578" cy="1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10" b="1" dirty="0">
                  <a:solidFill>
                    <a:srgbClr val="005DAE"/>
                  </a:solidFill>
                  <a:latin typeface="Arial Black" panose="020B0A04020102020204" pitchFamily="34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42856" y="1669883"/>
            <a:ext cx="182880" cy="182880"/>
            <a:chOff x="3942856" y="1669883"/>
            <a:chExt cx="182880" cy="182880"/>
          </a:xfrm>
        </p:grpSpPr>
        <p:sp>
          <p:nvSpPr>
            <p:cNvPr id="76" name="Oval 75"/>
            <p:cNvSpPr/>
            <p:nvPr/>
          </p:nvSpPr>
          <p:spPr>
            <a:xfrm>
              <a:off x="3942856" y="1669883"/>
              <a:ext cx="182880" cy="1828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5D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77" name="TextBox 3"/>
            <p:cNvSpPr txBox="1">
              <a:spLocks noChangeArrowheads="1"/>
            </p:cNvSpPr>
            <p:nvPr/>
          </p:nvSpPr>
          <p:spPr bwMode="auto">
            <a:xfrm>
              <a:off x="3990086" y="1683684"/>
              <a:ext cx="94578" cy="1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10" b="1" dirty="0">
                  <a:solidFill>
                    <a:srgbClr val="005DAE"/>
                  </a:solidFill>
                  <a:latin typeface="Arial Black" panose="020B0A04020102020204" pitchFamily="34" charset="0"/>
                  <a:ea typeface="ＭＳ Ｐゴシック" charset="0"/>
                </a:rPr>
                <a:t>5</a:t>
              </a:r>
            </a:p>
          </p:txBody>
        </p:sp>
      </p:grpSp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A7AA152F-00EB-F940-A5BE-89021D816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495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0"/>
          <a:stretch>
            <a:fillRect/>
          </a:stretch>
        </p:blipFill>
        <p:spPr>
          <a:xfrm>
            <a:off x="298704" y="877824"/>
            <a:ext cx="8546592" cy="5102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740" y="2840265"/>
            <a:ext cx="1026371" cy="3803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36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Uterosacral</a:t>
            </a:r>
          </a:p>
          <a:p>
            <a:pPr eaLnBrk="0" hangingPunct="0">
              <a:defRPr/>
            </a:pPr>
            <a:r>
              <a:rPr lang="en-US" sz="1236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ligament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740" y="3721328"/>
            <a:ext cx="580287" cy="1901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36" b="1">
                <a:solidFill>
                  <a:srgbClr val="000000"/>
                </a:solidFill>
                <a:latin typeface="Arial"/>
                <a:ea typeface="ＭＳ Ｐゴシック" charset="0"/>
              </a:rPr>
              <a:t>Rectum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1740" y="4118203"/>
            <a:ext cx="563872" cy="1901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36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Cervix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1740" y="4413478"/>
            <a:ext cx="595291" cy="1901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36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Vagina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1740" y="4703990"/>
            <a:ext cx="394339" cy="1901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36" b="1">
                <a:solidFill>
                  <a:srgbClr val="000000"/>
                </a:solidFill>
                <a:latin typeface="Arial"/>
                <a:ea typeface="ＭＳ Ｐゴシック" charset="0"/>
              </a:rPr>
              <a:t>Anus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1740" y="5159603"/>
            <a:ext cx="1814599" cy="1901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36" b="1">
                <a:solidFill>
                  <a:srgbClr val="000000"/>
                </a:solidFill>
                <a:latin typeface="Arial"/>
                <a:ea typeface="ＭＳ Ｐゴシック" charset="0"/>
              </a:rPr>
              <a:t>Greater vestibular gland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3327" y="5767615"/>
            <a:ext cx="227626" cy="1901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36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01990" y="1109982"/>
            <a:ext cx="1959575" cy="5705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36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Suspensory ligament</a:t>
            </a:r>
          </a:p>
          <a:p>
            <a:pPr eaLnBrk="0" hangingPunct="0">
              <a:defRPr/>
            </a:pPr>
            <a:r>
              <a:rPr lang="en-US" sz="1236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of ovary (part of broad</a:t>
            </a:r>
          </a:p>
          <a:p>
            <a:pPr eaLnBrk="0" hangingPunct="0">
              <a:defRPr/>
            </a:pPr>
            <a:r>
              <a:rPr lang="en-US" sz="1236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ligament)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97228" y="1705295"/>
            <a:ext cx="1126912" cy="1901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36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Infundibulum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97228" y="1941832"/>
            <a:ext cx="1083630" cy="1901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36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Uterine tube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00403" y="2176782"/>
            <a:ext cx="509370" cy="1901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36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Ovary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97228" y="2413320"/>
            <a:ext cx="758221" cy="1901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36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Fimbriae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97228" y="2648270"/>
            <a:ext cx="1340560" cy="1901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36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Uterus (fundus)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95640" y="3008632"/>
            <a:ext cx="1353640" cy="1901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36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Round ligament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95640" y="3397570"/>
            <a:ext cx="1163780" cy="1901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36" b="1">
                <a:solidFill>
                  <a:srgbClr val="000000"/>
                </a:solidFill>
                <a:latin typeface="Arial"/>
                <a:ea typeface="ＭＳ Ｐゴシック" charset="0"/>
              </a:rPr>
              <a:t>Urinary bladder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95640" y="3626170"/>
            <a:ext cx="1290418" cy="1901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36" b="1">
                <a:solidFill>
                  <a:srgbClr val="000000"/>
                </a:solidFill>
                <a:latin typeface="Arial"/>
                <a:ea typeface="ＭＳ Ｐゴシック" charset="0"/>
              </a:rPr>
              <a:t>Pubic symphysis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97228" y="3859532"/>
            <a:ext cx="976229" cy="1901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36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Mons pubis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95640" y="4145282"/>
            <a:ext cx="561051" cy="1901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36" b="1">
                <a:solidFill>
                  <a:srgbClr val="000000"/>
                </a:solidFill>
                <a:latin typeface="Arial"/>
                <a:ea typeface="ＭＳ Ｐゴシック" charset="0"/>
              </a:rPr>
              <a:t>Urethra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00403" y="4369120"/>
            <a:ext cx="625171" cy="1901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36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Clitoris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97228" y="4840607"/>
            <a:ext cx="597921" cy="1901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36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Hymen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97228" y="5100957"/>
            <a:ext cx="1208601" cy="1901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36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Labium minus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97228" y="5294632"/>
            <a:ext cx="1208601" cy="1901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36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Labium majus</a:t>
            </a:r>
          </a:p>
        </p:txBody>
      </p:sp>
      <p:sp>
        <p:nvSpPr>
          <p:cNvPr id="28" name="Freeform 27"/>
          <p:cNvSpPr/>
          <p:nvPr/>
        </p:nvSpPr>
        <p:spPr>
          <a:xfrm>
            <a:off x="4455322" y="1790473"/>
            <a:ext cx="2399957" cy="25400"/>
          </a:xfrm>
          <a:custGeom>
            <a:avLst/>
            <a:gdLst>
              <a:gd name="connsiteX0" fmla="*/ 6350 w 2399957"/>
              <a:gd name="connsiteY0" fmla="*/ 6350 h 25400"/>
              <a:gd name="connsiteX1" fmla="*/ 2393606 w 2399957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99957" h="25400">
                <a:moveTo>
                  <a:pt x="6350" y="6350"/>
                </a:moveTo>
                <a:lnTo>
                  <a:pt x="2393606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4967590" y="2036244"/>
            <a:ext cx="1887689" cy="25400"/>
          </a:xfrm>
          <a:custGeom>
            <a:avLst/>
            <a:gdLst>
              <a:gd name="connsiteX0" fmla="*/ 6350 w 1887689"/>
              <a:gd name="connsiteY0" fmla="*/ 6350 h 25400"/>
              <a:gd name="connsiteX1" fmla="*/ 1881339 w 188768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87689" h="25400">
                <a:moveTo>
                  <a:pt x="6350" y="6350"/>
                </a:moveTo>
                <a:lnTo>
                  <a:pt x="1881339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4679236" y="2266965"/>
            <a:ext cx="2176043" cy="16814"/>
          </a:xfrm>
          <a:custGeom>
            <a:avLst/>
            <a:gdLst>
              <a:gd name="connsiteX0" fmla="*/ 2169693 w 2176043"/>
              <a:gd name="connsiteY0" fmla="*/ 10464 h 16814"/>
              <a:gd name="connsiteX1" fmla="*/ 469150 w 2176043"/>
              <a:gd name="connsiteY1" fmla="*/ 10464 h 16814"/>
              <a:gd name="connsiteX2" fmla="*/ 6350 w 2176043"/>
              <a:gd name="connsiteY2" fmla="*/ 6350 h 168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76043" h="16814">
                <a:moveTo>
                  <a:pt x="2169693" y="10464"/>
                </a:moveTo>
                <a:lnTo>
                  <a:pt x="469150" y="10464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4900394" y="2740725"/>
            <a:ext cx="1954885" cy="25400"/>
          </a:xfrm>
          <a:custGeom>
            <a:avLst/>
            <a:gdLst>
              <a:gd name="connsiteX0" fmla="*/ 1948535 w 1954885"/>
              <a:gd name="connsiteY0" fmla="*/ 6350 h 25400"/>
              <a:gd name="connsiteX1" fmla="*/ 6350 w 1954885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54885" h="25400">
                <a:moveTo>
                  <a:pt x="1948535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5850633" y="2819910"/>
            <a:ext cx="1004646" cy="293966"/>
          </a:xfrm>
          <a:custGeom>
            <a:avLst/>
            <a:gdLst>
              <a:gd name="connsiteX0" fmla="*/ 998296 w 1004646"/>
              <a:gd name="connsiteY0" fmla="*/ 287616 h 293966"/>
              <a:gd name="connsiteX1" fmla="*/ 227558 w 1004646"/>
              <a:gd name="connsiteY1" fmla="*/ 287616 h 293966"/>
              <a:gd name="connsiteX2" fmla="*/ 6350 w 1004646"/>
              <a:gd name="connsiteY2" fmla="*/ 6350 h 2939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04646" h="293966">
                <a:moveTo>
                  <a:pt x="998296" y="287616"/>
                </a:moveTo>
                <a:lnTo>
                  <a:pt x="227558" y="287616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5195300" y="3494381"/>
            <a:ext cx="1659978" cy="25400"/>
          </a:xfrm>
          <a:custGeom>
            <a:avLst/>
            <a:gdLst>
              <a:gd name="connsiteX0" fmla="*/ 1653628 w 1659978"/>
              <a:gd name="connsiteY0" fmla="*/ 6350 h 25400"/>
              <a:gd name="connsiteX1" fmla="*/ 6350 w 165997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59978" h="25400">
                <a:moveTo>
                  <a:pt x="1653628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5899795" y="3723756"/>
            <a:ext cx="955484" cy="25400"/>
          </a:xfrm>
          <a:custGeom>
            <a:avLst/>
            <a:gdLst>
              <a:gd name="connsiteX0" fmla="*/ 949134 w 955484"/>
              <a:gd name="connsiteY0" fmla="*/ 6350 h 25400"/>
              <a:gd name="connsiteX1" fmla="*/ 6350 w 95548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55484" h="25400">
                <a:moveTo>
                  <a:pt x="949134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6145540" y="3953131"/>
            <a:ext cx="709739" cy="25400"/>
          </a:xfrm>
          <a:custGeom>
            <a:avLst/>
            <a:gdLst>
              <a:gd name="connsiteX0" fmla="*/ 703389 w 709739"/>
              <a:gd name="connsiteY0" fmla="*/ 6350 h 25400"/>
              <a:gd name="connsiteX1" fmla="*/ 6350 w 70973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09739" h="25400">
                <a:moveTo>
                  <a:pt x="703389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4826670" y="4239833"/>
            <a:ext cx="2028609" cy="25400"/>
          </a:xfrm>
          <a:custGeom>
            <a:avLst/>
            <a:gdLst>
              <a:gd name="connsiteX0" fmla="*/ 2022259 w 2028609"/>
              <a:gd name="connsiteY0" fmla="*/ 6350 h 25400"/>
              <a:gd name="connsiteX1" fmla="*/ 6350 w 202860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28609" h="25400">
                <a:moveTo>
                  <a:pt x="2022259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5629476" y="4458299"/>
            <a:ext cx="1225930" cy="25400"/>
          </a:xfrm>
          <a:custGeom>
            <a:avLst/>
            <a:gdLst>
              <a:gd name="connsiteX0" fmla="*/ 1219580 w 1225930"/>
              <a:gd name="connsiteY0" fmla="*/ 6350 h 25400"/>
              <a:gd name="connsiteX1" fmla="*/ 6350 w 122593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25930" h="25400">
                <a:moveTo>
                  <a:pt x="1219580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4476049" y="4763353"/>
            <a:ext cx="2370747" cy="177139"/>
          </a:xfrm>
          <a:custGeom>
            <a:avLst/>
            <a:gdLst>
              <a:gd name="connsiteX0" fmla="*/ 2364397 w 2370747"/>
              <a:gd name="connsiteY0" fmla="*/ 170789 h 177139"/>
              <a:gd name="connsiteX1" fmla="*/ 815441 w 2370747"/>
              <a:gd name="connsiteY1" fmla="*/ 170789 h 177139"/>
              <a:gd name="connsiteX2" fmla="*/ 6350 w 2370747"/>
              <a:gd name="connsiteY2" fmla="*/ 6350 h 177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370747" h="177139">
                <a:moveTo>
                  <a:pt x="2364397" y="170789"/>
                </a:moveTo>
                <a:lnTo>
                  <a:pt x="815441" y="170789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4630062" y="4941623"/>
            <a:ext cx="2225217" cy="266649"/>
          </a:xfrm>
          <a:custGeom>
            <a:avLst/>
            <a:gdLst>
              <a:gd name="connsiteX0" fmla="*/ 2218867 w 2225217"/>
              <a:gd name="connsiteY0" fmla="*/ 260299 h 266649"/>
              <a:gd name="connsiteX1" fmla="*/ 669912 w 2225217"/>
              <a:gd name="connsiteY1" fmla="*/ 260299 h 266649"/>
              <a:gd name="connsiteX2" fmla="*/ 6350 w 2225217"/>
              <a:gd name="connsiteY2" fmla="*/ 6350 h 2666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25217" h="266649">
                <a:moveTo>
                  <a:pt x="2218867" y="260299"/>
                </a:moveTo>
                <a:lnTo>
                  <a:pt x="669912" y="260299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4814694" y="5183888"/>
            <a:ext cx="2040585" cy="220967"/>
          </a:xfrm>
          <a:custGeom>
            <a:avLst/>
            <a:gdLst>
              <a:gd name="connsiteX0" fmla="*/ 2034235 w 2040585"/>
              <a:gd name="connsiteY0" fmla="*/ 214617 h 220967"/>
              <a:gd name="connsiteX1" fmla="*/ 485279 w 2040585"/>
              <a:gd name="connsiteY1" fmla="*/ 214617 h 220967"/>
              <a:gd name="connsiteX2" fmla="*/ 6350 w 2040585"/>
              <a:gd name="connsiteY2" fmla="*/ 6350 h 2209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40585" h="220967">
                <a:moveTo>
                  <a:pt x="2034235" y="214617"/>
                </a:moveTo>
                <a:lnTo>
                  <a:pt x="485279" y="214617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4607151" y="1187173"/>
            <a:ext cx="2248128" cy="326580"/>
          </a:xfrm>
          <a:custGeom>
            <a:avLst/>
            <a:gdLst>
              <a:gd name="connsiteX0" fmla="*/ 6350 w 2248128"/>
              <a:gd name="connsiteY0" fmla="*/ 320230 h 326580"/>
              <a:gd name="connsiteX1" fmla="*/ 1672577 w 2248128"/>
              <a:gd name="connsiteY1" fmla="*/ 6350 h 326580"/>
              <a:gd name="connsiteX2" fmla="*/ 2241778 w 2248128"/>
              <a:gd name="connsiteY2" fmla="*/ 6350 h 326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48128" h="326580">
                <a:moveTo>
                  <a:pt x="6350" y="320230"/>
                </a:moveTo>
                <a:lnTo>
                  <a:pt x="1672577" y="6350"/>
                </a:lnTo>
                <a:lnTo>
                  <a:pt x="224177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1361310" y="2948269"/>
            <a:ext cx="2232888" cy="25400"/>
          </a:xfrm>
          <a:custGeom>
            <a:avLst/>
            <a:gdLst>
              <a:gd name="connsiteX0" fmla="*/ 6350 w 2232888"/>
              <a:gd name="connsiteY0" fmla="*/ 6350 h 25400"/>
              <a:gd name="connsiteX1" fmla="*/ 2226538 w 223288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32888" h="25400">
                <a:moveTo>
                  <a:pt x="6350" y="6350"/>
                </a:moveTo>
                <a:lnTo>
                  <a:pt x="222653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946325" y="3833002"/>
            <a:ext cx="2358428" cy="25400"/>
          </a:xfrm>
          <a:custGeom>
            <a:avLst/>
            <a:gdLst>
              <a:gd name="connsiteX0" fmla="*/ 6350 w 2358428"/>
              <a:gd name="connsiteY0" fmla="*/ 6350 h 25400"/>
              <a:gd name="connsiteX1" fmla="*/ 2352078 w 235842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58428" h="25400">
                <a:moveTo>
                  <a:pt x="6350" y="6350"/>
                </a:moveTo>
                <a:lnTo>
                  <a:pt x="235207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908733" y="3543543"/>
            <a:ext cx="2898444" cy="695375"/>
          </a:xfrm>
          <a:custGeom>
            <a:avLst/>
            <a:gdLst>
              <a:gd name="connsiteX0" fmla="*/ 6350 w 2898444"/>
              <a:gd name="connsiteY0" fmla="*/ 689025 h 695375"/>
              <a:gd name="connsiteX1" fmla="*/ 2608097 w 2898444"/>
              <a:gd name="connsiteY1" fmla="*/ 689025 h 695375"/>
              <a:gd name="connsiteX2" fmla="*/ 2892094 w 2898444"/>
              <a:gd name="connsiteY2" fmla="*/ 6350 h 6953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898444" h="695375">
                <a:moveTo>
                  <a:pt x="6350" y="689025"/>
                </a:moveTo>
                <a:lnTo>
                  <a:pt x="2608097" y="689025"/>
                </a:lnTo>
                <a:lnTo>
                  <a:pt x="2892094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932317" y="4258998"/>
            <a:ext cx="3350006" cy="273596"/>
          </a:xfrm>
          <a:custGeom>
            <a:avLst/>
            <a:gdLst>
              <a:gd name="connsiteX0" fmla="*/ 6350 w 3350006"/>
              <a:gd name="connsiteY0" fmla="*/ 267246 h 273596"/>
              <a:gd name="connsiteX1" fmla="*/ 2716542 w 3350006"/>
              <a:gd name="connsiteY1" fmla="*/ 267246 h 273596"/>
              <a:gd name="connsiteX2" fmla="*/ 3343655 w 3350006"/>
              <a:gd name="connsiteY2" fmla="*/ 6350 h 2735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350006" h="273596">
                <a:moveTo>
                  <a:pt x="6350" y="267246"/>
                </a:moveTo>
                <a:lnTo>
                  <a:pt x="2716542" y="267246"/>
                </a:lnTo>
                <a:lnTo>
                  <a:pt x="3343655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753057" y="4816032"/>
            <a:ext cx="2752699" cy="25400"/>
          </a:xfrm>
          <a:custGeom>
            <a:avLst/>
            <a:gdLst>
              <a:gd name="connsiteX0" fmla="*/ 6350 w 2752699"/>
              <a:gd name="connsiteY0" fmla="*/ 6350 h 25400"/>
              <a:gd name="connsiteX1" fmla="*/ 2746349 w 275269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52699" h="25400">
                <a:moveTo>
                  <a:pt x="6350" y="6350"/>
                </a:moveTo>
                <a:lnTo>
                  <a:pt x="2746349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2168675" y="4744252"/>
            <a:ext cx="2079828" cy="539724"/>
          </a:xfrm>
          <a:custGeom>
            <a:avLst/>
            <a:gdLst>
              <a:gd name="connsiteX0" fmla="*/ 6350 w 2079828"/>
              <a:gd name="connsiteY0" fmla="*/ 533374 h 539724"/>
              <a:gd name="connsiteX1" fmla="*/ 1508810 w 2079828"/>
              <a:gd name="connsiteY1" fmla="*/ 533374 h 539724"/>
              <a:gd name="connsiteX2" fmla="*/ 2073478 w 2079828"/>
              <a:gd name="connsiteY2" fmla="*/ 6350 h 5397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79828" h="539724">
                <a:moveTo>
                  <a:pt x="6350" y="533374"/>
                </a:moveTo>
                <a:lnTo>
                  <a:pt x="1508810" y="533374"/>
                </a:lnTo>
                <a:lnTo>
                  <a:pt x="207347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4777509" y="2494968"/>
            <a:ext cx="2077770" cy="25400"/>
          </a:xfrm>
          <a:custGeom>
            <a:avLst/>
            <a:gdLst>
              <a:gd name="connsiteX0" fmla="*/ 2071420 w 2077770"/>
              <a:gd name="connsiteY0" fmla="*/ 6350 h 25400"/>
              <a:gd name="connsiteX1" fmla="*/ 6350 w 207777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77770" h="25400">
                <a:moveTo>
                  <a:pt x="2071420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4428449" y="2265695"/>
            <a:ext cx="361759" cy="241973"/>
          </a:xfrm>
          <a:custGeom>
            <a:avLst/>
            <a:gdLst>
              <a:gd name="connsiteX0" fmla="*/ 6350 w 361759"/>
              <a:gd name="connsiteY0" fmla="*/ 6350 h 241973"/>
              <a:gd name="connsiteX1" fmla="*/ 355409 w 361759"/>
              <a:gd name="connsiteY1" fmla="*/ 235623 h 2419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1759" h="241973">
                <a:moveTo>
                  <a:pt x="6350" y="6350"/>
                </a:moveTo>
                <a:lnTo>
                  <a:pt x="355409" y="23562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4268543" y="2300340"/>
            <a:ext cx="521665" cy="207327"/>
          </a:xfrm>
          <a:custGeom>
            <a:avLst/>
            <a:gdLst>
              <a:gd name="connsiteX0" fmla="*/ 6350 w 521665"/>
              <a:gd name="connsiteY0" fmla="*/ 6350 h 207327"/>
              <a:gd name="connsiteX1" fmla="*/ 515315 w 521665"/>
              <a:gd name="connsiteY1" fmla="*/ 200977 h 2073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21665" h="207327">
                <a:moveTo>
                  <a:pt x="6350" y="6350"/>
                </a:moveTo>
                <a:lnTo>
                  <a:pt x="515315" y="20097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1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id="{D1696EE1-A7CD-6A48-8633-730CD9823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510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9"/>
          <a:stretch>
            <a:fillRect/>
          </a:stretch>
        </p:blipFill>
        <p:spPr>
          <a:xfrm>
            <a:off x="298704" y="573024"/>
            <a:ext cx="8546592" cy="5711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1027" y="586404"/>
            <a:ext cx="1667123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22" b="1">
                <a:solidFill>
                  <a:srgbClr val="000000"/>
                </a:solidFill>
                <a:latin typeface="Arial"/>
                <a:ea typeface="ＭＳ Ｐゴシック" charset="0"/>
              </a:rPr>
              <a:t>Primary</a:t>
            </a:r>
            <a:r>
              <a:rPr lang="en-US" sz="1822" b="1">
                <a:solidFill>
                  <a:srgbClr val="000000"/>
                </a:solidFill>
                <a:latin typeface="Symbol"/>
                <a:ea typeface="ＭＳ Ｐゴシック" charset="0"/>
              </a:rPr>
              <a:t> </a:t>
            </a:r>
            <a:r>
              <a:rPr lang="en-US" sz="1822" b="1">
                <a:solidFill>
                  <a:srgbClr val="000000"/>
                </a:solidFill>
                <a:latin typeface="Arial"/>
                <a:ea typeface="ＭＳ Ｐゴシック" charset="0"/>
              </a:rPr>
              <a:t>follicle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365" y="1318242"/>
            <a:ext cx="1609415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22" b="1">
                <a:solidFill>
                  <a:srgbClr val="000000"/>
                </a:solidFill>
                <a:latin typeface="Arial"/>
                <a:ea typeface="ＭＳ Ｐゴシック" charset="0"/>
              </a:rPr>
              <a:t>Degenerating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822" b="1">
                <a:solidFill>
                  <a:srgbClr val="000000"/>
                </a:solidFill>
                <a:latin typeface="Arial"/>
                <a:ea typeface="ＭＳ Ｐゴシック" charset="0"/>
              </a:rPr>
              <a:t>corpus luteum</a:t>
            </a:r>
            <a:endParaRPr lang="en-US" sz="1822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4927" y="578467"/>
            <a:ext cx="1872307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22" b="1">
                <a:solidFill>
                  <a:srgbClr val="000000"/>
                </a:solidFill>
                <a:latin typeface="Arial"/>
                <a:ea typeface="ＭＳ Ｐゴシック" charset="0"/>
              </a:rPr>
              <a:t>Growing</a:t>
            </a:r>
            <a:r>
              <a:rPr lang="en-US" sz="1822" b="1">
                <a:solidFill>
                  <a:srgbClr val="000000"/>
                </a:solidFill>
                <a:latin typeface="Symbol"/>
                <a:ea typeface="ＭＳ Ｐゴシック" charset="0"/>
              </a:rPr>
              <a:t> </a:t>
            </a:r>
            <a:r>
              <a:rPr lang="en-US" sz="1822" b="1">
                <a:solidFill>
                  <a:srgbClr val="000000"/>
                </a:solidFill>
                <a:latin typeface="Arial"/>
                <a:ea typeface="ＭＳ Ｐゴシック" charset="0"/>
              </a:rPr>
              <a:t>follicles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57327" y="2297730"/>
            <a:ext cx="843180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22" b="1">
                <a:solidFill>
                  <a:srgbClr val="000000"/>
                </a:solidFill>
                <a:latin typeface="Arial"/>
                <a:ea typeface="ＭＳ Ｐゴシック" charset="0"/>
              </a:rPr>
              <a:t>Blood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822" b="1">
                <a:solidFill>
                  <a:srgbClr val="000000"/>
                </a:solidFill>
                <a:latin typeface="Arial"/>
                <a:ea typeface="ＭＳ Ｐゴシック" charset="0"/>
              </a:rPr>
              <a:t>vessels</a:t>
            </a:r>
            <a:endParaRPr lang="en-US" sz="1822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57327" y="2953367"/>
            <a:ext cx="831959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22" b="1">
                <a:solidFill>
                  <a:srgbClr val="000000"/>
                </a:solidFill>
                <a:latin typeface="Arial"/>
                <a:ea typeface="ＭＳ Ｐゴシック" charset="0"/>
              </a:rPr>
              <a:t>Antrum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57327" y="3329605"/>
            <a:ext cx="817531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22" b="1">
                <a:solidFill>
                  <a:srgbClr val="000000"/>
                </a:solidFill>
                <a:latin typeface="Arial"/>
                <a:ea typeface="ＭＳ Ｐゴシック" charset="0"/>
              </a:rPr>
              <a:t>Corona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822" b="1">
                <a:solidFill>
                  <a:srgbClr val="000000"/>
                </a:solidFill>
                <a:latin typeface="Arial"/>
                <a:ea typeface="ＭＳ Ｐゴシック" charset="0"/>
              </a:rPr>
              <a:t>radiata</a:t>
            </a:r>
            <a:endParaRPr lang="en-US" sz="1822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5490" y="4097955"/>
            <a:ext cx="1905971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22" b="1">
                <a:solidFill>
                  <a:srgbClr val="000000"/>
                </a:solidFill>
                <a:latin typeface="Arial"/>
                <a:ea typeface="ＭＳ Ｐゴシック" charset="0"/>
              </a:rPr>
              <a:t>Mature vesicular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822" b="1">
                <a:solidFill>
                  <a:srgbClr val="000000"/>
                </a:solidFill>
                <a:latin typeface="Arial"/>
                <a:ea typeface="ＭＳ Ｐゴシック" charset="0"/>
              </a:rPr>
              <a:t>(Graafian) follicle</a:t>
            </a:r>
            <a:endParaRPr lang="en-US" sz="1822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8502" y="4858367"/>
            <a:ext cx="1166986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22" b="1">
                <a:solidFill>
                  <a:srgbClr val="000000"/>
                </a:solidFill>
                <a:latin typeface="Arial"/>
                <a:ea typeface="ＭＳ Ｐゴシック" charset="0"/>
              </a:rPr>
              <a:t>Germinal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822" b="1">
                <a:solidFill>
                  <a:srgbClr val="000000"/>
                </a:solidFill>
                <a:latin typeface="Arial"/>
                <a:ea typeface="ＭＳ Ｐゴシック" charset="0"/>
              </a:rPr>
              <a:t>epithelium</a:t>
            </a:r>
            <a:endParaRPr lang="en-US" sz="1822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28365" y="5741017"/>
            <a:ext cx="1075615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22" b="1">
                <a:solidFill>
                  <a:srgbClr val="000000"/>
                </a:solidFill>
                <a:latin typeface="Arial"/>
                <a:ea typeface="ＭＳ Ｐゴシック" charset="0"/>
              </a:rPr>
              <a:t>Ovulation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6627" y="5741017"/>
            <a:ext cx="2006960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22" b="1">
                <a:solidFill>
                  <a:srgbClr val="000000"/>
                </a:solidFill>
                <a:latin typeface="Arial"/>
                <a:ea typeface="ＭＳ Ｐゴシック" charset="0"/>
              </a:rPr>
              <a:t>Secondary</a:t>
            </a:r>
            <a:r>
              <a:rPr lang="en-US" sz="1822" b="1">
                <a:solidFill>
                  <a:srgbClr val="000000"/>
                </a:solidFill>
                <a:latin typeface="Symbol"/>
                <a:ea typeface="ＭＳ Ｐゴシック" charset="0"/>
              </a:rPr>
              <a:t> </a:t>
            </a:r>
            <a:r>
              <a:rPr lang="en-US" sz="1822" b="1">
                <a:solidFill>
                  <a:srgbClr val="000000"/>
                </a:solidFill>
                <a:latin typeface="Arial"/>
                <a:ea typeface="ＭＳ Ｐゴシック" charset="0"/>
              </a:rPr>
              <a:t>oocyte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777" y="5283817"/>
            <a:ext cx="1643079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22" b="1">
                <a:solidFill>
                  <a:srgbClr val="000000"/>
                </a:solidFill>
                <a:latin typeface="Arial"/>
                <a:ea typeface="ＭＳ Ｐゴシック" charset="0"/>
              </a:rPr>
              <a:t>Corpus</a:t>
            </a:r>
            <a:r>
              <a:rPr lang="en-US" sz="1822" b="1">
                <a:solidFill>
                  <a:srgbClr val="000000"/>
                </a:solidFill>
                <a:latin typeface="Symbol"/>
                <a:ea typeface="ＭＳ Ｐゴシック" charset="0"/>
              </a:rPr>
              <a:t> </a:t>
            </a:r>
            <a:r>
              <a:rPr lang="en-US" sz="1822" b="1">
                <a:solidFill>
                  <a:srgbClr val="000000"/>
                </a:solidFill>
                <a:latin typeface="Arial"/>
                <a:ea typeface="ＭＳ Ｐゴシック" charset="0"/>
              </a:rPr>
              <a:t>luteum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48615" y="5741017"/>
            <a:ext cx="1609415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2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Developing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82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corpus luteum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45665" y="5741017"/>
            <a:ext cx="1038746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2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Ruptured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82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follicle</a:t>
            </a:r>
          </a:p>
        </p:txBody>
      </p:sp>
      <p:sp>
        <p:nvSpPr>
          <p:cNvPr id="19" name="Freeform 18"/>
          <p:cNvSpPr/>
          <p:nvPr/>
        </p:nvSpPr>
        <p:spPr>
          <a:xfrm>
            <a:off x="1101405" y="1840774"/>
            <a:ext cx="865428" cy="797559"/>
          </a:xfrm>
          <a:custGeom>
            <a:avLst/>
            <a:gdLst>
              <a:gd name="connsiteX0" fmla="*/ 855903 w 865428"/>
              <a:gd name="connsiteY0" fmla="*/ 788034 h 797559"/>
              <a:gd name="connsiteX1" fmla="*/ 9525 w 865428"/>
              <a:gd name="connsiteY1" fmla="*/ 357746 h 797559"/>
              <a:gd name="connsiteX2" fmla="*/ 9525 w 865428"/>
              <a:gd name="connsiteY2" fmla="*/ 9525 h 7975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65428" h="797559">
                <a:moveTo>
                  <a:pt x="855903" y="788034"/>
                </a:moveTo>
                <a:lnTo>
                  <a:pt x="9525" y="357746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2296106" y="826820"/>
            <a:ext cx="755535" cy="1456753"/>
          </a:xfrm>
          <a:custGeom>
            <a:avLst/>
            <a:gdLst>
              <a:gd name="connsiteX0" fmla="*/ 746010 w 755535"/>
              <a:gd name="connsiteY0" fmla="*/ 1447228 h 1456753"/>
              <a:gd name="connsiteX1" fmla="*/ 9525 w 755535"/>
              <a:gd name="connsiteY1" fmla="*/ 222948 h 1456753"/>
              <a:gd name="connsiteX2" fmla="*/ 10553 w 755535"/>
              <a:gd name="connsiteY2" fmla="*/ 9524 h 14567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55535" h="1456753">
                <a:moveTo>
                  <a:pt x="746010" y="1447228"/>
                </a:moveTo>
                <a:lnTo>
                  <a:pt x="9525" y="222948"/>
                </a:lnTo>
                <a:lnTo>
                  <a:pt x="10553" y="952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4374398" y="829601"/>
            <a:ext cx="38100" cy="256895"/>
          </a:xfrm>
          <a:custGeom>
            <a:avLst/>
            <a:gdLst>
              <a:gd name="connsiteX0" fmla="*/ 9525 w 38100"/>
              <a:gd name="connsiteY0" fmla="*/ 247370 h 256895"/>
              <a:gd name="connsiteX1" fmla="*/ 9600 w 38100"/>
              <a:gd name="connsiteY1" fmla="*/ 9525 h 2568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256895">
                <a:moveTo>
                  <a:pt x="9525" y="247370"/>
                </a:moveTo>
                <a:lnTo>
                  <a:pt x="9600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4189371" y="1067446"/>
            <a:ext cx="204076" cy="599160"/>
          </a:xfrm>
          <a:custGeom>
            <a:avLst/>
            <a:gdLst>
              <a:gd name="connsiteX0" fmla="*/ 9525 w 204076"/>
              <a:gd name="connsiteY0" fmla="*/ 589635 h 599160"/>
              <a:gd name="connsiteX1" fmla="*/ 194551 w 204076"/>
              <a:gd name="connsiteY1" fmla="*/ 9525 h 5991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4076" h="599160">
                <a:moveTo>
                  <a:pt x="9525" y="589635"/>
                </a:moveTo>
                <a:lnTo>
                  <a:pt x="194551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4374398" y="1067446"/>
            <a:ext cx="605218" cy="429501"/>
          </a:xfrm>
          <a:custGeom>
            <a:avLst/>
            <a:gdLst>
              <a:gd name="connsiteX0" fmla="*/ 595693 w 605218"/>
              <a:gd name="connsiteY0" fmla="*/ 419976 h 429501"/>
              <a:gd name="connsiteX1" fmla="*/ 9525 w 605218"/>
              <a:gd name="connsiteY1" fmla="*/ 9525 h 4295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5218" h="429501">
                <a:moveTo>
                  <a:pt x="595693" y="419976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6640980" y="3936731"/>
            <a:ext cx="259626" cy="297992"/>
          </a:xfrm>
          <a:custGeom>
            <a:avLst/>
            <a:gdLst>
              <a:gd name="connsiteX0" fmla="*/ 10324 w 259626"/>
              <a:gd name="connsiteY0" fmla="*/ 9525 h 297992"/>
              <a:gd name="connsiteX1" fmla="*/ 9525 w 259626"/>
              <a:gd name="connsiteY1" fmla="*/ 288467 h 297992"/>
              <a:gd name="connsiteX2" fmla="*/ 250101 w 259626"/>
              <a:gd name="connsiteY2" fmla="*/ 288467 h 2979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59626" h="297992">
                <a:moveTo>
                  <a:pt x="10324" y="9525"/>
                </a:moveTo>
                <a:lnTo>
                  <a:pt x="9525" y="288467"/>
                </a:lnTo>
                <a:lnTo>
                  <a:pt x="250101" y="28846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6027391" y="4231092"/>
            <a:ext cx="837476" cy="759383"/>
          </a:xfrm>
          <a:custGeom>
            <a:avLst/>
            <a:gdLst>
              <a:gd name="connsiteX0" fmla="*/ 827951 w 837476"/>
              <a:gd name="connsiteY0" fmla="*/ 749858 h 759383"/>
              <a:gd name="connsiteX1" fmla="*/ 589203 w 837476"/>
              <a:gd name="connsiteY1" fmla="*/ 746023 h 759383"/>
              <a:gd name="connsiteX2" fmla="*/ 9525 w 837476"/>
              <a:gd name="connsiteY2" fmla="*/ 9525 h 7593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37476" h="759383">
                <a:moveTo>
                  <a:pt x="827951" y="749858"/>
                </a:moveTo>
                <a:lnTo>
                  <a:pt x="589203" y="746023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3699532" y="4204104"/>
            <a:ext cx="1395767" cy="1511274"/>
          </a:xfrm>
          <a:custGeom>
            <a:avLst/>
            <a:gdLst>
              <a:gd name="connsiteX0" fmla="*/ 1386243 w 1395767"/>
              <a:gd name="connsiteY0" fmla="*/ 9525 h 1511274"/>
              <a:gd name="connsiteX1" fmla="*/ 9525 w 1395767"/>
              <a:gd name="connsiteY1" fmla="*/ 1316202 h 1511274"/>
              <a:gd name="connsiteX2" fmla="*/ 9804 w 1395767"/>
              <a:gd name="connsiteY2" fmla="*/ 1501749 h 15112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95767" h="1511274">
                <a:moveTo>
                  <a:pt x="1386243" y="9525"/>
                </a:moveTo>
                <a:lnTo>
                  <a:pt x="9525" y="1316202"/>
                </a:lnTo>
                <a:lnTo>
                  <a:pt x="9804" y="150174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2248735" y="4394833"/>
            <a:ext cx="1227404" cy="1320545"/>
          </a:xfrm>
          <a:custGeom>
            <a:avLst/>
            <a:gdLst>
              <a:gd name="connsiteX0" fmla="*/ 1217879 w 1227404"/>
              <a:gd name="connsiteY0" fmla="*/ 9525 h 1320545"/>
              <a:gd name="connsiteX1" fmla="*/ 9525 w 1227404"/>
              <a:gd name="connsiteY1" fmla="*/ 1125473 h 1320545"/>
              <a:gd name="connsiteX2" fmla="*/ 9791 w 1227404"/>
              <a:gd name="connsiteY2" fmla="*/ 1311020 h 13205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27404" h="1320545">
                <a:moveTo>
                  <a:pt x="1217879" y="9525"/>
                </a:moveTo>
                <a:lnTo>
                  <a:pt x="9525" y="1125473"/>
                </a:lnTo>
                <a:lnTo>
                  <a:pt x="9791" y="131102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5059626" y="4759361"/>
            <a:ext cx="486816" cy="959624"/>
          </a:xfrm>
          <a:custGeom>
            <a:avLst/>
            <a:gdLst>
              <a:gd name="connsiteX0" fmla="*/ 477291 w 486816"/>
              <a:gd name="connsiteY0" fmla="*/ 9525 h 959624"/>
              <a:gd name="connsiteX1" fmla="*/ 9601 w 486816"/>
              <a:gd name="connsiteY1" fmla="*/ 705815 h 959624"/>
              <a:gd name="connsiteX2" fmla="*/ 9525 w 486816"/>
              <a:gd name="connsiteY2" fmla="*/ 950099 h 9596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86816" h="959624">
                <a:moveTo>
                  <a:pt x="477291" y="9525"/>
                </a:moveTo>
                <a:lnTo>
                  <a:pt x="9601" y="705815"/>
                </a:lnTo>
                <a:lnTo>
                  <a:pt x="9525" y="95009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1143783" y="4516435"/>
            <a:ext cx="535141" cy="768261"/>
          </a:xfrm>
          <a:custGeom>
            <a:avLst/>
            <a:gdLst>
              <a:gd name="connsiteX0" fmla="*/ 525616 w 535141"/>
              <a:gd name="connsiteY0" fmla="*/ 9525 h 768261"/>
              <a:gd name="connsiteX1" fmla="*/ 9525 w 535141"/>
              <a:gd name="connsiteY1" fmla="*/ 672693 h 768261"/>
              <a:gd name="connsiteX2" fmla="*/ 9574 w 535141"/>
              <a:gd name="connsiteY2" fmla="*/ 758736 h 7682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35141" h="768261">
                <a:moveTo>
                  <a:pt x="525616" y="9525"/>
                </a:moveTo>
                <a:lnTo>
                  <a:pt x="9525" y="672693"/>
                </a:lnTo>
                <a:lnTo>
                  <a:pt x="9574" y="75873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6225321" y="5087110"/>
            <a:ext cx="502373" cy="651446"/>
          </a:xfrm>
          <a:custGeom>
            <a:avLst/>
            <a:gdLst>
              <a:gd name="connsiteX0" fmla="*/ 9525 w 502373"/>
              <a:gd name="connsiteY0" fmla="*/ 9525 h 651446"/>
              <a:gd name="connsiteX1" fmla="*/ 492277 w 502373"/>
              <a:gd name="connsiteY1" fmla="*/ 427240 h 651446"/>
              <a:gd name="connsiteX2" fmla="*/ 492848 w 502373"/>
              <a:gd name="connsiteY2" fmla="*/ 641921 h 6514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02373" h="651446">
                <a:moveTo>
                  <a:pt x="9525" y="9525"/>
                </a:moveTo>
                <a:lnTo>
                  <a:pt x="492277" y="427240"/>
                </a:lnTo>
                <a:lnTo>
                  <a:pt x="492848" y="64192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6857603" y="1508745"/>
            <a:ext cx="1137780" cy="549592"/>
          </a:xfrm>
          <a:custGeom>
            <a:avLst/>
            <a:gdLst>
              <a:gd name="connsiteX0" fmla="*/ 117589 w 1137780"/>
              <a:gd name="connsiteY0" fmla="*/ 9525 h 549592"/>
              <a:gd name="connsiteX1" fmla="*/ 1128255 w 1137780"/>
              <a:gd name="connsiteY1" fmla="*/ 540067 h 549592"/>
              <a:gd name="connsiteX2" fmla="*/ 9525 w 1137780"/>
              <a:gd name="connsiteY2" fmla="*/ 303529 h 5495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37780" h="549592">
                <a:moveTo>
                  <a:pt x="117589" y="9525"/>
                </a:moveTo>
                <a:lnTo>
                  <a:pt x="1128255" y="540067"/>
                </a:lnTo>
                <a:lnTo>
                  <a:pt x="9525" y="30352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7973159" y="2033674"/>
            <a:ext cx="38100" cy="262978"/>
          </a:xfrm>
          <a:custGeom>
            <a:avLst/>
            <a:gdLst>
              <a:gd name="connsiteX0" fmla="*/ 9525 w 38100"/>
              <a:gd name="connsiteY0" fmla="*/ 253453 h 262978"/>
              <a:gd name="connsiteX1" fmla="*/ 9525 w 38100"/>
              <a:gd name="connsiteY1" fmla="*/ 9525 h 2629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262978">
                <a:moveTo>
                  <a:pt x="9525" y="253453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6826869" y="3078097"/>
            <a:ext cx="802208" cy="38100"/>
          </a:xfrm>
          <a:custGeom>
            <a:avLst/>
            <a:gdLst>
              <a:gd name="connsiteX0" fmla="*/ 792683 w 802208"/>
              <a:gd name="connsiteY0" fmla="*/ 9525 h 38100"/>
              <a:gd name="connsiteX1" fmla="*/ 9525 w 802208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02208" h="38100">
                <a:moveTo>
                  <a:pt x="792683" y="9525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6580083" y="3359643"/>
            <a:ext cx="1050302" cy="115430"/>
          </a:xfrm>
          <a:custGeom>
            <a:avLst/>
            <a:gdLst>
              <a:gd name="connsiteX0" fmla="*/ 1040777 w 1050302"/>
              <a:gd name="connsiteY0" fmla="*/ 105905 h 115430"/>
              <a:gd name="connsiteX1" fmla="*/ 684961 w 1050302"/>
              <a:gd name="connsiteY1" fmla="*/ 105905 h 115430"/>
              <a:gd name="connsiteX2" fmla="*/ 9525 w 1050302"/>
              <a:gd name="connsiteY2" fmla="*/ 9525 h 1154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50302" h="115430">
                <a:moveTo>
                  <a:pt x="1040777" y="105905"/>
                </a:moveTo>
                <a:lnTo>
                  <a:pt x="684961" y="105905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64BC8CAD-0628-A548-AC24-68345F662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89262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1369</TotalTime>
  <Words>1372</Words>
  <Application>Microsoft Macintosh PowerPoint</Application>
  <PresentationFormat>On-screen Show (4:3)</PresentationFormat>
  <Paragraphs>572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Arial Black</vt:lpstr>
      <vt:lpstr>Calibri</vt:lpstr>
      <vt:lpstr>Symbol</vt:lpstr>
      <vt:lpstr>Times</vt:lpstr>
      <vt:lpstr>Times New Roman</vt:lpstr>
      <vt:lpstr>Wingdings</vt:lpstr>
      <vt:lpstr>Custom Design</vt:lpstr>
      <vt:lpstr>Blank</vt:lpstr>
      <vt:lpstr>1_Blank</vt:lpstr>
      <vt:lpstr>7_Blank</vt:lpstr>
      <vt:lpstr>17_Blank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Hastings</dc:creator>
  <cp:lastModifiedBy>Hoffman,Ty C</cp:lastModifiedBy>
  <cp:revision>339</cp:revision>
  <dcterms:modified xsi:type="dcterms:W3CDTF">2020-04-03T15:50:12Z</dcterms:modified>
</cp:coreProperties>
</file>