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slideLayouts/slideLayout16.xml" ContentType="application/vnd.openxmlformats-officedocument.presentationml.slideLayout+xml"/>
  <Override PartName="/ppt/theme/theme13.xml" ContentType="application/vnd.openxmlformats-officedocument.theme+xml"/>
  <Override PartName="/ppt/slideLayouts/slideLayout17.xml" ContentType="application/vnd.openxmlformats-officedocument.presentationml.slideLayout+xml"/>
  <Override PartName="/ppt/theme/theme14.xml" ContentType="application/vnd.openxmlformats-officedocument.theme+xml"/>
  <Override PartName="/ppt/slideLayouts/slideLayout18.xml" ContentType="application/vnd.openxmlformats-officedocument.presentationml.slideLayout+xml"/>
  <Override PartName="/ppt/theme/theme15.xml" ContentType="application/vnd.openxmlformats-officedocument.theme+xml"/>
  <Override PartName="/ppt/slideLayouts/slideLayout19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753" r:id="rId1"/>
    <p:sldMasterId id="2147484764" r:id="rId2"/>
    <p:sldMasterId id="2147484766" r:id="rId3"/>
    <p:sldMasterId id="2147484768" r:id="rId4"/>
    <p:sldMasterId id="2147484778" r:id="rId5"/>
    <p:sldMasterId id="2147484782" r:id="rId6"/>
    <p:sldMasterId id="2147484784" r:id="rId7"/>
    <p:sldMasterId id="2147484790" r:id="rId8"/>
    <p:sldMasterId id="2147484794" r:id="rId9"/>
    <p:sldMasterId id="2147484802" r:id="rId10"/>
    <p:sldMasterId id="2147484808" r:id="rId11"/>
    <p:sldMasterId id="2147484812" r:id="rId12"/>
    <p:sldMasterId id="2147484820" r:id="rId13"/>
    <p:sldMasterId id="2147484822" r:id="rId14"/>
    <p:sldMasterId id="2147484824" r:id="rId15"/>
    <p:sldMasterId id="2147484832" r:id="rId16"/>
  </p:sldMasterIdLst>
  <p:notesMasterIdLst>
    <p:notesMasterId r:id="rId32"/>
  </p:notesMasterIdLst>
  <p:handoutMasterIdLst>
    <p:handoutMasterId r:id="rId33"/>
  </p:handoutMasterIdLst>
  <p:sldIdLst>
    <p:sldId id="572" r:id="rId17"/>
    <p:sldId id="606" r:id="rId18"/>
    <p:sldId id="573" r:id="rId19"/>
    <p:sldId id="574" r:id="rId20"/>
    <p:sldId id="581" r:id="rId21"/>
    <p:sldId id="582" r:id="rId22"/>
    <p:sldId id="585" r:id="rId23"/>
    <p:sldId id="579" r:id="rId24"/>
    <p:sldId id="587" r:id="rId25"/>
    <p:sldId id="591" r:id="rId26"/>
    <p:sldId id="594" r:id="rId27"/>
    <p:sldId id="596" r:id="rId28"/>
    <p:sldId id="600" r:id="rId29"/>
    <p:sldId id="601" r:id="rId30"/>
    <p:sldId id="60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 autoAdjust="0"/>
    <p:restoredTop sz="94609" autoAdjust="0"/>
  </p:normalViewPr>
  <p:slideViewPr>
    <p:cSldViewPr>
      <p:cViewPr varScale="1">
        <p:scale>
          <a:sx n="211" d="100"/>
          <a:sy n="211" d="100"/>
        </p:scale>
        <p:origin x="257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1ABFD-6BF8-4CF5-BB45-42AE23FF67DE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BA3FA-D233-4A54-9B39-BA5C5A94F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61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315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315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15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315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398B11F-C989-4FC2-9FC4-9CD7F081D689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40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1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2775"/>
            <a:ext cx="4572000" cy="584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 userDrawn="1"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A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171808" y="3503697"/>
            <a:ext cx="3711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000" dirty="0">
                <a:solidFill>
                  <a:srgbClr val="E44E24"/>
                </a:solidFill>
                <a:latin typeface="Arial"/>
              </a:rPr>
              <a:t>The Urinary System</a:t>
            </a:r>
            <a:endParaRPr lang="en-US" sz="3200" dirty="0"/>
          </a:p>
        </p:txBody>
      </p:sp>
      <p:sp>
        <p:nvSpPr>
          <p:cNvPr id="11" name="CustomShape 2"/>
          <p:cNvSpPr/>
          <p:nvPr userDrawn="1"/>
        </p:nvSpPr>
        <p:spPr>
          <a:xfrm>
            <a:off x="5185800" y="5486040"/>
            <a:ext cx="3682800" cy="82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2A61A4"/>
                </a:solidFill>
                <a:latin typeface="Arial"/>
              </a:rPr>
              <a:t>Lecture Presentation by 
Patty </a:t>
            </a:r>
            <a:r>
              <a:rPr lang="en-US" sz="1600" dirty="0" err="1">
                <a:solidFill>
                  <a:srgbClr val="2A61A4"/>
                </a:solidFill>
                <a:latin typeface="Arial"/>
              </a:rPr>
              <a:t>Bostwick</a:t>
            </a:r>
            <a:r>
              <a:rPr lang="en-US" sz="1600" dirty="0">
                <a:solidFill>
                  <a:srgbClr val="2A61A4"/>
                </a:solidFill>
                <a:latin typeface="Arial"/>
              </a:rPr>
              <a:t>-Taylor
Florence-Darlington Technical College</a:t>
            </a:r>
            <a:endParaRPr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E55659F-89CD-4E4D-A503-B89C5815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82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3B0A687-B7D4-0142-BC3E-E514F82AA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06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28A3C7-CDC7-A34A-B521-6915A03C1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822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CFC556A-9548-394A-B1CA-D2D2220F4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03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DCEB53C-F1EB-0241-9CEF-3CCD7212E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915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9C21D7-0CBE-474B-8879-257F63F53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194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7EF4211-3DD4-FA46-929A-815F49F76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02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270EEEE-2C45-1345-AA37-C2717E6E6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873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69C156-AE5F-5A4B-95DE-08EAFCECE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863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06D90F9-C8C3-674A-908F-F00192D45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854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C02BE9-3281-C14C-BEEB-34F24EECF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60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9875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86750" cy="4729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B6DBA-D29A-9B4D-AE08-B24085C19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5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474C71D-696A-1E4B-BA78-976116DF1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58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6C61028-A7BD-4649-964F-F7192B83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91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3B96F39-E628-3649-AEDD-930CD9D08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43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F415955-3656-B74E-A520-6558A4F36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57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F8DBD56-91F2-9C48-93BF-4F0741AC0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75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5A45BA-4F16-3645-A6E9-BA30A1EFA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86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3908F7B-699F-4E4E-9E45-8FBD49D3C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85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6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7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8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1309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8286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43411F-811C-2448-B0DB-449051352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96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9" r:id="rId3"/>
    <p:sldLayoutId id="214748476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A61A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7D42B1-F4CB-1C4F-A719-65ED4C3B7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2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AED18E-80C0-D244-9357-380BF4EA4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40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08916A-EFE5-3D43-B60B-69608A151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20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D6F64B-1171-C049-9F34-E82E83AA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06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38F385-A2C1-FF4E-8840-8F7FBBC4C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64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7292AF-5C3F-9E47-A88C-129E4CA37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99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C0769B-0964-CB43-8D22-20437068C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93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32B7DA-6FDE-6143-949D-82B655B43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08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498C83-62BC-9348-A456-1C54A4D36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05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9F0B56-C1DD-4343-A4DA-2669B8D84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66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CCF0F5-D74D-8C40-9FCE-26D51EAC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37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10E6C1-ECF0-364C-9216-B42A015A3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4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19E459-7B99-A948-8016-57AE8BE24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3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B35C68-5592-AF4F-9710-068E0CF64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77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04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360E84-F9B6-B34A-A0DF-9D7019C99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34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02252017\ch15\Unlabeled_without_Leaders\figure_15_01a-U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02252017\ch15\Unlabeled_without_Leaders\figure_15_05-U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02252017\ch15\Unlabeled_without_Leaders\figure_15_06-U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02252017\ch15\Unlabeled_without_Leaders\figure_15_07-U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02252017\ch15\Unlabeled_without_Leaders\figure_15_08-U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02252017\ch15\Unlabeled_without_Leaders\figure_15_09-U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02252017\ch15\Unlabeled_without_Leaders\figure_15_10-U.jp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02252017\ch15\Unlabeled_without_Leaders\figure_15_01b-U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02252017\ch15\Unlabeled_without_Leaders\figure_15_02a-U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02252017\ch15\Unlabeled_without_Leaders\figure_15_02b-U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02252017\ch15\Unlabeled_without_Leaders\figure_15_03a-U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02252017\ch15\Unlabeled_without_Leaders\figure_15_03b-U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02252017\ch15\Unlabeled_without_Leaders\figure_15_03c-U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02252017\ch15\Unlabeled_without_Leaders\figure_15_03d-U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D:\Krishna\Projects\IRDVD\2016-2017\Label%20edit\Marieb%20EHAP%2012\02252017\ch15\Unlabeled_without_Leaders\figure_15_04_0-U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8"/>
          <a:stretch/>
        </p:blipFill>
        <p:spPr>
          <a:xfrm>
            <a:off x="298704" y="554990"/>
            <a:ext cx="8546592" cy="5748020"/>
          </a:xfrm>
          <a:prstGeom prst="rect">
            <a:avLst/>
          </a:prstGeom>
        </p:spPr>
      </p:pic>
      <p:sp>
        <p:nvSpPr>
          <p:cNvPr id="5" name="object 13"/>
          <p:cNvSpPr/>
          <p:nvPr/>
        </p:nvSpPr>
        <p:spPr>
          <a:xfrm flipV="1">
            <a:off x="2588005" y="1414627"/>
            <a:ext cx="1990345" cy="52222"/>
          </a:xfrm>
          <a:custGeom>
            <a:avLst/>
            <a:gdLst/>
            <a:ahLst/>
            <a:cxnLst/>
            <a:rect l="l" t="t" r="r" b="b"/>
            <a:pathLst>
              <a:path w="1293495">
                <a:moveTo>
                  <a:pt x="1293368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6" name="object 19"/>
          <p:cNvSpPr/>
          <p:nvPr/>
        </p:nvSpPr>
        <p:spPr>
          <a:xfrm flipV="1">
            <a:off x="1076325" y="2491956"/>
            <a:ext cx="3748087" cy="45719"/>
          </a:xfrm>
          <a:custGeom>
            <a:avLst/>
            <a:gdLst/>
            <a:ahLst/>
            <a:cxnLst/>
            <a:rect l="l" t="t" r="r" b="b"/>
            <a:pathLst>
              <a:path w="2138045" h="1905">
                <a:moveTo>
                  <a:pt x="0" y="806"/>
                </a:moveTo>
                <a:lnTo>
                  <a:pt x="2137460" y="806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7" name="object 21"/>
          <p:cNvSpPr/>
          <p:nvPr/>
        </p:nvSpPr>
        <p:spPr>
          <a:xfrm>
            <a:off x="1570038" y="3138768"/>
            <a:ext cx="1916112" cy="109257"/>
          </a:xfrm>
          <a:custGeom>
            <a:avLst/>
            <a:gdLst/>
            <a:ahLst/>
            <a:cxnLst/>
            <a:rect l="l" t="t" r="r" b="b"/>
            <a:pathLst>
              <a:path w="1024255">
                <a:moveTo>
                  <a:pt x="0" y="0"/>
                </a:moveTo>
                <a:lnTo>
                  <a:pt x="1024102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8" name="object 22"/>
          <p:cNvSpPr/>
          <p:nvPr/>
        </p:nvSpPr>
        <p:spPr>
          <a:xfrm>
            <a:off x="4771402" y="5620507"/>
            <a:ext cx="2219948" cy="45719"/>
          </a:xfrm>
          <a:custGeom>
            <a:avLst/>
            <a:gdLst/>
            <a:ahLst/>
            <a:cxnLst/>
            <a:rect l="l" t="t" r="r" b="b"/>
            <a:pathLst>
              <a:path w="1503045">
                <a:moveTo>
                  <a:pt x="1502841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9" name="object 23"/>
          <p:cNvSpPr/>
          <p:nvPr/>
        </p:nvSpPr>
        <p:spPr>
          <a:xfrm>
            <a:off x="5086026" y="3332100"/>
            <a:ext cx="1901514" cy="74040"/>
          </a:xfrm>
          <a:custGeom>
            <a:avLst/>
            <a:gdLst/>
            <a:ahLst/>
            <a:cxnLst/>
            <a:rect l="l" t="t" r="r" b="b"/>
            <a:pathLst>
              <a:path w="1456689">
                <a:moveTo>
                  <a:pt x="1456270" y="0"/>
                </a:moveTo>
                <a:lnTo>
                  <a:pt x="1284732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0" name="object 24"/>
          <p:cNvSpPr/>
          <p:nvPr/>
        </p:nvSpPr>
        <p:spPr>
          <a:xfrm flipV="1">
            <a:off x="1990430" y="4298949"/>
            <a:ext cx="2549820" cy="58963"/>
          </a:xfrm>
          <a:custGeom>
            <a:avLst/>
            <a:gdLst/>
            <a:ahLst/>
            <a:cxnLst/>
            <a:rect l="l" t="t" r="r" b="b"/>
            <a:pathLst>
              <a:path w="1525270">
                <a:moveTo>
                  <a:pt x="0" y="0"/>
                </a:moveTo>
                <a:lnTo>
                  <a:pt x="1525003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1" name="object 30"/>
          <p:cNvSpPr/>
          <p:nvPr/>
        </p:nvSpPr>
        <p:spPr>
          <a:xfrm>
            <a:off x="5092159" y="1876425"/>
            <a:ext cx="1889666" cy="215077"/>
          </a:xfrm>
          <a:custGeom>
            <a:avLst/>
            <a:gdLst>
              <a:gd name="connsiteX0" fmla="*/ 0 w 1257572"/>
              <a:gd name="connsiteY0" fmla="*/ 157232 h 157232"/>
              <a:gd name="connsiteX1" fmla="*/ 106102 w 1257572"/>
              <a:gd name="connsiteY1" fmla="*/ 0 h 157232"/>
              <a:gd name="connsiteX2" fmla="*/ 1257572 w 1257572"/>
              <a:gd name="connsiteY2" fmla="*/ 0 h 15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572" h="157232">
                <a:moveTo>
                  <a:pt x="0" y="157232"/>
                </a:moveTo>
                <a:lnTo>
                  <a:pt x="106102" y="0"/>
                </a:lnTo>
                <a:lnTo>
                  <a:pt x="1257572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2" name="object 33"/>
          <p:cNvSpPr/>
          <p:nvPr/>
        </p:nvSpPr>
        <p:spPr>
          <a:xfrm>
            <a:off x="5435600" y="2444750"/>
            <a:ext cx="1549400" cy="446283"/>
          </a:xfrm>
          <a:custGeom>
            <a:avLst/>
            <a:gdLst/>
            <a:ahLst/>
            <a:cxnLst/>
            <a:rect l="l" t="t" r="r" b="b"/>
            <a:pathLst>
              <a:path w="1020445" h="287655">
                <a:moveTo>
                  <a:pt x="1020229" y="287350"/>
                </a:moveTo>
                <a:lnTo>
                  <a:pt x="878357" y="28735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3" name="object 24"/>
          <p:cNvSpPr/>
          <p:nvPr/>
        </p:nvSpPr>
        <p:spPr>
          <a:xfrm flipV="1">
            <a:off x="1874314" y="4632754"/>
            <a:ext cx="2761185" cy="104346"/>
          </a:xfrm>
          <a:custGeom>
            <a:avLst/>
            <a:gdLst/>
            <a:ahLst/>
            <a:cxnLst/>
            <a:rect l="l" t="t" r="r" b="b"/>
            <a:pathLst>
              <a:path w="1525270">
                <a:moveTo>
                  <a:pt x="0" y="0"/>
                </a:moveTo>
                <a:lnTo>
                  <a:pt x="1525003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4" name="object 25"/>
          <p:cNvSpPr/>
          <p:nvPr/>
        </p:nvSpPr>
        <p:spPr>
          <a:xfrm flipV="1">
            <a:off x="4707844" y="4148137"/>
            <a:ext cx="2296205" cy="790575"/>
          </a:xfrm>
          <a:custGeom>
            <a:avLst/>
            <a:gdLst/>
            <a:ahLst/>
            <a:cxnLst/>
            <a:rect l="l" t="t" r="r" b="b"/>
            <a:pathLst>
              <a:path w="1638300">
                <a:moveTo>
                  <a:pt x="0" y="0"/>
                </a:moveTo>
                <a:lnTo>
                  <a:pt x="1637944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5" name="object 29"/>
          <p:cNvSpPr/>
          <p:nvPr/>
        </p:nvSpPr>
        <p:spPr>
          <a:xfrm>
            <a:off x="2120731" y="1626394"/>
            <a:ext cx="1958350" cy="356654"/>
          </a:xfrm>
          <a:custGeom>
            <a:avLst/>
            <a:gdLst>
              <a:gd name="connsiteX0" fmla="*/ 0 w 1195552"/>
              <a:gd name="connsiteY0" fmla="*/ 232791 h 232791"/>
              <a:gd name="connsiteX1" fmla="*/ 577481 w 1195552"/>
              <a:gd name="connsiteY1" fmla="*/ 232790 h 232791"/>
              <a:gd name="connsiteX2" fmla="*/ 1195552 w 1195552"/>
              <a:gd name="connsiteY2" fmla="*/ 0 h 232791"/>
              <a:gd name="connsiteX0" fmla="*/ 0 w 1351127"/>
              <a:gd name="connsiteY0" fmla="*/ 245491 h 245491"/>
              <a:gd name="connsiteX1" fmla="*/ 577481 w 1351127"/>
              <a:gd name="connsiteY1" fmla="*/ 245490 h 245491"/>
              <a:gd name="connsiteX2" fmla="*/ 1351127 w 1351127"/>
              <a:gd name="connsiteY2" fmla="*/ 0 h 24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1127" h="245491">
                <a:moveTo>
                  <a:pt x="0" y="245491"/>
                </a:moveTo>
                <a:lnTo>
                  <a:pt x="577481" y="245490"/>
                </a:lnTo>
                <a:lnTo>
                  <a:pt x="1351127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6" name="object 31"/>
          <p:cNvSpPr/>
          <p:nvPr/>
        </p:nvSpPr>
        <p:spPr>
          <a:xfrm>
            <a:off x="5322094" y="2143851"/>
            <a:ext cx="1669256" cy="61187"/>
          </a:xfrm>
          <a:custGeom>
            <a:avLst/>
            <a:gdLst/>
            <a:ahLst/>
            <a:cxnLst/>
            <a:rect l="l" t="t" r="r" b="b"/>
            <a:pathLst>
              <a:path w="1101089" h="24764">
                <a:moveTo>
                  <a:pt x="1100670" y="24485"/>
                </a:moveTo>
                <a:lnTo>
                  <a:pt x="958799" y="24485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7" name="object 32"/>
          <p:cNvSpPr/>
          <p:nvPr/>
        </p:nvSpPr>
        <p:spPr>
          <a:xfrm>
            <a:off x="5067300" y="2193926"/>
            <a:ext cx="1924049" cy="323850"/>
          </a:xfrm>
          <a:custGeom>
            <a:avLst/>
            <a:gdLst/>
            <a:ahLst/>
            <a:cxnLst/>
            <a:rect l="l" t="t" r="r" b="b"/>
            <a:pathLst>
              <a:path w="1266189" h="208280">
                <a:moveTo>
                  <a:pt x="1265770" y="208229"/>
                </a:moveTo>
                <a:lnTo>
                  <a:pt x="1123899" y="208229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95575" y="988117"/>
            <a:ext cx="1953420" cy="213620"/>
            <a:chOff x="2695575" y="911917"/>
            <a:chExt cx="1953420" cy="213620"/>
          </a:xfrm>
        </p:grpSpPr>
        <p:sp>
          <p:nvSpPr>
            <p:cNvPr id="19" name="object 41"/>
            <p:cNvSpPr/>
            <p:nvPr/>
          </p:nvSpPr>
          <p:spPr>
            <a:xfrm>
              <a:off x="2695575" y="911917"/>
              <a:ext cx="1953420" cy="213620"/>
            </a:xfrm>
            <a:custGeom>
              <a:avLst/>
              <a:gdLst>
                <a:gd name="connsiteX0" fmla="*/ 0 w 1160994"/>
                <a:gd name="connsiteY0" fmla="*/ 0 h 88207"/>
                <a:gd name="connsiteX1" fmla="*/ 1106144 w 1160994"/>
                <a:gd name="connsiteY1" fmla="*/ 0 h 88207"/>
                <a:gd name="connsiteX2" fmla="*/ 1160994 w 1160994"/>
                <a:gd name="connsiteY2" fmla="*/ 88207 h 88207"/>
                <a:gd name="connsiteX0" fmla="*/ 0 w 1271394"/>
                <a:gd name="connsiteY0" fmla="*/ 0 h 61059"/>
                <a:gd name="connsiteX1" fmla="*/ 1106144 w 1271394"/>
                <a:gd name="connsiteY1" fmla="*/ 0 h 61059"/>
                <a:gd name="connsiteX2" fmla="*/ 1271394 w 1271394"/>
                <a:gd name="connsiteY2" fmla="*/ 61059 h 61059"/>
                <a:gd name="connsiteX0" fmla="*/ 0 w 1271394"/>
                <a:gd name="connsiteY0" fmla="*/ 0 h 61059"/>
                <a:gd name="connsiteX1" fmla="*/ 1106144 w 1271394"/>
                <a:gd name="connsiteY1" fmla="*/ 0 h 61059"/>
                <a:gd name="connsiteX2" fmla="*/ 1271394 w 1271394"/>
                <a:gd name="connsiteY2" fmla="*/ 61059 h 61059"/>
                <a:gd name="connsiteX0" fmla="*/ 0 w 1271394"/>
                <a:gd name="connsiteY0" fmla="*/ 0 h 61059"/>
                <a:gd name="connsiteX1" fmla="*/ 1106144 w 1271394"/>
                <a:gd name="connsiteY1" fmla="*/ 0 h 61059"/>
                <a:gd name="connsiteX2" fmla="*/ 1271394 w 1271394"/>
                <a:gd name="connsiteY2" fmla="*/ 61059 h 61059"/>
                <a:gd name="connsiteX0" fmla="*/ 0 w 1275994"/>
                <a:gd name="connsiteY0" fmla="*/ 0 h 56639"/>
                <a:gd name="connsiteX1" fmla="*/ 1106144 w 1275994"/>
                <a:gd name="connsiteY1" fmla="*/ 0 h 56639"/>
                <a:gd name="connsiteX2" fmla="*/ 1275994 w 1275994"/>
                <a:gd name="connsiteY2" fmla="*/ 56639 h 56639"/>
                <a:gd name="connsiteX0" fmla="*/ 0 w 1275994"/>
                <a:gd name="connsiteY0" fmla="*/ 0 h 56639"/>
                <a:gd name="connsiteX1" fmla="*/ 1106144 w 1275994"/>
                <a:gd name="connsiteY1" fmla="*/ 0 h 56639"/>
                <a:gd name="connsiteX2" fmla="*/ 1275994 w 1275994"/>
                <a:gd name="connsiteY2" fmla="*/ 56639 h 5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5994" h="56639">
                  <a:moveTo>
                    <a:pt x="0" y="0"/>
                  </a:moveTo>
                  <a:lnTo>
                    <a:pt x="1106144" y="0"/>
                  </a:lnTo>
                  <a:cubicBezTo>
                    <a:pt x="1194823" y="33074"/>
                    <a:pt x="1193448" y="29247"/>
                    <a:pt x="1275994" y="56639"/>
                  </a:cubicBez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H="1" flipV="1">
              <a:off x="4388644" y="919164"/>
              <a:ext cx="90488" cy="18097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object 13"/>
          <p:cNvSpPr/>
          <p:nvPr/>
        </p:nvSpPr>
        <p:spPr>
          <a:xfrm flipV="1">
            <a:off x="2587989" y="1414611"/>
            <a:ext cx="1990345" cy="52222"/>
          </a:xfrm>
          <a:custGeom>
            <a:avLst/>
            <a:gdLst/>
            <a:ahLst/>
            <a:cxnLst/>
            <a:rect l="l" t="t" r="r" b="b"/>
            <a:pathLst>
              <a:path w="1293495">
                <a:moveTo>
                  <a:pt x="1293368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2" name="object 19"/>
          <p:cNvSpPr/>
          <p:nvPr/>
        </p:nvSpPr>
        <p:spPr>
          <a:xfrm flipV="1">
            <a:off x="1076309" y="2491940"/>
            <a:ext cx="3748087" cy="45719"/>
          </a:xfrm>
          <a:custGeom>
            <a:avLst/>
            <a:gdLst/>
            <a:ahLst/>
            <a:cxnLst/>
            <a:rect l="l" t="t" r="r" b="b"/>
            <a:pathLst>
              <a:path w="2138045" h="1905">
                <a:moveTo>
                  <a:pt x="0" y="806"/>
                </a:moveTo>
                <a:lnTo>
                  <a:pt x="2137460" y="806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3" name="object 21"/>
          <p:cNvSpPr/>
          <p:nvPr/>
        </p:nvSpPr>
        <p:spPr>
          <a:xfrm>
            <a:off x="1570022" y="3138752"/>
            <a:ext cx="1916112" cy="109257"/>
          </a:xfrm>
          <a:custGeom>
            <a:avLst/>
            <a:gdLst/>
            <a:ahLst/>
            <a:cxnLst/>
            <a:rect l="l" t="t" r="r" b="b"/>
            <a:pathLst>
              <a:path w="1024255">
                <a:moveTo>
                  <a:pt x="0" y="0"/>
                </a:moveTo>
                <a:lnTo>
                  <a:pt x="1024102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4" name="object 22"/>
          <p:cNvSpPr/>
          <p:nvPr/>
        </p:nvSpPr>
        <p:spPr>
          <a:xfrm>
            <a:off x="4771386" y="5620491"/>
            <a:ext cx="2219948" cy="45719"/>
          </a:xfrm>
          <a:custGeom>
            <a:avLst/>
            <a:gdLst/>
            <a:ahLst/>
            <a:cxnLst/>
            <a:rect l="l" t="t" r="r" b="b"/>
            <a:pathLst>
              <a:path w="1503045">
                <a:moveTo>
                  <a:pt x="150284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5" name="object 23"/>
          <p:cNvSpPr/>
          <p:nvPr/>
        </p:nvSpPr>
        <p:spPr>
          <a:xfrm>
            <a:off x="5086010" y="3332084"/>
            <a:ext cx="1901514" cy="74040"/>
          </a:xfrm>
          <a:custGeom>
            <a:avLst/>
            <a:gdLst/>
            <a:ahLst/>
            <a:cxnLst/>
            <a:rect l="l" t="t" r="r" b="b"/>
            <a:pathLst>
              <a:path w="1456689">
                <a:moveTo>
                  <a:pt x="1456270" y="0"/>
                </a:moveTo>
                <a:lnTo>
                  <a:pt x="1284732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6" name="object 24"/>
          <p:cNvSpPr/>
          <p:nvPr/>
        </p:nvSpPr>
        <p:spPr>
          <a:xfrm flipV="1">
            <a:off x="1990414" y="4298933"/>
            <a:ext cx="2549820" cy="58963"/>
          </a:xfrm>
          <a:custGeom>
            <a:avLst/>
            <a:gdLst/>
            <a:ahLst/>
            <a:cxnLst/>
            <a:rect l="l" t="t" r="r" b="b"/>
            <a:pathLst>
              <a:path w="1525270">
                <a:moveTo>
                  <a:pt x="0" y="0"/>
                </a:moveTo>
                <a:lnTo>
                  <a:pt x="152500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7" name="object 30"/>
          <p:cNvSpPr/>
          <p:nvPr/>
        </p:nvSpPr>
        <p:spPr>
          <a:xfrm>
            <a:off x="5092143" y="1876409"/>
            <a:ext cx="1889666" cy="215077"/>
          </a:xfrm>
          <a:custGeom>
            <a:avLst/>
            <a:gdLst>
              <a:gd name="connsiteX0" fmla="*/ 0 w 1257572"/>
              <a:gd name="connsiteY0" fmla="*/ 157232 h 157232"/>
              <a:gd name="connsiteX1" fmla="*/ 106102 w 1257572"/>
              <a:gd name="connsiteY1" fmla="*/ 0 h 157232"/>
              <a:gd name="connsiteX2" fmla="*/ 1257572 w 1257572"/>
              <a:gd name="connsiteY2" fmla="*/ 0 h 15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572" h="157232">
                <a:moveTo>
                  <a:pt x="0" y="157232"/>
                </a:moveTo>
                <a:lnTo>
                  <a:pt x="106102" y="0"/>
                </a:lnTo>
                <a:lnTo>
                  <a:pt x="1257572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8" name="object 33"/>
          <p:cNvSpPr/>
          <p:nvPr/>
        </p:nvSpPr>
        <p:spPr>
          <a:xfrm>
            <a:off x="5435584" y="2444734"/>
            <a:ext cx="1549400" cy="446283"/>
          </a:xfrm>
          <a:custGeom>
            <a:avLst/>
            <a:gdLst/>
            <a:ahLst/>
            <a:cxnLst/>
            <a:rect l="l" t="t" r="r" b="b"/>
            <a:pathLst>
              <a:path w="1020445" h="287655">
                <a:moveTo>
                  <a:pt x="1020229" y="287350"/>
                </a:moveTo>
                <a:lnTo>
                  <a:pt x="878357" y="28735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9" name="object 24"/>
          <p:cNvSpPr/>
          <p:nvPr/>
        </p:nvSpPr>
        <p:spPr>
          <a:xfrm flipV="1">
            <a:off x="1874298" y="4632738"/>
            <a:ext cx="2761185" cy="104346"/>
          </a:xfrm>
          <a:custGeom>
            <a:avLst/>
            <a:gdLst/>
            <a:ahLst/>
            <a:cxnLst/>
            <a:rect l="l" t="t" r="r" b="b"/>
            <a:pathLst>
              <a:path w="1525270">
                <a:moveTo>
                  <a:pt x="0" y="0"/>
                </a:moveTo>
                <a:lnTo>
                  <a:pt x="152500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30" name="object 25"/>
          <p:cNvSpPr/>
          <p:nvPr/>
        </p:nvSpPr>
        <p:spPr>
          <a:xfrm flipV="1">
            <a:off x="4707828" y="4148121"/>
            <a:ext cx="2296205" cy="790575"/>
          </a:xfrm>
          <a:custGeom>
            <a:avLst/>
            <a:gdLst/>
            <a:ahLst/>
            <a:cxnLst/>
            <a:rect l="l" t="t" r="r" b="b"/>
            <a:pathLst>
              <a:path w="1638300">
                <a:moveTo>
                  <a:pt x="0" y="0"/>
                </a:moveTo>
                <a:lnTo>
                  <a:pt x="1637944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31" name="object 29"/>
          <p:cNvSpPr/>
          <p:nvPr/>
        </p:nvSpPr>
        <p:spPr>
          <a:xfrm>
            <a:off x="2120715" y="1626378"/>
            <a:ext cx="1958350" cy="356654"/>
          </a:xfrm>
          <a:custGeom>
            <a:avLst/>
            <a:gdLst>
              <a:gd name="connsiteX0" fmla="*/ 0 w 1195552"/>
              <a:gd name="connsiteY0" fmla="*/ 232791 h 232791"/>
              <a:gd name="connsiteX1" fmla="*/ 577481 w 1195552"/>
              <a:gd name="connsiteY1" fmla="*/ 232790 h 232791"/>
              <a:gd name="connsiteX2" fmla="*/ 1195552 w 1195552"/>
              <a:gd name="connsiteY2" fmla="*/ 0 h 232791"/>
              <a:gd name="connsiteX0" fmla="*/ 0 w 1351127"/>
              <a:gd name="connsiteY0" fmla="*/ 245491 h 245491"/>
              <a:gd name="connsiteX1" fmla="*/ 577481 w 1351127"/>
              <a:gd name="connsiteY1" fmla="*/ 245490 h 245491"/>
              <a:gd name="connsiteX2" fmla="*/ 1351127 w 1351127"/>
              <a:gd name="connsiteY2" fmla="*/ 0 h 24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1127" h="245491">
                <a:moveTo>
                  <a:pt x="0" y="245491"/>
                </a:moveTo>
                <a:lnTo>
                  <a:pt x="577481" y="245490"/>
                </a:lnTo>
                <a:lnTo>
                  <a:pt x="135112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32" name="object 31"/>
          <p:cNvSpPr/>
          <p:nvPr/>
        </p:nvSpPr>
        <p:spPr>
          <a:xfrm>
            <a:off x="5322078" y="2143835"/>
            <a:ext cx="1669256" cy="61187"/>
          </a:xfrm>
          <a:custGeom>
            <a:avLst/>
            <a:gdLst/>
            <a:ahLst/>
            <a:cxnLst/>
            <a:rect l="l" t="t" r="r" b="b"/>
            <a:pathLst>
              <a:path w="1101089" h="24764">
                <a:moveTo>
                  <a:pt x="1100670" y="24485"/>
                </a:moveTo>
                <a:lnTo>
                  <a:pt x="958799" y="24485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33" name="object 32"/>
          <p:cNvSpPr/>
          <p:nvPr/>
        </p:nvSpPr>
        <p:spPr>
          <a:xfrm>
            <a:off x="5067284" y="2193910"/>
            <a:ext cx="1924049" cy="323850"/>
          </a:xfrm>
          <a:custGeom>
            <a:avLst/>
            <a:gdLst/>
            <a:ahLst/>
            <a:cxnLst/>
            <a:rect l="l" t="t" r="r" b="b"/>
            <a:pathLst>
              <a:path w="1266189" h="208280">
                <a:moveTo>
                  <a:pt x="1265770" y="208229"/>
                </a:moveTo>
                <a:lnTo>
                  <a:pt x="1123899" y="208229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35" name="object 41"/>
          <p:cNvSpPr/>
          <p:nvPr/>
        </p:nvSpPr>
        <p:spPr>
          <a:xfrm>
            <a:off x="2695559" y="988101"/>
            <a:ext cx="1953420" cy="213620"/>
          </a:xfrm>
          <a:custGeom>
            <a:avLst/>
            <a:gdLst>
              <a:gd name="connsiteX0" fmla="*/ 0 w 1160994"/>
              <a:gd name="connsiteY0" fmla="*/ 0 h 88207"/>
              <a:gd name="connsiteX1" fmla="*/ 1106144 w 1160994"/>
              <a:gd name="connsiteY1" fmla="*/ 0 h 88207"/>
              <a:gd name="connsiteX2" fmla="*/ 1160994 w 1160994"/>
              <a:gd name="connsiteY2" fmla="*/ 88207 h 88207"/>
              <a:gd name="connsiteX0" fmla="*/ 0 w 1271394"/>
              <a:gd name="connsiteY0" fmla="*/ 0 h 61059"/>
              <a:gd name="connsiteX1" fmla="*/ 1106144 w 1271394"/>
              <a:gd name="connsiteY1" fmla="*/ 0 h 61059"/>
              <a:gd name="connsiteX2" fmla="*/ 1271394 w 1271394"/>
              <a:gd name="connsiteY2" fmla="*/ 61059 h 61059"/>
              <a:gd name="connsiteX0" fmla="*/ 0 w 1271394"/>
              <a:gd name="connsiteY0" fmla="*/ 0 h 61059"/>
              <a:gd name="connsiteX1" fmla="*/ 1106144 w 1271394"/>
              <a:gd name="connsiteY1" fmla="*/ 0 h 61059"/>
              <a:gd name="connsiteX2" fmla="*/ 1271394 w 1271394"/>
              <a:gd name="connsiteY2" fmla="*/ 61059 h 61059"/>
              <a:gd name="connsiteX0" fmla="*/ 0 w 1271394"/>
              <a:gd name="connsiteY0" fmla="*/ 0 h 61059"/>
              <a:gd name="connsiteX1" fmla="*/ 1106144 w 1271394"/>
              <a:gd name="connsiteY1" fmla="*/ 0 h 61059"/>
              <a:gd name="connsiteX2" fmla="*/ 1271394 w 1271394"/>
              <a:gd name="connsiteY2" fmla="*/ 61059 h 61059"/>
              <a:gd name="connsiteX0" fmla="*/ 0 w 1275994"/>
              <a:gd name="connsiteY0" fmla="*/ 0 h 56639"/>
              <a:gd name="connsiteX1" fmla="*/ 1106144 w 1275994"/>
              <a:gd name="connsiteY1" fmla="*/ 0 h 56639"/>
              <a:gd name="connsiteX2" fmla="*/ 1275994 w 1275994"/>
              <a:gd name="connsiteY2" fmla="*/ 56639 h 56639"/>
              <a:gd name="connsiteX0" fmla="*/ 0 w 1275994"/>
              <a:gd name="connsiteY0" fmla="*/ 0 h 56639"/>
              <a:gd name="connsiteX1" fmla="*/ 1106144 w 1275994"/>
              <a:gd name="connsiteY1" fmla="*/ 0 h 56639"/>
              <a:gd name="connsiteX2" fmla="*/ 1275994 w 1275994"/>
              <a:gd name="connsiteY2" fmla="*/ 56639 h 5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5994" h="56639">
                <a:moveTo>
                  <a:pt x="0" y="0"/>
                </a:moveTo>
                <a:lnTo>
                  <a:pt x="1106144" y="0"/>
                </a:lnTo>
                <a:cubicBezTo>
                  <a:pt x="1194823" y="33074"/>
                  <a:pt x="1193448" y="29247"/>
                  <a:pt x="1275994" y="56639"/>
                </a:cubicBez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H="1" flipV="1">
            <a:off x="4391010" y="995347"/>
            <a:ext cx="90488" cy="180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object 45"/>
          <p:cNvSpPr txBox="1"/>
          <p:nvPr/>
        </p:nvSpPr>
        <p:spPr>
          <a:xfrm>
            <a:off x="327913" y="5961573"/>
            <a:ext cx="392811" cy="307777"/>
          </a:xfrm>
          <a:prstGeom prst="rect">
            <a:avLst/>
          </a:prstGeom>
          <a:ln w="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(a)</a:t>
            </a:r>
          </a:p>
        </p:txBody>
      </p:sp>
      <p:sp>
        <p:nvSpPr>
          <p:cNvPr id="38" name="object 46"/>
          <p:cNvSpPr txBox="1"/>
          <p:nvPr/>
        </p:nvSpPr>
        <p:spPr>
          <a:xfrm>
            <a:off x="369886" y="1787652"/>
            <a:ext cx="1890714" cy="307777"/>
          </a:xfrm>
          <a:prstGeom prst="rect">
            <a:avLst/>
          </a:prstGeom>
          <a:ln w="0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200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Adrenal gland</a:t>
            </a:r>
          </a:p>
        </p:txBody>
      </p:sp>
      <p:sp>
        <p:nvSpPr>
          <p:cNvPr id="39" name="object 47"/>
          <p:cNvSpPr txBox="1"/>
          <p:nvPr/>
        </p:nvSpPr>
        <p:spPr>
          <a:xfrm>
            <a:off x="364807" y="1272540"/>
            <a:ext cx="2759393" cy="307777"/>
          </a:xfrm>
          <a:prstGeom prst="rect">
            <a:avLst/>
          </a:prstGeom>
          <a:ln w="0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200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Inferior vena cava</a:t>
            </a:r>
          </a:p>
        </p:txBody>
      </p:sp>
      <p:sp>
        <p:nvSpPr>
          <p:cNvPr id="40" name="object 48"/>
          <p:cNvSpPr txBox="1"/>
          <p:nvPr/>
        </p:nvSpPr>
        <p:spPr>
          <a:xfrm>
            <a:off x="350205" y="2975545"/>
            <a:ext cx="1427795" cy="307777"/>
          </a:xfrm>
          <a:prstGeom prst="rect">
            <a:avLst/>
          </a:prstGeom>
          <a:ln w="0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ea typeface="ＭＳ Ｐゴシック" charset="0"/>
              </a:rPr>
              <a:t>Iliac crest</a:t>
            </a:r>
          </a:p>
        </p:txBody>
      </p:sp>
      <p:sp>
        <p:nvSpPr>
          <p:cNvPr id="41" name="object 50"/>
          <p:cNvSpPr txBox="1"/>
          <p:nvPr/>
        </p:nvSpPr>
        <p:spPr>
          <a:xfrm>
            <a:off x="7029865" y="3199749"/>
            <a:ext cx="943048" cy="307777"/>
          </a:xfrm>
          <a:prstGeom prst="rect">
            <a:avLst/>
          </a:prstGeom>
          <a:ln w="25400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2000" spc="-5">
                <a:solidFill>
                  <a:srgbClr val="FF0000"/>
                </a:solidFill>
                <a:latin typeface="Arial Black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Ureter</a:t>
            </a:r>
          </a:p>
        </p:txBody>
      </p:sp>
      <p:sp>
        <p:nvSpPr>
          <p:cNvPr id="42" name="object 51"/>
          <p:cNvSpPr txBox="1"/>
          <p:nvPr/>
        </p:nvSpPr>
        <p:spPr>
          <a:xfrm>
            <a:off x="7031930" y="4768842"/>
            <a:ext cx="1686895" cy="615553"/>
          </a:xfrm>
          <a:prstGeom prst="rect">
            <a:avLst/>
          </a:prstGeom>
          <a:ln w="25400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2000" spc="-5">
                <a:solidFill>
                  <a:srgbClr val="FF0000"/>
                </a:solidFill>
                <a:latin typeface="Arial Black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Urinary  bladder</a:t>
            </a:r>
          </a:p>
        </p:txBody>
      </p:sp>
      <p:sp>
        <p:nvSpPr>
          <p:cNvPr id="43" name="object 52"/>
          <p:cNvSpPr txBox="1"/>
          <p:nvPr/>
        </p:nvSpPr>
        <p:spPr>
          <a:xfrm>
            <a:off x="356551" y="2327275"/>
            <a:ext cx="696913" cy="307777"/>
          </a:xfrm>
          <a:prstGeom prst="rect">
            <a:avLst/>
          </a:prstGeom>
          <a:ln w="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Ao</a:t>
            </a:r>
            <a:r>
              <a:rPr sz="2000" b="1" spc="4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</a:t>
            </a:r>
            <a:r>
              <a:rPr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</a:t>
            </a:r>
          </a:p>
        </p:txBody>
      </p:sp>
      <p:sp>
        <p:nvSpPr>
          <p:cNvPr id="44" name="object 53"/>
          <p:cNvSpPr txBox="1"/>
          <p:nvPr/>
        </p:nvSpPr>
        <p:spPr>
          <a:xfrm>
            <a:off x="342590" y="4179757"/>
            <a:ext cx="1778310" cy="307777"/>
          </a:xfrm>
          <a:prstGeom prst="rect">
            <a:avLst/>
          </a:prstGeom>
          <a:ln w="0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ea typeface="ＭＳ Ｐゴシック" charset="0"/>
              </a:rPr>
              <a:t>Rectum (cut)</a:t>
            </a:r>
          </a:p>
        </p:txBody>
      </p:sp>
      <p:sp>
        <p:nvSpPr>
          <p:cNvPr id="45" name="object 54"/>
          <p:cNvSpPr txBox="1"/>
          <p:nvPr/>
        </p:nvSpPr>
        <p:spPr>
          <a:xfrm>
            <a:off x="352109" y="4564632"/>
            <a:ext cx="1870391" cy="1179810"/>
          </a:xfrm>
          <a:prstGeom prst="rect">
            <a:avLst/>
          </a:prstGeom>
          <a:ln w="0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ea typeface="ＭＳ Ｐゴシック" charset="0"/>
              </a:rPr>
              <a:t>Uterus (part  </a:t>
            </a:r>
            <a:endParaRPr lang="en-US" sz="2000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ea typeface="ＭＳ Ｐゴシック" charset="0"/>
              </a:rPr>
              <a:t>of female  reproductive  system)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19925" y="5483225"/>
            <a:ext cx="1285875" cy="307777"/>
          </a:xfrm>
          <a:prstGeom prst="rect">
            <a:avLst/>
          </a:prstGeom>
          <a:ln w="25400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2000" spc="-5">
                <a:solidFill>
                  <a:srgbClr val="FF0000"/>
                </a:solidFill>
                <a:latin typeface="Arial Black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Urethra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09610" y="2740301"/>
            <a:ext cx="1379015" cy="307777"/>
          </a:xfrm>
          <a:prstGeom prst="rect">
            <a:avLst/>
          </a:prstGeom>
          <a:ln w="25400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2000" spc="-5">
                <a:solidFill>
                  <a:srgbClr val="FF0000"/>
                </a:solidFill>
                <a:latin typeface="Arial Black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Kidney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24084" y="2363856"/>
            <a:ext cx="1510315" cy="307777"/>
          </a:xfrm>
          <a:prstGeom prst="rect">
            <a:avLst/>
          </a:prstGeom>
          <a:ln w="25400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2000" spc="-5">
                <a:solidFill>
                  <a:srgbClr val="FF0000"/>
                </a:solidFill>
                <a:latin typeface="Arial Black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Renal vein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34947" y="2055745"/>
            <a:ext cx="1881531" cy="307777"/>
          </a:xfrm>
          <a:prstGeom prst="rect">
            <a:avLst/>
          </a:prstGeom>
          <a:ln w="25400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2000" spc="-5">
                <a:solidFill>
                  <a:srgbClr val="FF0000"/>
                </a:solidFill>
                <a:latin typeface="Arial Black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Renal hilum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4788" y="810520"/>
            <a:ext cx="2571292" cy="307777"/>
          </a:xfrm>
          <a:prstGeom prst="rect">
            <a:avLst/>
          </a:prstGeom>
          <a:ln w="0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60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Hepatic veins (cut)</a:t>
            </a:r>
          </a:p>
        </p:txBody>
      </p:sp>
      <p:sp>
        <p:nvSpPr>
          <p:cNvPr id="51" name="object 49"/>
          <p:cNvSpPr txBox="1"/>
          <p:nvPr/>
        </p:nvSpPr>
        <p:spPr>
          <a:xfrm>
            <a:off x="7051738" y="1787652"/>
            <a:ext cx="1864740" cy="307777"/>
          </a:xfrm>
          <a:prstGeom prst="rect">
            <a:avLst/>
          </a:prstGeom>
          <a:ln w="25400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60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Renal artery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0ED2DA-0B1C-B949-B4BB-43CA3FDC4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528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4"/>
          <a:stretch>
            <a:fillRect/>
          </a:stretch>
        </p:blipFill>
        <p:spPr>
          <a:xfrm>
            <a:off x="560832" y="137160"/>
            <a:ext cx="8022336" cy="6418186"/>
          </a:xfrm>
          <a:prstGeom prst="rect">
            <a:avLst/>
          </a:prstGeom>
        </p:spPr>
      </p:pic>
      <p:sp>
        <p:nvSpPr>
          <p:cNvPr id="6" name="object 82"/>
          <p:cNvSpPr txBox="1"/>
          <p:nvPr/>
        </p:nvSpPr>
        <p:spPr>
          <a:xfrm>
            <a:off x="3875886" y="910148"/>
            <a:ext cx="128582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Proximal tubule</a:t>
            </a:r>
          </a:p>
        </p:txBody>
      </p:sp>
      <p:sp>
        <p:nvSpPr>
          <p:cNvPr id="7" name="object 83"/>
          <p:cNvSpPr txBox="1"/>
          <p:nvPr/>
        </p:nvSpPr>
        <p:spPr>
          <a:xfrm>
            <a:off x="6086378" y="912164"/>
            <a:ext cx="1029843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Distal tubule</a:t>
            </a:r>
          </a:p>
        </p:txBody>
      </p:sp>
      <p:sp>
        <p:nvSpPr>
          <p:cNvPr id="8" name="object 86"/>
          <p:cNvSpPr txBox="1"/>
          <p:nvPr/>
        </p:nvSpPr>
        <p:spPr>
          <a:xfrm>
            <a:off x="3419808" y="2081474"/>
            <a:ext cx="107946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Some drugs  and poisons</a:t>
            </a:r>
          </a:p>
        </p:txBody>
      </p:sp>
      <p:sp>
        <p:nvSpPr>
          <p:cNvPr id="9" name="object 88"/>
          <p:cNvSpPr txBox="1"/>
          <p:nvPr/>
        </p:nvSpPr>
        <p:spPr>
          <a:xfrm>
            <a:off x="6241539" y="1263052"/>
            <a:ext cx="51163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NaCl</a:t>
            </a:r>
          </a:p>
        </p:txBody>
      </p:sp>
      <p:sp>
        <p:nvSpPr>
          <p:cNvPr id="10" name="object 91"/>
          <p:cNvSpPr txBox="1"/>
          <p:nvPr/>
        </p:nvSpPr>
        <p:spPr>
          <a:xfrm>
            <a:off x="6357257" y="2050845"/>
            <a:ext cx="60128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K</a:t>
            </a:r>
            <a:r>
              <a:rPr sz="1300" b="1" spc="0" baseline="28000" dirty="0">
                <a:solidFill>
                  <a:srgbClr val="000000"/>
                </a:solidFill>
                <a:ea typeface="ＭＳ Ｐゴシック" charset="0"/>
              </a:rPr>
              <a:t>+</a:t>
            </a: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 and  some  drugs</a:t>
            </a:r>
          </a:p>
        </p:txBody>
      </p:sp>
      <p:sp>
        <p:nvSpPr>
          <p:cNvPr id="11" name="object 92"/>
          <p:cNvSpPr txBox="1"/>
          <p:nvPr/>
        </p:nvSpPr>
        <p:spPr>
          <a:xfrm>
            <a:off x="7513728" y="2182151"/>
            <a:ext cx="811121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Collecting  duct</a:t>
            </a:r>
          </a:p>
        </p:txBody>
      </p:sp>
      <p:sp>
        <p:nvSpPr>
          <p:cNvPr id="13" name="object 107"/>
          <p:cNvSpPr txBox="1"/>
          <p:nvPr/>
        </p:nvSpPr>
        <p:spPr>
          <a:xfrm>
            <a:off x="4437898" y="3366482"/>
            <a:ext cx="718517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Nephron  loop</a:t>
            </a:r>
          </a:p>
        </p:txBody>
      </p:sp>
      <p:sp>
        <p:nvSpPr>
          <p:cNvPr id="14" name="object 95"/>
          <p:cNvSpPr txBox="1"/>
          <p:nvPr/>
        </p:nvSpPr>
        <p:spPr>
          <a:xfrm>
            <a:off x="2465595" y="1068327"/>
            <a:ext cx="969167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800"/>
              </a:lnSpc>
              <a:defRPr sz="1600" kern="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300" b="1" dirty="0">
                <a:solidFill>
                  <a:srgbClr val="000000"/>
                </a:solidFill>
                <a:ea typeface="ＭＳ Ｐゴシック" charset="0"/>
              </a:rPr>
              <a:t>Glomerular  capsule</a:t>
            </a:r>
          </a:p>
        </p:txBody>
      </p:sp>
      <p:sp>
        <p:nvSpPr>
          <p:cNvPr id="15" name="object 101"/>
          <p:cNvSpPr txBox="1"/>
          <p:nvPr/>
        </p:nvSpPr>
        <p:spPr>
          <a:xfrm>
            <a:off x="4511102" y="4166511"/>
            <a:ext cx="452282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 H</a:t>
            </a:r>
            <a:r>
              <a:rPr sz="1300" b="1" spc="0" baseline="-30000" dirty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O</a:t>
            </a:r>
          </a:p>
        </p:txBody>
      </p:sp>
      <p:sp>
        <p:nvSpPr>
          <p:cNvPr id="16" name="object 93"/>
          <p:cNvSpPr txBox="1"/>
          <p:nvPr/>
        </p:nvSpPr>
        <p:spPr>
          <a:xfrm>
            <a:off x="2870341" y="2518771"/>
            <a:ext cx="6299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Cortex</a:t>
            </a:r>
          </a:p>
        </p:txBody>
      </p:sp>
      <p:sp>
        <p:nvSpPr>
          <p:cNvPr id="17" name="object 94"/>
          <p:cNvSpPr txBox="1"/>
          <p:nvPr/>
        </p:nvSpPr>
        <p:spPr>
          <a:xfrm>
            <a:off x="2876788" y="2830726"/>
            <a:ext cx="78238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Medulla</a:t>
            </a:r>
          </a:p>
        </p:txBody>
      </p:sp>
      <p:sp>
        <p:nvSpPr>
          <p:cNvPr id="18" name="object 96"/>
          <p:cNvSpPr txBox="1"/>
          <p:nvPr/>
        </p:nvSpPr>
        <p:spPr>
          <a:xfrm>
            <a:off x="2409790" y="1864502"/>
            <a:ext cx="60902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Blood</a:t>
            </a:r>
          </a:p>
        </p:txBody>
      </p:sp>
      <p:sp>
        <p:nvSpPr>
          <p:cNvPr id="19" name="object 97"/>
          <p:cNvSpPr txBox="1"/>
          <p:nvPr/>
        </p:nvSpPr>
        <p:spPr>
          <a:xfrm>
            <a:off x="5961321" y="3472076"/>
            <a:ext cx="45852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NaCl</a:t>
            </a:r>
          </a:p>
        </p:txBody>
      </p:sp>
      <p:sp>
        <p:nvSpPr>
          <p:cNvPr id="20" name="object 104"/>
          <p:cNvSpPr txBox="1"/>
          <p:nvPr/>
        </p:nvSpPr>
        <p:spPr>
          <a:xfrm>
            <a:off x="613617" y="2315317"/>
            <a:ext cx="64912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Filtrate  </a:t>
            </a:r>
          </a:p>
        </p:txBody>
      </p:sp>
      <p:sp>
        <p:nvSpPr>
          <p:cNvPr id="23" name="object 97"/>
          <p:cNvSpPr txBox="1"/>
          <p:nvPr/>
        </p:nvSpPr>
        <p:spPr>
          <a:xfrm>
            <a:off x="5942271" y="5053226"/>
            <a:ext cx="45852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NaCl</a:t>
            </a:r>
          </a:p>
        </p:txBody>
      </p:sp>
      <p:sp>
        <p:nvSpPr>
          <p:cNvPr id="24" name="object 97"/>
          <p:cNvSpPr txBox="1"/>
          <p:nvPr/>
        </p:nvSpPr>
        <p:spPr>
          <a:xfrm>
            <a:off x="7437696" y="3776876"/>
            <a:ext cx="45852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NaCl</a:t>
            </a:r>
          </a:p>
        </p:txBody>
      </p:sp>
      <p:sp>
        <p:nvSpPr>
          <p:cNvPr id="25" name="object 105"/>
          <p:cNvSpPr txBox="1"/>
          <p:nvPr/>
        </p:nvSpPr>
        <p:spPr>
          <a:xfrm>
            <a:off x="4581457" y="2040393"/>
            <a:ext cx="228668" cy="197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H</a:t>
            </a:r>
            <a:r>
              <a:rPr sz="1300" b="1" spc="0" baseline="34000" dirty="0">
                <a:solidFill>
                  <a:srgbClr val="000000"/>
                </a:solidFill>
                <a:ea typeface="ＭＳ Ｐゴシック" charset="0"/>
              </a:rPr>
              <a:t>+</a:t>
            </a:r>
            <a:endParaRPr sz="1300" b="1" spc="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6" name="object 105"/>
          <p:cNvSpPr txBox="1"/>
          <p:nvPr/>
        </p:nvSpPr>
        <p:spPr>
          <a:xfrm>
            <a:off x="7405096" y="4328487"/>
            <a:ext cx="228668" cy="197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spc="0" dirty="0">
                <a:solidFill>
                  <a:srgbClr val="000000"/>
                </a:solidFill>
                <a:ea typeface="ＭＳ Ｐゴシック" charset="0"/>
              </a:rPr>
              <a:t>K</a:t>
            </a:r>
            <a:r>
              <a:rPr sz="1300" b="1" spc="0" baseline="34000" dirty="0">
                <a:solidFill>
                  <a:srgbClr val="000000"/>
                </a:solidFill>
                <a:ea typeface="ＭＳ Ｐゴシック" charset="0"/>
              </a:rPr>
              <a:t>+</a:t>
            </a:r>
            <a:endParaRPr sz="1300" b="1" spc="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object 101"/>
          <p:cNvSpPr txBox="1"/>
          <p:nvPr/>
        </p:nvSpPr>
        <p:spPr>
          <a:xfrm>
            <a:off x="7444802" y="3159562"/>
            <a:ext cx="452282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 H</a:t>
            </a:r>
            <a:r>
              <a:rPr sz="1300" b="1" spc="0" baseline="-30000" dirty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O</a:t>
            </a:r>
          </a:p>
        </p:txBody>
      </p:sp>
      <p:sp>
        <p:nvSpPr>
          <p:cNvPr id="28" name="object 101"/>
          <p:cNvSpPr txBox="1"/>
          <p:nvPr/>
        </p:nvSpPr>
        <p:spPr>
          <a:xfrm>
            <a:off x="7280177" y="5053683"/>
            <a:ext cx="330298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H</a:t>
            </a:r>
            <a:r>
              <a:rPr sz="1300" b="1" spc="0" baseline="-30000" dirty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O</a:t>
            </a:r>
          </a:p>
        </p:txBody>
      </p:sp>
      <p:sp>
        <p:nvSpPr>
          <p:cNvPr id="29" name="object 107"/>
          <p:cNvSpPr txBox="1"/>
          <p:nvPr/>
        </p:nvSpPr>
        <p:spPr>
          <a:xfrm>
            <a:off x="7038223" y="6189797"/>
            <a:ext cx="138732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spc="0" dirty="0">
                <a:solidFill>
                  <a:srgbClr val="000000"/>
                </a:solidFill>
                <a:ea typeface="ＭＳ Ｐゴシック" charset="0"/>
              </a:rPr>
              <a:t>Urine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spc="0" dirty="0">
                <a:solidFill>
                  <a:srgbClr val="000000"/>
                </a:solidFill>
                <a:ea typeface="ＭＳ Ｐゴシック" charset="0"/>
              </a:rPr>
              <a:t>(to renal pelvis)</a:t>
            </a:r>
          </a:p>
        </p:txBody>
      </p:sp>
      <p:sp>
        <p:nvSpPr>
          <p:cNvPr id="30" name="object 108"/>
          <p:cNvSpPr txBox="1"/>
          <p:nvPr/>
        </p:nvSpPr>
        <p:spPr>
          <a:xfrm>
            <a:off x="652334" y="4347633"/>
            <a:ext cx="1383497" cy="5001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7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Reabsorption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Active transport </a:t>
            </a:r>
          </a:p>
        </p:txBody>
      </p:sp>
      <p:sp>
        <p:nvSpPr>
          <p:cNvPr id="31" name="object 84"/>
          <p:cNvSpPr txBox="1"/>
          <p:nvPr/>
        </p:nvSpPr>
        <p:spPr>
          <a:xfrm>
            <a:off x="4515900" y="1142269"/>
            <a:ext cx="1046691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Glucose and</a:t>
            </a:r>
            <a:r>
              <a:rPr lang="en-US" sz="1300" b="1" spc="0" dirty="0">
                <a:solidFill>
                  <a:srgbClr val="000000"/>
                </a:solidFill>
                <a:ea typeface="ＭＳ Ｐゴシック" charset="0"/>
              </a:rPr>
              <a:t> amino acids</a:t>
            </a:r>
            <a:endParaRPr sz="1300" b="1" spc="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2" name="object 101"/>
          <p:cNvSpPr txBox="1"/>
          <p:nvPr/>
        </p:nvSpPr>
        <p:spPr>
          <a:xfrm>
            <a:off x="4094795" y="1340938"/>
            <a:ext cx="452282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 H</a:t>
            </a:r>
            <a:r>
              <a:rPr sz="1300" b="1" spc="0" baseline="-30000" dirty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O</a:t>
            </a:r>
          </a:p>
        </p:txBody>
      </p:sp>
      <p:sp>
        <p:nvSpPr>
          <p:cNvPr id="33" name="object 104"/>
          <p:cNvSpPr txBox="1"/>
          <p:nvPr/>
        </p:nvSpPr>
        <p:spPr>
          <a:xfrm>
            <a:off x="3775008" y="1127426"/>
            <a:ext cx="565046" cy="20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HCO</a:t>
            </a:r>
            <a:r>
              <a:rPr lang="en-US" sz="1300" b="1" spc="0" baseline="-28000" dirty="0">
                <a:solidFill>
                  <a:srgbClr val="000000"/>
                </a:solidFill>
                <a:ea typeface="ＭＳ Ｐゴシック" charset="0"/>
              </a:rPr>
              <a:t>3</a:t>
            </a:r>
            <a:r>
              <a:rPr lang="en-US" sz="1300" b="1" spc="0" baseline="30000" dirty="0">
                <a:solidFill>
                  <a:srgbClr val="000000"/>
                </a:solidFill>
                <a:ea typeface="ＭＳ Ｐゴシック" charset="0"/>
              </a:rPr>
              <a:t>− </a:t>
            </a:r>
            <a:endParaRPr sz="1300" b="1" spc="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4" name="object 97"/>
          <p:cNvSpPr txBox="1"/>
          <p:nvPr/>
        </p:nvSpPr>
        <p:spPr>
          <a:xfrm>
            <a:off x="3430963" y="1325135"/>
            <a:ext cx="45852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NaCl</a:t>
            </a:r>
          </a:p>
        </p:txBody>
      </p:sp>
      <p:sp>
        <p:nvSpPr>
          <p:cNvPr id="35" name="object 108"/>
          <p:cNvSpPr txBox="1"/>
          <p:nvPr/>
        </p:nvSpPr>
        <p:spPr>
          <a:xfrm>
            <a:off x="648607" y="4781874"/>
            <a:ext cx="1427843" cy="2821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7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Passive transport</a:t>
            </a:r>
          </a:p>
        </p:txBody>
      </p:sp>
      <p:sp>
        <p:nvSpPr>
          <p:cNvPr id="36" name="object 108"/>
          <p:cNvSpPr txBox="1"/>
          <p:nvPr/>
        </p:nvSpPr>
        <p:spPr>
          <a:xfrm>
            <a:off x="630173" y="5029011"/>
            <a:ext cx="1418978" cy="4360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7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Secretion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spc="0" dirty="0">
                <a:solidFill>
                  <a:srgbClr val="000000"/>
                </a:solidFill>
                <a:ea typeface="ＭＳ Ｐゴシック" charset="0"/>
              </a:rPr>
              <a:t>(active transport)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72747" y="1971568"/>
            <a:ext cx="2063346" cy="447477"/>
            <a:chOff x="-3225105" y="4611463"/>
            <a:chExt cx="2067610" cy="461644"/>
          </a:xfrm>
        </p:grpSpPr>
        <p:sp>
          <p:nvSpPr>
            <p:cNvPr id="44" name="object 79"/>
            <p:cNvSpPr/>
            <p:nvPr/>
          </p:nvSpPr>
          <p:spPr>
            <a:xfrm>
              <a:off x="-3225105" y="4611463"/>
              <a:ext cx="2066650" cy="459840"/>
            </a:xfrm>
            <a:custGeom>
              <a:avLst/>
              <a:gdLst/>
              <a:ahLst/>
              <a:cxnLst/>
              <a:rect l="l" t="t" r="r" b="b"/>
              <a:pathLst>
                <a:path w="1624964" h="344804">
                  <a:moveTo>
                    <a:pt x="0" y="344233"/>
                  </a:moveTo>
                  <a:lnTo>
                    <a:pt x="1354988" y="342900"/>
                  </a:lnTo>
                  <a:lnTo>
                    <a:pt x="1624863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3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5" name="object 79"/>
            <p:cNvSpPr/>
            <p:nvPr/>
          </p:nvSpPr>
          <p:spPr>
            <a:xfrm>
              <a:off x="-3224145" y="4613267"/>
              <a:ext cx="2066650" cy="459840"/>
            </a:xfrm>
            <a:custGeom>
              <a:avLst/>
              <a:gdLst/>
              <a:ahLst/>
              <a:cxnLst/>
              <a:rect l="l" t="t" r="r" b="b"/>
              <a:pathLst>
                <a:path w="1624964" h="344804">
                  <a:moveTo>
                    <a:pt x="0" y="344233"/>
                  </a:moveTo>
                  <a:lnTo>
                    <a:pt x="1354988" y="342900"/>
                  </a:lnTo>
                  <a:lnTo>
                    <a:pt x="1624863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3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747718" y="1421126"/>
            <a:ext cx="420485" cy="232521"/>
            <a:chOff x="-871668" y="1942017"/>
            <a:chExt cx="418713" cy="219452"/>
          </a:xfrm>
        </p:grpSpPr>
        <p:sp>
          <p:nvSpPr>
            <p:cNvPr id="42" name="object 78"/>
            <p:cNvSpPr/>
            <p:nvPr/>
          </p:nvSpPr>
          <p:spPr>
            <a:xfrm>
              <a:off x="-871668" y="1942017"/>
              <a:ext cx="416704" cy="214558"/>
            </a:xfrm>
            <a:custGeom>
              <a:avLst/>
              <a:gdLst/>
              <a:ahLst/>
              <a:cxnLst/>
              <a:rect l="l" t="t" r="r" b="b"/>
              <a:pathLst>
                <a:path w="292735" h="177164">
                  <a:moveTo>
                    <a:pt x="292138" y="176822"/>
                  </a:moveTo>
                  <a:lnTo>
                    <a:pt x="0" y="4009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3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3" name="object 78"/>
            <p:cNvSpPr/>
            <p:nvPr/>
          </p:nvSpPr>
          <p:spPr>
            <a:xfrm>
              <a:off x="-869659" y="1946911"/>
              <a:ext cx="416704" cy="214558"/>
            </a:xfrm>
            <a:custGeom>
              <a:avLst/>
              <a:gdLst/>
              <a:ahLst/>
              <a:cxnLst/>
              <a:rect l="l" t="t" r="r" b="b"/>
              <a:pathLst>
                <a:path w="292735" h="177164">
                  <a:moveTo>
                    <a:pt x="292138" y="176822"/>
                  </a:moveTo>
                  <a:lnTo>
                    <a:pt x="0" y="40093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3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85264" y="2552500"/>
            <a:ext cx="397941" cy="275064"/>
            <a:chOff x="-1243653" y="2639738"/>
            <a:chExt cx="382011" cy="264258"/>
          </a:xfrm>
        </p:grpSpPr>
        <p:sp>
          <p:nvSpPr>
            <p:cNvPr id="40" name="object 80"/>
            <p:cNvSpPr/>
            <p:nvPr/>
          </p:nvSpPr>
          <p:spPr>
            <a:xfrm>
              <a:off x="-1243653" y="2639738"/>
              <a:ext cx="381235" cy="262990"/>
            </a:xfrm>
            <a:custGeom>
              <a:avLst/>
              <a:gdLst/>
              <a:ahLst/>
              <a:cxnLst/>
              <a:rect l="l" t="t" r="r" b="b"/>
              <a:pathLst>
                <a:path w="304165" h="219075">
                  <a:moveTo>
                    <a:pt x="0" y="218960"/>
                  </a:moveTo>
                  <a:lnTo>
                    <a:pt x="303720" y="44627"/>
                  </a:lnTo>
                  <a:lnTo>
                    <a:pt x="30372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3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1" name="object 80"/>
            <p:cNvSpPr/>
            <p:nvPr/>
          </p:nvSpPr>
          <p:spPr>
            <a:xfrm>
              <a:off x="-1242877" y="2641006"/>
              <a:ext cx="381235" cy="262990"/>
            </a:xfrm>
            <a:custGeom>
              <a:avLst/>
              <a:gdLst/>
              <a:ahLst/>
              <a:cxnLst/>
              <a:rect l="l" t="t" r="r" b="b"/>
              <a:pathLst>
                <a:path w="304165" h="219075">
                  <a:moveTo>
                    <a:pt x="0" y="218960"/>
                  </a:moveTo>
                  <a:lnTo>
                    <a:pt x="303720" y="44627"/>
                  </a:lnTo>
                  <a:lnTo>
                    <a:pt x="30372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3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47" name="object 101"/>
          <p:cNvSpPr txBox="1"/>
          <p:nvPr/>
        </p:nvSpPr>
        <p:spPr>
          <a:xfrm>
            <a:off x="7280177" y="4839362"/>
            <a:ext cx="401736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400"/>
              </a:lnSpc>
              <a:defRPr sz="1400" kern="100" spc="-7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spc="0" dirty="0">
                <a:solidFill>
                  <a:srgbClr val="000000"/>
                </a:solidFill>
                <a:ea typeface="ＭＳ Ｐゴシック" charset="0"/>
              </a:rPr>
              <a:t>Urea</a:t>
            </a:r>
            <a:endParaRPr sz="1300" b="1" spc="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8" name="object 95"/>
          <p:cNvSpPr txBox="1"/>
          <p:nvPr/>
        </p:nvSpPr>
        <p:spPr>
          <a:xfrm>
            <a:off x="671962" y="2557157"/>
            <a:ext cx="1954006" cy="1423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800"/>
              </a:lnSpc>
              <a:defRPr sz="1600" kern="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000000"/>
                </a:solidFill>
                <a:ea typeface="ＭＳ Ｐゴシック" charset="0"/>
              </a:rPr>
              <a:t>H</a:t>
            </a:r>
            <a:r>
              <a:rPr lang="pt-BR" sz="1300" b="1" baseline="-28000" dirty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lang="pt-BR" sz="1300" b="1" dirty="0">
                <a:solidFill>
                  <a:srgbClr val="000000"/>
                </a:solidFill>
                <a:ea typeface="ＭＳ Ｐゴシック" charset="0"/>
              </a:rPr>
              <a:t>O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000000"/>
                </a:solidFill>
                <a:ea typeface="ＭＳ Ｐゴシック" charset="0"/>
              </a:rPr>
              <a:t>Salts (NaCl, etc.)  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000000"/>
                </a:solidFill>
                <a:ea typeface="ＭＳ Ｐゴシック" charset="0"/>
              </a:rPr>
              <a:t>HCO</a:t>
            </a:r>
            <a:r>
              <a:rPr lang="pt-BR" sz="1300" b="1" baseline="-28000" dirty="0">
                <a:solidFill>
                  <a:srgbClr val="000000"/>
                </a:solidFill>
                <a:ea typeface="ＭＳ Ｐゴシック" charset="0"/>
              </a:rPr>
              <a:t>3</a:t>
            </a:r>
            <a:r>
              <a:rPr lang="pt-BR" sz="1300" b="1" baseline="30000" dirty="0">
                <a:solidFill>
                  <a:srgbClr val="000000"/>
                </a:solidFill>
                <a:ea typeface="ＭＳ Ｐゴシック" charset="0"/>
              </a:rPr>
              <a:t>−</a:t>
            </a:r>
            <a:r>
              <a:rPr lang="pt-BR" sz="1300" b="1" dirty="0">
                <a:solidFill>
                  <a:srgbClr val="000000"/>
                </a:solidFill>
                <a:ea typeface="ＭＳ Ｐゴシック" charset="0"/>
              </a:rPr>
              <a:t> (bicarbonate)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H</a:t>
            </a:r>
            <a:r>
              <a:rPr lang="en-US" sz="1300" b="1" baseline="34000" dirty="0">
                <a:solidFill>
                  <a:srgbClr val="000000"/>
                </a:solidFill>
                <a:ea typeface="ＭＳ Ｐゴシック" charset="0"/>
              </a:rPr>
              <a:t>+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Urea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Glucose; amino acids  Some drugs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8EA0E7-AD0F-FD4C-A754-F2165A9D2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32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"/>
          <a:stretch/>
        </p:blipFill>
        <p:spPr>
          <a:xfrm>
            <a:off x="298704" y="810768"/>
            <a:ext cx="8546592" cy="5056632"/>
          </a:xfrm>
          <a:prstGeom prst="rect">
            <a:avLst/>
          </a:prstGeom>
          <a:ln w="12700">
            <a:noFill/>
          </a:ln>
        </p:spPr>
      </p:pic>
      <p:sp>
        <p:nvSpPr>
          <p:cNvPr id="6" name="object 15"/>
          <p:cNvSpPr txBox="1"/>
          <p:nvPr/>
        </p:nvSpPr>
        <p:spPr>
          <a:xfrm>
            <a:off x="4201066" y="3993299"/>
            <a:ext cx="81530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800"/>
              </a:lnSpc>
              <a:defRPr sz="1600" kern="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Trigone</a:t>
            </a:r>
          </a:p>
        </p:txBody>
      </p:sp>
      <p:sp>
        <p:nvSpPr>
          <p:cNvPr id="7" name="object 16"/>
          <p:cNvSpPr txBox="1"/>
          <p:nvPr/>
        </p:nvSpPr>
        <p:spPr>
          <a:xfrm>
            <a:off x="334716" y="4478453"/>
            <a:ext cx="171812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800"/>
              </a:lnSpc>
              <a:defRPr sz="1600" kern="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External urethral  sphincter</a:t>
            </a:r>
          </a:p>
        </p:txBody>
      </p:sp>
      <p:sp>
        <p:nvSpPr>
          <p:cNvPr id="8" name="object 17"/>
          <p:cNvSpPr txBox="1"/>
          <p:nvPr/>
        </p:nvSpPr>
        <p:spPr>
          <a:xfrm>
            <a:off x="328577" y="5150101"/>
            <a:ext cx="1117747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800"/>
              </a:lnSpc>
              <a:defRPr sz="1600" kern="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Urogenital  diaphragm</a:t>
            </a:r>
          </a:p>
        </p:txBody>
      </p:sp>
      <p:sp>
        <p:nvSpPr>
          <p:cNvPr id="9" name="object 18"/>
          <p:cNvSpPr txBox="1"/>
          <p:nvPr/>
        </p:nvSpPr>
        <p:spPr>
          <a:xfrm>
            <a:off x="7226948" y="5566541"/>
            <a:ext cx="80164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Ureth</a:t>
            </a:r>
            <a:r>
              <a:rPr sz="1600" b="1" spc="-1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</a:t>
            </a:r>
            <a:r>
              <a:rPr sz="1600" b="1" spc="-5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</a:t>
            </a:r>
            <a:endParaRPr sz="1600"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object 19"/>
          <p:cNvSpPr txBox="1"/>
          <p:nvPr/>
        </p:nvSpPr>
        <p:spPr>
          <a:xfrm>
            <a:off x="351712" y="3908044"/>
            <a:ext cx="152595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1800"/>
              </a:lnSpc>
              <a:defRPr sz="1600" kern="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Ureteral orifice</a:t>
            </a:r>
          </a:p>
        </p:txBody>
      </p:sp>
      <p:sp>
        <p:nvSpPr>
          <p:cNvPr id="12" name="object 21"/>
          <p:cNvSpPr txBox="1"/>
          <p:nvPr/>
        </p:nvSpPr>
        <p:spPr>
          <a:xfrm>
            <a:off x="7245960" y="3818011"/>
            <a:ext cx="164194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kern="1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Internal urethral  orifice</a:t>
            </a:r>
          </a:p>
        </p:txBody>
      </p:sp>
      <p:sp>
        <p:nvSpPr>
          <p:cNvPr id="13" name="object 22"/>
          <p:cNvSpPr txBox="1"/>
          <p:nvPr/>
        </p:nvSpPr>
        <p:spPr>
          <a:xfrm>
            <a:off x="7220305" y="4591919"/>
            <a:ext cx="164194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kern="1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Internal urethral  sphincter</a:t>
            </a:r>
          </a:p>
        </p:txBody>
      </p:sp>
      <p:sp>
        <p:nvSpPr>
          <p:cNvPr id="14" name="object 20"/>
          <p:cNvSpPr txBox="1"/>
          <p:nvPr/>
        </p:nvSpPr>
        <p:spPr>
          <a:xfrm>
            <a:off x="316526" y="1841126"/>
            <a:ext cx="7985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ts val="5"/>
              </a:spcBef>
              <a:spcAft>
                <a:spcPct val="0"/>
              </a:spcAft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Ureter</a:t>
            </a:r>
          </a:p>
        </p:txBody>
      </p:sp>
      <p:sp>
        <p:nvSpPr>
          <p:cNvPr id="15" name="object 14"/>
          <p:cNvSpPr/>
          <p:nvPr/>
        </p:nvSpPr>
        <p:spPr>
          <a:xfrm>
            <a:off x="4501427" y="3929982"/>
            <a:ext cx="2681830" cy="764756"/>
          </a:xfrm>
          <a:custGeom>
            <a:avLst/>
            <a:gdLst/>
            <a:ahLst/>
            <a:cxnLst/>
            <a:rect l="l" t="t" r="r" b="b"/>
            <a:pathLst>
              <a:path w="1648460" h="466725">
                <a:moveTo>
                  <a:pt x="0" y="466178"/>
                </a:moveTo>
                <a:lnTo>
                  <a:pt x="708926" y="0"/>
                </a:lnTo>
                <a:lnTo>
                  <a:pt x="164821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object 13"/>
          <p:cNvSpPr/>
          <p:nvPr/>
        </p:nvSpPr>
        <p:spPr>
          <a:xfrm>
            <a:off x="4727443" y="4706070"/>
            <a:ext cx="2450592" cy="0"/>
          </a:xfrm>
          <a:custGeom>
            <a:avLst/>
            <a:gdLst/>
            <a:ahLst/>
            <a:cxnLst/>
            <a:rect l="l" t="t" r="r" b="b"/>
            <a:pathLst>
              <a:path w="1510664">
                <a:moveTo>
                  <a:pt x="0" y="0"/>
                </a:moveTo>
                <a:lnTo>
                  <a:pt x="1510614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4552817" y="5686033"/>
            <a:ext cx="2633472" cy="0"/>
          </a:xfrm>
          <a:custGeom>
            <a:avLst/>
            <a:gdLst/>
            <a:ahLst/>
            <a:cxnLst/>
            <a:rect l="l" t="t" r="r" b="b"/>
            <a:pathLst>
              <a:path w="1510664">
                <a:moveTo>
                  <a:pt x="0" y="0"/>
                </a:moveTo>
                <a:lnTo>
                  <a:pt x="1510614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" name="object 13"/>
          <p:cNvSpPr/>
          <p:nvPr/>
        </p:nvSpPr>
        <p:spPr>
          <a:xfrm>
            <a:off x="974129" y="1979688"/>
            <a:ext cx="1408176" cy="0"/>
          </a:xfrm>
          <a:custGeom>
            <a:avLst/>
            <a:gdLst/>
            <a:ahLst/>
            <a:cxnLst/>
            <a:rect l="l" t="t" r="r" b="b"/>
            <a:pathLst>
              <a:path w="1510664">
                <a:moveTo>
                  <a:pt x="0" y="0"/>
                </a:moveTo>
                <a:lnTo>
                  <a:pt x="1510614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object 13"/>
          <p:cNvSpPr/>
          <p:nvPr/>
        </p:nvSpPr>
        <p:spPr>
          <a:xfrm>
            <a:off x="1829245" y="4045065"/>
            <a:ext cx="1975104" cy="0"/>
          </a:xfrm>
          <a:custGeom>
            <a:avLst/>
            <a:gdLst/>
            <a:ahLst/>
            <a:cxnLst/>
            <a:rect l="l" t="t" r="r" b="b"/>
            <a:pathLst>
              <a:path w="1510664">
                <a:moveTo>
                  <a:pt x="0" y="0"/>
                </a:moveTo>
                <a:lnTo>
                  <a:pt x="1510614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object 13"/>
          <p:cNvSpPr/>
          <p:nvPr/>
        </p:nvSpPr>
        <p:spPr>
          <a:xfrm>
            <a:off x="1381911" y="5260200"/>
            <a:ext cx="1837944" cy="0"/>
          </a:xfrm>
          <a:custGeom>
            <a:avLst/>
            <a:gdLst/>
            <a:ahLst/>
            <a:cxnLst/>
            <a:rect l="l" t="t" r="r" b="b"/>
            <a:pathLst>
              <a:path w="1510664">
                <a:moveTo>
                  <a:pt x="0" y="0"/>
                </a:moveTo>
                <a:lnTo>
                  <a:pt x="1510614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1" name="object 13"/>
          <p:cNvSpPr/>
          <p:nvPr/>
        </p:nvSpPr>
        <p:spPr>
          <a:xfrm rot="16200000">
            <a:off x="4224895" y="1528837"/>
            <a:ext cx="438912" cy="0"/>
          </a:xfrm>
          <a:custGeom>
            <a:avLst/>
            <a:gdLst/>
            <a:ahLst/>
            <a:cxnLst/>
            <a:rect l="l" t="t" r="r" b="b"/>
            <a:pathLst>
              <a:path w="1510664">
                <a:moveTo>
                  <a:pt x="0" y="0"/>
                </a:moveTo>
                <a:lnTo>
                  <a:pt x="1510614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" name="object 9"/>
          <p:cNvSpPr/>
          <p:nvPr/>
        </p:nvSpPr>
        <p:spPr>
          <a:xfrm>
            <a:off x="2011551" y="4594371"/>
            <a:ext cx="1900052" cy="614825"/>
          </a:xfrm>
          <a:custGeom>
            <a:avLst/>
            <a:gdLst>
              <a:gd name="connsiteX0" fmla="*/ 0 w 1525083"/>
              <a:gd name="connsiteY0" fmla="*/ 0 h 614823"/>
              <a:gd name="connsiteX1" fmla="*/ 812800 w 1525083"/>
              <a:gd name="connsiteY1" fmla="*/ 0 h 614823"/>
              <a:gd name="connsiteX2" fmla="*/ 1525083 w 1525083"/>
              <a:gd name="connsiteY2" fmla="*/ 614823 h 614823"/>
              <a:gd name="connsiteX0" fmla="*/ 0 w 1900052"/>
              <a:gd name="connsiteY0" fmla="*/ 3289 h 614823"/>
              <a:gd name="connsiteX1" fmla="*/ 1187769 w 1900052"/>
              <a:gd name="connsiteY1" fmla="*/ 0 h 614823"/>
              <a:gd name="connsiteX2" fmla="*/ 1900052 w 1900052"/>
              <a:gd name="connsiteY2" fmla="*/ 614823 h 61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0052" h="614823">
                <a:moveTo>
                  <a:pt x="0" y="3289"/>
                </a:moveTo>
                <a:lnTo>
                  <a:pt x="1187769" y="0"/>
                </a:lnTo>
                <a:cubicBezTo>
                  <a:pt x="1328713" y="124904"/>
                  <a:pt x="1759108" y="489919"/>
                  <a:pt x="1900052" y="614823"/>
                </a:cubicBez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88493" y="798285"/>
            <a:ext cx="74058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Urinary</a:t>
            </a:r>
            <a:br>
              <a:rPr lang="en-US" sz="1600" b="1" kern="1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1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bladder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45A7E6-AD5D-BA44-9DD5-09397E00D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21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795528" y="137160"/>
            <a:ext cx="7552944" cy="6416040"/>
          </a:xfrm>
          <a:prstGeom prst="rect">
            <a:avLst/>
          </a:prstGeom>
        </p:spPr>
      </p:pic>
      <p:sp>
        <p:nvSpPr>
          <p:cNvPr id="6" name="object 16"/>
          <p:cNvSpPr txBox="1"/>
          <p:nvPr/>
        </p:nvSpPr>
        <p:spPr>
          <a:xfrm>
            <a:off x="834648" y="810290"/>
            <a:ext cx="1530934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2500"/>
              </a:lnSpc>
              <a:defRPr sz="2500" kern="100" spc="-6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Umbilicus</a:t>
            </a:r>
          </a:p>
        </p:txBody>
      </p:sp>
      <p:sp>
        <p:nvSpPr>
          <p:cNvPr id="7" name="object 17"/>
          <p:cNvSpPr txBox="1"/>
          <p:nvPr/>
        </p:nvSpPr>
        <p:spPr>
          <a:xfrm>
            <a:off x="841376" y="1733002"/>
            <a:ext cx="3044826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2500" kern="1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b="1" spc="-6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Superior</a:t>
            </a:r>
            <a:r>
              <a:rPr lang="en-US" b="1" spc="-6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b="1" spc="-6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wall</a:t>
            </a:r>
          </a:p>
          <a:p>
            <a:pPr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b="1" spc="-6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of distended</a:t>
            </a:r>
            <a:r>
              <a:rPr lang="en-US" b="1" spc="-6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b="1" spc="-6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bladder</a:t>
            </a:r>
          </a:p>
        </p:txBody>
      </p:sp>
      <p:sp>
        <p:nvSpPr>
          <p:cNvPr id="8" name="object 18"/>
          <p:cNvSpPr txBox="1"/>
          <p:nvPr/>
        </p:nvSpPr>
        <p:spPr>
          <a:xfrm>
            <a:off x="844256" y="3369464"/>
            <a:ext cx="2570438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2500"/>
              </a:lnSpc>
              <a:defRPr sz="2500" kern="100" spc="-6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Superior wall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of empty bladder</a:t>
            </a:r>
          </a:p>
        </p:txBody>
      </p:sp>
      <p:sp>
        <p:nvSpPr>
          <p:cNvPr id="9" name="object 18"/>
          <p:cNvSpPr txBox="1"/>
          <p:nvPr/>
        </p:nvSpPr>
        <p:spPr>
          <a:xfrm>
            <a:off x="836860" y="4249462"/>
            <a:ext cx="1770337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2500"/>
              </a:lnSpc>
              <a:defRPr sz="2500" kern="100" spc="-6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Pubic  symphysis</a:t>
            </a:r>
          </a:p>
        </p:txBody>
      </p:sp>
      <p:sp>
        <p:nvSpPr>
          <p:cNvPr id="10" name="object 13"/>
          <p:cNvSpPr/>
          <p:nvPr/>
        </p:nvSpPr>
        <p:spPr>
          <a:xfrm>
            <a:off x="2352590" y="988149"/>
            <a:ext cx="1874520" cy="0"/>
          </a:xfrm>
          <a:custGeom>
            <a:avLst/>
            <a:gdLst/>
            <a:ahLst/>
            <a:cxnLst/>
            <a:rect l="l" t="t" r="r" b="b"/>
            <a:pathLst>
              <a:path w="1510664">
                <a:moveTo>
                  <a:pt x="0" y="0"/>
                </a:moveTo>
                <a:lnTo>
                  <a:pt x="1510614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" name="object 13"/>
          <p:cNvSpPr/>
          <p:nvPr/>
        </p:nvSpPr>
        <p:spPr>
          <a:xfrm>
            <a:off x="2832543" y="3550982"/>
            <a:ext cx="2468880" cy="0"/>
          </a:xfrm>
          <a:custGeom>
            <a:avLst/>
            <a:gdLst/>
            <a:ahLst/>
            <a:cxnLst/>
            <a:rect l="l" t="t" r="r" b="b"/>
            <a:pathLst>
              <a:path w="1510664">
                <a:moveTo>
                  <a:pt x="0" y="0"/>
                </a:moveTo>
                <a:lnTo>
                  <a:pt x="1510614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" name="object 14"/>
          <p:cNvSpPr/>
          <p:nvPr/>
        </p:nvSpPr>
        <p:spPr>
          <a:xfrm flipH="1" flipV="1">
            <a:off x="1735654" y="4058456"/>
            <a:ext cx="3156743" cy="351928"/>
          </a:xfrm>
          <a:custGeom>
            <a:avLst/>
            <a:gdLst>
              <a:gd name="connsiteX0" fmla="*/ 0 w 1236411"/>
              <a:gd name="connsiteY0" fmla="*/ 212016 h 212016"/>
              <a:gd name="connsiteX1" fmla="*/ 297119 w 1236411"/>
              <a:gd name="connsiteY1" fmla="*/ 0 h 212016"/>
              <a:gd name="connsiteX2" fmla="*/ 1236411 w 1236411"/>
              <a:gd name="connsiteY2" fmla="*/ 0 h 212016"/>
              <a:gd name="connsiteX0" fmla="*/ 0 w 1940378"/>
              <a:gd name="connsiteY0" fmla="*/ 214779 h 214779"/>
              <a:gd name="connsiteX1" fmla="*/ 297119 w 1940378"/>
              <a:gd name="connsiteY1" fmla="*/ 2763 h 214779"/>
              <a:gd name="connsiteX2" fmla="*/ 1940378 w 1940378"/>
              <a:gd name="connsiteY2" fmla="*/ 0 h 21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0378" h="214779">
                <a:moveTo>
                  <a:pt x="0" y="214779"/>
                </a:moveTo>
                <a:lnTo>
                  <a:pt x="297119" y="2763"/>
                </a:lnTo>
                <a:lnTo>
                  <a:pt x="194037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object 14"/>
          <p:cNvSpPr/>
          <p:nvPr/>
        </p:nvSpPr>
        <p:spPr>
          <a:xfrm flipH="1">
            <a:off x="2834369" y="1893660"/>
            <a:ext cx="2355017" cy="278257"/>
          </a:xfrm>
          <a:custGeom>
            <a:avLst/>
            <a:gdLst>
              <a:gd name="connsiteX0" fmla="*/ 0 w 1236411"/>
              <a:gd name="connsiteY0" fmla="*/ 212016 h 212016"/>
              <a:gd name="connsiteX1" fmla="*/ 297119 w 1236411"/>
              <a:gd name="connsiteY1" fmla="*/ 0 h 212016"/>
              <a:gd name="connsiteX2" fmla="*/ 1236411 w 1236411"/>
              <a:gd name="connsiteY2" fmla="*/ 0 h 212016"/>
              <a:gd name="connsiteX0" fmla="*/ 0 w 1940378"/>
              <a:gd name="connsiteY0" fmla="*/ 214779 h 214779"/>
              <a:gd name="connsiteX1" fmla="*/ 297119 w 1940378"/>
              <a:gd name="connsiteY1" fmla="*/ 2763 h 214779"/>
              <a:gd name="connsiteX2" fmla="*/ 1940378 w 1940378"/>
              <a:gd name="connsiteY2" fmla="*/ 0 h 214779"/>
              <a:gd name="connsiteX0" fmla="*/ 0 w 1940378"/>
              <a:gd name="connsiteY0" fmla="*/ 169818 h 169818"/>
              <a:gd name="connsiteX1" fmla="*/ 297119 w 1940378"/>
              <a:gd name="connsiteY1" fmla="*/ 2763 h 169818"/>
              <a:gd name="connsiteX2" fmla="*/ 1940378 w 1940378"/>
              <a:gd name="connsiteY2" fmla="*/ 0 h 169818"/>
              <a:gd name="connsiteX0" fmla="*/ 0 w 1447575"/>
              <a:gd name="connsiteY0" fmla="*/ 169818 h 169818"/>
              <a:gd name="connsiteX1" fmla="*/ 297119 w 1447575"/>
              <a:gd name="connsiteY1" fmla="*/ 2763 h 169818"/>
              <a:gd name="connsiteX2" fmla="*/ 1447575 w 1447575"/>
              <a:gd name="connsiteY2" fmla="*/ 0 h 1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575" h="169818">
                <a:moveTo>
                  <a:pt x="0" y="169818"/>
                </a:moveTo>
                <a:lnTo>
                  <a:pt x="297119" y="2763"/>
                </a:lnTo>
                <a:lnTo>
                  <a:pt x="144757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41031E-89C1-6E4B-BA4F-CDB1B8578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060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3"/>
          <a:stretch/>
        </p:blipFill>
        <p:spPr>
          <a:xfrm>
            <a:off x="728472" y="137160"/>
            <a:ext cx="7687056" cy="6383383"/>
          </a:xfrm>
          <a:prstGeom prst="rect">
            <a:avLst/>
          </a:prstGeom>
        </p:spPr>
      </p:pic>
      <p:sp>
        <p:nvSpPr>
          <p:cNvPr id="29" name="object 7"/>
          <p:cNvSpPr txBox="1"/>
          <p:nvPr/>
        </p:nvSpPr>
        <p:spPr>
          <a:xfrm>
            <a:off x="1203605" y="2785118"/>
            <a:ext cx="3661822" cy="189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150"/>
              </a:lnSpc>
              <a:defRPr sz="2200" b="0" kern="100" spc="50">
                <a:solidFill>
                  <a:srgbClr val="FF0000"/>
                </a:solidFill>
                <a:latin typeface="Arial Black" panose="020B0A04020102020204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pc="0" dirty="0">
                <a:solidFill>
                  <a:srgbClr val="000000"/>
                </a:solidFill>
                <a:ea typeface="ＭＳ Ｐゴシック" charset="0"/>
              </a:rPr>
              <a:t>Intracellular ﬂuid (ICF)</a:t>
            </a:r>
          </a:p>
        </p:txBody>
      </p:sp>
      <p:sp>
        <p:nvSpPr>
          <p:cNvPr id="30" name="object 7"/>
          <p:cNvSpPr txBox="1"/>
          <p:nvPr/>
        </p:nvSpPr>
        <p:spPr>
          <a:xfrm>
            <a:off x="3664522" y="498068"/>
            <a:ext cx="2304478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150"/>
              </a:lnSpc>
              <a:defRPr sz="2200" b="0" kern="100">
                <a:solidFill>
                  <a:srgbClr val="FF0000"/>
                </a:solidFill>
                <a:latin typeface="Arial Black" panose="020B0A04020102020204" pitchFamily="34" charset="0"/>
                <a:cs typeface="Arial"/>
              </a:defRPr>
            </a:lvl1pPr>
          </a:lstStyle>
          <a:p>
            <a:pPr eaLnBrk="0" fontAlgn="base" hangingPunct="0">
              <a:lnSpc>
                <a:spcPts val="2550"/>
              </a:lnSpc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Volume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  <a:sym typeface="Symbol"/>
              </a:rPr>
              <a:t></a:t>
            </a:r>
            <a:r>
              <a:rPr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40 L</a:t>
            </a:r>
            <a:b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60% body weight</a:t>
            </a:r>
            <a:endParaRPr b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" name="object 7"/>
          <p:cNvSpPr txBox="1"/>
          <p:nvPr/>
        </p:nvSpPr>
        <p:spPr>
          <a:xfrm>
            <a:off x="3654736" y="273630"/>
            <a:ext cx="28932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kern="100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/>
              </a:rPr>
              <a:t>Total body water</a:t>
            </a:r>
          </a:p>
        </p:txBody>
      </p:sp>
      <p:sp>
        <p:nvSpPr>
          <p:cNvPr id="32" name="object 7"/>
          <p:cNvSpPr txBox="1"/>
          <p:nvPr/>
        </p:nvSpPr>
        <p:spPr>
          <a:xfrm>
            <a:off x="5399778" y="2465812"/>
            <a:ext cx="186830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150"/>
              </a:lnSpc>
              <a:defRPr sz="2200" b="0" kern="100" spc="50">
                <a:solidFill>
                  <a:srgbClr val="FF0000"/>
                </a:solidFill>
                <a:latin typeface="Arial Black" panose="020B0A04020102020204" pitchFamily="34" charset="0"/>
                <a:cs typeface="Arial"/>
              </a:defRPr>
            </a:lvl1pPr>
          </a:lstStyle>
          <a:p>
            <a:pPr eaLnBrk="0" fontAlgn="base" hangingPunct="0">
              <a:lnSpc>
                <a:spcPts val="265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Interstitial  ﬂuid (IF) </a:t>
            </a:r>
          </a:p>
        </p:txBody>
      </p:sp>
      <p:sp>
        <p:nvSpPr>
          <p:cNvPr id="33" name="object 7"/>
          <p:cNvSpPr txBox="1"/>
          <p:nvPr/>
        </p:nvSpPr>
        <p:spPr>
          <a:xfrm rot="5400000">
            <a:off x="7457143" y="1807090"/>
            <a:ext cx="138141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150"/>
              </a:lnSpc>
              <a:defRPr sz="2200" b="0" kern="100" spc="50">
                <a:solidFill>
                  <a:srgbClr val="FF0000"/>
                </a:solidFill>
                <a:latin typeface="Arial Black" panose="020B0A04020102020204" pitchFamily="34" charset="0"/>
                <a:cs typeface="Arial"/>
              </a:defRPr>
            </a:lvl1pPr>
          </a:lstStyle>
          <a:p>
            <a:pPr eaLnBrk="0" fontAlgn="base" hangingPunct="0">
              <a:lnSpc>
                <a:spcPts val="2650"/>
              </a:lnSpc>
              <a:spcBef>
                <a:spcPct val="0"/>
              </a:spcBef>
              <a:spcAft>
                <a:spcPct val="0"/>
              </a:spcAft>
            </a:pPr>
            <a:r>
              <a:rPr lang="en-US" spc="0" dirty="0">
                <a:solidFill>
                  <a:srgbClr val="000000"/>
                </a:solidFill>
                <a:ea typeface="ＭＳ Ｐゴシック" charset="0"/>
              </a:rPr>
              <a:t>Plasma</a:t>
            </a:r>
          </a:p>
        </p:txBody>
      </p:sp>
      <p:sp>
        <p:nvSpPr>
          <p:cNvPr id="34" name="object 7"/>
          <p:cNvSpPr txBox="1"/>
          <p:nvPr/>
        </p:nvSpPr>
        <p:spPr>
          <a:xfrm>
            <a:off x="5423180" y="5233043"/>
            <a:ext cx="298739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2650"/>
              </a:lnSpc>
              <a:defRPr sz="2200" b="0" kern="100" spc="50">
                <a:solidFill>
                  <a:srgbClr val="FF0000"/>
                </a:solidFill>
                <a:latin typeface="Arial Black" panose="020B0A04020102020204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pc="0" dirty="0">
                <a:solidFill>
                  <a:srgbClr val="000000"/>
                </a:solidFill>
                <a:ea typeface="ＭＳ Ｐゴシック" charset="0"/>
              </a:rPr>
              <a:t>Extracellular ﬂuid  (ECF)</a:t>
            </a:r>
          </a:p>
        </p:txBody>
      </p:sp>
      <p:sp>
        <p:nvSpPr>
          <p:cNvPr id="35" name="object 7"/>
          <p:cNvSpPr txBox="1"/>
          <p:nvPr/>
        </p:nvSpPr>
        <p:spPr>
          <a:xfrm>
            <a:off x="1190373" y="3012256"/>
            <a:ext cx="2520667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150"/>
              </a:lnSpc>
              <a:defRPr sz="2200" b="0" kern="100">
                <a:solidFill>
                  <a:srgbClr val="FF0000"/>
                </a:solidFill>
                <a:latin typeface="Arial Black" panose="020B0A04020102020204" pitchFamily="34" charset="0"/>
                <a:cs typeface="Arial"/>
              </a:defRPr>
            </a:lvl1pPr>
          </a:lstStyle>
          <a:p>
            <a:pPr eaLnBrk="0" fontAlgn="base" hangingPunct="0">
              <a:lnSpc>
                <a:spcPts val="255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Volume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  <a:sym typeface="Symbol"/>
              </a:rPr>
              <a:t>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25 L  40% body weight</a:t>
            </a:r>
          </a:p>
        </p:txBody>
      </p:sp>
      <p:sp>
        <p:nvSpPr>
          <p:cNvPr id="36" name="object 7"/>
          <p:cNvSpPr txBox="1"/>
          <p:nvPr/>
        </p:nvSpPr>
        <p:spPr>
          <a:xfrm>
            <a:off x="5383021" y="3172654"/>
            <a:ext cx="2014729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150"/>
              </a:lnSpc>
              <a:defRPr sz="2200" b="0" kern="100">
                <a:solidFill>
                  <a:srgbClr val="FF0000"/>
                </a:solidFill>
                <a:latin typeface="Arial Black" panose="020B0A04020102020204" pitchFamily="34" charset="0"/>
                <a:cs typeface="Arial"/>
              </a:defRPr>
            </a:lvl1pPr>
          </a:lstStyle>
          <a:p>
            <a:pPr eaLnBrk="0" fontAlgn="base" hangingPunct="0">
              <a:lnSpc>
                <a:spcPts val="25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500" b="1" spc="-12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Volume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  <a:sym typeface="Symbol"/>
              </a:rPr>
              <a:t></a:t>
            </a:r>
            <a:r>
              <a:rPr lang="en-US" sz="2500" b="1" spc="-12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12 L  80% of ECF</a:t>
            </a:r>
          </a:p>
        </p:txBody>
      </p:sp>
      <p:sp>
        <p:nvSpPr>
          <p:cNvPr id="37" name="object 7"/>
          <p:cNvSpPr txBox="1"/>
          <p:nvPr/>
        </p:nvSpPr>
        <p:spPr>
          <a:xfrm>
            <a:off x="5402064" y="5892847"/>
            <a:ext cx="2400011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150"/>
              </a:lnSpc>
              <a:defRPr sz="2200" b="0" kern="100">
                <a:solidFill>
                  <a:srgbClr val="FF0000"/>
                </a:solidFill>
                <a:latin typeface="Arial Black" panose="020B0A04020102020204" pitchFamily="34" charset="0"/>
                <a:cs typeface="Arial"/>
              </a:defRPr>
            </a:lvl1pPr>
          </a:lstStyle>
          <a:p>
            <a:pPr eaLnBrk="0" fontAlgn="base" hangingPunct="0">
              <a:lnSpc>
                <a:spcPts val="255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Volume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  <a:sym typeface="Symbol"/>
              </a:rPr>
              <a:t>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15 L 20% body weight</a:t>
            </a:r>
          </a:p>
        </p:txBody>
      </p:sp>
      <p:sp>
        <p:nvSpPr>
          <p:cNvPr id="38" name="object 7"/>
          <p:cNvSpPr txBox="1"/>
          <p:nvPr/>
        </p:nvSpPr>
        <p:spPr>
          <a:xfrm rot="5400000">
            <a:off x="5996765" y="2928578"/>
            <a:ext cx="3572540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150"/>
              </a:lnSpc>
              <a:defRPr sz="2200" b="0" kern="100">
                <a:solidFill>
                  <a:srgbClr val="FF0000"/>
                </a:solidFill>
                <a:latin typeface="Arial Black" panose="020B0A04020102020204" pitchFamily="34" charset="0"/>
                <a:cs typeface="Arial"/>
              </a:defRPr>
            </a:lvl1pPr>
          </a:lstStyle>
          <a:p>
            <a:pPr eaLnBrk="0" fontAlgn="base" hangingPunct="0">
              <a:lnSpc>
                <a:spcPts val="25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Volume </a:t>
            </a:r>
            <a:r>
              <a:rPr lang="en-US" sz="2300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  <a:sym typeface="Symbol"/>
              </a:rPr>
              <a:t>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3 L, 20% of ECF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91323" y="649361"/>
            <a:ext cx="2742529" cy="450850"/>
            <a:chOff x="-170859" y="2772310"/>
            <a:chExt cx="2742529" cy="450850"/>
          </a:xfrm>
        </p:grpSpPr>
        <p:sp>
          <p:nvSpPr>
            <p:cNvPr id="49" name="object 12"/>
            <p:cNvSpPr/>
            <p:nvPr/>
          </p:nvSpPr>
          <p:spPr>
            <a:xfrm rot="5400000" flipH="1">
              <a:off x="1201151" y="1405127"/>
              <a:ext cx="0" cy="2741039"/>
            </a:xfrm>
            <a:custGeom>
              <a:avLst/>
              <a:gdLst/>
              <a:ahLst/>
              <a:cxnLst/>
              <a:rect l="l" t="t" r="r" b="b"/>
              <a:pathLst>
                <a:path h="537845">
                  <a:moveTo>
                    <a:pt x="0" y="0"/>
                  </a:moveTo>
                  <a:lnTo>
                    <a:pt x="0" y="537425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0" name="object 14"/>
            <p:cNvSpPr/>
            <p:nvPr/>
          </p:nvSpPr>
          <p:spPr>
            <a:xfrm rot="5400000" flipH="1">
              <a:off x="-396284" y="2997735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32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flipH="1">
            <a:off x="6069588" y="636002"/>
            <a:ext cx="2305484" cy="450850"/>
            <a:chOff x="-170859" y="2772310"/>
            <a:chExt cx="2742529" cy="450850"/>
          </a:xfrm>
        </p:grpSpPr>
        <p:sp>
          <p:nvSpPr>
            <p:cNvPr id="47" name="object 12"/>
            <p:cNvSpPr/>
            <p:nvPr/>
          </p:nvSpPr>
          <p:spPr>
            <a:xfrm rot="5400000" flipH="1">
              <a:off x="1201151" y="1405127"/>
              <a:ext cx="0" cy="2741039"/>
            </a:xfrm>
            <a:custGeom>
              <a:avLst/>
              <a:gdLst/>
              <a:ahLst/>
              <a:cxnLst/>
              <a:rect l="l" t="t" r="r" b="b"/>
              <a:pathLst>
                <a:path h="537845">
                  <a:moveTo>
                    <a:pt x="0" y="0"/>
                  </a:moveTo>
                  <a:lnTo>
                    <a:pt x="0" y="537425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8" name="object 14"/>
            <p:cNvSpPr/>
            <p:nvPr/>
          </p:nvSpPr>
          <p:spPr>
            <a:xfrm rot="5400000" flipH="1">
              <a:off x="-396284" y="2997735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32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rot="5400000" flipH="1">
            <a:off x="7803224" y="5557167"/>
            <a:ext cx="917767" cy="220276"/>
            <a:chOff x="-170859" y="2772310"/>
            <a:chExt cx="2742529" cy="450850"/>
          </a:xfrm>
        </p:grpSpPr>
        <p:sp>
          <p:nvSpPr>
            <p:cNvPr id="45" name="object 12"/>
            <p:cNvSpPr/>
            <p:nvPr/>
          </p:nvSpPr>
          <p:spPr>
            <a:xfrm rot="5400000" flipH="1">
              <a:off x="1201151" y="1405127"/>
              <a:ext cx="0" cy="2741039"/>
            </a:xfrm>
            <a:custGeom>
              <a:avLst/>
              <a:gdLst/>
              <a:ahLst/>
              <a:cxnLst/>
              <a:rect l="l" t="t" r="r" b="b"/>
              <a:pathLst>
                <a:path h="537845">
                  <a:moveTo>
                    <a:pt x="0" y="0"/>
                  </a:moveTo>
                  <a:lnTo>
                    <a:pt x="0" y="537425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6" name="object 14"/>
            <p:cNvSpPr/>
            <p:nvPr/>
          </p:nvSpPr>
          <p:spPr>
            <a:xfrm rot="5400000" flipH="1">
              <a:off x="-396284" y="2997735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32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16200000">
            <a:off x="4838698" y="5575295"/>
            <a:ext cx="900279" cy="179232"/>
            <a:chOff x="-170859" y="2772310"/>
            <a:chExt cx="2742529" cy="450850"/>
          </a:xfrm>
        </p:grpSpPr>
        <p:sp>
          <p:nvSpPr>
            <p:cNvPr id="43" name="object 12"/>
            <p:cNvSpPr/>
            <p:nvPr/>
          </p:nvSpPr>
          <p:spPr>
            <a:xfrm rot="5400000" flipH="1">
              <a:off x="1201151" y="1405127"/>
              <a:ext cx="0" cy="2741039"/>
            </a:xfrm>
            <a:custGeom>
              <a:avLst/>
              <a:gdLst/>
              <a:ahLst/>
              <a:cxnLst/>
              <a:rect l="l" t="t" r="r" b="b"/>
              <a:pathLst>
                <a:path h="537845">
                  <a:moveTo>
                    <a:pt x="0" y="0"/>
                  </a:moveTo>
                  <a:lnTo>
                    <a:pt x="0" y="537425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4" name="object 14"/>
            <p:cNvSpPr/>
            <p:nvPr/>
          </p:nvSpPr>
          <p:spPr>
            <a:xfrm rot="5400000" flipH="1">
              <a:off x="-396284" y="2997735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32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65AA58-6DE0-A044-A2EE-8E8C43290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199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1"/>
          <a:stretch/>
        </p:blipFill>
        <p:spPr>
          <a:xfrm>
            <a:off x="947928" y="137160"/>
            <a:ext cx="7248144" cy="6426926"/>
          </a:xfrm>
          <a:prstGeom prst="rect">
            <a:avLst/>
          </a:prstGeom>
        </p:spPr>
      </p:pic>
      <p:sp>
        <p:nvSpPr>
          <p:cNvPr id="11" name="object 60"/>
          <p:cNvSpPr txBox="1"/>
          <p:nvPr/>
        </p:nvSpPr>
        <p:spPr>
          <a:xfrm>
            <a:off x="2850904" y="140668"/>
            <a:ext cx="68441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Lungs</a:t>
            </a:r>
            <a:endParaRPr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object 61"/>
          <p:cNvSpPr txBox="1"/>
          <p:nvPr/>
        </p:nvSpPr>
        <p:spPr>
          <a:xfrm>
            <a:off x="1528678" y="6149018"/>
            <a:ext cx="2240508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sz="1600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/>
              </a:rPr>
              <a:t>Intracellular</a:t>
            </a:r>
          </a:p>
          <a:p>
            <a:pPr marL="127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sz="1600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/>
              </a:rPr>
              <a:t>fluid in tissue</a:t>
            </a:r>
            <a:r>
              <a:rPr sz="1600" spc="-100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/>
              </a:rPr>
              <a:t>cells</a:t>
            </a:r>
          </a:p>
        </p:txBody>
      </p:sp>
      <p:sp>
        <p:nvSpPr>
          <p:cNvPr id="13" name="object 63"/>
          <p:cNvSpPr txBox="1"/>
          <p:nvPr/>
        </p:nvSpPr>
        <p:spPr>
          <a:xfrm>
            <a:off x="6471773" y="141252"/>
            <a:ext cx="845628" cy="25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Kidn</a:t>
            </a:r>
            <a:r>
              <a:rPr sz="1600" b="1" spc="-2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ys</a:t>
            </a:r>
          </a:p>
        </p:txBody>
      </p:sp>
      <p:sp>
        <p:nvSpPr>
          <p:cNvPr id="14" name="object 64"/>
          <p:cNvSpPr txBox="1"/>
          <p:nvPr/>
        </p:nvSpPr>
        <p:spPr>
          <a:xfrm>
            <a:off x="4153909" y="186806"/>
            <a:ext cx="1571886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eaLnBrk="0" fontAlgn="base" hangingPunct="0">
              <a:lnSpc>
                <a:spcPts val="156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kern="1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Gastrointestinal  tract</a:t>
            </a:r>
          </a:p>
        </p:txBody>
      </p:sp>
      <p:sp>
        <p:nvSpPr>
          <p:cNvPr id="15" name="object 63"/>
          <p:cNvSpPr txBox="1"/>
          <p:nvPr/>
        </p:nvSpPr>
        <p:spPr>
          <a:xfrm>
            <a:off x="2610972" y="2653233"/>
            <a:ext cx="339401" cy="253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1600" b="1" spc="-5" baseline="-16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6" name="object 63"/>
          <p:cNvSpPr txBox="1"/>
          <p:nvPr/>
        </p:nvSpPr>
        <p:spPr>
          <a:xfrm>
            <a:off x="5191587" y="2641146"/>
            <a:ext cx="64144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60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H</a:t>
            </a:r>
            <a:r>
              <a:rPr lang="en-US" b="1" baseline="-16000" dirty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O,</a:t>
            </a:r>
            <a:br>
              <a:rPr lang="en-US" b="1" dirty="0">
                <a:solidFill>
                  <a:srgbClr val="000000"/>
                </a:solidFill>
                <a:ea typeface="ＭＳ Ｐゴシック" charset="0"/>
              </a:rPr>
            </a:b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Ions</a:t>
            </a:r>
            <a:endParaRPr lang="en-US" b="1" baseline="-16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object 63"/>
          <p:cNvSpPr txBox="1"/>
          <p:nvPr/>
        </p:nvSpPr>
        <p:spPr>
          <a:xfrm>
            <a:off x="4113063" y="2641157"/>
            <a:ext cx="97755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Nutrients</a:t>
            </a:r>
          </a:p>
        </p:txBody>
      </p:sp>
      <p:sp>
        <p:nvSpPr>
          <p:cNvPr id="18" name="object 63"/>
          <p:cNvSpPr txBox="1"/>
          <p:nvPr/>
        </p:nvSpPr>
        <p:spPr>
          <a:xfrm>
            <a:off x="6162960" y="4089483"/>
            <a:ext cx="527176" cy="246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Ions</a:t>
            </a:r>
          </a:p>
        </p:txBody>
      </p:sp>
      <p:sp>
        <p:nvSpPr>
          <p:cNvPr id="19" name="object 63"/>
          <p:cNvSpPr txBox="1"/>
          <p:nvPr/>
        </p:nvSpPr>
        <p:spPr>
          <a:xfrm>
            <a:off x="4111488" y="4084517"/>
            <a:ext cx="97755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Nutrients</a:t>
            </a:r>
          </a:p>
        </p:txBody>
      </p:sp>
      <p:sp>
        <p:nvSpPr>
          <p:cNvPr id="20" name="object 63"/>
          <p:cNvSpPr txBox="1"/>
          <p:nvPr/>
        </p:nvSpPr>
        <p:spPr>
          <a:xfrm>
            <a:off x="2609273" y="4096142"/>
            <a:ext cx="339401" cy="253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1600" b="1" spc="-5" baseline="-16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21" name="object 63"/>
          <p:cNvSpPr txBox="1"/>
          <p:nvPr/>
        </p:nvSpPr>
        <p:spPr>
          <a:xfrm>
            <a:off x="3283878" y="2652085"/>
            <a:ext cx="54759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60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CO</a:t>
            </a:r>
            <a:r>
              <a:rPr lang="en-US" b="1" baseline="-16000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22" name="object 63"/>
          <p:cNvSpPr txBox="1"/>
          <p:nvPr/>
        </p:nvSpPr>
        <p:spPr>
          <a:xfrm>
            <a:off x="3289169" y="4095040"/>
            <a:ext cx="54759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60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CO</a:t>
            </a:r>
            <a:r>
              <a:rPr lang="en-US" b="1" baseline="-16000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23" name="object 63"/>
          <p:cNvSpPr txBox="1"/>
          <p:nvPr/>
        </p:nvSpPr>
        <p:spPr>
          <a:xfrm>
            <a:off x="6693106" y="2625984"/>
            <a:ext cx="124624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Nitrogenous</a:t>
            </a:r>
            <a:br>
              <a:rPr lang="en-US" sz="16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6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wastes</a:t>
            </a:r>
          </a:p>
        </p:txBody>
      </p:sp>
      <p:sp>
        <p:nvSpPr>
          <p:cNvPr id="24" name="object 63"/>
          <p:cNvSpPr txBox="1"/>
          <p:nvPr/>
        </p:nvSpPr>
        <p:spPr>
          <a:xfrm>
            <a:off x="6687559" y="4073261"/>
            <a:ext cx="124624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Nitrogenous</a:t>
            </a:r>
            <a:br>
              <a:rPr lang="en-US" sz="16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6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wastes</a:t>
            </a:r>
          </a:p>
        </p:txBody>
      </p:sp>
      <p:sp>
        <p:nvSpPr>
          <p:cNvPr id="25" name="object 63"/>
          <p:cNvSpPr txBox="1"/>
          <p:nvPr/>
        </p:nvSpPr>
        <p:spPr>
          <a:xfrm>
            <a:off x="6156478" y="2635541"/>
            <a:ext cx="64144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60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H</a:t>
            </a:r>
            <a:r>
              <a:rPr lang="en-US" b="1" baseline="-16000" dirty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O,</a:t>
            </a:r>
            <a:br>
              <a:rPr lang="en-US" b="1" dirty="0">
                <a:solidFill>
                  <a:srgbClr val="000000"/>
                </a:solidFill>
                <a:ea typeface="ＭＳ Ｐゴシック" charset="0"/>
              </a:rPr>
            </a:b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Ions</a:t>
            </a:r>
            <a:endParaRPr lang="en-US" b="1" baseline="-16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6" name="object 63"/>
          <p:cNvSpPr txBox="1"/>
          <p:nvPr/>
        </p:nvSpPr>
        <p:spPr>
          <a:xfrm>
            <a:off x="5207444" y="4091777"/>
            <a:ext cx="433338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60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H</a:t>
            </a:r>
            <a:r>
              <a:rPr lang="en-US" b="1" baseline="-16000" dirty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O</a:t>
            </a:r>
            <a:endParaRPr lang="en-US" b="1" baseline="-16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object 61"/>
          <p:cNvSpPr txBox="1"/>
          <p:nvPr/>
        </p:nvSpPr>
        <p:spPr>
          <a:xfrm>
            <a:off x="1224060" y="2638156"/>
            <a:ext cx="886976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/>
              </a:rPr>
              <a:t>Blood</a:t>
            </a:r>
            <a:br>
              <a:rPr lang="en-US" sz="1600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/>
              </a:rPr>
            </a:br>
            <a:r>
              <a:rPr lang="en-US" sz="1600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/>
              </a:rPr>
              <a:t>plasma</a:t>
            </a:r>
          </a:p>
        </p:txBody>
      </p:sp>
      <p:sp>
        <p:nvSpPr>
          <p:cNvPr id="28" name="object 61"/>
          <p:cNvSpPr txBox="1"/>
          <p:nvPr/>
        </p:nvSpPr>
        <p:spPr>
          <a:xfrm>
            <a:off x="1251867" y="4085246"/>
            <a:ext cx="1232319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/>
              </a:rPr>
              <a:t>Interstitial</a:t>
            </a:r>
            <a:br>
              <a:rPr lang="en-US" sz="1600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/>
              </a:rPr>
            </a:br>
            <a:r>
              <a:rPr lang="en-US" sz="1600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  <a:cs typeface="Arial"/>
              </a:rPr>
              <a:t>fluid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019485" y="5703084"/>
            <a:ext cx="498366" cy="411693"/>
            <a:chOff x="2184182" y="9249195"/>
            <a:chExt cx="316865" cy="257175"/>
          </a:xfrm>
        </p:grpSpPr>
        <p:sp>
          <p:nvSpPr>
            <p:cNvPr id="30" name="object 58"/>
            <p:cNvSpPr/>
            <p:nvPr/>
          </p:nvSpPr>
          <p:spPr>
            <a:xfrm>
              <a:off x="2184185" y="9249195"/>
              <a:ext cx="0" cy="257175"/>
            </a:xfrm>
            <a:custGeom>
              <a:avLst/>
              <a:gdLst/>
              <a:ahLst/>
              <a:cxnLst/>
              <a:rect l="l" t="t" r="r" b="b"/>
              <a:pathLst>
                <a:path h="257175">
                  <a:moveTo>
                    <a:pt x="0" y="0"/>
                  </a:moveTo>
                  <a:lnTo>
                    <a:pt x="0" y="256984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1" name="object 59"/>
            <p:cNvSpPr/>
            <p:nvPr/>
          </p:nvSpPr>
          <p:spPr>
            <a:xfrm>
              <a:off x="2184182" y="9249393"/>
              <a:ext cx="316865" cy="221615"/>
            </a:xfrm>
            <a:custGeom>
              <a:avLst/>
              <a:gdLst/>
              <a:ahLst/>
              <a:cxnLst/>
              <a:rect l="l" t="t" r="r" b="b"/>
              <a:pathLst>
                <a:path w="316864" h="221615">
                  <a:moveTo>
                    <a:pt x="316331" y="0"/>
                  </a:moveTo>
                  <a:lnTo>
                    <a:pt x="0" y="221576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2E8297-604B-7E42-A0FB-F2CA7001F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244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5"/>
          <a:stretch/>
        </p:blipFill>
        <p:spPr>
          <a:xfrm>
            <a:off x="1432560" y="874776"/>
            <a:ext cx="6278880" cy="48946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40311" y="1761029"/>
            <a:ext cx="164678" cy="3098559"/>
            <a:chOff x="-1247185" y="1980041"/>
            <a:chExt cx="82550" cy="1547431"/>
          </a:xfrm>
        </p:grpSpPr>
        <p:sp>
          <p:nvSpPr>
            <p:cNvPr id="24" name="object 12"/>
            <p:cNvSpPr/>
            <p:nvPr/>
          </p:nvSpPr>
          <p:spPr>
            <a:xfrm>
              <a:off x="-1206282" y="2985152"/>
              <a:ext cx="0" cy="537845"/>
            </a:xfrm>
            <a:custGeom>
              <a:avLst/>
              <a:gdLst/>
              <a:ahLst/>
              <a:cxnLst/>
              <a:rect l="l" t="t" r="r" b="b"/>
              <a:pathLst>
                <a:path h="537845">
                  <a:moveTo>
                    <a:pt x="0" y="0"/>
                  </a:moveTo>
                  <a:lnTo>
                    <a:pt x="0" y="537425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900" b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13"/>
            <p:cNvSpPr/>
            <p:nvPr/>
          </p:nvSpPr>
          <p:spPr>
            <a:xfrm>
              <a:off x="-1206282" y="1981641"/>
              <a:ext cx="0" cy="518795"/>
            </a:xfrm>
            <a:custGeom>
              <a:avLst/>
              <a:gdLst/>
              <a:ahLst/>
              <a:cxnLst/>
              <a:rect l="l" t="t" r="r" b="b"/>
              <a:pathLst>
                <a:path h="518794">
                  <a:moveTo>
                    <a:pt x="0" y="0"/>
                  </a:moveTo>
                  <a:lnTo>
                    <a:pt x="0" y="518414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900" b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14"/>
            <p:cNvSpPr/>
            <p:nvPr/>
          </p:nvSpPr>
          <p:spPr>
            <a:xfrm>
              <a:off x="-1247185" y="352747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32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900" b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15"/>
            <p:cNvSpPr/>
            <p:nvPr/>
          </p:nvSpPr>
          <p:spPr>
            <a:xfrm>
              <a:off x="-1247185" y="1980041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32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900" b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object 16"/>
          <p:cNvSpPr txBox="1"/>
          <p:nvPr/>
        </p:nvSpPr>
        <p:spPr>
          <a:xfrm>
            <a:off x="6399134" y="2199278"/>
            <a:ext cx="1354386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2330"/>
              </a:lnSpc>
              <a:defRPr sz="1900" kern="100" spc="8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b="1" spc="-10" dirty="0">
                <a:solidFill>
                  <a:srgbClr val="000000"/>
                </a:solidFill>
                <a:ea typeface="ＭＳ Ｐゴシック" charset="0"/>
              </a:rPr>
              <a:t>Insensible  losses via</a:t>
            </a:r>
          </a:p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b="1" spc="-10" dirty="0">
                <a:solidFill>
                  <a:srgbClr val="000000"/>
                </a:solidFill>
                <a:ea typeface="ＭＳ Ｐゴシック" charset="0"/>
              </a:rPr>
              <a:t>skin and  lungs 28%</a:t>
            </a:r>
          </a:p>
        </p:txBody>
      </p:sp>
      <p:sp>
        <p:nvSpPr>
          <p:cNvPr id="8" name="object 17"/>
          <p:cNvSpPr txBox="1"/>
          <p:nvPr/>
        </p:nvSpPr>
        <p:spPr>
          <a:xfrm>
            <a:off x="6390568" y="3840529"/>
            <a:ext cx="1272292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2200"/>
              </a:lnSpc>
              <a:defRPr sz="1900" kern="100" spc="8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spc="-10" dirty="0">
                <a:solidFill>
                  <a:srgbClr val="000000"/>
                </a:solidFill>
                <a:ea typeface="ＭＳ Ｐゴシック" charset="0"/>
              </a:rPr>
              <a:t>Urine 60%</a:t>
            </a:r>
          </a:p>
        </p:txBody>
      </p:sp>
      <p:sp>
        <p:nvSpPr>
          <p:cNvPr id="9" name="object 18"/>
          <p:cNvSpPr txBox="1"/>
          <p:nvPr/>
        </p:nvSpPr>
        <p:spPr>
          <a:xfrm rot="16200000">
            <a:off x="4052768" y="3048891"/>
            <a:ext cx="1130514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2200"/>
              </a:lnSpc>
              <a:defRPr sz="1900" kern="100" spc="8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spc="-10" dirty="0">
                <a:solidFill>
                  <a:srgbClr val="000000"/>
                </a:solidFill>
                <a:ea typeface="ＭＳ Ｐゴシック" charset="0"/>
              </a:rPr>
              <a:t>2500 ml</a:t>
            </a:r>
          </a:p>
        </p:txBody>
      </p:sp>
      <p:sp>
        <p:nvSpPr>
          <p:cNvPr id="10" name="object 19"/>
          <p:cNvSpPr txBox="1"/>
          <p:nvPr/>
        </p:nvSpPr>
        <p:spPr>
          <a:xfrm>
            <a:off x="4851946" y="5230215"/>
            <a:ext cx="2033536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2330"/>
              </a:lnSpc>
              <a:defRPr sz="1900" kern="100" spc="8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spc="-10" dirty="0">
                <a:solidFill>
                  <a:srgbClr val="000000"/>
                </a:solidFill>
                <a:ea typeface="ＭＳ Ｐゴシック" charset="0"/>
              </a:rPr>
              <a:t>Average</a:t>
            </a:r>
            <a:r>
              <a:rPr lang="en-US" b="1" spc="-1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b="1" spc="-10" dirty="0">
                <a:solidFill>
                  <a:srgbClr val="000000"/>
                </a:solidFill>
                <a:ea typeface="ＭＳ Ｐゴシック" charset="0"/>
              </a:rPr>
              <a:t>output  per day</a:t>
            </a:r>
          </a:p>
        </p:txBody>
      </p:sp>
      <p:sp>
        <p:nvSpPr>
          <p:cNvPr id="11" name="object 20"/>
          <p:cNvSpPr txBox="1"/>
          <p:nvPr/>
        </p:nvSpPr>
        <p:spPr>
          <a:xfrm>
            <a:off x="2688942" y="5228753"/>
            <a:ext cx="2111036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2330"/>
              </a:lnSpc>
              <a:defRPr sz="1900" kern="100" spc="8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spc="-10" dirty="0">
                <a:solidFill>
                  <a:srgbClr val="000000"/>
                </a:solidFill>
                <a:ea typeface="ＭＳ Ｐゴシック" charset="0"/>
              </a:rPr>
              <a:t>Average intake  per day</a:t>
            </a:r>
          </a:p>
        </p:txBody>
      </p:sp>
      <p:sp>
        <p:nvSpPr>
          <p:cNvPr id="12" name="object 21"/>
          <p:cNvSpPr txBox="1"/>
          <p:nvPr/>
        </p:nvSpPr>
        <p:spPr>
          <a:xfrm>
            <a:off x="1478024" y="3833815"/>
            <a:ext cx="1339807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2200"/>
              </a:lnSpc>
              <a:defRPr sz="1900" kern="100" spc="8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spc="-10" dirty="0">
                <a:solidFill>
                  <a:srgbClr val="000000"/>
                </a:solidFill>
                <a:ea typeface="ＭＳ Ｐゴシック" charset="0"/>
              </a:rPr>
              <a:t>Beverages  60%</a:t>
            </a:r>
          </a:p>
        </p:txBody>
      </p:sp>
      <p:sp>
        <p:nvSpPr>
          <p:cNvPr id="13" name="object 22"/>
          <p:cNvSpPr txBox="1"/>
          <p:nvPr/>
        </p:nvSpPr>
        <p:spPr>
          <a:xfrm>
            <a:off x="1475441" y="1661075"/>
            <a:ext cx="1482911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2200"/>
              </a:lnSpc>
              <a:defRPr sz="1900" kern="100" spc="8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spc="-10" dirty="0">
                <a:solidFill>
                  <a:srgbClr val="000000"/>
                </a:solidFill>
                <a:ea typeface="ＭＳ Ｐゴシック" charset="0"/>
              </a:rPr>
              <a:t>Metabolism </a:t>
            </a:r>
            <a:br>
              <a:rPr lang="en-US" b="1" spc="-10" dirty="0">
                <a:solidFill>
                  <a:srgbClr val="000000"/>
                </a:solidFill>
                <a:ea typeface="ＭＳ Ｐゴシック" charset="0"/>
              </a:rPr>
            </a:br>
            <a:r>
              <a:rPr b="1" spc="-10" dirty="0">
                <a:solidFill>
                  <a:srgbClr val="000000"/>
                </a:solidFill>
                <a:ea typeface="ＭＳ Ｐゴシック" charset="0"/>
              </a:rPr>
              <a:t>10%</a:t>
            </a:r>
          </a:p>
        </p:txBody>
      </p:sp>
      <p:sp>
        <p:nvSpPr>
          <p:cNvPr id="14" name="object 23"/>
          <p:cNvSpPr txBox="1"/>
          <p:nvPr/>
        </p:nvSpPr>
        <p:spPr>
          <a:xfrm>
            <a:off x="5253200" y="3812956"/>
            <a:ext cx="105191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2200"/>
              </a:lnSpc>
              <a:defRPr sz="1900" kern="100" spc="8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spc="-10" dirty="0">
                <a:solidFill>
                  <a:srgbClr val="000000"/>
                </a:solidFill>
                <a:ea typeface="ＭＳ Ｐゴシック" charset="0"/>
              </a:rPr>
              <a:t>1500 ml</a:t>
            </a:r>
            <a:endParaRPr b="1" spc="-1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object 24"/>
          <p:cNvSpPr txBox="1"/>
          <p:nvPr/>
        </p:nvSpPr>
        <p:spPr>
          <a:xfrm>
            <a:off x="5217596" y="2612887"/>
            <a:ext cx="94928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2200"/>
              </a:lnSpc>
              <a:defRPr sz="1900" kern="100" spc="8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spc="-10" dirty="0">
                <a:solidFill>
                  <a:srgbClr val="000000"/>
                </a:solidFill>
                <a:ea typeface="ＭＳ Ｐゴシック" charset="0"/>
              </a:rPr>
              <a:t>700 ml</a:t>
            </a:r>
          </a:p>
        </p:txBody>
      </p:sp>
      <p:sp>
        <p:nvSpPr>
          <p:cNvPr id="16" name="object 25"/>
          <p:cNvSpPr txBox="1"/>
          <p:nvPr/>
        </p:nvSpPr>
        <p:spPr>
          <a:xfrm>
            <a:off x="5292024" y="1579771"/>
            <a:ext cx="87485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2200"/>
              </a:lnSpc>
              <a:defRPr sz="1900" kern="100" spc="8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spc="-10" dirty="0">
                <a:solidFill>
                  <a:srgbClr val="000000"/>
                </a:solidFill>
                <a:ea typeface="ＭＳ Ｐゴシック" charset="0"/>
              </a:rPr>
              <a:t>100 ml</a:t>
            </a:r>
          </a:p>
        </p:txBody>
      </p:sp>
      <p:sp>
        <p:nvSpPr>
          <p:cNvPr id="17" name="object 26"/>
          <p:cNvSpPr txBox="1"/>
          <p:nvPr/>
        </p:nvSpPr>
        <p:spPr>
          <a:xfrm>
            <a:off x="3138891" y="3812957"/>
            <a:ext cx="1092868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2200"/>
              </a:lnSpc>
              <a:defRPr sz="1900" kern="100" spc="8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spc="-10" dirty="0">
                <a:solidFill>
                  <a:srgbClr val="000000"/>
                </a:solidFill>
                <a:ea typeface="ＭＳ Ｐゴシック" charset="0"/>
              </a:rPr>
              <a:t>1500 ml</a:t>
            </a:r>
          </a:p>
        </p:txBody>
      </p:sp>
      <p:sp>
        <p:nvSpPr>
          <p:cNvPr id="18" name="object 27"/>
          <p:cNvSpPr txBox="1"/>
          <p:nvPr/>
        </p:nvSpPr>
        <p:spPr>
          <a:xfrm>
            <a:off x="3219531" y="2548357"/>
            <a:ext cx="86871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2200"/>
              </a:lnSpc>
              <a:defRPr sz="1900" kern="100" spc="8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spc="-10" dirty="0">
                <a:solidFill>
                  <a:srgbClr val="000000"/>
                </a:solidFill>
                <a:ea typeface="ＭＳ Ｐゴシック" charset="0"/>
              </a:rPr>
              <a:t>750 ml</a:t>
            </a:r>
          </a:p>
        </p:txBody>
      </p:sp>
      <p:sp>
        <p:nvSpPr>
          <p:cNvPr id="19" name="object 28"/>
          <p:cNvSpPr txBox="1"/>
          <p:nvPr/>
        </p:nvSpPr>
        <p:spPr>
          <a:xfrm>
            <a:off x="3214189" y="1895148"/>
            <a:ext cx="975042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2200"/>
              </a:lnSpc>
              <a:defRPr sz="1900" kern="100" spc="8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spc="-10" dirty="0">
                <a:solidFill>
                  <a:srgbClr val="000000"/>
                </a:solidFill>
                <a:ea typeface="ＭＳ Ｐゴシック" charset="0"/>
              </a:rPr>
              <a:t>250 ml</a:t>
            </a:r>
          </a:p>
        </p:txBody>
      </p:sp>
      <p:sp>
        <p:nvSpPr>
          <p:cNvPr id="20" name="object 22"/>
          <p:cNvSpPr txBox="1"/>
          <p:nvPr/>
        </p:nvSpPr>
        <p:spPr>
          <a:xfrm>
            <a:off x="1484956" y="2386181"/>
            <a:ext cx="801206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2200"/>
              </a:lnSpc>
              <a:defRPr sz="1900" kern="100" spc="8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spc="-10" dirty="0">
                <a:solidFill>
                  <a:srgbClr val="000000"/>
                </a:solidFill>
                <a:ea typeface="ＭＳ Ｐゴシック" charset="0"/>
              </a:rPr>
              <a:t>Foods  30%</a:t>
            </a:r>
          </a:p>
        </p:txBody>
      </p:sp>
      <p:sp>
        <p:nvSpPr>
          <p:cNvPr id="23" name="object 25"/>
          <p:cNvSpPr txBox="1"/>
          <p:nvPr/>
        </p:nvSpPr>
        <p:spPr>
          <a:xfrm>
            <a:off x="5270760" y="2058236"/>
            <a:ext cx="87485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2200"/>
              </a:lnSpc>
              <a:defRPr sz="1900" kern="100" spc="8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spc="-10" dirty="0">
                <a:solidFill>
                  <a:srgbClr val="000000"/>
                </a:solidFill>
                <a:ea typeface="ＭＳ Ｐゴシック" charset="0"/>
              </a:rPr>
              <a:t>200 ml</a:t>
            </a:r>
          </a:p>
        </p:txBody>
      </p:sp>
      <p:sp>
        <p:nvSpPr>
          <p:cNvPr id="29" name="object 22"/>
          <p:cNvSpPr txBox="1"/>
          <p:nvPr/>
        </p:nvSpPr>
        <p:spPr>
          <a:xfrm>
            <a:off x="6399134" y="1555568"/>
            <a:ext cx="1173974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2200"/>
              </a:lnSpc>
              <a:defRPr sz="1900" kern="100" spc="8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pc="-10" dirty="0">
                <a:solidFill>
                  <a:srgbClr val="000000"/>
                </a:solidFill>
                <a:ea typeface="ＭＳ Ｐゴシック" charset="0"/>
              </a:rPr>
              <a:t>Feces 4%</a:t>
            </a:r>
            <a:endParaRPr b="1" spc="-1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object 22"/>
          <p:cNvSpPr txBox="1"/>
          <p:nvPr/>
        </p:nvSpPr>
        <p:spPr>
          <a:xfrm>
            <a:off x="6399134" y="1875692"/>
            <a:ext cx="1162251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>
              <a:lnSpc>
                <a:spcPts val="2200"/>
              </a:lnSpc>
              <a:defRPr sz="1900" kern="100" spc="8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pc="-10" dirty="0">
                <a:solidFill>
                  <a:srgbClr val="000000"/>
                </a:solidFill>
                <a:ea typeface="ＭＳ Ｐゴシック" charset="0"/>
              </a:rPr>
              <a:t>Sweat 8%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14EA4-F130-1B48-8105-EB896625B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64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/>
        </p:blipFill>
        <p:spPr>
          <a:xfrm>
            <a:off x="1944624" y="240030"/>
            <a:ext cx="5254752" cy="6377940"/>
          </a:xfrm>
          <a:prstGeom prst="rect">
            <a:avLst/>
          </a:prstGeom>
        </p:spPr>
      </p:pic>
      <p:sp>
        <p:nvSpPr>
          <p:cNvPr id="5" name="object 12"/>
          <p:cNvSpPr/>
          <p:nvPr/>
        </p:nvSpPr>
        <p:spPr>
          <a:xfrm flipV="1">
            <a:off x="3062287" y="5098254"/>
            <a:ext cx="1743075" cy="86344"/>
          </a:xfrm>
          <a:custGeom>
            <a:avLst/>
            <a:gdLst/>
            <a:ahLst/>
            <a:cxnLst/>
            <a:rect l="l" t="t" r="r" b="b"/>
            <a:pathLst>
              <a:path w="1043939">
                <a:moveTo>
                  <a:pt x="1043825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6" name="object 12"/>
          <p:cNvSpPr/>
          <p:nvPr/>
        </p:nvSpPr>
        <p:spPr>
          <a:xfrm flipV="1">
            <a:off x="3067038" y="5098238"/>
            <a:ext cx="1743075" cy="86344"/>
          </a:xfrm>
          <a:custGeom>
            <a:avLst/>
            <a:gdLst/>
            <a:ahLst/>
            <a:cxnLst/>
            <a:rect l="l" t="t" r="r" b="b"/>
            <a:pathLst>
              <a:path w="1043939">
                <a:moveTo>
                  <a:pt x="104382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7" name="object 43"/>
          <p:cNvSpPr txBox="1"/>
          <p:nvPr/>
        </p:nvSpPr>
        <p:spPr>
          <a:xfrm>
            <a:off x="1975603" y="4994785"/>
            <a:ext cx="1120022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12th</a:t>
            </a:r>
            <a:r>
              <a:rPr sz="2200" b="1" spc="-9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rib</a:t>
            </a:r>
          </a:p>
        </p:txBody>
      </p:sp>
      <p:sp>
        <p:nvSpPr>
          <p:cNvPr id="8" name="object 45"/>
          <p:cNvSpPr txBox="1"/>
          <p:nvPr/>
        </p:nvSpPr>
        <p:spPr>
          <a:xfrm>
            <a:off x="1972346" y="6327260"/>
            <a:ext cx="816901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2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(</a:t>
            </a:r>
            <a:r>
              <a:rPr lang="en-US" sz="22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b</a:t>
            </a:r>
            <a:r>
              <a:rPr sz="22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31F1ED-2EDF-9B47-9EFA-EBDC51D4E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63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"/>
          <a:stretch/>
        </p:blipFill>
        <p:spPr>
          <a:xfrm>
            <a:off x="2301240" y="211455"/>
            <a:ext cx="4541520" cy="6435090"/>
          </a:xfrm>
          <a:prstGeom prst="rect">
            <a:avLst/>
          </a:prstGeom>
        </p:spPr>
      </p:pic>
      <p:sp>
        <p:nvSpPr>
          <p:cNvPr id="5" name="object 53"/>
          <p:cNvSpPr/>
          <p:nvPr/>
        </p:nvSpPr>
        <p:spPr>
          <a:xfrm>
            <a:off x="3066595" y="2444750"/>
            <a:ext cx="2329318" cy="548971"/>
          </a:xfrm>
          <a:custGeom>
            <a:avLst/>
            <a:gdLst/>
            <a:ahLst/>
            <a:cxnLst/>
            <a:rect l="l" t="t" r="r" b="b"/>
            <a:pathLst>
              <a:path w="1711960" h="402589">
                <a:moveTo>
                  <a:pt x="1711528" y="0"/>
                </a:moveTo>
                <a:lnTo>
                  <a:pt x="1204048" y="0"/>
                </a:lnTo>
                <a:lnTo>
                  <a:pt x="0" y="40231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6" name="object 54"/>
          <p:cNvSpPr/>
          <p:nvPr/>
        </p:nvSpPr>
        <p:spPr>
          <a:xfrm>
            <a:off x="4009927" y="4521995"/>
            <a:ext cx="1383603" cy="354048"/>
          </a:xfrm>
          <a:custGeom>
            <a:avLst/>
            <a:gdLst/>
            <a:ahLst/>
            <a:cxnLst/>
            <a:rect l="l" t="t" r="r" b="b"/>
            <a:pathLst>
              <a:path w="1026160" h="262254">
                <a:moveTo>
                  <a:pt x="1025728" y="0"/>
                </a:moveTo>
                <a:lnTo>
                  <a:pt x="325285" y="0"/>
                </a:lnTo>
                <a:lnTo>
                  <a:pt x="0" y="261645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7" name="object 38"/>
          <p:cNvSpPr/>
          <p:nvPr/>
        </p:nvSpPr>
        <p:spPr>
          <a:xfrm>
            <a:off x="4449748" y="5124144"/>
            <a:ext cx="955689" cy="168930"/>
          </a:xfrm>
          <a:custGeom>
            <a:avLst/>
            <a:gdLst/>
            <a:ahLst/>
            <a:cxnLst/>
            <a:rect l="l" t="t" r="r" b="b"/>
            <a:pathLst>
              <a:path w="701675" h="123189">
                <a:moveTo>
                  <a:pt x="0" y="122770"/>
                </a:moveTo>
                <a:lnTo>
                  <a:pt x="407238" y="0"/>
                </a:lnTo>
                <a:lnTo>
                  <a:pt x="70123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8" name="object 77"/>
          <p:cNvSpPr/>
          <p:nvPr/>
        </p:nvSpPr>
        <p:spPr>
          <a:xfrm>
            <a:off x="4097751" y="5010370"/>
            <a:ext cx="345662" cy="553817"/>
          </a:xfrm>
          <a:custGeom>
            <a:avLst/>
            <a:gdLst/>
            <a:ahLst/>
            <a:cxnLst/>
            <a:rect l="l" t="t" r="r" b="b"/>
            <a:pathLst>
              <a:path w="259080" h="403860">
                <a:moveTo>
                  <a:pt x="0" y="0"/>
                </a:moveTo>
                <a:lnTo>
                  <a:pt x="258495" y="0"/>
                </a:lnTo>
                <a:lnTo>
                  <a:pt x="258495" y="403402"/>
                </a:lnTo>
                <a:lnTo>
                  <a:pt x="0" y="403402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9" name="object 80"/>
          <p:cNvSpPr/>
          <p:nvPr/>
        </p:nvSpPr>
        <p:spPr>
          <a:xfrm>
            <a:off x="4252179" y="1908969"/>
            <a:ext cx="1155639" cy="189501"/>
          </a:xfrm>
          <a:custGeom>
            <a:avLst/>
            <a:gdLst/>
            <a:ahLst/>
            <a:cxnLst/>
            <a:rect l="l" t="t" r="r" b="b"/>
            <a:pathLst>
              <a:path w="844550" h="139064">
                <a:moveTo>
                  <a:pt x="844550" y="0"/>
                </a:moveTo>
                <a:lnTo>
                  <a:pt x="337070" y="0"/>
                </a:lnTo>
                <a:lnTo>
                  <a:pt x="0" y="138722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0" name="object 82"/>
          <p:cNvSpPr/>
          <p:nvPr/>
        </p:nvSpPr>
        <p:spPr>
          <a:xfrm>
            <a:off x="3685561" y="3135313"/>
            <a:ext cx="1727020" cy="175941"/>
          </a:xfrm>
          <a:custGeom>
            <a:avLst/>
            <a:gdLst/>
            <a:ahLst/>
            <a:cxnLst/>
            <a:rect l="l" t="t" r="r" b="b"/>
            <a:pathLst>
              <a:path w="1250950" h="125095">
                <a:moveTo>
                  <a:pt x="1250950" y="0"/>
                </a:moveTo>
                <a:lnTo>
                  <a:pt x="743470" y="0"/>
                </a:lnTo>
                <a:lnTo>
                  <a:pt x="0" y="124472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1" name="object 53"/>
          <p:cNvSpPr/>
          <p:nvPr/>
        </p:nvSpPr>
        <p:spPr>
          <a:xfrm>
            <a:off x="3066595" y="2444750"/>
            <a:ext cx="2329318" cy="548971"/>
          </a:xfrm>
          <a:custGeom>
            <a:avLst/>
            <a:gdLst/>
            <a:ahLst/>
            <a:cxnLst/>
            <a:rect l="l" t="t" r="r" b="b"/>
            <a:pathLst>
              <a:path w="1711960" h="402589">
                <a:moveTo>
                  <a:pt x="1711528" y="0"/>
                </a:moveTo>
                <a:lnTo>
                  <a:pt x="1204048" y="0"/>
                </a:lnTo>
                <a:lnTo>
                  <a:pt x="0" y="40231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2" name="object 54"/>
          <p:cNvSpPr/>
          <p:nvPr/>
        </p:nvSpPr>
        <p:spPr>
          <a:xfrm>
            <a:off x="4006752" y="4525170"/>
            <a:ext cx="1383603" cy="354048"/>
          </a:xfrm>
          <a:custGeom>
            <a:avLst/>
            <a:gdLst/>
            <a:ahLst/>
            <a:cxnLst/>
            <a:rect l="l" t="t" r="r" b="b"/>
            <a:pathLst>
              <a:path w="1026160" h="262254">
                <a:moveTo>
                  <a:pt x="1025728" y="0"/>
                </a:moveTo>
                <a:lnTo>
                  <a:pt x="325285" y="0"/>
                </a:lnTo>
                <a:lnTo>
                  <a:pt x="0" y="26164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097751" y="5010370"/>
            <a:ext cx="1307686" cy="553817"/>
            <a:chOff x="4097751" y="4946870"/>
            <a:chExt cx="1307686" cy="553817"/>
          </a:xfrm>
        </p:grpSpPr>
        <p:sp>
          <p:nvSpPr>
            <p:cNvPr id="13" name="object 38"/>
            <p:cNvSpPr/>
            <p:nvPr/>
          </p:nvSpPr>
          <p:spPr>
            <a:xfrm>
              <a:off x="4449748" y="5060644"/>
              <a:ext cx="955689" cy="168930"/>
            </a:xfrm>
            <a:custGeom>
              <a:avLst/>
              <a:gdLst/>
              <a:ahLst/>
              <a:cxnLst/>
              <a:rect l="l" t="t" r="r" b="b"/>
              <a:pathLst>
                <a:path w="701675" h="123189">
                  <a:moveTo>
                    <a:pt x="0" y="122770"/>
                  </a:moveTo>
                  <a:lnTo>
                    <a:pt x="407238" y="0"/>
                  </a:lnTo>
                  <a:lnTo>
                    <a:pt x="70123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14" name="object 77"/>
            <p:cNvSpPr/>
            <p:nvPr/>
          </p:nvSpPr>
          <p:spPr>
            <a:xfrm>
              <a:off x="4097751" y="4946870"/>
              <a:ext cx="345662" cy="553817"/>
            </a:xfrm>
            <a:custGeom>
              <a:avLst/>
              <a:gdLst/>
              <a:ahLst/>
              <a:cxnLst/>
              <a:rect l="l" t="t" r="r" b="b"/>
              <a:pathLst>
                <a:path w="259080" h="403860">
                  <a:moveTo>
                    <a:pt x="0" y="0"/>
                  </a:moveTo>
                  <a:lnTo>
                    <a:pt x="258495" y="0"/>
                  </a:lnTo>
                  <a:lnTo>
                    <a:pt x="258495" y="403402"/>
                  </a:lnTo>
                  <a:lnTo>
                    <a:pt x="0" y="403402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sp>
        <p:nvSpPr>
          <p:cNvPr id="15" name="object 80"/>
          <p:cNvSpPr/>
          <p:nvPr/>
        </p:nvSpPr>
        <p:spPr>
          <a:xfrm>
            <a:off x="4258529" y="1908969"/>
            <a:ext cx="1155639" cy="189501"/>
          </a:xfrm>
          <a:custGeom>
            <a:avLst/>
            <a:gdLst/>
            <a:ahLst/>
            <a:cxnLst/>
            <a:rect l="l" t="t" r="r" b="b"/>
            <a:pathLst>
              <a:path w="844550" h="139064">
                <a:moveTo>
                  <a:pt x="844550" y="0"/>
                </a:moveTo>
                <a:lnTo>
                  <a:pt x="337070" y="0"/>
                </a:lnTo>
                <a:lnTo>
                  <a:pt x="0" y="138722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6" name="object 82"/>
          <p:cNvSpPr/>
          <p:nvPr/>
        </p:nvSpPr>
        <p:spPr>
          <a:xfrm>
            <a:off x="3688736" y="3135313"/>
            <a:ext cx="1727020" cy="175941"/>
          </a:xfrm>
          <a:custGeom>
            <a:avLst/>
            <a:gdLst/>
            <a:ahLst/>
            <a:cxnLst/>
            <a:rect l="l" t="t" r="r" b="b"/>
            <a:pathLst>
              <a:path w="1250950" h="125095">
                <a:moveTo>
                  <a:pt x="1250950" y="0"/>
                </a:moveTo>
                <a:lnTo>
                  <a:pt x="743470" y="0"/>
                </a:lnTo>
                <a:lnTo>
                  <a:pt x="0" y="124472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9" name="object 86"/>
          <p:cNvSpPr txBox="1"/>
          <p:nvPr/>
        </p:nvSpPr>
        <p:spPr>
          <a:xfrm>
            <a:off x="5457065" y="4995416"/>
            <a:ext cx="101675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500">
                <a:solidFill>
                  <a:srgbClr val="FF0000"/>
                </a:solidFill>
                <a:latin typeface="Arial Black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Renal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pyramid</a:t>
            </a:r>
          </a:p>
        </p:txBody>
      </p:sp>
      <p:sp>
        <p:nvSpPr>
          <p:cNvPr id="20" name="object 90"/>
          <p:cNvSpPr txBox="1"/>
          <p:nvPr/>
        </p:nvSpPr>
        <p:spPr>
          <a:xfrm>
            <a:off x="5464723" y="2311149"/>
            <a:ext cx="145043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0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500" b="1" dirty="0">
                <a:solidFill>
                  <a:srgbClr val="000000"/>
                </a:solidFill>
                <a:ea typeface="ＭＳ Ｐゴシック" charset="0"/>
              </a:rPr>
              <a:t>Renal column</a:t>
            </a:r>
          </a:p>
        </p:txBody>
      </p:sp>
      <p:sp>
        <p:nvSpPr>
          <p:cNvPr id="21" name="object 92"/>
          <p:cNvSpPr txBox="1"/>
          <p:nvPr/>
        </p:nvSpPr>
        <p:spPr>
          <a:xfrm>
            <a:off x="5455320" y="1774422"/>
            <a:ext cx="167573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000">
                <a:solidFill>
                  <a:srgbClr val="FF0000"/>
                </a:solidFill>
                <a:latin typeface="Arial Black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500" b="1" dirty="0">
                <a:solidFill>
                  <a:srgbClr val="000000"/>
                </a:solidFill>
                <a:ea typeface="ＭＳ Ｐゴシック" charset="0"/>
              </a:rPr>
              <a:t>Renal cortex</a:t>
            </a:r>
          </a:p>
        </p:txBody>
      </p:sp>
      <p:sp>
        <p:nvSpPr>
          <p:cNvPr id="22" name="object 88"/>
          <p:cNvSpPr txBox="1"/>
          <p:nvPr/>
        </p:nvSpPr>
        <p:spPr>
          <a:xfrm>
            <a:off x="5461961" y="4388192"/>
            <a:ext cx="12023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Minor</a:t>
            </a:r>
            <a:r>
              <a:rPr sz="1500" b="1" spc="-10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calyx</a:t>
            </a:r>
          </a:p>
        </p:txBody>
      </p:sp>
      <p:sp>
        <p:nvSpPr>
          <p:cNvPr id="23" name="object 88"/>
          <p:cNvSpPr txBox="1"/>
          <p:nvPr/>
        </p:nvSpPr>
        <p:spPr>
          <a:xfrm>
            <a:off x="5465136" y="3008972"/>
            <a:ext cx="125951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ajor</a:t>
            </a:r>
            <a:r>
              <a:rPr sz="1500" b="1" spc="-10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calyx</a:t>
            </a:r>
          </a:p>
        </p:txBody>
      </p:sp>
      <p:sp>
        <p:nvSpPr>
          <p:cNvPr id="24" name="object 96"/>
          <p:cNvSpPr txBox="1"/>
          <p:nvPr/>
        </p:nvSpPr>
        <p:spPr>
          <a:xfrm>
            <a:off x="2337539" y="6323525"/>
            <a:ext cx="29136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500">
                <a:solidFill>
                  <a:srgbClr val="FF0000"/>
                </a:solidFill>
                <a:latin typeface="Arial Black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(a)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3D5375-8B93-1146-B6E6-9E8828061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99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"/>
          <a:stretch/>
        </p:blipFill>
        <p:spPr>
          <a:xfrm>
            <a:off x="804672" y="210095"/>
            <a:ext cx="7534656" cy="6437811"/>
          </a:xfrm>
          <a:prstGeom prst="rect">
            <a:avLst/>
          </a:prstGeom>
        </p:spPr>
      </p:pic>
      <p:sp>
        <p:nvSpPr>
          <p:cNvPr id="5" name="object 50"/>
          <p:cNvSpPr/>
          <p:nvPr/>
        </p:nvSpPr>
        <p:spPr>
          <a:xfrm>
            <a:off x="4918904" y="3747271"/>
            <a:ext cx="1053271" cy="605647"/>
          </a:xfrm>
          <a:custGeom>
            <a:avLst/>
            <a:gdLst/>
            <a:ahLst/>
            <a:cxnLst/>
            <a:rect l="l" t="t" r="r" b="b"/>
            <a:pathLst>
              <a:path w="677545" h="387985">
                <a:moveTo>
                  <a:pt x="0" y="0"/>
                </a:moveTo>
                <a:lnTo>
                  <a:pt x="558304" y="387731"/>
                </a:lnTo>
                <a:lnTo>
                  <a:pt x="677151" y="387731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6" name="object 39"/>
          <p:cNvSpPr/>
          <p:nvPr/>
        </p:nvSpPr>
        <p:spPr>
          <a:xfrm flipH="1">
            <a:off x="4736271" y="354005"/>
            <a:ext cx="1254954" cy="943308"/>
          </a:xfrm>
          <a:custGeom>
            <a:avLst/>
            <a:gdLst>
              <a:gd name="connsiteX0" fmla="*/ 0 w 791463"/>
              <a:gd name="connsiteY0" fmla="*/ 0 h 470903"/>
              <a:gd name="connsiteX1" fmla="*/ 135076 w 791463"/>
              <a:gd name="connsiteY1" fmla="*/ 0 h 470903"/>
              <a:gd name="connsiteX2" fmla="*/ 791463 w 791463"/>
              <a:gd name="connsiteY2" fmla="*/ 470903 h 47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1463" h="470903">
                <a:moveTo>
                  <a:pt x="0" y="0"/>
                </a:moveTo>
                <a:lnTo>
                  <a:pt x="135076" y="0"/>
                </a:lnTo>
                <a:lnTo>
                  <a:pt x="791463" y="470903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7" name="object 43"/>
          <p:cNvSpPr/>
          <p:nvPr/>
        </p:nvSpPr>
        <p:spPr>
          <a:xfrm>
            <a:off x="3920647" y="1950236"/>
            <a:ext cx="2057185" cy="232933"/>
          </a:xfrm>
          <a:custGeom>
            <a:avLst/>
            <a:gdLst>
              <a:gd name="connsiteX0" fmla="*/ 622878 w 622878"/>
              <a:gd name="connsiteY0" fmla="*/ 0 h 238925"/>
              <a:gd name="connsiteX1" fmla="*/ 553580 w 622878"/>
              <a:gd name="connsiteY1" fmla="*/ 0 h 238925"/>
              <a:gd name="connsiteX2" fmla="*/ 0 w 622878"/>
              <a:gd name="connsiteY2" fmla="*/ 238925 h 238925"/>
              <a:gd name="connsiteX0" fmla="*/ 610063 w 610063"/>
              <a:gd name="connsiteY0" fmla="*/ 0 h 248796"/>
              <a:gd name="connsiteX1" fmla="*/ 553580 w 610063"/>
              <a:gd name="connsiteY1" fmla="*/ 9871 h 248796"/>
              <a:gd name="connsiteX2" fmla="*/ 0 w 610063"/>
              <a:gd name="connsiteY2" fmla="*/ 248796 h 248796"/>
              <a:gd name="connsiteX0" fmla="*/ 612911 w 612911"/>
              <a:gd name="connsiteY0" fmla="*/ 0 h 238925"/>
              <a:gd name="connsiteX1" fmla="*/ 553580 w 612911"/>
              <a:gd name="connsiteY1" fmla="*/ 0 h 238925"/>
              <a:gd name="connsiteX2" fmla="*/ 0 w 612911"/>
              <a:gd name="connsiteY2" fmla="*/ 238925 h 238925"/>
              <a:gd name="connsiteX0" fmla="*/ 607216 w 607216"/>
              <a:gd name="connsiteY0" fmla="*/ 0 h 248796"/>
              <a:gd name="connsiteX1" fmla="*/ 553580 w 607216"/>
              <a:gd name="connsiteY1" fmla="*/ 9871 h 248796"/>
              <a:gd name="connsiteX2" fmla="*/ 0 w 607216"/>
              <a:gd name="connsiteY2" fmla="*/ 248796 h 248796"/>
              <a:gd name="connsiteX0" fmla="*/ 615047 w 615047"/>
              <a:gd name="connsiteY0" fmla="*/ 0 h 241393"/>
              <a:gd name="connsiteX1" fmla="*/ 553580 w 615047"/>
              <a:gd name="connsiteY1" fmla="*/ 2468 h 241393"/>
              <a:gd name="connsiteX2" fmla="*/ 0 w 615047"/>
              <a:gd name="connsiteY2" fmla="*/ 241393 h 24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047" h="241393">
                <a:moveTo>
                  <a:pt x="615047" y="0"/>
                </a:moveTo>
                <a:lnTo>
                  <a:pt x="553580" y="2468"/>
                </a:lnTo>
                <a:lnTo>
                  <a:pt x="0" y="241393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8" name="object 63"/>
          <p:cNvSpPr/>
          <p:nvPr/>
        </p:nvSpPr>
        <p:spPr>
          <a:xfrm>
            <a:off x="4895397" y="1300156"/>
            <a:ext cx="1099003" cy="372178"/>
          </a:xfrm>
          <a:custGeom>
            <a:avLst/>
            <a:gdLst/>
            <a:ahLst/>
            <a:cxnLst/>
            <a:rect l="l" t="t" r="r" b="b"/>
            <a:pathLst>
              <a:path w="741045" h="330835">
                <a:moveTo>
                  <a:pt x="740714" y="0"/>
                </a:moveTo>
                <a:lnTo>
                  <a:pt x="604494" y="0"/>
                </a:lnTo>
                <a:lnTo>
                  <a:pt x="0" y="330822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9" name="object 64"/>
          <p:cNvSpPr/>
          <p:nvPr/>
        </p:nvSpPr>
        <p:spPr>
          <a:xfrm>
            <a:off x="5038013" y="1643055"/>
            <a:ext cx="955020" cy="104132"/>
          </a:xfrm>
          <a:custGeom>
            <a:avLst/>
            <a:gdLst>
              <a:gd name="connsiteX0" fmla="*/ 739591 w 739591"/>
              <a:gd name="connsiteY0" fmla="*/ 0 h 244515"/>
              <a:gd name="connsiteX1" fmla="*/ 553580 w 739591"/>
              <a:gd name="connsiteY1" fmla="*/ 5591 h 244515"/>
              <a:gd name="connsiteX2" fmla="*/ 0 w 739591"/>
              <a:gd name="connsiteY2" fmla="*/ 244516 h 24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9591" h="244515">
                <a:moveTo>
                  <a:pt x="739591" y="0"/>
                </a:moveTo>
                <a:lnTo>
                  <a:pt x="553580" y="5591"/>
                </a:lnTo>
                <a:lnTo>
                  <a:pt x="0" y="244516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0" name="object 71"/>
          <p:cNvSpPr/>
          <p:nvPr/>
        </p:nvSpPr>
        <p:spPr>
          <a:xfrm flipV="1">
            <a:off x="4430713" y="3776995"/>
            <a:ext cx="1553856" cy="932315"/>
          </a:xfrm>
          <a:custGeom>
            <a:avLst/>
            <a:gdLst>
              <a:gd name="connsiteX0" fmla="*/ 895734 w 895734"/>
              <a:gd name="connsiteY0" fmla="*/ 0 h 589299"/>
              <a:gd name="connsiteX1" fmla="*/ 788708 w 895734"/>
              <a:gd name="connsiteY1" fmla="*/ 1505 h 589299"/>
              <a:gd name="connsiteX2" fmla="*/ 0 w 895734"/>
              <a:gd name="connsiteY2" fmla="*/ 589299 h 58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5734" h="589299">
                <a:moveTo>
                  <a:pt x="895734" y="0"/>
                </a:moveTo>
                <a:lnTo>
                  <a:pt x="788708" y="1505"/>
                </a:lnTo>
                <a:lnTo>
                  <a:pt x="0" y="589299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1" name="object 72"/>
          <p:cNvSpPr/>
          <p:nvPr/>
        </p:nvSpPr>
        <p:spPr>
          <a:xfrm>
            <a:off x="5835281" y="3384718"/>
            <a:ext cx="155944" cy="350662"/>
          </a:xfrm>
          <a:custGeom>
            <a:avLst/>
            <a:gdLst/>
            <a:ahLst/>
            <a:cxnLst/>
            <a:rect l="l" t="t" r="r" b="b"/>
            <a:pathLst>
              <a:path w="98425" h="231139">
                <a:moveTo>
                  <a:pt x="98425" y="231051"/>
                </a:moveTo>
                <a:lnTo>
                  <a:pt x="49047" y="231051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2" name="object 73"/>
          <p:cNvSpPr/>
          <p:nvPr/>
        </p:nvSpPr>
        <p:spPr>
          <a:xfrm>
            <a:off x="5612955" y="3413926"/>
            <a:ext cx="359220" cy="619904"/>
          </a:xfrm>
          <a:custGeom>
            <a:avLst/>
            <a:gdLst/>
            <a:ahLst/>
            <a:cxnLst/>
            <a:rect l="l" t="t" r="r" b="b"/>
            <a:pathLst>
              <a:path w="235584" h="403860">
                <a:moveTo>
                  <a:pt x="235508" y="403377"/>
                </a:moveTo>
                <a:lnTo>
                  <a:pt x="129247" y="403377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3" name="object 74"/>
          <p:cNvSpPr/>
          <p:nvPr/>
        </p:nvSpPr>
        <p:spPr>
          <a:xfrm flipV="1">
            <a:off x="5565189" y="4944343"/>
            <a:ext cx="416511" cy="45719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265455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4" name="object 85"/>
          <p:cNvSpPr/>
          <p:nvPr/>
        </p:nvSpPr>
        <p:spPr>
          <a:xfrm flipH="1">
            <a:off x="4826000" y="823905"/>
            <a:ext cx="1168400" cy="523875"/>
          </a:xfrm>
          <a:custGeom>
            <a:avLst/>
            <a:gdLst>
              <a:gd name="connsiteX0" fmla="*/ 0 w 640918"/>
              <a:gd name="connsiteY0" fmla="*/ 6010 h 213197"/>
              <a:gd name="connsiteX1" fmla="*/ 190277 w 640918"/>
              <a:gd name="connsiteY1" fmla="*/ 0 h 213197"/>
              <a:gd name="connsiteX2" fmla="*/ 640918 w 640918"/>
              <a:gd name="connsiteY2" fmla="*/ 213197 h 213197"/>
              <a:gd name="connsiteX0" fmla="*/ 0 w 640918"/>
              <a:gd name="connsiteY0" fmla="*/ 6010 h 213197"/>
              <a:gd name="connsiteX1" fmla="*/ 190277 w 640918"/>
              <a:gd name="connsiteY1" fmla="*/ 0 h 213197"/>
              <a:gd name="connsiteX2" fmla="*/ 640918 w 640918"/>
              <a:gd name="connsiteY2" fmla="*/ 213197 h 213197"/>
              <a:gd name="connsiteX0" fmla="*/ 0 w 655312"/>
              <a:gd name="connsiteY0" fmla="*/ 6010 h 216202"/>
              <a:gd name="connsiteX1" fmla="*/ 190277 w 655312"/>
              <a:gd name="connsiteY1" fmla="*/ 0 h 216202"/>
              <a:gd name="connsiteX2" fmla="*/ 655312 w 655312"/>
              <a:gd name="connsiteY2" fmla="*/ 216202 h 216202"/>
              <a:gd name="connsiteX0" fmla="*/ 0 w 655312"/>
              <a:gd name="connsiteY0" fmla="*/ 6010 h 216202"/>
              <a:gd name="connsiteX1" fmla="*/ 190277 w 655312"/>
              <a:gd name="connsiteY1" fmla="*/ 0 h 216202"/>
              <a:gd name="connsiteX2" fmla="*/ 655312 w 655312"/>
              <a:gd name="connsiteY2" fmla="*/ 216202 h 216202"/>
              <a:gd name="connsiteX0" fmla="*/ 0 w 552757"/>
              <a:gd name="connsiteY0" fmla="*/ 0 h 217704"/>
              <a:gd name="connsiteX1" fmla="*/ 87722 w 552757"/>
              <a:gd name="connsiteY1" fmla="*/ 1502 h 217704"/>
              <a:gd name="connsiteX2" fmla="*/ 552757 w 552757"/>
              <a:gd name="connsiteY2" fmla="*/ 217704 h 217704"/>
              <a:gd name="connsiteX0" fmla="*/ 0 w 545560"/>
              <a:gd name="connsiteY0" fmla="*/ 1503 h 216202"/>
              <a:gd name="connsiteX1" fmla="*/ 80525 w 545560"/>
              <a:gd name="connsiteY1" fmla="*/ 0 h 216202"/>
              <a:gd name="connsiteX2" fmla="*/ 545560 w 545560"/>
              <a:gd name="connsiteY2" fmla="*/ 216202 h 216202"/>
              <a:gd name="connsiteX0" fmla="*/ 0 w 540163"/>
              <a:gd name="connsiteY0" fmla="*/ 0 h 217704"/>
              <a:gd name="connsiteX1" fmla="*/ 75128 w 540163"/>
              <a:gd name="connsiteY1" fmla="*/ 1502 h 217704"/>
              <a:gd name="connsiteX2" fmla="*/ 540163 w 540163"/>
              <a:gd name="connsiteY2" fmla="*/ 217704 h 217704"/>
              <a:gd name="connsiteX0" fmla="*/ 0 w 540163"/>
              <a:gd name="connsiteY0" fmla="*/ 1503 h 216202"/>
              <a:gd name="connsiteX1" fmla="*/ 75128 w 540163"/>
              <a:gd name="connsiteY1" fmla="*/ 0 h 216202"/>
              <a:gd name="connsiteX2" fmla="*/ 540163 w 540163"/>
              <a:gd name="connsiteY2" fmla="*/ 216202 h 216202"/>
              <a:gd name="connsiteX0" fmla="*/ 0 w 541962"/>
              <a:gd name="connsiteY0" fmla="*/ 0 h 219207"/>
              <a:gd name="connsiteX1" fmla="*/ 76927 w 541962"/>
              <a:gd name="connsiteY1" fmla="*/ 3005 h 219207"/>
              <a:gd name="connsiteX2" fmla="*/ 541962 w 541962"/>
              <a:gd name="connsiteY2" fmla="*/ 219207 h 219207"/>
              <a:gd name="connsiteX0" fmla="*/ 0 w 541962"/>
              <a:gd name="connsiteY0" fmla="*/ 1503 h 216202"/>
              <a:gd name="connsiteX1" fmla="*/ 76927 w 541962"/>
              <a:gd name="connsiteY1" fmla="*/ 0 h 216202"/>
              <a:gd name="connsiteX2" fmla="*/ 541962 w 541962"/>
              <a:gd name="connsiteY2" fmla="*/ 216202 h 216202"/>
              <a:gd name="connsiteX0" fmla="*/ 0 w 575176"/>
              <a:gd name="connsiteY0" fmla="*/ 1503 h 216202"/>
              <a:gd name="connsiteX1" fmla="*/ 110141 w 575176"/>
              <a:gd name="connsiteY1" fmla="*/ 0 h 216202"/>
              <a:gd name="connsiteX2" fmla="*/ 575176 w 575176"/>
              <a:gd name="connsiteY2" fmla="*/ 216202 h 21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176" h="216202">
                <a:moveTo>
                  <a:pt x="0" y="1503"/>
                </a:moveTo>
                <a:lnTo>
                  <a:pt x="110141" y="0"/>
                </a:lnTo>
                <a:cubicBezTo>
                  <a:pt x="233967" y="61549"/>
                  <a:pt x="449552" y="154654"/>
                  <a:pt x="575176" y="216202"/>
                </a:cubicBez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21944" y="2659849"/>
            <a:ext cx="1883568" cy="904875"/>
            <a:chOff x="5588345" y="2244725"/>
            <a:chExt cx="1199806" cy="579438"/>
          </a:xfrm>
        </p:grpSpPr>
        <p:sp>
          <p:nvSpPr>
            <p:cNvPr id="16" name="object 46"/>
            <p:cNvSpPr/>
            <p:nvPr/>
          </p:nvSpPr>
          <p:spPr>
            <a:xfrm>
              <a:off x="5588345" y="2244725"/>
              <a:ext cx="1199806" cy="514934"/>
            </a:xfrm>
            <a:custGeom>
              <a:avLst/>
              <a:gdLst/>
              <a:ahLst/>
              <a:cxnLst/>
              <a:rect l="l" t="t" r="r" b="b"/>
              <a:pathLst>
                <a:path w="956309" h="588010">
                  <a:moveTo>
                    <a:pt x="956132" y="0"/>
                  </a:moveTo>
                  <a:lnTo>
                    <a:pt x="788708" y="0"/>
                  </a:lnTo>
                  <a:lnTo>
                    <a:pt x="0" y="587794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flipV="1">
              <a:off x="5826919" y="2245519"/>
              <a:ext cx="773906" cy="57864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object 40"/>
          <p:cNvSpPr/>
          <p:nvPr/>
        </p:nvSpPr>
        <p:spPr>
          <a:xfrm>
            <a:off x="2521356" y="5756279"/>
            <a:ext cx="1472793" cy="46025"/>
          </a:xfrm>
          <a:custGeom>
            <a:avLst/>
            <a:gdLst/>
            <a:ahLst/>
            <a:cxnLst/>
            <a:rect l="l" t="t" r="r" b="b"/>
            <a:pathLst>
              <a:path w="1038860">
                <a:moveTo>
                  <a:pt x="0" y="0"/>
                </a:moveTo>
                <a:lnTo>
                  <a:pt x="1038821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9" name="object 60"/>
          <p:cNvSpPr/>
          <p:nvPr/>
        </p:nvSpPr>
        <p:spPr>
          <a:xfrm>
            <a:off x="2279650" y="1872498"/>
            <a:ext cx="1060449" cy="732582"/>
          </a:xfrm>
          <a:custGeom>
            <a:avLst/>
            <a:gdLst/>
            <a:ahLst/>
            <a:cxnLst/>
            <a:rect l="l" t="t" r="r" b="b"/>
            <a:pathLst>
              <a:path w="748664" h="471170">
                <a:moveTo>
                  <a:pt x="0" y="0"/>
                </a:moveTo>
                <a:lnTo>
                  <a:pt x="92125" y="0"/>
                </a:lnTo>
                <a:lnTo>
                  <a:pt x="748512" y="470903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57339" y="4616507"/>
            <a:ext cx="2581273" cy="636524"/>
            <a:chOff x="1557339" y="4545077"/>
            <a:chExt cx="2581273" cy="636524"/>
          </a:xfrm>
        </p:grpSpPr>
        <p:sp>
          <p:nvSpPr>
            <p:cNvPr id="21" name="object 49"/>
            <p:cNvSpPr/>
            <p:nvPr/>
          </p:nvSpPr>
          <p:spPr>
            <a:xfrm>
              <a:off x="1557339" y="4858972"/>
              <a:ext cx="425178" cy="94028"/>
            </a:xfrm>
            <a:custGeom>
              <a:avLst/>
              <a:gdLst/>
              <a:ahLst/>
              <a:cxnLst/>
              <a:rect l="l" t="t" r="r" b="b"/>
              <a:pathLst>
                <a:path w="266065">
                  <a:moveTo>
                    <a:pt x="265455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22" name="object 62"/>
            <p:cNvSpPr/>
            <p:nvPr/>
          </p:nvSpPr>
          <p:spPr>
            <a:xfrm>
              <a:off x="1972444" y="4545077"/>
              <a:ext cx="2166168" cy="636524"/>
            </a:xfrm>
            <a:custGeom>
              <a:avLst/>
              <a:gdLst/>
              <a:ahLst/>
              <a:cxnLst/>
              <a:rect l="l" t="t" r="r" b="b"/>
              <a:pathLst>
                <a:path w="1391285" h="411479">
                  <a:moveTo>
                    <a:pt x="1391132" y="0"/>
                  </a:moveTo>
                  <a:lnTo>
                    <a:pt x="0" y="0"/>
                  </a:lnTo>
                  <a:lnTo>
                    <a:pt x="0" y="410895"/>
                  </a:lnTo>
                  <a:lnTo>
                    <a:pt x="1217828" y="410895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sp>
        <p:nvSpPr>
          <p:cNvPr id="23" name="object 83"/>
          <p:cNvSpPr/>
          <p:nvPr/>
        </p:nvSpPr>
        <p:spPr>
          <a:xfrm>
            <a:off x="2074224" y="4247846"/>
            <a:ext cx="2142176" cy="243184"/>
          </a:xfrm>
          <a:custGeom>
            <a:avLst/>
            <a:gdLst/>
            <a:ahLst/>
            <a:cxnLst/>
            <a:rect l="l" t="t" r="r" b="b"/>
            <a:pathLst>
              <a:path w="1429385" h="147320">
                <a:moveTo>
                  <a:pt x="0" y="0"/>
                </a:moveTo>
                <a:lnTo>
                  <a:pt x="782739" y="0"/>
                </a:lnTo>
                <a:lnTo>
                  <a:pt x="1429092" y="147231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4" name="object 84"/>
          <p:cNvSpPr/>
          <p:nvPr/>
        </p:nvSpPr>
        <p:spPr>
          <a:xfrm>
            <a:off x="2369040" y="1264420"/>
            <a:ext cx="800403" cy="323865"/>
          </a:xfrm>
          <a:custGeom>
            <a:avLst/>
            <a:gdLst>
              <a:gd name="connsiteX0" fmla="*/ 0 w 640917"/>
              <a:gd name="connsiteY0" fmla="*/ 0 h 207186"/>
              <a:gd name="connsiteX1" fmla="*/ 259221 w 640917"/>
              <a:gd name="connsiteY1" fmla="*/ 0 h 207186"/>
              <a:gd name="connsiteX2" fmla="*/ 640918 w 640917"/>
              <a:gd name="connsiteY2" fmla="*/ 207187 h 207186"/>
              <a:gd name="connsiteX0" fmla="*/ 0 w 640918"/>
              <a:gd name="connsiteY0" fmla="*/ 0 h 207187"/>
              <a:gd name="connsiteX1" fmla="*/ 259221 w 640918"/>
              <a:gd name="connsiteY1" fmla="*/ 0 h 207187"/>
              <a:gd name="connsiteX2" fmla="*/ 640918 w 640918"/>
              <a:gd name="connsiteY2" fmla="*/ 207187 h 207187"/>
              <a:gd name="connsiteX0" fmla="*/ 0 w 640918"/>
              <a:gd name="connsiteY0" fmla="*/ 0 h 207187"/>
              <a:gd name="connsiteX1" fmla="*/ 259221 w 640918"/>
              <a:gd name="connsiteY1" fmla="*/ 0 h 207187"/>
              <a:gd name="connsiteX2" fmla="*/ 640918 w 640918"/>
              <a:gd name="connsiteY2" fmla="*/ 207187 h 20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918" h="207187">
                <a:moveTo>
                  <a:pt x="0" y="0"/>
                </a:moveTo>
                <a:lnTo>
                  <a:pt x="259221" y="0"/>
                </a:lnTo>
                <a:cubicBezTo>
                  <a:pt x="450652" y="103259"/>
                  <a:pt x="434203" y="86829"/>
                  <a:pt x="640918" y="207187"/>
                </a:cubicBez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657600" y="2288850"/>
            <a:ext cx="23241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object 50"/>
          <p:cNvSpPr/>
          <p:nvPr/>
        </p:nvSpPr>
        <p:spPr>
          <a:xfrm>
            <a:off x="4923651" y="3747255"/>
            <a:ext cx="1053271" cy="605647"/>
          </a:xfrm>
          <a:custGeom>
            <a:avLst/>
            <a:gdLst/>
            <a:ahLst/>
            <a:cxnLst/>
            <a:rect l="l" t="t" r="r" b="b"/>
            <a:pathLst>
              <a:path w="677545" h="387985">
                <a:moveTo>
                  <a:pt x="0" y="0"/>
                </a:moveTo>
                <a:lnTo>
                  <a:pt x="558304" y="387731"/>
                </a:lnTo>
                <a:lnTo>
                  <a:pt x="677151" y="38773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7" name="object 39"/>
          <p:cNvSpPr/>
          <p:nvPr/>
        </p:nvSpPr>
        <p:spPr>
          <a:xfrm flipH="1">
            <a:off x="4741018" y="353989"/>
            <a:ext cx="1254954" cy="943308"/>
          </a:xfrm>
          <a:custGeom>
            <a:avLst/>
            <a:gdLst>
              <a:gd name="connsiteX0" fmla="*/ 0 w 791463"/>
              <a:gd name="connsiteY0" fmla="*/ 0 h 470903"/>
              <a:gd name="connsiteX1" fmla="*/ 135076 w 791463"/>
              <a:gd name="connsiteY1" fmla="*/ 0 h 470903"/>
              <a:gd name="connsiteX2" fmla="*/ 791463 w 791463"/>
              <a:gd name="connsiteY2" fmla="*/ 470903 h 47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1463" h="470903">
                <a:moveTo>
                  <a:pt x="0" y="0"/>
                </a:moveTo>
                <a:lnTo>
                  <a:pt x="135076" y="0"/>
                </a:lnTo>
                <a:lnTo>
                  <a:pt x="791463" y="47090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8" name="object 43"/>
          <p:cNvSpPr/>
          <p:nvPr/>
        </p:nvSpPr>
        <p:spPr>
          <a:xfrm>
            <a:off x="3925394" y="1950220"/>
            <a:ext cx="2057185" cy="232933"/>
          </a:xfrm>
          <a:custGeom>
            <a:avLst/>
            <a:gdLst>
              <a:gd name="connsiteX0" fmla="*/ 622878 w 622878"/>
              <a:gd name="connsiteY0" fmla="*/ 0 h 238925"/>
              <a:gd name="connsiteX1" fmla="*/ 553580 w 622878"/>
              <a:gd name="connsiteY1" fmla="*/ 0 h 238925"/>
              <a:gd name="connsiteX2" fmla="*/ 0 w 622878"/>
              <a:gd name="connsiteY2" fmla="*/ 238925 h 238925"/>
              <a:gd name="connsiteX0" fmla="*/ 610063 w 610063"/>
              <a:gd name="connsiteY0" fmla="*/ 0 h 248796"/>
              <a:gd name="connsiteX1" fmla="*/ 553580 w 610063"/>
              <a:gd name="connsiteY1" fmla="*/ 9871 h 248796"/>
              <a:gd name="connsiteX2" fmla="*/ 0 w 610063"/>
              <a:gd name="connsiteY2" fmla="*/ 248796 h 248796"/>
              <a:gd name="connsiteX0" fmla="*/ 612911 w 612911"/>
              <a:gd name="connsiteY0" fmla="*/ 0 h 238925"/>
              <a:gd name="connsiteX1" fmla="*/ 553580 w 612911"/>
              <a:gd name="connsiteY1" fmla="*/ 0 h 238925"/>
              <a:gd name="connsiteX2" fmla="*/ 0 w 612911"/>
              <a:gd name="connsiteY2" fmla="*/ 238925 h 238925"/>
              <a:gd name="connsiteX0" fmla="*/ 607216 w 607216"/>
              <a:gd name="connsiteY0" fmla="*/ 0 h 248796"/>
              <a:gd name="connsiteX1" fmla="*/ 553580 w 607216"/>
              <a:gd name="connsiteY1" fmla="*/ 9871 h 248796"/>
              <a:gd name="connsiteX2" fmla="*/ 0 w 607216"/>
              <a:gd name="connsiteY2" fmla="*/ 248796 h 248796"/>
              <a:gd name="connsiteX0" fmla="*/ 615047 w 615047"/>
              <a:gd name="connsiteY0" fmla="*/ 0 h 241393"/>
              <a:gd name="connsiteX1" fmla="*/ 553580 w 615047"/>
              <a:gd name="connsiteY1" fmla="*/ 2468 h 241393"/>
              <a:gd name="connsiteX2" fmla="*/ 0 w 615047"/>
              <a:gd name="connsiteY2" fmla="*/ 241393 h 24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047" h="241393">
                <a:moveTo>
                  <a:pt x="615047" y="0"/>
                </a:moveTo>
                <a:lnTo>
                  <a:pt x="553580" y="2468"/>
                </a:lnTo>
                <a:lnTo>
                  <a:pt x="0" y="24139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9" name="object 63"/>
          <p:cNvSpPr/>
          <p:nvPr/>
        </p:nvSpPr>
        <p:spPr>
          <a:xfrm>
            <a:off x="4900144" y="1300140"/>
            <a:ext cx="1099003" cy="372178"/>
          </a:xfrm>
          <a:custGeom>
            <a:avLst/>
            <a:gdLst/>
            <a:ahLst/>
            <a:cxnLst/>
            <a:rect l="l" t="t" r="r" b="b"/>
            <a:pathLst>
              <a:path w="741045" h="330835">
                <a:moveTo>
                  <a:pt x="740714" y="0"/>
                </a:moveTo>
                <a:lnTo>
                  <a:pt x="604494" y="0"/>
                </a:lnTo>
                <a:lnTo>
                  <a:pt x="0" y="330822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30" name="object 64"/>
          <p:cNvSpPr/>
          <p:nvPr/>
        </p:nvSpPr>
        <p:spPr>
          <a:xfrm>
            <a:off x="5042760" y="1643039"/>
            <a:ext cx="955020" cy="104132"/>
          </a:xfrm>
          <a:custGeom>
            <a:avLst/>
            <a:gdLst>
              <a:gd name="connsiteX0" fmla="*/ 739591 w 739591"/>
              <a:gd name="connsiteY0" fmla="*/ 0 h 244515"/>
              <a:gd name="connsiteX1" fmla="*/ 553580 w 739591"/>
              <a:gd name="connsiteY1" fmla="*/ 5591 h 244515"/>
              <a:gd name="connsiteX2" fmla="*/ 0 w 739591"/>
              <a:gd name="connsiteY2" fmla="*/ 244516 h 24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9591" h="244515">
                <a:moveTo>
                  <a:pt x="739591" y="0"/>
                </a:moveTo>
                <a:lnTo>
                  <a:pt x="553580" y="5591"/>
                </a:lnTo>
                <a:lnTo>
                  <a:pt x="0" y="244516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31" name="object 71"/>
          <p:cNvSpPr/>
          <p:nvPr/>
        </p:nvSpPr>
        <p:spPr>
          <a:xfrm flipV="1">
            <a:off x="4435460" y="3776979"/>
            <a:ext cx="1553856" cy="932315"/>
          </a:xfrm>
          <a:custGeom>
            <a:avLst/>
            <a:gdLst>
              <a:gd name="connsiteX0" fmla="*/ 895734 w 895734"/>
              <a:gd name="connsiteY0" fmla="*/ 0 h 589299"/>
              <a:gd name="connsiteX1" fmla="*/ 788708 w 895734"/>
              <a:gd name="connsiteY1" fmla="*/ 1505 h 589299"/>
              <a:gd name="connsiteX2" fmla="*/ 0 w 895734"/>
              <a:gd name="connsiteY2" fmla="*/ 589299 h 58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5734" h="589299">
                <a:moveTo>
                  <a:pt x="895734" y="0"/>
                </a:moveTo>
                <a:lnTo>
                  <a:pt x="788708" y="1505"/>
                </a:lnTo>
                <a:lnTo>
                  <a:pt x="0" y="58929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32" name="object 72"/>
          <p:cNvSpPr/>
          <p:nvPr/>
        </p:nvSpPr>
        <p:spPr>
          <a:xfrm>
            <a:off x="5840028" y="3384702"/>
            <a:ext cx="155944" cy="350662"/>
          </a:xfrm>
          <a:custGeom>
            <a:avLst/>
            <a:gdLst/>
            <a:ahLst/>
            <a:cxnLst/>
            <a:rect l="l" t="t" r="r" b="b"/>
            <a:pathLst>
              <a:path w="98425" h="231139">
                <a:moveTo>
                  <a:pt x="98425" y="231051"/>
                </a:moveTo>
                <a:lnTo>
                  <a:pt x="49047" y="231051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33" name="object 73"/>
          <p:cNvSpPr/>
          <p:nvPr/>
        </p:nvSpPr>
        <p:spPr>
          <a:xfrm>
            <a:off x="5617702" y="3413910"/>
            <a:ext cx="359220" cy="619904"/>
          </a:xfrm>
          <a:custGeom>
            <a:avLst/>
            <a:gdLst/>
            <a:ahLst/>
            <a:cxnLst/>
            <a:rect l="l" t="t" r="r" b="b"/>
            <a:pathLst>
              <a:path w="235584" h="403860">
                <a:moveTo>
                  <a:pt x="235508" y="403377"/>
                </a:moveTo>
                <a:lnTo>
                  <a:pt x="129247" y="403377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34" name="object 74"/>
          <p:cNvSpPr/>
          <p:nvPr/>
        </p:nvSpPr>
        <p:spPr>
          <a:xfrm flipV="1">
            <a:off x="5569936" y="4944327"/>
            <a:ext cx="416511" cy="45719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26545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35" name="object 85"/>
          <p:cNvSpPr/>
          <p:nvPr/>
        </p:nvSpPr>
        <p:spPr>
          <a:xfrm flipH="1">
            <a:off x="4830747" y="823889"/>
            <a:ext cx="1168400" cy="523875"/>
          </a:xfrm>
          <a:custGeom>
            <a:avLst/>
            <a:gdLst>
              <a:gd name="connsiteX0" fmla="*/ 0 w 640918"/>
              <a:gd name="connsiteY0" fmla="*/ 6010 h 213197"/>
              <a:gd name="connsiteX1" fmla="*/ 190277 w 640918"/>
              <a:gd name="connsiteY1" fmla="*/ 0 h 213197"/>
              <a:gd name="connsiteX2" fmla="*/ 640918 w 640918"/>
              <a:gd name="connsiteY2" fmla="*/ 213197 h 213197"/>
              <a:gd name="connsiteX0" fmla="*/ 0 w 640918"/>
              <a:gd name="connsiteY0" fmla="*/ 6010 h 213197"/>
              <a:gd name="connsiteX1" fmla="*/ 190277 w 640918"/>
              <a:gd name="connsiteY1" fmla="*/ 0 h 213197"/>
              <a:gd name="connsiteX2" fmla="*/ 640918 w 640918"/>
              <a:gd name="connsiteY2" fmla="*/ 213197 h 213197"/>
              <a:gd name="connsiteX0" fmla="*/ 0 w 655312"/>
              <a:gd name="connsiteY0" fmla="*/ 6010 h 216202"/>
              <a:gd name="connsiteX1" fmla="*/ 190277 w 655312"/>
              <a:gd name="connsiteY1" fmla="*/ 0 h 216202"/>
              <a:gd name="connsiteX2" fmla="*/ 655312 w 655312"/>
              <a:gd name="connsiteY2" fmla="*/ 216202 h 216202"/>
              <a:gd name="connsiteX0" fmla="*/ 0 w 655312"/>
              <a:gd name="connsiteY0" fmla="*/ 6010 h 216202"/>
              <a:gd name="connsiteX1" fmla="*/ 190277 w 655312"/>
              <a:gd name="connsiteY1" fmla="*/ 0 h 216202"/>
              <a:gd name="connsiteX2" fmla="*/ 655312 w 655312"/>
              <a:gd name="connsiteY2" fmla="*/ 216202 h 216202"/>
              <a:gd name="connsiteX0" fmla="*/ 0 w 552757"/>
              <a:gd name="connsiteY0" fmla="*/ 0 h 217704"/>
              <a:gd name="connsiteX1" fmla="*/ 87722 w 552757"/>
              <a:gd name="connsiteY1" fmla="*/ 1502 h 217704"/>
              <a:gd name="connsiteX2" fmla="*/ 552757 w 552757"/>
              <a:gd name="connsiteY2" fmla="*/ 217704 h 217704"/>
              <a:gd name="connsiteX0" fmla="*/ 0 w 545560"/>
              <a:gd name="connsiteY0" fmla="*/ 1503 h 216202"/>
              <a:gd name="connsiteX1" fmla="*/ 80525 w 545560"/>
              <a:gd name="connsiteY1" fmla="*/ 0 h 216202"/>
              <a:gd name="connsiteX2" fmla="*/ 545560 w 545560"/>
              <a:gd name="connsiteY2" fmla="*/ 216202 h 216202"/>
              <a:gd name="connsiteX0" fmla="*/ 0 w 540163"/>
              <a:gd name="connsiteY0" fmla="*/ 0 h 217704"/>
              <a:gd name="connsiteX1" fmla="*/ 75128 w 540163"/>
              <a:gd name="connsiteY1" fmla="*/ 1502 h 217704"/>
              <a:gd name="connsiteX2" fmla="*/ 540163 w 540163"/>
              <a:gd name="connsiteY2" fmla="*/ 217704 h 217704"/>
              <a:gd name="connsiteX0" fmla="*/ 0 w 540163"/>
              <a:gd name="connsiteY0" fmla="*/ 1503 h 216202"/>
              <a:gd name="connsiteX1" fmla="*/ 75128 w 540163"/>
              <a:gd name="connsiteY1" fmla="*/ 0 h 216202"/>
              <a:gd name="connsiteX2" fmla="*/ 540163 w 540163"/>
              <a:gd name="connsiteY2" fmla="*/ 216202 h 216202"/>
              <a:gd name="connsiteX0" fmla="*/ 0 w 541962"/>
              <a:gd name="connsiteY0" fmla="*/ 0 h 219207"/>
              <a:gd name="connsiteX1" fmla="*/ 76927 w 541962"/>
              <a:gd name="connsiteY1" fmla="*/ 3005 h 219207"/>
              <a:gd name="connsiteX2" fmla="*/ 541962 w 541962"/>
              <a:gd name="connsiteY2" fmla="*/ 219207 h 219207"/>
              <a:gd name="connsiteX0" fmla="*/ 0 w 541962"/>
              <a:gd name="connsiteY0" fmla="*/ 1503 h 216202"/>
              <a:gd name="connsiteX1" fmla="*/ 76927 w 541962"/>
              <a:gd name="connsiteY1" fmla="*/ 0 h 216202"/>
              <a:gd name="connsiteX2" fmla="*/ 541962 w 541962"/>
              <a:gd name="connsiteY2" fmla="*/ 216202 h 216202"/>
              <a:gd name="connsiteX0" fmla="*/ 0 w 575176"/>
              <a:gd name="connsiteY0" fmla="*/ 1503 h 216202"/>
              <a:gd name="connsiteX1" fmla="*/ 110141 w 575176"/>
              <a:gd name="connsiteY1" fmla="*/ 0 h 216202"/>
              <a:gd name="connsiteX2" fmla="*/ 575176 w 575176"/>
              <a:gd name="connsiteY2" fmla="*/ 216202 h 21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176" h="216202">
                <a:moveTo>
                  <a:pt x="0" y="1503"/>
                </a:moveTo>
                <a:lnTo>
                  <a:pt x="110141" y="0"/>
                </a:lnTo>
                <a:cubicBezTo>
                  <a:pt x="233967" y="61549"/>
                  <a:pt x="449552" y="154654"/>
                  <a:pt x="575176" y="216202"/>
                </a:cubicBez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126691" y="2659833"/>
            <a:ext cx="1883568" cy="904875"/>
            <a:chOff x="5588345" y="2244725"/>
            <a:chExt cx="1199806" cy="579438"/>
          </a:xfrm>
        </p:grpSpPr>
        <p:sp>
          <p:nvSpPr>
            <p:cNvPr id="37" name="object 46"/>
            <p:cNvSpPr/>
            <p:nvPr/>
          </p:nvSpPr>
          <p:spPr>
            <a:xfrm>
              <a:off x="5588345" y="2244725"/>
              <a:ext cx="1199806" cy="514934"/>
            </a:xfrm>
            <a:custGeom>
              <a:avLst/>
              <a:gdLst/>
              <a:ahLst/>
              <a:cxnLst/>
              <a:rect l="l" t="t" r="r" b="b"/>
              <a:pathLst>
                <a:path w="956309" h="588010">
                  <a:moveTo>
                    <a:pt x="956132" y="0"/>
                  </a:moveTo>
                  <a:lnTo>
                    <a:pt x="788708" y="0"/>
                  </a:lnTo>
                  <a:lnTo>
                    <a:pt x="0" y="587794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 flipV="1">
              <a:off x="5826919" y="2245519"/>
              <a:ext cx="773906" cy="5786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9" name="object 40"/>
          <p:cNvSpPr/>
          <p:nvPr/>
        </p:nvSpPr>
        <p:spPr>
          <a:xfrm>
            <a:off x="2526103" y="5756263"/>
            <a:ext cx="1472793" cy="46025"/>
          </a:xfrm>
          <a:custGeom>
            <a:avLst/>
            <a:gdLst/>
            <a:ahLst/>
            <a:cxnLst/>
            <a:rect l="l" t="t" r="r" b="b"/>
            <a:pathLst>
              <a:path w="1038860">
                <a:moveTo>
                  <a:pt x="0" y="0"/>
                </a:moveTo>
                <a:lnTo>
                  <a:pt x="1038821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40" name="object 60"/>
          <p:cNvSpPr/>
          <p:nvPr/>
        </p:nvSpPr>
        <p:spPr>
          <a:xfrm>
            <a:off x="2284397" y="1872482"/>
            <a:ext cx="1060449" cy="732582"/>
          </a:xfrm>
          <a:custGeom>
            <a:avLst/>
            <a:gdLst/>
            <a:ahLst/>
            <a:cxnLst/>
            <a:rect l="l" t="t" r="r" b="b"/>
            <a:pathLst>
              <a:path w="748664" h="471170">
                <a:moveTo>
                  <a:pt x="0" y="0"/>
                </a:moveTo>
                <a:lnTo>
                  <a:pt x="92125" y="0"/>
                </a:lnTo>
                <a:lnTo>
                  <a:pt x="748512" y="47090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562086" y="4616491"/>
            <a:ext cx="2581273" cy="636524"/>
            <a:chOff x="1557339" y="4545077"/>
            <a:chExt cx="2581273" cy="636524"/>
          </a:xfrm>
        </p:grpSpPr>
        <p:sp>
          <p:nvSpPr>
            <p:cNvPr id="42" name="object 49"/>
            <p:cNvSpPr/>
            <p:nvPr/>
          </p:nvSpPr>
          <p:spPr>
            <a:xfrm>
              <a:off x="1557339" y="4858972"/>
              <a:ext cx="425178" cy="94028"/>
            </a:xfrm>
            <a:custGeom>
              <a:avLst/>
              <a:gdLst/>
              <a:ahLst/>
              <a:cxnLst/>
              <a:rect l="l" t="t" r="r" b="b"/>
              <a:pathLst>
                <a:path w="266065">
                  <a:moveTo>
                    <a:pt x="265455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43" name="object 62"/>
            <p:cNvSpPr/>
            <p:nvPr/>
          </p:nvSpPr>
          <p:spPr>
            <a:xfrm>
              <a:off x="1972444" y="4545077"/>
              <a:ext cx="2166168" cy="636524"/>
            </a:xfrm>
            <a:custGeom>
              <a:avLst/>
              <a:gdLst/>
              <a:ahLst/>
              <a:cxnLst/>
              <a:rect l="l" t="t" r="r" b="b"/>
              <a:pathLst>
                <a:path w="1391285" h="411479">
                  <a:moveTo>
                    <a:pt x="1391132" y="0"/>
                  </a:moveTo>
                  <a:lnTo>
                    <a:pt x="0" y="0"/>
                  </a:lnTo>
                  <a:lnTo>
                    <a:pt x="0" y="410895"/>
                  </a:lnTo>
                  <a:lnTo>
                    <a:pt x="1217828" y="41089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sp>
        <p:nvSpPr>
          <p:cNvPr id="44" name="object 83"/>
          <p:cNvSpPr/>
          <p:nvPr/>
        </p:nvSpPr>
        <p:spPr>
          <a:xfrm>
            <a:off x="2078971" y="4247830"/>
            <a:ext cx="2142176" cy="243184"/>
          </a:xfrm>
          <a:custGeom>
            <a:avLst/>
            <a:gdLst/>
            <a:ahLst/>
            <a:cxnLst/>
            <a:rect l="l" t="t" r="r" b="b"/>
            <a:pathLst>
              <a:path w="1429385" h="147320">
                <a:moveTo>
                  <a:pt x="0" y="0"/>
                </a:moveTo>
                <a:lnTo>
                  <a:pt x="782739" y="0"/>
                </a:lnTo>
                <a:lnTo>
                  <a:pt x="1429092" y="14723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45" name="object 84"/>
          <p:cNvSpPr/>
          <p:nvPr/>
        </p:nvSpPr>
        <p:spPr>
          <a:xfrm>
            <a:off x="2373787" y="1264404"/>
            <a:ext cx="800403" cy="323865"/>
          </a:xfrm>
          <a:custGeom>
            <a:avLst/>
            <a:gdLst>
              <a:gd name="connsiteX0" fmla="*/ 0 w 640917"/>
              <a:gd name="connsiteY0" fmla="*/ 0 h 207186"/>
              <a:gd name="connsiteX1" fmla="*/ 259221 w 640917"/>
              <a:gd name="connsiteY1" fmla="*/ 0 h 207186"/>
              <a:gd name="connsiteX2" fmla="*/ 640918 w 640917"/>
              <a:gd name="connsiteY2" fmla="*/ 207187 h 207186"/>
              <a:gd name="connsiteX0" fmla="*/ 0 w 640918"/>
              <a:gd name="connsiteY0" fmla="*/ 0 h 207187"/>
              <a:gd name="connsiteX1" fmla="*/ 259221 w 640918"/>
              <a:gd name="connsiteY1" fmla="*/ 0 h 207187"/>
              <a:gd name="connsiteX2" fmla="*/ 640918 w 640918"/>
              <a:gd name="connsiteY2" fmla="*/ 207187 h 207187"/>
              <a:gd name="connsiteX0" fmla="*/ 0 w 640918"/>
              <a:gd name="connsiteY0" fmla="*/ 0 h 207187"/>
              <a:gd name="connsiteX1" fmla="*/ 259221 w 640918"/>
              <a:gd name="connsiteY1" fmla="*/ 0 h 207187"/>
              <a:gd name="connsiteX2" fmla="*/ 640918 w 640918"/>
              <a:gd name="connsiteY2" fmla="*/ 207187 h 20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918" h="207187">
                <a:moveTo>
                  <a:pt x="0" y="0"/>
                </a:moveTo>
                <a:lnTo>
                  <a:pt x="259221" y="0"/>
                </a:lnTo>
                <a:cubicBezTo>
                  <a:pt x="450652" y="103259"/>
                  <a:pt x="434203" y="86829"/>
                  <a:pt x="640918" y="207187"/>
                </a:cubicBez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3662347" y="2288834"/>
            <a:ext cx="2324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object 91"/>
          <p:cNvSpPr txBox="1"/>
          <p:nvPr/>
        </p:nvSpPr>
        <p:spPr>
          <a:xfrm>
            <a:off x="756584" y="5707519"/>
            <a:ext cx="1914223" cy="15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ts val="1100"/>
              </a:lnSpc>
              <a:defRPr sz="10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800" b="1" dirty="0">
                <a:solidFill>
                  <a:srgbClr val="000000"/>
                </a:solidFill>
                <a:ea typeface="ＭＳ Ｐゴシック" charset="0"/>
              </a:rPr>
              <a:t>Fibrous </a:t>
            </a:r>
            <a:r>
              <a:rPr sz="1700" b="1" dirty="0">
                <a:solidFill>
                  <a:srgbClr val="000000"/>
                </a:solidFill>
                <a:ea typeface="ＭＳ Ｐゴシック" charset="0"/>
              </a:rPr>
              <a:t>capsule</a:t>
            </a:r>
          </a:p>
        </p:txBody>
      </p:sp>
      <p:sp>
        <p:nvSpPr>
          <p:cNvPr id="48" name="object 86"/>
          <p:cNvSpPr txBox="1"/>
          <p:nvPr/>
        </p:nvSpPr>
        <p:spPr>
          <a:xfrm>
            <a:off x="812040" y="4765221"/>
            <a:ext cx="106914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Renal</a:t>
            </a:r>
            <a:endParaRPr lang="en-US" b="1" dirty="0">
              <a:solidFill>
                <a:srgbClr val="000000"/>
              </a:solidFill>
              <a:latin typeface="Arial Black" pitchFamily="34" charset="0"/>
              <a:ea typeface="ＭＳ Ｐゴシック" charset="0"/>
              <a:cs typeface="Arial"/>
            </a:endParaRPr>
          </a:p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pc="-1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p</a:t>
            </a:r>
            <a:r>
              <a:rPr lang="en-US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yramid</a:t>
            </a:r>
          </a:p>
        </p:txBody>
      </p:sp>
      <p:sp>
        <p:nvSpPr>
          <p:cNvPr id="49" name="object 90"/>
          <p:cNvSpPr txBox="1"/>
          <p:nvPr/>
        </p:nvSpPr>
        <p:spPr>
          <a:xfrm>
            <a:off x="824774" y="1730758"/>
            <a:ext cx="1758406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0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700" b="1" dirty="0">
                <a:solidFill>
                  <a:srgbClr val="000000"/>
                </a:solidFill>
                <a:ea typeface="ＭＳ Ｐゴシック" charset="0"/>
              </a:rPr>
              <a:t>Renal column</a:t>
            </a:r>
          </a:p>
        </p:txBody>
      </p:sp>
      <p:sp>
        <p:nvSpPr>
          <p:cNvPr id="50" name="object 92"/>
          <p:cNvSpPr txBox="1"/>
          <p:nvPr/>
        </p:nvSpPr>
        <p:spPr>
          <a:xfrm>
            <a:off x="821725" y="1109252"/>
            <a:ext cx="1852895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000">
                <a:solidFill>
                  <a:srgbClr val="FF0000"/>
                </a:solidFill>
                <a:latin typeface="Arial Black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700" b="1" dirty="0">
                <a:solidFill>
                  <a:srgbClr val="000000"/>
                </a:solidFill>
                <a:ea typeface="ＭＳ Ｐゴシック" charset="0"/>
              </a:rPr>
              <a:t>Renal cortex</a:t>
            </a:r>
          </a:p>
        </p:txBody>
      </p:sp>
      <p:sp>
        <p:nvSpPr>
          <p:cNvPr id="51" name="object 95"/>
          <p:cNvSpPr txBox="1"/>
          <p:nvPr/>
        </p:nvSpPr>
        <p:spPr>
          <a:xfrm>
            <a:off x="823188" y="6349616"/>
            <a:ext cx="561116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000">
                <a:solidFill>
                  <a:srgbClr val="FF0000"/>
                </a:solidFill>
                <a:latin typeface="Arial Black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700" b="1" dirty="0">
                <a:solidFill>
                  <a:srgbClr val="000000"/>
                </a:solidFill>
                <a:ea typeface="ＭＳ Ｐゴシック" charset="0"/>
              </a:rPr>
              <a:t>(b)</a:t>
            </a:r>
          </a:p>
        </p:txBody>
      </p:sp>
      <p:sp>
        <p:nvSpPr>
          <p:cNvPr id="52" name="object 88"/>
          <p:cNvSpPr txBox="1"/>
          <p:nvPr/>
        </p:nvSpPr>
        <p:spPr>
          <a:xfrm>
            <a:off x="832810" y="4100847"/>
            <a:ext cx="1618289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7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Minor</a:t>
            </a:r>
            <a:r>
              <a:rPr sz="1700" b="1" spc="-10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7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calyx</a:t>
            </a:r>
          </a:p>
        </p:txBody>
      </p:sp>
      <p:sp>
        <p:nvSpPr>
          <p:cNvPr id="53" name="object 93"/>
          <p:cNvSpPr txBox="1"/>
          <p:nvPr/>
        </p:nvSpPr>
        <p:spPr>
          <a:xfrm>
            <a:off x="6061298" y="2567434"/>
            <a:ext cx="1538042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0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700" b="1" dirty="0">
                <a:solidFill>
                  <a:srgbClr val="000000"/>
                </a:solidFill>
                <a:ea typeface="ＭＳ Ｐゴシック" charset="0"/>
              </a:rPr>
              <a:t>Segmental  </a:t>
            </a:r>
            <a:endParaRPr lang="en-US" sz="1700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700" b="1" dirty="0">
                <a:solidFill>
                  <a:srgbClr val="000000"/>
                </a:solidFill>
                <a:ea typeface="ＭＳ Ｐゴシック" charset="0"/>
              </a:rPr>
              <a:t>arteries</a:t>
            </a:r>
          </a:p>
        </p:txBody>
      </p:sp>
      <p:sp>
        <p:nvSpPr>
          <p:cNvPr id="54" name="object 94"/>
          <p:cNvSpPr txBox="1"/>
          <p:nvPr/>
        </p:nvSpPr>
        <p:spPr>
          <a:xfrm>
            <a:off x="6047629" y="4858446"/>
            <a:ext cx="7677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0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00"/>
                </a:solidFill>
                <a:ea typeface="ＭＳ Ｐゴシック" charset="0"/>
              </a:rPr>
              <a:t>Ureter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61298" y="231533"/>
            <a:ext cx="2786066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0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ea typeface="ＭＳ Ｐゴシック" charset="0"/>
              </a:rPr>
              <a:t>Cortical radiate vein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61298" y="701225"/>
            <a:ext cx="262329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7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Cortical radiate artery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61298" y="1168162"/>
            <a:ext cx="172538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ea typeface="ＭＳ Ｐゴシック" charset="0"/>
              </a:rPr>
              <a:t>Arcuate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 vein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61298" y="1516964"/>
            <a:ext cx="183515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ea typeface="ＭＳ Ｐゴシック" charset="0"/>
              </a:rPr>
              <a:t>Arcuate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 artery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61298" y="1824031"/>
            <a:ext cx="192677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ea typeface="ＭＳ Ｐゴシック" charset="0"/>
              </a:rPr>
              <a:t>Interlobar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 vein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61298" y="2161715"/>
            <a:ext cx="1844452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7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ea typeface="ＭＳ Ｐゴシック" charset="0"/>
              </a:rPr>
              <a:t>Interlobar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 artery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47629" y="3595373"/>
            <a:ext cx="1213437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0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ea typeface="ＭＳ Ｐゴシック" charset="0"/>
              </a:rPr>
              <a:t>Renal vein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70280" y="3864294"/>
            <a:ext cx="17402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  <a:latin typeface="Arial Black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Renal artery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87551" y="4185477"/>
            <a:ext cx="1639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Renal</a:t>
            </a:r>
            <a:r>
              <a:rPr lang="en-US" sz="1600" b="1" spc="-1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  </a:t>
            </a:r>
            <a:r>
              <a:rPr lang="en-US" sz="16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pelvis</a:t>
            </a:r>
          </a:p>
        </p:txBody>
      </p:sp>
      <p:sp>
        <p:nvSpPr>
          <p:cNvPr id="64" name="object 88"/>
          <p:cNvSpPr txBox="1"/>
          <p:nvPr/>
        </p:nvSpPr>
        <p:spPr>
          <a:xfrm>
            <a:off x="6047629" y="4557840"/>
            <a:ext cx="1620140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7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ajor</a:t>
            </a:r>
            <a:r>
              <a:rPr sz="1700" b="1" spc="-10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7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calyx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F205DA-14A7-A148-938F-67BF52DB7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33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"/>
          <a:stretch>
            <a:fillRect/>
          </a:stretch>
        </p:blipFill>
        <p:spPr>
          <a:xfrm>
            <a:off x="298704" y="1534754"/>
            <a:ext cx="8546592" cy="3788492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7297420" y="2638061"/>
            <a:ext cx="193992" cy="1430523"/>
            <a:chOff x="7297420" y="2650940"/>
            <a:chExt cx="193992" cy="1430523"/>
          </a:xfrm>
        </p:grpSpPr>
        <p:sp>
          <p:nvSpPr>
            <p:cNvPr id="37" name="object 76"/>
            <p:cNvSpPr/>
            <p:nvPr/>
          </p:nvSpPr>
          <p:spPr>
            <a:xfrm>
              <a:off x="7297420" y="2650940"/>
              <a:ext cx="69531" cy="1430523"/>
            </a:xfrm>
            <a:custGeom>
              <a:avLst/>
              <a:gdLst/>
              <a:ahLst/>
              <a:cxnLst/>
              <a:rect l="l" t="t" r="r" b="b"/>
              <a:pathLst>
                <a:path w="76200" h="695325">
                  <a:moveTo>
                    <a:pt x="0" y="0"/>
                  </a:moveTo>
                  <a:lnTo>
                    <a:pt x="76200" y="0"/>
                  </a:lnTo>
                  <a:lnTo>
                    <a:pt x="76200" y="694753"/>
                  </a:lnTo>
                  <a:lnTo>
                    <a:pt x="0" y="694753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8" name="object 116"/>
            <p:cNvSpPr/>
            <p:nvPr/>
          </p:nvSpPr>
          <p:spPr>
            <a:xfrm>
              <a:off x="7362479" y="3390109"/>
              <a:ext cx="128933" cy="45719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32982" y="2225534"/>
            <a:ext cx="169628" cy="1136612"/>
            <a:chOff x="3532982" y="2238413"/>
            <a:chExt cx="169628" cy="1136612"/>
          </a:xfrm>
        </p:grpSpPr>
        <p:sp>
          <p:nvSpPr>
            <p:cNvPr id="40" name="object 111"/>
            <p:cNvSpPr/>
            <p:nvPr/>
          </p:nvSpPr>
          <p:spPr>
            <a:xfrm>
              <a:off x="3620396" y="2238413"/>
              <a:ext cx="82214" cy="1136612"/>
            </a:xfrm>
            <a:custGeom>
              <a:avLst/>
              <a:gdLst/>
              <a:ahLst/>
              <a:cxnLst/>
              <a:rect l="l" t="t" r="r" b="b"/>
              <a:pathLst>
                <a:path w="76200" h="982344">
                  <a:moveTo>
                    <a:pt x="74079" y="0"/>
                  </a:moveTo>
                  <a:lnTo>
                    <a:pt x="0" y="0"/>
                  </a:lnTo>
                  <a:lnTo>
                    <a:pt x="0" y="982306"/>
                  </a:lnTo>
                  <a:lnTo>
                    <a:pt x="76200" y="982306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1" name="object 122"/>
            <p:cNvSpPr/>
            <p:nvPr/>
          </p:nvSpPr>
          <p:spPr>
            <a:xfrm>
              <a:off x="3532982" y="2793046"/>
              <a:ext cx="93541" cy="68976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2032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25838" y="3422457"/>
            <a:ext cx="182562" cy="1536714"/>
            <a:chOff x="3525838" y="3422457"/>
            <a:chExt cx="182562" cy="1536714"/>
          </a:xfrm>
        </p:grpSpPr>
        <p:sp>
          <p:nvSpPr>
            <p:cNvPr id="43" name="object 113"/>
            <p:cNvSpPr/>
            <p:nvPr/>
          </p:nvSpPr>
          <p:spPr>
            <a:xfrm>
              <a:off x="3620276" y="3422457"/>
              <a:ext cx="88124" cy="1536714"/>
            </a:xfrm>
            <a:custGeom>
              <a:avLst/>
              <a:gdLst/>
              <a:ahLst/>
              <a:cxnLst/>
              <a:rect l="l" t="t" r="r" b="b"/>
              <a:pathLst>
                <a:path w="76200" h="1330960">
                  <a:moveTo>
                    <a:pt x="74079" y="0"/>
                  </a:moveTo>
                  <a:lnTo>
                    <a:pt x="0" y="0"/>
                  </a:lnTo>
                  <a:lnTo>
                    <a:pt x="0" y="1330439"/>
                  </a:lnTo>
                  <a:lnTo>
                    <a:pt x="76200" y="1330439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4" name="object 122"/>
            <p:cNvSpPr/>
            <p:nvPr/>
          </p:nvSpPr>
          <p:spPr>
            <a:xfrm>
              <a:off x="3525838" y="4182456"/>
              <a:ext cx="98778" cy="95716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2032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45" name="object 119"/>
          <p:cNvSpPr/>
          <p:nvPr/>
        </p:nvSpPr>
        <p:spPr>
          <a:xfrm>
            <a:off x="1422253" y="2312882"/>
            <a:ext cx="613715" cy="81683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03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6" name="object 121"/>
          <p:cNvSpPr/>
          <p:nvPr/>
        </p:nvSpPr>
        <p:spPr>
          <a:xfrm flipV="1">
            <a:off x="1403354" y="2871695"/>
            <a:ext cx="847721" cy="71985"/>
          </a:xfrm>
          <a:custGeom>
            <a:avLst/>
            <a:gdLst/>
            <a:ahLst/>
            <a:cxnLst/>
            <a:rect l="l" t="t" r="r" b="b"/>
            <a:pathLst>
              <a:path w="697230">
                <a:moveTo>
                  <a:pt x="0" y="0"/>
                </a:moveTo>
                <a:lnTo>
                  <a:pt x="69676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7" name="object 120"/>
          <p:cNvSpPr/>
          <p:nvPr/>
        </p:nvSpPr>
        <p:spPr>
          <a:xfrm>
            <a:off x="1573015" y="2592279"/>
            <a:ext cx="417710" cy="107562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61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8" name="object 122"/>
          <p:cNvSpPr/>
          <p:nvPr/>
        </p:nvSpPr>
        <p:spPr>
          <a:xfrm>
            <a:off x="2599517" y="3395501"/>
            <a:ext cx="231789" cy="63484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20320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49" name="object 136"/>
          <p:cNvSpPr txBox="1"/>
          <p:nvPr/>
        </p:nvSpPr>
        <p:spPr>
          <a:xfrm>
            <a:off x="2951966" y="2580125"/>
            <a:ext cx="62943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sz="14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Renal  </a:t>
            </a:r>
            <a:endParaRPr lang="en-US" sz="1400" b="1" spc="-5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12700" marR="508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</a:t>
            </a:r>
            <a:r>
              <a:rPr sz="1400" b="1" spc="4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</a:t>
            </a:r>
            <a:r>
              <a:rPr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r>
              <a:rPr sz="1400" b="1" spc="-3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x</a:t>
            </a:r>
          </a:p>
        </p:txBody>
      </p:sp>
      <p:sp>
        <p:nvSpPr>
          <p:cNvPr id="50" name="object 137"/>
          <p:cNvSpPr txBox="1"/>
          <p:nvPr/>
        </p:nvSpPr>
        <p:spPr>
          <a:xfrm>
            <a:off x="2814594" y="3997344"/>
            <a:ext cx="745035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600"/>
              </a:lnSpc>
              <a:defRPr sz="140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Renal  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medulla</a:t>
            </a:r>
          </a:p>
        </p:txBody>
      </p:sp>
      <p:sp>
        <p:nvSpPr>
          <p:cNvPr id="51" name="object 138"/>
          <p:cNvSpPr txBox="1"/>
          <p:nvPr/>
        </p:nvSpPr>
        <p:spPr>
          <a:xfrm>
            <a:off x="3871486" y="1542851"/>
            <a:ext cx="744057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600"/>
              </a:lnSpc>
              <a:defRPr sz="140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Cortical  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nephron</a:t>
            </a:r>
          </a:p>
        </p:txBody>
      </p:sp>
      <p:sp>
        <p:nvSpPr>
          <p:cNvPr id="52" name="object 139"/>
          <p:cNvSpPr txBox="1"/>
          <p:nvPr/>
        </p:nvSpPr>
        <p:spPr>
          <a:xfrm>
            <a:off x="5526543" y="1779022"/>
            <a:ext cx="1407657" cy="21544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Fibrous</a:t>
            </a:r>
            <a:r>
              <a:rPr sz="1200" b="1" spc="-7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4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capsule</a:t>
            </a:r>
            <a:endParaRPr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3" name="object 140"/>
          <p:cNvSpPr txBox="1"/>
          <p:nvPr/>
        </p:nvSpPr>
        <p:spPr>
          <a:xfrm>
            <a:off x="5524561" y="2169066"/>
            <a:ext cx="1039526" cy="36086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Collecting  duct</a:t>
            </a:r>
          </a:p>
        </p:txBody>
      </p:sp>
      <p:sp>
        <p:nvSpPr>
          <p:cNvPr id="54" name="object 141"/>
          <p:cNvSpPr txBox="1"/>
          <p:nvPr/>
        </p:nvSpPr>
        <p:spPr>
          <a:xfrm>
            <a:off x="7489419" y="3270370"/>
            <a:ext cx="1338895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sz="1400" b="1" spc="-2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J</a:t>
            </a:r>
            <a:r>
              <a:rPr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uxtamedulla</a:t>
            </a:r>
            <a:r>
              <a:rPr sz="1400" b="1" spc="3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</a:t>
            </a:r>
            <a:r>
              <a:rPr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  </a:t>
            </a:r>
            <a:r>
              <a:rPr sz="14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nephron</a:t>
            </a:r>
            <a:endParaRPr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5" name="object 142"/>
          <p:cNvSpPr txBox="1"/>
          <p:nvPr/>
        </p:nvSpPr>
        <p:spPr>
          <a:xfrm>
            <a:off x="5517701" y="3397265"/>
            <a:ext cx="1786613" cy="35907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400"/>
              </a:lnSpc>
              <a:defRPr sz="16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Distal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convoluted tubule</a:t>
            </a:r>
          </a:p>
        </p:txBody>
      </p:sp>
      <p:sp>
        <p:nvSpPr>
          <p:cNvPr id="56" name="object 154"/>
          <p:cNvSpPr txBox="1"/>
          <p:nvPr/>
        </p:nvSpPr>
        <p:spPr>
          <a:xfrm>
            <a:off x="324930" y="2182626"/>
            <a:ext cx="106844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Renal</a:t>
            </a:r>
            <a:r>
              <a:rPr sz="1400" b="1" spc="-7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cortex</a:t>
            </a:r>
          </a:p>
        </p:txBody>
      </p:sp>
      <p:sp>
        <p:nvSpPr>
          <p:cNvPr id="57" name="object 155"/>
          <p:cNvSpPr txBox="1"/>
          <p:nvPr/>
        </p:nvSpPr>
        <p:spPr>
          <a:xfrm>
            <a:off x="323341" y="2470213"/>
            <a:ext cx="126597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40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Renal medulla</a:t>
            </a:r>
          </a:p>
        </p:txBody>
      </p:sp>
      <p:sp>
        <p:nvSpPr>
          <p:cNvPr id="58" name="object 156"/>
          <p:cNvSpPr txBox="1"/>
          <p:nvPr/>
        </p:nvSpPr>
        <p:spPr>
          <a:xfrm>
            <a:off x="332867" y="2817370"/>
            <a:ext cx="108227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40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Renal pelvis</a:t>
            </a:r>
          </a:p>
        </p:txBody>
      </p:sp>
      <p:sp>
        <p:nvSpPr>
          <p:cNvPr id="59" name="object 157"/>
          <p:cNvSpPr txBox="1"/>
          <p:nvPr/>
        </p:nvSpPr>
        <p:spPr>
          <a:xfrm>
            <a:off x="2833860" y="3299324"/>
            <a:ext cx="56248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600"/>
              </a:lnSpc>
              <a:defRPr sz="140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Ureter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522121" y="2650335"/>
            <a:ext cx="1814850" cy="36484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400"/>
              </a:lnSpc>
              <a:defRPr sz="16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Proximal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convoluted tubule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12596" y="3066682"/>
            <a:ext cx="108414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8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Glomerulus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07318" y="3842658"/>
            <a:ext cx="1394225" cy="17953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400"/>
              </a:lnSpc>
              <a:defRPr sz="16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Nephron loop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726143" y="5099431"/>
            <a:ext cx="321982" cy="18364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400"/>
              </a:lnSpc>
              <a:defRPr sz="16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64" name="object 72"/>
          <p:cNvSpPr/>
          <p:nvPr/>
        </p:nvSpPr>
        <p:spPr>
          <a:xfrm rot="20978448">
            <a:off x="4662518" y="2305074"/>
            <a:ext cx="869486" cy="65989"/>
          </a:xfrm>
          <a:custGeom>
            <a:avLst/>
            <a:gdLst/>
            <a:ahLst/>
            <a:cxnLst/>
            <a:rect l="l" t="t" r="r" b="b"/>
            <a:pathLst>
              <a:path w="732154">
                <a:moveTo>
                  <a:pt x="731735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65" name="object 74"/>
          <p:cNvSpPr/>
          <p:nvPr/>
        </p:nvSpPr>
        <p:spPr>
          <a:xfrm>
            <a:off x="5083241" y="3191760"/>
            <a:ext cx="431733" cy="278515"/>
          </a:xfrm>
          <a:custGeom>
            <a:avLst/>
            <a:gdLst/>
            <a:ahLst/>
            <a:cxnLst/>
            <a:rect l="l" t="t" r="r" b="b"/>
            <a:pathLst>
              <a:path w="414020" h="257810">
                <a:moveTo>
                  <a:pt x="413918" y="257301"/>
                </a:moveTo>
                <a:lnTo>
                  <a:pt x="351916" y="257301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66" name="object 71"/>
          <p:cNvSpPr/>
          <p:nvPr/>
        </p:nvSpPr>
        <p:spPr>
          <a:xfrm>
            <a:off x="4660914" y="1900239"/>
            <a:ext cx="858824" cy="273672"/>
          </a:xfrm>
          <a:custGeom>
            <a:avLst/>
            <a:gdLst/>
            <a:ahLst/>
            <a:cxnLst/>
            <a:rect l="l" t="t" r="r" b="b"/>
            <a:pathLst>
              <a:path w="741045" h="231139">
                <a:moveTo>
                  <a:pt x="740829" y="0"/>
                </a:moveTo>
                <a:lnTo>
                  <a:pt x="298919" y="0"/>
                </a:lnTo>
                <a:lnTo>
                  <a:pt x="0" y="230822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67" name="object 105"/>
          <p:cNvSpPr/>
          <p:nvPr/>
        </p:nvSpPr>
        <p:spPr>
          <a:xfrm>
            <a:off x="4218597" y="1990495"/>
            <a:ext cx="62891" cy="628880"/>
          </a:xfrm>
          <a:custGeom>
            <a:avLst/>
            <a:gdLst/>
            <a:ahLst/>
            <a:cxnLst/>
            <a:rect l="l" t="t" r="r" b="b"/>
            <a:pathLst>
              <a:path h="551180">
                <a:moveTo>
                  <a:pt x="0" y="0"/>
                </a:moveTo>
                <a:lnTo>
                  <a:pt x="0" y="551103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68" name="object 109"/>
          <p:cNvSpPr/>
          <p:nvPr/>
        </p:nvSpPr>
        <p:spPr>
          <a:xfrm rot="21210008">
            <a:off x="5033293" y="2945263"/>
            <a:ext cx="465347" cy="269938"/>
          </a:xfrm>
          <a:custGeom>
            <a:avLst/>
            <a:gdLst>
              <a:gd name="connsiteX0" fmla="*/ 415067 w 415067"/>
              <a:gd name="connsiteY0" fmla="*/ 266926 h 266926"/>
              <a:gd name="connsiteX1" fmla="*/ 351916 w 415067"/>
              <a:gd name="connsiteY1" fmla="*/ 257301 h 266926"/>
              <a:gd name="connsiteX2" fmla="*/ 0 w 415067"/>
              <a:gd name="connsiteY2" fmla="*/ 0 h 26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067" h="266926">
                <a:moveTo>
                  <a:pt x="415067" y="266926"/>
                </a:moveTo>
                <a:lnTo>
                  <a:pt x="351916" y="257301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5012759" y="3290667"/>
            <a:ext cx="492691" cy="801908"/>
            <a:chOff x="5012759" y="3290667"/>
            <a:chExt cx="492691" cy="801908"/>
          </a:xfrm>
        </p:grpSpPr>
        <p:sp>
          <p:nvSpPr>
            <p:cNvPr id="70" name="object 77"/>
            <p:cNvSpPr/>
            <p:nvPr/>
          </p:nvSpPr>
          <p:spPr>
            <a:xfrm>
              <a:off x="5102362" y="3947100"/>
              <a:ext cx="403088" cy="72449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665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71" name="object 117"/>
            <p:cNvSpPr/>
            <p:nvPr/>
          </p:nvSpPr>
          <p:spPr>
            <a:xfrm>
              <a:off x="5012759" y="3290667"/>
              <a:ext cx="102478" cy="801908"/>
            </a:xfrm>
            <a:custGeom>
              <a:avLst/>
              <a:gdLst/>
              <a:ahLst/>
              <a:cxnLst/>
              <a:rect l="l" t="t" r="r" b="b"/>
              <a:pathLst>
                <a:path w="76200" h="695325">
                  <a:moveTo>
                    <a:pt x="0" y="0"/>
                  </a:moveTo>
                  <a:lnTo>
                    <a:pt x="76200" y="0"/>
                  </a:lnTo>
                  <a:lnTo>
                    <a:pt x="76200" y="694753"/>
                  </a:lnTo>
                  <a:lnTo>
                    <a:pt x="0" y="694753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sp>
        <p:nvSpPr>
          <p:cNvPr id="72" name="object 109"/>
          <p:cNvSpPr/>
          <p:nvPr/>
        </p:nvSpPr>
        <p:spPr>
          <a:xfrm rot="21210008" flipV="1">
            <a:off x="4826855" y="2731733"/>
            <a:ext cx="692233" cy="133404"/>
          </a:xfrm>
          <a:custGeom>
            <a:avLst/>
            <a:gdLst>
              <a:gd name="connsiteX0" fmla="*/ 415067 w 415067"/>
              <a:gd name="connsiteY0" fmla="*/ 266926 h 266926"/>
              <a:gd name="connsiteX1" fmla="*/ 351916 w 415067"/>
              <a:gd name="connsiteY1" fmla="*/ 257301 h 266926"/>
              <a:gd name="connsiteX2" fmla="*/ 0 w 415067"/>
              <a:gd name="connsiteY2" fmla="*/ 0 h 266926"/>
              <a:gd name="connsiteX0" fmla="*/ 492062 w 492062"/>
              <a:gd name="connsiteY0" fmla="*/ 192293 h 257302"/>
              <a:gd name="connsiteX1" fmla="*/ 351916 w 492062"/>
              <a:gd name="connsiteY1" fmla="*/ 257301 h 257302"/>
              <a:gd name="connsiteX2" fmla="*/ 0 w 492062"/>
              <a:gd name="connsiteY2" fmla="*/ 0 h 257302"/>
              <a:gd name="connsiteX0" fmla="*/ 494704 w 494704"/>
              <a:gd name="connsiteY0" fmla="*/ 214590 h 257300"/>
              <a:gd name="connsiteX1" fmla="*/ 351916 w 494704"/>
              <a:gd name="connsiteY1" fmla="*/ 257301 h 257300"/>
              <a:gd name="connsiteX2" fmla="*/ 0 w 494704"/>
              <a:gd name="connsiteY2" fmla="*/ 0 h 257300"/>
              <a:gd name="connsiteX0" fmla="*/ 492445 w 492445"/>
              <a:gd name="connsiteY0" fmla="*/ 201420 h 257302"/>
              <a:gd name="connsiteX1" fmla="*/ 351916 w 492445"/>
              <a:gd name="connsiteY1" fmla="*/ 257301 h 257302"/>
              <a:gd name="connsiteX2" fmla="*/ 0 w 492445"/>
              <a:gd name="connsiteY2" fmla="*/ 0 h 25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445" h="257302">
                <a:moveTo>
                  <a:pt x="492445" y="201420"/>
                </a:moveTo>
                <a:lnTo>
                  <a:pt x="351916" y="257301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73" name="object 72"/>
          <p:cNvSpPr/>
          <p:nvPr/>
        </p:nvSpPr>
        <p:spPr>
          <a:xfrm rot="20978448">
            <a:off x="4662518" y="2305074"/>
            <a:ext cx="869486" cy="65989"/>
          </a:xfrm>
          <a:custGeom>
            <a:avLst/>
            <a:gdLst/>
            <a:ahLst/>
            <a:cxnLst/>
            <a:rect l="l" t="t" r="r" b="b"/>
            <a:pathLst>
              <a:path w="732154">
                <a:moveTo>
                  <a:pt x="73173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083241" y="3191760"/>
            <a:ext cx="431733" cy="278515"/>
          </a:xfrm>
          <a:custGeom>
            <a:avLst/>
            <a:gdLst/>
            <a:ahLst/>
            <a:cxnLst/>
            <a:rect l="l" t="t" r="r" b="b"/>
            <a:pathLst>
              <a:path w="414020" h="257810">
                <a:moveTo>
                  <a:pt x="413918" y="257301"/>
                </a:moveTo>
                <a:lnTo>
                  <a:pt x="351916" y="257301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75" name="object 71"/>
          <p:cNvSpPr/>
          <p:nvPr/>
        </p:nvSpPr>
        <p:spPr>
          <a:xfrm>
            <a:off x="4660914" y="1900239"/>
            <a:ext cx="858824" cy="273672"/>
          </a:xfrm>
          <a:custGeom>
            <a:avLst/>
            <a:gdLst/>
            <a:ahLst/>
            <a:cxnLst/>
            <a:rect l="l" t="t" r="r" b="b"/>
            <a:pathLst>
              <a:path w="741045" h="231139">
                <a:moveTo>
                  <a:pt x="740829" y="0"/>
                </a:moveTo>
                <a:lnTo>
                  <a:pt x="298919" y="0"/>
                </a:lnTo>
                <a:lnTo>
                  <a:pt x="0" y="230822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76" name="object 105"/>
          <p:cNvSpPr/>
          <p:nvPr/>
        </p:nvSpPr>
        <p:spPr>
          <a:xfrm>
            <a:off x="4218597" y="1990495"/>
            <a:ext cx="62891" cy="628880"/>
          </a:xfrm>
          <a:custGeom>
            <a:avLst/>
            <a:gdLst/>
            <a:ahLst/>
            <a:cxnLst/>
            <a:rect l="l" t="t" r="r" b="b"/>
            <a:pathLst>
              <a:path h="551180">
                <a:moveTo>
                  <a:pt x="0" y="0"/>
                </a:moveTo>
                <a:lnTo>
                  <a:pt x="0" y="55110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77" name="object 109"/>
          <p:cNvSpPr/>
          <p:nvPr/>
        </p:nvSpPr>
        <p:spPr>
          <a:xfrm rot="21210008">
            <a:off x="5033293" y="2945263"/>
            <a:ext cx="465347" cy="269938"/>
          </a:xfrm>
          <a:custGeom>
            <a:avLst/>
            <a:gdLst>
              <a:gd name="connsiteX0" fmla="*/ 415067 w 415067"/>
              <a:gd name="connsiteY0" fmla="*/ 266926 h 266926"/>
              <a:gd name="connsiteX1" fmla="*/ 351916 w 415067"/>
              <a:gd name="connsiteY1" fmla="*/ 257301 h 266926"/>
              <a:gd name="connsiteX2" fmla="*/ 0 w 415067"/>
              <a:gd name="connsiteY2" fmla="*/ 0 h 26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067" h="266926">
                <a:moveTo>
                  <a:pt x="415067" y="266926"/>
                </a:moveTo>
                <a:lnTo>
                  <a:pt x="351916" y="257301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78" name="object 77"/>
          <p:cNvSpPr/>
          <p:nvPr/>
        </p:nvSpPr>
        <p:spPr>
          <a:xfrm>
            <a:off x="5111886" y="3947100"/>
            <a:ext cx="403088" cy="72449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866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79" name="object 117"/>
          <p:cNvSpPr/>
          <p:nvPr/>
        </p:nvSpPr>
        <p:spPr>
          <a:xfrm>
            <a:off x="5012759" y="3290667"/>
            <a:ext cx="102478" cy="801908"/>
          </a:xfrm>
          <a:custGeom>
            <a:avLst/>
            <a:gdLst/>
            <a:ahLst/>
            <a:cxnLst/>
            <a:rect l="l" t="t" r="r" b="b"/>
            <a:pathLst>
              <a:path w="76200" h="695325">
                <a:moveTo>
                  <a:pt x="0" y="0"/>
                </a:moveTo>
                <a:lnTo>
                  <a:pt x="76200" y="0"/>
                </a:lnTo>
                <a:lnTo>
                  <a:pt x="76200" y="694753"/>
                </a:lnTo>
                <a:lnTo>
                  <a:pt x="0" y="69475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80" name="object 109"/>
          <p:cNvSpPr/>
          <p:nvPr/>
        </p:nvSpPr>
        <p:spPr>
          <a:xfrm rot="21210008" flipV="1">
            <a:off x="4826855" y="2731733"/>
            <a:ext cx="692233" cy="133404"/>
          </a:xfrm>
          <a:custGeom>
            <a:avLst/>
            <a:gdLst>
              <a:gd name="connsiteX0" fmla="*/ 415067 w 415067"/>
              <a:gd name="connsiteY0" fmla="*/ 266926 h 266926"/>
              <a:gd name="connsiteX1" fmla="*/ 351916 w 415067"/>
              <a:gd name="connsiteY1" fmla="*/ 257301 h 266926"/>
              <a:gd name="connsiteX2" fmla="*/ 0 w 415067"/>
              <a:gd name="connsiteY2" fmla="*/ 0 h 266926"/>
              <a:gd name="connsiteX0" fmla="*/ 492062 w 492062"/>
              <a:gd name="connsiteY0" fmla="*/ 192293 h 257302"/>
              <a:gd name="connsiteX1" fmla="*/ 351916 w 492062"/>
              <a:gd name="connsiteY1" fmla="*/ 257301 h 257302"/>
              <a:gd name="connsiteX2" fmla="*/ 0 w 492062"/>
              <a:gd name="connsiteY2" fmla="*/ 0 h 257302"/>
              <a:gd name="connsiteX0" fmla="*/ 494704 w 494704"/>
              <a:gd name="connsiteY0" fmla="*/ 214590 h 257300"/>
              <a:gd name="connsiteX1" fmla="*/ 351916 w 494704"/>
              <a:gd name="connsiteY1" fmla="*/ 257301 h 257300"/>
              <a:gd name="connsiteX2" fmla="*/ 0 w 494704"/>
              <a:gd name="connsiteY2" fmla="*/ 0 h 257300"/>
              <a:gd name="connsiteX0" fmla="*/ 492445 w 492445"/>
              <a:gd name="connsiteY0" fmla="*/ 201420 h 257302"/>
              <a:gd name="connsiteX1" fmla="*/ 351916 w 492445"/>
              <a:gd name="connsiteY1" fmla="*/ 257301 h 257302"/>
              <a:gd name="connsiteX2" fmla="*/ 0 w 492445"/>
              <a:gd name="connsiteY2" fmla="*/ 0 h 25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445" h="257302">
                <a:moveTo>
                  <a:pt x="492445" y="201420"/>
                </a:moveTo>
                <a:lnTo>
                  <a:pt x="351916" y="257301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4CF8D6-CC96-8B42-AAAA-9BB114880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85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"/>
          <a:stretch/>
        </p:blipFill>
        <p:spPr>
          <a:xfrm>
            <a:off x="1484376" y="227330"/>
            <a:ext cx="6175248" cy="6403340"/>
          </a:xfrm>
          <a:prstGeom prst="rect">
            <a:avLst/>
          </a:prstGeom>
        </p:spPr>
      </p:pic>
      <p:sp>
        <p:nvSpPr>
          <p:cNvPr id="5" name="object 88"/>
          <p:cNvSpPr/>
          <p:nvPr/>
        </p:nvSpPr>
        <p:spPr>
          <a:xfrm>
            <a:off x="3091021" y="6317616"/>
            <a:ext cx="437039" cy="45719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273215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6" name="object 100"/>
          <p:cNvSpPr/>
          <p:nvPr/>
        </p:nvSpPr>
        <p:spPr>
          <a:xfrm>
            <a:off x="4648199" y="1143000"/>
            <a:ext cx="219075" cy="1293018"/>
          </a:xfrm>
          <a:custGeom>
            <a:avLst/>
            <a:gdLst/>
            <a:ahLst/>
            <a:cxnLst/>
            <a:rect l="l" t="t" r="r" b="b"/>
            <a:pathLst>
              <a:path w="146685" h="854075">
                <a:moveTo>
                  <a:pt x="146558" y="0"/>
                </a:moveTo>
                <a:lnTo>
                  <a:pt x="146558" y="100812"/>
                </a:lnTo>
                <a:lnTo>
                  <a:pt x="0" y="853554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7" name="object 102"/>
          <p:cNvSpPr/>
          <p:nvPr/>
        </p:nvSpPr>
        <p:spPr>
          <a:xfrm>
            <a:off x="3631335" y="918883"/>
            <a:ext cx="242959" cy="533680"/>
          </a:xfrm>
          <a:custGeom>
            <a:avLst/>
            <a:gdLst>
              <a:gd name="connsiteX0" fmla="*/ 0 w 164515"/>
              <a:gd name="connsiteY0" fmla="*/ 0 h 270446"/>
              <a:gd name="connsiteX1" fmla="*/ 0 w 164515"/>
              <a:gd name="connsiteY1" fmla="*/ 120833 h 270446"/>
              <a:gd name="connsiteX2" fmla="*/ 164515 w 164515"/>
              <a:gd name="connsiteY2" fmla="*/ 270446 h 270446"/>
              <a:gd name="connsiteX0" fmla="*/ 0 w 164515"/>
              <a:gd name="connsiteY0" fmla="*/ 0 h 247276"/>
              <a:gd name="connsiteX1" fmla="*/ 0 w 164515"/>
              <a:gd name="connsiteY1" fmla="*/ 120833 h 247276"/>
              <a:gd name="connsiteX2" fmla="*/ 164515 w 164515"/>
              <a:gd name="connsiteY2" fmla="*/ 247276 h 247276"/>
              <a:gd name="connsiteX0" fmla="*/ 0 w 164515"/>
              <a:gd name="connsiteY0" fmla="*/ 0 h 247276"/>
              <a:gd name="connsiteX1" fmla="*/ 0 w 164515"/>
              <a:gd name="connsiteY1" fmla="*/ 120833 h 247276"/>
              <a:gd name="connsiteX2" fmla="*/ 164515 w 164515"/>
              <a:gd name="connsiteY2" fmla="*/ 247276 h 247276"/>
              <a:gd name="connsiteX0" fmla="*/ 0 w 164515"/>
              <a:gd name="connsiteY0" fmla="*/ 0 h 247276"/>
              <a:gd name="connsiteX1" fmla="*/ 0 w 164515"/>
              <a:gd name="connsiteY1" fmla="*/ 120833 h 247276"/>
              <a:gd name="connsiteX2" fmla="*/ 164515 w 164515"/>
              <a:gd name="connsiteY2" fmla="*/ 247276 h 24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515" h="247276">
                <a:moveTo>
                  <a:pt x="0" y="0"/>
                </a:moveTo>
                <a:lnTo>
                  <a:pt x="0" y="120833"/>
                </a:lnTo>
                <a:cubicBezTo>
                  <a:pt x="72575" y="178070"/>
                  <a:pt x="74203" y="177902"/>
                  <a:pt x="164515" y="247276"/>
                </a:cubicBez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8" name="object 90"/>
          <p:cNvSpPr/>
          <p:nvPr/>
        </p:nvSpPr>
        <p:spPr>
          <a:xfrm>
            <a:off x="2693544" y="5978466"/>
            <a:ext cx="834516" cy="140394"/>
          </a:xfrm>
          <a:custGeom>
            <a:avLst/>
            <a:gdLst/>
            <a:ahLst/>
            <a:cxnLst/>
            <a:rect l="l" t="t" r="r" b="b"/>
            <a:pathLst>
              <a:path w="539114">
                <a:moveTo>
                  <a:pt x="538822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9" name="object 103"/>
          <p:cNvSpPr/>
          <p:nvPr/>
        </p:nvSpPr>
        <p:spPr>
          <a:xfrm>
            <a:off x="2605103" y="752910"/>
            <a:ext cx="1176322" cy="763945"/>
          </a:xfrm>
          <a:custGeom>
            <a:avLst/>
            <a:gdLst/>
            <a:ahLst/>
            <a:cxnLst/>
            <a:rect l="l" t="t" r="r" b="b"/>
            <a:pathLst>
              <a:path w="777239" h="505460">
                <a:moveTo>
                  <a:pt x="0" y="0"/>
                </a:moveTo>
                <a:lnTo>
                  <a:pt x="88900" y="533"/>
                </a:lnTo>
                <a:lnTo>
                  <a:pt x="777138" y="50532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0" name="object 104"/>
          <p:cNvSpPr/>
          <p:nvPr/>
        </p:nvSpPr>
        <p:spPr>
          <a:xfrm>
            <a:off x="2173629" y="1352090"/>
            <a:ext cx="1102971" cy="1505410"/>
          </a:xfrm>
          <a:custGeom>
            <a:avLst/>
            <a:gdLst/>
            <a:ahLst/>
            <a:cxnLst/>
            <a:rect l="l" t="t" r="r" b="b"/>
            <a:pathLst>
              <a:path w="716280" h="988060">
                <a:moveTo>
                  <a:pt x="0" y="0"/>
                </a:moveTo>
                <a:lnTo>
                  <a:pt x="381431" y="0"/>
                </a:lnTo>
                <a:lnTo>
                  <a:pt x="715987" y="987615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983974" y="4553886"/>
            <a:ext cx="0" cy="28719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bject 93"/>
          <p:cNvSpPr/>
          <p:nvPr/>
        </p:nvSpPr>
        <p:spPr>
          <a:xfrm>
            <a:off x="4932461" y="4363398"/>
            <a:ext cx="651569" cy="108589"/>
          </a:xfrm>
          <a:custGeom>
            <a:avLst/>
            <a:gdLst/>
            <a:ahLst/>
            <a:cxnLst/>
            <a:rect l="l" t="t" r="r" b="b"/>
            <a:pathLst>
              <a:path w="429895" h="68579">
                <a:moveTo>
                  <a:pt x="429895" y="68110"/>
                </a:moveTo>
                <a:lnTo>
                  <a:pt x="325424" y="6811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3" name="object 97"/>
          <p:cNvSpPr/>
          <p:nvPr/>
        </p:nvSpPr>
        <p:spPr>
          <a:xfrm>
            <a:off x="4619625" y="2952750"/>
            <a:ext cx="962025" cy="128589"/>
          </a:xfrm>
          <a:custGeom>
            <a:avLst/>
            <a:gdLst/>
            <a:ahLst/>
            <a:cxnLst/>
            <a:rect l="l" t="t" r="r" b="b"/>
            <a:pathLst>
              <a:path w="622935" h="83820">
                <a:moveTo>
                  <a:pt x="622871" y="83248"/>
                </a:moveTo>
                <a:lnTo>
                  <a:pt x="219468" y="83248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4" name="object 94"/>
          <p:cNvSpPr/>
          <p:nvPr/>
        </p:nvSpPr>
        <p:spPr>
          <a:xfrm>
            <a:off x="4571215" y="4193206"/>
            <a:ext cx="1019960" cy="81138"/>
          </a:xfrm>
          <a:custGeom>
            <a:avLst/>
            <a:gdLst/>
            <a:ahLst/>
            <a:cxnLst/>
            <a:rect l="l" t="t" r="r" b="b"/>
            <a:pathLst>
              <a:path w="664845">
                <a:moveTo>
                  <a:pt x="664489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19613" y="3237690"/>
            <a:ext cx="1064417" cy="317515"/>
            <a:chOff x="4519613" y="3237690"/>
            <a:chExt cx="1064417" cy="317515"/>
          </a:xfrm>
        </p:grpSpPr>
        <p:sp>
          <p:nvSpPr>
            <p:cNvPr id="16" name="object 96"/>
            <p:cNvSpPr/>
            <p:nvPr/>
          </p:nvSpPr>
          <p:spPr>
            <a:xfrm>
              <a:off x="4519613" y="3237690"/>
              <a:ext cx="228599" cy="250841"/>
            </a:xfrm>
            <a:custGeom>
              <a:avLst/>
              <a:gdLst/>
              <a:ahLst/>
              <a:cxnLst/>
              <a:rect l="l" t="t" r="r" b="b"/>
              <a:pathLst>
                <a:path w="163195" h="163829">
                  <a:moveTo>
                    <a:pt x="55448" y="0"/>
                  </a:moveTo>
                  <a:lnTo>
                    <a:pt x="162864" y="112737"/>
                  </a:lnTo>
                  <a:lnTo>
                    <a:pt x="0" y="163779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17" name="object 95"/>
            <p:cNvSpPr/>
            <p:nvPr/>
          </p:nvSpPr>
          <p:spPr>
            <a:xfrm>
              <a:off x="4555289" y="3420254"/>
              <a:ext cx="1028741" cy="134951"/>
            </a:xfrm>
            <a:custGeom>
              <a:avLst/>
              <a:gdLst/>
              <a:ahLst/>
              <a:cxnLst/>
              <a:rect l="l" t="t" r="r" b="b"/>
              <a:pathLst>
                <a:path w="671829">
                  <a:moveTo>
                    <a:pt x="671398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sp>
        <p:nvSpPr>
          <p:cNvPr id="18" name="object 99"/>
          <p:cNvSpPr/>
          <p:nvPr/>
        </p:nvSpPr>
        <p:spPr>
          <a:xfrm>
            <a:off x="4811769" y="1838325"/>
            <a:ext cx="773056" cy="651719"/>
          </a:xfrm>
          <a:custGeom>
            <a:avLst/>
            <a:gdLst>
              <a:gd name="connsiteX0" fmla="*/ 659755 w 659755"/>
              <a:gd name="connsiteY0" fmla="*/ 0 h 420014"/>
              <a:gd name="connsiteX1" fmla="*/ 432460 w 659755"/>
              <a:gd name="connsiteY1" fmla="*/ 0 h 420014"/>
              <a:gd name="connsiteX2" fmla="*/ 0 w 659755"/>
              <a:gd name="connsiteY2" fmla="*/ 420014 h 420014"/>
              <a:gd name="connsiteX0" fmla="*/ 522699 w 522699"/>
              <a:gd name="connsiteY0" fmla="*/ 4107 h 420014"/>
              <a:gd name="connsiteX1" fmla="*/ 432460 w 522699"/>
              <a:gd name="connsiteY1" fmla="*/ 0 h 420014"/>
              <a:gd name="connsiteX2" fmla="*/ 0 w 522699"/>
              <a:gd name="connsiteY2" fmla="*/ 420014 h 420014"/>
              <a:gd name="connsiteX0" fmla="*/ 507035 w 507035"/>
              <a:gd name="connsiteY0" fmla="*/ 0 h 432335"/>
              <a:gd name="connsiteX1" fmla="*/ 432460 w 507035"/>
              <a:gd name="connsiteY1" fmla="*/ 12321 h 432335"/>
              <a:gd name="connsiteX2" fmla="*/ 0 w 507035"/>
              <a:gd name="connsiteY2" fmla="*/ 432335 h 432335"/>
              <a:gd name="connsiteX0" fmla="*/ 495287 w 495287"/>
              <a:gd name="connsiteY0" fmla="*/ 0 h 420014"/>
              <a:gd name="connsiteX1" fmla="*/ 432460 w 495287"/>
              <a:gd name="connsiteY1" fmla="*/ 0 h 420014"/>
              <a:gd name="connsiteX2" fmla="*/ 0 w 495287"/>
              <a:gd name="connsiteY2" fmla="*/ 420014 h 42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287" h="420014">
                <a:moveTo>
                  <a:pt x="495287" y="0"/>
                </a:moveTo>
                <a:lnTo>
                  <a:pt x="432460" y="0"/>
                </a:lnTo>
                <a:lnTo>
                  <a:pt x="0" y="420014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5164931" y="2752725"/>
            <a:ext cx="4214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object 92"/>
          <p:cNvSpPr/>
          <p:nvPr/>
        </p:nvSpPr>
        <p:spPr>
          <a:xfrm>
            <a:off x="4285444" y="4187016"/>
            <a:ext cx="393712" cy="754077"/>
          </a:xfrm>
          <a:custGeom>
            <a:avLst/>
            <a:gdLst/>
            <a:ahLst/>
            <a:cxnLst/>
            <a:rect l="l" t="t" r="r" b="b"/>
            <a:pathLst>
              <a:path w="261620" h="497204">
                <a:moveTo>
                  <a:pt x="261099" y="496773"/>
                </a:moveTo>
                <a:lnTo>
                  <a:pt x="261099" y="35946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1" name="object 88"/>
          <p:cNvSpPr/>
          <p:nvPr/>
        </p:nvSpPr>
        <p:spPr>
          <a:xfrm>
            <a:off x="3091005" y="6317600"/>
            <a:ext cx="437039" cy="45719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27321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2" name="object 100"/>
          <p:cNvSpPr/>
          <p:nvPr/>
        </p:nvSpPr>
        <p:spPr>
          <a:xfrm>
            <a:off x="4648183" y="1142984"/>
            <a:ext cx="219075" cy="1293018"/>
          </a:xfrm>
          <a:custGeom>
            <a:avLst/>
            <a:gdLst/>
            <a:ahLst/>
            <a:cxnLst/>
            <a:rect l="l" t="t" r="r" b="b"/>
            <a:pathLst>
              <a:path w="146685" h="854075">
                <a:moveTo>
                  <a:pt x="146558" y="0"/>
                </a:moveTo>
                <a:lnTo>
                  <a:pt x="146558" y="100812"/>
                </a:lnTo>
                <a:lnTo>
                  <a:pt x="0" y="85355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3" name="object 102"/>
          <p:cNvSpPr/>
          <p:nvPr/>
        </p:nvSpPr>
        <p:spPr>
          <a:xfrm>
            <a:off x="3631319" y="918867"/>
            <a:ext cx="242959" cy="533680"/>
          </a:xfrm>
          <a:custGeom>
            <a:avLst/>
            <a:gdLst>
              <a:gd name="connsiteX0" fmla="*/ 0 w 164515"/>
              <a:gd name="connsiteY0" fmla="*/ 0 h 270446"/>
              <a:gd name="connsiteX1" fmla="*/ 0 w 164515"/>
              <a:gd name="connsiteY1" fmla="*/ 120833 h 270446"/>
              <a:gd name="connsiteX2" fmla="*/ 164515 w 164515"/>
              <a:gd name="connsiteY2" fmla="*/ 270446 h 270446"/>
              <a:gd name="connsiteX0" fmla="*/ 0 w 164515"/>
              <a:gd name="connsiteY0" fmla="*/ 0 h 247276"/>
              <a:gd name="connsiteX1" fmla="*/ 0 w 164515"/>
              <a:gd name="connsiteY1" fmla="*/ 120833 h 247276"/>
              <a:gd name="connsiteX2" fmla="*/ 164515 w 164515"/>
              <a:gd name="connsiteY2" fmla="*/ 247276 h 247276"/>
              <a:gd name="connsiteX0" fmla="*/ 0 w 164515"/>
              <a:gd name="connsiteY0" fmla="*/ 0 h 247276"/>
              <a:gd name="connsiteX1" fmla="*/ 0 w 164515"/>
              <a:gd name="connsiteY1" fmla="*/ 120833 h 247276"/>
              <a:gd name="connsiteX2" fmla="*/ 164515 w 164515"/>
              <a:gd name="connsiteY2" fmla="*/ 247276 h 247276"/>
              <a:gd name="connsiteX0" fmla="*/ 0 w 164515"/>
              <a:gd name="connsiteY0" fmla="*/ 0 h 247276"/>
              <a:gd name="connsiteX1" fmla="*/ 0 w 164515"/>
              <a:gd name="connsiteY1" fmla="*/ 120833 h 247276"/>
              <a:gd name="connsiteX2" fmla="*/ 164515 w 164515"/>
              <a:gd name="connsiteY2" fmla="*/ 247276 h 24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515" h="247276">
                <a:moveTo>
                  <a:pt x="0" y="0"/>
                </a:moveTo>
                <a:lnTo>
                  <a:pt x="0" y="120833"/>
                </a:lnTo>
                <a:cubicBezTo>
                  <a:pt x="72575" y="178070"/>
                  <a:pt x="74203" y="177902"/>
                  <a:pt x="164515" y="247276"/>
                </a:cubicBez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4" name="object 90"/>
          <p:cNvSpPr/>
          <p:nvPr/>
        </p:nvSpPr>
        <p:spPr>
          <a:xfrm>
            <a:off x="2693528" y="5978450"/>
            <a:ext cx="834516" cy="140394"/>
          </a:xfrm>
          <a:custGeom>
            <a:avLst/>
            <a:gdLst/>
            <a:ahLst/>
            <a:cxnLst/>
            <a:rect l="l" t="t" r="r" b="b"/>
            <a:pathLst>
              <a:path w="539114">
                <a:moveTo>
                  <a:pt x="538822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5" name="object 103"/>
          <p:cNvSpPr/>
          <p:nvPr/>
        </p:nvSpPr>
        <p:spPr>
          <a:xfrm>
            <a:off x="2605087" y="752894"/>
            <a:ext cx="1176322" cy="763945"/>
          </a:xfrm>
          <a:custGeom>
            <a:avLst/>
            <a:gdLst/>
            <a:ahLst/>
            <a:cxnLst/>
            <a:rect l="l" t="t" r="r" b="b"/>
            <a:pathLst>
              <a:path w="777239" h="505460">
                <a:moveTo>
                  <a:pt x="0" y="0"/>
                </a:moveTo>
                <a:lnTo>
                  <a:pt x="88900" y="533"/>
                </a:lnTo>
                <a:lnTo>
                  <a:pt x="777138" y="50532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6" name="object 104"/>
          <p:cNvSpPr/>
          <p:nvPr/>
        </p:nvSpPr>
        <p:spPr>
          <a:xfrm>
            <a:off x="2173613" y="1352074"/>
            <a:ext cx="1102971" cy="1505410"/>
          </a:xfrm>
          <a:custGeom>
            <a:avLst/>
            <a:gdLst/>
            <a:ahLst/>
            <a:cxnLst/>
            <a:rect l="l" t="t" r="r" b="b"/>
            <a:pathLst>
              <a:path w="716280" h="988060">
                <a:moveTo>
                  <a:pt x="0" y="0"/>
                </a:moveTo>
                <a:lnTo>
                  <a:pt x="381431" y="0"/>
                </a:lnTo>
                <a:lnTo>
                  <a:pt x="715987" y="98761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3983958" y="4553870"/>
            <a:ext cx="0" cy="28719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object 93"/>
          <p:cNvSpPr/>
          <p:nvPr/>
        </p:nvSpPr>
        <p:spPr>
          <a:xfrm>
            <a:off x="4932445" y="4363382"/>
            <a:ext cx="651569" cy="108589"/>
          </a:xfrm>
          <a:custGeom>
            <a:avLst/>
            <a:gdLst/>
            <a:ahLst/>
            <a:cxnLst/>
            <a:rect l="l" t="t" r="r" b="b"/>
            <a:pathLst>
              <a:path w="429895" h="68579">
                <a:moveTo>
                  <a:pt x="429895" y="68110"/>
                </a:moveTo>
                <a:lnTo>
                  <a:pt x="325424" y="6811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9" name="object 97"/>
          <p:cNvSpPr/>
          <p:nvPr/>
        </p:nvSpPr>
        <p:spPr>
          <a:xfrm>
            <a:off x="4619609" y="2952734"/>
            <a:ext cx="962025" cy="128589"/>
          </a:xfrm>
          <a:custGeom>
            <a:avLst/>
            <a:gdLst/>
            <a:ahLst/>
            <a:cxnLst/>
            <a:rect l="l" t="t" r="r" b="b"/>
            <a:pathLst>
              <a:path w="622935" h="83820">
                <a:moveTo>
                  <a:pt x="622871" y="83248"/>
                </a:moveTo>
                <a:lnTo>
                  <a:pt x="219468" y="83248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30" name="object 94"/>
          <p:cNvSpPr/>
          <p:nvPr/>
        </p:nvSpPr>
        <p:spPr>
          <a:xfrm>
            <a:off x="4571199" y="4193190"/>
            <a:ext cx="1019960" cy="81138"/>
          </a:xfrm>
          <a:custGeom>
            <a:avLst/>
            <a:gdLst/>
            <a:ahLst/>
            <a:cxnLst/>
            <a:rect l="l" t="t" r="r" b="b"/>
            <a:pathLst>
              <a:path w="664845">
                <a:moveTo>
                  <a:pt x="66448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519597" y="3237674"/>
            <a:ext cx="1064417" cy="317515"/>
            <a:chOff x="4519613" y="3237690"/>
            <a:chExt cx="1064417" cy="317515"/>
          </a:xfrm>
        </p:grpSpPr>
        <p:sp>
          <p:nvSpPr>
            <p:cNvPr id="32" name="object 96"/>
            <p:cNvSpPr/>
            <p:nvPr/>
          </p:nvSpPr>
          <p:spPr>
            <a:xfrm>
              <a:off x="4519613" y="3237690"/>
              <a:ext cx="228599" cy="250841"/>
            </a:xfrm>
            <a:custGeom>
              <a:avLst/>
              <a:gdLst/>
              <a:ahLst/>
              <a:cxnLst/>
              <a:rect l="l" t="t" r="r" b="b"/>
              <a:pathLst>
                <a:path w="163195" h="163829">
                  <a:moveTo>
                    <a:pt x="55448" y="0"/>
                  </a:moveTo>
                  <a:lnTo>
                    <a:pt x="162864" y="112737"/>
                  </a:lnTo>
                  <a:lnTo>
                    <a:pt x="0" y="163779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33" name="object 95"/>
            <p:cNvSpPr/>
            <p:nvPr/>
          </p:nvSpPr>
          <p:spPr>
            <a:xfrm>
              <a:off x="4555289" y="3420254"/>
              <a:ext cx="1028741" cy="134951"/>
            </a:xfrm>
            <a:custGeom>
              <a:avLst/>
              <a:gdLst/>
              <a:ahLst/>
              <a:cxnLst/>
              <a:rect l="l" t="t" r="r" b="b"/>
              <a:pathLst>
                <a:path w="671829">
                  <a:moveTo>
                    <a:pt x="6713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sp>
        <p:nvSpPr>
          <p:cNvPr id="34" name="object 99"/>
          <p:cNvSpPr/>
          <p:nvPr/>
        </p:nvSpPr>
        <p:spPr>
          <a:xfrm>
            <a:off x="4811753" y="1838309"/>
            <a:ext cx="773056" cy="651719"/>
          </a:xfrm>
          <a:custGeom>
            <a:avLst/>
            <a:gdLst>
              <a:gd name="connsiteX0" fmla="*/ 659755 w 659755"/>
              <a:gd name="connsiteY0" fmla="*/ 0 h 420014"/>
              <a:gd name="connsiteX1" fmla="*/ 432460 w 659755"/>
              <a:gd name="connsiteY1" fmla="*/ 0 h 420014"/>
              <a:gd name="connsiteX2" fmla="*/ 0 w 659755"/>
              <a:gd name="connsiteY2" fmla="*/ 420014 h 420014"/>
              <a:gd name="connsiteX0" fmla="*/ 522699 w 522699"/>
              <a:gd name="connsiteY0" fmla="*/ 4107 h 420014"/>
              <a:gd name="connsiteX1" fmla="*/ 432460 w 522699"/>
              <a:gd name="connsiteY1" fmla="*/ 0 h 420014"/>
              <a:gd name="connsiteX2" fmla="*/ 0 w 522699"/>
              <a:gd name="connsiteY2" fmla="*/ 420014 h 420014"/>
              <a:gd name="connsiteX0" fmla="*/ 507035 w 507035"/>
              <a:gd name="connsiteY0" fmla="*/ 0 h 432335"/>
              <a:gd name="connsiteX1" fmla="*/ 432460 w 507035"/>
              <a:gd name="connsiteY1" fmla="*/ 12321 h 432335"/>
              <a:gd name="connsiteX2" fmla="*/ 0 w 507035"/>
              <a:gd name="connsiteY2" fmla="*/ 432335 h 432335"/>
              <a:gd name="connsiteX0" fmla="*/ 495287 w 495287"/>
              <a:gd name="connsiteY0" fmla="*/ 0 h 420014"/>
              <a:gd name="connsiteX1" fmla="*/ 432460 w 495287"/>
              <a:gd name="connsiteY1" fmla="*/ 0 h 420014"/>
              <a:gd name="connsiteX2" fmla="*/ 0 w 495287"/>
              <a:gd name="connsiteY2" fmla="*/ 420014 h 42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287" h="420014">
                <a:moveTo>
                  <a:pt x="495287" y="0"/>
                </a:moveTo>
                <a:lnTo>
                  <a:pt x="432460" y="0"/>
                </a:lnTo>
                <a:lnTo>
                  <a:pt x="0" y="42001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5164915" y="2752709"/>
            <a:ext cx="4214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bject 92"/>
          <p:cNvSpPr/>
          <p:nvPr/>
        </p:nvSpPr>
        <p:spPr>
          <a:xfrm>
            <a:off x="4285428" y="4187000"/>
            <a:ext cx="393712" cy="754077"/>
          </a:xfrm>
          <a:custGeom>
            <a:avLst/>
            <a:gdLst/>
            <a:ahLst/>
            <a:cxnLst/>
            <a:rect l="l" t="t" r="r" b="b"/>
            <a:pathLst>
              <a:path w="261620" h="497204">
                <a:moveTo>
                  <a:pt x="261099" y="496773"/>
                </a:moveTo>
                <a:lnTo>
                  <a:pt x="261099" y="35946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37" name="object 135"/>
          <p:cNvSpPr txBox="1"/>
          <p:nvPr/>
        </p:nvSpPr>
        <p:spPr>
          <a:xfrm>
            <a:off x="1507234" y="6385545"/>
            <a:ext cx="3825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(b)</a:t>
            </a:r>
          </a:p>
        </p:txBody>
      </p:sp>
      <p:sp>
        <p:nvSpPr>
          <p:cNvPr id="38" name="object 143"/>
          <p:cNvSpPr txBox="1"/>
          <p:nvPr/>
        </p:nvSpPr>
        <p:spPr>
          <a:xfrm>
            <a:off x="1517372" y="1269994"/>
            <a:ext cx="1270635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600"/>
              </a:lnSpc>
              <a:defRPr sz="1500">
                <a:solidFill>
                  <a:srgbClr val="FF0000"/>
                </a:solidFill>
                <a:latin typeface="Arial Black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Distal  convoluted  tubule  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(DCT)</a:t>
            </a:r>
          </a:p>
        </p:txBody>
      </p:sp>
      <p:sp>
        <p:nvSpPr>
          <p:cNvPr id="39" name="object 144"/>
          <p:cNvSpPr txBox="1"/>
          <p:nvPr/>
        </p:nvSpPr>
        <p:spPr>
          <a:xfrm>
            <a:off x="3057306" y="294568"/>
            <a:ext cx="140039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900"/>
              </a:lnSpc>
              <a:defRPr sz="800">
                <a:solidFill>
                  <a:srgbClr val="FF0000"/>
                </a:solidFill>
                <a:latin typeface="Arial Black" pitchFamily="34" charset="0"/>
                <a:cs typeface="Arial"/>
              </a:defRPr>
            </a:lvl1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sz="1500" b="1" dirty="0">
                <a:solidFill>
                  <a:srgbClr val="000000"/>
                </a:solidFill>
                <a:ea typeface="ＭＳ Ｐゴシック" charset="0"/>
              </a:rPr>
              <a:t>Proximal  convoluted</a:t>
            </a:r>
            <a:endParaRPr lang="en-US" sz="1500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ea typeface="ＭＳ Ｐゴシック" charset="0"/>
              </a:rPr>
              <a:t>tubule (PCT)</a:t>
            </a:r>
            <a:endParaRPr sz="15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0" name="object 145"/>
          <p:cNvSpPr txBox="1"/>
          <p:nvPr/>
        </p:nvSpPr>
        <p:spPr>
          <a:xfrm>
            <a:off x="4493004" y="718417"/>
            <a:ext cx="1209295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ts val="1500"/>
              </a:lnSpc>
              <a:defRPr sz="155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Glomerular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capillaries</a:t>
            </a:r>
          </a:p>
        </p:txBody>
      </p:sp>
      <p:sp>
        <p:nvSpPr>
          <p:cNvPr id="41" name="object 147"/>
          <p:cNvSpPr txBox="1"/>
          <p:nvPr/>
        </p:nvSpPr>
        <p:spPr>
          <a:xfrm>
            <a:off x="5610795" y="1771950"/>
            <a:ext cx="1971105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ts val="1600"/>
              </a:lnSpc>
              <a:defRPr sz="155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Glomerular  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(Bowman’s) capsule</a:t>
            </a:r>
          </a:p>
        </p:txBody>
      </p:sp>
      <p:sp>
        <p:nvSpPr>
          <p:cNvPr id="42" name="object 148"/>
          <p:cNvSpPr txBox="1"/>
          <p:nvPr/>
        </p:nvSpPr>
        <p:spPr>
          <a:xfrm>
            <a:off x="5597367" y="4397733"/>
            <a:ext cx="1402147" cy="206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ts val="1600"/>
              </a:lnSpc>
              <a:defRPr sz="155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 err="1">
                <a:solidFill>
                  <a:srgbClr val="000000"/>
                </a:solidFill>
                <a:ea typeface="ＭＳ Ｐゴシック" charset="0"/>
              </a:rPr>
              <a:t>Arcuate</a:t>
            </a:r>
            <a:r>
              <a:rPr b="1" dirty="0">
                <a:solidFill>
                  <a:srgbClr val="000000"/>
                </a:solidFill>
                <a:ea typeface="ＭＳ Ｐゴシック" charset="0"/>
              </a:rPr>
              <a:t> artery</a:t>
            </a:r>
          </a:p>
        </p:txBody>
      </p:sp>
      <p:sp>
        <p:nvSpPr>
          <p:cNvPr id="43" name="object 150"/>
          <p:cNvSpPr txBox="1"/>
          <p:nvPr/>
        </p:nvSpPr>
        <p:spPr>
          <a:xfrm>
            <a:off x="4371976" y="4949429"/>
            <a:ext cx="146684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ts val="1600"/>
              </a:lnSpc>
              <a:defRPr sz="155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Cortical radiate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vein</a:t>
            </a:r>
          </a:p>
        </p:txBody>
      </p:sp>
      <p:sp>
        <p:nvSpPr>
          <p:cNvPr id="44" name="object 152"/>
          <p:cNvSpPr txBox="1"/>
          <p:nvPr/>
        </p:nvSpPr>
        <p:spPr>
          <a:xfrm>
            <a:off x="3584829" y="6300914"/>
            <a:ext cx="1477392" cy="138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900"/>
              </a:lnSpc>
              <a:defRPr sz="9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5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Nephron loop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14360" y="660626"/>
            <a:ext cx="117169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80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0" b="1" dirty="0" err="1">
                <a:solidFill>
                  <a:srgbClr val="000000"/>
                </a:solidFill>
                <a:ea typeface="ＭＳ Ｐゴシック" charset="0"/>
              </a:rPr>
              <a:t>Peritubular</a:t>
            </a:r>
            <a:r>
              <a:rPr lang="en-US" sz="1550" b="1" dirty="0">
                <a:solidFill>
                  <a:srgbClr val="000000"/>
                </a:solidFill>
                <a:ea typeface="ＭＳ Ｐゴシック" charset="0"/>
              </a:rPr>
              <a:t>  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0" b="1" dirty="0">
                <a:solidFill>
                  <a:srgbClr val="000000"/>
                </a:solidFill>
                <a:ea typeface="ＭＳ Ｐゴシック" charset="0"/>
              </a:rPr>
              <a:t>capillaries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13400" y="2670175"/>
            <a:ext cx="164737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ts val="1600"/>
              </a:lnSpc>
              <a:defRPr sz="155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Efferent arteriole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00699" y="3003550"/>
            <a:ext cx="166687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ts val="1600"/>
              </a:lnSpc>
              <a:defRPr sz="155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Afferent arteriole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41296" y="3342817"/>
            <a:ext cx="155416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900"/>
              </a:lnSpc>
              <a:defRPr sz="8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0" b="1" dirty="0">
                <a:solidFill>
                  <a:srgbClr val="000000"/>
                </a:solidFill>
                <a:ea typeface="ＭＳ Ｐゴシック" charset="0"/>
              </a:rPr>
              <a:t>Cells of the  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0" b="1" dirty="0">
                <a:solidFill>
                  <a:srgbClr val="000000"/>
                </a:solidFill>
                <a:ea typeface="ＭＳ Ｐゴシック" charset="0"/>
              </a:rPr>
              <a:t>juxtaglomerular  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0" b="1" dirty="0">
                <a:solidFill>
                  <a:srgbClr val="000000"/>
                </a:solidFill>
                <a:ea typeface="ＭＳ Ｐゴシック" charset="0"/>
              </a:rPr>
              <a:t>apparatus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00970" y="4103867"/>
            <a:ext cx="208434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ts val="1600"/>
              </a:lnSpc>
              <a:defRPr sz="155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Cortical radiate artery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23464" y="4826003"/>
            <a:ext cx="853286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ts val="1600"/>
              </a:lnSpc>
              <a:defRPr sz="155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ea typeface="ＭＳ Ｐゴシック" charset="0"/>
              </a:rPr>
              <a:t>Arcuate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vein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55999" y="5972175"/>
            <a:ext cx="170180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900"/>
              </a:lnSpc>
              <a:defRPr sz="8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Collecting duct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D3CA34-2399-0448-9251-84FD4B385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829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7"/>
          <a:stretch>
            <a:fillRect/>
          </a:stretch>
        </p:blipFill>
        <p:spPr>
          <a:xfrm>
            <a:off x="2167128" y="881634"/>
            <a:ext cx="4809744" cy="5094732"/>
          </a:xfrm>
          <a:prstGeom prst="rect">
            <a:avLst/>
          </a:prstGeom>
        </p:spPr>
      </p:pic>
      <p:sp>
        <p:nvSpPr>
          <p:cNvPr id="5" name="object 99"/>
          <p:cNvSpPr/>
          <p:nvPr/>
        </p:nvSpPr>
        <p:spPr>
          <a:xfrm>
            <a:off x="4515136" y="1136650"/>
            <a:ext cx="1025239" cy="813645"/>
          </a:xfrm>
          <a:custGeom>
            <a:avLst/>
            <a:gdLst>
              <a:gd name="connsiteX0" fmla="*/ 659755 w 659755"/>
              <a:gd name="connsiteY0" fmla="*/ 0 h 420014"/>
              <a:gd name="connsiteX1" fmla="*/ 432460 w 659755"/>
              <a:gd name="connsiteY1" fmla="*/ 0 h 420014"/>
              <a:gd name="connsiteX2" fmla="*/ 0 w 659755"/>
              <a:gd name="connsiteY2" fmla="*/ 420014 h 42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9755" h="420014">
                <a:moveTo>
                  <a:pt x="659755" y="0"/>
                </a:moveTo>
                <a:lnTo>
                  <a:pt x="432460" y="0"/>
                </a:lnTo>
                <a:lnTo>
                  <a:pt x="0" y="42001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518819" y="2263937"/>
            <a:ext cx="10294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bject 79"/>
          <p:cNvSpPr/>
          <p:nvPr/>
        </p:nvSpPr>
        <p:spPr>
          <a:xfrm>
            <a:off x="2940504" y="1266476"/>
            <a:ext cx="602796" cy="54324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304850" y="0"/>
                </a:moveTo>
                <a:lnTo>
                  <a:pt x="82600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243582" y="4093845"/>
            <a:ext cx="161099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229183" y="4935953"/>
            <a:ext cx="85069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bject 124"/>
          <p:cNvSpPr txBox="1"/>
          <p:nvPr/>
        </p:nvSpPr>
        <p:spPr>
          <a:xfrm>
            <a:off x="2196800" y="4863632"/>
            <a:ext cx="1101571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ts val="1400"/>
              </a:lnSpc>
              <a:spcBef>
                <a:spcPts val="600"/>
              </a:spcBef>
              <a:defRPr sz="20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Affere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b="1" dirty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arteriole</a:t>
            </a:r>
          </a:p>
        </p:txBody>
      </p:sp>
      <p:sp>
        <p:nvSpPr>
          <p:cNvPr id="11" name="object 126"/>
          <p:cNvSpPr txBox="1"/>
          <p:nvPr/>
        </p:nvSpPr>
        <p:spPr>
          <a:xfrm>
            <a:off x="2400516" y="1100572"/>
            <a:ext cx="60394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PCT</a:t>
            </a:r>
          </a:p>
        </p:txBody>
      </p:sp>
      <p:sp>
        <p:nvSpPr>
          <p:cNvPr id="12" name="object 128"/>
          <p:cNvSpPr txBox="1"/>
          <p:nvPr/>
        </p:nvSpPr>
        <p:spPr>
          <a:xfrm>
            <a:off x="2192021" y="4036084"/>
            <a:ext cx="1084580" cy="449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400"/>
              </a:lnSpc>
              <a:spcBef>
                <a:spcPts val="60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Ef</a:t>
            </a:r>
            <a:r>
              <a:rPr sz="2000" b="1" spc="-3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</a:t>
            </a:r>
            <a:r>
              <a:rPr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erent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12700" eaLnBrk="0" fontAlgn="base" hangingPunct="0">
              <a:lnSpc>
                <a:spcPts val="14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0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r>
              <a:rPr lang="en-US" sz="2000" b="1" spc="4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te</a:t>
            </a:r>
            <a:r>
              <a:rPr lang="en-US" sz="2000" b="1" spc="1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</a:t>
            </a:r>
            <a:r>
              <a:rPr lang="en-US" sz="20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iole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object 135"/>
          <p:cNvSpPr txBox="1"/>
          <p:nvPr/>
        </p:nvSpPr>
        <p:spPr>
          <a:xfrm>
            <a:off x="2184845" y="5660435"/>
            <a:ext cx="4059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c</a:t>
            </a:r>
            <a:r>
              <a:rPr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)</a:t>
            </a:r>
          </a:p>
        </p:txBody>
      </p:sp>
      <p:sp>
        <p:nvSpPr>
          <p:cNvPr id="14" name="object 123"/>
          <p:cNvSpPr txBox="1"/>
          <p:nvPr/>
        </p:nvSpPr>
        <p:spPr>
          <a:xfrm>
            <a:off x="5607804" y="2153367"/>
            <a:ext cx="1424368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500"/>
              </a:lnSpc>
              <a:spcBef>
                <a:spcPts val="600"/>
              </a:spcBef>
              <a:defRPr sz="19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lnSpc>
                <a:spcPts val="2100"/>
              </a:lnSpc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Glomerular  capillary  covered by  podocytes</a:t>
            </a:r>
          </a:p>
        </p:txBody>
      </p:sp>
      <p:sp>
        <p:nvSpPr>
          <p:cNvPr id="15" name="object 127"/>
          <p:cNvSpPr txBox="1"/>
          <p:nvPr/>
        </p:nvSpPr>
        <p:spPr>
          <a:xfrm>
            <a:off x="5602586" y="1076038"/>
            <a:ext cx="1429585" cy="739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500"/>
              </a:lnSpc>
              <a:spcBef>
                <a:spcPts val="600"/>
              </a:spcBef>
              <a:spcAft>
                <a:spcPct val="0"/>
              </a:spcAft>
            </a:pPr>
            <a:r>
              <a:rPr sz="1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Glomerular  </a:t>
            </a:r>
            <a:endParaRPr lang="en-US" sz="19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12700" marR="5080" eaLnBrk="0" fontAlgn="base" hangingPunct="0">
              <a:lnSpc>
                <a:spcPts val="1500"/>
              </a:lnSpc>
              <a:spcBef>
                <a:spcPts val="600"/>
              </a:spcBef>
              <a:spcAft>
                <a:spcPct val="0"/>
              </a:spcAft>
            </a:pPr>
            <a:r>
              <a:rPr sz="1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capsular  </a:t>
            </a:r>
            <a:endParaRPr lang="en-US" sz="19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12700" marR="5080" eaLnBrk="0" fontAlgn="base" hangingPunct="0">
              <a:lnSpc>
                <a:spcPts val="1500"/>
              </a:lnSpc>
              <a:spcBef>
                <a:spcPts val="600"/>
              </a:spcBef>
              <a:spcAft>
                <a:spcPct val="0"/>
              </a:spcAft>
            </a:pPr>
            <a:r>
              <a:rPr sz="1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space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65475F-5FF5-A14A-AD6C-1117CE739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89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0"/>
          <a:stretch/>
        </p:blipFill>
        <p:spPr>
          <a:xfrm>
            <a:off x="1716024" y="807466"/>
            <a:ext cx="5711952" cy="524306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62226" y="1090613"/>
            <a:ext cx="152400" cy="1190624"/>
            <a:chOff x="5079206" y="4619208"/>
            <a:chExt cx="58622" cy="464761"/>
          </a:xfrm>
        </p:grpSpPr>
        <p:sp>
          <p:nvSpPr>
            <p:cNvPr id="6" name="object 84"/>
            <p:cNvSpPr/>
            <p:nvPr/>
          </p:nvSpPr>
          <p:spPr>
            <a:xfrm>
              <a:off x="5079206" y="4711442"/>
              <a:ext cx="58622" cy="322521"/>
            </a:xfrm>
            <a:custGeom>
              <a:avLst/>
              <a:gdLst/>
              <a:ahLst/>
              <a:cxnLst/>
              <a:rect l="l" t="t" r="r" b="b"/>
              <a:pathLst>
                <a:path w="74295" h="405765">
                  <a:moveTo>
                    <a:pt x="73698" y="0"/>
                  </a:moveTo>
                  <a:lnTo>
                    <a:pt x="0" y="405256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7" name="object 86"/>
            <p:cNvSpPr/>
            <p:nvPr/>
          </p:nvSpPr>
          <p:spPr>
            <a:xfrm flipH="1">
              <a:off x="5091988" y="4619208"/>
              <a:ext cx="45719" cy="464761"/>
            </a:xfrm>
            <a:custGeom>
              <a:avLst/>
              <a:gdLst/>
              <a:ahLst/>
              <a:cxnLst/>
              <a:rect l="l" t="t" r="r" b="b"/>
              <a:pathLst>
                <a:path h="608965">
                  <a:moveTo>
                    <a:pt x="0" y="0"/>
                  </a:moveTo>
                  <a:lnTo>
                    <a:pt x="0" y="608393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88694" y="3423942"/>
            <a:ext cx="1319211" cy="333671"/>
            <a:chOff x="4788694" y="3423942"/>
            <a:chExt cx="1319211" cy="333671"/>
          </a:xfrm>
        </p:grpSpPr>
        <p:sp>
          <p:nvSpPr>
            <p:cNvPr id="9" name="object 87"/>
            <p:cNvSpPr/>
            <p:nvPr/>
          </p:nvSpPr>
          <p:spPr>
            <a:xfrm>
              <a:off x="4983956" y="3425637"/>
              <a:ext cx="684274" cy="331976"/>
            </a:xfrm>
            <a:custGeom>
              <a:avLst/>
              <a:gdLst/>
              <a:ahLst/>
              <a:cxnLst/>
              <a:rect l="l" t="t" r="r" b="b"/>
              <a:pathLst>
                <a:path w="347345" h="170179">
                  <a:moveTo>
                    <a:pt x="347103" y="0"/>
                  </a:moveTo>
                  <a:lnTo>
                    <a:pt x="0" y="169735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10" name="object 85"/>
            <p:cNvSpPr/>
            <p:nvPr/>
          </p:nvSpPr>
          <p:spPr>
            <a:xfrm>
              <a:off x="4788694" y="3423942"/>
              <a:ext cx="1319211" cy="169893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65782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4953000" y="1604963"/>
            <a:ext cx="116205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oup 11"/>
          <p:cNvGrpSpPr/>
          <p:nvPr/>
        </p:nvGrpSpPr>
        <p:grpSpPr>
          <a:xfrm>
            <a:off x="2562226" y="1090613"/>
            <a:ext cx="152400" cy="1190624"/>
            <a:chOff x="5079206" y="4619208"/>
            <a:chExt cx="58622" cy="464761"/>
          </a:xfrm>
        </p:grpSpPr>
        <p:sp>
          <p:nvSpPr>
            <p:cNvPr id="13" name="object 84"/>
            <p:cNvSpPr/>
            <p:nvPr/>
          </p:nvSpPr>
          <p:spPr>
            <a:xfrm>
              <a:off x="5079206" y="4711442"/>
              <a:ext cx="58622" cy="322521"/>
            </a:xfrm>
            <a:custGeom>
              <a:avLst/>
              <a:gdLst/>
              <a:ahLst/>
              <a:cxnLst/>
              <a:rect l="l" t="t" r="r" b="b"/>
              <a:pathLst>
                <a:path w="74295" h="405765">
                  <a:moveTo>
                    <a:pt x="73698" y="0"/>
                  </a:moveTo>
                  <a:lnTo>
                    <a:pt x="0" y="405256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14" name="object 86"/>
            <p:cNvSpPr/>
            <p:nvPr/>
          </p:nvSpPr>
          <p:spPr>
            <a:xfrm flipH="1">
              <a:off x="5091988" y="4619208"/>
              <a:ext cx="45719" cy="464761"/>
            </a:xfrm>
            <a:custGeom>
              <a:avLst/>
              <a:gdLst/>
              <a:ahLst/>
              <a:cxnLst/>
              <a:rect l="l" t="t" r="r" b="b"/>
              <a:pathLst>
                <a:path h="608965">
                  <a:moveTo>
                    <a:pt x="0" y="0"/>
                  </a:moveTo>
                  <a:lnTo>
                    <a:pt x="0" y="608393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88694" y="3423942"/>
            <a:ext cx="1319211" cy="333671"/>
            <a:chOff x="4788694" y="3423942"/>
            <a:chExt cx="1319211" cy="333671"/>
          </a:xfrm>
        </p:grpSpPr>
        <p:sp>
          <p:nvSpPr>
            <p:cNvPr id="16" name="object 87"/>
            <p:cNvSpPr/>
            <p:nvPr/>
          </p:nvSpPr>
          <p:spPr>
            <a:xfrm>
              <a:off x="4983956" y="3425637"/>
              <a:ext cx="684274" cy="331976"/>
            </a:xfrm>
            <a:custGeom>
              <a:avLst/>
              <a:gdLst/>
              <a:ahLst/>
              <a:cxnLst/>
              <a:rect l="l" t="t" r="r" b="b"/>
              <a:pathLst>
                <a:path w="347345" h="170179">
                  <a:moveTo>
                    <a:pt x="347103" y="0"/>
                  </a:moveTo>
                  <a:lnTo>
                    <a:pt x="0" y="16973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17" name="object 85"/>
            <p:cNvSpPr/>
            <p:nvPr/>
          </p:nvSpPr>
          <p:spPr>
            <a:xfrm>
              <a:off x="4788694" y="3423942"/>
              <a:ext cx="1319211" cy="169893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65782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 bwMode="auto">
          <a:xfrm>
            <a:off x="4953000" y="1604963"/>
            <a:ext cx="1162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bject 131"/>
          <p:cNvSpPr txBox="1"/>
          <p:nvPr/>
        </p:nvSpPr>
        <p:spPr>
          <a:xfrm>
            <a:off x="6141490" y="3409205"/>
            <a:ext cx="128256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900"/>
              </a:lnSpc>
              <a:spcBef>
                <a:spcPts val="1300"/>
              </a:spcBef>
              <a:defRPr sz="2000" spc="-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Foot  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processes</a:t>
            </a:r>
          </a:p>
        </p:txBody>
      </p:sp>
      <p:sp>
        <p:nvSpPr>
          <p:cNvPr id="20" name="object 132"/>
          <p:cNvSpPr txBox="1"/>
          <p:nvPr/>
        </p:nvSpPr>
        <p:spPr>
          <a:xfrm>
            <a:off x="2001270" y="941189"/>
            <a:ext cx="1756987" cy="147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900"/>
              </a:lnSpc>
              <a:spcBef>
                <a:spcPts val="1300"/>
              </a:spcBef>
              <a:defRPr sz="2000" spc="-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b="1" spc="0" dirty="0">
                <a:solidFill>
                  <a:srgbClr val="000000"/>
                </a:solidFill>
                <a:ea typeface="ＭＳ Ｐゴシック" charset="0"/>
              </a:rPr>
              <a:t>Filtration</a:t>
            </a:r>
            <a:r>
              <a:rPr lang="en-US" b="1" spc="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sz="2100" b="1" spc="0" dirty="0">
                <a:solidFill>
                  <a:srgbClr val="000000"/>
                </a:solidFill>
                <a:ea typeface="ＭＳ Ｐゴシック" charset="0"/>
              </a:rPr>
              <a:t>slits</a:t>
            </a:r>
          </a:p>
        </p:txBody>
      </p:sp>
      <p:sp>
        <p:nvSpPr>
          <p:cNvPr id="21" name="object 133"/>
          <p:cNvSpPr txBox="1"/>
          <p:nvPr/>
        </p:nvSpPr>
        <p:spPr>
          <a:xfrm>
            <a:off x="6140154" y="1605277"/>
            <a:ext cx="124036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900"/>
              </a:lnSpc>
              <a:spcBef>
                <a:spcPts val="1300"/>
              </a:spcBef>
              <a:spcAft>
                <a:spcPct val="0"/>
              </a:spcAft>
            </a:pPr>
            <a:r>
              <a:rPr sz="2000" b="1" spc="-5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r>
              <a:rPr sz="20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odocyte</a:t>
            </a:r>
            <a:r>
              <a:rPr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 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12700" marR="5080" eaLnBrk="0" fontAlgn="base" hangingPunct="0">
              <a:lnSpc>
                <a:spcPts val="900"/>
              </a:lnSpc>
              <a:spcBef>
                <a:spcPts val="1300"/>
              </a:spcBef>
              <a:spcAft>
                <a:spcPct val="0"/>
              </a:spcAft>
            </a:pPr>
            <a:r>
              <a:rPr sz="20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cell</a:t>
            </a:r>
            <a:r>
              <a:rPr sz="2000" b="1" spc="-6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20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body</a:t>
            </a:r>
            <a:endParaRPr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object 135"/>
          <p:cNvSpPr txBox="1"/>
          <p:nvPr/>
        </p:nvSpPr>
        <p:spPr>
          <a:xfrm>
            <a:off x="1710775" y="5749335"/>
            <a:ext cx="477254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2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(</a:t>
            </a:r>
            <a:r>
              <a:rPr lang="en-US" sz="22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d</a:t>
            </a:r>
            <a:r>
              <a:rPr sz="22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1338FE-26F0-8D45-AD7F-42E257407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74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"/>
          <a:stretch/>
        </p:blipFill>
        <p:spPr>
          <a:xfrm>
            <a:off x="298704" y="840378"/>
            <a:ext cx="8546592" cy="5070566"/>
          </a:xfrm>
          <a:prstGeom prst="rect">
            <a:avLst/>
          </a:prstGeom>
        </p:spPr>
      </p:pic>
      <p:sp>
        <p:nvSpPr>
          <p:cNvPr id="107" name="object 86"/>
          <p:cNvSpPr txBox="1"/>
          <p:nvPr/>
        </p:nvSpPr>
        <p:spPr>
          <a:xfrm>
            <a:off x="2026083" y="5749113"/>
            <a:ext cx="41825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250" kern="1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Urine</a:t>
            </a:r>
          </a:p>
        </p:txBody>
      </p:sp>
      <p:sp>
        <p:nvSpPr>
          <p:cNvPr id="108" name="object 87"/>
          <p:cNvSpPr txBox="1"/>
          <p:nvPr/>
        </p:nvSpPr>
        <p:spPr>
          <a:xfrm>
            <a:off x="5350826" y="5150694"/>
            <a:ext cx="3496071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500"/>
              </a:lnSpc>
              <a:defRPr sz="1250" kern="1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Tubular secretion: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b="1" dirty="0">
                <a:solidFill>
                  <a:srgbClr val="000000"/>
                </a:solidFill>
                <a:ea typeface="ＭＳ Ｐゴシック" charset="0"/>
              </a:rPr>
              <a:t>H</a:t>
            </a:r>
            <a:r>
              <a:rPr b="1" baseline="42000" dirty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b="1" dirty="0">
                <a:solidFill>
                  <a:srgbClr val="000000"/>
                </a:solidFill>
                <a:ea typeface="ＭＳ Ｐゴシック" charset="0"/>
              </a:rPr>
              <a:t>, K</a:t>
            </a:r>
            <a:r>
              <a:rPr b="1" baseline="42000" dirty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b="1" dirty="0">
                <a:solidFill>
                  <a:srgbClr val="000000"/>
                </a:solidFill>
                <a:ea typeface="ＭＳ Ｐゴシック" charset="0"/>
              </a:rPr>
              <a:t>, </a:t>
            </a:r>
            <a:r>
              <a:rPr b="1" dirty="0" err="1">
                <a:solidFill>
                  <a:srgbClr val="000000"/>
                </a:solidFill>
                <a:ea typeface="ＭＳ Ｐゴシック" charset="0"/>
              </a:rPr>
              <a:t>creatinine</a:t>
            </a:r>
            <a:r>
              <a:rPr b="1" dirty="0">
                <a:solidFill>
                  <a:srgbClr val="000000"/>
                </a:solidFill>
                <a:ea typeface="ＭＳ Ｐゴシック" charset="0"/>
              </a:rPr>
              <a:t>, and  drugs are removed from the </a:t>
            </a:r>
            <a:r>
              <a:rPr b="1" dirty="0" err="1">
                <a:solidFill>
                  <a:srgbClr val="000000"/>
                </a:solidFill>
                <a:ea typeface="ＭＳ Ｐゴシック" charset="0"/>
              </a:rPr>
              <a:t>peritubular</a:t>
            </a:r>
            <a:r>
              <a:rPr b="1" dirty="0">
                <a:solidFill>
                  <a:srgbClr val="000000"/>
                </a:solidFill>
                <a:ea typeface="ＭＳ Ｐゴシック" charset="0"/>
              </a:rPr>
              <a:t> blood  and secreted by the tubule cells into the  ﬁltrate.</a:t>
            </a:r>
          </a:p>
        </p:txBody>
      </p:sp>
      <p:sp>
        <p:nvSpPr>
          <p:cNvPr id="109" name="object 75"/>
          <p:cNvSpPr txBox="1"/>
          <p:nvPr/>
        </p:nvSpPr>
        <p:spPr>
          <a:xfrm>
            <a:off x="336833" y="1979626"/>
            <a:ext cx="602394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250" kern="1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Cortical  radiate  artery</a:t>
            </a:r>
          </a:p>
        </p:txBody>
      </p:sp>
      <p:sp>
        <p:nvSpPr>
          <p:cNvPr id="110" name="object 76"/>
          <p:cNvSpPr txBox="1"/>
          <p:nvPr/>
        </p:nvSpPr>
        <p:spPr>
          <a:xfrm>
            <a:off x="1982199" y="1035322"/>
            <a:ext cx="1402397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50" b="1" kern="1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Afferent arteriole</a:t>
            </a:r>
          </a:p>
        </p:txBody>
      </p:sp>
      <p:sp>
        <p:nvSpPr>
          <p:cNvPr id="111" name="object 77"/>
          <p:cNvSpPr txBox="1"/>
          <p:nvPr/>
        </p:nvSpPr>
        <p:spPr>
          <a:xfrm>
            <a:off x="3375931" y="1168698"/>
            <a:ext cx="96873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1250" kern="1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Glomerular  capillaries</a:t>
            </a:r>
          </a:p>
        </p:txBody>
      </p:sp>
      <p:sp>
        <p:nvSpPr>
          <p:cNvPr id="112" name="object 78"/>
          <p:cNvSpPr txBox="1"/>
          <p:nvPr/>
        </p:nvSpPr>
        <p:spPr>
          <a:xfrm>
            <a:off x="3368162" y="1742260"/>
            <a:ext cx="656099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1250" kern="1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Efferent  arteriole</a:t>
            </a:r>
          </a:p>
        </p:txBody>
      </p:sp>
      <p:sp>
        <p:nvSpPr>
          <p:cNvPr id="113" name="object 79"/>
          <p:cNvSpPr txBox="1"/>
          <p:nvPr/>
        </p:nvSpPr>
        <p:spPr>
          <a:xfrm>
            <a:off x="3376627" y="2480541"/>
            <a:ext cx="923764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1250" kern="1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Glomerular  capsule</a:t>
            </a:r>
          </a:p>
        </p:txBody>
      </p:sp>
      <p:sp>
        <p:nvSpPr>
          <p:cNvPr id="114" name="object 80"/>
          <p:cNvSpPr txBox="1"/>
          <p:nvPr/>
        </p:nvSpPr>
        <p:spPr>
          <a:xfrm>
            <a:off x="3364763" y="3043296"/>
            <a:ext cx="911183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1250" kern="1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Rest of  renal tubule  containing  ﬁltrate</a:t>
            </a:r>
          </a:p>
        </p:txBody>
      </p:sp>
      <p:sp>
        <p:nvSpPr>
          <p:cNvPr id="115" name="object 81"/>
          <p:cNvSpPr txBox="1"/>
          <p:nvPr/>
        </p:nvSpPr>
        <p:spPr>
          <a:xfrm>
            <a:off x="3367215" y="3949949"/>
            <a:ext cx="87141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250" kern="1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Peritubular  capillary</a:t>
            </a:r>
          </a:p>
        </p:txBody>
      </p:sp>
      <p:sp>
        <p:nvSpPr>
          <p:cNvPr id="116" name="object 82"/>
          <p:cNvSpPr txBox="1"/>
          <p:nvPr/>
        </p:nvSpPr>
        <p:spPr>
          <a:xfrm>
            <a:off x="3233016" y="4997950"/>
            <a:ext cx="90910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250" kern="1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To cortical  radiate vein</a:t>
            </a:r>
          </a:p>
        </p:txBody>
      </p:sp>
      <p:sp>
        <p:nvSpPr>
          <p:cNvPr id="118" name="object 91"/>
          <p:cNvSpPr txBox="1"/>
          <p:nvPr/>
        </p:nvSpPr>
        <p:spPr>
          <a:xfrm>
            <a:off x="4745064" y="2704959"/>
            <a:ext cx="150228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250" kern="1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Three major  renal processes:</a:t>
            </a:r>
          </a:p>
        </p:txBody>
      </p:sp>
      <p:sp>
        <p:nvSpPr>
          <p:cNvPr id="120" name="object 87"/>
          <p:cNvSpPr txBox="1"/>
          <p:nvPr/>
        </p:nvSpPr>
        <p:spPr>
          <a:xfrm>
            <a:off x="5349608" y="4189806"/>
            <a:ext cx="3327097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500"/>
              </a:lnSpc>
              <a:defRPr sz="1250" kern="1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Tubular reabsorption: </a:t>
            </a:r>
            <a:r>
              <a:rPr b="1" dirty="0">
                <a:solidFill>
                  <a:srgbClr val="000000"/>
                </a:solidFill>
                <a:ea typeface="ＭＳ Ｐゴシック" charset="0"/>
              </a:rPr>
              <a:t>Water, glucose,  amino acids, and needed ions are  transported out of the ﬁltrate into the tubule  cells and then enter the capillary blood.</a:t>
            </a:r>
          </a:p>
        </p:txBody>
      </p:sp>
      <p:sp>
        <p:nvSpPr>
          <p:cNvPr id="121" name="object 87"/>
          <p:cNvSpPr txBox="1"/>
          <p:nvPr/>
        </p:nvSpPr>
        <p:spPr>
          <a:xfrm>
            <a:off x="5356143" y="3181328"/>
            <a:ext cx="339165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250" kern="1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Glomerular ﬁltration: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b="1" dirty="0">
                <a:solidFill>
                  <a:srgbClr val="000000"/>
                </a:solidFill>
                <a:ea typeface="ＭＳ Ｐゴシック" charset="0"/>
              </a:rPr>
              <a:t>Water and solutes  smaller than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b="1" dirty="0">
                <a:solidFill>
                  <a:srgbClr val="000000"/>
                </a:solidFill>
                <a:ea typeface="ＭＳ Ｐゴシック" charset="0"/>
              </a:rPr>
              <a:t>proteins are forced through the  capillary walls and pores of the glomerular  capsule into the renal tubule.</a:t>
            </a:r>
          </a:p>
        </p:txBody>
      </p:sp>
      <p:sp>
        <p:nvSpPr>
          <p:cNvPr id="163" name="object 60"/>
          <p:cNvSpPr/>
          <p:nvPr/>
        </p:nvSpPr>
        <p:spPr>
          <a:xfrm>
            <a:off x="1078910" y="2054060"/>
            <a:ext cx="396366" cy="64573"/>
          </a:xfrm>
          <a:custGeom>
            <a:avLst/>
            <a:gdLst/>
            <a:ahLst/>
            <a:cxnLst/>
            <a:rect l="l" t="t" r="r" b="b"/>
            <a:pathLst>
              <a:path w="309879" h="60325">
                <a:moveTo>
                  <a:pt x="36410" y="0"/>
                </a:moveTo>
                <a:lnTo>
                  <a:pt x="18661" y="4990"/>
                </a:lnTo>
                <a:lnTo>
                  <a:pt x="7485" y="10177"/>
                </a:lnTo>
                <a:lnTo>
                  <a:pt x="1669" y="16028"/>
                </a:lnTo>
                <a:lnTo>
                  <a:pt x="0" y="23012"/>
                </a:lnTo>
                <a:lnTo>
                  <a:pt x="11388" y="37478"/>
                </a:lnTo>
                <a:lnTo>
                  <a:pt x="42987" y="49295"/>
                </a:lnTo>
                <a:lnTo>
                  <a:pt x="90948" y="57263"/>
                </a:lnTo>
                <a:lnTo>
                  <a:pt x="151422" y="60185"/>
                </a:lnTo>
                <a:lnTo>
                  <a:pt x="212923" y="57263"/>
                </a:lnTo>
                <a:lnTo>
                  <a:pt x="263145" y="49295"/>
                </a:lnTo>
                <a:lnTo>
                  <a:pt x="297006" y="37478"/>
                </a:lnTo>
                <a:lnTo>
                  <a:pt x="309422" y="23012"/>
                </a:lnTo>
                <a:lnTo>
                  <a:pt x="307651" y="17421"/>
                </a:lnTo>
                <a:lnTo>
                  <a:pt x="302510" y="12095"/>
                </a:lnTo>
                <a:lnTo>
                  <a:pt x="294260" y="7090"/>
                </a:lnTo>
                <a:lnTo>
                  <a:pt x="283159" y="2463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4" name="object 66"/>
          <p:cNvSpPr/>
          <p:nvPr/>
        </p:nvSpPr>
        <p:spPr>
          <a:xfrm>
            <a:off x="948365" y="2078674"/>
            <a:ext cx="130768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10206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1" name="object 61"/>
          <p:cNvSpPr/>
          <p:nvPr/>
        </p:nvSpPr>
        <p:spPr>
          <a:xfrm>
            <a:off x="2993931" y="1892979"/>
            <a:ext cx="168975" cy="104124"/>
          </a:xfrm>
          <a:custGeom>
            <a:avLst/>
            <a:gdLst/>
            <a:ahLst/>
            <a:cxnLst/>
            <a:rect l="l" t="t" r="r" b="b"/>
            <a:pathLst>
              <a:path w="130809" h="71755">
                <a:moveTo>
                  <a:pt x="14490" y="49237"/>
                </a:moveTo>
                <a:lnTo>
                  <a:pt x="4813" y="57632"/>
                </a:lnTo>
                <a:lnTo>
                  <a:pt x="0" y="64350"/>
                </a:lnTo>
                <a:lnTo>
                  <a:pt x="1854" y="68021"/>
                </a:lnTo>
                <a:lnTo>
                  <a:pt x="10809" y="71499"/>
                </a:lnTo>
                <a:lnTo>
                  <a:pt x="28579" y="69041"/>
                </a:lnTo>
                <a:lnTo>
                  <a:pt x="78041" y="51155"/>
                </a:lnTo>
                <a:lnTo>
                  <a:pt x="118749" y="25015"/>
                </a:lnTo>
                <a:lnTo>
                  <a:pt x="130530" y="3695"/>
                </a:lnTo>
                <a:lnTo>
                  <a:pt x="128727" y="177"/>
                </a:lnTo>
                <a:lnTo>
                  <a:pt x="121030" y="0"/>
                </a:lnTo>
                <a:lnTo>
                  <a:pt x="109397" y="2565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2" name="object 68"/>
          <p:cNvSpPr/>
          <p:nvPr/>
        </p:nvSpPr>
        <p:spPr>
          <a:xfrm>
            <a:off x="3163796" y="1856696"/>
            <a:ext cx="174716" cy="42385"/>
          </a:xfrm>
          <a:custGeom>
            <a:avLst/>
            <a:gdLst/>
            <a:ahLst/>
            <a:cxnLst/>
            <a:rect l="l" t="t" r="r" b="b"/>
            <a:pathLst>
              <a:path w="135254" h="29210">
                <a:moveTo>
                  <a:pt x="0" y="28689"/>
                </a:moveTo>
                <a:lnTo>
                  <a:pt x="135191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5" name="object 69"/>
          <p:cNvSpPr/>
          <p:nvPr/>
        </p:nvSpPr>
        <p:spPr>
          <a:xfrm>
            <a:off x="2793941" y="2599318"/>
            <a:ext cx="548640" cy="2540"/>
          </a:xfrm>
          <a:custGeom>
            <a:avLst/>
            <a:gdLst/>
            <a:ahLst/>
            <a:cxnLst/>
            <a:rect l="l" t="t" r="r" b="b"/>
            <a:pathLst>
              <a:path w="431165" h="2539">
                <a:moveTo>
                  <a:pt x="0" y="1993"/>
                </a:moveTo>
                <a:lnTo>
                  <a:pt x="430949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9" name="object 64"/>
          <p:cNvSpPr/>
          <p:nvPr/>
        </p:nvSpPr>
        <p:spPr>
          <a:xfrm>
            <a:off x="1940210" y="3097363"/>
            <a:ext cx="564119" cy="92833"/>
          </a:xfrm>
          <a:custGeom>
            <a:avLst/>
            <a:gdLst/>
            <a:ahLst/>
            <a:cxnLst/>
            <a:rect l="l" t="t" r="r" b="b"/>
            <a:pathLst>
              <a:path w="450850" h="72389">
                <a:moveTo>
                  <a:pt x="36461" y="0"/>
                </a:moveTo>
                <a:lnTo>
                  <a:pt x="21040" y="5727"/>
                </a:lnTo>
                <a:lnTo>
                  <a:pt x="9586" y="11909"/>
                </a:lnTo>
                <a:lnTo>
                  <a:pt x="2455" y="18477"/>
                </a:lnTo>
                <a:lnTo>
                  <a:pt x="0" y="25361"/>
                </a:lnTo>
                <a:lnTo>
                  <a:pt x="11489" y="40054"/>
                </a:lnTo>
                <a:lnTo>
                  <a:pt x="43482" y="52808"/>
                </a:lnTo>
                <a:lnTo>
                  <a:pt x="92267" y="62861"/>
                </a:lnTo>
                <a:lnTo>
                  <a:pt x="154131" y="69452"/>
                </a:lnTo>
                <a:lnTo>
                  <a:pt x="225361" y="71818"/>
                </a:lnTo>
                <a:lnTo>
                  <a:pt x="296606" y="69452"/>
                </a:lnTo>
                <a:lnTo>
                  <a:pt x="358484" y="62861"/>
                </a:lnTo>
                <a:lnTo>
                  <a:pt x="407280" y="52808"/>
                </a:lnTo>
                <a:lnTo>
                  <a:pt x="439281" y="40054"/>
                </a:lnTo>
                <a:lnTo>
                  <a:pt x="450773" y="25361"/>
                </a:lnTo>
                <a:lnTo>
                  <a:pt x="449560" y="18487"/>
                </a:lnTo>
                <a:lnTo>
                  <a:pt x="445068" y="12217"/>
                </a:lnTo>
                <a:lnTo>
                  <a:pt x="436018" y="6366"/>
                </a:lnTo>
                <a:lnTo>
                  <a:pt x="421131" y="74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0" name="object 70"/>
          <p:cNvSpPr/>
          <p:nvPr/>
        </p:nvSpPr>
        <p:spPr>
          <a:xfrm>
            <a:off x="2504254" y="3129873"/>
            <a:ext cx="831877" cy="0"/>
          </a:xfrm>
          <a:custGeom>
            <a:avLst/>
            <a:gdLst/>
            <a:ahLst/>
            <a:cxnLst/>
            <a:rect l="l" t="t" r="r" b="b"/>
            <a:pathLst>
              <a:path w="664845">
                <a:moveTo>
                  <a:pt x="0" y="0"/>
                </a:moveTo>
                <a:lnTo>
                  <a:pt x="664476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7" name="object 65"/>
          <p:cNvSpPr/>
          <p:nvPr/>
        </p:nvSpPr>
        <p:spPr>
          <a:xfrm>
            <a:off x="2475473" y="4016767"/>
            <a:ext cx="233631" cy="51759"/>
          </a:xfrm>
          <a:custGeom>
            <a:avLst/>
            <a:gdLst/>
            <a:ahLst/>
            <a:cxnLst/>
            <a:rect l="l" t="t" r="r" b="b"/>
            <a:pathLst>
              <a:path w="186054" h="43179">
                <a:moveTo>
                  <a:pt x="24714" y="3441"/>
                </a:moveTo>
                <a:lnTo>
                  <a:pt x="14873" y="6074"/>
                </a:lnTo>
                <a:lnTo>
                  <a:pt x="7042" y="10190"/>
                </a:lnTo>
                <a:lnTo>
                  <a:pt x="1868" y="14941"/>
                </a:lnTo>
                <a:lnTo>
                  <a:pt x="0" y="19481"/>
                </a:lnTo>
                <a:lnTo>
                  <a:pt x="7304" y="28520"/>
                </a:lnTo>
                <a:lnTo>
                  <a:pt x="27224" y="35899"/>
                </a:lnTo>
                <a:lnTo>
                  <a:pt x="56766" y="40873"/>
                </a:lnTo>
                <a:lnTo>
                  <a:pt x="92938" y="42697"/>
                </a:lnTo>
                <a:lnTo>
                  <a:pt x="129078" y="40873"/>
                </a:lnTo>
                <a:lnTo>
                  <a:pt x="158546" y="35899"/>
                </a:lnTo>
                <a:lnTo>
                  <a:pt x="178442" y="28520"/>
                </a:lnTo>
                <a:lnTo>
                  <a:pt x="185864" y="19481"/>
                </a:lnTo>
                <a:lnTo>
                  <a:pt x="181888" y="10819"/>
                </a:lnTo>
                <a:lnTo>
                  <a:pt x="171542" y="4854"/>
                </a:lnTo>
                <a:lnTo>
                  <a:pt x="157914" y="1333"/>
                </a:lnTo>
                <a:lnTo>
                  <a:pt x="144094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8" name="object 71"/>
          <p:cNvSpPr/>
          <p:nvPr/>
        </p:nvSpPr>
        <p:spPr>
          <a:xfrm>
            <a:off x="2710358" y="4039077"/>
            <a:ext cx="631521" cy="0"/>
          </a:xfrm>
          <a:custGeom>
            <a:avLst/>
            <a:gdLst/>
            <a:ahLst/>
            <a:cxnLst/>
            <a:rect l="l" t="t" r="r" b="b"/>
            <a:pathLst>
              <a:path w="502920">
                <a:moveTo>
                  <a:pt x="0" y="0"/>
                </a:moveTo>
                <a:lnTo>
                  <a:pt x="502412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5" name="object 72"/>
          <p:cNvSpPr/>
          <p:nvPr/>
        </p:nvSpPr>
        <p:spPr>
          <a:xfrm>
            <a:off x="1627888" y="1566494"/>
            <a:ext cx="74833" cy="294964"/>
          </a:xfrm>
          <a:custGeom>
            <a:avLst/>
            <a:gdLst/>
            <a:ahLst/>
            <a:cxnLst/>
            <a:rect l="l" t="t" r="r" b="b"/>
            <a:pathLst>
              <a:path w="62229" h="234314">
                <a:moveTo>
                  <a:pt x="44882" y="211048"/>
                </a:moveTo>
                <a:lnTo>
                  <a:pt x="40031" y="221005"/>
                </a:lnTo>
                <a:lnTo>
                  <a:pt x="35000" y="228336"/>
                </a:lnTo>
                <a:lnTo>
                  <a:pt x="29900" y="232747"/>
                </a:lnTo>
                <a:lnTo>
                  <a:pt x="24842" y="233946"/>
                </a:lnTo>
                <a:lnTo>
                  <a:pt x="14021" y="225763"/>
                </a:lnTo>
                <a:lnTo>
                  <a:pt x="5065" y="203219"/>
                </a:lnTo>
                <a:lnTo>
                  <a:pt x="0" y="165834"/>
                </a:lnTo>
                <a:lnTo>
                  <a:pt x="852" y="113131"/>
                </a:lnTo>
                <a:lnTo>
                  <a:pt x="8414" y="64934"/>
                </a:lnTo>
                <a:lnTo>
                  <a:pt x="20983" y="29052"/>
                </a:lnTo>
                <a:lnTo>
                  <a:pt x="35326" y="6927"/>
                </a:lnTo>
                <a:lnTo>
                  <a:pt x="48210" y="0"/>
                </a:lnTo>
                <a:lnTo>
                  <a:pt x="52428" y="1792"/>
                </a:lnTo>
                <a:lnTo>
                  <a:pt x="56165" y="6107"/>
                </a:lnTo>
                <a:lnTo>
                  <a:pt x="59385" y="12724"/>
                </a:lnTo>
                <a:lnTo>
                  <a:pt x="62053" y="21424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6" name="object 73"/>
          <p:cNvSpPr/>
          <p:nvPr/>
        </p:nvSpPr>
        <p:spPr>
          <a:xfrm>
            <a:off x="1685848" y="1142817"/>
            <a:ext cx="258862" cy="423661"/>
          </a:xfrm>
          <a:custGeom>
            <a:avLst/>
            <a:gdLst/>
            <a:ahLst/>
            <a:cxnLst/>
            <a:rect l="l" t="t" r="r" b="b"/>
            <a:pathLst>
              <a:path w="215264" h="336550">
                <a:moveTo>
                  <a:pt x="0" y="336562"/>
                </a:moveTo>
                <a:lnTo>
                  <a:pt x="65290" y="0"/>
                </a:lnTo>
                <a:lnTo>
                  <a:pt x="215176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1" name="object 62"/>
          <p:cNvSpPr/>
          <p:nvPr/>
        </p:nvSpPr>
        <p:spPr>
          <a:xfrm>
            <a:off x="2455873" y="2354483"/>
            <a:ext cx="156034" cy="42712"/>
          </a:xfrm>
          <a:custGeom>
            <a:avLst/>
            <a:gdLst/>
            <a:ahLst/>
            <a:cxnLst/>
            <a:rect l="l" t="t" r="r" b="b"/>
            <a:pathLst>
              <a:path w="123825" h="34289">
                <a:moveTo>
                  <a:pt x="20142" y="10388"/>
                </a:moveTo>
                <a:lnTo>
                  <a:pt x="11442" y="13889"/>
                </a:lnTo>
                <a:lnTo>
                  <a:pt x="4999" y="17448"/>
                </a:lnTo>
                <a:lnTo>
                  <a:pt x="1091" y="20966"/>
                </a:lnTo>
                <a:lnTo>
                  <a:pt x="0" y="24345"/>
                </a:lnTo>
                <a:lnTo>
                  <a:pt x="6095" y="29888"/>
                </a:lnTo>
                <a:lnTo>
                  <a:pt x="20548" y="33177"/>
                </a:lnTo>
                <a:lnTo>
                  <a:pt x="40126" y="34291"/>
                </a:lnTo>
                <a:lnTo>
                  <a:pt x="61595" y="33312"/>
                </a:lnTo>
                <a:lnTo>
                  <a:pt x="83293" y="29593"/>
                </a:lnTo>
                <a:lnTo>
                  <a:pt x="103446" y="23320"/>
                </a:lnTo>
                <a:lnTo>
                  <a:pt x="118100" y="15870"/>
                </a:lnTo>
                <a:lnTo>
                  <a:pt x="123304" y="8623"/>
                </a:lnTo>
                <a:lnTo>
                  <a:pt x="122732" y="4165"/>
                </a:lnTo>
                <a:lnTo>
                  <a:pt x="113728" y="1206"/>
                </a:lnTo>
                <a:lnTo>
                  <a:pt x="9958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2" name="object 63"/>
          <p:cNvSpPr/>
          <p:nvPr/>
        </p:nvSpPr>
        <p:spPr>
          <a:xfrm>
            <a:off x="2271323" y="2356729"/>
            <a:ext cx="137630" cy="35594"/>
          </a:xfrm>
          <a:custGeom>
            <a:avLst/>
            <a:gdLst/>
            <a:ahLst/>
            <a:cxnLst/>
            <a:rect l="l" t="t" r="r" b="b"/>
            <a:pathLst>
              <a:path w="109220" h="28575">
                <a:moveTo>
                  <a:pt x="16243" y="939"/>
                </a:moveTo>
                <a:lnTo>
                  <a:pt x="6502" y="3962"/>
                </a:lnTo>
                <a:lnTo>
                  <a:pt x="355" y="8026"/>
                </a:lnTo>
                <a:lnTo>
                  <a:pt x="0" y="12382"/>
                </a:lnTo>
                <a:lnTo>
                  <a:pt x="3753" y="18636"/>
                </a:lnTo>
                <a:lnTo>
                  <a:pt x="14946" y="23653"/>
                </a:lnTo>
                <a:lnTo>
                  <a:pt x="31880" y="26937"/>
                </a:lnTo>
                <a:lnTo>
                  <a:pt x="52857" y="27990"/>
                </a:lnTo>
                <a:lnTo>
                  <a:pt x="74040" y="26491"/>
                </a:lnTo>
                <a:lnTo>
                  <a:pt x="91536" y="22845"/>
                </a:lnTo>
                <a:lnTo>
                  <a:pt x="103558" y="17587"/>
                </a:lnTo>
                <a:lnTo>
                  <a:pt x="108318" y="11252"/>
                </a:lnTo>
                <a:lnTo>
                  <a:pt x="108648" y="6781"/>
                </a:lnTo>
                <a:lnTo>
                  <a:pt x="102920" y="2819"/>
                </a:lnTo>
                <a:lnTo>
                  <a:pt x="93357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3" name="object 67"/>
          <p:cNvSpPr/>
          <p:nvPr/>
        </p:nvSpPr>
        <p:spPr>
          <a:xfrm>
            <a:off x="2611275" y="1286452"/>
            <a:ext cx="720956" cy="1078881"/>
          </a:xfrm>
          <a:custGeom>
            <a:avLst/>
            <a:gdLst/>
            <a:ahLst/>
            <a:cxnLst/>
            <a:rect l="l" t="t" r="r" b="b"/>
            <a:pathLst>
              <a:path w="572134" h="866139">
                <a:moveTo>
                  <a:pt x="0" y="866038"/>
                </a:moveTo>
                <a:lnTo>
                  <a:pt x="207670" y="496176"/>
                </a:lnTo>
                <a:lnTo>
                  <a:pt x="526757" y="0"/>
                </a:lnTo>
                <a:lnTo>
                  <a:pt x="572135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4" name="object 74"/>
          <p:cNvSpPr/>
          <p:nvPr/>
        </p:nvSpPr>
        <p:spPr>
          <a:xfrm>
            <a:off x="2407838" y="1912265"/>
            <a:ext cx="461700" cy="458762"/>
          </a:xfrm>
          <a:custGeom>
            <a:avLst/>
            <a:gdLst/>
            <a:ahLst/>
            <a:cxnLst/>
            <a:rect l="l" t="t" r="r" b="b"/>
            <a:pathLst>
              <a:path w="366395" h="368300">
                <a:moveTo>
                  <a:pt x="0" y="368058"/>
                </a:moveTo>
                <a:lnTo>
                  <a:pt x="366166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2289691" y="2621186"/>
            <a:ext cx="167657" cy="167657"/>
          </a:xfrm>
          <a:prstGeom prst="ellipse">
            <a:avLst/>
          </a:prstGeom>
          <a:solidFill>
            <a:srgbClr val="A5238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50" name="object 75"/>
          <p:cNvSpPr txBox="1"/>
          <p:nvPr/>
        </p:nvSpPr>
        <p:spPr>
          <a:xfrm>
            <a:off x="2237825" y="2613387"/>
            <a:ext cx="271388" cy="1650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250" kern="1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1</a:t>
            </a:r>
            <a:endParaRPr sz="900" dirty="0">
              <a:solidFill>
                <a:srgbClr val="FFFFFF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4743350" y="3220559"/>
            <a:ext cx="167657" cy="167657"/>
          </a:xfrm>
          <a:prstGeom prst="ellipse">
            <a:avLst/>
          </a:prstGeom>
          <a:solidFill>
            <a:srgbClr val="A5238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48" name="object 75"/>
          <p:cNvSpPr txBox="1"/>
          <p:nvPr/>
        </p:nvSpPr>
        <p:spPr>
          <a:xfrm>
            <a:off x="4691484" y="3224602"/>
            <a:ext cx="271388" cy="17184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250" kern="1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1</a:t>
            </a:r>
            <a:endParaRPr sz="1100" dirty="0">
              <a:solidFill>
                <a:srgbClr val="FFFFFF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2114732" y="4138129"/>
            <a:ext cx="167657" cy="167657"/>
          </a:xfrm>
          <a:prstGeom prst="ellipse">
            <a:avLst/>
          </a:prstGeom>
          <a:solidFill>
            <a:srgbClr val="D92C3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46" name="object 75"/>
          <p:cNvSpPr txBox="1"/>
          <p:nvPr/>
        </p:nvSpPr>
        <p:spPr>
          <a:xfrm>
            <a:off x="2061089" y="4130333"/>
            <a:ext cx="271388" cy="1650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250" kern="1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2</a:t>
            </a:r>
            <a:endParaRPr sz="900" dirty="0">
              <a:solidFill>
                <a:srgbClr val="FFFFFF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4755226" y="3229963"/>
            <a:ext cx="167657" cy="167657"/>
          </a:xfrm>
          <a:prstGeom prst="ellipse">
            <a:avLst/>
          </a:prstGeom>
          <a:solidFill>
            <a:srgbClr val="A5238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44" name="object 75"/>
          <p:cNvSpPr txBox="1"/>
          <p:nvPr/>
        </p:nvSpPr>
        <p:spPr>
          <a:xfrm>
            <a:off x="4698597" y="3218352"/>
            <a:ext cx="271388" cy="1650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250" kern="1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1</a:t>
            </a:r>
            <a:endParaRPr sz="900" dirty="0">
              <a:solidFill>
                <a:srgbClr val="FFFFFF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2107787" y="4636711"/>
            <a:ext cx="167657" cy="167657"/>
          </a:xfrm>
          <a:prstGeom prst="ellipse">
            <a:avLst/>
          </a:prstGeom>
          <a:solidFill>
            <a:srgbClr val="03539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42" name="object 75"/>
          <p:cNvSpPr txBox="1"/>
          <p:nvPr/>
        </p:nvSpPr>
        <p:spPr>
          <a:xfrm>
            <a:off x="2062437" y="4630056"/>
            <a:ext cx="271388" cy="1650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250" kern="1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3</a:t>
            </a:r>
            <a:endParaRPr sz="900" dirty="0">
              <a:solidFill>
                <a:srgbClr val="FFFFFF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4746215" y="5189161"/>
            <a:ext cx="167657" cy="167657"/>
          </a:xfrm>
          <a:prstGeom prst="ellipse">
            <a:avLst/>
          </a:prstGeom>
          <a:solidFill>
            <a:srgbClr val="03539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40" name="object 75"/>
          <p:cNvSpPr txBox="1"/>
          <p:nvPr/>
        </p:nvSpPr>
        <p:spPr>
          <a:xfrm>
            <a:off x="4696102" y="5178694"/>
            <a:ext cx="271388" cy="1650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250" kern="1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3</a:t>
            </a:r>
            <a:endParaRPr sz="900" dirty="0">
              <a:solidFill>
                <a:srgbClr val="FFFFFF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4752222" y="4222697"/>
            <a:ext cx="167657" cy="167657"/>
          </a:xfrm>
          <a:prstGeom prst="ellipse">
            <a:avLst/>
          </a:prstGeom>
          <a:solidFill>
            <a:srgbClr val="D92C3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38" name="object 75"/>
          <p:cNvSpPr txBox="1"/>
          <p:nvPr/>
        </p:nvSpPr>
        <p:spPr>
          <a:xfrm>
            <a:off x="4698262" y="4215852"/>
            <a:ext cx="271388" cy="1650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250" kern="1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2</a:t>
            </a:r>
            <a:endParaRPr sz="900" dirty="0">
              <a:solidFill>
                <a:srgbClr val="FFFFFF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36238D-9762-FA4A-944E-3F4A91DF4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8365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</TotalTime>
  <Words>602</Words>
  <Application>Microsoft Macintosh PowerPoint</Application>
  <PresentationFormat>On-screen Show (4:3)</PresentationFormat>
  <Paragraphs>240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15</vt:i4>
      </vt:variant>
    </vt:vector>
  </HeadingPairs>
  <TitlesOfParts>
    <vt:vector size="37" baseType="lpstr">
      <vt:lpstr>Arial</vt:lpstr>
      <vt:lpstr>Arial Black</vt:lpstr>
      <vt:lpstr>Calibri</vt:lpstr>
      <vt:lpstr>Times</vt:lpstr>
      <vt:lpstr>Times New Roman</vt:lpstr>
      <vt:lpstr>Wingdings</vt:lpstr>
      <vt:lpstr>Custom Design</vt:lpstr>
      <vt:lpstr>1_Blank</vt:lpstr>
      <vt:lpstr>2_Blank</vt:lpstr>
      <vt:lpstr>3_Blank</vt:lpstr>
      <vt:lpstr>8_Blank</vt:lpstr>
      <vt:lpstr>10_Blank</vt:lpstr>
      <vt:lpstr>9_Blank</vt:lpstr>
      <vt:lpstr>11_Blank</vt:lpstr>
      <vt:lpstr>14_Blank</vt:lpstr>
      <vt:lpstr>15_Blank</vt:lpstr>
      <vt:lpstr>19_Blank</vt:lpstr>
      <vt:lpstr>21_Blank</vt:lpstr>
      <vt:lpstr>25_Blank</vt:lpstr>
      <vt:lpstr>24_Blank</vt:lpstr>
      <vt:lpstr>26_Blank</vt:lpstr>
      <vt:lpstr>30_Blank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Hastings</dc:creator>
  <cp:lastModifiedBy>Hoffman,Ty C</cp:lastModifiedBy>
  <cp:revision>309</cp:revision>
  <dcterms:modified xsi:type="dcterms:W3CDTF">2020-04-03T16:01:56Z</dcterms:modified>
</cp:coreProperties>
</file>