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slideLayouts/slideLayout25.xml" ContentType="application/vnd.openxmlformats-officedocument.presentationml.slideLayout+xml"/>
  <Override PartName="/ppt/theme/theme22.xml" ContentType="application/vnd.openxmlformats-officedocument.theme+xml"/>
  <Override PartName="/ppt/slideLayouts/slideLayout26.xml" ContentType="application/vnd.openxmlformats-officedocument.presentationml.slideLayout+xml"/>
  <Override PartName="/ppt/theme/theme23.xml" ContentType="application/vnd.openxmlformats-officedocument.theme+xml"/>
  <Override PartName="/ppt/slideLayouts/slideLayout27.xml" ContentType="application/vnd.openxmlformats-officedocument.presentationml.slideLayout+xml"/>
  <Override PartName="/ppt/theme/theme24.xml" ContentType="application/vnd.openxmlformats-officedocument.theme+xml"/>
  <Override PartName="/ppt/slideLayouts/slideLayout28.xml" ContentType="application/vnd.openxmlformats-officedocument.presentationml.slideLayout+xml"/>
  <Override PartName="/ppt/theme/theme25.xml" ContentType="application/vnd.openxmlformats-officedocument.theme+xml"/>
  <Override PartName="/ppt/slideLayouts/slideLayout29.xml" ContentType="application/vnd.openxmlformats-officedocument.presentationml.slideLayout+xml"/>
  <Override PartName="/ppt/theme/theme26.xml" ContentType="application/vnd.openxmlformats-officedocument.theme+xml"/>
  <Override PartName="/ppt/slideLayouts/slideLayout30.xml" ContentType="application/vnd.openxmlformats-officedocument.presentationml.slideLayout+xml"/>
  <Override PartName="/ppt/theme/theme27.xml" ContentType="application/vnd.openxmlformats-officedocument.theme+xml"/>
  <Override PartName="/ppt/slideLayouts/slideLayout31.xml" ContentType="application/vnd.openxmlformats-officedocument.presentationml.slideLayout+xml"/>
  <Override PartName="/ppt/theme/theme28.xml" ContentType="application/vnd.openxmlformats-officedocument.theme+xml"/>
  <Override PartName="/ppt/slideLayouts/slideLayout32.xml" ContentType="application/vnd.openxmlformats-officedocument.presentationml.slideLayout+xml"/>
  <Override PartName="/ppt/theme/theme29.xml" ContentType="application/vnd.openxmlformats-officedocument.theme+xml"/>
  <Override PartName="/ppt/slideLayouts/slideLayout33.xml" ContentType="application/vnd.openxmlformats-officedocument.presentationml.slideLayout+xml"/>
  <Override PartName="/ppt/theme/theme30.xml" ContentType="application/vnd.openxmlformats-officedocument.theme+xml"/>
  <Override PartName="/ppt/slideLayouts/slideLayout34.xml" ContentType="application/vnd.openxmlformats-officedocument.presentationml.slideLayout+xml"/>
  <Override PartName="/ppt/theme/theme31.xml" ContentType="application/vnd.openxmlformats-officedocument.theme+xml"/>
  <Override PartName="/ppt/slideLayouts/slideLayout35.xml" ContentType="application/vnd.openxmlformats-officedocument.presentationml.slideLayout+xml"/>
  <Override PartName="/ppt/theme/theme32.xml" ContentType="application/vnd.openxmlformats-officedocument.theme+xml"/>
  <Override PartName="/ppt/slideLayouts/slideLayout36.xml" ContentType="application/vnd.openxmlformats-officedocument.presentationml.slideLayout+xml"/>
  <Override PartName="/ppt/theme/theme33.xml" ContentType="application/vnd.openxmlformats-officedocument.theme+xml"/>
  <Override PartName="/ppt/slideLayouts/slideLayout37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2" r:id="rId2"/>
    <p:sldMasterId id="2147484764" r:id="rId3"/>
    <p:sldMasterId id="2147484766" r:id="rId4"/>
    <p:sldMasterId id="2147484768" r:id="rId5"/>
    <p:sldMasterId id="2147484770" r:id="rId6"/>
    <p:sldMasterId id="2147484772" r:id="rId7"/>
    <p:sldMasterId id="2147484774" r:id="rId8"/>
    <p:sldMasterId id="2147484776" r:id="rId9"/>
    <p:sldMasterId id="2147484782" r:id="rId10"/>
    <p:sldMasterId id="2147484784" r:id="rId11"/>
    <p:sldMasterId id="2147484788" r:id="rId12"/>
    <p:sldMasterId id="2147484790" r:id="rId13"/>
    <p:sldMasterId id="2147484792" r:id="rId14"/>
    <p:sldMasterId id="2147484794" r:id="rId15"/>
    <p:sldMasterId id="2147484796" r:id="rId16"/>
    <p:sldMasterId id="2147484800" r:id="rId17"/>
    <p:sldMasterId id="2147484816" r:id="rId18"/>
    <p:sldMasterId id="2147484818" r:id="rId19"/>
    <p:sldMasterId id="2147484820" r:id="rId20"/>
    <p:sldMasterId id="2147484822" r:id="rId21"/>
    <p:sldMasterId id="2147484824" r:id="rId22"/>
    <p:sldMasterId id="2147484826" r:id="rId23"/>
    <p:sldMasterId id="2147484830" r:id="rId24"/>
    <p:sldMasterId id="2147484838" r:id="rId25"/>
    <p:sldMasterId id="2147484846" r:id="rId26"/>
    <p:sldMasterId id="2147484848" r:id="rId27"/>
    <p:sldMasterId id="2147484850" r:id="rId28"/>
    <p:sldMasterId id="2147484852" r:id="rId29"/>
    <p:sldMasterId id="2147484854" r:id="rId30"/>
    <p:sldMasterId id="2147484862" r:id="rId31"/>
    <p:sldMasterId id="2147484864" r:id="rId32"/>
    <p:sldMasterId id="2147484866" r:id="rId33"/>
    <p:sldMasterId id="2147484868" r:id="rId34"/>
  </p:sldMasterIdLst>
  <p:notesMasterIdLst>
    <p:notesMasterId r:id="rId68"/>
  </p:notesMasterIdLst>
  <p:handoutMasterIdLst>
    <p:handoutMasterId r:id="rId69"/>
  </p:handoutMasterIdLst>
  <p:sldIdLst>
    <p:sldId id="656" r:id="rId35"/>
    <p:sldId id="657" r:id="rId36"/>
    <p:sldId id="658" r:id="rId37"/>
    <p:sldId id="659" r:id="rId38"/>
    <p:sldId id="660" r:id="rId39"/>
    <p:sldId id="661" r:id="rId40"/>
    <p:sldId id="662" r:id="rId41"/>
    <p:sldId id="663" r:id="rId42"/>
    <p:sldId id="666" r:id="rId43"/>
    <p:sldId id="667" r:id="rId44"/>
    <p:sldId id="669" r:id="rId45"/>
    <p:sldId id="670" r:id="rId46"/>
    <p:sldId id="671" r:id="rId47"/>
    <p:sldId id="672" r:id="rId48"/>
    <p:sldId id="673" r:id="rId49"/>
    <p:sldId id="675" r:id="rId50"/>
    <p:sldId id="683" r:id="rId51"/>
    <p:sldId id="684" r:id="rId52"/>
    <p:sldId id="685" r:id="rId53"/>
    <p:sldId id="686" r:id="rId54"/>
    <p:sldId id="706" r:id="rId55"/>
    <p:sldId id="707" r:id="rId56"/>
    <p:sldId id="708" r:id="rId57"/>
    <p:sldId id="709" r:id="rId58"/>
    <p:sldId id="687" r:id="rId59"/>
    <p:sldId id="688" r:id="rId60"/>
    <p:sldId id="690" r:id="rId61"/>
    <p:sldId id="694" r:id="rId62"/>
    <p:sldId id="698" r:id="rId63"/>
    <p:sldId id="699" r:id="rId64"/>
    <p:sldId id="700" r:id="rId65"/>
    <p:sldId id="701" r:id="rId66"/>
    <p:sldId id="70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25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63" Type="http://schemas.openxmlformats.org/officeDocument/2006/relationships/slide" Target="slides/slide29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5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ABFD-6BF8-4CF5-BB45-42AE23FF67D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A3FA-D233-4A54-9B39-BA5C5A94F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14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The Digestive System and Body Metabolism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8CA5CFC-D9AE-404E-8C91-F19352E9D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5CCA61C-6C85-BD47-8831-B0AD97566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1172E5-7527-C64C-B358-37806E63A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5EC6619-94D5-F04F-9626-CCA08FD9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03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D5A55C8-6476-9643-AEEB-3A87515A1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3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7A2044-F911-1A40-8E56-BC9A1B230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9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19964E-C5C8-1948-B9CD-451E0B537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6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FA86E2A-5FAB-3544-8168-5E37FA147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12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3C6FF3-3BFB-4F43-8B32-BABD2DB9E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7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E9A9BFB-52FE-DF40-96B7-15BCABF74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45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86C9BE-C616-D545-8AE0-562EB5218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83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875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9D0D-0C79-5C44-A47C-15E117CEA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745F3-1E69-F340-B74F-8B60C4515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938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4CC47B-0DB7-EC47-AE02-2E480AF0E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30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A3529E9-0270-9146-BE64-D0EC22BF4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67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C2AEC96-93DF-B84E-BF64-B60375127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272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4099DD1-7F7D-B949-88B0-DC2FC0540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961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A518B91-48C8-4E47-A99F-168B2B25B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9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AD6F832-B9FB-EC4A-BB49-8058A1C1E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163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A9EDCC2-6932-BD49-A108-05543EC18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202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2383B2-79E2-E24B-AC18-99FB57C2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02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100433F-4F67-4D4A-AD2C-1E4830B2D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21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B8BF60-4384-FD4B-88A3-9B78A81D8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F356A-C7F4-1742-B42C-78D46DF1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409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06C01F4-BDC2-8648-9233-12AFF7B2B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347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36CAC7-698B-CE47-81AA-585A8DB6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929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03DC953-F10F-4C4F-9453-8C55B5373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53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228E60-55ED-CE4D-A993-E60AA5446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4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D439EE-9AB6-484B-BBB3-1CE962648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985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771BC61-561A-154D-A3EA-D6F65BFA3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233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CF41D1A-D65F-7E42-8462-0DB1B6DA8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7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A777C9-735C-C249-B8DB-5A750C87B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606226-897A-AD41-828E-BDF980893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7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E4280D-28B0-4046-9512-B782FA9D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2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7A9532-60A1-6F4E-9C3E-B1DE584DB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34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EAF853-85B9-7542-A0D1-5E8FF4239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32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D4DE04-69FD-054B-9A71-FBDB781FE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1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978E0-6803-E641-B575-4953CD2E9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550E6-D205-0646-BF8A-ADF7774E3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78B458-13FD-C746-8A9C-BD012F703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23E8A6-E741-294E-A269-0DA27DBC7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C32308-96DB-3D48-AD89-F977C4B70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32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D3A44F-7557-664C-93DC-827B1DA77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71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5D4899-199E-3E41-A508-9603CDC83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49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2CA799-5D5C-544A-B21B-CBFA76114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C05826-866F-984E-87F1-B166E0130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3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A723CA-B621-5D42-8A8C-96E71892D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69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B1352A-FF28-2F41-ADA3-F1B9EB019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6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7FD41E-D48A-964F-8C1E-549E16D9B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3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D312E-532D-8D4C-8897-84443F970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2509CC-571C-3E40-B412-06191DCB9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8CEF29-1F92-B541-93C1-F493CBFA2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8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BED7D3-D936-974B-BB01-0C4831301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19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396639-CC0C-E343-A688-2C83A5ABD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80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787614-52C4-B64A-948E-3F5BB0E4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3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093BCD-F87D-734E-AE43-0B3D15FDC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638786-494E-BC45-B30B-E37C092C2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77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67FB7D-559C-1649-BB5F-3D4491F69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45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1A3ED8-E43F-5044-9DD4-69F54664F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5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5FA126-337C-9F46-9B6A-52509F31A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7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ED6314-9FA1-BE4A-982B-DBE86165A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7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D22FD8-4A59-6540-A9B3-CDEFAA039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0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553F2E-9881-734B-B79E-2E554409F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5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80B880-30AB-FF4E-9AD1-99CB8EFBE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47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E28989-93F3-604A-A6F4-42F7233E9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94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07511C-B35A-8946-B021-69CCB793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B4E5E6-A5B2-FB4C-BEA4-D2ADC449F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82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3A42FE-3F15-B14A-8458-6184CF262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73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7F5D5A-24BF-334C-8664-71D193F55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7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AAE80D-7467-044D-A976-9EC598260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0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F16332-25D2-2346-ACA6-A7C116A10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8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1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4d-U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6-U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7a-U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7b-U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7c-U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8-U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0-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3_1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3_2-U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3_3-U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2a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1-U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4_1-U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4_2-U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4_3-U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4_4-U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5-U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6-U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2-U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18-U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22a-U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2b-U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22b-U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22c-U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22d-U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23-U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2a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3-U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5-U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4a-U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4b-U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4c-U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661416" y="213360"/>
            <a:ext cx="782116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52874" y="1323936"/>
            <a:ext cx="184826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Mouth (oral cavity)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64037" y="1565236"/>
            <a:ext cx="6310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85162" y="1287423"/>
            <a:ext cx="114294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Parotid gland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85162" y="1490623"/>
            <a:ext cx="143949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Sublingual gland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785162" y="1692236"/>
            <a:ext cx="1303242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Submandibular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gland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396474" y="1577936"/>
            <a:ext cx="68768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Salivary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glands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943287" y="2776498"/>
            <a:ext cx="107208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Esophagus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031349" y="2717761"/>
            <a:ext cx="81035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Pharynx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031349" y="3225761"/>
            <a:ext cx="86735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Stomach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7031349" y="3433723"/>
            <a:ext cx="79669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Pancreas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031349" y="3659148"/>
            <a:ext cx="70532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(Spleen)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43287" y="3760748"/>
            <a:ext cx="42800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Liver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943287" y="4063961"/>
            <a:ext cx="9842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Gallbladder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5916924" y="4317961"/>
            <a:ext cx="147130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Transverse colon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681423" y="4965661"/>
            <a:ext cx="868828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Small</a:t>
            </a:r>
          </a:p>
          <a:p>
            <a:pPr algn="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intestine</a:t>
            </a:r>
            <a:endParaRPr lang="en-US" altLang="en-US" sz="14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1810062" y="4711661"/>
            <a:ext cx="93455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Duodenum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1810062" y="4941848"/>
            <a:ext cx="73577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Jejunum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810062" y="5184736"/>
            <a:ext cx="46807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Ileum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5916924" y="4697373"/>
            <a:ext cx="153888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Descending colon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916924" y="5078373"/>
            <a:ext cx="143949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Ascending colon</a:t>
            </a:r>
          </a:p>
        </p:txBody>
      </p: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5916924" y="5460961"/>
            <a:ext cx="59792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Cecum</a:t>
            </a: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5916924" y="5702261"/>
            <a:ext cx="12327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Sigmoid colon</a:t>
            </a: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5916924" y="5930861"/>
            <a:ext cx="65723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Rectum</a:t>
            </a:r>
          </a:p>
        </p:txBody>
      </p:sp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5916924" y="6173748"/>
            <a:ext cx="81432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Appendix</a:t>
            </a:r>
          </a:p>
        </p:txBody>
      </p: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5916924" y="6415048"/>
            <a:ext cx="89447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Anal canal</a:t>
            </a: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7596499" y="5333961"/>
            <a:ext cx="868828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Large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intestine</a:t>
            </a:r>
            <a:endParaRPr lang="en-US" altLang="en-US" sz="14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975037" y="6335673"/>
            <a:ext cx="44723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Anus</a:t>
            </a:r>
          </a:p>
        </p:txBody>
      </p:sp>
      <p:sp>
        <p:nvSpPr>
          <p:cNvPr id="67" name="Freeform 66"/>
          <p:cNvSpPr/>
          <p:nvPr/>
        </p:nvSpPr>
        <p:spPr>
          <a:xfrm>
            <a:off x="3312299" y="1433884"/>
            <a:ext cx="776058" cy="25400"/>
          </a:xfrm>
          <a:custGeom>
            <a:avLst/>
            <a:gdLst>
              <a:gd name="connsiteX0" fmla="*/ 769709 w 776058"/>
              <a:gd name="connsiteY0" fmla="*/ 6350 h 25400"/>
              <a:gd name="connsiteX1" fmla="*/ 6350 w 77605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6058" h="25400">
                <a:moveTo>
                  <a:pt x="76970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2033586" y="2893152"/>
            <a:ext cx="2430170" cy="25400"/>
          </a:xfrm>
          <a:custGeom>
            <a:avLst/>
            <a:gdLst>
              <a:gd name="connsiteX0" fmla="*/ 2423820 w 2430170"/>
              <a:gd name="connsiteY0" fmla="*/ 6350 h 25400"/>
              <a:gd name="connsiteX1" fmla="*/ 6350 w 243017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30170" h="25400">
                <a:moveTo>
                  <a:pt x="242382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1399616" y="3872677"/>
            <a:ext cx="2435974" cy="25857"/>
          </a:xfrm>
          <a:custGeom>
            <a:avLst/>
            <a:gdLst>
              <a:gd name="connsiteX0" fmla="*/ 2429510 w 2435974"/>
              <a:gd name="connsiteY0" fmla="*/ 6464 h 25857"/>
              <a:gd name="connsiteX1" fmla="*/ 6464 w 2435974"/>
              <a:gd name="connsiteY1" fmla="*/ 6464 h 258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35974" h="25857">
                <a:moveTo>
                  <a:pt x="2429510" y="6464"/>
                </a:moveTo>
                <a:lnTo>
                  <a:pt x="6464" y="646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1963762" y="4183497"/>
            <a:ext cx="1898700" cy="25400"/>
          </a:xfrm>
          <a:custGeom>
            <a:avLst/>
            <a:gdLst>
              <a:gd name="connsiteX0" fmla="*/ 1892350 w 1898700"/>
              <a:gd name="connsiteY0" fmla="*/ 6350 h 25400"/>
              <a:gd name="connsiteX1" fmla="*/ 6350 w 18987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98700" h="25400">
                <a:moveTo>
                  <a:pt x="189235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2757899" y="4494857"/>
            <a:ext cx="1279969" cy="350710"/>
          </a:xfrm>
          <a:custGeom>
            <a:avLst/>
            <a:gdLst>
              <a:gd name="connsiteX0" fmla="*/ 1272851 w 1279969"/>
              <a:gd name="connsiteY0" fmla="*/ 7118 h 350710"/>
              <a:gd name="connsiteX1" fmla="*/ 334727 w 1279969"/>
              <a:gd name="connsiteY1" fmla="*/ 343592 h 350710"/>
              <a:gd name="connsiteX2" fmla="*/ 7118 w 1279969"/>
              <a:gd name="connsiteY2" fmla="*/ 343592 h 350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9969" h="350710">
                <a:moveTo>
                  <a:pt x="1272851" y="7118"/>
                </a:moveTo>
                <a:lnTo>
                  <a:pt x="334727" y="343592"/>
                </a:lnTo>
                <a:lnTo>
                  <a:pt x="7118" y="34359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2554947" y="5061308"/>
            <a:ext cx="2415971" cy="27330"/>
          </a:xfrm>
          <a:custGeom>
            <a:avLst/>
            <a:gdLst>
              <a:gd name="connsiteX0" fmla="*/ 2409139 w 2415971"/>
              <a:gd name="connsiteY0" fmla="*/ 6832 h 27330"/>
              <a:gd name="connsiteX1" fmla="*/ 6832 w 2415971"/>
              <a:gd name="connsiteY1" fmla="*/ 6832 h 27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5971" h="27330">
                <a:moveTo>
                  <a:pt x="2409138" y="6832"/>
                </a:moveTo>
                <a:lnTo>
                  <a:pt x="6832" y="68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1444676" y="6451285"/>
            <a:ext cx="2940277" cy="25400"/>
          </a:xfrm>
          <a:custGeom>
            <a:avLst/>
            <a:gdLst>
              <a:gd name="connsiteX0" fmla="*/ 2933927 w 2940277"/>
              <a:gd name="connsiteY0" fmla="*/ 6350 h 25400"/>
              <a:gd name="connsiteX1" fmla="*/ 6350 w 294027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0277" h="25400">
                <a:moveTo>
                  <a:pt x="293392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2291136" y="5303783"/>
            <a:ext cx="1797976" cy="268312"/>
          </a:xfrm>
          <a:custGeom>
            <a:avLst/>
            <a:gdLst>
              <a:gd name="connsiteX0" fmla="*/ 1790414 w 1797976"/>
              <a:gd name="connsiteY0" fmla="*/ 260749 h 268312"/>
              <a:gd name="connsiteX1" fmla="*/ 605834 w 1797976"/>
              <a:gd name="connsiteY1" fmla="*/ 7562 h 268312"/>
              <a:gd name="connsiteX2" fmla="*/ 7562 w 1797976"/>
              <a:gd name="connsiteY2" fmla="*/ 7562 h 268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7976" h="268312">
                <a:moveTo>
                  <a:pt x="1790414" y="260749"/>
                </a:moveTo>
                <a:lnTo>
                  <a:pt x="605834" y="7562"/>
                </a:lnTo>
                <a:lnTo>
                  <a:pt x="7562" y="756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1695005" y="4751073"/>
            <a:ext cx="93789" cy="647662"/>
          </a:xfrm>
          <a:custGeom>
            <a:avLst/>
            <a:gdLst>
              <a:gd name="connsiteX0" fmla="*/ 87439 w 93789"/>
              <a:gd name="connsiteY0" fmla="*/ 6350 h 647662"/>
              <a:gd name="connsiteX1" fmla="*/ 6350 w 93789"/>
              <a:gd name="connsiteY1" fmla="*/ 6350 h 647662"/>
              <a:gd name="connsiteX2" fmla="*/ 6350 w 93789"/>
              <a:gd name="connsiteY2" fmla="*/ 641312 h 647662"/>
              <a:gd name="connsiteX3" fmla="*/ 87439 w 93789"/>
              <a:gd name="connsiteY3" fmla="*/ 641312 h 647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3789" h="647662">
                <a:moveTo>
                  <a:pt x="87439" y="6350"/>
                </a:moveTo>
                <a:lnTo>
                  <a:pt x="6350" y="6350"/>
                </a:lnTo>
                <a:lnTo>
                  <a:pt x="6350" y="641312"/>
                </a:lnTo>
                <a:lnTo>
                  <a:pt x="87439" y="64131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1567611" y="5061791"/>
            <a:ext cx="140093" cy="25400"/>
          </a:xfrm>
          <a:custGeom>
            <a:avLst/>
            <a:gdLst>
              <a:gd name="connsiteX0" fmla="*/ 133743 w 140093"/>
              <a:gd name="connsiteY0" fmla="*/ 6350 h 25400"/>
              <a:gd name="connsiteX1" fmla="*/ 6350 w 14009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093" h="25400">
                <a:moveTo>
                  <a:pt x="13374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4460747" y="1848132"/>
            <a:ext cx="2538323" cy="976604"/>
          </a:xfrm>
          <a:custGeom>
            <a:avLst/>
            <a:gdLst>
              <a:gd name="connsiteX0" fmla="*/ 6350 w 2538323"/>
              <a:gd name="connsiteY0" fmla="*/ 6350 h 976604"/>
              <a:gd name="connsiteX1" fmla="*/ 1280248 w 2538323"/>
              <a:gd name="connsiteY1" fmla="*/ 970254 h 976604"/>
              <a:gd name="connsiteX2" fmla="*/ 2531973 w 2538323"/>
              <a:gd name="connsiteY2" fmla="*/ 970254 h 9766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38323" h="976604">
                <a:moveTo>
                  <a:pt x="6350" y="6350"/>
                </a:moveTo>
                <a:lnTo>
                  <a:pt x="1280248" y="970254"/>
                </a:lnTo>
                <a:lnTo>
                  <a:pt x="2531973" y="97025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5070322" y="3325523"/>
            <a:ext cx="1928748" cy="566737"/>
          </a:xfrm>
          <a:custGeom>
            <a:avLst/>
            <a:gdLst>
              <a:gd name="connsiteX0" fmla="*/ 6350 w 1928748"/>
              <a:gd name="connsiteY0" fmla="*/ 560387 h 566737"/>
              <a:gd name="connsiteX1" fmla="*/ 1031557 w 1928748"/>
              <a:gd name="connsiteY1" fmla="*/ 6350 h 566737"/>
              <a:gd name="connsiteX2" fmla="*/ 1922398 w 1928748"/>
              <a:gd name="connsiteY2" fmla="*/ 6350 h 566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28748" h="566737">
                <a:moveTo>
                  <a:pt x="6350" y="560387"/>
                </a:moveTo>
                <a:lnTo>
                  <a:pt x="1031557" y="6350"/>
                </a:lnTo>
                <a:lnTo>
                  <a:pt x="192239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4315942" y="3528164"/>
            <a:ext cx="2683128" cy="1066673"/>
          </a:xfrm>
          <a:custGeom>
            <a:avLst/>
            <a:gdLst>
              <a:gd name="connsiteX0" fmla="*/ 6350 w 2683128"/>
              <a:gd name="connsiteY0" fmla="*/ 1060323 h 1066673"/>
              <a:gd name="connsiteX1" fmla="*/ 1785937 w 2683128"/>
              <a:gd name="connsiteY1" fmla="*/ 6350 h 1066673"/>
              <a:gd name="connsiteX2" fmla="*/ 2676779 w 2683128"/>
              <a:gd name="connsiteY2" fmla="*/ 6350 h 10666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83128" h="1066673">
                <a:moveTo>
                  <a:pt x="6350" y="1060323"/>
                </a:moveTo>
                <a:lnTo>
                  <a:pt x="1785937" y="6350"/>
                </a:lnTo>
                <a:lnTo>
                  <a:pt x="267677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5214466" y="3730907"/>
            <a:ext cx="1775600" cy="492340"/>
          </a:xfrm>
          <a:custGeom>
            <a:avLst/>
            <a:gdLst>
              <a:gd name="connsiteX0" fmla="*/ 6350 w 1775600"/>
              <a:gd name="connsiteY0" fmla="*/ 485990 h 492340"/>
              <a:gd name="connsiteX1" fmla="*/ 878484 w 1775600"/>
              <a:gd name="connsiteY1" fmla="*/ 6350 h 492340"/>
              <a:gd name="connsiteX2" fmla="*/ 1769249 w 1775600"/>
              <a:gd name="connsiteY2" fmla="*/ 6350 h 492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75600" h="492340">
                <a:moveTo>
                  <a:pt x="6350" y="485990"/>
                </a:moveTo>
                <a:lnTo>
                  <a:pt x="878484" y="6350"/>
                </a:lnTo>
                <a:lnTo>
                  <a:pt x="176924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4651196" y="4437599"/>
            <a:ext cx="1217244" cy="445503"/>
          </a:xfrm>
          <a:custGeom>
            <a:avLst/>
            <a:gdLst>
              <a:gd name="connsiteX0" fmla="*/ 6350 w 1217244"/>
              <a:gd name="connsiteY0" fmla="*/ 439153 h 445503"/>
              <a:gd name="connsiteX1" fmla="*/ 670433 w 1217244"/>
              <a:gd name="connsiteY1" fmla="*/ 6350 h 445503"/>
              <a:gd name="connsiteX2" fmla="*/ 1210894 w 1217244"/>
              <a:gd name="connsiteY2" fmla="*/ 6350 h 445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7244" h="445503">
                <a:moveTo>
                  <a:pt x="6350" y="439153"/>
                </a:moveTo>
                <a:lnTo>
                  <a:pt x="670433" y="6350"/>
                </a:lnTo>
                <a:lnTo>
                  <a:pt x="121089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5302871" y="4817316"/>
            <a:ext cx="565569" cy="24269"/>
          </a:xfrm>
          <a:custGeom>
            <a:avLst/>
            <a:gdLst>
              <a:gd name="connsiteX0" fmla="*/ 6350 w 565569"/>
              <a:gd name="connsiteY0" fmla="*/ 6350 h 24269"/>
              <a:gd name="connsiteX1" fmla="*/ 559218 w 565569"/>
              <a:gd name="connsiteY1" fmla="*/ 6350 h 242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5569" h="24269">
                <a:moveTo>
                  <a:pt x="6350" y="6350"/>
                </a:moveTo>
                <a:lnTo>
                  <a:pt x="55921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3707878" y="5196995"/>
            <a:ext cx="2158949" cy="12700"/>
          </a:xfrm>
          <a:custGeom>
            <a:avLst/>
            <a:gdLst>
              <a:gd name="connsiteX0" fmla="*/ 6350 w 2158949"/>
              <a:gd name="connsiteY0" fmla="*/ 6350 h 12700"/>
              <a:gd name="connsiteX1" fmla="*/ 2152599 w 2158949"/>
              <a:gd name="connsiteY1" fmla="*/ 6350 h 12700"/>
              <a:gd name="connsiteX2" fmla="*/ 2028824 w 2158949"/>
              <a:gd name="connsiteY2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58949" h="12700">
                <a:moveTo>
                  <a:pt x="6350" y="6350"/>
                </a:moveTo>
                <a:lnTo>
                  <a:pt x="2152599" y="6350"/>
                </a:lnTo>
                <a:lnTo>
                  <a:pt x="202882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>
            <a:off x="3720528" y="5580979"/>
            <a:ext cx="2147912" cy="79438"/>
          </a:xfrm>
          <a:custGeom>
            <a:avLst/>
            <a:gdLst>
              <a:gd name="connsiteX0" fmla="*/ 6350 w 2147912"/>
              <a:gd name="connsiteY0" fmla="*/ 73088 h 79438"/>
              <a:gd name="connsiteX1" fmla="*/ 686650 w 2147912"/>
              <a:gd name="connsiteY1" fmla="*/ 6350 h 79438"/>
              <a:gd name="connsiteX2" fmla="*/ 2141562 w 2147912"/>
              <a:gd name="connsiteY2" fmla="*/ 6350 h 79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47912" h="79438">
                <a:moveTo>
                  <a:pt x="6350" y="73088"/>
                </a:moveTo>
                <a:lnTo>
                  <a:pt x="686650" y="6350"/>
                </a:lnTo>
                <a:lnTo>
                  <a:pt x="214156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4685753" y="5821988"/>
            <a:ext cx="1182687" cy="117246"/>
          </a:xfrm>
          <a:custGeom>
            <a:avLst/>
            <a:gdLst>
              <a:gd name="connsiteX0" fmla="*/ 6350 w 1182687"/>
              <a:gd name="connsiteY0" fmla="*/ 110896 h 117246"/>
              <a:gd name="connsiteX1" fmla="*/ 537362 w 1182687"/>
              <a:gd name="connsiteY1" fmla="*/ 6350 h 117246"/>
              <a:gd name="connsiteX2" fmla="*/ 1176337 w 1182687"/>
              <a:gd name="connsiteY2" fmla="*/ 6350 h 1172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2687" h="117246">
                <a:moveTo>
                  <a:pt x="6350" y="110896"/>
                </a:moveTo>
                <a:lnTo>
                  <a:pt x="537362" y="6350"/>
                </a:lnTo>
                <a:lnTo>
                  <a:pt x="117633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4465586" y="6050245"/>
            <a:ext cx="1402854" cy="51168"/>
          </a:xfrm>
          <a:custGeom>
            <a:avLst/>
            <a:gdLst>
              <a:gd name="connsiteX0" fmla="*/ 6350 w 1402854"/>
              <a:gd name="connsiteY0" fmla="*/ 44818 h 51168"/>
              <a:gd name="connsiteX1" fmla="*/ 757529 w 1402854"/>
              <a:gd name="connsiteY1" fmla="*/ 6350 h 51168"/>
              <a:gd name="connsiteX2" fmla="*/ 1396504 w 1402854"/>
              <a:gd name="connsiteY2" fmla="*/ 6350 h 51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854" h="51168">
                <a:moveTo>
                  <a:pt x="6350" y="44818"/>
                </a:moveTo>
                <a:lnTo>
                  <a:pt x="757529" y="6350"/>
                </a:lnTo>
                <a:lnTo>
                  <a:pt x="139650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3960837" y="5926534"/>
            <a:ext cx="1907603" cy="379615"/>
          </a:xfrm>
          <a:custGeom>
            <a:avLst/>
            <a:gdLst>
              <a:gd name="connsiteX0" fmla="*/ 6350 w 1907603"/>
              <a:gd name="connsiteY0" fmla="*/ 6350 h 379615"/>
              <a:gd name="connsiteX1" fmla="*/ 206743 w 1907603"/>
              <a:gd name="connsiteY1" fmla="*/ 373265 h 379615"/>
              <a:gd name="connsiteX2" fmla="*/ 1901253 w 1907603"/>
              <a:gd name="connsiteY2" fmla="*/ 373265 h 3796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07603" h="379615">
                <a:moveTo>
                  <a:pt x="6350" y="6350"/>
                </a:moveTo>
                <a:lnTo>
                  <a:pt x="206743" y="373265"/>
                </a:lnTo>
                <a:lnTo>
                  <a:pt x="1901253" y="37326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4407305" y="6365738"/>
            <a:ext cx="1466164" cy="181521"/>
          </a:xfrm>
          <a:custGeom>
            <a:avLst/>
            <a:gdLst>
              <a:gd name="connsiteX0" fmla="*/ 6350 w 1466164"/>
              <a:gd name="connsiteY0" fmla="*/ 6350 h 181521"/>
              <a:gd name="connsiteX1" fmla="*/ 805700 w 1466164"/>
              <a:gd name="connsiteY1" fmla="*/ 175171 h 181521"/>
              <a:gd name="connsiteX2" fmla="*/ 1459814 w 1466164"/>
              <a:gd name="connsiteY2" fmla="*/ 175171 h 181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6164" h="181521">
                <a:moveTo>
                  <a:pt x="6350" y="6350"/>
                </a:moveTo>
                <a:lnTo>
                  <a:pt x="805700" y="175171"/>
                </a:lnTo>
                <a:lnTo>
                  <a:pt x="1459814" y="17517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9" name="Freeform 3"/>
          <p:cNvSpPr/>
          <p:nvPr/>
        </p:nvSpPr>
        <p:spPr>
          <a:xfrm>
            <a:off x="4309960" y="1798691"/>
            <a:ext cx="1453083" cy="25400"/>
          </a:xfrm>
          <a:custGeom>
            <a:avLst/>
            <a:gdLst>
              <a:gd name="connsiteX0" fmla="*/ 6350 w 1453083"/>
              <a:gd name="connsiteY0" fmla="*/ 6350 h 25400"/>
              <a:gd name="connsiteX1" fmla="*/ 1446733 w 145308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3083" h="25400">
                <a:moveTo>
                  <a:pt x="6350" y="6350"/>
                </a:moveTo>
                <a:lnTo>
                  <a:pt x="144673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0" name="Freeform 3"/>
          <p:cNvSpPr/>
          <p:nvPr/>
        </p:nvSpPr>
        <p:spPr>
          <a:xfrm>
            <a:off x="4067047" y="1609525"/>
            <a:ext cx="1695996" cy="77038"/>
          </a:xfrm>
          <a:custGeom>
            <a:avLst/>
            <a:gdLst>
              <a:gd name="connsiteX0" fmla="*/ 6350 w 1695996"/>
              <a:gd name="connsiteY0" fmla="*/ 70688 h 77038"/>
              <a:gd name="connsiteX1" fmla="*/ 370116 w 1695996"/>
              <a:gd name="connsiteY1" fmla="*/ 6350 h 77038"/>
              <a:gd name="connsiteX2" fmla="*/ 1689646 w 1695996"/>
              <a:gd name="connsiteY2" fmla="*/ 6350 h 77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95996" h="77038">
                <a:moveTo>
                  <a:pt x="6350" y="70688"/>
                </a:moveTo>
                <a:lnTo>
                  <a:pt x="370116" y="6350"/>
                </a:lnTo>
                <a:lnTo>
                  <a:pt x="168964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1" name="Freeform 3"/>
          <p:cNvSpPr/>
          <p:nvPr/>
        </p:nvSpPr>
        <p:spPr>
          <a:xfrm>
            <a:off x="4487100" y="1406832"/>
            <a:ext cx="1275943" cy="25400"/>
          </a:xfrm>
          <a:custGeom>
            <a:avLst/>
            <a:gdLst>
              <a:gd name="connsiteX0" fmla="*/ 6350 w 1275943"/>
              <a:gd name="connsiteY0" fmla="*/ 6350 h 25400"/>
              <a:gd name="connsiteX1" fmla="*/ 1269593 w 127594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5943" h="25400">
                <a:moveTo>
                  <a:pt x="6350" y="6350"/>
                </a:moveTo>
                <a:lnTo>
                  <a:pt x="126959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2" name="Freeform 3"/>
          <p:cNvSpPr/>
          <p:nvPr/>
        </p:nvSpPr>
        <p:spPr>
          <a:xfrm>
            <a:off x="2557855" y="1528435"/>
            <a:ext cx="1408912" cy="168109"/>
          </a:xfrm>
          <a:custGeom>
            <a:avLst/>
            <a:gdLst>
              <a:gd name="connsiteX0" fmla="*/ 1402562 w 1408912"/>
              <a:gd name="connsiteY0" fmla="*/ 6350 h 168109"/>
              <a:gd name="connsiteX1" fmla="*/ 847953 w 1408912"/>
              <a:gd name="connsiteY1" fmla="*/ 161759 h 168109"/>
              <a:gd name="connsiteX2" fmla="*/ 6350 w 1408912"/>
              <a:gd name="connsiteY2" fmla="*/ 161759 h 1681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8912" h="168109">
                <a:moveTo>
                  <a:pt x="1402562" y="6350"/>
                </a:moveTo>
                <a:lnTo>
                  <a:pt x="847953" y="161759"/>
                </a:lnTo>
                <a:lnTo>
                  <a:pt x="6350" y="16175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3" name="Freeform 3"/>
          <p:cNvSpPr/>
          <p:nvPr/>
        </p:nvSpPr>
        <p:spPr>
          <a:xfrm>
            <a:off x="7205789" y="1335217"/>
            <a:ext cx="93840" cy="675487"/>
          </a:xfrm>
          <a:custGeom>
            <a:avLst/>
            <a:gdLst>
              <a:gd name="connsiteX0" fmla="*/ 6350 w 93840"/>
              <a:gd name="connsiteY0" fmla="*/ 669137 h 675487"/>
              <a:gd name="connsiteX1" fmla="*/ 87490 w 93840"/>
              <a:gd name="connsiteY1" fmla="*/ 669137 h 675487"/>
              <a:gd name="connsiteX2" fmla="*/ 87490 w 93840"/>
              <a:gd name="connsiteY2" fmla="*/ 6350 h 675487"/>
              <a:gd name="connsiteX3" fmla="*/ 6350 w 93840"/>
              <a:gd name="connsiteY3" fmla="*/ 6350 h 6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3840" h="675487">
                <a:moveTo>
                  <a:pt x="6350" y="669137"/>
                </a:moveTo>
                <a:lnTo>
                  <a:pt x="87490" y="669137"/>
                </a:lnTo>
                <a:lnTo>
                  <a:pt x="87490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4" name="Freeform 3"/>
          <p:cNvSpPr/>
          <p:nvPr/>
        </p:nvSpPr>
        <p:spPr>
          <a:xfrm>
            <a:off x="7286929" y="1677089"/>
            <a:ext cx="95275" cy="25400"/>
          </a:xfrm>
          <a:custGeom>
            <a:avLst/>
            <a:gdLst>
              <a:gd name="connsiteX0" fmla="*/ 88925 w 95275"/>
              <a:gd name="connsiteY0" fmla="*/ 6350 h 25400"/>
              <a:gd name="connsiteX1" fmla="*/ 6350 w 9527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275" h="25400">
                <a:moveTo>
                  <a:pt x="8892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5" name="Freeform 3"/>
          <p:cNvSpPr/>
          <p:nvPr/>
        </p:nvSpPr>
        <p:spPr>
          <a:xfrm>
            <a:off x="7401445" y="4351061"/>
            <a:ext cx="93738" cy="2257056"/>
          </a:xfrm>
          <a:custGeom>
            <a:avLst/>
            <a:gdLst>
              <a:gd name="connsiteX0" fmla="*/ 6350 w 93738"/>
              <a:gd name="connsiteY0" fmla="*/ 2250706 h 2257056"/>
              <a:gd name="connsiteX1" fmla="*/ 87388 w 93738"/>
              <a:gd name="connsiteY1" fmla="*/ 2250706 h 2257056"/>
              <a:gd name="connsiteX2" fmla="*/ 87388 w 93738"/>
              <a:gd name="connsiteY2" fmla="*/ 6350 h 2257056"/>
              <a:gd name="connsiteX3" fmla="*/ 6350 w 93738"/>
              <a:gd name="connsiteY3" fmla="*/ 6350 h 2257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3738" h="2257056">
                <a:moveTo>
                  <a:pt x="6350" y="2250706"/>
                </a:moveTo>
                <a:lnTo>
                  <a:pt x="87388" y="2250706"/>
                </a:lnTo>
                <a:lnTo>
                  <a:pt x="87388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6" name="Freeform 3"/>
          <p:cNvSpPr/>
          <p:nvPr/>
        </p:nvSpPr>
        <p:spPr>
          <a:xfrm>
            <a:off x="7482483" y="5442359"/>
            <a:ext cx="81457" cy="25400"/>
          </a:xfrm>
          <a:custGeom>
            <a:avLst/>
            <a:gdLst>
              <a:gd name="connsiteX0" fmla="*/ 75107 w 81457"/>
              <a:gd name="connsiteY0" fmla="*/ 6350 h 25400"/>
              <a:gd name="connsiteX1" fmla="*/ 6350 w 8145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457" h="25400">
                <a:moveTo>
                  <a:pt x="7510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A12C9-AD38-DA42-858B-E0101E393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24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"/>
          <a:stretch>
            <a:fillRect/>
          </a:stretch>
        </p:blipFill>
        <p:spPr>
          <a:xfrm>
            <a:off x="1624584" y="701040"/>
            <a:ext cx="5894832" cy="545592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48062" y="992188"/>
            <a:ext cx="1383392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Pepsinogen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14912" y="1177925"/>
            <a:ext cx="419987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HCl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92775" y="992188"/>
            <a:ext cx="799899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Pepsin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51037" y="3001963"/>
            <a:ext cx="149239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Parietal cells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651037" y="4932363"/>
            <a:ext cx="1221488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Chief cells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572162" y="5643563"/>
            <a:ext cx="193963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Enteroendocrine</a:t>
            </a:r>
          </a:p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666912" y="5878513"/>
            <a:ext cx="31258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(d)</a:t>
            </a:r>
          </a:p>
        </p:txBody>
      </p:sp>
      <p:sp>
        <p:nvSpPr>
          <p:cNvPr id="13" name="Freeform 12"/>
          <p:cNvSpPr/>
          <p:nvPr/>
        </p:nvSpPr>
        <p:spPr>
          <a:xfrm>
            <a:off x="3123996" y="3126681"/>
            <a:ext cx="316979" cy="76200"/>
          </a:xfrm>
          <a:custGeom>
            <a:avLst/>
            <a:gdLst>
              <a:gd name="connsiteX0" fmla="*/ 19050 w 316979"/>
              <a:gd name="connsiteY0" fmla="*/ 19050 h 76200"/>
              <a:gd name="connsiteX1" fmla="*/ 297929 w 31697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6979" h="76200">
                <a:moveTo>
                  <a:pt x="19050" y="19050"/>
                </a:moveTo>
                <a:lnTo>
                  <a:pt x="297929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133521" y="3136206"/>
            <a:ext cx="297929" cy="38100"/>
          </a:xfrm>
          <a:custGeom>
            <a:avLst/>
            <a:gdLst>
              <a:gd name="connsiteX0" fmla="*/ 9525 w 297929"/>
              <a:gd name="connsiteY0" fmla="*/ 9525 h 38100"/>
              <a:gd name="connsiteX1" fmla="*/ 288404 w 29792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7929" h="38100">
                <a:moveTo>
                  <a:pt x="9525" y="9525"/>
                </a:moveTo>
                <a:lnTo>
                  <a:pt x="288404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017062" y="4716987"/>
            <a:ext cx="604393" cy="392887"/>
          </a:xfrm>
          <a:custGeom>
            <a:avLst/>
            <a:gdLst>
              <a:gd name="connsiteX0" fmla="*/ 19050 w 604393"/>
              <a:gd name="connsiteY0" fmla="*/ 373837 h 392887"/>
              <a:gd name="connsiteX1" fmla="*/ 585343 w 604393"/>
              <a:gd name="connsiteY1" fmla="*/ 19050 h 392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4393" h="392887">
                <a:moveTo>
                  <a:pt x="19050" y="373837"/>
                </a:moveTo>
                <a:lnTo>
                  <a:pt x="585343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861589" y="5071774"/>
            <a:ext cx="886688" cy="76200"/>
          </a:xfrm>
          <a:custGeom>
            <a:avLst/>
            <a:gdLst>
              <a:gd name="connsiteX0" fmla="*/ 867638 w 886688"/>
              <a:gd name="connsiteY0" fmla="*/ 19050 h 76200"/>
              <a:gd name="connsiteX1" fmla="*/ 19050 w 886688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6688" h="76200">
                <a:moveTo>
                  <a:pt x="867638" y="19050"/>
                </a:move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026587" y="4726512"/>
            <a:ext cx="585343" cy="373837"/>
          </a:xfrm>
          <a:custGeom>
            <a:avLst/>
            <a:gdLst>
              <a:gd name="connsiteX0" fmla="*/ 9525 w 585343"/>
              <a:gd name="connsiteY0" fmla="*/ 364312 h 373837"/>
              <a:gd name="connsiteX1" fmla="*/ 575818 w 585343"/>
              <a:gd name="connsiteY1" fmla="*/ 9525 h 373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5343" h="373837">
                <a:moveTo>
                  <a:pt x="9525" y="364312"/>
                </a:moveTo>
                <a:lnTo>
                  <a:pt x="575818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871114" y="5081299"/>
            <a:ext cx="867638" cy="38100"/>
          </a:xfrm>
          <a:custGeom>
            <a:avLst/>
            <a:gdLst>
              <a:gd name="connsiteX0" fmla="*/ 858113 w 867638"/>
              <a:gd name="connsiteY0" fmla="*/ 9525 h 38100"/>
              <a:gd name="connsiteX1" fmla="*/ 9525 w 86763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7638" h="38100">
                <a:moveTo>
                  <a:pt x="858113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057799" y="5417976"/>
            <a:ext cx="438912" cy="368973"/>
          </a:xfrm>
          <a:custGeom>
            <a:avLst/>
            <a:gdLst>
              <a:gd name="connsiteX0" fmla="*/ 9525 w 438912"/>
              <a:gd name="connsiteY0" fmla="*/ 9525 h 368973"/>
              <a:gd name="connsiteX1" fmla="*/ 156934 w 438912"/>
              <a:gd name="connsiteY1" fmla="*/ 359448 h 368973"/>
              <a:gd name="connsiteX2" fmla="*/ 429387 w 438912"/>
              <a:gd name="connsiteY2" fmla="*/ 359448 h 368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8912" h="368973">
                <a:moveTo>
                  <a:pt x="9525" y="9525"/>
                </a:moveTo>
                <a:lnTo>
                  <a:pt x="156934" y="359448"/>
                </a:lnTo>
                <a:lnTo>
                  <a:pt x="429387" y="3594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F417C-A1C6-8945-B6F1-77D023B44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536448" y="213360"/>
            <a:ext cx="8071104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65490" y="1718741"/>
            <a:ext cx="123912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Right and left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hepatic ducts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from liver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146353" y="2561703"/>
            <a:ext cx="103714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Cystic duct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146353" y="2844278"/>
            <a:ext cx="201818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Common hepatic duct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146353" y="3152253"/>
            <a:ext cx="212397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Bile duct and sphincter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49528" y="3434828"/>
            <a:ext cx="245099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Accessory pancreatic duct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71053" y="5181078"/>
            <a:ext cx="105637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Gallbladder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72640" y="5528741"/>
            <a:ext cx="875240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Duodenal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papilla</a:t>
            </a:r>
            <a:endParaRPr lang="en-US" altLang="en-US" sz="15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640" y="6178028"/>
            <a:ext cx="2039020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Hepatopancreatic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ampulla and sphincter</a:t>
            </a:r>
            <a:endParaRPr lang="en-US" altLang="en-US" sz="15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235253" y="4957241"/>
            <a:ext cx="857607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Pancreas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255890" y="5312841"/>
            <a:ext cx="79028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Jejunum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046215" y="6038328"/>
            <a:ext cx="322524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Main pancreatic duct and sphincter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2950715" y="6397103"/>
            <a:ext cx="100348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Duodenum</a:t>
            </a:r>
          </a:p>
        </p:txBody>
      </p:sp>
      <p:sp>
        <p:nvSpPr>
          <p:cNvPr id="18" name="Freeform 17"/>
          <p:cNvSpPr/>
          <p:nvPr/>
        </p:nvSpPr>
        <p:spPr>
          <a:xfrm>
            <a:off x="4784690" y="4328820"/>
            <a:ext cx="241973" cy="1829701"/>
          </a:xfrm>
          <a:custGeom>
            <a:avLst/>
            <a:gdLst>
              <a:gd name="connsiteX0" fmla="*/ 232447 w 241973"/>
              <a:gd name="connsiteY0" fmla="*/ 1820176 h 1829701"/>
              <a:gd name="connsiteX1" fmla="*/ 9525 w 241973"/>
              <a:gd name="connsiteY1" fmla="*/ 1820176 h 1829701"/>
              <a:gd name="connsiteX2" fmla="*/ 16179 w 241973"/>
              <a:gd name="connsiteY2" fmla="*/ 9525 h 1829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1973" h="1829701">
                <a:moveTo>
                  <a:pt x="232447" y="1820176"/>
                </a:moveTo>
                <a:lnTo>
                  <a:pt x="9525" y="1820176"/>
                </a:lnTo>
                <a:lnTo>
                  <a:pt x="16179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867339" y="4538053"/>
            <a:ext cx="356997" cy="527545"/>
          </a:xfrm>
          <a:custGeom>
            <a:avLst/>
            <a:gdLst>
              <a:gd name="connsiteX0" fmla="*/ 347472 w 356997"/>
              <a:gd name="connsiteY0" fmla="*/ 518020 h 527545"/>
              <a:gd name="connsiteX1" fmla="*/ 129108 w 356997"/>
              <a:gd name="connsiteY1" fmla="*/ 518020 h 527545"/>
              <a:gd name="connsiteX2" fmla="*/ 9525 w 356997"/>
              <a:gd name="connsiteY2" fmla="*/ 9525 h 527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6997" h="527545">
                <a:moveTo>
                  <a:pt x="347472" y="518020"/>
                </a:moveTo>
                <a:lnTo>
                  <a:pt x="129108" y="518020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535950" y="5016284"/>
            <a:ext cx="1267790" cy="1142238"/>
          </a:xfrm>
          <a:custGeom>
            <a:avLst/>
            <a:gdLst>
              <a:gd name="connsiteX0" fmla="*/ 1258265 w 1267790"/>
              <a:gd name="connsiteY0" fmla="*/ 1132713 h 1142238"/>
              <a:gd name="connsiteX1" fmla="*/ 9525 w 1267790"/>
              <a:gd name="connsiteY1" fmla="*/ 9525 h 11422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7790" h="1142238">
                <a:moveTo>
                  <a:pt x="1258265" y="1132713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475481" y="5410314"/>
            <a:ext cx="748855" cy="38100"/>
          </a:xfrm>
          <a:custGeom>
            <a:avLst/>
            <a:gdLst>
              <a:gd name="connsiteX0" fmla="*/ 739330 w 748855"/>
              <a:gd name="connsiteY0" fmla="*/ 9525 h 38100"/>
              <a:gd name="connsiteX1" fmla="*/ 9525 w 74885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8855" h="38100">
                <a:moveTo>
                  <a:pt x="739330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442986" y="5903010"/>
            <a:ext cx="38100" cy="491718"/>
          </a:xfrm>
          <a:custGeom>
            <a:avLst/>
            <a:gdLst>
              <a:gd name="connsiteX0" fmla="*/ 9525 w 38100"/>
              <a:gd name="connsiteY0" fmla="*/ 482193 h 491718"/>
              <a:gd name="connsiteX1" fmla="*/ 9525 w 38100"/>
              <a:gd name="connsiteY1" fmla="*/ 9525 h 491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91718">
                <a:moveTo>
                  <a:pt x="9525" y="482193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205802" y="5090998"/>
            <a:ext cx="1135011" cy="1214437"/>
          </a:xfrm>
          <a:custGeom>
            <a:avLst/>
            <a:gdLst>
              <a:gd name="connsiteX0" fmla="*/ 9525 w 1135011"/>
              <a:gd name="connsiteY0" fmla="*/ 1204912 h 1214437"/>
              <a:gd name="connsiteX1" fmla="*/ 210540 w 1135011"/>
              <a:gd name="connsiteY1" fmla="*/ 1204124 h 1214437"/>
              <a:gd name="connsiteX2" fmla="*/ 1125486 w 1135011"/>
              <a:gd name="connsiteY2" fmla="*/ 9525 h 1214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35011" h="1214437">
                <a:moveTo>
                  <a:pt x="9525" y="1204912"/>
                </a:moveTo>
                <a:lnTo>
                  <a:pt x="210540" y="1204124"/>
                </a:lnTo>
                <a:lnTo>
                  <a:pt x="1125486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652832" y="4122928"/>
            <a:ext cx="879297" cy="1188262"/>
          </a:xfrm>
          <a:custGeom>
            <a:avLst/>
            <a:gdLst>
              <a:gd name="connsiteX0" fmla="*/ 9525 w 879297"/>
              <a:gd name="connsiteY0" fmla="*/ 1178737 h 1188262"/>
              <a:gd name="connsiteX1" fmla="*/ 185635 w 879297"/>
              <a:gd name="connsiteY1" fmla="*/ 1178737 h 1188262"/>
              <a:gd name="connsiteX2" fmla="*/ 869772 w 879297"/>
              <a:gd name="connsiteY2" fmla="*/ 9525 h 1188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79297" h="1188262">
                <a:moveTo>
                  <a:pt x="9525" y="1178737"/>
                </a:moveTo>
                <a:lnTo>
                  <a:pt x="185635" y="1178737"/>
                </a:lnTo>
                <a:lnTo>
                  <a:pt x="869772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517774" y="1785328"/>
            <a:ext cx="2345804" cy="801954"/>
          </a:xfrm>
          <a:custGeom>
            <a:avLst/>
            <a:gdLst>
              <a:gd name="connsiteX0" fmla="*/ 2326754 w 2345804"/>
              <a:gd name="connsiteY0" fmla="*/ 19050 h 801954"/>
              <a:gd name="connsiteX1" fmla="*/ 2136254 w 2345804"/>
              <a:gd name="connsiteY1" fmla="*/ 19050 h 801954"/>
              <a:gd name="connsiteX2" fmla="*/ 19050 w 2345804"/>
              <a:gd name="connsiteY2" fmla="*/ 782904 h 801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45804" h="801954">
                <a:moveTo>
                  <a:pt x="2326754" y="19050"/>
                </a:moveTo>
                <a:lnTo>
                  <a:pt x="2136254" y="19050"/>
                </a:lnTo>
                <a:lnTo>
                  <a:pt x="19050" y="78290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778837" y="2932125"/>
            <a:ext cx="2357856" cy="169913"/>
          </a:xfrm>
          <a:custGeom>
            <a:avLst/>
            <a:gdLst>
              <a:gd name="connsiteX0" fmla="*/ 2338806 w 2357856"/>
              <a:gd name="connsiteY0" fmla="*/ 19050 h 169913"/>
              <a:gd name="connsiteX1" fmla="*/ 1985098 w 2357856"/>
              <a:gd name="connsiteY1" fmla="*/ 19050 h 169913"/>
              <a:gd name="connsiteX2" fmla="*/ 19050 w 2357856"/>
              <a:gd name="connsiteY2" fmla="*/ 150863 h 169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57856" h="169913">
                <a:moveTo>
                  <a:pt x="2338806" y="19050"/>
                </a:moveTo>
                <a:lnTo>
                  <a:pt x="1985098" y="19050"/>
                </a:lnTo>
                <a:lnTo>
                  <a:pt x="19050" y="1508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453400" y="2655455"/>
            <a:ext cx="2681668" cy="160972"/>
          </a:xfrm>
          <a:custGeom>
            <a:avLst/>
            <a:gdLst>
              <a:gd name="connsiteX0" fmla="*/ 19050 w 2681668"/>
              <a:gd name="connsiteY0" fmla="*/ 141922 h 160972"/>
              <a:gd name="connsiteX1" fmla="*/ 2252446 w 2681668"/>
              <a:gd name="connsiteY1" fmla="*/ 19050 h 160972"/>
              <a:gd name="connsiteX2" fmla="*/ 2662618 w 2681668"/>
              <a:gd name="connsiteY2" fmla="*/ 19050 h 160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81668" h="160972">
                <a:moveTo>
                  <a:pt x="19050" y="141922"/>
                </a:moveTo>
                <a:lnTo>
                  <a:pt x="2252446" y="19050"/>
                </a:lnTo>
                <a:lnTo>
                  <a:pt x="2662618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3644890" y="1787448"/>
            <a:ext cx="3013379" cy="732269"/>
          </a:xfrm>
          <a:custGeom>
            <a:avLst/>
            <a:gdLst>
              <a:gd name="connsiteX0" fmla="*/ 19050 w 3013379"/>
              <a:gd name="connsiteY0" fmla="*/ 713219 h 732269"/>
              <a:gd name="connsiteX1" fmla="*/ 2994330 w 3013379"/>
              <a:gd name="connsiteY1" fmla="*/ 19050 h 7322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13379" h="732269">
                <a:moveTo>
                  <a:pt x="19050" y="713219"/>
                </a:moveTo>
                <a:lnTo>
                  <a:pt x="299433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527299" y="1794853"/>
            <a:ext cx="2326754" cy="782904"/>
          </a:xfrm>
          <a:custGeom>
            <a:avLst/>
            <a:gdLst>
              <a:gd name="connsiteX0" fmla="*/ 2317229 w 2326754"/>
              <a:gd name="connsiteY0" fmla="*/ 9525 h 782904"/>
              <a:gd name="connsiteX1" fmla="*/ 2126729 w 2326754"/>
              <a:gd name="connsiteY1" fmla="*/ 9525 h 782904"/>
              <a:gd name="connsiteX2" fmla="*/ 9525 w 2326754"/>
              <a:gd name="connsiteY2" fmla="*/ 773379 h 782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26754" h="782904">
                <a:moveTo>
                  <a:pt x="2317229" y="9525"/>
                </a:moveTo>
                <a:lnTo>
                  <a:pt x="2126729" y="9525"/>
                </a:lnTo>
                <a:lnTo>
                  <a:pt x="9525" y="7733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788362" y="2941650"/>
            <a:ext cx="2338806" cy="150863"/>
          </a:xfrm>
          <a:custGeom>
            <a:avLst/>
            <a:gdLst>
              <a:gd name="connsiteX0" fmla="*/ 2329281 w 2338806"/>
              <a:gd name="connsiteY0" fmla="*/ 9525 h 150863"/>
              <a:gd name="connsiteX1" fmla="*/ 1975573 w 2338806"/>
              <a:gd name="connsiteY1" fmla="*/ 9525 h 150863"/>
              <a:gd name="connsiteX2" fmla="*/ 9525 w 2338806"/>
              <a:gd name="connsiteY2" fmla="*/ 141338 h 150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38806" h="150863">
                <a:moveTo>
                  <a:pt x="2329281" y="9525"/>
                </a:moveTo>
                <a:lnTo>
                  <a:pt x="1975573" y="9525"/>
                </a:lnTo>
                <a:lnTo>
                  <a:pt x="9525" y="14133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462925" y="2664980"/>
            <a:ext cx="2662618" cy="141922"/>
          </a:xfrm>
          <a:custGeom>
            <a:avLst/>
            <a:gdLst>
              <a:gd name="connsiteX0" fmla="*/ 9525 w 2662618"/>
              <a:gd name="connsiteY0" fmla="*/ 132397 h 141922"/>
              <a:gd name="connsiteX1" fmla="*/ 2242921 w 2662618"/>
              <a:gd name="connsiteY1" fmla="*/ 9525 h 141922"/>
              <a:gd name="connsiteX2" fmla="*/ 2653093 w 2662618"/>
              <a:gd name="connsiteY2" fmla="*/ 9525 h 141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62618" h="141922">
                <a:moveTo>
                  <a:pt x="9525" y="132397"/>
                </a:moveTo>
                <a:lnTo>
                  <a:pt x="2242921" y="9525"/>
                </a:lnTo>
                <a:lnTo>
                  <a:pt x="2653093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429689" y="3240722"/>
            <a:ext cx="2689174" cy="1698294"/>
          </a:xfrm>
          <a:custGeom>
            <a:avLst/>
            <a:gdLst>
              <a:gd name="connsiteX0" fmla="*/ 2679649 w 2689174"/>
              <a:gd name="connsiteY0" fmla="*/ 11582 h 1698294"/>
              <a:gd name="connsiteX1" fmla="*/ 1138707 w 2689174"/>
              <a:gd name="connsiteY1" fmla="*/ 9525 h 1698294"/>
              <a:gd name="connsiteX2" fmla="*/ 9525 w 2689174"/>
              <a:gd name="connsiteY2" fmla="*/ 1688769 h 1698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89174" h="1698294">
                <a:moveTo>
                  <a:pt x="2679649" y="11582"/>
                </a:moveTo>
                <a:lnTo>
                  <a:pt x="1138707" y="9525"/>
                </a:lnTo>
                <a:lnTo>
                  <a:pt x="9525" y="16887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801659" y="3239503"/>
            <a:ext cx="776236" cy="424230"/>
          </a:xfrm>
          <a:custGeom>
            <a:avLst/>
            <a:gdLst>
              <a:gd name="connsiteX0" fmla="*/ 766711 w 776236"/>
              <a:gd name="connsiteY0" fmla="*/ 9525 h 424230"/>
              <a:gd name="connsiteX1" fmla="*/ 9525 w 776236"/>
              <a:gd name="connsiteY1" fmla="*/ 414705 h 424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6236" h="424230">
                <a:moveTo>
                  <a:pt x="766711" y="9525"/>
                </a:moveTo>
                <a:lnTo>
                  <a:pt x="9525" y="4147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455906" y="5220525"/>
            <a:ext cx="1586014" cy="432549"/>
          </a:xfrm>
          <a:custGeom>
            <a:avLst/>
            <a:gdLst>
              <a:gd name="connsiteX0" fmla="*/ 9525 w 1586014"/>
              <a:gd name="connsiteY0" fmla="*/ 423024 h 432549"/>
              <a:gd name="connsiteX1" fmla="*/ 881976 w 1586014"/>
              <a:gd name="connsiteY1" fmla="*/ 423024 h 432549"/>
              <a:gd name="connsiteX2" fmla="*/ 1576489 w 1586014"/>
              <a:gd name="connsiteY2" fmla="*/ 9525 h 432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86014" h="432549">
                <a:moveTo>
                  <a:pt x="9525" y="423024"/>
                </a:moveTo>
                <a:lnTo>
                  <a:pt x="881976" y="423024"/>
                </a:lnTo>
                <a:lnTo>
                  <a:pt x="1576489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3921217" y="3538994"/>
            <a:ext cx="2201887" cy="1001509"/>
          </a:xfrm>
          <a:custGeom>
            <a:avLst/>
            <a:gdLst>
              <a:gd name="connsiteX0" fmla="*/ 2192362 w 2201887"/>
              <a:gd name="connsiteY0" fmla="*/ 9525 h 1001509"/>
              <a:gd name="connsiteX1" fmla="*/ 833145 w 2201887"/>
              <a:gd name="connsiteY1" fmla="*/ 9525 h 1001509"/>
              <a:gd name="connsiteX2" fmla="*/ 9525 w 2201887"/>
              <a:gd name="connsiteY2" fmla="*/ 991984 h 10015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01887" h="1001509">
                <a:moveTo>
                  <a:pt x="2192362" y="9525"/>
                </a:moveTo>
                <a:lnTo>
                  <a:pt x="833145" y="9525"/>
                </a:lnTo>
                <a:lnTo>
                  <a:pt x="9525" y="99198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3654415" y="1796973"/>
            <a:ext cx="2994329" cy="713219"/>
          </a:xfrm>
          <a:custGeom>
            <a:avLst/>
            <a:gdLst>
              <a:gd name="connsiteX0" fmla="*/ 9525 w 2994329"/>
              <a:gd name="connsiteY0" fmla="*/ 703694 h 713219"/>
              <a:gd name="connsiteX1" fmla="*/ 2984805 w 2994329"/>
              <a:gd name="connsiteY1" fmla="*/ 9525 h 7132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4329" h="713219">
                <a:moveTo>
                  <a:pt x="9525" y="703694"/>
                </a:moveTo>
                <a:lnTo>
                  <a:pt x="298480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4801C4-067E-0E46-B5C4-9A1C95368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58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>
          <a:xfrm>
            <a:off x="1210056" y="524256"/>
            <a:ext cx="6723888" cy="580948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62208" y="740718"/>
            <a:ext cx="2199320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Blood vessels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serving the small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intestine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45908" y="2931468"/>
            <a:ext cx="912109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Muscle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layers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5908" y="3715693"/>
            <a:ext cx="476028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Villi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24233" y="2674293"/>
            <a:ext cx="883255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Lumen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24233" y="3271193"/>
            <a:ext cx="2287486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Circular folds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(plicae </a:t>
            </a:r>
            <a:r>
              <a:rPr lang="en-US" altLang="en-US" sz="21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circulares</a:t>
            </a:r>
            <a:r>
              <a:rPr lang="en-US" alt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236383" y="6027093"/>
            <a:ext cx="2693045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Small intestine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23528" y="2801926"/>
            <a:ext cx="1162354" cy="228028"/>
          </a:xfrm>
          <a:custGeom>
            <a:avLst/>
            <a:gdLst>
              <a:gd name="connsiteX0" fmla="*/ 1136955 w 1162354"/>
              <a:gd name="connsiteY0" fmla="*/ 25400 h 228028"/>
              <a:gd name="connsiteX1" fmla="*/ 25400 w 1162354"/>
              <a:gd name="connsiteY1" fmla="*/ 202628 h 228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2354" h="228028">
                <a:moveTo>
                  <a:pt x="1136955" y="25400"/>
                </a:moveTo>
                <a:lnTo>
                  <a:pt x="25400" y="20262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227363" y="2801926"/>
            <a:ext cx="1158519" cy="698500"/>
          </a:xfrm>
          <a:custGeom>
            <a:avLst/>
            <a:gdLst>
              <a:gd name="connsiteX0" fmla="*/ 1133119 w 1158519"/>
              <a:gd name="connsiteY0" fmla="*/ 25400 h 698500"/>
              <a:gd name="connsiteX1" fmla="*/ 25400 w 1158519"/>
              <a:gd name="connsiteY1" fmla="*/ 673100 h 698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519" h="698500">
                <a:moveTo>
                  <a:pt x="1133119" y="25400"/>
                </a:moveTo>
                <a:lnTo>
                  <a:pt x="25400" y="6731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236228" y="2814626"/>
            <a:ext cx="1136954" cy="202628"/>
          </a:xfrm>
          <a:custGeom>
            <a:avLst/>
            <a:gdLst>
              <a:gd name="connsiteX0" fmla="*/ 1124255 w 1136954"/>
              <a:gd name="connsiteY0" fmla="*/ 12700 h 202628"/>
              <a:gd name="connsiteX1" fmla="*/ 12700 w 1136954"/>
              <a:gd name="connsiteY1" fmla="*/ 189928 h 20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36954" h="202628">
                <a:moveTo>
                  <a:pt x="1124255" y="12700"/>
                </a:moveTo>
                <a:lnTo>
                  <a:pt x="12700" y="18992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240063" y="2814626"/>
            <a:ext cx="1360360" cy="673100"/>
          </a:xfrm>
          <a:custGeom>
            <a:avLst/>
            <a:gdLst>
              <a:gd name="connsiteX0" fmla="*/ 12700 w 1360360"/>
              <a:gd name="connsiteY0" fmla="*/ 660400 h 673100"/>
              <a:gd name="connsiteX1" fmla="*/ 1120419 w 1360360"/>
              <a:gd name="connsiteY1" fmla="*/ 12700 h 673100"/>
              <a:gd name="connsiteX2" fmla="*/ 1347660 w 1360360"/>
              <a:gd name="connsiteY2" fmla="*/ 12700 h 673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60360" h="673100">
                <a:moveTo>
                  <a:pt x="12700" y="660400"/>
                </a:moveTo>
                <a:lnTo>
                  <a:pt x="1120419" y="12700"/>
                </a:lnTo>
                <a:lnTo>
                  <a:pt x="134766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81225" y="2994025"/>
            <a:ext cx="1162050" cy="92075"/>
          </a:xfrm>
          <a:custGeom>
            <a:avLst/>
            <a:gdLst>
              <a:gd name="connsiteX0" fmla="*/ 0 w 1162050"/>
              <a:gd name="connsiteY0" fmla="*/ 88900 h 92075"/>
              <a:gd name="connsiteX1" fmla="*/ 184150 w 1162050"/>
              <a:gd name="connsiteY1" fmla="*/ 92075 h 92075"/>
              <a:gd name="connsiteX2" fmla="*/ 1162050 w 1162050"/>
              <a:gd name="connsiteY2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92075">
                <a:moveTo>
                  <a:pt x="0" y="88900"/>
                </a:moveTo>
                <a:lnTo>
                  <a:pt x="184150" y="92075"/>
                </a:lnTo>
                <a:lnTo>
                  <a:pt x="1162050" y="0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346325" y="2654300"/>
            <a:ext cx="501650" cy="425450"/>
          </a:xfrm>
          <a:custGeom>
            <a:avLst/>
            <a:gdLst>
              <a:gd name="connsiteX0" fmla="*/ 0 w 501650"/>
              <a:gd name="connsiteY0" fmla="*/ 425450 h 425450"/>
              <a:gd name="connsiteX1" fmla="*/ 501650 w 501650"/>
              <a:gd name="connsiteY1" fmla="*/ 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650" h="425450">
                <a:moveTo>
                  <a:pt x="0" y="425450"/>
                </a:moveTo>
                <a:lnTo>
                  <a:pt x="501650" y="0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778000" y="3860800"/>
            <a:ext cx="1054100" cy="561975"/>
          </a:xfrm>
          <a:custGeom>
            <a:avLst/>
            <a:gdLst>
              <a:gd name="connsiteX0" fmla="*/ 0 w 1054100"/>
              <a:gd name="connsiteY0" fmla="*/ 0 h 561975"/>
              <a:gd name="connsiteX1" fmla="*/ 415925 w 1054100"/>
              <a:gd name="connsiteY1" fmla="*/ 9525 h 561975"/>
              <a:gd name="connsiteX2" fmla="*/ 1054100 w 1054100"/>
              <a:gd name="connsiteY2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4100" h="561975">
                <a:moveTo>
                  <a:pt x="0" y="0"/>
                </a:moveTo>
                <a:lnTo>
                  <a:pt x="415925" y="9525"/>
                </a:lnTo>
                <a:lnTo>
                  <a:pt x="1054100" y="561975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101850" y="3870325"/>
            <a:ext cx="565150" cy="609600"/>
          </a:xfrm>
          <a:custGeom>
            <a:avLst/>
            <a:gdLst>
              <a:gd name="connsiteX0" fmla="*/ 0 w 565150"/>
              <a:gd name="connsiteY0" fmla="*/ 428625 h 609600"/>
              <a:gd name="connsiteX1" fmla="*/ 95250 w 565150"/>
              <a:gd name="connsiteY1" fmla="*/ 0 h 609600"/>
              <a:gd name="connsiteX2" fmla="*/ 565150 w 56515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150" h="609600">
                <a:moveTo>
                  <a:pt x="0" y="428625"/>
                </a:moveTo>
                <a:lnTo>
                  <a:pt x="95250" y="0"/>
                </a:lnTo>
                <a:lnTo>
                  <a:pt x="565150" y="609600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244975" y="3400425"/>
            <a:ext cx="1343025" cy="174625"/>
          </a:xfrm>
          <a:custGeom>
            <a:avLst/>
            <a:gdLst>
              <a:gd name="connsiteX0" fmla="*/ 0 w 1343025"/>
              <a:gd name="connsiteY0" fmla="*/ 174625 h 174625"/>
              <a:gd name="connsiteX1" fmla="*/ 1108075 w 1343025"/>
              <a:gd name="connsiteY1" fmla="*/ 9525 h 174625"/>
              <a:gd name="connsiteX2" fmla="*/ 1343025 w 1343025"/>
              <a:gd name="connsiteY2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025" h="174625">
                <a:moveTo>
                  <a:pt x="0" y="174625"/>
                </a:moveTo>
                <a:lnTo>
                  <a:pt x="1108075" y="9525"/>
                </a:lnTo>
                <a:lnTo>
                  <a:pt x="1343025" y="0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260850" y="3406775"/>
            <a:ext cx="1095375" cy="647700"/>
          </a:xfrm>
          <a:custGeom>
            <a:avLst/>
            <a:gdLst>
              <a:gd name="connsiteX0" fmla="*/ 0 w 1095375"/>
              <a:gd name="connsiteY0" fmla="*/ 647700 h 647700"/>
              <a:gd name="connsiteX1" fmla="*/ 1095375 w 1095375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5375" h="647700">
                <a:moveTo>
                  <a:pt x="0" y="647700"/>
                </a:moveTo>
                <a:lnTo>
                  <a:pt x="1095375" y="0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181225" y="2994025"/>
            <a:ext cx="1162050" cy="92075"/>
          </a:xfrm>
          <a:custGeom>
            <a:avLst/>
            <a:gdLst>
              <a:gd name="connsiteX0" fmla="*/ 0 w 1162050"/>
              <a:gd name="connsiteY0" fmla="*/ 88900 h 92075"/>
              <a:gd name="connsiteX1" fmla="*/ 184150 w 1162050"/>
              <a:gd name="connsiteY1" fmla="*/ 92075 h 92075"/>
              <a:gd name="connsiteX2" fmla="*/ 1162050 w 1162050"/>
              <a:gd name="connsiteY2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92075">
                <a:moveTo>
                  <a:pt x="0" y="88900"/>
                </a:moveTo>
                <a:lnTo>
                  <a:pt x="184150" y="92075"/>
                </a:lnTo>
                <a:lnTo>
                  <a:pt x="11620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346325" y="2654300"/>
            <a:ext cx="501650" cy="425450"/>
          </a:xfrm>
          <a:custGeom>
            <a:avLst/>
            <a:gdLst>
              <a:gd name="connsiteX0" fmla="*/ 0 w 501650"/>
              <a:gd name="connsiteY0" fmla="*/ 425450 h 425450"/>
              <a:gd name="connsiteX1" fmla="*/ 501650 w 501650"/>
              <a:gd name="connsiteY1" fmla="*/ 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650" h="425450">
                <a:moveTo>
                  <a:pt x="0" y="425450"/>
                </a:moveTo>
                <a:lnTo>
                  <a:pt x="5016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778000" y="3860800"/>
            <a:ext cx="1054100" cy="561975"/>
          </a:xfrm>
          <a:custGeom>
            <a:avLst/>
            <a:gdLst>
              <a:gd name="connsiteX0" fmla="*/ 0 w 1054100"/>
              <a:gd name="connsiteY0" fmla="*/ 0 h 561975"/>
              <a:gd name="connsiteX1" fmla="*/ 415925 w 1054100"/>
              <a:gd name="connsiteY1" fmla="*/ 9525 h 561975"/>
              <a:gd name="connsiteX2" fmla="*/ 1054100 w 1054100"/>
              <a:gd name="connsiteY2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4100" h="561975">
                <a:moveTo>
                  <a:pt x="0" y="0"/>
                </a:moveTo>
                <a:lnTo>
                  <a:pt x="415925" y="9525"/>
                </a:lnTo>
                <a:lnTo>
                  <a:pt x="1054100" y="56197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101850" y="3870325"/>
            <a:ext cx="565150" cy="609600"/>
          </a:xfrm>
          <a:custGeom>
            <a:avLst/>
            <a:gdLst>
              <a:gd name="connsiteX0" fmla="*/ 0 w 565150"/>
              <a:gd name="connsiteY0" fmla="*/ 428625 h 609600"/>
              <a:gd name="connsiteX1" fmla="*/ 95250 w 565150"/>
              <a:gd name="connsiteY1" fmla="*/ 0 h 609600"/>
              <a:gd name="connsiteX2" fmla="*/ 565150 w 56515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150" h="609600">
                <a:moveTo>
                  <a:pt x="0" y="428625"/>
                </a:moveTo>
                <a:lnTo>
                  <a:pt x="95250" y="0"/>
                </a:lnTo>
                <a:lnTo>
                  <a:pt x="565150" y="60960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244975" y="3400425"/>
            <a:ext cx="1343025" cy="174625"/>
          </a:xfrm>
          <a:custGeom>
            <a:avLst/>
            <a:gdLst>
              <a:gd name="connsiteX0" fmla="*/ 0 w 1343025"/>
              <a:gd name="connsiteY0" fmla="*/ 174625 h 174625"/>
              <a:gd name="connsiteX1" fmla="*/ 1108075 w 1343025"/>
              <a:gd name="connsiteY1" fmla="*/ 9525 h 174625"/>
              <a:gd name="connsiteX2" fmla="*/ 1343025 w 1343025"/>
              <a:gd name="connsiteY2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025" h="174625">
                <a:moveTo>
                  <a:pt x="0" y="174625"/>
                </a:moveTo>
                <a:lnTo>
                  <a:pt x="1108075" y="9525"/>
                </a:lnTo>
                <a:lnTo>
                  <a:pt x="1343025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260850" y="3406775"/>
            <a:ext cx="1095375" cy="647700"/>
          </a:xfrm>
          <a:custGeom>
            <a:avLst/>
            <a:gdLst>
              <a:gd name="connsiteX0" fmla="*/ 0 w 1095375"/>
              <a:gd name="connsiteY0" fmla="*/ 647700 h 647700"/>
              <a:gd name="connsiteX1" fmla="*/ 1095375 w 1095375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5375" h="647700">
                <a:moveTo>
                  <a:pt x="0" y="647700"/>
                </a:moveTo>
                <a:lnTo>
                  <a:pt x="1095375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133975" y="1676400"/>
            <a:ext cx="0" cy="209550"/>
          </a:xfrm>
          <a:custGeom>
            <a:avLst/>
            <a:gdLst>
              <a:gd name="connsiteX0" fmla="*/ 0 w 0"/>
              <a:gd name="connsiteY0" fmla="*/ 0 h 209550"/>
              <a:gd name="connsiteX1" fmla="*/ 0 w 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97DCB-9276-5047-8875-62709C5B4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45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158240" y="213360"/>
            <a:ext cx="6827520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825" y="1214247"/>
            <a:ext cx="134011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Absorptive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00825" y="2150872"/>
            <a:ext cx="88325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Lacteal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099850" y="2809684"/>
            <a:ext cx="67826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Villus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200825" y="3135122"/>
            <a:ext cx="125194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capillaries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97650" y="3998722"/>
            <a:ext cx="1216808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Lymphoid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00825" y="4773422"/>
            <a:ext cx="112370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Intestinal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crypt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00825" y="5471922"/>
            <a:ext cx="1338508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Muscularis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mucosae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193205" y="6333299"/>
            <a:ext cx="99796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Villi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850613" y="5402072"/>
            <a:ext cx="82740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Venule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850613" y="5813234"/>
            <a:ext cx="212731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Lymphatic vessel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5850613" y="6240272"/>
            <a:ext cx="145552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Submucosa</a:t>
            </a:r>
          </a:p>
        </p:txBody>
      </p:sp>
      <p:sp>
        <p:nvSpPr>
          <p:cNvPr id="17" name="Freeform 16"/>
          <p:cNvSpPr/>
          <p:nvPr/>
        </p:nvSpPr>
        <p:spPr>
          <a:xfrm>
            <a:off x="2544846" y="3264224"/>
            <a:ext cx="949375" cy="101600"/>
          </a:xfrm>
          <a:custGeom>
            <a:avLst/>
            <a:gdLst>
              <a:gd name="connsiteX0" fmla="*/ 923975 w 949375"/>
              <a:gd name="connsiteY0" fmla="*/ 25400 h 101600"/>
              <a:gd name="connsiteX1" fmla="*/ 25400 w 949375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9375" h="101600">
                <a:moveTo>
                  <a:pt x="923975" y="25400"/>
                </a:moveTo>
                <a:lnTo>
                  <a:pt x="25400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459121" y="3264224"/>
            <a:ext cx="1327746" cy="412102"/>
          </a:xfrm>
          <a:custGeom>
            <a:avLst/>
            <a:gdLst>
              <a:gd name="connsiteX0" fmla="*/ 25400 w 1327746"/>
              <a:gd name="connsiteY0" fmla="*/ 25400 h 412102"/>
              <a:gd name="connsiteX1" fmla="*/ 1302346 w 1327746"/>
              <a:gd name="connsiteY1" fmla="*/ 386702 h 412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7746" h="412102">
                <a:moveTo>
                  <a:pt x="25400" y="25400"/>
                </a:moveTo>
                <a:lnTo>
                  <a:pt x="1302346" y="38670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267891" y="2615876"/>
            <a:ext cx="800493" cy="353898"/>
          </a:xfrm>
          <a:custGeom>
            <a:avLst/>
            <a:gdLst>
              <a:gd name="connsiteX0" fmla="*/ 12700 w 800493"/>
              <a:gd name="connsiteY0" fmla="*/ 12700 h 353898"/>
              <a:gd name="connsiteX1" fmla="*/ 620928 w 800493"/>
              <a:gd name="connsiteY1" fmla="*/ 341198 h 353898"/>
              <a:gd name="connsiteX2" fmla="*/ 787793 w 800493"/>
              <a:gd name="connsiteY2" fmla="*/ 341198 h 353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0493" h="353898">
                <a:moveTo>
                  <a:pt x="12700" y="12700"/>
                </a:moveTo>
                <a:lnTo>
                  <a:pt x="620928" y="341198"/>
                </a:lnTo>
                <a:lnTo>
                  <a:pt x="787793" y="34119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547551" y="1363809"/>
            <a:ext cx="651827" cy="50800"/>
          </a:xfrm>
          <a:custGeom>
            <a:avLst/>
            <a:gdLst>
              <a:gd name="connsiteX0" fmla="*/ 639127 w 651827"/>
              <a:gd name="connsiteY0" fmla="*/ 12700 h 50800"/>
              <a:gd name="connsiteX1" fmla="*/ 12700 w 65182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1827" h="50800">
                <a:moveTo>
                  <a:pt x="639127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085499" y="2291810"/>
            <a:ext cx="1534706" cy="50800"/>
          </a:xfrm>
          <a:custGeom>
            <a:avLst/>
            <a:gdLst>
              <a:gd name="connsiteX0" fmla="*/ 1522006 w 1534706"/>
              <a:gd name="connsiteY0" fmla="*/ 12700 h 50800"/>
              <a:gd name="connsiteX1" fmla="*/ 12700 w 153470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4706" h="50800">
                <a:moveTo>
                  <a:pt x="1522006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923867" y="3276924"/>
            <a:ext cx="1557655" cy="50800"/>
          </a:xfrm>
          <a:custGeom>
            <a:avLst/>
            <a:gdLst>
              <a:gd name="connsiteX0" fmla="*/ 1544955 w 1557655"/>
              <a:gd name="connsiteY0" fmla="*/ 12700 h 50800"/>
              <a:gd name="connsiteX1" fmla="*/ 12700 w 155765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57655" h="50800">
                <a:moveTo>
                  <a:pt x="1544955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531257" y="5625446"/>
            <a:ext cx="503859" cy="50800"/>
          </a:xfrm>
          <a:custGeom>
            <a:avLst/>
            <a:gdLst>
              <a:gd name="connsiteX0" fmla="*/ 491159 w 503859"/>
              <a:gd name="connsiteY0" fmla="*/ 12700 h 50800"/>
              <a:gd name="connsiteX1" fmla="*/ 12700 w 50385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3859" h="50800">
                <a:moveTo>
                  <a:pt x="491159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914247" y="6380347"/>
            <a:ext cx="903782" cy="50800"/>
          </a:xfrm>
          <a:custGeom>
            <a:avLst/>
            <a:gdLst>
              <a:gd name="connsiteX0" fmla="*/ 891083 w 903782"/>
              <a:gd name="connsiteY0" fmla="*/ 12700 h 50800"/>
              <a:gd name="connsiteX1" fmla="*/ 12700 w 90378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3782" h="50800">
                <a:moveTo>
                  <a:pt x="891083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955839" y="5542794"/>
            <a:ext cx="862190" cy="239369"/>
          </a:xfrm>
          <a:custGeom>
            <a:avLst/>
            <a:gdLst>
              <a:gd name="connsiteX0" fmla="*/ 849490 w 862190"/>
              <a:gd name="connsiteY0" fmla="*/ 12700 h 239369"/>
              <a:gd name="connsiteX1" fmla="*/ 605612 w 862190"/>
              <a:gd name="connsiteY1" fmla="*/ 12700 h 239369"/>
              <a:gd name="connsiteX2" fmla="*/ 12700 w 862190"/>
              <a:gd name="connsiteY2" fmla="*/ 226669 h 239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62190" h="239369">
                <a:moveTo>
                  <a:pt x="849490" y="12700"/>
                </a:moveTo>
                <a:lnTo>
                  <a:pt x="605612" y="12700"/>
                </a:lnTo>
                <a:lnTo>
                  <a:pt x="12700" y="2266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972286" y="5904605"/>
            <a:ext cx="845743" cy="74180"/>
          </a:xfrm>
          <a:custGeom>
            <a:avLst/>
            <a:gdLst>
              <a:gd name="connsiteX0" fmla="*/ 833043 w 845743"/>
              <a:gd name="connsiteY0" fmla="*/ 61480 h 74180"/>
              <a:gd name="connsiteX1" fmla="*/ 572719 w 845743"/>
              <a:gd name="connsiteY1" fmla="*/ 61480 h 74180"/>
              <a:gd name="connsiteX2" fmla="*/ 12700 w 845743"/>
              <a:gd name="connsiteY2" fmla="*/ 12700 h 74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5743" h="74180">
                <a:moveTo>
                  <a:pt x="833043" y="61480"/>
                </a:moveTo>
                <a:lnTo>
                  <a:pt x="572719" y="6148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319002" y="4915249"/>
            <a:ext cx="1959229" cy="50800"/>
          </a:xfrm>
          <a:custGeom>
            <a:avLst/>
            <a:gdLst>
              <a:gd name="connsiteX0" fmla="*/ 12700 w 1959229"/>
              <a:gd name="connsiteY0" fmla="*/ 12700 h 50800"/>
              <a:gd name="connsiteX1" fmla="*/ 1946528 w 195922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9229" h="50800">
                <a:moveTo>
                  <a:pt x="12700" y="12700"/>
                </a:moveTo>
                <a:lnTo>
                  <a:pt x="1946528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412054" y="4148106"/>
            <a:ext cx="713371" cy="550189"/>
          </a:xfrm>
          <a:custGeom>
            <a:avLst/>
            <a:gdLst>
              <a:gd name="connsiteX0" fmla="*/ 12700 w 713371"/>
              <a:gd name="connsiteY0" fmla="*/ 12700 h 550189"/>
              <a:gd name="connsiteX1" fmla="*/ 388632 w 713371"/>
              <a:gd name="connsiteY1" fmla="*/ 12700 h 550189"/>
              <a:gd name="connsiteX2" fmla="*/ 700671 w 713371"/>
              <a:gd name="connsiteY2" fmla="*/ 537489 h 550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13371" h="550189">
                <a:moveTo>
                  <a:pt x="12700" y="12700"/>
                </a:moveTo>
                <a:lnTo>
                  <a:pt x="388632" y="12700"/>
                </a:lnTo>
                <a:lnTo>
                  <a:pt x="700671" y="53748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705882" y="1363809"/>
            <a:ext cx="444207" cy="387057"/>
          </a:xfrm>
          <a:custGeom>
            <a:avLst/>
            <a:gdLst>
              <a:gd name="connsiteX0" fmla="*/ 12700 w 444207"/>
              <a:gd name="connsiteY0" fmla="*/ 12700 h 387057"/>
              <a:gd name="connsiteX1" fmla="*/ 431507 w 444207"/>
              <a:gd name="connsiteY1" fmla="*/ 374357 h 387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4207" h="387057">
                <a:moveTo>
                  <a:pt x="12700" y="12700"/>
                </a:moveTo>
                <a:lnTo>
                  <a:pt x="431507" y="37435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471821" y="3276924"/>
            <a:ext cx="1302346" cy="386702"/>
          </a:xfrm>
          <a:custGeom>
            <a:avLst/>
            <a:gdLst>
              <a:gd name="connsiteX0" fmla="*/ 12700 w 1302346"/>
              <a:gd name="connsiteY0" fmla="*/ 12700 h 386702"/>
              <a:gd name="connsiteX1" fmla="*/ 1289646 w 1302346"/>
              <a:gd name="connsiteY1" fmla="*/ 374002 h 386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2346" h="386702">
                <a:moveTo>
                  <a:pt x="12700" y="12700"/>
                </a:moveTo>
                <a:lnTo>
                  <a:pt x="1289646" y="37400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758CC-E1A4-5240-A805-FD8F34DDA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9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"/>
          <a:stretch>
            <a:fillRect/>
          </a:stretch>
        </p:blipFill>
        <p:spPr>
          <a:xfrm>
            <a:off x="3468624" y="1179576"/>
            <a:ext cx="2206752" cy="449884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604525" y="1179576"/>
            <a:ext cx="19476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Microvilli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(brush border)</a:t>
            </a:r>
            <a:endParaRPr lang="en-US" alt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509275" y="5105464"/>
            <a:ext cx="21654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92125" indent="-492125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Absorptive</a:t>
            </a:r>
            <a:br>
              <a:rPr lang="en-US" altLang="en-US" sz="2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cells</a:t>
            </a:r>
          </a:p>
        </p:txBody>
      </p:sp>
      <p:sp>
        <p:nvSpPr>
          <p:cNvPr id="10" name="Freeform 9"/>
          <p:cNvSpPr/>
          <p:nvPr/>
        </p:nvSpPr>
        <p:spPr>
          <a:xfrm>
            <a:off x="4160770" y="1984049"/>
            <a:ext cx="319844" cy="362861"/>
          </a:xfrm>
          <a:custGeom>
            <a:avLst/>
            <a:gdLst>
              <a:gd name="connsiteX0" fmla="*/ 307144 w 319844"/>
              <a:gd name="connsiteY0" fmla="*/ 12700 h 362861"/>
              <a:gd name="connsiteX1" fmla="*/ 12700 w 319844"/>
              <a:gd name="connsiteY1" fmla="*/ 350161 h 3628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44" h="362861">
                <a:moveTo>
                  <a:pt x="307144" y="12700"/>
                </a:moveTo>
                <a:lnTo>
                  <a:pt x="12700" y="35016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455213" y="1783224"/>
            <a:ext cx="306857" cy="546336"/>
          </a:xfrm>
          <a:custGeom>
            <a:avLst/>
            <a:gdLst>
              <a:gd name="connsiteX0" fmla="*/ 294157 w 306857"/>
              <a:gd name="connsiteY0" fmla="*/ 533636 h 546336"/>
              <a:gd name="connsiteX1" fmla="*/ 12700 w 306857"/>
              <a:gd name="connsiteY1" fmla="*/ 213525 h 546336"/>
              <a:gd name="connsiteX2" fmla="*/ 12700 w 306857"/>
              <a:gd name="connsiteY2" fmla="*/ 12700 h 546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6857" h="546336">
                <a:moveTo>
                  <a:pt x="294157" y="533636"/>
                </a:moveTo>
                <a:lnTo>
                  <a:pt x="12700" y="213525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975DB-6FFD-F344-B244-12DA81487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19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298248" y="378224"/>
            <a:ext cx="142026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Left colic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(splenic) flexure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3823" y="1097361"/>
            <a:ext cx="138018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Right colic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(hepatic) flexure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38648" y="1848249"/>
            <a:ext cx="147130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Transverse colon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38648" y="2429274"/>
            <a:ext cx="83676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Haustrum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298248" y="887811"/>
            <a:ext cx="94551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Transverse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mesocolon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98248" y="2626124"/>
            <a:ext cx="153888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Descending colon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8648" y="3335736"/>
            <a:ext cx="143949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Ascending colon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8648" y="3826274"/>
            <a:ext cx="90409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IIeum (cut)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8648" y="4159649"/>
            <a:ext cx="125194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IIeocecal valve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98248" y="3737374"/>
            <a:ext cx="98264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Cut edge of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mesentery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298248" y="4348561"/>
            <a:ext cx="90999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Teniae coli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7298248" y="4869261"/>
            <a:ext cx="12327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Sigmoid colon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015173" y="5520136"/>
            <a:ext cx="65723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Rectum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2796098" y="6093224"/>
            <a:ext cx="89447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Anal canal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38648" y="4985149"/>
            <a:ext cx="59792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Cecum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338648" y="5526486"/>
            <a:ext cx="81432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Appendix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5021773" y="6209111"/>
            <a:ext cx="196848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External anal sphincter</a:t>
            </a:r>
          </a:p>
        </p:txBody>
      </p:sp>
      <p:sp>
        <p:nvSpPr>
          <p:cNvPr id="23" name="Freeform 22"/>
          <p:cNvSpPr/>
          <p:nvPr/>
        </p:nvSpPr>
        <p:spPr>
          <a:xfrm>
            <a:off x="1163212" y="4999740"/>
            <a:ext cx="2337295" cy="659841"/>
          </a:xfrm>
          <a:custGeom>
            <a:avLst/>
            <a:gdLst>
              <a:gd name="connsiteX0" fmla="*/ 6350 w 2337295"/>
              <a:gd name="connsiteY0" fmla="*/ 653491 h 659841"/>
              <a:gd name="connsiteX1" fmla="*/ 1568945 w 2337295"/>
              <a:gd name="connsiteY1" fmla="*/ 653491 h 659841"/>
              <a:gd name="connsiteX2" fmla="*/ 2330945 w 2337295"/>
              <a:gd name="connsiteY2" fmla="*/ 6350 h 659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37295" h="659841">
                <a:moveTo>
                  <a:pt x="6350" y="653491"/>
                </a:moveTo>
                <a:lnTo>
                  <a:pt x="1568945" y="653491"/>
                </a:lnTo>
                <a:lnTo>
                  <a:pt x="233094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597629" y="4280692"/>
            <a:ext cx="1479308" cy="25400"/>
          </a:xfrm>
          <a:custGeom>
            <a:avLst/>
            <a:gdLst>
              <a:gd name="connsiteX0" fmla="*/ 6350 w 1479308"/>
              <a:gd name="connsiteY0" fmla="*/ 6350 h 25400"/>
              <a:gd name="connsiteX1" fmla="*/ 1472958 w 147930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79308" h="25400">
                <a:moveTo>
                  <a:pt x="6350" y="6350"/>
                </a:moveTo>
                <a:lnTo>
                  <a:pt x="147295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778388" y="3455509"/>
            <a:ext cx="380822" cy="25400"/>
          </a:xfrm>
          <a:custGeom>
            <a:avLst/>
            <a:gdLst>
              <a:gd name="connsiteX0" fmla="*/ 6350 w 380822"/>
              <a:gd name="connsiteY0" fmla="*/ 6350 h 25400"/>
              <a:gd name="connsiteX1" fmla="*/ 374472 w 38082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822" h="25400">
                <a:moveTo>
                  <a:pt x="6350" y="6350"/>
                </a:moveTo>
                <a:lnTo>
                  <a:pt x="37447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1178109" y="2551561"/>
            <a:ext cx="616648" cy="25400"/>
          </a:xfrm>
          <a:custGeom>
            <a:avLst/>
            <a:gdLst>
              <a:gd name="connsiteX0" fmla="*/ 6350 w 616648"/>
              <a:gd name="connsiteY0" fmla="*/ 6350 h 25400"/>
              <a:gd name="connsiteX1" fmla="*/ 610298 w 61664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6648" h="25400">
                <a:moveTo>
                  <a:pt x="6350" y="6350"/>
                </a:moveTo>
                <a:lnTo>
                  <a:pt x="61029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1812144" y="1787694"/>
            <a:ext cx="1170660" cy="193217"/>
          </a:xfrm>
          <a:custGeom>
            <a:avLst/>
            <a:gdLst>
              <a:gd name="connsiteX0" fmla="*/ 6350 w 1170660"/>
              <a:gd name="connsiteY0" fmla="*/ 186867 h 193217"/>
              <a:gd name="connsiteX1" fmla="*/ 167728 w 1170660"/>
              <a:gd name="connsiteY1" fmla="*/ 186867 h 193217"/>
              <a:gd name="connsiteX2" fmla="*/ 1164310 w 1170660"/>
              <a:gd name="connsiteY2" fmla="*/ 6350 h 193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70660" h="193217">
                <a:moveTo>
                  <a:pt x="6350" y="186867"/>
                </a:moveTo>
                <a:lnTo>
                  <a:pt x="167728" y="186867"/>
                </a:lnTo>
                <a:lnTo>
                  <a:pt x="116431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1261040" y="1202707"/>
            <a:ext cx="780529" cy="25400"/>
          </a:xfrm>
          <a:custGeom>
            <a:avLst/>
            <a:gdLst>
              <a:gd name="connsiteX0" fmla="*/ 6350 w 780529"/>
              <a:gd name="connsiteY0" fmla="*/ 6350 h 25400"/>
              <a:gd name="connsiteX1" fmla="*/ 774179 w 78052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0529" h="25400">
                <a:moveTo>
                  <a:pt x="6350" y="6350"/>
                </a:moveTo>
                <a:lnTo>
                  <a:pt x="77417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257713" y="3946618"/>
            <a:ext cx="2042769" cy="156946"/>
          </a:xfrm>
          <a:custGeom>
            <a:avLst/>
            <a:gdLst>
              <a:gd name="connsiteX0" fmla="*/ 6350 w 2042769"/>
              <a:gd name="connsiteY0" fmla="*/ 6350 h 156946"/>
              <a:gd name="connsiteX1" fmla="*/ 1554010 w 2042769"/>
              <a:gd name="connsiteY1" fmla="*/ 6350 h 156946"/>
              <a:gd name="connsiteX2" fmla="*/ 2036419 w 2042769"/>
              <a:gd name="connsiteY2" fmla="*/ 150596 h 1569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42769" h="156946">
                <a:moveTo>
                  <a:pt x="6350" y="6350"/>
                </a:moveTo>
                <a:lnTo>
                  <a:pt x="1554010" y="6350"/>
                </a:lnTo>
                <a:lnTo>
                  <a:pt x="2036419" y="15059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945992" y="5105633"/>
            <a:ext cx="1472057" cy="25400"/>
          </a:xfrm>
          <a:custGeom>
            <a:avLst/>
            <a:gdLst>
              <a:gd name="connsiteX0" fmla="*/ 6350 w 1472057"/>
              <a:gd name="connsiteY0" fmla="*/ 6350 h 25400"/>
              <a:gd name="connsiteX1" fmla="*/ 1465707 w 147205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72057" h="25400">
                <a:moveTo>
                  <a:pt x="6350" y="6350"/>
                </a:moveTo>
                <a:lnTo>
                  <a:pt x="146570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782058" y="2298793"/>
            <a:ext cx="113157" cy="525945"/>
          </a:xfrm>
          <a:custGeom>
            <a:avLst/>
            <a:gdLst>
              <a:gd name="connsiteX0" fmla="*/ 103886 w 113157"/>
              <a:gd name="connsiteY0" fmla="*/ 6350 h 525945"/>
              <a:gd name="connsiteX1" fmla="*/ 6350 w 113157"/>
              <a:gd name="connsiteY1" fmla="*/ 6350 h 525945"/>
              <a:gd name="connsiteX2" fmla="*/ 6350 w 113157"/>
              <a:gd name="connsiteY2" fmla="*/ 519595 h 525945"/>
              <a:gd name="connsiteX3" fmla="*/ 106806 w 113157"/>
              <a:gd name="connsiteY3" fmla="*/ 519595 h 525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3157" h="525945">
                <a:moveTo>
                  <a:pt x="103886" y="6350"/>
                </a:moveTo>
                <a:lnTo>
                  <a:pt x="6350" y="6350"/>
                </a:lnTo>
                <a:lnTo>
                  <a:pt x="6350" y="519595"/>
                </a:lnTo>
                <a:lnTo>
                  <a:pt x="106806" y="51959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6452775" y="4973286"/>
            <a:ext cx="805561" cy="25400"/>
          </a:xfrm>
          <a:custGeom>
            <a:avLst/>
            <a:gdLst>
              <a:gd name="connsiteX0" fmla="*/ 6350 w 805561"/>
              <a:gd name="connsiteY0" fmla="*/ 6350 h 25400"/>
              <a:gd name="connsiteX1" fmla="*/ 799210 w 80556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5561" h="25400">
                <a:moveTo>
                  <a:pt x="6350" y="6350"/>
                </a:moveTo>
                <a:lnTo>
                  <a:pt x="79921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311018" y="4449424"/>
            <a:ext cx="947318" cy="25400"/>
          </a:xfrm>
          <a:custGeom>
            <a:avLst/>
            <a:gdLst>
              <a:gd name="connsiteX0" fmla="*/ 6350 w 947318"/>
              <a:gd name="connsiteY0" fmla="*/ 6350 h 25400"/>
              <a:gd name="connsiteX1" fmla="*/ 940968 w 9473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7318" h="25400">
                <a:moveTo>
                  <a:pt x="6350" y="6350"/>
                </a:moveTo>
                <a:lnTo>
                  <a:pt x="94096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6749866" y="2734860"/>
            <a:ext cx="508469" cy="25400"/>
          </a:xfrm>
          <a:custGeom>
            <a:avLst/>
            <a:gdLst>
              <a:gd name="connsiteX0" fmla="*/ 6350 w 508469"/>
              <a:gd name="connsiteY0" fmla="*/ 6350 h 25400"/>
              <a:gd name="connsiteX1" fmla="*/ 502120 w 50846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469" h="25400">
                <a:moveTo>
                  <a:pt x="6350" y="6350"/>
                </a:moveTo>
                <a:lnTo>
                  <a:pt x="50212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440803" y="990553"/>
            <a:ext cx="2817533" cy="25400"/>
          </a:xfrm>
          <a:custGeom>
            <a:avLst/>
            <a:gdLst>
              <a:gd name="connsiteX0" fmla="*/ 6350 w 2817533"/>
              <a:gd name="connsiteY0" fmla="*/ 6350 h 25400"/>
              <a:gd name="connsiteX1" fmla="*/ 2811183 w 281753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17533" h="25400">
                <a:moveTo>
                  <a:pt x="6350" y="6350"/>
                </a:moveTo>
                <a:lnTo>
                  <a:pt x="281118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6717849" y="483570"/>
            <a:ext cx="540486" cy="25400"/>
          </a:xfrm>
          <a:custGeom>
            <a:avLst/>
            <a:gdLst>
              <a:gd name="connsiteX0" fmla="*/ 6350 w 540486"/>
              <a:gd name="connsiteY0" fmla="*/ 6350 h 25400"/>
              <a:gd name="connsiteX1" fmla="*/ 534136 w 54048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0486" h="25400">
                <a:moveTo>
                  <a:pt x="6350" y="6350"/>
                </a:moveTo>
                <a:lnTo>
                  <a:pt x="53413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005752" y="3846707"/>
            <a:ext cx="3252584" cy="25400"/>
          </a:xfrm>
          <a:custGeom>
            <a:avLst/>
            <a:gdLst>
              <a:gd name="connsiteX0" fmla="*/ 6350 w 3252584"/>
              <a:gd name="connsiteY0" fmla="*/ 7505 h 25400"/>
              <a:gd name="connsiteX1" fmla="*/ 3246234 w 325258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52584" h="25400">
                <a:moveTo>
                  <a:pt x="6350" y="7505"/>
                </a:moveTo>
                <a:lnTo>
                  <a:pt x="324623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5805672" y="4973286"/>
            <a:ext cx="1189240" cy="545083"/>
          </a:xfrm>
          <a:custGeom>
            <a:avLst/>
            <a:gdLst>
              <a:gd name="connsiteX0" fmla="*/ 6350 w 1189240"/>
              <a:gd name="connsiteY0" fmla="*/ 538734 h 545083"/>
              <a:gd name="connsiteX1" fmla="*/ 1182890 w 1189240"/>
              <a:gd name="connsiteY1" fmla="*/ 6350 h 545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9240" h="545083">
                <a:moveTo>
                  <a:pt x="6350" y="538734"/>
                </a:moveTo>
                <a:lnTo>
                  <a:pt x="118289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590815" y="6312361"/>
            <a:ext cx="398068" cy="25400"/>
          </a:xfrm>
          <a:custGeom>
            <a:avLst/>
            <a:gdLst>
              <a:gd name="connsiteX0" fmla="*/ 6350 w 398068"/>
              <a:gd name="connsiteY0" fmla="*/ 6350 h 25400"/>
              <a:gd name="connsiteX1" fmla="*/ 391719 w 39806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8068" h="25400">
                <a:moveTo>
                  <a:pt x="6350" y="6350"/>
                </a:moveTo>
                <a:lnTo>
                  <a:pt x="39171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684277" y="5449054"/>
            <a:ext cx="599731" cy="210642"/>
          </a:xfrm>
          <a:custGeom>
            <a:avLst/>
            <a:gdLst>
              <a:gd name="connsiteX0" fmla="*/ 6350 w 599731"/>
              <a:gd name="connsiteY0" fmla="*/ 204177 h 210642"/>
              <a:gd name="connsiteX1" fmla="*/ 210642 w 599731"/>
              <a:gd name="connsiteY1" fmla="*/ 204292 h 210642"/>
              <a:gd name="connsiteX2" fmla="*/ 593381 w 599731"/>
              <a:gd name="connsiteY2" fmla="*/ 6350 h 2106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9731" h="210642">
                <a:moveTo>
                  <a:pt x="6350" y="204177"/>
                </a:moveTo>
                <a:lnTo>
                  <a:pt x="210642" y="204292"/>
                </a:lnTo>
                <a:lnTo>
                  <a:pt x="59338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692735" y="6204970"/>
            <a:ext cx="208534" cy="25400"/>
          </a:xfrm>
          <a:custGeom>
            <a:avLst/>
            <a:gdLst>
              <a:gd name="connsiteX0" fmla="*/ 6350 w 208534"/>
              <a:gd name="connsiteY0" fmla="*/ 6350 h 25400"/>
              <a:gd name="connsiteX1" fmla="*/ 202183 w 208534"/>
              <a:gd name="connsiteY1" fmla="*/ 6387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8534" h="25400">
                <a:moveTo>
                  <a:pt x="6350" y="6350"/>
                </a:moveTo>
                <a:lnTo>
                  <a:pt x="202183" y="638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3888569" y="5834384"/>
            <a:ext cx="118592" cy="759828"/>
          </a:xfrm>
          <a:custGeom>
            <a:avLst/>
            <a:gdLst>
              <a:gd name="connsiteX0" fmla="*/ 109296 w 118592"/>
              <a:gd name="connsiteY0" fmla="*/ 6350 h 759828"/>
              <a:gd name="connsiteX1" fmla="*/ 6350 w 118592"/>
              <a:gd name="connsiteY1" fmla="*/ 6350 h 759828"/>
              <a:gd name="connsiteX2" fmla="*/ 6350 w 118592"/>
              <a:gd name="connsiteY2" fmla="*/ 753478 h 759828"/>
              <a:gd name="connsiteX3" fmla="*/ 112242 w 118592"/>
              <a:gd name="connsiteY3" fmla="*/ 753478 h 75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8592" h="759828">
                <a:moveTo>
                  <a:pt x="109296" y="6350"/>
                </a:moveTo>
                <a:lnTo>
                  <a:pt x="6350" y="6350"/>
                </a:lnTo>
                <a:lnTo>
                  <a:pt x="6350" y="753478"/>
                </a:lnTo>
                <a:lnTo>
                  <a:pt x="112242" y="75347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B67AAF-0C42-DF45-8531-469B30A9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7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91056" y="213360"/>
            <a:ext cx="596188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54807" y="356493"/>
            <a:ext cx="82073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Enamel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54807" y="794643"/>
            <a:ext cx="71814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Dentin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28945" y="1120080"/>
            <a:ext cx="80746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Crown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354807" y="1567755"/>
            <a:ext cx="2192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Pulp cavity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(contains blood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vessels and nerves)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354807" y="2672655"/>
            <a:ext cx="9618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Gum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(gingiva)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4807" y="3347343"/>
            <a:ext cx="84638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Cement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28945" y="4028380"/>
            <a:ext cx="58394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Root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54807" y="3850580"/>
            <a:ext cx="11798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Root canal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54807" y="4304605"/>
            <a:ext cx="12695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Periodontal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(ligament)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628945" y="2342455"/>
            <a:ext cx="65005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Neck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354807" y="6273105"/>
            <a:ext cx="5770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Bone</a:t>
            </a:r>
          </a:p>
        </p:txBody>
      </p:sp>
      <p:sp>
        <p:nvSpPr>
          <p:cNvPr id="17" name="Freeform 16"/>
          <p:cNvSpPr/>
          <p:nvPr/>
        </p:nvSpPr>
        <p:spPr>
          <a:xfrm>
            <a:off x="2550315" y="253384"/>
            <a:ext cx="1273327" cy="2043328"/>
          </a:xfrm>
          <a:custGeom>
            <a:avLst/>
            <a:gdLst>
              <a:gd name="connsiteX0" fmla="*/ 1263802 w 1273327"/>
              <a:gd name="connsiteY0" fmla="*/ 9525 h 2043328"/>
              <a:gd name="connsiteX1" fmla="*/ 9525 w 1273327"/>
              <a:gd name="connsiteY1" fmla="*/ 9525 h 2043328"/>
              <a:gd name="connsiteX2" fmla="*/ 9525 w 1273327"/>
              <a:gd name="connsiteY2" fmla="*/ 2033803 h 2043328"/>
              <a:gd name="connsiteX3" fmla="*/ 401116 w 1273327"/>
              <a:gd name="connsiteY3" fmla="*/ 2033803 h 2043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73327" h="2043328">
                <a:moveTo>
                  <a:pt x="1263802" y="9525"/>
                </a:moveTo>
                <a:lnTo>
                  <a:pt x="9525" y="9525"/>
                </a:lnTo>
                <a:lnTo>
                  <a:pt x="9525" y="2033803"/>
                </a:lnTo>
                <a:lnTo>
                  <a:pt x="401116" y="203380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439101" y="1265523"/>
            <a:ext cx="130670" cy="38100"/>
          </a:xfrm>
          <a:custGeom>
            <a:avLst/>
            <a:gdLst>
              <a:gd name="connsiteX0" fmla="*/ 9525 w 130670"/>
              <a:gd name="connsiteY0" fmla="*/ 9525 h 38100"/>
              <a:gd name="connsiteX1" fmla="*/ 121145 w 13067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670" h="38100">
                <a:moveTo>
                  <a:pt x="9525" y="9525"/>
                </a:moveTo>
                <a:lnTo>
                  <a:pt x="12114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550315" y="2313844"/>
            <a:ext cx="680351" cy="368795"/>
          </a:xfrm>
          <a:custGeom>
            <a:avLst/>
            <a:gdLst>
              <a:gd name="connsiteX0" fmla="*/ 510959 w 680351"/>
              <a:gd name="connsiteY0" fmla="*/ 9525 h 368795"/>
              <a:gd name="connsiteX1" fmla="*/ 9525 w 680351"/>
              <a:gd name="connsiteY1" fmla="*/ 9525 h 368795"/>
              <a:gd name="connsiteX2" fmla="*/ 9525 w 680351"/>
              <a:gd name="connsiteY2" fmla="*/ 359270 h 368795"/>
              <a:gd name="connsiteX3" fmla="*/ 670826 w 680351"/>
              <a:gd name="connsiteY3" fmla="*/ 359270 h 3687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80351" h="368795">
                <a:moveTo>
                  <a:pt x="510959" y="9525"/>
                </a:moveTo>
                <a:lnTo>
                  <a:pt x="9525" y="9525"/>
                </a:lnTo>
                <a:lnTo>
                  <a:pt x="9525" y="359270"/>
                </a:lnTo>
                <a:lnTo>
                  <a:pt x="670826" y="35927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304357" y="2488723"/>
            <a:ext cx="265008" cy="38100"/>
          </a:xfrm>
          <a:custGeom>
            <a:avLst/>
            <a:gdLst>
              <a:gd name="connsiteX0" fmla="*/ 9525 w 265008"/>
              <a:gd name="connsiteY0" fmla="*/ 9525 h 38100"/>
              <a:gd name="connsiteX1" fmla="*/ 255483 w 26500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5008" h="38100">
                <a:moveTo>
                  <a:pt x="9525" y="9525"/>
                </a:moveTo>
                <a:lnTo>
                  <a:pt x="255483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550315" y="2699759"/>
            <a:ext cx="1391894" cy="2925978"/>
          </a:xfrm>
          <a:custGeom>
            <a:avLst/>
            <a:gdLst>
              <a:gd name="connsiteX0" fmla="*/ 660806 w 1391894"/>
              <a:gd name="connsiteY0" fmla="*/ 9525 h 2925978"/>
              <a:gd name="connsiteX1" fmla="*/ 9525 w 1391894"/>
              <a:gd name="connsiteY1" fmla="*/ 9525 h 2925978"/>
              <a:gd name="connsiteX2" fmla="*/ 9525 w 1391894"/>
              <a:gd name="connsiteY2" fmla="*/ 2916453 h 2925978"/>
              <a:gd name="connsiteX3" fmla="*/ 1382369 w 1391894"/>
              <a:gd name="connsiteY3" fmla="*/ 2916453 h 2925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91894" h="2925978">
                <a:moveTo>
                  <a:pt x="660806" y="9525"/>
                </a:moveTo>
                <a:lnTo>
                  <a:pt x="9525" y="9525"/>
                </a:lnTo>
                <a:lnTo>
                  <a:pt x="9525" y="2916453"/>
                </a:lnTo>
                <a:lnTo>
                  <a:pt x="1382369" y="291645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230390" y="4153236"/>
            <a:ext cx="339382" cy="38100"/>
          </a:xfrm>
          <a:custGeom>
            <a:avLst/>
            <a:gdLst>
              <a:gd name="connsiteX0" fmla="*/ 9525 w 339382"/>
              <a:gd name="connsiteY0" fmla="*/ 9525 h 38100"/>
              <a:gd name="connsiteX1" fmla="*/ 329857 w 339382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9382" h="38100">
                <a:moveTo>
                  <a:pt x="9525" y="9525"/>
                </a:moveTo>
                <a:lnTo>
                  <a:pt x="329857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912972" y="6406203"/>
            <a:ext cx="382092" cy="38100"/>
          </a:xfrm>
          <a:custGeom>
            <a:avLst/>
            <a:gdLst>
              <a:gd name="connsiteX0" fmla="*/ 9525 w 382092"/>
              <a:gd name="connsiteY0" fmla="*/ 9525 h 38100"/>
              <a:gd name="connsiteX1" fmla="*/ 372567 w 382092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2092" h="38100">
                <a:moveTo>
                  <a:pt x="9525" y="9525"/>
                </a:moveTo>
                <a:lnTo>
                  <a:pt x="372567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546285" y="4254430"/>
            <a:ext cx="763282" cy="200240"/>
          </a:xfrm>
          <a:custGeom>
            <a:avLst/>
            <a:gdLst>
              <a:gd name="connsiteX0" fmla="*/ 753757 w 763282"/>
              <a:gd name="connsiteY0" fmla="*/ 190715 h 200240"/>
              <a:gd name="connsiteX1" fmla="*/ 366509 w 763282"/>
              <a:gd name="connsiteY1" fmla="*/ 190715 h 200240"/>
              <a:gd name="connsiteX2" fmla="*/ 9525 w 763282"/>
              <a:gd name="connsiteY2" fmla="*/ 9525 h 200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63282" h="200240">
                <a:moveTo>
                  <a:pt x="753757" y="190715"/>
                </a:moveTo>
                <a:lnTo>
                  <a:pt x="366509" y="19071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023096" y="4002284"/>
            <a:ext cx="1286471" cy="38100"/>
          </a:xfrm>
          <a:custGeom>
            <a:avLst/>
            <a:gdLst>
              <a:gd name="connsiteX0" fmla="*/ 1276946 w 1286471"/>
              <a:gd name="connsiteY0" fmla="*/ 9525 h 38100"/>
              <a:gd name="connsiteX1" fmla="*/ 9525 w 1286471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6471" h="38100">
                <a:moveTo>
                  <a:pt x="1276946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457881" y="3495744"/>
            <a:ext cx="847597" cy="38100"/>
          </a:xfrm>
          <a:custGeom>
            <a:avLst/>
            <a:gdLst>
              <a:gd name="connsiteX0" fmla="*/ 9525 w 847597"/>
              <a:gd name="connsiteY0" fmla="*/ 9525 h 38100"/>
              <a:gd name="connsiteX1" fmla="*/ 838072 w 847597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7597" h="38100">
                <a:moveTo>
                  <a:pt x="9525" y="9525"/>
                </a:moveTo>
                <a:lnTo>
                  <a:pt x="838072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920910" y="2808484"/>
            <a:ext cx="388658" cy="38100"/>
          </a:xfrm>
          <a:custGeom>
            <a:avLst/>
            <a:gdLst>
              <a:gd name="connsiteX0" fmla="*/ 379133 w 388658"/>
              <a:gd name="connsiteY0" fmla="*/ 9525 h 38100"/>
              <a:gd name="connsiteX1" fmla="*/ 9525 w 38865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8658" h="38100">
                <a:moveTo>
                  <a:pt x="379133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052865" y="938980"/>
            <a:ext cx="1256703" cy="38100"/>
          </a:xfrm>
          <a:custGeom>
            <a:avLst/>
            <a:gdLst>
              <a:gd name="connsiteX0" fmla="*/ 1247178 w 1256703"/>
              <a:gd name="connsiteY0" fmla="*/ 9525 h 38100"/>
              <a:gd name="connsiteX1" fmla="*/ 9525 w 1256703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6703" h="38100">
                <a:moveTo>
                  <a:pt x="1247178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163469" y="510851"/>
            <a:ext cx="1146098" cy="38100"/>
          </a:xfrm>
          <a:custGeom>
            <a:avLst/>
            <a:gdLst>
              <a:gd name="connsiteX0" fmla="*/ 1136573 w 1146098"/>
              <a:gd name="connsiteY0" fmla="*/ 9525 h 38100"/>
              <a:gd name="connsiteX1" fmla="*/ 9525 w 114609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6098" h="38100">
                <a:moveTo>
                  <a:pt x="1136573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553524" y="4435620"/>
            <a:ext cx="368795" cy="175247"/>
          </a:xfrm>
          <a:custGeom>
            <a:avLst/>
            <a:gdLst>
              <a:gd name="connsiteX0" fmla="*/ 359270 w 368795"/>
              <a:gd name="connsiteY0" fmla="*/ 9525 h 175247"/>
              <a:gd name="connsiteX1" fmla="*/ 9525 w 368795"/>
              <a:gd name="connsiteY1" fmla="*/ 165722 h 175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795" h="175247">
                <a:moveTo>
                  <a:pt x="359270" y="9525"/>
                </a:moveTo>
                <a:lnTo>
                  <a:pt x="9525" y="16572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962403" y="1713845"/>
            <a:ext cx="1347165" cy="38100"/>
          </a:xfrm>
          <a:custGeom>
            <a:avLst/>
            <a:gdLst>
              <a:gd name="connsiteX0" fmla="*/ 1337640 w 1347165"/>
              <a:gd name="connsiteY0" fmla="*/ 9525 h 38100"/>
              <a:gd name="connsiteX1" fmla="*/ 9525 w 134716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7165" h="38100">
                <a:moveTo>
                  <a:pt x="1337640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B356E-E6D1-AE40-8E5F-EAE07A587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24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"/>
          <a:stretch>
            <a:fillRect/>
          </a:stretch>
        </p:blipFill>
        <p:spPr>
          <a:xfrm>
            <a:off x="298704" y="929640"/>
            <a:ext cx="8546592" cy="499872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640678" y="2382042"/>
            <a:ext cx="167834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Oligosaccharides*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and disaccharides</a:t>
            </a:r>
            <a:endParaRPr lang="en-US" altLang="en-US" sz="15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68947" y="952920"/>
            <a:ext cx="992066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Foodstuff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308572" y="1379958"/>
            <a:ext cx="2330766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Starch and disaccharides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6235" y="1733970"/>
            <a:ext cx="151156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Digestion of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carbohydrates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183535" y="952920"/>
            <a:ext cx="2311595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Enzyme(s) and source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255347" y="952920"/>
            <a:ext cx="142179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Site of action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183535" y="1743495"/>
            <a:ext cx="155331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Salivary amylase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183535" y="2070520"/>
            <a:ext cx="178895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Pancreatic amylase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255347" y="1748258"/>
            <a:ext cx="57547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Mouth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253760" y="2075283"/>
            <a:ext cx="135614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097435" y="3438945"/>
            <a:ext cx="72776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Lactose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110260" y="3438945"/>
            <a:ext cx="71654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Maltose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3064347" y="3438945"/>
            <a:ext cx="75982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Sucrose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905347" y="4234283"/>
            <a:ext cx="920124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Galactose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2062635" y="4234283"/>
            <a:ext cx="75822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040535" y="4234283"/>
            <a:ext cx="81272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Fructose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4183535" y="3202408"/>
            <a:ext cx="2085507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Brush border enzymes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in small intestine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(dextrinase,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glucoamylase,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lactase, maltase,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and sucrase)</a:t>
            </a: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7253760" y="3188120"/>
            <a:ext cx="135614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802160" y="5678908"/>
            <a:ext cx="48074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*Oligosaccharides consist of a few linked monosaccharides.</a:t>
            </a: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2062635" y="4805363"/>
            <a:ext cx="5249835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monosaccharides glucose, galactose, and fructose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enter the capillary blood in the villi and are transported to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liver via the hepatic portal vein.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386235" y="4904840"/>
            <a:ext cx="151156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Absorption of </a:t>
            </a:r>
            <a:b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carbohydrates</a:t>
            </a:r>
          </a:p>
        </p:txBody>
      </p:sp>
      <p:sp>
        <p:nvSpPr>
          <p:cNvPr id="27" name="Freeform 26"/>
          <p:cNvSpPr/>
          <p:nvPr/>
        </p:nvSpPr>
        <p:spPr>
          <a:xfrm>
            <a:off x="2297351" y="1818045"/>
            <a:ext cx="305181" cy="87820"/>
          </a:xfrm>
          <a:custGeom>
            <a:avLst/>
            <a:gdLst>
              <a:gd name="connsiteX0" fmla="*/ 152590 w 305181"/>
              <a:gd name="connsiteY0" fmla="*/ 80136 h 87820"/>
              <a:gd name="connsiteX1" fmla="*/ 7683 w 305181"/>
              <a:gd name="connsiteY1" fmla="*/ 43903 h 87820"/>
              <a:gd name="connsiteX2" fmla="*/ 152590 w 305181"/>
              <a:gd name="connsiteY2" fmla="*/ 7683 h 87820"/>
              <a:gd name="connsiteX3" fmla="*/ 297497 w 305181"/>
              <a:gd name="connsiteY3" fmla="*/ 43903 h 87820"/>
              <a:gd name="connsiteX4" fmla="*/ 152590 w 305181"/>
              <a:gd name="connsiteY4" fmla="*/ 80136 h 87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5181" h="87820">
                <a:moveTo>
                  <a:pt x="152590" y="80136"/>
                </a:moveTo>
                <a:cubicBezTo>
                  <a:pt x="72597" y="80136"/>
                  <a:pt x="7683" y="63919"/>
                  <a:pt x="7683" y="43903"/>
                </a:cubicBezTo>
                <a:cubicBezTo>
                  <a:pt x="7683" y="23888"/>
                  <a:pt x="72597" y="7683"/>
                  <a:pt x="152590" y="7683"/>
                </a:cubicBezTo>
                <a:cubicBezTo>
                  <a:pt x="232588" y="7683"/>
                  <a:pt x="297497" y="23888"/>
                  <a:pt x="297497" y="43903"/>
                </a:cubicBezTo>
                <a:cubicBezTo>
                  <a:pt x="297497" y="63919"/>
                  <a:pt x="232588" y="80136"/>
                  <a:pt x="152590" y="8013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585831" y="2159484"/>
            <a:ext cx="1563090" cy="30734"/>
          </a:xfrm>
          <a:custGeom>
            <a:avLst/>
            <a:gdLst>
              <a:gd name="connsiteX0" fmla="*/ 7683 w 1563090"/>
              <a:gd name="connsiteY0" fmla="*/ 7683 h 30734"/>
              <a:gd name="connsiteX1" fmla="*/ 1555407 w 1563090"/>
              <a:gd name="connsiteY1" fmla="*/ 7683 h 307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3090" h="30734">
                <a:moveTo>
                  <a:pt x="7683" y="7683"/>
                </a:moveTo>
                <a:lnTo>
                  <a:pt x="1555407" y="76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585831" y="1857262"/>
            <a:ext cx="1563090" cy="30734"/>
          </a:xfrm>
          <a:custGeom>
            <a:avLst/>
            <a:gdLst>
              <a:gd name="connsiteX0" fmla="*/ 7683 w 1563090"/>
              <a:gd name="connsiteY0" fmla="*/ 7683 h 30734"/>
              <a:gd name="connsiteX1" fmla="*/ 1555407 w 1563090"/>
              <a:gd name="connsiteY1" fmla="*/ 7683 h 307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3090" h="30734">
                <a:moveTo>
                  <a:pt x="7683" y="7683"/>
                </a:moveTo>
                <a:lnTo>
                  <a:pt x="1555407" y="76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297351" y="2120254"/>
            <a:ext cx="305181" cy="87820"/>
          </a:xfrm>
          <a:custGeom>
            <a:avLst/>
            <a:gdLst>
              <a:gd name="connsiteX0" fmla="*/ 152590 w 305181"/>
              <a:gd name="connsiteY0" fmla="*/ 80137 h 87820"/>
              <a:gd name="connsiteX1" fmla="*/ 7683 w 305181"/>
              <a:gd name="connsiteY1" fmla="*/ 43903 h 87820"/>
              <a:gd name="connsiteX2" fmla="*/ 152590 w 305181"/>
              <a:gd name="connsiteY2" fmla="*/ 7683 h 87820"/>
              <a:gd name="connsiteX3" fmla="*/ 297497 w 305181"/>
              <a:gd name="connsiteY3" fmla="*/ 43903 h 87820"/>
              <a:gd name="connsiteX4" fmla="*/ 152590 w 305181"/>
              <a:gd name="connsiteY4" fmla="*/ 80137 h 87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5181" h="87820">
                <a:moveTo>
                  <a:pt x="152590" y="80137"/>
                </a:moveTo>
                <a:cubicBezTo>
                  <a:pt x="72597" y="80137"/>
                  <a:pt x="7683" y="63931"/>
                  <a:pt x="7683" y="43903"/>
                </a:cubicBezTo>
                <a:cubicBezTo>
                  <a:pt x="7683" y="23901"/>
                  <a:pt x="72597" y="7683"/>
                  <a:pt x="152590" y="7683"/>
                </a:cubicBezTo>
                <a:cubicBezTo>
                  <a:pt x="232588" y="7683"/>
                  <a:pt x="297497" y="23901"/>
                  <a:pt x="297497" y="43903"/>
                </a:cubicBezTo>
                <a:cubicBezTo>
                  <a:pt x="297497" y="63931"/>
                  <a:pt x="232588" y="80137"/>
                  <a:pt x="152590" y="8013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798897" y="3179205"/>
            <a:ext cx="124625" cy="1296936"/>
          </a:xfrm>
          <a:custGeom>
            <a:avLst/>
            <a:gdLst>
              <a:gd name="connsiteX0" fmla="*/ 7683 w 124625"/>
              <a:gd name="connsiteY0" fmla="*/ 7683 h 1296936"/>
              <a:gd name="connsiteX1" fmla="*/ 116941 w 124625"/>
              <a:gd name="connsiteY1" fmla="*/ 7683 h 1296936"/>
              <a:gd name="connsiteX2" fmla="*/ 116941 w 124625"/>
              <a:gd name="connsiteY2" fmla="*/ 1289253 h 1296936"/>
              <a:gd name="connsiteX3" fmla="*/ 7683 w 124625"/>
              <a:gd name="connsiteY3" fmla="*/ 1289253 h 1296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4625" h="1296936">
                <a:moveTo>
                  <a:pt x="7683" y="7683"/>
                </a:moveTo>
                <a:lnTo>
                  <a:pt x="116941" y="7683"/>
                </a:lnTo>
                <a:lnTo>
                  <a:pt x="116941" y="1289253"/>
                </a:lnTo>
                <a:lnTo>
                  <a:pt x="7683" y="128925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908155" y="3312098"/>
            <a:ext cx="261251" cy="30734"/>
          </a:xfrm>
          <a:custGeom>
            <a:avLst/>
            <a:gdLst>
              <a:gd name="connsiteX0" fmla="*/ 253568 w 261251"/>
              <a:gd name="connsiteY0" fmla="*/ 7683 h 30734"/>
              <a:gd name="connsiteX1" fmla="*/ 7683 w 261251"/>
              <a:gd name="connsiteY1" fmla="*/ 7683 h 307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1251" h="30734">
                <a:moveTo>
                  <a:pt x="253568" y="7683"/>
                </a:moveTo>
                <a:lnTo>
                  <a:pt x="7683" y="76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F3D8B-ABEF-A14A-BF5B-5FDC163DE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56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>
            <a:fillRect/>
          </a:stretch>
        </p:blipFill>
        <p:spPr>
          <a:xfrm>
            <a:off x="298704" y="1039368"/>
            <a:ext cx="8546592" cy="477926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65943" y="1054782"/>
            <a:ext cx="992066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Foodstuff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5931" y="1704069"/>
            <a:ext cx="114595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Digestion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of proteins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56481" y="1527857"/>
            <a:ext cx="66204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186881" y="1054782"/>
            <a:ext cx="2311595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Enzyme(s) and source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266631" y="1054782"/>
            <a:ext cx="142179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Site of action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193231" y="1915207"/>
            <a:ext cx="2274662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Pepsin (stomach glands)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in the presence of HCl</a:t>
            </a:r>
            <a:endParaRPr lang="en-US" altLang="en-US" sz="15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684981" y="2380344"/>
            <a:ext cx="176170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Large polypeptides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193231" y="2766107"/>
            <a:ext cx="212558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Pancreatic enzymes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(trypsin, chymotrypsin,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carboxypeptidase)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193231" y="3775757"/>
            <a:ext cx="2085507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Brush border enzymes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(aminopeptidase,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carboxypeptidase,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and dipeptidase)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7265043" y="1872344"/>
            <a:ext cx="81272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Stomach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7265043" y="2707369"/>
            <a:ext cx="135614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1699268" y="3148694"/>
            <a:ext cx="175047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Small polypeptides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265043" y="3702732"/>
            <a:ext cx="135614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1894531" y="4148819"/>
            <a:ext cx="1580561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Amino acids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(some dipeptides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and tripeptides)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413393" y="5221969"/>
            <a:ext cx="1149417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Absorption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of proteins</a:t>
            </a:r>
            <a:endParaRPr lang="en-US" altLang="en-US" sz="1500" b="1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1784993" y="5247369"/>
            <a:ext cx="508953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Amino acids enter the capillary blood in the villi and are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transported to the liver via the hepatic portal vein.</a:t>
            </a:r>
            <a:endParaRPr lang="en-US" altLang="en-US" sz="15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703211" y="1997223"/>
            <a:ext cx="1455191" cy="25400"/>
          </a:xfrm>
          <a:custGeom>
            <a:avLst/>
            <a:gdLst>
              <a:gd name="connsiteX0" fmla="*/ 6350 w 1455191"/>
              <a:gd name="connsiteY0" fmla="*/ 6350 h 25400"/>
              <a:gd name="connsiteX1" fmla="*/ 1448841 w 14551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5191" h="25400">
                <a:moveTo>
                  <a:pt x="6350" y="6350"/>
                </a:moveTo>
                <a:lnTo>
                  <a:pt x="144884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413982" y="1957930"/>
            <a:ext cx="303288" cy="85331"/>
          </a:xfrm>
          <a:custGeom>
            <a:avLst/>
            <a:gdLst>
              <a:gd name="connsiteX0" fmla="*/ 151612 w 303288"/>
              <a:gd name="connsiteY0" fmla="*/ 78981 h 85331"/>
              <a:gd name="connsiteX1" fmla="*/ 6350 w 303288"/>
              <a:gd name="connsiteY1" fmla="*/ 42633 h 85331"/>
              <a:gd name="connsiteX2" fmla="*/ 151612 w 303288"/>
              <a:gd name="connsiteY2" fmla="*/ 6350 h 85331"/>
              <a:gd name="connsiteX3" fmla="*/ 296938 w 303288"/>
              <a:gd name="connsiteY3" fmla="*/ 42633 h 85331"/>
              <a:gd name="connsiteX4" fmla="*/ 151612 w 303288"/>
              <a:gd name="connsiteY4" fmla="*/ 78981 h 85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3288" h="85331">
                <a:moveTo>
                  <a:pt x="151612" y="78981"/>
                </a:moveTo>
                <a:cubicBezTo>
                  <a:pt x="71387" y="78981"/>
                  <a:pt x="6350" y="62712"/>
                  <a:pt x="6350" y="42633"/>
                </a:cubicBezTo>
                <a:cubicBezTo>
                  <a:pt x="6350" y="22580"/>
                  <a:pt x="71387" y="6350"/>
                  <a:pt x="151612" y="6350"/>
                </a:cubicBezTo>
                <a:cubicBezTo>
                  <a:pt x="231902" y="6350"/>
                  <a:pt x="296938" y="22580"/>
                  <a:pt x="296938" y="42633"/>
                </a:cubicBezTo>
                <a:cubicBezTo>
                  <a:pt x="296938" y="62712"/>
                  <a:pt x="231902" y="78981"/>
                  <a:pt x="151612" y="7898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703211" y="2812246"/>
            <a:ext cx="1455191" cy="25400"/>
          </a:xfrm>
          <a:custGeom>
            <a:avLst/>
            <a:gdLst>
              <a:gd name="connsiteX0" fmla="*/ 6350 w 1455191"/>
              <a:gd name="connsiteY0" fmla="*/ 6350 h 25400"/>
              <a:gd name="connsiteX1" fmla="*/ 1448841 w 14551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5191" h="25400">
                <a:moveTo>
                  <a:pt x="6350" y="6350"/>
                </a:moveTo>
                <a:lnTo>
                  <a:pt x="144884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413982" y="2772914"/>
            <a:ext cx="303288" cy="85407"/>
          </a:xfrm>
          <a:custGeom>
            <a:avLst/>
            <a:gdLst>
              <a:gd name="connsiteX0" fmla="*/ 151612 w 303288"/>
              <a:gd name="connsiteY0" fmla="*/ 79057 h 85407"/>
              <a:gd name="connsiteX1" fmla="*/ 6350 w 303288"/>
              <a:gd name="connsiteY1" fmla="*/ 42684 h 85407"/>
              <a:gd name="connsiteX2" fmla="*/ 151612 w 303288"/>
              <a:gd name="connsiteY2" fmla="*/ 6350 h 85407"/>
              <a:gd name="connsiteX3" fmla="*/ 296938 w 303288"/>
              <a:gd name="connsiteY3" fmla="*/ 42684 h 85407"/>
              <a:gd name="connsiteX4" fmla="*/ 151612 w 303288"/>
              <a:gd name="connsiteY4" fmla="*/ 79057 h 854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3288" h="85407">
                <a:moveTo>
                  <a:pt x="151612" y="79057"/>
                </a:moveTo>
                <a:cubicBezTo>
                  <a:pt x="71387" y="79057"/>
                  <a:pt x="6350" y="62738"/>
                  <a:pt x="6350" y="42684"/>
                </a:cubicBezTo>
                <a:cubicBezTo>
                  <a:pt x="6350" y="22669"/>
                  <a:pt x="71387" y="6350"/>
                  <a:pt x="151612" y="6350"/>
                </a:cubicBezTo>
                <a:cubicBezTo>
                  <a:pt x="231902" y="6350"/>
                  <a:pt x="296938" y="22669"/>
                  <a:pt x="296938" y="42684"/>
                </a:cubicBezTo>
                <a:cubicBezTo>
                  <a:pt x="296938" y="62738"/>
                  <a:pt x="231902" y="79057"/>
                  <a:pt x="151612" y="790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703211" y="3812168"/>
            <a:ext cx="1455191" cy="25400"/>
          </a:xfrm>
          <a:custGeom>
            <a:avLst/>
            <a:gdLst>
              <a:gd name="connsiteX0" fmla="*/ 6350 w 1455191"/>
              <a:gd name="connsiteY0" fmla="*/ 6350 h 25400"/>
              <a:gd name="connsiteX1" fmla="*/ 1448841 w 14551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5191" h="25400">
                <a:moveTo>
                  <a:pt x="6350" y="6350"/>
                </a:moveTo>
                <a:lnTo>
                  <a:pt x="144884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413982" y="3772874"/>
            <a:ext cx="303288" cy="85394"/>
          </a:xfrm>
          <a:custGeom>
            <a:avLst/>
            <a:gdLst>
              <a:gd name="connsiteX0" fmla="*/ 151612 w 303288"/>
              <a:gd name="connsiteY0" fmla="*/ 79044 h 85394"/>
              <a:gd name="connsiteX1" fmla="*/ 6350 w 303288"/>
              <a:gd name="connsiteY1" fmla="*/ 42684 h 85394"/>
              <a:gd name="connsiteX2" fmla="*/ 151612 w 303288"/>
              <a:gd name="connsiteY2" fmla="*/ 6350 h 85394"/>
              <a:gd name="connsiteX3" fmla="*/ 296938 w 303288"/>
              <a:gd name="connsiteY3" fmla="*/ 42684 h 85394"/>
              <a:gd name="connsiteX4" fmla="*/ 151612 w 303288"/>
              <a:gd name="connsiteY4" fmla="*/ 79044 h 853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3288" h="85394">
                <a:moveTo>
                  <a:pt x="151612" y="79044"/>
                </a:moveTo>
                <a:cubicBezTo>
                  <a:pt x="71387" y="79044"/>
                  <a:pt x="6350" y="62801"/>
                  <a:pt x="6350" y="42684"/>
                </a:cubicBezTo>
                <a:cubicBezTo>
                  <a:pt x="6350" y="22631"/>
                  <a:pt x="71387" y="6350"/>
                  <a:pt x="151612" y="6350"/>
                </a:cubicBezTo>
                <a:cubicBezTo>
                  <a:pt x="231902" y="6350"/>
                  <a:pt x="296938" y="22631"/>
                  <a:pt x="296938" y="42684"/>
                </a:cubicBezTo>
                <a:cubicBezTo>
                  <a:pt x="296938" y="62801"/>
                  <a:pt x="231902" y="79044"/>
                  <a:pt x="151612" y="790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594476-F33A-584C-872C-E21933CF6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"/>
          <a:stretch>
            <a:fillRect/>
          </a:stretch>
        </p:blipFill>
        <p:spPr>
          <a:xfrm>
            <a:off x="298704" y="1228344"/>
            <a:ext cx="8546592" cy="440131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61488" y="1247239"/>
            <a:ext cx="992066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Foodstuff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4175" y="1848902"/>
            <a:ext cx="992259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Digestion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of fats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58300" y="1682214"/>
            <a:ext cx="160300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Unemulsified fats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185600" y="1247239"/>
            <a:ext cx="2311595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Enzyme(s) and source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268525" y="1247239"/>
            <a:ext cx="142179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Site of action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191950" y="2012414"/>
            <a:ext cx="2327560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Emulsified by the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detergent action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of bile salts from the liver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1950" y="2839502"/>
            <a:ext cx="1572546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Pancreatic lipase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66938" y="1977489"/>
            <a:ext cx="135614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66938" y="2837914"/>
            <a:ext cx="135614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2013" y="3614202"/>
            <a:ext cx="1463542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Monoglycerides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and fatty acids</a:t>
            </a:r>
            <a:endParaRPr lang="en-US" altLang="en-US" sz="15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704463" y="3614202"/>
            <a:ext cx="1163780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Glycerol and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fatty acids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416875" y="4560352"/>
            <a:ext cx="1149417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Absorption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of fats</a:t>
            </a:r>
            <a:endParaRPr lang="en-US" altLang="en-US" sz="1500" b="1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751963" y="4415889"/>
            <a:ext cx="5565626" cy="10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Fatty acids and </a:t>
            </a:r>
            <a:r>
              <a:rPr lang="en-US" altLang="en-US" sz="15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monoglycerides</a:t>
            </a: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enter the lacteals of the villi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are transported to the systemic circulation via the lymph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the thoracic duct. (Glycerol and short-chain fatty acids are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absorbed into the capillary blood in the villi and transported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the liver via the hepatic portal vein.)</a:t>
            </a:r>
          </a:p>
        </p:txBody>
      </p:sp>
      <p:sp>
        <p:nvSpPr>
          <p:cNvPr id="19" name="Freeform 18"/>
          <p:cNvSpPr/>
          <p:nvPr/>
        </p:nvSpPr>
        <p:spPr>
          <a:xfrm>
            <a:off x="2575098" y="2119467"/>
            <a:ext cx="1579549" cy="25400"/>
          </a:xfrm>
          <a:custGeom>
            <a:avLst/>
            <a:gdLst>
              <a:gd name="connsiteX0" fmla="*/ 6350 w 1579549"/>
              <a:gd name="connsiteY0" fmla="*/ 6350 h 25400"/>
              <a:gd name="connsiteX1" fmla="*/ 1573199 w 157954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79549" h="25400">
                <a:moveTo>
                  <a:pt x="6350" y="6350"/>
                </a:moveTo>
                <a:lnTo>
                  <a:pt x="157319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285551" y="2080148"/>
            <a:ext cx="303530" cy="85369"/>
          </a:xfrm>
          <a:custGeom>
            <a:avLst/>
            <a:gdLst>
              <a:gd name="connsiteX0" fmla="*/ 151752 w 303530"/>
              <a:gd name="connsiteY0" fmla="*/ 79019 h 85369"/>
              <a:gd name="connsiteX1" fmla="*/ 6350 w 303530"/>
              <a:gd name="connsiteY1" fmla="*/ 42684 h 85369"/>
              <a:gd name="connsiteX2" fmla="*/ 151752 w 303530"/>
              <a:gd name="connsiteY2" fmla="*/ 6350 h 85369"/>
              <a:gd name="connsiteX3" fmla="*/ 297179 w 303530"/>
              <a:gd name="connsiteY3" fmla="*/ 42684 h 85369"/>
              <a:gd name="connsiteX4" fmla="*/ 151752 w 303530"/>
              <a:gd name="connsiteY4" fmla="*/ 79019 h 85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3530" h="85369">
                <a:moveTo>
                  <a:pt x="151752" y="79019"/>
                </a:moveTo>
                <a:cubicBezTo>
                  <a:pt x="71488" y="79019"/>
                  <a:pt x="6350" y="62750"/>
                  <a:pt x="6350" y="42684"/>
                </a:cubicBezTo>
                <a:cubicBezTo>
                  <a:pt x="6350" y="22593"/>
                  <a:pt x="71488" y="6350"/>
                  <a:pt x="151752" y="6350"/>
                </a:cubicBezTo>
                <a:cubicBezTo>
                  <a:pt x="232092" y="6350"/>
                  <a:pt x="297179" y="22593"/>
                  <a:pt x="297179" y="42684"/>
                </a:cubicBezTo>
                <a:cubicBezTo>
                  <a:pt x="297179" y="62750"/>
                  <a:pt x="232092" y="79019"/>
                  <a:pt x="151752" y="7901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575098" y="2955647"/>
            <a:ext cx="1579549" cy="25400"/>
          </a:xfrm>
          <a:custGeom>
            <a:avLst/>
            <a:gdLst>
              <a:gd name="connsiteX0" fmla="*/ 6350 w 1579549"/>
              <a:gd name="connsiteY0" fmla="*/ 6350 h 25400"/>
              <a:gd name="connsiteX1" fmla="*/ 1573199 w 157954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79549" h="25400">
                <a:moveTo>
                  <a:pt x="6350" y="6350"/>
                </a:moveTo>
                <a:lnTo>
                  <a:pt x="157319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285551" y="2916345"/>
            <a:ext cx="303530" cy="85365"/>
          </a:xfrm>
          <a:custGeom>
            <a:avLst/>
            <a:gdLst>
              <a:gd name="connsiteX0" fmla="*/ 151752 w 303530"/>
              <a:gd name="connsiteY0" fmla="*/ 79015 h 85365"/>
              <a:gd name="connsiteX1" fmla="*/ 6350 w 303530"/>
              <a:gd name="connsiteY1" fmla="*/ 42651 h 85365"/>
              <a:gd name="connsiteX2" fmla="*/ 151752 w 303530"/>
              <a:gd name="connsiteY2" fmla="*/ 6350 h 85365"/>
              <a:gd name="connsiteX3" fmla="*/ 297179 w 303530"/>
              <a:gd name="connsiteY3" fmla="*/ 42651 h 85365"/>
              <a:gd name="connsiteX4" fmla="*/ 151752 w 303530"/>
              <a:gd name="connsiteY4" fmla="*/ 79015 h 85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3530" h="85365">
                <a:moveTo>
                  <a:pt x="151752" y="79015"/>
                </a:moveTo>
                <a:cubicBezTo>
                  <a:pt x="71488" y="79015"/>
                  <a:pt x="6350" y="62768"/>
                  <a:pt x="6350" y="42651"/>
                </a:cubicBezTo>
                <a:cubicBezTo>
                  <a:pt x="6350" y="22558"/>
                  <a:pt x="71488" y="6350"/>
                  <a:pt x="151752" y="6350"/>
                </a:cubicBezTo>
                <a:cubicBezTo>
                  <a:pt x="232092" y="6350"/>
                  <a:pt x="297179" y="22558"/>
                  <a:pt x="297179" y="42651"/>
                </a:cubicBezTo>
                <a:cubicBezTo>
                  <a:pt x="297179" y="62768"/>
                  <a:pt x="232092" y="79015"/>
                  <a:pt x="151752" y="7901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39D3B-20C0-C949-92E1-CD74DC4DE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78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432816" y="213360"/>
            <a:ext cx="827836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84891" y="356295"/>
            <a:ext cx="146193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Nasopharynx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4566" y="797620"/>
            <a:ext cx="66684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Hard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palate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63453" y="1619945"/>
            <a:ext cx="65402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Oral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cavity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8691" y="2442270"/>
            <a:ext cx="12182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Lips (labia)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74566" y="2910583"/>
            <a:ext cx="10131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Vestibule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3453" y="3691633"/>
            <a:ext cx="98745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Lingual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frenulum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3453" y="4713983"/>
            <a:ext cx="81644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8691" y="5317233"/>
            <a:ext cx="125675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Hyoid bone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9803" y="5934770"/>
            <a:ext cx="8720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Trachea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2341" y="6358633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6884891" y="1472308"/>
            <a:ext cx="11798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Soft palate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884891" y="2032695"/>
            <a:ext cx="62837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Uvula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6884891" y="2548633"/>
            <a:ext cx="156453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Palatine tonsil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6884891" y="3021708"/>
            <a:ext cx="150041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Lingual tonsil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6884891" y="3539233"/>
            <a:ext cx="130805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Oropharynx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6884891" y="4486970"/>
            <a:ext cx="105157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Epiglottis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6884891" y="5123558"/>
            <a:ext cx="180818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Laryngopharynx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6884891" y="5769670"/>
            <a:ext cx="124393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Esophagus</a:t>
            </a:r>
          </a:p>
        </p:txBody>
      </p:sp>
      <p:sp>
        <p:nvSpPr>
          <p:cNvPr id="24" name="Freeform 23"/>
          <p:cNvSpPr/>
          <p:nvPr/>
        </p:nvSpPr>
        <p:spPr>
          <a:xfrm>
            <a:off x="1015999" y="905663"/>
            <a:ext cx="2132375" cy="455155"/>
          </a:xfrm>
          <a:custGeom>
            <a:avLst/>
            <a:gdLst>
              <a:gd name="connsiteX0" fmla="*/ 9525 w 2132375"/>
              <a:gd name="connsiteY0" fmla="*/ 9525 h 455155"/>
              <a:gd name="connsiteX1" fmla="*/ 257119 w 2132375"/>
              <a:gd name="connsiteY1" fmla="*/ 9525 h 455155"/>
              <a:gd name="connsiteX2" fmla="*/ 2122850 w 2132375"/>
              <a:gd name="connsiteY2" fmla="*/ 445630 h 455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32375" h="455155">
                <a:moveTo>
                  <a:pt x="9525" y="9525"/>
                </a:moveTo>
                <a:lnTo>
                  <a:pt x="257119" y="9525"/>
                </a:lnTo>
                <a:lnTo>
                  <a:pt x="2122850" y="44563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738426" y="475565"/>
            <a:ext cx="1113853" cy="1022870"/>
          </a:xfrm>
          <a:custGeom>
            <a:avLst/>
            <a:gdLst>
              <a:gd name="connsiteX0" fmla="*/ 9525 w 1113853"/>
              <a:gd name="connsiteY0" fmla="*/ 1013345 h 1022870"/>
              <a:gd name="connsiteX1" fmla="*/ 920813 w 1113853"/>
              <a:gd name="connsiteY1" fmla="*/ 9525 h 1022870"/>
              <a:gd name="connsiteX2" fmla="*/ 1104328 w 1113853"/>
              <a:gd name="connsiteY2" fmla="*/ 9525 h 10228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3853" h="1022870">
                <a:moveTo>
                  <a:pt x="9525" y="1013345"/>
                </a:moveTo>
                <a:lnTo>
                  <a:pt x="920813" y="9525"/>
                </a:lnTo>
                <a:lnTo>
                  <a:pt x="1104328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830348" y="2133537"/>
            <a:ext cx="1021956" cy="670432"/>
          </a:xfrm>
          <a:custGeom>
            <a:avLst/>
            <a:gdLst>
              <a:gd name="connsiteX0" fmla="*/ 1012431 w 1021956"/>
              <a:gd name="connsiteY0" fmla="*/ 9525 h 670432"/>
              <a:gd name="connsiteX1" fmla="*/ 784707 w 1021956"/>
              <a:gd name="connsiteY1" fmla="*/ 9525 h 670432"/>
              <a:gd name="connsiteX2" fmla="*/ 9525 w 1021956"/>
              <a:gd name="connsiteY2" fmla="*/ 660908 h 670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21956" h="670432">
                <a:moveTo>
                  <a:pt x="1012431" y="9525"/>
                </a:moveTo>
                <a:lnTo>
                  <a:pt x="784707" y="9525"/>
                </a:lnTo>
                <a:lnTo>
                  <a:pt x="9525" y="66090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280896" y="3114459"/>
            <a:ext cx="1574165" cy="106667"/>
          </a:xfrm>
          <a:custGeom>
            <a:avLst/>
            <a:gdLst>
              <a:gd name="connsiteX0" fmla="*/ 1564639 w 1574165"/>
              <a:gd name="connsiteY0" fmla="*/ 9525 h 106667"/>
              <a:gd name="connsiteX1" fmla="*/ 1334160 w 1574165"/>
              <a:gd name="connsiteY1" fmla="*/ 9525 h 106667"/>
              <a:gd name="connsiteX2" fmla="*/ 9525 w 1574165"/>
              <a:gd name="connsiteY2" fmla="*/ 97142 h 106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165" h="106667">
                <a:moveTo>
                  <a:pt x="1564639" y="9525"/>
                </a:moveTo>
                <a:lnTo>
                  <a:pt x="1334160" y="9525"/>
                </a:lnTo>
                <a:lnTo>
                  <a:pt x="9525" y="9714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896960" y="3227883"/>
            <a:ext cx="955319" cy="448602"/>
          </a:xfrm>
          <a:custGeom>
            <a:avLst/>
            <a:gdLst>
              <a:gd name="connsiteX0" fmla="*/ 945794 w 955319"/>
              <a:gd name="connsiteY0" fmla="*/ 439077 h 448602"/>
              <a:gd name="connsiteX1" fmla="*/ 499567 w 955319"/>
              <a:gd name="connsiteY1" fmla="*/ 439077 h 448602"/>
              <a:gd name="connsiteX2" fmla="*/ 9525 w 955319"/>
              <a:gd name="connsiteY2" fmla="*/ 9525 h 4486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5319" h="448602">
                <a:moveTo>
                  <a:pt x="945794" y="439077"/>
                </a:moveTo>
                <a:lnTo>
                  <a:pt x="499567" y="439077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797265" y="2662238"/>
            <a:ext cx="1057795" cy="360197"/>
          </a:xfrm>
          <a:custGeom>
            <a:avLst/>
            <a:gdLst>
              <a:gd name="connsiteX0" fmla="*/ 1048270 w 1057795"/>
              <a:gd name="connsiteY0" fmla="*/ 9525 h 360197"/>
              <a:gd name="connsiteX1" fmla="*/ 756704 w 1057795"/>
              <a:gd name="connsiteY1" fmla="*/ 9525 h 360197"/>
              <a:gd name="connsiteX2" fmla="*/ 9525 w 1057795"/>
              <a:gd name="connsiteY2" fmla="*/ 350672 h 360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7795" h="360197">
                <a:moveTo>
                  <a:pt x="1048270" y="9525"/>
                </a:moveTo>
                <a:lnTo>
                  <a:pt x="756704" y="9525"/>
                </a:lnTo>
                <a:lnTo>
                  <a:pt x="9525" y="35067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505851" y="3765690"/>
            <a:ext cx="1349209" cy="860399"/>
          </a:xfrm>
          <a:custGeom>
            <a:avLst/>
            <a:gdLst>
              <a:gd name="connsiteX0" fmla="*/ 1339684 w 1349209"/>
              <a:gd name="connsiteY0" fmla="*/ 850874 h 860399"/>
              <a:gd name="connsiteX1" fmla="*/ 1090790 w 1349209"/>
              <a:gd name="connsiteY1" fmla="*/ 850874 h 860399"/>
              <a:gd name="connsiteX2" fmla="*/ 9525 w 1349209"/>
              <a:gd name="connsiteY2" fmla="*/ 9525 h 860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49209" h="860399">
                <a:moveTo>
                  <a:pt x="1339684" y="850874"/>
                </a:moveTo>
                <a:lnTo>
                  <a:pt x="1090790" y="850874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815515" y="4698962"/>
            <a:ext cx="1036764" cy="564451"/>
          </a:xfrm>
          <a:custGeom>
            <a:avLst/>
            <a:gdLst>
              <a:gd name="connsiteX0" fmla="*/ 1027239 w 1036764"/>
              <a:gd name="connsiteY0" fmla="*/ 554926 h 564451"/>
              <a:gd name="connsiteX1" fmla="*/ 781126 w 1036764"/>
              <a:gd name="connsiteY1" fmla="*/ 554926 h 564451"/>
              <a:gd name="connsiteX2" fmla="*/ 9525 w 1036764"/>
              <a:gd name="connsiteY2" fmla="*/ 9525 h 564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36764" h="564451">
                <a:moveTo>
                  <a:pt x="1027239" y="554926"/>
                </a:moveTo>
                <a:lnTo>
                  <a:pt x="781126" y="554926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930450" y="5890984"/>
            <a:ext cx="921829" cy="38100"/>
          </a:xfrm>
          <a:custGeom>
            <a:avLst/>
            <a:gdLst>
              <a:gd name="connsiteX0" fmla="*/ 912304 w 921829"/>
              <a:gd name="connsiteY0" fmla="*/ 9525 h 38100"/>
              <a:gd name="connsiteX1" fmla="*/ 9525 w 92182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1829" h="38100">
                <a:moveTo>
                  <a:pt x="912304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949523" y="1739240"/>
            <a:ext cx="2865945" cy="38100"/>
          </a:xfrm>
          <a:custGeom>
            <a:avLst/>
            <a:gdLst>
              <a:gd name="connsiteX0" fmla="*/ 9525 w 2865945"/>
              <a:gd name="connsiteY0" fmla="*/ 9525 h 38100"/>
              <a:gd name="connsiteX1" fmla="*/ 2856420 w 286594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65945" h="38100">
                <a:moveTo>
                  <a:pt x="9525" y="9525"/>
                </a:moveTo>
                <a:lnTo>
                  <a:pt x="285642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715510" y="2567991"/>
            <a:ext cx="739609" cy="38100"/>
          </a:xfrm>
          <a:custGeom>
            <a:avLst/>
            <a:gdLst>
              <a:gd name="connsiteX0" fmla="*/ 9525 w 739609"/>
              <a:gd name="connsiteY0" fmla="*/ 9525 h 38100"/>
              <a:gd name="connsiteX1" fmla="*/ 730084 w 73960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9609" h="38100">
                <a:moveTo>
                  <a:pt x="9525" y="9525"/>
                </a:moveTo>
                <a:lnTo>
                  <a:pt x="730084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534650" y="3029281"/>
            <a:ext cx="1173035" cy="38100"/>
          </a:xfrm>
          <a:custGeom>
            <a:avLst/>
            <a:gdLst>
              <a:gd name="connsiteX0" fmla="*/ 9525 w 1173035"/>
              <a:gd name="connsiteY0" fmla="*/ 9525 h 38100"/>
              <a:gd name="connsiteX1" fmla="*/ 1163510 w 117303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3035" h="38100">
                <a:moveTo>
                  <a:pt x="9525" y="9525"/>
                </a:moveTo>
                <a:lnTo>
                  <a:pt x="116351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1308564" y="3012301"/>
            <a:ext cx="2069655" cy="807161"/>
          </a:xfrm>
          <a:custGeom>
            <a:avLst/>
            <a:gdLst>
              <a:gd name="connsiteX0" fmla="*/ 9525 w 2069655"/>
              <a:gd name="connsiteY0" fmla="*/ 797636 h 807161"/>
              <a:gd name="connsiteX1" fmla="*/ 435229 w 2069655"/>
              <a:gd name="connsiteY1" fmla="*/ 797636 h 807161"/>
              <a:gd name="connsiteX2" fmla="*/ 2060130 w 2069655"/>
              <a:gd name="connsiteY2" fmla="*/ 9525 h 807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69655" h="807161">
                <a:moveTo>
                  <a:pt x="9525" y="797636"/>
                </a:moveTo>
                <a:lnTo>
                  <a:pt x="435229" y="797636"/>
                </a:lnTo>
                <a:lnTo>
                  <a:pt x="206013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1346664" y="3122600"/>
            <a:ext cx="2894038" cy="1731937"/>
          </a:xfrm>
          <a:custGeom>
            <a:avLst/>
            <a:gdLst>
              <a:gd name="connsiteX0" fmla="*/ 2884513 w 2894038"/>
              <a:gd name="connsiteY0" fmla="*/ 9525 h 1731937"/>
              <a:gd name="connsiteX1" fmla="*/ 327190 w 2894038"/>
              <a:gd name="connsiteY1" fmla="*/ 1722412 h 1731937"/>
              <a:gd name="connsiteX2" fmla="*/ 9525 w 2894038"/>
              <a:gd name="connsiteY2" fmla="*/ 1722412 h 17319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94038" h="1731937">
                <a:moveTo>
                  <a:pt x="2884513" y="9525"/>
                </a:moveTo>
                <a:lnTo>
                  <a:pt x="327190" y="1722412"/>
                </a:lnTo>
                <a:lnTo>
                  <a:pt x="9525" y="172241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747425" y="4429290"/>
            <a:ext cx="2804198" cy="1044194"/>
          </a:xfrm>
          <a:custGeom>
            <a:avLst/>
            <a:gdLst>
              <a:gd name="connsiteX0" fmla="*/ 2794673 w 2804198"/>
              <a:gd name="connsiteY0" fmla="*/ 9525 h 1044194"/>
              <a:gd name="connsiteX1" fmla="*/ 334073 w 2804198"/>
              <a:gd name="connsiteY1" fmla="*/ 1034669 h 1044194"/>
              <a:gd name="connsiteX2" fmla="*/ 9525 w 2804198"/>
              <a:gd name="connsiteY2" fmla="*/ 1034669 h 1044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04198" h="1044194">
                <a:moveTo>
                  <a:pt x="2794673" y="9525"/>
                </a:moveTo>
                <a:lnTo>
                  <a:pt x="334073" y="1034669"/>
                </a:lnTo>
                <a:lnTo>
                  <a:pt x="9525" y="10346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1364431" y="6059399"/>
            <a:ext cx="3752824" cy="38100"/>
          </a:xfrm>
          <a:custGeom>
            <a:avLst/>
            <a:gdLst>
              <a:gd name="connsiteX0" fmla="*/ 3743299 w 3752824"/>
              <a:gd name="connsiteY0" fmla="*/ 9525 h 38100"/>
              <a:gd name="connsiteX1" fmla="*/ 9525 w 375282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52824" h="38100">
                <a:moveTo>
                  <a:pt x="3743299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130318" y="1923111"/>
            <a:ext cx="288010" cy="658507"/>
          </a:xfrm>
          <a:custGeom>
            <a:avLst/>
            <a:gdLst>
              <a:gd name="connsiteX0" fmla="*/ 9525 w 288010"/>
              <a:gd name="connsiteY0" fmla="*/ 648982 h 658507"/>
              <a:gd name="connsiteX1" fmla="*/ 278485 w 288010"/>
              <a:gd name="connsiteY1" fmla="*/ 9525 h 658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8010" h="658507">
                <a:moveTo>
                  <a:pt x="9525" y="648982"/>
                </a:moveTo>
                <a:lnTo>
                  <a:pt x="27848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633930" y="1579283"/>
            <a:ext cx="1218348" cy="466496"/>
          </a:xfrm>
          <a:custGeom>
            <a:avLst/>
            <a:gdLst>
              <a:gd name="connsiteX0" fmla="*/ 1208823 w 1218348"/>
              <a:gd name="connsiteY0" fmla="*/ 9525 h 466496"/>
              <a:gd name="connsiteX1" fmla="*/ 981125 w 1218348"/>
              <a:gd name="connsiteY1" fmla="*/ 9525 h 466496"/>
              <a:gd name="connsiteX2" fmla="*/ 9525 w 1218348"/>
              <a:gd name="connsiteY2" fmla="*/ 456971 h 466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8348" h="466496">
                <a:moveTo>
                  <a:pt x="1208823" y="9525"/>
                </a:moveTo>
                <a:lnTo>
                  <a:pt x="981125" y="9525"/>
                </a:lnTo>
                <a:lnTo>
                  <a:pt x="9525" y="45697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FC566-42B9-BA4D-9568-79670526F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25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703576" y="213360"/>
            <a:ext cx="373684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34983" y="722287"/>
            <a:ext cx="722955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Ingestion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181308" y="893737"/>
            <a:ext cx="34624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Food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88945" y="1146150"/>
            <a:ext cx="88806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Mechanical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breakdown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77833" y="1541437"/>
            <a:ext cx="12391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Chewing (mouth)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777833" y="1749400"/>
            <a:ext cx="14282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• Churning (stomach)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777833" y="1935137"/>
            <a:ext cx="116410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3663" indent="-93663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Segmentation</a:t>
            </a:r>
            <a:b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(small intestine)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787358" y="2466950"/>
            <a:ext cx="72936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Digestion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97183" y="1250925"/>
            <a:ext cx="5578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Pharynx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197183" y="1520800"/>
            <a:ext cx="7630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Esophagus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247983" y="1755750"/>
            <a:ext cx="81753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Propulsion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267031" y="1989113"/>
            <a:ext cx="96532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3663" indent="-93663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Swallowing</a:t>
            </a:r>
            <a:b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(oropharynx)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67031" y="2387577"/>
            <a:ext cx="1109599" cy="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3663" indent="-93663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Peristalsis</a:t>
            </a:r>
            <a:b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(esophagus,</a:t>
            </a:r>
            <a:b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stomach,</a:t>
            </a:r>
            <a:b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small intestine,</a:t>
            </a:r>
            <a:b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large intestine)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208295" y="3278162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Stomach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5255920" y="3592487"/>
            <a:ext cx="83997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Absorption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903620" y="3851250"/>
            <a:ext cx="46326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Lymph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vessel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2854033" y="4603725"/>
            <a:ext cx="57868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Small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intestine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2854033" y="5013300"/>
            <a:ext cx="57868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Large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intestine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5092407" y="5351437"/>
            <a:ext cx="7662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Mainly H</a:t>
            </a:r>
            <a:r>
              <a:rPr lang="en-US" alt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5206707" y="5586387"/>
            <a:ext cx="4007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Feces</a:t>
            </a: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5216232" y="6081687"/>
            <a:ext cx="3542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Anus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945540" y="4936306"/>
            <a:ext cx="43120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vessel</a:t>
            </a:r>
          </a:p>
        </p:txBody>
      </p:sp>
      <p:sp>
        <p:nvSpPr>
          <p:cNvPr id="27" name="TextBox 34"/>
          <p:cNvSpPr txBox="1">
            <a:spLocks noChangeArrowheads="1"/>
          </p:cNvSpPr>
          <p:nvPr/>
        </p:nvSpPr>
        <p:spPr bwMode="auto">
          <a:xfrm>
            <a:off x="2823870" y="6190431"/>
            <a:ext cx="83997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Defecation</a:t>
            </a:r>
          </a:p>
        </p:txBody>
      </p:sp>
      <p:sp>
        <p:nvSpPr>
          <p:cNvPr id="28" name="Freeform 27"/>
          <p:cNvSpPr/>
          <p:nvPr/>
        </p:nvSpPr>
        <p:spPr>
          <a:xfrm>
            <a:off x="4017440" y="1260044"/>
            <a:ext cx="235826" cy="378002"/>
          </a:xfrm>
          <a:custGeom>
            <a:avLst/>
            <a:gdLst>
              <a:gd name="connsiteX0" fmla="*/ 6350 w 235826"/>
              <a:gd name="connsiteY0" fmla="*/ 371652 h 378002"/>
              <a:gd name="connsiteX1" fmla="*/ 142252 w 235826"/>
              <a:gd name="connsiteY1" fmla="*/ 371652 h 378002"/>
              <a:gd name="connsiteX2" fmla="*/ 229476 w 235826"/>
              <a:gd name="connsiteY2" fmla="*/ 6350 h 378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5826" h="378002">
                <a:moveTo>
                  <a:pt x="6350" y="371652"/>
                </a:moveTo>
                <a:lnTo>
                  <a:pt x="142252" y="371652"/>
                </a:lnTo>
                <a:lnTo>
                  <a:pt x="22947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140249" y="985623"/>
            <a:ext cx="1041273" cy="198577"/>
          </a:xfrm>
          <a:custGeom>
            <a:avLst/>
            <a:gdLst>
              <a:gd name="connsiteX0" fmla="*/ 1034923 w 1041273"/>
              <a:gd name="connsiteY0" fmla="*/ 6350 h 198577"/>
              <a:gd name="connsiteX1" fmla="*/ 338086 w 1041273"/>
              <a:gd name="connsiteY1" fmla="*/ 6350 h 198577"/>
              <a:gd name="connsiteX2" fmla="*/ 6350 w 1041273"/>
              <a:gd name="connsiteY2" fmla="*/ 192227 h 1985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41273" h="198577">
                <a:moveTo>
                  <a:pt x="1034923" y="6350"/>
                </a:moveTo>
                <a:lnTo>
                  <a:pt x="338086" y="6350"/>
                </a:lnTo>
                <a:lnTo>
                  <a:pt x="6350" y="19222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199012" y="1816799"/>
            <a:ext cx="223786" cy="1183893"/>
          </a:xfrm>
          <a:custGeom>
            <a:avLst/>
            <a:gdLst>
              <a:gd name="connsiteX0" fmla="*/ 6350 w 223786"/>
              <a:gd name="connsiteY0" fmla="*/ 6350 h 1183893"/>
              <a:gd name="connsiteX1" fmla="*/ 160845 w 223786"/>
              <a:gd name="connsiteY1" fmla="*/ 6350 h 1183893"/>
              <a:gd name="connsiteX2" fmla="*/ 217436 w 223786"/>
              <a:gd name="connsiteY2" fmla="*/ 1177544 h 1183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3786" h="1183893">
                <a:moveTo>
                  <a:pt x="6350" y="6350"/>
                </a:moveTo>
                <a:lnTo>
                  <a:pt x="160845" y="6350"/>
                </a:lnTo>
                <a:lnTo>
                  <a:pt x="217436" y="117754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805109" y="2036890"/>
            <a:ext cx="675716" cy="1618716"/>
          </a:xfrm>
          <a:custGeom>
            <a:avLst/>
            <a:gdLst>
              <a:gd name="connsiteX0" fmla="*/ 6350 w 675716"/>
              <a:gd name="connsiteY0" fmla="*/ 6350 h 1618716"/>
              <a:gd name="connsiteX1" fmla="*/ 221830 w 675716"/>
              <a:gd name="connsiteY1" fmla="*/ 6350 h 1618716"/>
              <a:gd name="connsiteX2" fmla="*/ 669366 w 675716"/>
              <a:gd name="connsiteY2" fmla="*/ 1612366 h 16187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75716" h="1618716">
                <a:moveTo>
                  <a:pt x="6350" y="6350"/>
                </a:moveTo>
                <a:lnTo>
                  <a:pt x="221830" y="6350"/>
                </a:lnTo>
                <a:lnTo>
                  <a:pt x="669366" y="161236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235400" y="4470896"/>
            <a:ext cx="956538" cy="223850"/>
          </a:xfrm>
          <a:custGeom>
            <a:avLst/>
            <a:gdLst>
              <a:gd name="connsiteX0" fmla="*/ 6350 w 956538"/>
              <a:gd name="connsiteY0" fmla="*/ 217500 h 223850"/>
              <a:gd name="connsiteX1" fmla="*/ 834402 w 956538"/>
              <a:gd name="connsiteY1" fmla="*/ 217500 h 223850"/>
              <a:gd name="connsiteX2" fmla="*/ 950188 w 956538"/>
              <a:gd name="connsiteY2" fmla="*/ 6350 h 2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6538" h="223850">
                <a:moveTo>
                  <a:pt x="6350" y="217500"/>
                </a:moveTo>
                <a:lnTo>
                  <a:pt x="834402" y="217500"/>
                </a:lnTo>
                <a:lnTo>
                  <a:pt x="95018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255231" y="5097527"/>
            <a:ext cx="582529" cy="25184"/>
          </a:xfrm>
          <a:custGeom>
            <a:avLst/>
            <a:gdLst>
              <a:gd name="connsiteX0" fmla="*/ 6350 w 582529"/>
              <a:gd name="connsiteY0" fmla="*/ 6350 h 25184"/>
              <a:gd name="connsiteX1" fmla="*/ 576179 w 582529"/>
              <a:gd name="connsiteY1" fmla="*/ 6350 h 25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2529" h="25184">
                <a:moveTo>
                  <a:pt x="6350" y="6350"/>
                </a:moveTo>
                <a:lnTo>
                  <a:pt x="57617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492572" y="6160085"/>
            <a:ext cx="692429" cy="251091"/>
          </a:xfrm>
          <a:custGeom>
            <a:avLst/>
            <a:gdLst>
              <a:gd name="connsiteX0" fmla="*/ 686079 w 692429"/>
              <a:gd name="connsiteY0" fmla="*/ 6350 h 251091"/>
              <a:gd name="connsiteX1" fmla="*/ 565480 w 692429"/>
              <a:gd name="connsiteY1" fmla="*/ 6350 h 251091"/>
              <a:gd name="connsiteX2" fmla="*/ 6350 w 692429"/>
              <a:gd name="connsiteY2" fmla="*/ 244741 h 251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2429" h="251091">
                <a:moveTo>
                  <a:pt x="686079" y="6350"/>
                </a:moveTo>
                <a:lnTo>
                  <a:pt x="565480" y="6350"/>
                </a:lnTo>
                <a:lnTo>
                  <a:pt x="6350" y="24474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698501" y="5018000"/>
            <a:ext cx="219405" cy="60223"/>
          </a:xfrm>
          <a:custGeom>
            <a:avLst/>
            <a:gdLst>
              <a:gd name="connsiteX0" fmla="*/ 6350 w 219405"/>
              <a:gd name="connsiteY0" fmla="*/ 53873 h 60223"/>
              <a:gd name="connsiteX1" fmla="*/ 129539 w 219405"/>
              <a:gd name="connsiteY1" fmla="*/ 6350 h 60223"/>
              <a:gd name="connsiteX2" fmla="*/ 213055 w 219405"/>
              <a:gd name="connsiteY2" fmla="*/ 6350 h 60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9405" h="60223">
                <a:moveTo>
                  <a:pt x="6350" y="53873"/>
                </a:moveTo>
                <a:lnTo>
                  <a:pt x="129539" y="6350"/>
                </a:lnTo>
                <a:lnTo>
                  <a:pt x="21305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607023" y="3934778"/>
            <a:ext cx="275628" cy="102704"/>
          </a:xfrm>
          <a:custGeom>
            <a:avLst/>
            <a:gdLst>
              <a:gd name="connsiteX0" fmla="*/ 6350 w 275628"/>
              <a:gd name="connsiteY0" fmla="*/ 96354 h 102704"/>
              <a:gd name="connsiteX1" fmla="*/ 169176 w 275628"/>
              <a:gd name="connsiteY1" fmla="*/ 6350 h 102704"/>
              <a:gd name="connsiteX2" fmla="*/ 269278 w 275628"/>
              <a:gd name="connsiteY2" fmla="*/ 6350 h 102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5628" h="102704">
                <a:moveTo>
                  <a:pt x="6350" y="96354"/>
                </a:moveTo>
                <a:lnTo>
                  <a:pt x="169176" y="6350"/>
                </a:lnTo>
                <a:lnTo>
                  <a:pt x="26927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668709" y="3362567"/>
            <a:ext cx="517677" cy="25400"/>
          </a:xfrm>
          <a:custGeom>
            <a:avLst/>
            <a:gdLst>
              <a:gd name="connsiteX0" fmla="*/ 511327 w 517677"/>
              <a:gd name="connsiteY0" fmla="*/ 6350 h 25400"/>
              <a:gd name="connsiteX1" fmla="*/ 6350 w 51767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7677" h="25400">
                <a:moveTo>
                  <a:pt x="51132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567490" y="1328154"/>
            <a:ext cx="612076" cy="25400"/>
          </a:xfrm>
          <a:custGeom>
            <a:avLst/>
            <a:gdLst>
              <a:gd name="connsiteX0" fmla="*/ 605726 w 612076"/>
              <a:gd name="connsiteY0" fmla="*/ 6350 h 25400"/>
              <a:gd name="connsiteX1" fmla="*/ 6350 w 61207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2076" h="25400">
                <a:moveTo>
                  <a:pt x="60572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567490" y="1599820"/>
            <a:ext cx="608672" cy="25400"/>
          </a:xfrm>
          <a:custGeom>
            <a:avLst/>
            <a:gdLst>
              <a:gd name="connsiteX0" fmla="*/ 602322 w 608672"/>
              <a:gd name="connsiteY0" fmla="*/ 6350 h 25400"/>
              <a:gd name="connsiteX1" fmla="*/ 6350 w 60867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8672" h="25400">
                <a:moveTo>
                  <a:pt x="60232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4649214" y="5664493"/>
            <a:ext cx="536651" cy="25400"/>
          </a:xfrm>
          <a:custGeom>
            <a:avLst/>
            <a:gdLst>
              <a:gd name="connsiteX0" fmla="*/ 530301 w 536651"/>
              <a:gd name="connsiteY0" fmla="*/ 6350 h 25400"/>
              <a:gd name="connsiteX1" fmla="*/ 6350 w 53665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6651" h="25400">
                <a:moveTo>
                  <a:pt x="53030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387923" y="5038777"/>
            <a:ext cx="56007" cy="227076"/>
          </a:xfrm>
          <a:custGeom>
            <a:avLst/>
            <a:gdLst>
              <a:gd name="connsiteX0" fmla="*/ 49656 w 56007"/>
              <a:gd name="connsiteY0" fmla="*/ 102895 h 227076"/>
              <a:gd name="connsiteX1" fmla="*/ 27838 w 56007"/>
              <a:gd name="connsiteY1" fmla="*/ 6350 h 227076"/>
              <a:gd name="connsiteX2" fmla="*/ 6350 w 56007"/>
              <a:gd name="connsiteY2" fmla="*/ 113538 h 227076"/>
              <a:gd name="connsiteX3" fmla="*/ 27838 w 56007"/>
              <a:gd name="connsiteY3" fmla="*/ 220726 h 227076"/>
              <a:gd name="connsiteX4" fmla="*/ 48590 w 56007"/>
              <a:gd name="connsiteY4" fmla="*/ 128358 h 2270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007" h="227076">
                <a:moveTo>
                  <a:pt x="49656" y="102895"/>
                </a:moveTo>
                <a:cubicBezTo>
                  <a:pt x="47002" y="58788"/>
                  <a:pt x="37528" y="6350"/>
                  <a:pt x="27838" y="6350"/>
                </a:cubicBezTo>
                <a:cubicBezTo>
                  <a:pt x="15976" y="6350"/>
                  <a:pt x="6350" y="54343"/>
                  <a:pt x="6350" y="113538"/>
                </a:cubicBezTo>
                <a:cubicBezTo>
                  <a:pt x="6350" y="172732"/>
                  <a:pt x="15976" y="220726"/>
                  <a:pt x="27838" y="220726"/>
                </a:cubicBezTo>
                <a:cubicBezTo>
                  <a:pt x="37782" y="220726"/>
                  <a:pt x="46164" y="174193"/>
                  <a:pt x="48590" y="128358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5409982" y="5256759"/>
            <a:ext cx="25400" cy="95885"/>
          </a:xfrm>
          <a:custGeom>
            <a:avLst/>
            <a:gdLst>
              <a:gd name="connsiteX0" fmla="*/ 6350 w 25400"/>
              <a:gd name="connsiteY0" fmla="*/ 89534 h 95885"/>
              <a:gd name="connsiteX1" fmla="*/ 6350 w 25400"/>
              <a:gd name="connsiteY1" fmla="*/ 6350 h 95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95885">
                <a:moveTo>
                  <a:pt x="6350" y="8953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E2347-D8EB-5C4D-AAFE-04FCBB8F0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24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"/>
          <a:stretch>
            <a:fillRect/>
          </a:stretch>
        </p:blipFill>
        <p:spPr>
          <a:xfrm>
            <a:off x="1987296" y="1045464"/>
            <a:ext cx="5169408" cy="476707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06250" y="1054745"/>
            <a:ext cx="13224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Bolus of food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39363" y="2664470"/>
            <a:ext cx="7237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21900" y="3131195"/>
            <a:ext cx="807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Pharynx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21900" y="3486795"/>
            <a:ext cx="936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Epiglottis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up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021900" y="4185295"/>
            <a:ext cx="1452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Glottis (lumen)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of larynx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212525" y="4848870"/>
            <a:ext cx="7741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Trachea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69575" y="5326708"/>
            <a:ext cx="235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Upper esophageal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sphincter contracted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03350" y="3661420"/>
            <a:ext cx="112691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Upper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esophageal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sphincter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003350" y="4809183"/>
            <a:ext cx="11028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Esophagus</a:t>
            </a:r>
          </a:p>
        </p:txBody>
      </p:sp>
      <p:sp>
        <p:nvSpPr>
          <p:cNvPr id="16" name="bk object 16"/>
          <p:cNvSpPr/>
          <p:nvPr/>
        </p:nvSpPr>
        <p:spPr>
          <a:xfrm>
            <a:off x="4029582" y="4970348"/>
            <a:ext cx="1124585" cy="0"/>
          </a:xfrm>
          <a:custGeom>
            <a:avLst/>
            <a:gdLst/>
            <a:ahLst/>
            <a:cxnLst/>
            <a:rect l="l" t="t" r="r" b="b"/>
            <a:pathLst>
              <a:path w="1124585">
                <a:moveTo>
                  <a:pt x="112445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995598" y="3613226"/>
            <a:ext cx="2059305" cy="0"/>
          </a:xfrm>
          <a:custGeom>
            <a:avLst/>
            <a:gdLst/>
            <a:ahLst/>
            <a:cxnLst/>
            <a:rect l="l" t="t" r="r" b="b"/>
            <a:pathLst>
              <a:path w="2059305">
                <a:moveTo>
                  <a:pt x="0" y="0"/>
                </a:moveTo>
                <a:lnTo>
                  <a:pt x="205872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98226" y="4186911"/>
            <a:ext cx="1490980" cy="127000"/>
          </a:xfrm>
          <a:custGeom>
            <a:avLst/>
            <a:gdLst/>
            <a:ahLst/>
            <a:cxnLst/>
            <a:rect l="l" t="t" r="r" b="b"/>
            <a:pathLst>
              <a:path w="1490980" h="127000">
                <a:moveTo>
                  <a:pt x="0" y="126428"/>
                </a:moveTo>
                <a:lnTo>
                  <a:pt x="728154" y="126428"/>
                </a:lnTo>
                <a:lnTo>
                  <a:pt x="149066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817113" y="2793911"/>
            <a:ext cx="1152525" cy="245745"/>
          </a:xfrm>
          <a:custGeom>
            <a:avLst/>
            <a:gdLst/>
            <a:ahLst/>
            <a:cxnLst/>
            <a:rect l="l" t="t" r="r" b="b"/>
            <a:pathLst>
              <a:path w="1152525" h="245744">
                <a:moveTo>
                  <a:pt x="1152194" y="245465"/>
                </a:moveTo>
                <a:lnTo>
                  <a:pt x="398056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855213" y="3257702"/>
            <a:ext cx="2326005" cy="0"/>
          </a:xfrm>
          <a:custGeom>
            <a:avLst/>
            <a:gdLst/>
            <a:ahLst/>
            <a:cxnLst/>
            <a:rect l="l" t="t" r="r" b="b"/>
            <a:pathLst>
              <a:path w="2326005">
                <a:moveTo>
                  <a:pt x="0" y="0"/>
                </a:moveTo>
                <a:lnTo>
                  <a:pt x="232571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4467312" y="1274902"/>
            <a:ext cx="0" cy="1595755"/>
          </a:xfrm>
          <a:custGeom>
            <a:avLst/>
            <a:gdLst/>
            <a:ahLst/>
            <a:cxnLst/>
            <a:rect l="l" t="t" r="r" b="b"/>
            <a:pathLst>
              <a:path h="1595755">
                <a:moveTo>
                  <a:pt x="0" y="1595907"/>
                </a:moveTo>
                <a:lnTo>
                  <a:pt x="0" y="64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5466993" y="4925911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52033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37679" y="5250893"/>
            <a:ext cx="329184" cy="328375"/>
            <a:chOff x="2037679" y="5250893"/>
            <a:chExt cx="329184" cy="328375"/>
          </a:xfrm>
        </p:grpSpPr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2134143" y="5299664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037679" y="5250893"/>
              <a:ext cx="329184" cy="328375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07D87-FA78-A947-8AEE-993B2C7D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90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"/>
          <a:stretch>
            <a:fillRect/>
          </a:stretch>
        </p:blipFill>
        <p:spPr>
          <a:xfrm>
            <a:off x="2499360" y="1231392"/>
            <a:ext cx="4145280" cy="439521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576401" y="2606427"/>
            <a:ext cx="62837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Uvula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576401" y="3041402"/>
            <a:ext cx="64120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Bolus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576401" y="3427165"/>
            <a:ext cx="105157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Epiglottis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down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677626" y="4278065"/>
            <a:ext cx="110286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Larynx up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703026" y="4646365"/>
            <a:ext cx="124393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Esophagus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18144" y="5100701"/>
            <a:ext cx="228639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Upper esophageal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sphincter relaxed</a:t>
            </a:r>
          </a:p>
        </p:txBody>
      </p:sp>
      <p:sp>
        <p:nvSpPr>
          <p:cNvPr id="12" name="Freeform 11"/>
          <p:cNvSpPr/>
          <p:nvPr/>
        </p:nvSpPr>
        <p:spPr>
          <a:xfrm>
            <a:off x="3790111" y="3678486"/>
            <a:ext cx="684415" cy="743546"/>
          </a:xfrm>
          <a:custGeom>
            <a:avLst/>
            <a:gdLst>
              <a:gd name="connsiteX0" fmla="*/ 9525 w 684415"/>
              <a:gd name="connsiteY0" fmla="*/ 734021 h 743546"/>
              <a:gd name="connsiteX1" fmla="*/ 151561 w 684415"/>
              <a:gd name="connsiteY1" fmla="*/ 734021 h 743546"/>
              <a:gd name="connsiteX2" fmla="*/ 674890 w 684415"/>
              <a:gd name="connsiteY2" fmla="*/ 9525 h 743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4415" h="743546">
                <a:moveTo>
                  <a:pt x="9525" y="734021"/>
                </a:moveTo>
                <a:lnTo>
                  <a:pt x="151561" y="734021"/>
                </a:lnTo>
                <a:lnTo>
                  <a:pt x="67489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690020" y="3515862"/>
            <a:ext cx="831011" cy="38100"/>
          </a:xfrm>
          <a:custGeom>
            <a:avLst/>
            <a:gdLst>
              <a:gd name="connsiteX0" fmla="*/ 9525 w 831011"/>
              <a:gd name="connsiteY0" fmla="*/ 9525 h 38100"/>
              <a:gd name="connsiteX1" fmla="*/ 821486 w 831011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1011" h="38100">
                <a:moveTo>
                  <a:pt x="9525" y="9525"/>
                </a:moveTo>
                <a:lnTo>
                  <a:pt x="821486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700574" y="2698948"/>
            <a:ext cx="820458" cy="38100"/>
          </a:xfrm>
          <a:custGeom>
            <a:avLst/>
            <a:gdLst>
              <a:gd name="connsiteX0" fmla="*/ 9525 w 820458"/>
              <a:gd name="connsiteY0" fmla="*/ 9525 h 38100"/>
              <a:gd name="connsiteX1" fmla="*/ 810933 w 82045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458" h="38100">
                <a:moveTo>
                  <a:pt x="9525" y="9525"/>
                </a:moveTo>
                <a:lnTo>
                  <a:pt x="810933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728971" y="3126569"/>
            <a:ext cx="792060" cy="152438"/>
          </a:xfrm>
          <a:custGeom>
            <a:avLst/>
            <a:gdLst>
              <a:gd name="connsiteX0" fmla="*/ 9525 w 792060"/>
              <a:gd name="connsiteY0" fmla="*/ 142913 h 152438"/>
              <a:gd name="connsiteX1" fmla="*/ 299097 w 792060"/>
              <a:gd name="connsiteY1" fmla="*/ 9525 h 152438"/>
              <a:gd name="connsiteX2" fmla="*/ 782535 w 792060"/>
              <a:gd name="connsiteY2" fmla="*/ 9525 h 152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2060" h="152438">
                <a:moveTo>
                  <a:pt x="9525" y="142913"/>
                </a:moveTo>
                <a:lnTo>
                  <a:pt x="299097" y="9525"/>
                </a:lnTo>
                <a:lnTo>
                  <a:pt x="78253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955579" y="4774343"/>
            <a:ext cx="1092301" cy="38100"/>
          </a:xfrm>
          <a:custGeom>
            <a:avLst/>
            <a:gdLst>
              <a:gd name="connsiteX0" fmla="*/ 1082776 w 1092301"/>
              <a:gd name="connsiteY0" fmla="*/ 9525 h 38100"/>
              <a:gd name="connsiteX1" fmla="*/ 9525 w 1092301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2301" h="38100">
                <a:moveTo>
                  <a:pt x="1082776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37754" y="5069917"/>
            <a:ext cx="329184" cy="328375"/>
            <a:chOff x="2037679" y="5250893"/>
            <a:chExt cx="329184" cy="328375"/>
          </a:xfrm>
        </p:grpSpPr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2134143" y="5299664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037679" y="5250893"/>
              <a:ext cx="329184" cy="328375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EF1EF-91C7-3745-B946-AD6310158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2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"/>
          <a:stretch>
            <a:fillRect/>
          </a:stretch>
        </p:blipFill>
        <p:spPr>
          <a:xfrm>
            <a:off x="2673096" y="1203960"/>
            <a:ext cx="3797808" cy="44500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803512" y="4359236"/>
            <a:ext cx="64120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Bolus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07950" y="5121236"/>
            <a:ext cx="265854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Upper esophageal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sphincter contracted</a:t>
            </a:r>
          </a:p>
        </p:txBody>
      </p:sp>
      <p:sp>
        <p:nvSpPr>
          <p:cNvPr id="8" name="Freeform 7"/>
          <p:cNvSpPr/>
          <p:nvPr/>
        </p:nvSpPr>
        <p:spPr>
          <a:xfrm>
            <a:off x="5184662" y="4483914"/>
            <a:ext cx="584593" cy="38100"/>
          </a:xfrm>
          <a:custGeom>
            <a:avLst/>
            <a:gdLst>
              <a:gd name="connsiteX0" fmla="*/ 575068 w 584593"/>
              <a:gd name="connsiteY0" fmla="*/ 9525 h 38100"/>
              <a:gd name="connsiteX1" fmla="*/ 9525 w 584593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4593" h="38100">
                <a:moveTo>
                  <a:pt x="575068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21904" y="5073092"/>
            <a:ext cx="329184" cy="328375"/>
            <a:chOff x="2037679" y="5250893"/>
            <a:chExt cx="329184" cy="328375"/>
          </a:xfrm>
        </p:grpSpPr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2134143" y="5299664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037679" y="5250893"/>
              <a:ext cx="329184" cy="328375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F661-4D67-D448-8FB2-D9CFEE50D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3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"/>
          <a:stretch>
            <a:fillRect/>
          </a:stretch>
        </p:blipFill>
        <p:spPr>
          <a:xfrm>
            <a:off x="2523744" y="765048"/>
            <a:ext cx="4096512" cy="532790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09390" y="771525"/>
            <a:ext cx="9233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Relaxed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muscles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10977" y="1479551"/>
            <a:ext cx="200054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Cardioesophageal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sphincter open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32329" y="5586414"/>
            <a:ext cx="227934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Cardioesophageal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sphincter relaxed</a:t>
            </a:r>
          </a:p>
        </p:txBody>
      </p:sp>
      <p:sp>
        <p:nvSpPr>
          <p:cNvPr id="9" name="Freeform 8"/>
          <p:cNvSpPr/>
          <p:nvPr/>
        </p:nvSpPr>
        <p:spPr>
          <a:xfrm>
            <a:off x="4662351" y="1997274"/>
            <a:ext cx="793597" cy="797115"/>
          </a:xfrm>
          <a:custGeom>
            <a:avLst/>
            <a:gdLst>
              <a:gd name="connsiteX0" fmla="*/ 9525 w 793597"/>
              <a:gd name="connsiteY0" fmla="*/ 787590 h 797115"/>
              <a:gd name="connsiteX1" fmla="*/ 784072 w 793597"/>
              <a:gd name="connsiteY1" fmla="*/ 344995 h 797115"/>
              <a:gd name="connsiteX2" fmla="*/ 784072 w 793597"/>
              <a:gd name="connsiteY2" fmla="*/ 9525 h 797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3597" h="797115">
                <a:moveTo>
                  <a:pt x="9525" y="787590"/>
                </a:moveTo>
                <a:lnTo>
                  <a:pt x="784072" y="344995"/>
                </a:lnTo>
                <a:lnTo>
                  <a:pt x="784072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4265959" y="894051"/>
            <a:ext cx="314934" cy="38100"/>
          </a:xfrm>
          <a:custGeom>
            <a:avLst/>
            <a:gdLst>
              <a:gd name="connsiteX0" fmla="*/ 305409 w 314934"/>
              <a:gd name="connsiteY0" fmla="*/ 9525 h 38100"/>
              <a:gd name="connsiteX1" fmla="*/ 9525 w 31493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4934" h="38100">
                <a:moveTo>
                  <a:pt x="305409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2198" y="5511344"/>
            <a:ext cx="329184" cy="328375"/>
            <a:chOff x="2037679" y="5250893"/>
            <a:chExt cx="329184" cy="328375"/>
          </a:xfrm>
        </p:grpSpPr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2134143" y="5299664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037679" y="5250893"/>
              <a:ext cx="329184" cy="328375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9C819-875F-A847-9235-F39F4D9C2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516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>
            <a:fillRect/>
          </a:stretch>
        </p:blipFill>
        <p:spPr>
          <a:xfrm>
            <a:off x="298704" y="1286256"/>
            <a:ext cx="8546592" cy="428548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6804" y="1572514"/>
            <a:ext cx="5979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valve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closed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324479" y="1572514"/>
            <a:ext cx="634789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valve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slightly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opened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256592" y="1572514"/>
            <a:ext cx="5979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valve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closed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73312" y="3914872"/>
            <a:ext cx="246541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</a:t>
            </a: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Propulsion: 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Peristaltic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waves move from the fundus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toward the pylorus.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05424" y="3917253"/>
            <a:ext cx="229389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    Grinding: 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most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vigorous peristalsis and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mixing action occur close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the pylorus. The pyloric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end of the stomach acts as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 pump that delivers small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amounts of </a:t>
            </a:r>
            <a:r>
              <a:rPr lang="en-US" alt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chyme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into the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duodenum.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6123237" y="3917253"/>
            <a:ext cx="2484655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</a:t>
            </a:r>
            <a:r>
              <a:rPr lang="en-US" altLang="en-US" sz="1400" b="1" dirty="0" err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Retropulsion</a:t>
            </a: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: 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peristaltic wave closes the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pyloric valve, forcing most of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contents of the pylorus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backward into the stomach.</a:t>
            </a:r>
          </a:p>
        </p:txBody>
      </p:sp>
      <p:sp>
        <p:nvSpPr>
          <p:cNvPr id="12" name="Freeform 11"/>
          <p:cNvSpPr/>
          <p:nvPr/>
        </p:nvSpPr>
        <p:spPr>
          <a:xfrm>
            <a:off x="955958" y="1672429"/>
            <a:ext cx="428370" cy="1370495"/>
          </a:xfrm>
          <a:custGeom>
            <a:avLst/>
            <a:gdLst>
              <a:gd name="connsiteX0" fmla="*/ 422020 w 428370"/>
              <a:gd name="connsiteY0" fmla="*/ 1364145 h 1370495"/>
              <a:gd name="connsiteX1" fmla="*/ 196024 w 428370"/>
              <a:gd name="connsiteY1" fmla="*/ 6350 h 1370495"/>
              <a:gd name="connsiteX2" fmla="*/ 6350 w 428370"/>
              <a:gd name="connsiteY2" fmla="*/ 6350 h 1370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8370" h="1370495">
                <a:moveTo>
                  <a:pt x="422020" y="1364145"/>
                </a:moveTo>
                <a:lnTo>
                  <a:pt x="196024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945322" y="1672429"/>
            <a:ext cx="311645" cy="1364869"/>
          </a:xfrm>
          <a:custGeom>
            <a:avLst/>
            <a:gdLst>
              <a:gd name="connsiteX0" fmla="*/ 305295 w 311645"/>
              <a:gd name="connsiteY0" fmla="*/ 1358519 h 1364869"/>
              <a:gd name="connsiteX1" fmla="*/ 141528 w 311645"/>
              <a:gd name="connsiteY1" fmla="*/ 6350 h 1364869"/>
              <a:gd name="connsiteX2" fmla="*/ 6350 w 311645"/>
              <a:gd name="connsiteY2" fmla="*/ 6350 h 1364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1645" h="1364869">
                <a:moveTo>
                  <a:pt x="305295" y="1358519"/>
                </a:moveTo>
                <a:lnTo>
                  <a:pt x="141528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886858" y="1672429"/>
            <a:ext cx="289191" cy="1352194"/>
          </a:xfrm>
          <a:custGeom>
            <a:avLst/>
            <a:gdLst>
              <a:gd name="connsiteX0" fmla="*/ 282841 w 289191"/>
              <a:gd name="connsiteY0" fmla="*/ 1345844 h 1352194"/>
              <a:gd name="connsiteX1" fmla="*/ 171450 w 289191"/>
              <a:gd name="connsiteY1" fmla="*/ 6350 h 1352194"/>
              <a:gd name="connsiteX2" fmla="*/ 6350 w 289191"/>
              <a:gd name="connsiteY2" fmla="*/ 6350 h 1352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9191" h="1352194">
                <a:moveTo>
                  <a:pt x="282841" y="1345844"/>
                </a:moveTo>
                <a:lnTo>
                  <a:pt x="171450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7294" y="3898143"/>
            <a:ext cx="219456" cy="221457"/>
            <a:chOff x="337294" y="3895762"/>
            <a:chExt cx="219456" cy="221457"/>
          </a:xfrm>
        </p:grpSpPr>
        <p:sp>
          <p:nvSpPr>
            <p:cNvPr id="17" name="Oval 16"/>
            <p:cNvSpPr/>
            <p:nvPr/>
          </p:nvSpPr>
          <p:spPr bwMode="auto">
            <a:xfrm>
              <a:off x="337294" y="3895762"/>
              <a:ext cx="219456" cy="221457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386910" y="3896268"/>
              <a:ext cx="120226" cy="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05424" y="3889339"/>
            <a:ext cx="219456" cy="221457"/>
            <a:chOff x="337294" y="3895762"/>
            <a:chExt cx="219456" cy="221457"/>
          </a:xfrm>
        </p:grpSpPr>
        <p:sp>
          <p:nvSpPr>
            <p:cNvPr id="20" name="Oval 19"/>
            <p:cNvSpPr/>
            <p:nvPr/>
          </p:nvSpPr>
          <p:spPr bwMode="auto">
            <a:xfrm>
              <a:off x="337294" y="3895762"/>
              <a:ext cx="219456" cy="221457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386910" y="3896268"/>
              <a:ext cx="120226" cy="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23049" y="3888833"/>
            <a:ext cx="219456" cy="221457"/>
            <a:chOff x="337294" y="3895762"/>
            <a:chExt cx="219456" cy="221457"/>
          </a:xfrm>
        </p:grpSpPr>
        <p:sp>
          <p:nvSpPr>
            <p:cNvPr id="23" name="Oval 22"/>
            <p:cNvSpPr/>
            <p:nvPr/>
          </p:nvSpPr>
          <p:spPr bwMode="auto">
            <a:xfrm>
              <a:off x="337294" y="3895762"/>
              <a:ext cx="219456" cy="221457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386910" y="3896268"/>
              <a:ext cx="120226" cy="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BBFEE-B697-D444-B68C-BFF4A0237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483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"/>
          <a:stretch>
            <a:fillRect/>
          </a:stretch>
        </p:blipFill>
        <p:spPr>
          <a:xfrm>
            <a:off x="298704" y="874776"/>
            <a:ext cx="8546592" cy="510844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3629" y="2016459"/>
            <a:ext cx="201657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</a:t>
            </a:r>
            <a:r>
              <a:rPr lang="en-US" alt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Chyme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entering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duodenum causes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duodenal entero-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endocrine cells to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 cholecystokinin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(CCK) and secretin.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33629" y="3686509"/>
            <a:ext cx="19284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CCK (red dots) and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secretin (blue dots)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enter the bloodstream.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52681" y="4526297"/>
            <a:ext cx="213520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Upon reaching the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pancreas, CCK induces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secretion of enzyme-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rich pancreatic juice;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secretin causes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secretion of bicarbonate-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rich pancreatic juice.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7258302" y="941720"/>
            <a:ext cx="1559722" cy="266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Secretin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causes the liver to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secrete more bile;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CCK stimulates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gallbladder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release stored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bile and the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hepatopancreatic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sphincter to relax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(allows bile from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both sources to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enter the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duodenum).</a:t>
            </a: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7253541" y="3970671"/>
            <a:ext cx="135133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Stimulation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by vagal nerve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fibers causes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 of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pancreatic juice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weak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contractions of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gallbladder.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697257" y="4298793"/>
            <a:ext cx="867244" cy="111582"/>
          </a:xfrm>
          <a:custGeom>
            <a:avLst/>
            <a:gdLst>
              <a:gd name="connsiteX0" fmla="*/ 860894 w 867244"/>
              <a:gd name="connsiteY0" fmla="*/ 102463 h 111582"/>
              <a:gd name="connsiteX1" fmla="*/ 860894 w 867244"/>
              <a:gd name="connsiteY1" fmla="*/ 6350 h 111582"/>
              <a:gd name="connsiteX2" fmla="*/ 6350 w 867244"/>
              <a:gd name="connsiteY2" fmla="*/ 6350 h 111582"/>
              <a:gd name="connsiteX3" fmla="*/ 6350 w 867244"/>
              <a:gd name="connsiteY3" fmla="*/ 105232 h 111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67244" h="111582">
                <a:moveTo>
                  <a:pt x="860894" y="102463"/>
                </a:moveTo>
                <a:lnTo>
                  <a:pt x="860894" y="6350"/>
                </a:lnTo>
                <a:lnTo>
                  <a:pt x="6350" y="6350"/>
                </a:lnTo>
                <a:lnTo>
                  <a:pt x="6350" y="105232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2445023" y="1990378"/>
            <a:ext cx="25400" cy="1229956"/>
          </a:xfrm>
          <a:custGeom>
            <a:avLst/>
            <a:gdLst>
              <a:gd name="connsiteX0" fmla="*/ 6350 w 25400"/>
              <a:gd name="connsiteY0" fmla="*/ 1223606 h 1229956"/>
              <a:gd name="connsiteX1" fmla="*/ 6350 w 25400"/>
              <a:gd name="connsiteY1" fmla="*/ 6350 h 1229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229956">
                <a:moveTo>
                  <a:pt x="6350" y="122360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2445023" y="2754511"/>
            <a:ext cx="1520024" cy="1050175"/>
          </a:xfrm>
          <a:custGeom>
            <a:avLst/>
            <a:gdLst>
              <a:gd name="connsiteX0" fmla="*/ 6350 w 1520024"/>
              <a:gd name="connsiteY0" fmla="*/ 6350 h 1050175"/>
              <a:gd name="connsiteX1" fmla="*/ 1513674 w 1520024"/>
              <a:gd name="connsiteY1" fmla="*/ 1043825 h 1050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20024" h="1050175">
                <a:moveTo>
                  <a:pt x="6350" y="6350"/>
                </a:moveTo>
                <a:lnTo>
                  <a:pt x="1513674" y="1043825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7183316" y="931541"/>
            <a:ext cx="25400" cy="2649397"/>
          </a:xfrm>
          <a:custGeom>
            <a:avLst/>
            <a:gdLst>
              <a:gd name="connsiteX0" fmla="*/ 6350 w 25400"/>
              <a:gd name="connsiteY0" fmla="*/ 2643047 h 2649397"/>
              <a:gd name="connsiteX1" fmla="*/ 6350 w 25400"/>
              <a:gd name="connsiteY1" fmla="*/ 6350 h 26493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2649397">
                <a:moveTo>
                  <a:pt x="6350" y="264304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290064" y="1571392"/>
            <a:ext cx="1905977" cy="366572"/>
          </a:xfrm>
          <a:custGeom>
            <a:avLst/>
            <a:gdLst>
              <a:gd name="connsiteX0" fmla="*/ 1899628 w 1905977"/>
              <a:gd name="connsiteY0" fmla="*/ 360222 h 366572"/>
              <a:gd name="connsiteX1" fmla="*/ 6350 w 1905977"/>
              <a:gd name="connsiteY1" fmla="*/ 6350 h 366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977" h="366572">
                <a:moveTo>
                  <a:pt x="1899628" y="360222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445023" y="3667082"/>
            <a:ext cx="25400" cy="637324"/>
          </a:xfrm>
          <a:custGeom>
            <a:avLst/>
            <a:gdLst>
              <a:gd name="connsiteX0" fmla="*/ 6350 w 25400"/>
              <a:gd name="connsiteY0" fmla="*/ 630973 h 637324"/>
              <a:gd name="connsiteX1" fmla="*/ 6350 w 25400"/>
              <a:gd name="connsiteY1" fmla="*/ 6350 h 637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37324">
                <a:moveTo>
                  <a:pt x="6350" y="6309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445023" y="3970142"/>
            <a:ext cx="675957" cy="334263"/>
          </a:xfrm>
          <a:custGeom>
            <a:avLst/>
            <a:gdLst>
              <a:gd name="connsiteX0" fmla="*/ 6350 w 675957"/>
              <a:gd name="connsiteY0" fmla="*/ 6350 h 334263"/>
              <a:gd name="connsiteX1" fmla="*/ 669607 w 675957"/>
              <a:gd name="connsiteY1" fmla="*/ 246684 h 334263"/>
              <a:gd name="connsiteX2" fmla="*/ 669607 w 675957"/>
              <a:gd name="connsiteY2" fmla="*/ 327913 h 3342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75957" h="334263">
                <a:moveTo>
                  <a:pt x="6350" y="6350"/>
                </a:moveTo>
                <a:lnTo>
                  <a:pt x="669607" y="246684"/>
                </a:lnTo>
                <a:lnTo>
                  <a:pt x="669607" y="327913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445023" y="4549720"/>
            <a:ext cx="25400" cy="1388287"/>
          </a:xfrm>
          <a:custGeom>
            <a:avLst/>
            <a:gdLst>
              <a:gd name="connsiteX0" fmla="*/ 6350 w 25400"/>
              <a:gd name="connsiteY0" fmla="*/ 1381937 h 1388287"/>
              <a:gd name="connsiteX1" fmla="*/ 6350 w 25400"/>
              <a:gd name="connsiteY1" fmla="*/ 6350 h 1388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388287">
                <a:moveTo>
                  <a:pt x="6350" y="138193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445023" y="5304684"/>
            <a:ext cx="3163341" cy="25196"/>
          </a:xfrm>
          <a:custGeom>
            <a:avLst/>
            <a:gdLst>
              <a:gd name="connsiteX0" fmla="*/ 6350 w 3163341"/>
              <a:gd name="connsiteY0" fmla="*/ 6489 h 25196"/>
              <a:gd name="connsiteX1" fmla="*/ 3156991 w 3163341"/>
              <a:gd name="connsiteY1" fmla="*/ 6350 h 25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63341" h="25196">
                <a:moveTo>
                  <a:pt x="6350" y="6489"/>
                </a:moveTo>
                <a:lnTo>
                  <a:pt x="3156991" y="6350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7183316" y="3970142"/>
            <a:ext cx="25400" cy="1618056"/>
          </a:xfrm>
          <a:custGeom>
            <a:avLst/>
            <a:gdLst>
              <a:gd name="connsiteX0" fmla="*/ 6350 w 25400"/>
              <a:gd name="connsiteY0" fmla="*/ 1611706 h 1618056"/>
              <a:gd name="connsiteX1" fmla="*/ 6350 w 25400"/>
              <a:gd name="connsiteY1" fmla="*/ 6350 h 1618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618056">
                <a:moveTo>
                  <a:pt x="6350" y="161170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864995" y="2835093"/>
            <a:ext cx="2331046" cy="1771904"/>
          </a:xfrm>
          <a:custGeom>
            <a:avLst/>
            <a:gdLst>
              <a:gd name="connsiteX0" fmla="*/ 2324697 w 2331046"/>
              <a:gd name="connsiteY0" fmla="*/ 1765554 h 1771904"/>
              <a:gd name="connsiteX1" fmla="*/ 6350 w 2331046"/>
              <a:gd name="connsiteY1" fmla="*/ 6350 h 1771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31046" h="1771904">
                <a:moveTo>
                  <a:pt x="2324697" y="17655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92C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308" y="2003078"/>
            <a:ext cx="219456" cy="221457"/>
            <a:chOff x="337294" y="3895762"/>
            <a:chExt cx="219456" cy="221457"/>
          </a:xfrm>
        </p:grpSpPr>
        <p:sp>
          <p:nvSpPr>
            <p:cNvPr id="24" name="Oval 23"/>
            <p:cNvSpPr/>
            <p:nvPr/>
          </p:nvSpPr>
          <p:spPr bwMode="auto">
            <a:xfrm>
              <a:off x="337294" y="3895762"/>
              <a:ext cx="219456" cy="221457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386910" y="3896268"/>
              <a:ext cx="120226" cy="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6751" y="3684128"/>
            <a:ext cx="219456" cy="221457"/>
            <a:chOff x="337294" y="3895762"/>
            <a:chExt cx="219456" cy="221457"/>
          </a:xfrm>
        </p:grpSpPr>
        <p:sp>
          <p:nvSpPr>
            <p:cNvPr id="27" name="Oval 26"/>
            <p:cNvSpPr/>
            <p:nvPr/>
          </p:nvSpPr>
          <p:spPr bwMode="auto">
            <a:xfrm>
              <a:off x="337294" y="3895762"/>
              <a:ext cx="219456" cy="221457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386910" y="3896268"/>
              <a:ext cx="120226" cy="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2148" y="4505794"/>
            <a:ext cx="219456" cy="221457"/>
            <a:chOff x="337294" y="3895762"/>
            <a:chExt cx="219456" cy="221457"/>
          </a:xfrm>
        </p:grpSpPr>
        <p:sp>
          <p:nvSpPr>
            <p:cNvPr id="30" name="Oval 29"/>
            <p:cNvSpPr/>
            <p:nvPr/>
          </p:nvSpPr>
          <p:spPr bwMode="auto">
            <a:xfrm>
              <a:off x="337294" y="3895762"/>
              <a:ext cx="219456" cy="221457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386910" y="3896268"/>
              <a:ext cx="120226" cy="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65445" y="918108"/>
            <a:ext cx="219456" cy="221457"/>
            <a:chOff x="337294" y="3895762"/>
            <a:chExt cx="219456" cy="221457"/>
          </a:xfrm>
        </p:grpSpPr>
        <p:sp>
          <p:nvSpPr>
            <p:cNvPr id="33" name="Oval 32"/>
            <p:cNvSpPr/>
            <p:nvPr/>
          </p:nvSpPr>
          <p:spPr bwMode="auto">
            <a:xfrm>
              <a:off x="337294" y="3895762"/>
              <a:ext cx="219456" cy="221457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386910" y="3896268"/>
              <a:ext cx="120226" cy="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55922" y="3957172"/>
            <a:ext cx="219456" cy="221457"/>
            <a:chOff x="337294" y="3895762"/>
            <a:chExt cx="219456" cy="221457"/>
          </a:xfrm>
        </p:grpSpPr>
        <p:sp>
          <p:nvSpPr>
            <p:cNvPr id="36" name="Oval 35"/>
            <p:cNvSpPr/>
            <p:nvPr/>
          </p:nvSpPr>
          <p:spPr bwMode="auto">
            <a:xfrm>
              <a:off x="337294" y="3895762"/>
              <a:ext cx="219456" cy="221457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386910" y="3896268"/>
              <a:ext cx="120226" cy="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FDB95-990D-5D4F-8B39-46C1CBAE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04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50464" y="213360"/>
            <a:ext cx="324307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05138" y="3126582"/>
            <a:ext cx="2965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05138" y="6384132"/>
            <a:ext cx="2965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8DD92-0B3F-3D49-B350-28044C86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27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"/>
          <a:stretch>
            <a:fillRect/>
          </a:stretch>
        </p:blipFill>
        <p:spPr>
          <a:xfrm>
            <a:off x="1377696" y="1048512"/>
            <a:ext cx="6388608" cy="476097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07109" y="1959544"/>
            <a:ext cx="139807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Tryptophan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07109" y="2418331"/>
            <a:ext cx="135293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Methionine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807109" y="2875531"/>
            <a:ext cx="74084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Valine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807109" y="3332731"/>
            <a:ext cx="124072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Threonine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07109" y="3791519"/>
            <a:ext cx="172483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Phenylalanine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07109" y="4248719"/>
            <a:ext cx="96981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Leucine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16432" y="4705918"/>
            <a:ext cx="148117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Corn and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other grains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807109" y="4705919"/>
            <a:ext cx="125354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Isoleucine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807109" y="5164706"/>
            <a:ext cx="80323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Lysine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669246" y="1889694"/>
            <a:ext cx="116859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Beans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and other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legumes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3A789-10A2-3C4F-A7D5-9FEDE905F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805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"/>
          <a:stretch>
            <a:fillRect/>
          </a:stretch>
        </p:blipFill>
        <p:spPr>
          <a:xfrm>
            <a:off x="445008" y="2127504"/>
            <a:ext cx="8253984" cy="260299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81025" y="2315778"/>
            <a:ext cx="43108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00038" indent="-301752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Carbohydrates: </a:t>
            </a: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polysaccharides, disaccharides;</a:t>
            </a:r>
            <a:b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composed of simple sugars (monosaccharides)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14375" y="2931728"/>
            <a:ext cx="131927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Polysaccharides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36788" y="3384165"/>
            <a:ext cx="1173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GI digestion to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simple sugars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178300" y="3039678"/>
            <a:ext cx="104034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Cellular uses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510088" y="3523865"/>
            <a:ext cx="67807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To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capillary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78563" y="2614228"/>
            <a:ext cx="32105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3238" y="2822190"/>
            <a:ext cx="13593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Glycogen and fat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broken down for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ATP formation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888038" y="3539740"/>
            <a:ext cx="136575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Excess stored as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glycogen or fat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284913" y="4039803"/>
            <a:ext cx="194444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Broken down to glucose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and released to blood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2881313" y="4247765"/>
            <a:ext cx="141384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Monosaccharides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6EE6C-32BC-194C-A054-4EEB5EFD1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87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"/>
          <a:stretch>
            <a:fillRect/>
          </a:stretch>
        </p:blipFill>
        <p:spPr>
          <a:xfrm>
            <a:off x="1463040" y="1350264"/>
            <a:ext cx="6217920" cy="415747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657343" y="1350706"/>
            <a:ext cx="100027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Upper lip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96381" y="2052382"/>
            <a:ext cx="125675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Hard palate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496381" y="2560382"/>
            <a:ext cx="11798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Soft palate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96381" y="3071557"/>
            <a:ext cx="62837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Uvula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496381" y="3562094"/>
            <a:ext cx="156453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Palatine tonsil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657343" y="1774569"/>
            <a:ext cx="97462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Gingivae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(gums)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496381" y="4470144"/>
            <a:ext cx="130805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Oropharynx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496381" y="4873369"/>
            <a:ext cx="81644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496381" y="5233732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5" name="Freeform 14"/>
          <p:cNvSpPr/>
          <p:nvPr/>
        </p:nvSpPr>
        <p:spPr>
          <a:xfrm>
            <a:off x="2761573" y="2170190"/>
            <a:ext cx="1859698" cy="447141"/>
          </a:xfrm>
          <a:custGeom>
            <a:avLst/>
            <a:gdLst>
              <a:gd name="connsiteX0" fmla="*/ 1850174 w 1859698"/>
              <a:gd name="connsiteY0" fmla="*/ 437616 h 447141"/>
              <a:gd name="connsiteX1" fmla="*/ 629145 w 1859698"/>
              <a:gd name="connsiteY1" fmla="*/ 9525 h 447141"/>
              <a:gd name="connsiteX2" fmla="*/ 9525 w 1859698"/>
              <a:gd name="connsiteY2" fmla="*/ 9525 h 447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59698" h="447141">
                <a:moveTo>
                  <a:pt x="1850174" y="437616"/>
                </a:moveTo>
                <a:lnTo>
                  <a:pt x="629145" y="952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685043" y="2694916"/>
            <a:ext cx="1777453" cy="590842"/>
          </a:xfrm>
          <a:custGeom>
            <a:avLst/>
            <a:gdLst>
              <a:gd name="connsiteX0" fmla="*/ 1767928 w 1777453"/>
              <a:gd name="connsiteY0" fmla="*/ 581317 h 590842"/>
              <a:gd name="connsiteX1" fmla="*/ 588644 w 1777453"/>
              <a:gd name="connsiteY1" fmla="*/ 9525 h 590842"/>
              <a:gd name="connsiteX2" fmla="*/ 9525 w 1777453"/>
              <a:gd name="connsiteY2" fmla="*/ 9525 h 5908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77453" h="590842">
                <a:moveTo>
                  <a:pt x="1767928" y="581317"/>
                </a:moveTo>
                <a:lnTo>
                  <a:pt x="588644" y="952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136861" y="3202370"/>
            <a:ext cx="2630170" cy="407847"/>
          </a:xfrm>
          <a:custGeom>
            <a:avLst/>
            <a:gdLst>
              <a:gd name="connsiteX0" fmla="*/ 2620645 w 2630170"/>
              <a:gd name="connsiteY0" fmla="*/ 398322 h 407847"/>
              <a:gd name="connsiteX1" fmla="*/ 1047330 w 2630170"/>
              <a:gd name="connsiteY1" fmla="*/ 9525 h 407847"/>
              <a:gd name="connsiteX2" fmla="*/ 9525 w 2630170"/>
              <a:gd name="connsiteY2" fmla="*/ 9525 h 407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30170" h="407847">
                <a:moveTo>
                  <a:pt x="2620645" y="398322"/>
                </a:moveTo>
                <a:lnTo>
                  <a:pt x="1047330" y="952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348417" y="4996258"/>
            <a:ext cx="1746326" cy="38100"/>
          </a:xfrm>
          <a:custGeom>
            <a:avLst/>
            <a:gdLst>
              <a:gd name="connsiteX0" fmla="*/ 9525 w 1746326"/>
              <a:gd name="connsiteY0" fmla="*/ 9525 h 38100"/>
              <a:gd name="connsiteX1" fmla="*/ 1736801 w 174632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46326" h="38100">
                <a:moveTo>
                  <a:pt x="9525" y="9525"/>
                </a:moveTo>
                <a:lnTo>
                  <a:pt x="1736801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559980" y="1446875"/>
            <a:ext cx="1067397" cy="285495"/>
          </a:xfrm>
          <a:custGeom>
            <a:avLst/>
            <a:gdLst>
              <a:gd name="connsiteX0" fmla="*/ 9525 w 1067397"/>
              <a:gd name="connsiteY0" fmla="*/ 275970 h 285495"/>
              <a:gd name="connsiteX1" fmla="*/ 816724 w 1067397"/>
              <a:gd name="connsiteY1" fmla="*/ 9525 h 285495"/>
              <a:gd name="connsiteX2" fmla="*/ 1057872 w 1067397"/>
              <a:gd name="connsiteY2" fmla="*/ 9525 h 285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67397" h="285495">
                <a:moveTo>
                  <a:pt x="9525" y="275970"/>
                </a:moveTo>
                <a:lnTo>
                  <a:pt x="816724" y="9525"/>
                </a:lnTo>
                <a:lnTo>
                  <a:pt x="1057872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376554" y="1882484"/>
            <a:ext cx="1250822" cy="241173"/>
          </a:xfrm>
          <a:custGeom>
            <a:avLst/>
            <a:gdLst>
              <a:gd name="connsiteX0" fmla="*/ 1241298 w 1250822"/>
              <a:gd name="connsiteY0" fmla="*/ 9525 h 241173"/>
              <a:gd name="connsiteX1" fmla="*/ 919759 w 1250822"/>
              <a:gd name="connsiteY1" fmla="*/ 9525 h 241173"/>
              <a:gd name="connsiteX2" fmla="*/ 9525 w 1250822"/>
              <a:gd name="connsiteY2" fmla="*/ 231648 h 241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50822" h="241173">
                <a:moveTo>
                  <a:pt x="1241298" y="9525"/>
                </a:moveTo>
                <a:lnTo>
                  <a:pt x="919759" y="9525"/>
                </a:lnTo>
                <a:lnTo>
                  <a:pt x="9525" y="2316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047387" y="3672181"/>
            <a:ext cx="1078534" cy="111048"/>
          </a:xfrm>
          <a:custGeom>
            <a:avLst/>
            <a:gdLst>
              <a:gd name="connsiteX0" fmla="*/ 1069009 w 1078534"/>
              <a:gd name="connsiteY0" fmla="*/ 101523 h 111048"/>
              <a:gd name="connsiteX1" fmla="*/ 175691 w 1078534"/>
              <a:gd name="connsiteY1" fmla="*/ 9525 h 111048"/>
              <a:gd name="connsiteX2" fmla="*/ 9525 w 1078534"/>
              <a:gd name="connsiteY2" fmla="*/ 9525 h 111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8534" h="111048">
                <a:moveTo>
                  <a:pt x="1069009" y="101523"/>
                </a:moveTo>
                <a:lnTo>
                  <a:pt x="175691" y="952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815841" y="3845841"/>
            <a:ext cx="2235073" cy="758545"/>
          </a:xfrm>
          <a:custGeom>
            <a:avLst/>
            <a:gdLst>
              <a:gd name="connsiteX0" fmla="*/ 2225548 w 2235073"/>
              <a:gd name="connsiteY0" fmla="*/ 9525 h 758545"/>
              <a:gd name="connsiteX1" fmla="*/ 1569465 w 2235073"/>
              <a:gd name="connsiteY1" fmla="*/ 749020 h 758545"/>
              <a:gd name="connsiteX2" fmla="*/ 9525 w 2235073"/>
              <a:gd name="connsiteY2" fmla="*/ 749020 h 758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35073" h="758545">
                <a:moveTo>
                  <a:pt x="2225548" y="9525"/>
                </a:moveTo>
                <a:lnTo>
                  <a:pt x="1569465" y="749020"/>
                </a:lnTo>
                <a:lnTo>
                  <a:pt x="9525" y="7490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06832-9418-B844-9B23-558A1FA75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52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"/>
          <a:stretch>
            <a:fillRect/>
          </a:stretch>
        </p:blipFill>
        <p:spPr>
          <a:xfrm>
            <a:off x="298704" y="2103120"/>
            <a:ext cx="8546592" cy="2651760"/>
          </a:xfrm>
          <a:prstGeom prst="rect">
            <a:avLst/>
          </a:prstGeom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85294" y="2246246"/>
            <a:ext cx="266669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04800" indent="-3048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Fats: </a:t>
            </a: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composed of 1 glycerol</a:t>
            </a:r>
            <a:b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 and 3 fatty acids;</a:t>
            </a:r>
            <a:b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triglycerides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15457" y="3163028"/>
            <a:ext cx="42800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Fatty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258407" y="2996340"/>
            <a:ext cx="76463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Lipid (fat)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345844" y="3324953"/>
            <a:ext cx="103393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GI digestion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to fatty acids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and glycerol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3538057" y="2896328"/>
            <a:ext cx="123751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Metabolized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by liver to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acetic acid, etc.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046182" y="2696303"/>
            <a:ext cx="61234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Cellular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uses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811482" y="2696303"/>
            <a:ext cx="32105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402032" y="2745515"/>
            <a:ext cx="104996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Fats are the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primary fuels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in many cells</a:t>
            </a: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4273069" y="3710715"/>
            <a:ext cx="155491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Insulation and fat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cushions to protect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body organs</a:t>
            </a: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6763857" y="3659915"/>
            <a:ext cx="136736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Fats build myelin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sheaths and cell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membranes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582132" y="4398103"/>
            <a:ext cx="66845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</a:p>
        </p:txBody>
      </p:sp>
      <p:sp>
        <p:nvSpPr>
          <p:cNvPr id="15" name="Freeform 14"/>
          <p:cNvSpPr/>
          <p:nvPr/>
        </p:nvSpPr>
        <p:spPr>
          <a:xfrm>
            <a:off x="1307417" y="4436099"/>
            <a:ext cx="373786" cy="69899"/>
          </a:xfrm>
          <a:custGeom>
            <a:avLst/>
            <a:gdLst>
              <a:gd name="connsiteX0" fmla="*/ 6350 w 373786"/>
              <a:gd name="connsiteY0" fmla="*/ 63549 h 69899"/>
              <a:gd name="connsiteX1" fmla="*/ 176085 w 373786"/>
              <a:gd name="connsiteY1" fmla="*/ 63549 h 69899"/>
              <a:gd name="connsiteX2" fmla="*/ 367436 w 373786"/>
              <a:gd name="connsiteY2" fmla="*/ 6350 h 69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3786" h="69899">
                <a:moveTo>
                  <a:pt x="6350" y="63549"/>
                </a:moveTo>
                <a:lnTo>
                  <a:pt x="176085" y="63549"/>
                </a:lnTo>
                <a:lnTo>
                  <a:pt x="36743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842161" y="3277984"/>
            <a:ext cx="517326" cy="639267"/>
          </a:xfrm>
          <a:custGeom>
            <a:avLst/>
            <a:gdLst>
              <a:gd name="connsiteX0" fmla="*/ 48406 w 517326"/>
              <a:gd name="connsiteY0" fmla="*/ 632917 h 639267"/>
              <a:gd name="connsiteX1" fmla="*/ 6350 w 517326"/>
              <a:gd name="connsiteY1" fmla="*/ 595096 h 639267"/>
              <a:gd name="connsiteX2" fmla="*/ 464722 w 517326"/>
              <a:gd name="connsiteY2" fmla="*/ 6350 h 639267"/>
              <a:gd name="connsiteX3" fmla="*/ 510976 w 517326"/>
              <a:gd name="connsiteY3" fmla="*/ 39979 h 639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17326" h="639267">
                <a:moveTo>
                  <a:pt x="48406" y="632917"/>
                </a:moveTo>
                <a:lnTo>
                  <a:pt x="6350" y="595096"/>
                </a:lnTo>
                <a:lnTo>
                  <a:pt x="464722" y="6350"/>
                </a:lnTo>
                <a:lnTo>
                  <a:pt x="510976" y="399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977954" y="3497733"/>
            <a:ext cx="103593" cy="91274"/>
          </a:xfrm>
          <a:custGeom>
            <a:avLst/>
            <a:gdLst>
              <a:gd name="connsiteX0" fmla="*/ 6350 w 103593"/>
              <a:gd name="connsiteY0" fmla="*/ 6350 h 91274"/>
              <a:gd name="connsiteX1" fmla="*/ 97243 w 103593"/>
              <a:gd name="connsiteY1" fmla="*/ 84924 h 91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3593" h="91274">
                <a:moveTo>
                  <a:pt x="6350" y="6350"/>
                </a:moveTo>
                <a:lnTo>
                  <a:pt x="97243" y="8492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AA065-C509-DD40-B20A-3D22742A3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54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>
            <a:fillRect/>
          </a:stretch>
        </p:blipFill>
        <p:spPr>
          <a:xfrm>
            <a:off x="298704" y="1956816"/>
            <a:ext cx="8546592" cy="294436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07799" y="2182493"/>
            <a:ext cx="312854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Proteins: </a:t>
            </a: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polymers of amino acids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32212" y="2569843"/>
            <a:ext cx="32105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91999" y="2787330"/>
            <a:ext cx="57547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17499" y="3393755"/>
            <a:ext cx="1173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GI digestion to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amino acids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371649" y="2814318"/>
            <a:ext cx="81913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Normally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infrequent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198737" y="3560443"/>
            <a:ext cx="61234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Cellular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uses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39874" y="4233543"/>
            <a:ext cx="51937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071987" y="2428555"/>
            <a:ext cx="24477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ATP formation if inadequate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glucose and fats or if essential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amino acids are lacking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6629199" y="3193730"/>
            <a:ext cx="173925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Functional proteins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(enzymes, antibodies,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hemoglobin, etc.)</a:t>
            </a:r>
            <a:endParaRPr lang="en-US" altLang="en-US" sz="13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6222799" y="4003355"/>
            <a:ext cx="201016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Structural proteins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(connective tissue fibers,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muscle proteins, etc.)</a:t>
            </a:r>
            <a:endParaRPr lang="en-US" altLang="en-US" sz="13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41795-B915-3E45-A1D7-FB8985528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624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7"/>
          <a:stretch>
            <a:fillRect/>
          </a:stretch>
        </p:blipFill>
        <p:spPr>
          <a:xfrm>
            <a:off x="298704" y="2066544"/>
            <a:ext cx="8546592" cy="272491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73075" y="2254250"/>
            <a:ext cx="376013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92608" indent="-29260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ATP formation (fueling the metabolic</a:t>
            </a:r>
            <a:b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furnace): </a:t>
            </a: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all categories of food can be</a:t>
            </a:r>
            <a:b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oxidized to provide energy molecules (ATP)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76350" y="3051175"/>
            <a:ext cx="141384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Monosaccharides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11300" y="3462338"/>
            <a:ext cx="87524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Fatty acids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27050" y="3867150"/>
            <a:ext cx="23500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Amino acids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(amine first removed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combined with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alt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by the liver to form urea)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920974" y="2841625"/>
            <a:ext cx="16543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Cellular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metabolic “furnace”: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053039" y="3287713"/>
            <a:ext cx="14314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Citric acid cycle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and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electron transport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chain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8064500" y="2563813"/>
            <a:ext cx="5850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Carbon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dioxide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8064500" y="3057525"/>
            <a:ext cx="45711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Water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353300" y="3976688"/>
            <a:ext cx="32105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F4532-118A-6649-9733-9D919BDC1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445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222248" y="213360"/>
            <a:ext cx="6699504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787807" y="206556"/>
            <a:ext cx="182742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Glycogenesis: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 converted to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glycogen and stored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92257" y="2213948"/>
            <a:ext cx="112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Stimulus: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Rising blood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 level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 rot="1376723">
            <a:off x="3001994" y="2217919"/>
            <a:ext cx="11943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400" b="1" dirty="0">
                <a:solidFill>
                  <a:srgbClr val="969799"/>
                </a:solidFill>
                <a:latin typeface="Arial Black" panose="020B0A04020102020204" pitchFamily="34" charset="0"/>
                <a:ea typeface="ＭＳ Ｐゴシック" charset="0"/>
              </a:rPr>
              <a:t>IMBALANCE</a:t>
            </a:r>
            <a:endParaRPr lang="en-US" altLang="en-US" sz="1400" b="1" dirty="0">
              <a:solidFill>
                <a:srgbClr val="969799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001994" y="2597331"/>
            <a:ext cx="29812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HOMEOSTATIC BLOOD SUGAR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 rot="1376723">
            <a:off x="4927632" y="3406956"/>
            <a:ext cx="11943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400" b="1" dirty="0">
                <a:solidFill>
                  <a:srgbClr val="969799"/>
                </a:solidFill>
                <a:latin typeface="Arial Black" panose="020B0A04020102020204" pitchFamily="34" charset="0"/>
                <a:ea typeface="ＭＳ Ｐゴシック" charset="0"/>
              </a:rPr>
              <a:t>IMBALANCE</a:t>
            </a:r>
            <a:endParaRPr lang="en-US" altLang="en-US" sz="1400" b="1" dirty="0">
              <a:solidFill>
                <a:srgbClr val="969799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779869" y="3765731"/>
            <a:ext cx="17969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Glycogenolysis</a:t>
            </a: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: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Stored glycogen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converted to glucose</a:t>
            </a: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6724682" y="3091041"/>
            <a:ext cx="112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Stimulus: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Falling blood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 level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3581432" y="5997756"/>
            <a:ext cx="1798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Gluconeogenesis: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Amino acids and fats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converted to glucose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C5F6D-9947-3C41-AFF7-7F71BB889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34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432816" y="213360"/>
            <a:ext cx="827836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84891" y="356295"/>
            <a:ext cx="146193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Nasopharynx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4566" y="797620"/>
            <a:ext cx="66684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Hard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palate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63453" y="1619945"/>
            <a:ext cx="65402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Oral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cavity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8691" y="2442270"/>
            <a:ext cx="12182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Lips (labia)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74566" y="2910583"/>
            <a:ext cx="10131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Vestibule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3453" y="3691633"/>
            <a:ext cx="98745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Lingual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frenulum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3453" y="4713983"/>
            <a:ext cx="81644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Tongue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8691" y="5317233"/>
            <a:ext cx="125675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Hyoid bone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9803" y="5934770"/>
            <a:ext cx="8720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Trachea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2341" y="6358633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6884891" y="1472308"/>
            <a:ext cx="11798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Soft palate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884891" y="2032695"/>
            <a:ext cx="62837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Uvula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6884891" y="2548633"/>
            <a:ext cx="156453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Palatine tonsil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6884891" y="3021708"/>
            <a:ext cx="150041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Lingual tonsil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6884891" y="3539233"/>
            <a:ext cx="130805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Oropharynx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6884891" y="4486970"/>
            <a:ext cx="105157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Epiglottis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6884891" y="5123558"/>
            <a:ext cx="180818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Laryngopharynx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6884891" y="5769670"/>
            <a:ext cx="124393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Esophagus</a:t>
            </a:r>
          </a:p>
        </p:txBody>
      </p:sp>
      <p:sp>
        <p:nvSpPr>
          <p:cNvPr id="24" name="Freeform 23"/>
          <p:cNvSpPr/>
          <p:nvPr/>
        </p:nvSpPr>
        <p:spPr>
          <a:xfrm>
            <a:off x="1015999" y="905663"/>
            <a:ext cx="2132375" cy="455155"/>
          </a:xfrm>
          <a:custGeom>
            <a:avLst/>
            <a:gdLst>
              <a:gd name="connsiteX0" fmla="*/ 9525 w 2132375"/>
              <a:gd name="connsiteY0" fmla="*/ 9525 h 455155"/>
              <a:gd name="connsiteX1" fmla="*/ 257119 w 2132375"/>
              <a:gd name="connsiteY1" fmla="*/ 9525 h 455155"/>
              <a:gd name="connsiteX2" fmla="*/ 2122850 w 2132375"/>
              <a:gd name="connsiteY2" fmla="*/ 445630 h 455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32375" h="455155">
                <a:moveTo>
                  <a:pt x="9525" y="9525"/>
                </a:moveTo>
                <a:lnTo>
                  <a:pt x="257119" y="9525"/>
                </a:lnTo>
                <a:lnTo>
                  <a:pt x="2122850" y="44563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738426" y="475565"/>
            <a:ext cx="1113853" cy="1022870"/>
          </a:xfrm>
          <a:custGeom>
            <a:avLst/>
            <a:gdLst>
              <a:gd name="connsiteX0" fmla="*/ 9525 w 1113853"/>
              <a:gd name="connsiteY0" fmla="*/ 1013345 h 1022870"/>
              <a:gd name="connsiteX1" fmla="*/ 920813 w 1113853"/>
              <a:gd name="connsiteY1" fmla="*/ 9525 h 1022870"/>
              <a:gd name="connsiteX2" fmla="*/ 1104328 w 1113853"/>
              <a:gd name="connsiteY2" fmla="*/ 9525 h 10228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3853" h="1022870">
                <a:moveTo>
                  <a:pt x="9525" y="1013345"/>
                </a:moveTo>
                <a:lnTo>
                  <a:pt x="920813" y="9525"/>
                </a:lnTo>
                <a:lnTo>
                  <a:pt x="1104328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830348" y="2133537"/>
            <a:ext cx="1021956" cy="670432"/>
          </a:xfrm>
          <a:custGeom>
            <a:avLst/>
            <a:gdLst>
              <a:gd name="connsiteX0" fmla="*/ 1012431 w 1021956"/>
              <a:gd name="connsiteY0" fmla="*/ 9525 h 670432"/>
              <a:gd name="connsiteX1" fmla="*/ 784707 w 1021956"/>
              <a:gd name="connsiteY1" fmla="*/ 9525 h 670432"/>
              <a:gd name="connsiteX2" fmla="*/ 9525 w 1021956"/>
              <a:gd name="connsiteY2" fmla="*/ 660908 h 670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21956" h="670432">
                <a:moveTo>
                  <a:pt x="1012431" y="9525"/>
                </a:moveTo>
                <a:lnTo>
                  <a:pt x="784707" y="9525"/>
                </a:lnTo>
                <a:lnTo>
                  <a:pt x="9525" y="66090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280896" y="3114459"/>
            <a:ext cx="1574165" cy="106667"/>
          </a:xfrm>
          <a:custGeom>
            <a:avLst/>
            <a:gdLst>
              <a:gd name="connsiteX0" fmla="*/ 1564639 w 1574165"/>
              <a:gd name="connsiteY0" fmla="*/ 9525 h 106667"/>
              <a:gd name="connsiteX1" fmla="*/ 1334160 w 1574165"/>
              <a:gd name="connsiteY1" fmla="*/ 9525 h 106667"/>
              <a:gd name="connsiteX2" fmla="*/ 9525 w 1574165"/>
              <a:gd name="connsiteY2" fmla="*/ 97142 h 106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165" h="106667">
                <a:moveTo>
                  <a:pt x="1564639" y="9525"/>
                </a:moveTo>
                <a:lnTo>
                  <a:pt x="1334160" y="9525"/>
                </a:lnTo>
                <a:lnTo>
                  <a:pt x="9525" y="9714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896960" y="3227883"/>
            <a:ext cx="955319" cy="448602"/>
          </a:xfrm>
          <a:custGeom>
            <a:avLst/>
            <a:gdLst>
              <a:gd name="connsiteX0" fmla="*/ 945794 w 955319"/>
              <a:gd name="connsiteY0" fmla="*/ 439077 h 448602"/>
              <a:gd name="connsiteX1" fmla="*/ 499567 w 955319"/>
              <a:gd name="connsiteY1" fmla="*/ 439077 h 448602"/>
              <a:gd name="connsiteX2" fmla="*/ 9525 w 955319"/>
              <a:gd name="connsiteY2" fmla="*/ 9525 h 4486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5319" h="448602">
                <a:moveTo>
                  <a:pt x="945794" y="439077"/>
                </a:moveTo>
                <a:lnTo>
                  <a:pt x="499567" y="439077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797265" y="2662238"/>
            <a:ext cx="1057795" cy="360197"/>
          </a:xfrm>
          <a:custGeom>
            <a:avLst/>
            <a:gdLst>
              <a:gd name="connsiteX0" fmla="*/ 1048270 w 1057795"/>
              <a:gd name="connsiteY0" fmla="*/ 9525 h 360197"/>
              <a:gd name="connsiteX1" fmla="*/ 756704 w 1057795"/>
              <a:gd name="connsiteY1" fmla="*/ 9525 h 360197"/>
              <a:gd name="connsiteX2" fmla="*/ 9525 w 1057795"/>
              <a:gd name="connsiteY2" fmla="*/ 350672 h 360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7795" h="360197">
                <a:moveTo>
                  <a:pt x="1048270" y="9525"/>
                </a:moveTo>
                <a:lnTo>
                  <a:pt x="756704" y="9525"/>
                </a:lnTo>
                <a:lnTo>
                  <a:pt x="9525" y="35067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505851" y="3765690"/>
            <a:ext cx="1349209" cy="860399"/>
          </a:xfrm>
          <a:custGeom>
            <a:avLst/>
            <a:gdLst>
              <a:gd name="connsiteX0" fmla="*/ 1339684 w 1349209"/>
              <a:gd name="connsiteY0" fmla="*/ 850874 h 860399"/>
              <a:gd name="connsiteX1" fmla="*/ 1090790 w 1349209"/>
              <a:gd name="connsiteY1" fmla="*/ 850874 h 860399"/>
              <a:gd name="connsiteX2" fmla="*/ 9525 w 1349209"/>
              <a:gd name="connsiteY2" fmla="*/ 9525 h 860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49209" h="860399">
                <a:moveTo>
                  <a:pt x="1339684" y="850874"/>
                </a:moveTo>
                <a:lnTo>
                  <a:pt x="1090790" y="850874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815515" y="4698962"/>
            <a:ext cx="1036764" cy="564451"/>
          </a:xfrm>
          <a:custGeom>
            <a:avLst/>
            <a:gdLst>
              <a:gd name="connsiteX0" fmla="*/ 1027239 w 1036764"/>
              <a:gd name="connsiteY0" fmla="*/ 554926 h 564451"/>
              <a:gd name="connsiteX1" fmla="*/ 781126 w 1036764"/>
              <a:gd name="connsiteY1" fmla="*/ 554926 h 564451"/>
              <a:gd name="connsiteX2" fmla="*/ 9525 w 1036764"/>
              <a:gd name="connsiteY2" fmla="*/ 9525 h 564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36764" h="564451">
                <a:moveTo>
                  <a:pt x="1027239" y="554926"/>
                </a:moveTo>
                <a:lnTo>
                  <a:pt x="781126" y="554926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930450" y="5890984"/>
            <a:ext cx="921829" cy="38100"/>
          </a:xfrm>
          <a:custGeom>
            <a:avLst/>
            <a:gdLst>
              <a:gd name="connsiteX0" fmla="*/ 912304 w 921829"/>
              <a:gd name="connsiteY0" fmla="*/ 9525 h 38100"/>
              <a:gd name="connsiteX1" fmla="*/ 9525 w 92182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1829" h="38100">
                <a:moveTo>
                  <a:pt x="912304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949523" y="1739240"/>
            <a:ext cx="2865945" cy="38100"/>
          </a:xfrm>
          <a:custGeom>
            <a:avLst/>
            <a:gdLst>
              <a:gd name="connsiteX0" fmla="*/ 9525 w 2865945"/>
              <a:gd name="connsiteY0" fmla="*/ 9525 h 38100"/>
              <a:gd name="connsiteX1" fmla="*/ 2856420 w 286594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65945" h="38100">
                <a:moveTo>
                  <a:pt x="9525" y="9525"/>
                </a:moveTo>
                <a:lnTo>
                  <a:pt x="285642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715510" y="2567991"/>
            <a:ext cx="739609" cy="38100"/>
          </a:xfrm>
          <a:custGeom>
            <a:avLst/>
            <a:gdLst>
              <a:gd name="connsiteX0" fmla="*/ 9525 w 739609"/>
              <a:gd name="connsiteY0" fmla="*/ 9525 h 38100"/>
              <a:gd name="connsiteX1" fmla="*/ 730084 w 73960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9609" h="38100">
                <a:moveTo>
                  <a:pt x="9525" y="9525"/>
                </a:moveTo>
                <a:lnTo>
                  <a:pt x="730084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534650" y="3029281"/>
            <a:ext cx="1173035" cy="38100"/>
          </a:xfrm>
          <a:custGeom>
            <a:avLst/>
            <a:gdLst>
              <a:gd name="connsiteX0" fmla="*/ 9525 w 1173035"/>
              <a:gd name="connsiteY0" fmla="*/ 9525 h 38100"/>
              <a:gd name="connsiteX1" fmla="*/ 1163510 w 117303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3035" h="38100">
                <a:moveTo>
                  <a:pt x="9525" y="9525"/>
                </a:moveTo>
                <a:lnTo>
                  <a:pt x="116351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1308564" y="3012301"/>
            <a:ext cx="2069655" cy="807161"/>
          </a:xfrm>
          <a:custGeom>
            <a:avLst/>
            <a:gdLst>
              <a:gd name="connsiteX0" fmla="*/ 9525 w 2069655"/>
              <a:gd name="connsiteY0" fmla="*/ 797636 h 807161"/>
              <a:gd name="connsiteX1" fmla="*/ 435229 w 2069655"/>
              <a:gd name="connsiteY1" fmla="*/ 797636 h 807161"/>
              <a:gd name="connsiteX2" fmla="*/ 2060130 w 2069655"/>
              <a:gd name="connsiteY2" fmla="*/ 9525 h 807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69655" h="807161">
                <a:moveTo>
                  <a:pt x="9525" y="797636"/>
                </a:moveTo>
                <a:lnTo>
                  <a:pt x="435229" y="797636"/>
                </a:lnTo>
                <a:lnTo>
                  <a:pt x="206013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1346664" y="3122600"/>
            <a:ext cx="2894038" cy="1731937"/>
          </a:xfrm>
          <a:custGeom>
            <a:avLst/>
            <a:gdLst>
              <a:gd name="connsiteX0" fmla="*/ 2884513 w 2894038"/>
              <a:gd name="connsiteY0" fmla="*/ 9525 h 1731937"/>
              <a:gd name="connsiteX1" fmla="*/ 327190 w 2894038"/>
              <a:gd name="connsiteY1" fmla="*/ 1722412 h 1731937"/>
              <a:gd name="connsiteX2" fmla="*/ 9525 w 2894038"/>
              <a:gd name="connsiteY2" fmla="*/ 1722412 h 17319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94038" h="1731937">
                <a:moveTo>
                  <a:pt x="2884513" y="9525"/>
                </a:moveTo>
                <a:lnTo>
                  <a:pt x="327190" y="1722412"/>
                </a:lnTo>
                <a:lnTo>
                  <a:pt x="9525" y="172241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747425" y="4429290"/>
            <a:ext cx="2804198" cy="1044194"/>
          </a:xfrm>
          <a:custGeom>
            <a:avLst/>
            <a:gdLst>
              <a:gd name="connsiteX0" fmla="*/ 2794673 w 2804198"/>
              <a:gd name="connsiteY0" fmla="*/ 9525 h 1044194"/>
              <a:gd name="connsiteX1" fmla="*/ 334073 w 2804198"/>
              <a:gd name="connsiteY1" fmla="*/ 1034669 h 1044194"/>
              <a:gd name="connsiteX2" fmla="*/ 9525 w 2804198"/>
              <a:gd name="connsiteY2" fmla="*/ 1034669 h 1044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04198" h="1044194">
                <a:moveTo>
                  <a:pt x="2794673" y="9525"/>
                </a:moveTo>
                <a:lnTo>
                  <a:pt x="334073" y="1034669"/>
                </a:lnTo>
                <a:lnTo>
                  <a:pt x="9525" y="10346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1364431" y="6059399"/>
            <a:ext cx="3752824" cy="38100"/>
          </a:xfrm>
          <a:custGeom>
            <a:avLst/>
            <a:gdLst>
              <a:gd name="connsiteX0" fmla="*/ 3743299 w 3752824"/>
              <a:gd name="connsiteY0" fmla="*/ 9525 h 38100"/>
              <a:gd name="connsiteX1" fmla="*/ 9525 w 375282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52824" h="38100">
                <a:moveTo>
                  <a:pt x="3743299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130318" y="1923111"/>
            <a:ext cx="288010" cy="658507"/>
          </a:xfrm>
          <a:custGeom>
            <a:avLst/>
            <a:gdLst>
              <a:gd name="connsiteX0" fmla="*/ 9525 w 288010"/>
              <a:gd name="connsiteY0" fmla="*/ 648982 h 658507"/>
              <a:gd name="connsiteX1" fmla="*/ 278485 w 288010"/>
              <a:gd name="connsiteY1" fmla="*/ 9525 h 658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8010" h="658507">
                <a:moveTo>
                  <a:pt x="9525" y="648982"/>
                </a:moveTo>
                <a:lnTo>
                  <a:pt x="27848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633930" y="1579283"/>
            <a:ext cx="1218348" cy="466496"/>
          </a:xfrm>
          <a:custGeom>
            <a:avLst/>
            <a:gdLst>
              <a:gd name="connsiteX0" fmla="*/ 1208823 w 1218348"/>
              <a:gd name="connsiteY0" fmla="*/ 9525 h 466496"/>
              <a:gd name="connsiteX1" fmla="*/ 981125 w 1218348"/>
              <a:gd name="connsiteY1" fmla="*/ 9525 h 466496"/>
              <a:gd name="connsiteX2" fmla="*/ 9525 w 1218348"/>
              <a:gd name="connsiteY2" fmla="*/ 456971 h 466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8348" h="466496">
                <a:moveTo>
                  <a:pt x="1208823" y="9525"/>
                </a:moveTo>
                <a:lnTo>
                  <a:pt x="981125" y="9525"/>
                </a:lnTo>
                <a:lnTo>
                  <a:pt x="9525" y="45697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D776F-D578-8B44-9E97-06ABD2F1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25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"/>
          <a:stretch>
            <a:fillRect/>
          </a:stretch>
        </p:blipFill>
        <p:spPr>
          <a:xfrm>
            <a:off x="298704" y="627888"/>
            <a:ext cx="8546592" cy="560222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65500" y="772518"/>
            <a:ext cx="170873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Visceral peritoneum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468813" y="1096368"/>
            <a:ext cx="236725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Intrinsic nerve plexuses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468813" y="1312268"/>
            <a:ext cx="209031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• Myenteric nerve plexus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468813" y="1578968"/>
            <a:ext cx="231954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• Submucosal nerve plexus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659563" y="1966318"/>
            <a:ext cx="168956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Submucosal glands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659563" y="2566393"/>
            <a:ext cx="75982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Mucosa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659563" y="2768005"/>
            <a:ext cx="171361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• Surface epithelium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659563" y="2971205"/>
            <a:ext cx="140583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• Lamina propria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6659563" y="3174405"/>
            <a:ext cx="118622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• Muscle layer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659563" y="3561755"/>
            <a:ext cx="113973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Submucosa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659563" y="3911005"/>
            <a:ext cx="189263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Muscularis externa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6659563" y="4112618"/>
            <a:ext cx="121347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0" indent="-1270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Longitudinal</a:t>
            </a:r>
            <a:b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muscle layer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667500" y="4536480"/>
            <a:ext cx="192520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• Circular muscle layer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6659563" y="4779368"/>
            <a:ext cx="180979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Serosa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(visceral peritoneum)</a:t>
            </a:r>
            <a:endParaRPr lang="en-US" altLang="en-US" sz="14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330200" y="5539780"/>
            <a:ext cx="88485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Mesentery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2455863" y="5207993"/>
            <a:ext cx="49853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455863" y="5400080"/>
            <a:ext cx="52899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Artery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2455863" y="5620743"/>
            <a:ext cx="36843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Vein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3552825" y="5265143"/>
            <a:ext cx="71493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Gland in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mucosa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6659563" y="5328643"/>
            <a:ext cx="58669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Lumen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4589463" y="5658843"/>
            <a:ext cx="15805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Duct of gland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outside alimentary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canal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6659563" y="5723930"/>
            <a:ext cx="141359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Lymphoid tissue</a:t>
            </a:r>
          </a:p>
        </p:txBody>
      </p:sp>
      <p:sp>
        <p:nvSpPr>
          <p:cNvPr id="29" name="Freeform 28"/>
          <p:cNvSpPr/>
          <p:nvPr/>
        </p:nvSpPr>
        <p:spPr>
          <a:xfrm>
            <a:off x="1214601" y="5083956"/>
            <a:ext cx="254571" cy="600773"/>
          </a:xfrm>
          <a:custGeom>
            <a:avLst/>
            <a:gdLst>
              <a:gd name="connsiteX0" fmla="*/ 242703 w 254571"/>
              <a:gd name="connsiteY0" fmla="*/ 11868 h 600773"/>
              <a:gd name="connsiteX1" fmla="*/ 142246 w 254571"/>
              <a:gd name="connsiteY1" fmla="*/ 588905 h 600773"/>
              <a:gd name="connsiteX2" fmla="*/ 11868 w 254571"/>
              <a:gd name="connsiteY2" fmla="*/ 588905 h 600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4571" h="600773">
                <a:moveTo>
                  <a:pt x="242703" y="11868"/>
                </a:moveTo>
                <a:lnTo>
                  <a:pt x="142246" y="588905"/>
                </a:lnTo>
                <a:lnTo>
                  <a:pt x="11868" y="5889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1982385" y="4829239"/>
            <a:ext cx="456933" cy="485660"/>
          </a:xfrm>
          <a:custGeom>
            <a:avLst/>
            <a:gdLst>
              <a:gd name="connsiteX0" fmla="*/ 12700 w 456933"/>
              <a:gd name="connsiteY0" fmla="*/ 12700 h 485660"/>
              <a:gd name="connsiteX1" fmla="*/ 364972 w 456933"/>
              <a:gd name="connsiteY1" fmla="*/ 472960 h 485660"/>
              <a:gd name="connsiteX2" fmla="*/ 444233 w 456933"/>
              <a:gd name="connsiteY2" fmla="*/ 472960 h 485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6933" h="485660">
                <a:moveTo>
                  <a:pt x="12700" y="12700"/>
                </a:moveTo>
                <a:lnTo>
                  <a:pt x="364972" y="472960"/>
                </a:lnTo>
                <a:lnTo>
                  <a:pt x="444233" y="47296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926442" y="5108918"/>
            <a:ext cx="507250" cy="411314"/>
          </a:xfrm>
          <a:custGeom>
            <a:avLst/>
            <a:gdLst>
              <a:gd name="connsiteX0" fmla="*/ 12700 w 507250"/>
              <a:gd name="connsiteY0" fmla="*/ 12700 h 411314"/>
              <a:gd name="connsiteX1" fmla="*/ 325577 w 507250"/>
              <a:gd name="connsiteY1" fmla="*/ 398614 h 411314"/>
              <a:gd name="connsiteX2" fmla="*/ 494550 w 507250"/>
              <a:gd name="connsiteY2" fmla="*/ 398614 h 411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07250" h="411314">
                <a:moveTo>
                  <a:pt x="12700" y="12700"/>
                </a:moveTo>
                <a:lnTo>
                  <a:pt x="325577" y="398614"/>
                </a:lnTo>
                <a:lnTo>
                  <a:pt x="494550" y="39861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685459" y="5233708"/>
            <a:ext cx="753884" cy="513842"/>
          </a:xfrm>
          <a:custGeom>
            <a:avLst/>
            <a:gdLst>
              <a:gd name="connsiteX0" fmla="*/ 12700 w 753884"/>
              <a:gd name="connsiteY0" fmla="*/ 12700 h 513842"/>
              <a:gd name="connsiteX1" fmla="*/ 427240 w 753884"/>
              <a:gd name="connsiteY1" fmla="*/ 501142 h 513842"/>
              <a:gd name="connsiteX2" fmla="*/ 741184 w 753884"/>
              <a:gd name="connsiteY2" fmla="*/ 501142 h 5138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53884" h="513842">
                <a:moveTo>
                  <a:pt x="12700" y="12700"/>
                </a:moveTo>
                <a:lnTo>
                  <a:pt x="427240" y="501142"/>
                </a:lnTo>
                <a:lnTo>
                  <a:pt x="741184" y="50114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278672" y="4480700"/>
            <a:ext cx="814361" cy="927379"/>
          </a:xfrm>
          <a:custGeom>
            <a:avLst/>
            <a:gdLst>
              <a:gd name="connsiteX0" fmla="*/ 12700 w 814361"/>
              <a:gd name="connsiteY0" fmla="*/ 914679 h 927379"/>
              <a:gd name="connsiteX1" fmla="*/ 488670 w 814361"/>
              <a:gd name="connsiteY1" fmla="*/ 914679 h 927379"/>
              <a:gd name="connsiteX2" fmla="*/ 801662 w 814361"/>
              <a:gd name="connsiteY2" fmla="*/ 12700 h 927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14361" h="927379">
                <a:moveTo>
                  <a:pt x="12700" y="914679"/>
                </a:moveTo>
                <a:lnTo>
                  <a:pt x="488670" y="914679"/>
                </a:lnTo>
                <a:lnTo>
                  <a:pt x="80166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744915" y="2070189"/>
            <a:ext cx="1905012" cy="1015885"/>
          </a:xfrm>
          <a:custGeom>
            <a:avLst/>
            <a:gdLst>
              <a:gd name="connsiteX0" fmla="*/ 1892312 w 1905012"/>
              <a:gd name="connsiteY0" fmla="*/ 12700 h 1015885"/>
              <a:gd name="connsiteX1" fmla="*/ 1063752 w 1905012"/>
              <a:gd name="connsiteY1" fmla="*/ 12700 h 1015885"/>
              <a:gd name="connsiteX2" fmla="*/ 12700 w 1905012"/>
              <a:gd name="connsiteY2" fmla="*/ 1003185 h 1015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05012" h="1015885">
                <a:moveTo>
                  <a:pt x="1892312" y="12700"/>
                </a:moveTo>
                <a:lnTo>
                  <a:pt x="1063752" y="12700"/>
                </a:lnTo>
                <a:lnTo>
                  <a:pt x="12700" y="100318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2505778" y="872478"/>
            <a:ext cx="843064" cy="1006284"/>
          </a:xfrm>
          <a:custGeom>
            <a:avLst/>
            <a:gdLst>
              <a:gd name="connsiteX0" fmla="*/ 830364 w 843064"/>
              <a:gd name="connsiteY0" fmla="*/ 12700 h 1006284"/>
              <a:gd name="connsiteX1" fmla="*/ 676363 w 843064"/>
              <a:gd name="connsiteY1" fmla="*/ 12700 h 1006284"/>
              <a:gd name="connsiteX2" fmla="*/ 12700 w 843064"/>
              <a:gd name="connsiteY2" fmla="*/ 993584 h 10062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3064" h="1006284">
                <a:moveTo>
                  <a:pt x="830364" y="12700"/>
                </a:moveTo>
                <a:lnTo>
                  <a:pt x="676363" y="12700"/>
                </a:lnTo>
                <a:lnTo>
                  <a:pt x="12700" y="99358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540989" y="2070189"/>
            <a:ext cx="280377" cy="1205204"/>
          </a:xfrm>
          <a:custGeom>
            <a:avLst/>
            <a:gdLst>
              <a:gd name="connsiteX0" fmla="*/ 12700 w 280377"/>
              <a:gd name="connsiteY0" fmla="*/ 1192504 h 1205204"/>
              <a:gd name="connsiteX1" fmla="*/ 267677 w 280377"/>
              <a:gd name="connsiteY1" fmla="*/ 12700 h 1205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0377" h="1205204">
                <a:moveTo>
                  <a:pt x="12700" y="1192504"/>
                </a:moveTo>
                <a:lnTo>
                  <a:pt x="26767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808645" y="1404277"/>
            <a:ext cx="644474" cy="1006627"/>
          </a:xfrm>
          <a:custGeom>
            <a:avLst/>
            <a:gdLst>
              <a:gd name="connsiteX0" fmla="*/ 631774 w 644474"/>
              <a:gd name="connsiteY0" fmla="*/ 12700 h 1006627"/>
              <a:gd name="connsiteX1" fmla="*/ 431419 w 644474"/>
              <a:gd name="connsiteY1" fmla="*/ 12700 h 1006627"/>
              <a:gd name="connsiteX2" fmla="*/ 12700 w 644474"/>
              <a:gd name="connsiteY2" fmla="*/ 993927 h 10066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44474" h="1006627">
                <a:moveTo>
                  <a:pt x="631774" y="12700"/>
                </a:moveTo>
                <a:lnTo>
                  <a:pt x="431419" y="12700"/>
                </a:lnTo>
                <a:lnTo>
                  <a:pt x="12700" y="99392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783817" y="1667244"/>
            <a:ext cx="666762" cy="1875523"/>
          </a:xfrm>
          <a:custGeom>
            <a:avLst/>
            <a:gdLst>
              <a:gd name="connsiteX0" fmla="*/ 654316 w 666762"/>
              <a:gd name="connsiteY0" fmla="*/ 12445 h 1875523"/>
              <a:gd name="connsiteX1" fmla="*/ 517385 w 666762"/>
              <a:gd name="connsiteY1" fmla="*/ 12445 h 1875523"/>
              <a:gd name="connsiteX2" fmla="*/ 12445 w 666762"/>
              <a:gd name="connsiteY2" fmla="*/ 1863077 h 1875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6762" h="1875523">
                <a:moveTo>
                  <a:pt x="654316" y="12445"/>
                </a:moveTo>
                <a:lnTo>
                  <a:pt x="517385" y="12445"/>
                </a:lnTo>
                <a:lnTo>
                  <a:pt x="12445" y="18630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5553905" y="2861170"/>
            <a:ext cx="1101255" cy="1055382"/>
          </a:xfrm>
          <a:custGeom>
            <a:avLst/>
            <a:gdLst>
              <a:gd name="connsiteX0" fmla="*/ 1088554 w 1101255"/>
              <a:gd name="connsiteY0" fmla="*/ 12700 h 1055382"/>
              <a:gd name="connsiteX1" fmla="*/ 859993 w 1101255"/>
              <a:gd name="connsiteY1" fmla="*/ 12700 h 1055382"/>
              <a:gd name="connsiteX2" fmla="*/ 12700 w 1101255"/>
              <a:gd name="connsiteY2" fmla="*/ 1042682 h 1055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01255" h="1055382">
                <a:moveTo>
                  <a:pt x="1088554" y="12700"/>
                </a:moveTo>
                <a:lnTo>
                  <a:pt x="859993" y="12700"/>
                </a:lnTo>
                <a:lnTo>
                  <a:pt x="12700" y="104268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5656648" y="3051061"/>
            <a:ext cx="998511" cy="958519"/>
          </a:xfrm>
          <a:custGeom>
            <a:avLst/>
            <a:gdLst>
              <a:gd name="connsiteX0" fmla="*/ 985811 w 998511"/>
              <a:gd name="connsiteY0" fmla="*/ 12700 h 958519"/>
              <a:gd name="connsiteX1" fmla="*/ 793927 w 998511"/>
              <a:gd name="connsiteY1" fmla="*/ 12700 h 958519"/>
              <a:gd name="connsiteX2" fmla="*/ 12700 w 998511"/>
              <a:gd name="connsiteY2" fmla="*/ 945819 h 958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98511" h="958519">
                <a:moveTo>
                  <a:pt x="985811" y="12700"/>
                </a:moveTo>
                <a:lnTo>
                  <a:pt x="793927" y="12700"/>
                </a:lnTo>
                <a:lnTo>
                  <a:pt x="12700" y="94581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756139" y="3229407"/>
            <a:ext cx="899020" cy="811949"/>
          </a:xfrm>
          <a:custGeom>
            <a:avLst/>
            <a:gdLst>
              <a:gd name="connsiteX0" fmla="*/ 886320 w 899020"/>
              <a:gd name="connsiteY0" fmla="*/ 12700 h 811949"/>
              <a:gd name="connsiteX1" fmla="*/ 716445 w 899020"/>
              <a:gd name="connsiteY1" fmla="*/ 12700 h 811949"/>
              <a:gd name="connsiteX2" fmla="*/ 12700 w 899020"/>
              <a:gd name="connsiteY2" fmla="*/ 799249 h 8119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99020" h="811949">
                <a:moveTo>
                  <a:pt x="886320" y="12700"/>
                </a:moveTo>
                <a:lnTo>
                  <a:pt x="716445" y="12700"/>
                </a:lnTo>
                <a:lnTo>
                  <a:pt x="12700" y="79924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5992791" y="3654184"/>
            <a:ext cx="665810" cy="430174"/>
          </a:xfrm>
          <a:custGeom>
            <a:avLst/>
            <a:gdLst>
              <a:gd name="connsiteX0" fmla="*/ 653110 w 665810"/>
              <a:gd name="connsiteY0" fmla="*/ 12700 h 430174"/>
              <a:gd name="connsiteX1" fmla="*/ 512559 w 665810"/>
              <a:gd name="connsiteY1" fmla="*/ 12700 h 430174"/>
              <a:gd name="connsiteX2" fmla="*/ 12700 w 665810"/>
              <a:gd name="connsiteY2" fmla="*/ 417474 h 430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5810" h="430174">
                <a:moveTo>
                  <a:pt x="653110" y="12700"/>
                </a:moveTo>
                <a:lnTo>
                  <a:pt x="512559" y="12700"/>
                </a:lnTo>
                <a:lnTo>
                  <a:pt x="12700" y="41747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6311447" y="4196639"/>
            <a:ext cx="331711" cy="50800"/>
          </a:xfrm>
          <a:custGeom>
            <a:avLst/>
            <a:gdLst>
              <a:gd name="connsiteX0" fmla="*/ 319011 w 331711"/>
              <a:gd name="connsiteY0" fmla="*/ 12700 h 50800"/>
              <a:gd name="connsiteX1" fmla="*/ 12700 w 33171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1711" h="50800">
                <a:moveTo>
                  <a:pt x="319011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6156189" y="4375087"/>
            <a:ext cx="471652" cy="280784"/>
          </a:xfrm>
          <a:custGeom>
            <a:avLst/>
            <a:gdLst>
              <a:gd name="connsiteX0" fmla="*/ 458952 w 471652"/>
              <a:gd name="connsiteY0" fmla="*/ 268084 h 280784"/>
              <a:gd name="connsiteX1" fmla="*/ 321119 w 471652"/>
              <a:gd name="connsiteY1" fmla="*/ 268084 h 280784"/>
              <a:gd name="connsiteX2" fmla="*/ 12700 w 471652"/>
              <a:gd name="connsiteY2" fmla="*/ 12700 h 2807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1652" h="280784">
                <a:moveTo>
                  <a:pt x="458952" y="268084"/>
                </a:moveTo>
                <a:lnTo>
                  <a:pt x="321119" y="268084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6361714" y="4766208"/>
            <a:ext cx="285330" cy="50800"/>
          </a:xfrm>
          <a:custGeom>
            <a:avLst/>
            <a:gdLst>
              <a:gd name="connsiteX0" fmla="*/ 272630 w 285330"/>
              <a:gd name="connsiteY0" fmla="*/ 12700 h 50800"/>
              <a:gd name="connsiteX1" fmla="*/ 12700 w 28533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5330" h="50800">
                <a:moveTo>
                  <a:pt x="27263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5443973" y="4380167"/>
            <a:ext cx="1213015" cy="1072514"/>
          </a:xfrm>
          <a:custGeom>
            <a:avLst/>
            <a:gdLst>
              <a:gd name="connsiteX0" fmla="*/ 1200315 w 1213015"/>
              <a:gd name="connsiteY0" fmla="*/ 1059814 h 1072514"/>
              <a:gd name="connsiteX1" fmla="*/ 775373 w 1213015"/>
              <a:gd name="connsiteY1" fmla="*/ 1059814 h 1072514"/>
              <a:gd name="connsiteX2" fmla="*/ 12700 w 1213015"/>
              <a:gd name="connsiteY2" fmla="*/ 12700 h 10725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3015" h="1072514">
                <a:moveTo>
                  <a:pt x="1200315" y="1059814"/>
                </a:moveTo>
                <a:lnTo>
                  <a:pt x="775373" y="1059814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5597986" y="4834827"/>
            <a:ext cx="1056703" cy="1008075"/>
          </a:xfrm>
          <a:custGeom>
            <a:avLst/>
            <a:gdLst>
              <a:gd name="connsiteX0" fmla="*/ 12700 w 1056703"/>
              <a:gd name="connsiteY0" fmla="*/ 12700 h 1008075"/>
              <a:gd name="connsiteX1" fmla="*/ 643369 w 1056703"/>
              <a:gd name="connsiteY1" fmla="*/ 995375 h 1008075"/>
              <a:gd name="connsiteX2" fmla="*/ 1044003 w 1056703"/>
              <a:gd name="connsiteY2" fmla="*/ 995375 h 1008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6703" h="1008075">
                <a:moveTo>
                  <a:pt x="12700" y="12700"/>
                </a:moveTo>
                <a:lnTo>
                  <a:pt x="643369" y="995375"/>
                </a:lnTo>
                <a:lnTo>
                  <a:pt x="1044003" y="99537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5127312" y="5397742"/>
            <a:ext cx="50800" cy="274739"/>
          </a:xfrm>
          <a:custGeom>
            <a:avLst/>
            <a:gdLst>
              <a:gd name="connsiteX0" fmla="*/ 12700 w 50800"/>
              <a:gd name="connsiteY0" fmla="*/ 262039 h 274739"/>
              <a:gd name="connsiteX1" fmla="*/ 12700 w 50800"/>
              <a:gd name="connsiteY1" fmla="*/ 12700 h 274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274739">
                <a:moveTo>
                  <a:pt x="12700" y="262039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1344979" y="5615019"/>
            <a:ext cx="273621" cy="69710"/>
          </a:xfrm>
          <a:custGeom>
            <a:avLst/>
            <a:gdLst>
              <a:gd name="connsiteX0" fmla="*/ 261753 w 273621"/>
              <a:gd name="connsiteY0" fmla="*/ 11868 h 69710"/>
              <a:gd name="connsiteX1" fmla="*/ 11868 w 273621"/>
              <a:gd name="connsiteY1" fmla="*/ 57842 h 69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3621" h="69710">
                <a:moveTo>
                  <a:pt x="261753" y="11868"/>
                </a:moveTo>
                <a:lnTo>
                  <a:pt x="11868" y="5784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1350497" y="5620538"/>
            <a:ext cx="262585" cy="58673"/>
          </a:xfrm>
          <a:custGeom>
            <a:avLst/>
            <a:gdLst>
              <a:gd name="connsiteX0" fmla="*/ 256235 w 262585"/>
              <a:gd name="connsiteY0" fmla="*/ 6350 h 58673"/>
              <a:gd name="connsiteX1" fmla="*/ 6350 w 262585"/>
              <a:gd name="connsiteY1" fmla="*/ 52323 h 586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585" h="58673">
                <a:moveTo>
                  <a:pt x="256235" y="6350"/>
                </a:moveTo>
                <a:lnTo>
                  <a:pt x="6350" y="523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1988735" y="4835589"/>
            <a:ext cx="444233" cy="472960"/>
          </a:xfrm>
          <a:custGeom>
            <a:avLst/>
            <a:gdLst>
              <a:gd name="connsiteX0" fmla="*/ 6350 w 444233"/>
              <a:gd name="connsiteY0" fmla="*/ 6350 h 472960"/>
              <a:gd name="connsiteX1" fmla="*/ 358622 w 444233"/>
              <a:gd name="connsiteY1" fmla="*/ 466610 h 472960"/>
              <a:gd name="connsiteX2" fmla="*/ 437883 w 444233"/>
              <a:gd name="connsiteY2" fmla="*/ 466610 h 472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4233" h="472960">
                <a:moveTo>
                  <a:pt x="6350" y="6350"/>
                </a:moveTo>
                <a:lnTo>
                  <a:pt x="358622" y="466610"/>
                </a:lnTo>
                <a:lnTo>
                  <a:pt x="437883" y="46661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1932792" y="5115268"/>
            <a:ext cx="494550" cy="398614"/>
          </a:xfrm>
          <a:custGeom>
            <a:avLst/>
            <a:gdLst>
              <a:gd name="connsiteX0" fmla="*/ 6350 w 494550"/>
              <a:gd name="connsiteY0" fmla="*/ 6350 h 398614"/>
              <a:gd name="connsiteX1" fmla="*/ 319227 w 494550"/>
              <a:gd name="connsiteY1" fmla="*/ 392264 h 398614"/>
              <a:gd name="connsiteX2" fmla="*/ 488200 w 494550"/>
              <a:gd name="connsiteY2" fmla="*/ 392264 h 398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94550" h="398614">
                <a:moveTo>
                  <a:pt x="6350" y="6350"/>
                </a:moveTo>
                <a:lnTo>
                  <a:pt x="319227" y="392264"/>
                </a:lnTo>
                <a:lnTo>
                  <a:pt x="488200" y="39226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1691809" y="5240058"/>
            <a:ext cx="741184" cy="501142"/>
          </a:xfrm>
          <a:custGeom>
            <a:avLst/>
            <a:gdLst>
              <a:gd name="connsiteX0" fmla="*/ 6350 w 741184"/>
              <a:gd name="connsiteY0" fmla="*/ 6350 h 501142"/>
              <a:gd name="connsiteX1" fmla="*/ 420890 w 741184"/>
              <a:gd name="connsiteY1" fmla="*/ 494792 h 501142"/>
              <a:gd name="connsiteX2" fmla="*/ 734834 w 741184"/>
              <a:gd name="connsiteY2" fmla="*/ 494792 h 501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41184" h="501142">
                <a:moveTo>
                  <a:pt x="6350" y="6350"/>
                </a:moveTo>
                <a:lnTo>
                  <a:pt x="420890" y="494792"/>
                </a:lnTo>
                <a:lnTo>
                  <a:pt x="734834" y="49479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4285022" y="4487050"/>
            <a:ext cx="801661" cy="914679"/>
          </a:xfrm>
          <a:custGeom>
            <a:avLst/>
            <a:gdLst>
              <a:gd name="connsiteX0" fmla="*/ 6350 w 801661"/>
              <a:gd name="connsiteY0" fmla="*/ 908329 h 914679"/>
              <a:gd name="connsiteX1" fmla="*/ 482320 w 801661"/>
              <a:gd name="connsiteY1" fmla="*/ 908329 h 914679"/>
              <a:gd name="connsiteX2" fmla="*/ 795312 w 801661"/>
              <a:gd name="connsiteY2" fmla="*/ 6350 h 914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1661" h="914679">
                <a:moveTo>
                  <a:pt x="6350" y="908329"/>
                </a:moveTo>
                <a:lnTo>
                  <a:pt x="482320" y="908329"/>
                </a:lnTo>
                <a:lnTo>
                  <a:pt x="79531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4751265" y="2076539"/>
            <a:ext cx="1892312" cy="1003185"/>
          </a:xfrm>
          <a:custGeom>
            <a:avLst/>
            <a:gdLst>
              <a:gd name="connsiteX0" fmla="*/ 1885962 w 1892312"/>
              <a:gd name="connsiteY0" fmla="*/ 6350 h 1003185"/>
              <a:gd name="connsiteX1" fmla="*/ 1057402 w 1892312"/>
              <a:gd name="connsiteY1" fmla="*/ 6350 h 1003185"/>
              <a:gd name="connsiteX2" fmla="*/ 6350 w 1892312"/>
              <a:gd name="connsiteY2" fmla="*/ 996835 h 1003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92312" h="1003185">
                <a:moveTo>
                  <a:pt x="1885962" y="6350"/>
                </a:moveTo>
                <a:lnTo>
                  <a:pt x="1057402" y="6350"/>
                </a:lnTo>
                <a:lnTo>
                  <a:pt x="6350" y="9968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2512128" y="878828"/>
            <a:ext cx="830364" cy="993584"/>
          </a:xfrm>
          <a:custGeom>
            <a:avLst/>
            <a:gdLst>
              <a:gd name="connsiteX0" fmla="*/ 824014 w 830364"/>
              <a:gd name="connsiteY0" fmla="*/ 6350 h 993584"/>
              <a:gd name="connsiteX1" fmla="*/ 670013 w 830364"/>
              <a:gd name="connsiteY1" fmla="*/ 6350 h 993584"/>
              <a:gd name="connsiteX2" fmla="*/ 6350 w 830364"/>
              <a:gd name="connsiteY2" fmla="*/ 987234 h 993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30364" h="993584">
                <a:moveTo>
                  <a:pt x="824014" y="6350"/>
                </a:moveTo>
                <a:lnTo>
                  <a:pt x="670013" y="6350"/>
                </a:lnTo>
                <a:lnTo>
                  <a:pt x="6350" y="98723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5547339" y="2076539"/>
            <a:ext cx="267677" cy="1192504"/>
          </a:xfrm>
          <a:custGeom>
            <a:avLst/>
            <a:gdLst>
              <a:gd name="connsiteX0" fmla="*/ 6350 w 267677"/>
              <a:gd name="connsiteY0" fmla="*/ 1186154 h 1192504"/>
              <a:gd name="connsiteX1" fmla="*/ 261327 w 267677"/>
              <a:gd name="connsiteY1" fmla="*/ 6350 h 1192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7677" h="1192504">
                <a:moveTo>
                  <a:pt x="6350" y="1186154"/>
                </a:moveTo>
                <a:lnTo>
                  <a:pt x="26132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3814995" y="1410627"/>
            <a:ext cx="631774" cy="993927"/>
          </a:xfrm>
          <a:custGeom>
            <a:avLst/>
            <a:gdLst>
              <a:gd name="connsiteX0" fmla="*/ 625424 w 631774"/>
              <a:gd name="connsiteY0" fmla="*/ 6350 h 993927"/>
              <a:gd name="connsiteX1" fmla="*/ 425069 w 631774"/>
              <a:gd name="connsiteY1" fmla="*/ 6350 h 993927"/>
              <a:gd name="connsiteX2" fmla="*/ 6350 w 631774"/>
              <a:gd name="connsiteY2" fmla="*/ 987577 h 9939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31774" h="993927">
                <a:moveTo>
                  <a:pt x="625424" y="6350"/>
                </a:moveTo>
                <a:lnTo>
                  <a:pt x="425069" y="6350"/>
                </a:lnTo>
                <a:lnTo>
                  <a:pt x="6350" y="98757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3789913" y="1673340"/>
            <a:ext cx="654570" cy="1863331"/>
          </a:xfrm>
          <a:custGeom>
            <a:avLst/>
            <a:gdLst>
              <a:gd name="connsiteX0" fmla="*/ 648220 w 654570"/>
              <a:gd name="connsiteY0" fmla="*/ 6350 h 1863331"/>
              <a:gd name="connsiteX1" fmla="*/ 511289 w 654570"/>
              <a:gd name="connsiteY1" fmla="*/ 6350 h 1863331"/>
              <a:gd name="connsiteX2" fmla="*/ 6350 w 654570"/>
              <a:gd name="connsiteY2" fmla="*/ 1856981 h 1863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4570" h="1863331">
                <a:moveTo>
                  <a:pt x="648220" y="6350"/>
                </a:moveTo>
                <a:lnTo>
                  <a:pt x="511289" y="6350"/>
                </a:lnTo>
                <a:lnTo>
                  <a:pt x="6350" y="185698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5560255" y="2867520"/>
            <a:ext cx="1088555" cy="1042682"/>
          </a:xfrm>
          <a:custGeom>
            <a:avLst/>
            <a:gdLst>
              <a:gd name="connsiteX0" fmla="*/ 1082204 w 1088555"/>
              <a:gd name="connsiteY0" fmla="*/ 6350 h 1042682"/>
              <a:gd name="connsiteX1" fmla="*/ 853643 w 1088555"/>
              <a:gd name="connsiteY1" fmla="*/ 6350 h 1042682"/>
              <a:gd name="connsiteX2" fmla="*/ 6350 w 1088555"/>
              <a:gd name="connsiteY2" fmla="*/ 1036332 h 1042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88555" h="1042682">
                <a:moveTo>
                  <a:pt x="1082204" y="6350"/>
                </a:moveTo>
                <a:lnTo>
                  <a:pt x="853643" y="6350"/>
                </a:lnTo>
                <a:lnTo>
                  <a:pt x="6350" y="10363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5662998" y="3057411"/>
            <a:ext cx="985811" cy="945819"/>
          </a:xfrm>
          <a:custGeom>
            <a:avLst/>
            <a:gdLst>
              <a:gd name="connsiteX0" fmla="*/ 979461 w 985811"/>
              <a:gd name="connsiteY0" fmla="*/ 6350 h 945819"/>
              <a:gd name="connsiteX1" fmla="*/ 787577 w 985811"/>
              <a:gd name="connsiteY1" fmla="*/ 6350 h 945819"/>
              <a:gd name="connsiteX2" fmla="*/ 6350 w 985811"/>
              <a:gd name="connsiteY2" fmla="*/ 939469 h 945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85811" h="945819">
                <a:moveTo>
                  <a:pt x="979461" y="6350"/>
                </a:moveTo>
                <a:lnTo>
                  <a:pt x="787577" y="6350"/>
                </a:lnTo>
                <a:lnTo>
                  <a:pt x="6350" y="9394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5762489" y="3235757"/>
            <a:ext cx="886320" cy="799249"/>
          </a:xfrm>
          <a:custGeom>
            <a:avLst/>
            <a:gdLst>
              <a:gd name="connsiteX0" fmla="*/ 879970 w 886320"/>
              <a:gd name="connsiteY0" fmla="*/ 6350 h 799249"/>
              <a:gd name="connsiteX1" fmla="*/ 710095 w 886320"/>
              <a:gd name="connsiteY1" fmla="*/ 6350 h 799249"/>
              <a:gd name="connsiteX2" fmla="*/ 6350 w 886320"/>
              <a:gd name="connsiteY2" fmla="*/ 792899 h 799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86320" h="799249">
                <a:moveTo>
                  <a:pt x="879970" y="6350"/>
                </a:moveTo>
                <a:lnTo>
                  <a:pt x="710095" y="6350"/>
                </a:lnTo>
                <a:lnTo>
                  <a:pt x="6350" y="79289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5999141" y="3660534"/>
            <a:ext cx="653110" cy="417474"/>
          </a:xfrm>
          <a:custGeom>
            <a:avLst/>
            <a:gdLst>
              <a:gd name="connsiteX0" fmla="*/ 646760 w 653110"/>
              <a:gd name="connsiteY0" fmla="*/ 6350 h 417474"/>
              <a:gd name="connsiteX1" fmla="*/ 506209 w 653110"/>
              <a:gd name="connsiteY1" fmla="*/ 6350 h 417474"/>
              <a:gd name="connsiteX2" fmla="*/ 6350 w 653110"/>
              <a:gd name="connsiteY2" fmla="*/ 411124 h 417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3110" h="417474">
                <a:moveTo>
                  <a:pt x="646760" y="6350"/>
                </a:moveTo>
                <a:lnTo>
                  <a:pt x="506209" y="6350"/>
                </a:lnTo>
                <a:lnTo>
                  <a:pt x="6350" y="41112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6317797" y="4202989"/>
            <a:ext cx="319011" cy="25400"/>
          </a:xfrm>
          <a:custGeom>
            <a:avLst/>
            <a:gdLst>
              <a:gd name="connsiteX0" fmla="*/ 312661 w 319011"/>
              <a:gd name="connsiteY0" fmla="*/ 6350 h 25400"/>
              <a:gd name="connsiteX1" fmla="*/ 6350 w 31901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011" h="25400">
                <a:moveTo>
                  <a:pt x="31266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6162539" y="4381437"/>
            <a:ext cx="474268" cy="268084"/>
          </a:xfrm>
          <a:custGeom>
            <a:avLst/>
            <a:gdLst>
              <a:gd name="connsiteX0" fmla="*/ 467918 w 474268"/>
              <a:gd name="connsiteY0" fmla="*/ 261734 h 268084"/>
              <a:gd name="connsiteX1" fmla="*/ 314769 w 474268"/>
              <a:gd name="connsiteY1" fmla="*/ 261734 h 268084"/>
              <a:gd name="connsiteX2" fmla="*/ 6350 w 474268"/>
              <a:gd name="connsiteY2" fmla="*/ 6350 h 268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268" h="268084">
                <a:moveTo>
                  <a:pt x="467918" y="261734"/>
                </a:moveTo>
                <a:lnTo>
                  <a:pt x="314769" y="26173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6368064" y="4772558"/>
            <a:ext cx="272630" cy="25400"/>
          </a:xfrm>
          <a:custGeom>
            <a:avLst/>
            <a:gdLst>
              <a:gd name="connsiteX0" fmla="*/ 266280 w 272630"/>
              <a:gd name="connsiteY0" fmla="*/ 6350 h 25400"/>
              <a:gd name="connsiteX1" fmla="*/ 6350 w 27263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630" h="25400">
                <a:moveTo>
                  <a:pt x="26628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5450323" y="4386517"/>
            <a:ext cx="1200315" cy="1059814"/>
          </a:xfrm>
          <a:custGeom>
            <a:avLst/>
            <a:gdLst>
              <a:gd name="connsiteX0" fmla="*/ 1193965 w 1200315"/>
              <a:gd name="connsiteY0" fmla="*/ 1053464 h 1059814"/>
              <a:gd name="connsiteX1" fmla="*/ 769023 w 1200315"/>
              <a:gd name="connsiteY1" fmla="*/ 1053464 h 1059814"/>
              <a:gd name="connsiteX2" fmla="*/ 6350 w 1200315"/>
              <a:gd name="connsiteY2" fmla="*/ 6350 h 1059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00315" h="1059814">
                <a:moveTo>
                  <a:pt x="1193965" y="1053464"/>
                </a:moveTo>
                <a:lnTo>
                  <a:pt x="769023" y="105346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5604336" y="4841177"/>
            <a:ext cx="1044003" cy="995375"/>
          </a:xfrm>
          <a:custGeom>
            <a:avLst/>
            <a:gdLst>
              <a:gd name="connsiteX0" fmla="*/ 6350 w 1044003"/>
              <a:gd name="connsiteY0" fmla="*/ 6350 h 995375"/>
              <a:gd name="connsiteX1" fmla="*/ 637019 w 1044003"/>
              <a:gd name="connsiteY1" fmla="*/ 989025 h 995375"/>
              <a:gd name="connsiteX2" fmla="*/ 1037653 w 1044003"/>
              <a:gd name="connsiteY2" fmla="*/ 989025 h 995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44003" h="995375">
                <a:moveTo>
                  <a:pt x="6350" y="6350"/>
                </a:moveTo>
                <a:lnTo>
                  <a:pt x="637019" y="989025"/>
                </a:lnTo>
                <a:lnTo>
                  <a:pt x="1037653" y="9890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5133662" y="5404092"/>
            <a:ext cx="25400" cy="262039"/>
          </a:xfrm>
          <a:custGeom>
            <a:avLst/>
            <a:gdLst>
              <a:gd name="connsiteX0" fmla="*/ 6350 w 25400"/>
              <a:gd name="connsiteY0" fmla="*/ 255689 h 262039"/>
              <a:gd name="connsiteX1" fmla="*/ 6350 w 25400"/>
              <a:gd name="connsiteY1" fmla="*/ 6350 h 262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262039">
                <a:moveTo>
                  <a:pt x="6350" y="25568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1228527" y="5089474"/>
            <a:ext cx="235126" cy="589737"/>
          </a:xfrm>
          <a:custGeom>
            <a:avLst/>
            <a:gdLst>
              <a:gd name="connsiteX0" fmla="*/ 228776 w 235126"/>
              <a:gd name="connsiteY0" fmla="*/ 6350 h 589737"/>
              <a:gd name="connsiteX1" fmla="*/ 128319 w 235126"/>
              <a:gd name="connsiteY1" fmla="*/ 583387 h 589737"/>
              <a:gd name="connsiteX2" fmla="*/ 6350 w 235126"/>
              <a:gd name="connsiteY2" fmla="*/ 583387 h 589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5126" h="589737">
                <a:moveTo>
                  <a:pt x="228776" y="6350"/>
                </a:moveTo>
                <a:lnTo>
                  <a:pt x="128319" y="583387"/>
                </a:lnTo>
                <a:lnTo>
                  <a:pt x="6350" y="58338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3C6DC-FBBF-2C4A-AD94-ED3DB05F0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2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9"/>
          <a:stretch>
            <a:fillRect/>
          </a:stretch>
        </p:blipFill>
        <p:spPr>
          <a:xfrm>
            <a:off x="298704" y="1283208"/>
            <a:ext cx="8546592" cy="429158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39836" y="1297497"/>
            <a:ext cx="803105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Diaphragm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39836" y="1556260"/>
            <a:ext cx="1368965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Falciform ligament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039836" y="1764222"/>
            <a:ext cx="36708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Liver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039836" y="1973772"/>
            <a:ext cx="504946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Spleen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39836" y="2173797"/>
            <a:ext cx="847989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Gallbladder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039836" y="2424622"/>
            <a:ext cx="64921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Stomach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039836" y="2651635"/>
            <a:ext cx="146719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Visceral peritoneum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039836" y="2904047"/>
            <a:ext cx="1280800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Greater omentum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039836" y="3305685"/>
            <a:ext cx="1436291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Parietal peritoneum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039836" y="3720022"/>
            <a:ext cx="1086836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039836" y="4054985"/>
            <a:ext cx="485710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Uterus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039836" y="4413760"/>
            <a:ext cx="109485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Large intestine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039836" y="4653472"/>
            <a:ext cx="51135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Cecum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039836" y="4982085"/>
            <a:ext cx="1136530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Urinary bladder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39373" y="5364672"/>
            <a:ext cx="22121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7940323" y="1595947"/>
            <a:ext cx="692497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Lesser</a:t>
            </a:r>
          </a:p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omentum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940323" y="2091247"/>
            <a:ext cx="68127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Pancreas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940323" y="2384935"/>
            <a:ext cx="80470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Duodenum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7940323" y="2648460"/>
            <a:ext cx="809068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Transverse</a:t>
            </a:r>
          </a:p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colon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40323" y="3069147"/>
            <a:ext cx="886461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Mesenteries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940323" y="3735897"/>
            <a:ext cx="74379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Peritoneal</a:t>
            </a:r>
          </a:p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cavity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7940323" y="4620135"/>
            <a:ext cx="562655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Rectum</a:t>
            </a: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7940323" y="4890010"/>
            <a:ext cx="384721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Anus</a:t>
            </a: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5884511" y="5355147"/>
            <a:ext cx="22121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30" name="Freeform 29"/>
          <p:cNvSpPr/>
          <p:nvPr/>
        </p:nvSpPr>
        <p:spPr>
          <a:xfrm>
            <a:off x="1653740" y="1620364"/>
            <a:ext cx="2353500" cy="403504"/>
          </a:xfrm>
          <a:custGeom>
            <a:avLst/>
            <a:gdLst>
              <a:gd name="connsiteX0" fmla="*/ 2340800 w 2353500"/>
              <a:gd name="connsiteY0" fmla="*/ 12700 h 403504"/>
              <a:gd name="connsiteX1" fmla="*/ 2205697 w 2353500"/>
              <a:gd name="connsiteY1" fmla="*/ 12700 h 403504"/>
              <a:gd name="connsiteX2" fmla="*/ 12700 w 2353500"/>
              <a:gd name="connsiteY2" fmla="*/ 390804 h 403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53500" h="403504">
                <a:moveTo>
                  <a:pt x="2340800" y="12700"/>
                </a:moveTo>
                <a:lnTo>
                  <a:pt x="2205697" y="12700"/>
                </a:lnTo>
                <a:lnTo>
                  <a:pt x="12700" y="39080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660090" y="1626714"/>
            <a:ext cx="2340800" cy="390804"/>
          </a:xfrm>
          <a:custGeom>
            <a:avLst/>
            <a:gdLst>
              <a:gd name="connsiteX0" fmla="*/ 2334450 w 2340800"/>
              <a:gd name="connsiteY0" fmla="*/ 6350 h 390804"/>
              <a:gd name="connsiteX1" fmla="*/ 2199347 w 2340800"/>
              <a:gd name="connsiteY1" fmla="*/ 6350 h 390804"/>
              <a:gd name="connsiteX2" fmla="*/ 6350 w 2340800"/>
              <a:gd name="connsiteY2" fmla="*/ 384454 h 390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40800" h="390804">
                <a:moveTo>
                  <a:pt x="2334450" y="6350"/>
                </a:moveTo>
                <a:lnTo>
                  <a:pt x="2199347" y="6350"/>
                </a:lnTo>
                <a:lnTo>
                  <a:pt x="6350" y="38445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2119741" y="1379305"/>
            <a:ext cx="1887499" cy="384060"/>
          </a:xfrm>
          <a:custGeom>
            <a:avLst/>
            <a:gdLst>
              <a:gd name="connsiteX0" fmla="*/ 1874799 w 1887499"/>
              <a:gd name="connsiteY0" fmla="*/ 12700 h 384060"/>
              <a:gd name="connsiteX1" fmla="*/ 1739696 w 1887499"/>
              <a:gd name="connsiteY1" fmla="*/ 12700 h 384060"/>
              <a:gd name="connsiteX2" fmla="*/ 12700 w 1887499"/>
              <a:gd name="connsiteY2" fmla="*/ 371360 h 3840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7499" h="384060">
                <a:moveTo>
                  <a:pt x="1874799" y="12700"/>
                </a:moveTo>
                <a:lnTo>
                  <a:pt x="1739696" y="12700"/>
                </a:lnTo>
                <a:lnTo>
                  <a:pt x="12700" y="37136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2126091" y="1385655"/>
            <a:ext cx="1874799" cy="371360"/>
          </a:xfrm>
          <a:custGeom>
            <a:avLst/>
            <a:gdLst>
              <a:gd name="connsiteX0" fmla="*/ 1868449 w 1874799"/>
              <a:gd name="connsiteY0" fmla="*/ 6350 h 371360"/>
              <a:gd name="connsiteX1" fmla="*/ 1733346 w 1874799"/>
              <a:gd name="connsiteY1" fmla="*/ 6350 h 371360"/>
              <a:gd name="connsiteX2" fmla="*/ 6350 w 1874799"/>
              <a:gd name="connsiteY2" fmla="*/ 365010 h 371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74799" h="371360">
                <a:moveTo>
                  <a:pt x="1868449" y="6350"/>
                </a:moveTo>
                <a:lnTo>
                  <a:pt x="1733346" y="6350"/>
                </a:lnTo>
                <a:lnTo>
                  <a:pt x="6350" y="36501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922612" y="1838803"/>
            <a:ext cx="2084628" cy="369900"/>
          </a:xfrm>
          <a:custGeom>
            <a:avLst/>
            <a:gdLst>
              <a:gd name="connsiteX0" fmla="*/ 2071928 w 2084628"/>
              <a:gd name="connsiteY0" fmla="*/ 12700 h 369900"/>
              <a:gd name="connsiteX1" fmla="*/ 1936826 w 2084628"/>
              <a:gd name="connsiteY1" fmla="*/ 12700 h 369900"/>
              <a:gd name="connsiteX2" fmla="*/ 12700 w 2084628"/>
              <a:gd name="connsiteY2" fmla="*/ 357200 h 3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84628" h="369900">
                <a:moveTo>
                  <a:pt x="2071928" y="12700"/>
                </a:moveTo>
                <a:lnTo>
                  <a:pt x="1936826" y="12700"/>
                </a:lnTo>
                <a:lnTo>
                  <a:pt x="12700" y="3572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928962" y="1845153"/>
            <a:ext cx="2071928" cy="357200"/>
          </a:xfrm>
          <a:custGeom>
            <a:avLst/>
            <a:gdLst>
              <a:gd name="connsiteX0" fmla="*/ 2065578 w 2071928"/>
              <a:gd name="connsiteY0" fmla="*/ 6350 h 357200"/>
              <a:gd name="connsiteX1" fmla="*/ 1930476 w 2071928"/>
              <a:gd name="connsiteY1" fmla="*/ 6350 h 357200"/>
              <a:gd name="connsiteX2" fmla="*/ 6350 w 2071928"/>
              <a:gd name="connsiteY2" fmla="*/ 350850 h 3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71928" h="357200">
                <a:moveTo>
                  <a:pt x="2065578" y="6350"/>
                </a:moveTo>
                <a:lnTo>
                  <a:pt x="1930476" y="6350"/>
                </a:lnTo>
                <a:lnTo>
                  <a:pt x="6350" y="3508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1342857" y="2248239"/>
            <a:ext cx="2674696" cy="674674"/>
          </a:xfrm>
          <a:custGeom>
            <a:avLst/>
            <a:gdLst>
              <a:gd name="connsiteX0" fmla="*/ 2661996 w 2674696"/>
              <a:gd name="connsiteY0" fmla="*/ 12700 h 674674"/>
              <a:gd name="connsiteX1" fmla="*/ 2526893 w 2674696"/>
              <a:gd name="connsiteY1" fmla="*/ 12700 h 674674"/>
              <a:gd name="connsiteX2" fmla="*/ 12700 w 2674696"/>
              <a:gd name="connsiteY2" fmla="*/ 661974 h 6746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74696" h="674674">
                <a:moveTo>
                  <a:pt x="2661996" y="12700"/>
                </a:moveTo>
                <a:lnTo>
                  <a:pt x="2526893" y="12700"/>
                </a:lnTo>
                <a:lnTo>
                  <a:pt x="12700" y="66197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1349207" y="2254589"/>
            <a:ext cx="2661996" cy="661974"/>
          </a:xfrm>
          <a:custGeom>
            <a:avLst/>
            <a:gdLst>
              <a:gd name="connsiteX0" fmla="*/ 2655646 w 2661996"/>
              <a:gd name="connsiteY0" fmla="*/ 6350 h 661974"/>
              <a:gd name="connsiteX1" fmla="*/ 2520543 w 2661996"/>
              <a:gd name="connsiteY1" fmla="*/ 6350 h 661974"/>
              <a:gd name="connsiteX2" fmla="*/ 6350 w 2661996"/>
              <a:gd name="connsiteY2" fmla="*/ 655624 h 661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61996" h="661974">
                <a:moveTo>
                  <a:pt x="2655646" y="6350"/>
                </a:moveTo>
                <a:lnTo>
                  <a:pt x="2520543" y="6350"/>
                </a:lnTo>
                <a:lnTo>
                  <a:pt x="6350" y="65562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878757" y="2048849"/>
            <a:ext cx="1138796" cy="243865"/>
          </a:xfrm>
          <a:custGeom>
            <a:avLst/>
            <a:gdLst>
              <a:gd name="connsiteX0" fmla="*/ 1126096 w 1138796"/>
              <a:gd name="connsiteY0" fmla="*/ 12700 h 243865"/>
              <a:gd name="connsiteX1" fmla="*/ 990993 w 1138796"/>
              <a:gd name="connsiteY1" fmla="*/ 12700 h 243865"/>
              <a:gd name="connsiteX2" fmla="*/ 12700 w 1138796"/>
              <a:gd name="connsiteY2" fmla="*/ 231165 h 2438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38796" h="243865">
                <a:moveTo>
                  <a:pt x="1126096" y="12700"/>
                </a:moveTo>
                <a:lnTo>
                  <a:pt x="990993" y="12700"/>
                </a:lnTo>
                <a:lnTo>
                  <a:pt x="12700" y="23116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2885107" y="2055199"/>
            <a:ext cx="1126096" cy="231165"/>
          </a:xfrm>
          <a:custGeom>
            <a:avLst/>
            <a:gdLst>
              <a:gd name="connsiteX0" fmla="*/ 1119746 w 1126096"/>
              <a:gd name="connsiteY0" fmla="*/ 6350 h 231165"/>
              <a:gd name="connsiteX1" fmla="*/ 984643 w 1126096"/>
              <a:gd name="connsiteY1" fmla="*/ 6350 h 231165"/>
              <a:gd name="connsiteX2" fmla="*/ 6350 w 1126096"/>
              <a:gd name="connsiteY2" fmla="*/ 224815 h 231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26096" h="231165">
                <a:moveTo>
                  <a:pt x="1119746" y="6350"/>
                </a:moveTo>
                <a:lnTo>
                  <a:pt x="984643" y="6350"/>
                </a:lnTo>
                <a:lnTo>
                  <a:pt x="6350" y="22481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051441" y="2500270"/>
            <a:ext cx="1966112" cy="296608"/>
          </a:xfrm>
          <a:custGeom>
            <a:avLst/>
            <a:gdLst>
              <a:gd name="connsiteX0" fmla="*/ 1953412 w 1966112"/>
              <a:gd name="connsiteY0" fmla="*/ 12700 h 296608"/>
              <a:gd name="connsiteX1" fmla="*/ 1818309 w 1966112"/>
              <a:gd name="connsiteY1" fmla="*/ 12700 h 296608"/>
              <a:gd name="connsiteX2" fmla="*/ 12700 w 1966112"/>
              <a:gd name="connsiteY2" fmla="*/ 283908 h 296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66112" h="296608">
                <a:moveTo>
                  <a:pt x="1953412" y="12700"/>
                </a:moveTo>
                <a:lnTo>
                  <a:pt x="1818309" y="12700"/>
                </a:lnTo>
                <a:lnTo>
                  <a:pt x="12700" y="28390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2057791" y="2506620"/>
            <a:ext cx="1953412" cy="283908"/>
          </a:xfrm>
          <a:custGeom>
            <a:avLst/>
            <a:gdLst>
              <a:gd name="connsiteX0" fmla="*/ 1947062 w 1953412"/>
              <a:gd name="connsiteY0" fmla="*/ 6350 h 283908"/>
              <a:gd name="connsiteX1" fmla="*/ 1811959 w 1953412"/>
              <a:gd name="connsiteY1" fmla="*/ 6350 h 283908"/>
              <a:gd name="connsiteX2" fmla="*/ 6350 w 1953412"/>
              <a:gd name="connsiteY2" fmla="*/ 277558 h 283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53412" h="283908">
                <a:moveTo>
                  <a:pt x="1947062" y="6350"/>
                </a:moveTo>
                <a:lnTo>
                  <a:pt x="1811959" y="6350"/>
                </a:lnTo>
                <a:lnTo>
                  <a:pt x="6350" y="2775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656418" y="2979225"/>
            <a:ext cx="1361135" cy="279768"/>
          </a:xfrm>
          <a:custGeom>
            <a:avLst/>
            <a:gdLst>
              <a:gd name="connsiteX0" fmla="*/ 1348435 w 1361135"/>
              <a:gd name="connsiteY0" fmla="*/ 12700 h 279768"/>
              <a:gd name="connsiteX1" fmla="*/ 1213332 w 1361135"/>
              <a:gd name="connsiteY1" fmla="*/ 12700 h 279768"/>
              <a:gd name="connsiteX2" fmla="*/ 12700 w 1361135"/>
              <a:gd name="connsiteY2" fmla="*/ 267068 h 279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61135" h="279768">
                <a:moveTo>
                  <a:pt x="1348435" y="12700"/>
                </a:moveTo>
                <a:lnTo>
                  <a:pt x="1213332" y="12700"/>
                </a:lnTo>
                <a:lnTo>
                  <a:pt x="12700" y="26706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2662768" y="2985575"/>
            <a:ext cx="1348435" cy="267068"/>
          </a:xfrm>
          <a:custGeom>
            <a:avLst/>
            <a:gdLst>
              <a:gd name="connsiteX0" fmla="*/ 1342085 w 1348435"/>
              <a:gd name="connsiteY0" fmla="*/ 6350 h 267068"/>
              <a:gd name="connsiteX1" fmla="*/ 1206982 w 1348435"/>
              <a:gd name="connsiteY1" fmla="*/ 6350 h 267068"/>
              <a:gd name="connsiteX2" fmla="*/ 6350 w 1348435"/>
              <a:gd name="connsiteY2" fmla="*/ 260718 h 267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48435" h="267068">
                <a:moveTo>
                  <a:pt x="1342085" y="6350"/>
                </a:moveTo>
                <a:lnTo>
                  <a:pt x="1206982" y="6350"/>
                </a:lnTo>
                <a:lnTo>
                  <a:pt x="6350" y="26071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1295245" y="4729209"/>
            <a:ext cx="2722308" cy="50800"/>
          </a:xfrm>
          <a:custGeom>
            <a:avLst/>
            <a:gdLst>
              <a:gd name="connsiteX0" fmla="*/ 2709608 w 2722308"/>
              <a:gd name="connsiteY0" fmla="*/ 12700 h 50800"/>
              <a:gd name="connsiteX1" fmla="*/ 12700 w 272230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2308" h="50800">
                <a:moveTo>
                  <a:pt x="2709608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1301595" y="4735559"/>
            <a:ext cx="2709608" cy="25400"/>
          </a:xfrm>
          <a:custGeom>
            <a:avLst/>
            <a:gdLst>
              <a:gd name="connsiteX0" fmla="*/ 2703258 w 2709608"/>
              <a:gd name="connsiteY0" fmla="*/ 6350 h 25400"/>
              <a:gd name="connsiteX1" fmla="*/ 6350 w 270960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09608" h="25400">
                <a:moveTo>
                  <a:pt x="270325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1555722" y="3794261"/>
            <a:ext cx="2461831" cy="50800"/>
          </a:xfrm>
          <a:custGeom>
            <a:avLst/>
            <a:gdLst>
              <a:gd name="connsiteX0" fmla="*/ 2449131 w 2461831"/>
              <a:gd name="connsiteY0" fmla="*/ 12700 h 50800"/>
              <a:gd name="connsiteX1" fmla="*/ 12700 w 246183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61831" h="50800">
                <a:moveTo>
                  <a:pt x="2449131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1562072" y="3800611"/>
            <a:ext cx="2449131" cy="25400"/>
          </a:xfrm>
          <a:custGeom>
            <a:avLst/>
            <a:gdLst>
              <a:gd name="connsiteX0" fmla="*/ 2442781 w 2449131"/>
              <a:gd name="connsiteY0" fmla="*/ 6350 h 25400"/>
              <a:gd name="connsiteX1" fmla="*/ 6350 w 244913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49131" h="25400">
                <a:moveTo>
                  <a:pt x="244278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807662" y="4488328"/>
            <a:ext cx="1209890" cy="50800"/>
          </a:xfrm>
          <a:custGeom>
            <a:avLst/>
            <a:gdLst>
              <a:gd name="connsiteX0" fmla="*/ 1197190 w 1209890"/>
              <a:gd name="connsiteY0" fmla="*/ 12700 h 50800"/>
              <a:gd name="connsiteX1" fmla="*/ 12700 w 120989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9890" h="50800">
                <a:moveTo>
                  <a:pt x="119719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832859" y="4180264"/>
            <a:ext cx="965568" cy="333463"/>
          </a:xfrm>
          <a:custGeom>
            <a:avLst/>
            <a:gdLst>
              <a:gd name="connsiteX0" fmla="*/ 952868 w 965568"/>
              <a:gd name="connsiteY0" fmla="*/ 320763 h 333463"/>
              <a:gd name="connsiteX1" fmla="*/ 12700 w 965568"/>
              <a:gd name="connsiteY1" fmla="*/ 12700 h 333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5568" h="333463">
                <a:moveTo>
                  <a:pt x="952868" y="320763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2839209" y="4186614"/>
            <a:ext cx="952868" cy="320763"/>
          </a:xfrm>
          <a:custGeom>
            <a:avLst/>
            <a:gdLst>
              <a:gd name="connsiteX0" fmla="*/ 946518 w 952868"/>
              <a:gd name="connsiteY0" fmla="*/ 314413 h 320763"/>
              <a:gd name="connsiteX1" fmla="*/ 6350 w 952868"/>
              <a:gd name="connsiteY1" fmla="*/ 6350 h 320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2868" h="320763">
                <a:moveTo>
                  <a:pt x="946518" y="31441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2814012" y="4494678"/>
            <a:ext cx="1197190" cy="25400"/>
          </a:xfrm>
          <a:custGeom>
            <a:avLst/>
            <a:gdLst>
              <a:gd name="connsiteX0" fmla="*/ 1190840 w 1197190"/>
              <a:gd name="connsiteY0" fmla="*/ 6350 h 25400"/>
              <a:gd name="connsiteX1" fmla="*/ 6350 w 119719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7190" h="25400">
                <a:moveTo>
                  <a:pt x="119084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695720" y="2508932"/>
            <a:ext cx="1466684" cy="88341"/>
          </a:xfrm>
          <a:custGeom>
            <a:avLst/>
            <a:gdLst>
              <a:gd name="connsiteX0" fmla="*/ 1460334 w 1466684"/>
              <a:gd name="connsiteY0" fmla="*/ 81991 h 88341"/>
              <a:gd name="connsiteX1" fmla="*/ 225196 w 1466684"/>
              <a:gd name="connsiteY1" fmla="*/ 6350 h 88341"/>
              <a:gd name="connsiteX2" fmla="*/ 6350 w 1466684"/>
              <a:gd name="connsiteY2" fmla="*/ 6350 h 883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6684" h="88341">
                <a:moveTo>
                  <a:pt x="1460334" y="81991"/>
                </a:moveTo>
                <a:lnTo>
                  <a:pt x="225196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866383" y="1374619"/>
            <a:ext cx="1644396" cy="247967"/>
          </a:xfrm>
          <a:custGeom>
            <a:avLst/>
            <a:gdLst>
              <a:gd name="connsiteX0" fmla="*/ 1638046 w 1644396"/>
              <a:gd name="connsiteY0" fmla="*/ 241617 h 247967"/>
              <a:gd name="connsiteX1" fmla="*/ 209651 w 1644396"/>
              <a:gd name="connsiteY1" fmla="*/ 6350 h 247967"/>
              <a:gd name="connsiteX2" fmla="*/ 6350 w 1644396"/>
              <a:gd name="connsiteY2" fmla="*/ 6350 h 247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44396" h="247967">
                <a:moveTo>
                  <a:pt x="1638046" y="241617"/>
                </a:moveTo>
                <a:lnTo>
                  <a:pt x="209651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5515683" y="2735805"/>
            <a:ext cx="484289" cy="25400"/>
          </a:xfrm>
          <a:custGeom>
            <a:avLst/>
            <a:gdLst>
              <a:gd name="connsiteX0" fmla="*/ 477939 w 484289"/>
              <a:gd name="connsiteY0" fmla="*/ 6350 h 25400"/>
              <a:gd name="connsiteX1" fmla="*/ 6350 w 48428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289" h="25400">
                <a:moveTo>
                  <a:pt x="47793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5480441" y="3399595"/>
            <a:ext cx="386143" cy="25400"/>
          </a:xfrm>
          <a:custGeom>
            <a:avLst/>
            <a:gdLst>
              <a:gd name="connsiteX0" fmla="*/ 379793 w 386143"/>
              <a:gd name="connsiteY0" fmla="*/ 6350 h 25400"/>
              <a:gd name="connsiteX1" fmla="*/ 6350 w 38614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6143" h="25400">
                <a:moveTo>
                  <a:pt x="37979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5142811" y="3576036"/>
            <a:ext cx="1246454" cy="258584"/>
          </a:xfrm>
          <a:custGeom>
            <a:avLst/>
            <a:gdLst>
              <a:gd name="connsiteX0" fmla="*/ 1240104 w 1246454"/>
              <a:gd name="connsiteY0" fmla="*/ 6350 h 258584"/>
              <a:gd name="connsiteX1" fmla="*/ 198221 w 1246454"/>
              <a:gd name="connsiteY1" fmla="*/ 252234 h 258584"/>
              <a:gd name="connsiteX2" fmla="*/ 6350 w 1246454"/>
              <a:gd name="connsiteY2" fmla="*/ 252234 h 258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6454" h="258584">
                <a:moveTo>
                  <a:pt x="1240104" y="6350"/>
                </a:moveTo>
                <a:lnTo>
                  <a:pt x="198221" y="252234"/>
                </a:lnTo>
                <a:lnTo>
                  <a:pt x="6350" y="25223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4551017" y="3929986"/>
            <a:ext cx="1838248" cy="231165"/>
          </a:xfrm>
          <a:custGeom>
            <a:avLst/>
            <a:gdLst>
              <a:gd name="connsiteX0" fmla="*/ 1831898 w 1838248"/>
              <a:gd name="connsiteY0" fmla="*/ 6350 h 231165"/>
              <a:gd name="connsiteX1" fmla="*/ 327901 w 1838248"/>
              <a:gd name="connsiteY1" fmla="*/ 224815 h 231165"/>
              <a:gd name="connsiteX2" fmla="*/ 6350 w 1838248"/>
              <a:gd name="connsiteY2" fmla="*/ 224815 h 231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38248" h="231165">
                <a:moveTo>
                  <a:pt x="1831898" y="6350"/>
                </a:moveTo>
                <a:lnTo>
                  <a:pt x="327901" y="224815"/>
                </a:lnTo>
                <a:lnTo>
                  <a:pt x="6350" y="22481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5337591" y="2979479"/>
            <a:ext cx="628776" cy="25400"/>
          </a:xfrm>
          <a:custGeom>
            <a:avLst/>
            <a:gdLst>
              <a:gd name="connsiteX0" fmla="*/ 622426 w 628776"/>
              <a:gd name="connsiteY0" fmla="*/ 6350 h 25400"/>
              <a:gd name="connsiteX1" fmla="*/ 6350 w 62877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776" h="25400">
                <a:moveTo>
                  <a:pt x="62242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5660971" y="2979479"/>
            <a:ext cx="406222" cy="273164"/>
          </a:xfrm>
          <a:custGeom>
            <a:avLst/>
            <a:gdLst>
              <a:gd name="connsiteX0" fmla="*/ 6350 w 406222"/>
              <a:gd name="connsiteY0" fmla="*/ 6350 h 273164"/>
              <a:gd name="connsiteX1" fmla="*/ 399872 w 406222"/>
              <a:gd name="connsiteY1" fmla="*/ 266814 h 27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6222" h="273164">
                <a:moveTo>
                  <a:pt x="6350" y="6350"/>
                </a:moveTo>
                <a:lnTo>
                  <a:pt x="399872" y="26681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5334683" y="3668467"/>
            <a:ext cx="1298257" cy="166154"/>
          </a:xfrm>
          <a:custGeom>
            <a:avLst/>
            <a:gdLst>
              <a:gd name="connsiteX0" fmla="*/ 6350 w 1298257"/>
              <a:gd name="connsiteY0" fmla="*/ 159804 h 166154"/>
              <a:gd name="connsiteX1" fmla="*/ 1291907 w 1298257"/>
              <a:gd name="connsiteY1" fmla="*/ 6350 h 1661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8257" h="166154">
                <a:moveTo>
                  <a:pt x="6350" y="159804"/>
                </a:moveTo>
                <a:lnTo>
                  <a:pt x="129190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6410182" y="1677120"/>
            <a:ext cx="1500314" cy="592455"/>
          </a:xfrm>
          <a:custGeom>
            <a:avLst/>
            <a:gdLst>
              <a:gd name="connsiteX0" fmla="*/ 1493964 w 1500314"/>
              <a:gd name="connsiteY0" fmla="*/ 6350 h 592455"/>
              <a:gd name="connsiteX1" fmla="*/ 1182674 w 1500314"/>
              <a:gd name="connsiteY1" fmla="*/ 6350 h 592455"/>
              <a:gd name="connsiteX2" fmla="*/ 6350 w 1500314"/>
              <a:gd name="connsiteY2" fmla="*/ 586105 h 592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00314" h="592455">
                <a:moveTo>
                  <a:pt x="1493964" y="6350"/>
                </a:moveTo>
                <a:lnTo>
                  <a:pt x="1182674" y="6350"/>
                </a:lnTo>
                <a:lnTo>
                  <a:pt x="6350" y="5861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6662252" y="2172852"/>
            <a:ext cx="1248244" cy="365594"/>
          </a:xfrm>
          <a:custGeom>
            <a:avLst/>
            <a:gdLst>
              <a:gd name="connsiteX0" fmla="*/ 1241894 w 1248244"/>
              <a:gd name="connsiteY0" fmla="*/ 6350 h 365594"/>
              <a:gd name="connsiteX1" fmla="*/ 930605 w 1248244"/>
              <a:gd name="connsiteY1" fmla="*/ 6350 h 365594"/>
              <a:gd name="connsiteX2" fmla="*/ 6350 w 1248244"/>
              <a:gd name="connsiteY2" fmla="*/ 359244 h 365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8244" h="365594">
                <a:moveTo>
                  <a:pt x="1241894" y="6350"/>
                </a:moveTo>
                <a:lnTo>
                  <a:pt x="930605" y="6350"/>
                </a:lnTo>
                <a:lnTo>
                  <a:pt x="6350" y="35924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6628635" y="2466933"/>
            <a:ext cx="1281861" cy="264769"/>
          </a:xfrm>
          <a:custGeom>
            <a:avLst/>
            <a:gdLst>
              <a:gd name="connsiteX0" fmla="*/ 1275511 w 1281861"/>
              <a:gd name="connsiteY0" fmla="*/ 6350 h 264769"/>
              <a:gd name="connsiteX1" fmla="*/ 964222 w 1281861"/>
              <a:gd name="connsiteY1" fmla="*/ 6350 h 264769"/>
              <a:gd name="connsiteX2" fmla="*/ 6350 w 1281861"/>
              <a:gd name="connsiteY2" fmla="*/ 258419 h 264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81861" h="264769">
                <a:moveTo>
                  <a:pt x="1275511" y="6350"/>
                </a:moveTo>
                <a:lnTo>
                  <a:pt x="964222" y="6350"/>
                </a:lnTo>
                <a:lnTo>
                  <a:pt x="6350" y="25841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6362557" y="2730216"/>
            <a:ext cx="1547939" cy="130327"/>
          </a:xfrm>
          <a:custGeom>
            <a:avLst/>
            <a:gdLst>
              <a:gd name="connsiteX0" fmla="*/ 1541589 w 1547939"/>
              <a:gd name="connsiteY0" fmla="*/ 6350 h 130327"/>
              <a:gd name="connsiteX1" fmla="*/ 1230299 w 1547939"/>
              <a:gd name="connsiteY1" fmla="*/ 6350 h 130327"/>
              <a:gd name="connsiteX2" fmla="*/ 6350 w 1547939"/>
              <a:gd name="connsiteY2" fmla="*/ 123977 h 1303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7939" h="130327">
                <a:moveTo>
                  <a:pt x="1541589" y="6350"/>
                </a:moveTo>
                <a:lnTo>
                  <a:pt x="1230299" y="6350"/>
                </a:lnTo>
                <a:lnTo>
                  <a:pt x="6350" y="12397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6838693" y="4673964"/>
            <a:ext cx="1071803" cy="309562"/>
          </a:xfrm>
          <a:custGeom>
            <a:avLst/>
            <a:gdLst>
              <a:gd name="connsiteX0" fmla="*/ 1065453 w 1071803"/>
              <a:gd name="connsiteY0" fmla="*/ 303212 h 309562"/>
              <a:gd name="connsiteX1" fmla="*/ 754164 w 1071803"/>
              <a:gd name="connsiteY1" fmla="*/ 303212 h 309562"/>
              <a:gd name="connsiteX2" fmla="*/ 6350 w 1071803"/>
              <a:gd name="connsiteY2" fmla="*/ 6350 h 3095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1803" h="309562">
                <a:moveTo>
                  <a:pt x="1065453" y="303212"/>
                </a:moveTo>
                <a:lnTo>
                  <a:pt x="754164" y="303212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6838693" y="4405080"/>
            <a:ext cx="1071803" cy="309575"/>
          </a:xfrm>
          <a:custGeom>
            <a:avLst/>
            <a:gdLst>
              <a:gd name="connsiteX0" fmla="*/ 1065453 w 1071803"/>
              <a:gd name="connsiteY0" fmla="*/ 303225 h 309575"/>
              <a:gd name="connsiteX1" fmla="*/ 754164 w 1071803"/>
              <a:gd name="connsiteY1" fmla="*/ 303225 h 309575"/>
              <a:gd name="connsiteX2" fmla="*/ 6350 w 1071803"/>
              <a:gd name="connsiteY2" fmla="*/ 6350 h 309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1803" h="309575">
                <a:moveTo>
                  <a:pt x="1065453" y="303225"/>
                </a:moveTo>
                <a:lnTo>
                  <a:pt x="754164" y="30322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6715452" y="3816917"/>
            <a:ext cx="1195044" cy="25400"/>
          </a:xfrm>
          <a:custGeom>
            <a:avLst/>
            <a:gdLst>
              <a:gd name="connsiteX0" fmla="*/ 1188694 w 1195044"/>
              <a:gd name="connsiteY0" fmla="*/ 6350 h 25400"/>
              <a:gd name="connsiteX1" fmla="*/ 6350 w 119504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5044" h="25400">
                <a:moveTo>
                  <a:pt x="118869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6513802" y="3151387"/>
            <a:ext cx="1396695" cy="25400"/>
          </a:xfrm>
          <a:custGeom>
            <a:avLst/>
            <a:gdLst>
              <a:gd name="connsiteX0" fmla="*/ 1390344 w 1396695"/>
              <a:gd name="connsiteY0" fmla="*/ 6350 h 25400"/>
              <a:gd name="connsiteX1" fmla="*/ 6350 w 139669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6695" h="25400">
                <a:moveTo>
                  <a:pt x="139034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4437847" y="1845153"/>
            <a:ext cx="1829256" cy="30467"/>
          </a:xfrm>
          <a:custGeom>
            <a:avLst/>
            <a:gdLst>
              <a:gd name="connsiteX0" fmla="*/ 1822906 w 1829256"/>
              <a:gd name="connsiteY0" fmla="*/ 6350 h 30467"/>
              <a:gd name="connsiteX1" fmla="*/ 229831 w 1829256"/>
              <a:gd name="connsiteY1" fmla="*/ 24117 h 30467"/>
              <a:gd name="connsiteX2" fmla="*/ 6350 w 1829256"/>
              <a:gd name="connsiteY2" fmla="*/ 17081 h 30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29256" h="30467">
                <a:moveTo>
                  <a:pt x="1822906" y="6350"/>
                </a:moveTo>
                <a:lnTo>
                  <a:pt x="229831" y="24117"/>
                </a:lnTo>
                <a:lnTo>
                  <a:pt x="6350" y="1708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5196596" y="4340640"/>
            <a:ext cx="1184262" cy="751700"/>
          </a:xfrm>
          <a:custGeom>
            <a:avLst/>
            <a:gdLst>
              <a:gd name="connsiteX0" fmla="*/ 1177912 w 1184262"/>
              <a:gd name="connsiteY0" fmla="*/ 6350 h 751700"/>
              <a:gd name="connsiteX1" fmla="*/ 220065 w 1184262"/>
              <a:gd name="connsiteY1" fmla="*/ 745350 h 751700"/>
              <a:gd name="connsiteX2" fmla="*/ 6350 w 1184262"/>
              <a:gd name="connsiteY2" fmla="*/ 745350 h 75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4262" h="751700">
                <a:moveTo>
                  <a:pt x="1177912" y="6350"/>
                </a:moveTo>
                <a:lnTo>
                  <a:pt x="220065" y="745350"/>
                </a:lnTo>
                <a:lnTo>
                  <a:pt x="6350" y="745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6530591" y="3151387"/>
            <a:ext cx="1035012" cy="314109"/>
          </a:xfrm>
          <a:custGeom>
            <a:avLst/>
            <a:gdLst>
              <a:gd name="connsiteX0" fmla="*/ 6350 w 1035012"/>
              <a:gd name="connsiteY0" fmla="*/ 218160 h 314109"/>
              <a:gd name="connsiteX1" fmla="*/ 1028662 w 1035012"/>
              <a:gd name="connsiteY1" fmla="*/ 6350 h 314109"/>
              <a:gd name="connsiteX2" fmla="*/ 107188 w 1035012"/>
              <a:gd name="connsiteY2" fmla="*/ 307759 h 3141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35012" h="314109">
                <a:moveTo>
                  <a:pt x="6350" y="218160"/>
                </a:moveTo>
                <a:lnTo>
                  <a:pt x="1028662" y="6350"/>
                </a:lnTo>
                <a:lnTo>
                  <a:pt x="107188" y="30775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C2A1B-1B30-7B4B-A8C1-16EBDCB0E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0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835152" y="213360"/>
            <a:ext cx="7473696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69758" y="280640"/>
            <a:ext cx="71814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Cardia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48821" y="934690"/>
            <a:ext cx="124393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Esophagus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53583" y="1434752"/>
            <a:ext cx="137217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Muscularis</a:t>
            </a:r>
            <a:endParaRPr lang="en-US" altLang="en-US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externa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47233" y="1934815"/>
            <a:ext cx="213199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• Longitudinal layer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047233" y="2188815"/>
            <a:ext cx="161903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• Circular layer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047233" y="2442815"/>
            <a:ext cx="160620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• Oblique layer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234683" y="2928590"/>
            <a:ext cx="105157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Lesser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curvature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049571" y="398115"/>
            <a:ext cx="8335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Fundus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408346" y="1579215"/>
            <a:ext cx="76944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Serosa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408346" y="2338040"/>
            <a:ext cx="5770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Body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408346" y="3034952"/>
            <a:ext cx="8720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Rugae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of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mucosa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853558" y="3420715"/>
            <a:ext cx="84638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Pylorus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7122596" y="4792315"/>
            <a:ext cx="105157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Greater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curvature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869433" y="5814665"/>
            <a:ext cx="120545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Duodenum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869433" y="6363940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947471" y="5843240"/>
            <a:ext cx="10387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sphincter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(valve)</a:t>
            </a: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5919271" y="5843240"/>
            <a:ext cx="78226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antrum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436020" y="3146747"/>
            <a:ext cx="2970821" cy="1148270"/>
          </a:xfrm>
          <a:custGeom>
            <a:avLst/>
            <a:gdLst>
              <a:gd name="connsiteX0" fmla="*/ 2951772 w 2970821"/>
              <a:gd name="connsiteY0" fmla="*/ 19050 h 1148270"/>
              <a:gd name="connsiteX1" fmla="*/ 2333764 w 2970821"/>
              <a:gd name="connsiteY1" fmla="*/ 19050 h 1148270"/>
              <a:gd name="connsiteX2" fmla="*/ 19050 w 2970821"/>
              <a:gd name="connsiteY2" fmla="*/ 1129220 h 114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70821" h="1148270">
                <a:moveTo>
                  <a:pt x="2951772" y="19050"/>
                </a:moveTo>
                <a:lnTo>
                  <a:pt x="2333764" y="19050"/>
                </a:lnTo>
                <a:lnTo>
                  <a:pt x="19050" y="112922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406048" y="3146747"/>
            <a:ext cx="2382786" cy="648754"/>
          </a:xfrm>
          <a:custGeom>
            <a:avLst/>
            <a:gdLst>
              <a:gd name="connsiteX0" fmla="*/ 2363736 w 2382786"/>
              <a:gd name="connsiteY0" fmla="*/ 19050 h 648754"/>
              <a:gd name="connsiteX1" fmla="*/ 19050 w 2382786"/>
              <a:gd name="connsiteY1" fmla="*/ 629704 h 648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82786" h="648754">
                <a:moveTo>
                  <a:pt x="2363736" y="19050"/>
                </a:moveTo>
                <a:lnTo>
                  <a:pt x="19050" y="62970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964605" y="2208827"/>
            <a:ext cx="1442237" cy="266725"/>
          </a:xfrm>
          <a:custGeom>
            <a:avLst/>
            <a:gdLst>
              <a:gd name="connsiteX0" fmla="*/ 1423187 w 1442237"/>
              <a:gd name="connsiteY0" fmla="*/ 247675 h 266725"/>
              <a:gd name="connsiteX1" fmla="*/ 1263446 w 1442237"/>
              <a:gd name="connsiteY1" fmla="*/ 247675 h 266725"/>
              <a:gd name="connsiteX2" fmla="*/ 19050 w 1442237"/>
              <a:gd name="connsiteY2" fmla="*/ 19050 h 266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42237" h="266725">
                <a:moveTo>
                  <a:pt x="1423187" y="247675"/>
                </a:moveTo>
                <a:lnTo>
                  <a:pt x="1263446" y="247675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6254292" y="2437452"/>
            <a:ext cx="992809" cy="658634"/>
          </a:xfrm>
          <a:custGeom>
            <a:avLst/>
            <a:gdLst>
              <a:gd name="connsiteX0" fmla="*/ 973759 w 992809"/>
              <a:gd name="connsiteY0" fmla="*/ 19050 h 658634"/>
              <a:gd name="connsiteX1" fmla="*/ 19050 w 992809"/>
              <a:gd name="connsiteY1" fmla="*/ 639584 h 658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2809" h="658634">
                <a:moveTo>
                  <a:pt x="973759" y="19050"/>
                </a:moveTo>
                <a:lnTo>
                  <a:pt x="19050" y="63958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6424459" y="1418976"/>
            <a:ext cx="982383" cy="321246"/>
          </a:xfrm>
          <a:custGeom>
            <a:avLst/>
            <a:gdLst>
              <a:gd name="connsiteX0" fmla="*/ 963333 w 982383"/>
              <a:gd name="connsiteY0" fmla="*/ 302196 h 321246"/>
              <a:gd name="connsiteX1" fmla="*/ 738657 w 982383"/>
              <a:gd name="connsiteY1" fmla="*/ 302196 h 321246"/>
              <a:gd name="connsiteX2" fmla="*/ 19050 w 982383"/>
              <a:gd name="connsiteY2" fmla="*/ 19050 h 3212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82383" h="321246">
                <a:moveTo>
                  <a:pt x="963333" y="302196"/>
                </a:moveTo>
                <a:lnTo>
                  <a:pt x="738657" y="302196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385142" y="520400"/>
            <a:ext cx="1652955" cy="76200"/>
          </a:xfrm>
          <a:custGeom>
            <a:avLst/>
            <a:gdLst>
              <a:gd name="connsiteX0" fmla="*/ 1633906 w 1652955"/>
              <a:gd name="connsiteY0" fmla="*/ 19050 h 76200"/>
              <a:gd name="connsiteX1" fmla="*/ 19050 w 1652955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52955" h="76200">
                <a:moveTo>
                  <a:pt x="1633906" y="19050"/>
                </a:move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445545" y="3156272"/>
            <a:ext cx="2951771" cy="1129220"/>
          </a:xfrm>
          <a:custGeom>
            <a:avLst/>
            <a:gdLst>
              <a:gd name="connsiteX0" fmla="*/ 2942247 w 2951771"/>
              <a:gd name="connsiteY0" fmla="*/ 9525 h 1129220"/>
              <a:gd name="connsiteX1" fmla="*/ 2324239 w 2951771"/>
              <a:gd name="connsiteY1" fmla="*/ 9525 h 1129220"/>
              <a:gd name="connsiteX2" fmla="*/ 9525 w 2951771"/>
              <a:gd name="connsiteY2" fmla="*/ 1119695 h 1129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51771" h="1129220">
                <a:moveTo>
                  <a:pt x="2942247" y="9525"/>
                </a:moveTo>
                <a:lnTo>
                  <a:pt x="2324239" y="9525"/>
                </a:lnTo>
                <a:lnTo>
                  <a:pt x="9525" y="111969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415573" y="3156272"/>
            <a:ext cx="2363736" cy="629704"/>
          </a:xfrm>
          <a:custGeom>
            <a:avLst/>
            <a:gdLst>
              <a:gd name="connsiteX0" fmla="*/ 2354211 w 2363736"/>
              <a:gd name="connsiteY0" fmla="*/ 9525 h 629704"/>
              <a:gd name="connsiteX1" fmla="*/ 9525 w 2363736"/>
              <a:gd name="connsiteY1" fmla="*/ 620179 h 629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63736" h="629704">
                <a:moveTo>
                  <a:pt x="2354211" y="9525"/>
                </a:moveTo>
                <a:lnTo>
                  <a:pt x="9525" y="6201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974130" y="2218352"/>
            <a:ext cx="1423187" cy="247675"/>
          </a:xfrm>
          <a:custGeom>
            <a:avLst/>
            <a:gdLst>
              <a:gd name="connsiteX0" fmla="*/ 1413662 w 1423187"/>
              <a:gd name="connsiteY0" fmla="*/ 238150 h 247675"/>
              <a:gd name="connsiteX1" fmla="*/ 1253921 w 1423187"/>
              <a:gd name="connsiteY1" fmla="*/ 238150 h 247675"/>
              <a:gd name="connsiteX2" fmla="*/ 9525 w 1423187"/>
              <a:gd name="connsiteY2" fmla="*/ 9525 h 247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23187" h="247675">
                <a:moveTo>
                  <a:pt x="1413662" y="238150"/>
                </a:moveTo>
                <a:lnTo>
                  <a:pt x="1253921" y="238150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6263817" y="2446977"/>
            <a:ext cx="973759" cy="639584"/>
          </a:xfrm>
          <a:custGeom>
            <a:avLst/>
            <a:gdLst>
              <a:gd name="connsiteX0" fmla="*/ 964234 w 973759"/>
              <a:gd name="connsiteY0" fmla="*/ 9525 h 639584"/>
              <a:gd name="connsiteX1" fmla="*/ 9525 w 973759"/>
              <a:gd name="connsiteY1" fmla="*/ 630059 h 639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3759" h="639584">
                <a:moveTo>
                  <a:pt x="964234" y="9525"/>
                </a:moveTo>
                <a:lnTo>
                  <a:pt x="9525" y="63005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433984" y="1428501"/>
            <a:ext cx="963333" cy="302196"/>
          </a:xfrm>
          <a:custGeom>
            <a:avLst/>
            <a:gdLst>
              <a:gd name="connsiteX0" fmla="*/ 953808 w 963333"/>
              <a:gd name="connsiteY0" fmla="*/ 292671 h 302196"/>
              <a:gd name="connsiteX1" fmla="*/ 729132 w 963333"/>
              <a:gd name="connsiteY1" fmla="*/ 292671 h 302196"/>
              <a:gd name="connsiteX2" fmla="*/ 9525 w 963333"/>
              <a:gd name="connsiteY2" fmla="*/ 9525 h 302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3333" h="302196">
                <a:moveTo>
                  <a:pt x="953808" y="292671"/>
                </a:moveTo>
                <a:lnTo>
                  <a:pt x="729132" y="292671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5394667" y="529925"/>
            <a:ext cx="1633905" cy="38100"/>
          </a:xfrm>
          <a:custGeom>
            <a:avLst/>
            <a:gdLst>
              <a:gd name="connsiteX0" fmla="*/ 1624381 w 1633905"/>
              <a:gd name="connsiteY0" fmla="*/ 9525 h 38100"/>
              <a:gd name="connsiteX1" fmla="*/ 9525 w 163390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33905" h="38100">
                <a:moveTo>
                  <a:pt x="1624381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2311609" y="1063547"/>
            <a:ext cx="1059954" cy="81711"/>
          </a:xfrm>
          <a:custGeom>
            <a:avLst/>
            <a:gdLst>
              <a:gd name="connsiteX0" fmla="*/ 20427 w 1059954"/>
              <a:gd name="connsiteY0" fmla="*/ 20427 h 81711"/>
              <a:gd name="connsiteX1" fmla="*/ 1039526 w 1059954"/>
              <a:gd name="connsiteY1" fmla="*/ 20427 h 817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59954" h="81711">
                <a:moveTo>
                  <a:pt x="20427" y="20427"/>
                </a:moveTo>
                <a:lnTo>
                  <a:pt x="1039526" y="2042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3188944" y="2053226"/>
            <a:ext cx="1530934" cy="76200"/>
          </a:xfrm>
          <a:custGeom>
            <a:avLst/>
            <a:gdLst>
              <a:gd name="connsiteX0" fmla="*/ 19050 w 1530934"/>
              <a:gd name="connsiteY0" fmla="*/ 19050 h 76200"/>
              <a:gd name="connsiteX1" fmla="*/ 1511884 w 153093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0934" h="76200">
                <a:moveTo>
                  <a:pt x="19050" y="19050"/>
                </a:moveTo>
                <a:lnTo>
                  <a:pt x="1511884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2660103" y="2306591"/>
            <a:ext cx="2853054" cy="58991"/>
          </a:xfrm>
          <a:custGeom>
            <a:avLst/>
            <a:gdLst>
              <a:gd name="connsiteX0" fmla="*/ 19050 w 2853054"/>
              <a:gd name="connsiteY0" fmla="*/ 19050 h 58991"/>
              <a:gd name="connsiteX1" fmla="*/ 2834005 w 2853054"/>
              <a:gd name="connsiteY1" fmla="*/ 39941 h 58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53054" h="58991">
                <a:moveTo>
                  <a:pt x="19050" y="19050"/>
                </a:moveTo>
                <a:lnTo>
                  <a:pt x="2834005" y="3994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651708" y="2598031"/>
            <a:ext cx="3116160" cy="631494"/>
          </a:xfrm>
          <a:custGeom>
            <a:avLst/>
            <a:gdLst>
              <a:gd name="connsiteX0" fmla="*/ 19050 w 3116160"/>
              <a:gd name="connsiteY0" fmla="*/ 19050 h 631494"/>
              <a:gd name="connsiteX1" fmla="*/ 804303 w 3116160"/>
              <a:gd name="connsiteY1" fmla="*/ 19050 h 631494"/>
              <a:gd name="connsiteX2" fmla="*/ 3097110 w 3116160"/>
              <a:gd name="connsiteY2" fmla="*/ 612444 h 631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16160" h="631494">
                <a:moveTo>
                  <a:pt x="19050" y="19050"/>
                </a:moveTo>
                <a:lnTo>
                  <a:pt x="804303" y="19050"/>
                </a:lnTo>
                <a:lnTo>
                  <a:pt x="3097110" y="61244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813098" y="501198"/>
            <a:ext cx="76200" cy="1255191"/>
          </a:xfrm>
          <a:custGeom>
            <a:avLst/>
            <a:gdLst>
              <a:gd name="connsiteX0" fmla="*/ 19050 w 76200"/>
              <a:gd name="connsiteY0" fmla="*/ 19050 h 1255191"/>
              <a:gd name="connsiteX1" fmla="*/ 19050 w 76200"/>
              <a:gd name="connsiteY1" fmla="*/ 1236141 h 1255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1255191">
                <a:moveTo>
                  <a:pt x="19050" y="19050"/>
                </a:moveTo>
                <a:lnTo>
                  <a:pt x="19050" y="123614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309418" y="1073637"/>
            <a:ext cx="1052055" cy="41351"/>
          </a:xfrm>
          <a:custGeom>
            <a:avLst/>
            <a:gdLst>
              <a:gd name="connsiteX0" fmla="*/ 10337 w 1052055"/>
              <a:gd name="connsiteY0" fmla="*/ 10337 h 41351"/>
              <a:gd name="connsiteX1" fmla="*/ 1041717 w 1052055"/>
              <a:gd name="connsiteY1" fmla="*/ 10337 h 41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52055" h="41351">
                <a:moveTo>
                  <a:pt x="10337" y="10337"/>
                </a:moveTo>
                <a:lnTo>
                  <a:pt x="1041717" y="1033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198469" y="2062751"/>
            <a:ext cx="1511884" cy="38100"/>
          </a:xfrm>
          <a:custGeom>
            <a:avLst/>
            <a:gdLst>
              <a:gd name="connsiteX0" fmla="*/ 9525 w 1511884"/>
              <a:gd name="connsiteY0" fmla="*/ 9525 h 38100"/>
              <a:gd name="connsiteX1" fmla="*/ 1502359 w 151188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11884" h="38100">
                <a:moveTo>
                  <a:pt x="9525" y="9525"/>
                </a:moveTo>
                <a:lnTo>
                  <a:pt x="1502359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669628" y="2316116"/>
            <a:ext cx="2834004" cy="39941"/>
          </a:xfrm>
          <a:custGeom>
            <a:avLst/>
            <a:gdLst>
              <a:gd name="connsiteX0" fmla="*/ 9525 w 2834004"/>
              <a:gd name="connsiteY0" fmla="*/ 9525 h 39941"/>
              <a:gd name="connsiteX1" fmla="*/ 2824480 w 2834004"/>
              <a:gd name="connsiteY1" fmla="*/ 30416 h 39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34004" h="39941">
                <a:moveTo>
                  <a:pt x="9525" y="9525"/>
                </a:moveTo>
                <a:lnTo>
                  <a:pt x="2824480" y="3041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2661233" y="2607556"/>
            <a:ext cx="3097110" cy="612444"/>
          </a:xfrm>
          <a:custGeom>
            <a:avLst/>
            <a:gdLst>
              <a:gd name="connsiteX0" fmla="*/ 9525 w 3097110"/>
              <a:gd name="connsiteY0" fmla="*/ 9525 h 612444"/>
              <a:gd name="connsiteX1" fmla="*/ 794778 w 3097110"/>
              <a:gd name="connsiteY1" fmla="*/ 9525 h 612444"/>
              <a:gd name="connsiteX2" fmla="*/ 3087585 w 3097110"/>
              <a:gd name="connsiteY2" fmla="*/ 602919 h 612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97110" h="612444">
                <a:moveTo>
                  <a:pt x="9525" y="9525"/>
                </a:moveTo>
                <a:lnTo>
                  <a:pt x="794778" y="9525"/>
                </a:lnTo>
                <a:lnTo>
                  <a:pt x="3087585" y="60291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3822623" y="510723"/>
            <a:ext cx="38100" cy="1236141"/>
          </a:xfrm>
          <a:custGeom>
            <a:avLst/>
            <a:gdLst>
              <a:gd name="connsiteX0" fmla="*/ 9525 w 38100"/>
              <a:gd name="connsiteY0" fmla="*/ 9525 h 1236141"/>
              <a:gd name="connsiteX1" fmla="*/ 9525 w 38100"/>
              <a:gd name="connsiteY1" fmla="*/ 1226616 h 1236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1236141">
                <a:moveTo>
                  <a:pt x="9525" y="9525"/>
                </a:moveTo>
                <a:lnTo>
                  <a:pt x="9525" y="122661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1774303" y="3552614"/>
            <a:ext cx="592162" cy="900188"/>
          </a:xfrm>
          <a:custGeom>
            <a:avLst/>
            <a:gdLst>
              <a:gd name="connsiteX0" fmla="*/ 19050 w 592162"/>
              <a:gd name="connsiteY0" fmla="*/ 19050 h 900188"/>
              <a:gd name="connsiteX1" fmla="*/ 281736 w 592162"/>
              <a:gd name="connsiteY1" fmla="*/ 19050 h 900188"/>
              <a:gd name="connsiteX2" fmla="*/ 573112 w 592162"/>
              <a:gd name="connsiteY2" fmla="*/ 881138 h 900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2162" h="900188">
                <a:moveTo>
                  <a:pt x="19050" y="19050"/>
                </a:moveTo>
                <a:lnTo>
                  <a:pt x="281736" y="19050"/>
                </a:lnTo>
                <a:lnTo>
                  <a:pt x="573112" y="88113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2522130" y="4133931"/>
            <a:ext cx="413448" cy="1869516"/>
          </a:xfrm>
          <a:custGeom>
            <a:avLst/>
            <a:gdLst>
              <a:gd name="connsiteX0" fmla="*/ 394398 w 413448"/>
              <a:gd name="connsiteY0" fmla="*/ 1850466 h 1869516"/>
              <a:gd name="connsiteX1" fmla="*/ 244525 w 413448"/>
              <a:gd name="connsiteY1" fmla="*/ 1850466 h 1869516"/>
              <a:gd name="connsiteX2" fmla="*/ 19050 w 413448"/>
              <a:gd name="connsiteY2" fmla="*/ 19050 h 1869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3448" h="1869516">
                <a:moveTo>
                  <a:pt x="394398" y="1850466"/>
                </a:moveTo>
                <a:lnTo>
                  <a:pt x="244525" y="1850466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2300706" y="4750871"/>
            <a:ext cx="485000" cy="1252575"/>
          </a:xfrm>
          <a:custGeom>
            <a:avLst/>
            <a:gdLst>
              <a:gd name="connsiteX0" fmla="*/ 465950 w 485000"/>
              <a:gd name="connsiteY0" fmla="*/ 1233525 h 1252575"/>
              <a:gd name="connsiteX1" fmla="*/ 19050 w 485000"/>
              <a:gd name="connsiteY1" fmla="*/ 19050 h 1252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5000" h="1252575">
                <a:moveTo>
                  <a:pt x="465950" y="1233525"/>
                </a:move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004971" y="3057987"/>
            <a:ext cx="801649" cy="519595"/>
          </a:xfrm>
          <a:custGeom>
            <a:avLst/>
            <a:gdLst>
              <a:gd name="connsiteX0" fmla="*/ 19050 w 801649"/>
              <a:gd name="connsiteY0" fmla="*/ 19050 h 519595"/>
              <a:gd name="connsiteX1" fmla="*/ 211289 w 801649"/>
              <a:gd name="connsiteY1" fmla="*/ 19050 h 519595"/>
              <a:gd name="connsiteX2" fmla="*/ 782599 w 801649"/>
              <a:gd name="connsiteY2" fmla="*/ 500545 h 519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1649" h="519595">
                <a:moveTo>
                  <a:pt x="19050" y="19050"/>
                </a:moveTo>
                <a:lnTo>
                  <a:pt x="211289" y="19050"/>
                </a:lnTo>
                <a:lnTo>
                  <a:pt x="782599" y="50054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1449806" y="5201010"/>
            <a:ext cx="76200" cy="607593"/>
          </a:xfrm>
          <a:custGeom>
            <a:avLst/>
            <a:gdLst>
              <a:gd name="connsiteX0" fmla="*/ 19050 w 76200"/>
              <a:gd name="connsiteY0" fmla="*/ 588543 h 607593"/>
              <a:gd name="connsiteX1" fmla="*/ 19050 w 76200"/>
              <a:gd name="connsiteY1" fmla="*/ 19050 h 607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07593">
                <a:moveTo>
                  <a:pt x="19050" y="588543"/>
                </a:move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1783828" y="3562139"/>
            <a:ext cx="573112" cy="881138"/>
          </a:xfrm>
          <a:custGeom>
            <a:avLst/>
            <a:gdLst>
              <a:gd name="connsiteX0" fmla="*/ 9525 w 573112"/>
              <a:gd name="connsiteY0" fmla="*/ 9525 h 881138"/>
              <a:gd name="connsiteX1" fmla="*/ 272211 w 573112"/>
              <a:gd name="connsiteY1" fmla="*/ 9525 h 881138"/>
              <a:gd name="connsiteX2" fmla="*/ 563587 w 573112"/>
              <a:gd name="connsiteY2" fmla="*/ 871613 h 881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73112" h="881138">
                <a:moveTo>
                  <a:pt x="9525" y="9525"/>
                </a:moveTo>
                <a:lnTo>
                  <a:pt x="272211" y="9525"/>
                </a:lnTo>
                <a:lnTo>
                  <a:pt x="563587" y="87161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2531655" y="4143456"/>
            <a:ext cx="394398" cy="1850466"/>
          </a:xfrm>
          <a:custGeom>
            <a:avLst/>
            <a:gdLst>
              <a:gd name="connsiteX0" fmla="*/ 384873 w 394398"/>
              <a:gd name="connsiteY0" fmla="*/ 1840941 h 1850466"/>
              <a:gd name="connsiteX1" fmla="*/ 235000 w 394398"/>
              <a:gd name="connsiteY1" fmla="*/ 1840941 h 1850466"/>
              <a:gd name="connsiteX2" fmla="*/ 9525 w 394398"/>
              <a:gd name="connsiteY2" fmla="*/ 9525 h 18504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4398" h="1850466">
                <a:moveTo>
                  <a:pt x="384873" y="1840941"/>
                </a:moveTo>
                <a:lnTo>
                  <a:pt x="235000" y="1840941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619598" y="5382481"/>
            <a:ext cx="1289139" cy="620966"/>
          </a:xfrm>
          <a:custGeom>
            <a:avLst/>
            <a:gdLst>
              <a:gd name="connsiteX0" fmla="*/ 1270088 w 1289139"/>
              <a:gd name="connsiteY0" fmla="*/ 601916 h 620966"/>
              <a:gd name="connsiteX1" fmla="*/ 1120241 w 1289139"/>
              <a:gd name="connsiteY1" fmla="*/ 601916 h 620966"/>
              <a:gd name="connsiteX2" fmla="*/ 19050 w 1289139"/>
              <a:gd name="connsiteY2" fmla="*/ 19050 h 620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89139" h="620966">
                <a:moveTo>
                  <a:pt x="1270088" y="601916"/>
                </a:moveTo>
                <a:lnTo>
                  <a:pt x="1120241" y="601916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629123" y="5392006"/>
            <a:ext cx="1270089" cy="601916"/>
          </a:xfrm>
          <a:custGeom>
            <a:avLst/>
            <a:gdLst>
              <a:gd name="connsiteX0" fmla="*/ 1260563 w 1270089"/>
              <a:gd name="connsiteY0" fmla="*/ 592391 h 601916"/>
              <a:gd name="connsiteX1" fmla="*/ 1110716 w 1270089"/>
              <a:gd name="connsiteY1" fmla="*/ 592391 h 601916"/>
              <a:gd name="connsiteX2" fmla="*/ 9525 w 1270089"/>
              <a:gd name="connsiteY2" fmla="*/ 9525 h 601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0089" h="601916">
                <a:moveTo>
                  <a:pt x="1260563" y="592391"/>
                </a:moveTo>
                <a:lnTo>
                  <a:pt x="1110716" y="592391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2310231" y="4760396"/>
            <a:ext cx="465950" cy="1233525"/>
          </a:xfrm>
          <a:custGeom>
            <a:avLst/>
            <a:gdLst>
              <a:gd name="connsiteX0" fmla="*/ 456425 w 465950"/>
              <a:gd name="connsiteY0" fmla="*/ 1224000 h 1233525"/>
              <a:gd name="connsiteX1" fmla="*/ 9525 w 465950"/>
              <a:gd name="connsiteY1" fmla="*/ 9525 h 1233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5950" h="1233525">
                <a:moveTo>
                  <a:pt x="456425" y="1224000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3014496" y="3067512"/>
            <a:ext cx="782599" cy="500545"/>
          </a:xfrm>
          <a:custGeom>
            <a:avLst/>
            <a:gdLst>
              <a:gd name="connsiteX0" fmla="*/ 9525 w 782599"/>
              <a:gd name="connsiteY0" fmla="*/ 9525 h 500545"/>
              <a:gd name="connsiteX1" fmla="*/ 201764 w 782599"/>
              <a:gd name="connsiteY1" fmla="*/ 9525 h 500545"/>
              <a:gd name="connsiteX2" fmla="*/ 773074 w 782599"/>
              <a:gd name="connsiteY2" fmla="*/ 491020 h 500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2599" h="500545">
                <a:moveTo>
                  <a:pt x="9525" y="9525"/>
                </a:moveTo>
                <a:lnTo>
                  <a:pt x="201764" y="9525"/>
                </a:lnTo>
                <a:lnTo>
                  <a:pt x="773074" y="4910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1459331" y="5210535"/>
            <a:ext cx="38100" cy="588543"/>
          </a:xfrm>
          <a:custGeom>
            <a:avLst/>
            <a:gdLst>
              <a:gd name="connsiteX0" fmla="*/ 9525 w 38100"/>
              <a:gd name="connsiteY0" fmla="*/ 579018 h 588543"/>
              <a:gd name="connsiteX1" fmla="*/ 9525 w 38100"/>
              <a:gd name="connsiteY1" fmla="*/ 9525 h 5885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588543">
                <a:moveTo>
                  <a:pt x="9525" y="579018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6718909" y="4736432"/>
            <a:ext cx="401942" cy="202984"/>
          </a:xfrm>
          <a:custGeom>
            <a:avLst/>
            <a:gdLst>
              <a:gd name="connsiteX0" fmla="*/ 382892 w 401942"/>
              <a:gd name="connsiteY0" fmla="*/ 183934 h 202984"/>
              <a:gd name="connsiteX1" fmla="*/ 288797 w 401942"/>
              <a:gd name="connsiteY1" fmla="*/ 183934 h 202984"/>
              <a:gd name="connsiteX2" fmla="*/ 19050 w 401942"/>
              <a:gd name="connsiteY2" fmla="*/ 19050 h 202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01942" h="202984">
                <a:moveTo>
                  <a:pt x="382892" y="183934"/>
                </a:moveTo>
                <a:lnTo>
                  <a:pt x="288797" y="183934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6728434" y="4745957"/>
            <a:ext cx="382892" cy="183934"/>
          </a:xfrm>
          <a:custGeom>
            <a:avLst/>
            <a:gdLst>
              <a:gd name="connsiteX0" fmla="*/ 373367 w 382892"/>
              <a:gd name="connsiteY0" fmla="*/ 174409 h 183934"/>
              <a:gd name="connsiteX1" fmla="*/ 279272 w 382892"/>
              <a:gd name="connsiteY1" fmla="*/ 174409 h 183934"/>
              <a:gd name="connsiteX2" fmla="*/ 9525 w 382892"/>
              <a:gd name="connsiteY2" fmla="*/ 9525 h 183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2892" h="183934">
                <a:moveTo>
                  <a:pt x="373367" y="174409"/>
                </a:moveTo>
                <a:lnTo>
                  <a:pt x="279272" y="174409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68A65-110A-214D-96FC-619612D16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02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51432" y="213360"/>
            <a:ext cx="6041136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74641" y="459679"/>
            <a:ext cx="8335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Fundus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87378" y="2248791"/>
            <a:ext cx="5770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Body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87378" y="2907604"/>
            <a:ext cx="98745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Rugae of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mucosa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962116" y="6358829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120991" y="6098479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sphincter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003" y="6157216"/>
            <a:ext cx="78226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antrum</a:t>
            </a:r>
          </a:p>
        </p:txBody>
      </p:sp>
      <p:sp>
        <p:nvSpPr>
          <p:cNvPr id="12" name="Freeform 11"/>
          <p:cNvSpPr/>
          <p:nvPr/>
        </p:nvSpPr>
        <p:spPr>
          <a:xfrm>
            <a:off x="2918308" y="3034325"/>
            <a:ext cx="2754350" cy="312724"/>
          </a:xfrm>
          <a:custGeom>
            <a:avLst/>
            <a:gdLst>
              <a:gd name="connsiteX0" fmla="*/ 19050 w 2754350"/>
              <a:gd name="connsiteY0" fmla="*/ 19050 h 312724"/>
              <a:gd name="connsiteX1" fmla="*/ 1683270 w 2754350"/>
              <a:gd name="connsiteY1" fmla="*/ 19050 h 312724"/>
              <a:gd name="connsiteX2" fmla="*/ 2735300 w 2754350"/>
              <a:gd name="connsiteY2" fmla="*/ 293674 h 3127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54350" h="312724">
                <a:moveTo>
                  <a:pt x="19050" y="19050"/>
                </a:moveTo>
                <a:lnTo>
                  <a:pt x="1683270" y="19050"/>
                </a:lnTo>
                <a:lnTo>
                  <a:pt x="2735300" y="29367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582529" y="3034325"/>
            <a:ext cx="719099" cy="1500289"/>
          </a:xfrm>
          <a:custGeom>
            <a:avLst/>
            <a:gdLst>
              <a:gd name="connsiteX0" fmla="*/ 19050 w 719099"/>
              <a:gd name="connsiteY0" fmla="*/ 19050 h 1500289"/>
              <a:gd name="connsiteX1" fmla="*/ 700049 w 719099"/>
              <a:gd name="connsiteY1" fmla="*/ 1481239 h 1500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9099" h="1500289">
                <a:moveTo>
                  <a:pt x="19050" y="19050"/>
                </a:moveTo>
                <a:lnTo>
                  <a:pt x="700049" y="148123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441978" y="2016731"/>
            <a:ext cx="4326622" cy="395935"/>
          </a:xfrm>
          <a:custGeom>
            <a:avLst/>
            <a:gdLst>
              <a:gd name="connsiteX0" fmla="*/ 19881 w 4326622"/>
              <a:gd name="connsiteY0" fmla="*/ 376053 h 395935"/>
              <a:gd name="connsiteX1" fmla="*/ 2063869 w 4326622"/>
              <a:gd name="connsiteY1" fmla="*/ 376053 h 395935"/>
              <a:gd name="connsiteX2" fmla="*/ 4306740 w 4326622"/>
              <a:gd name="connsiteY2" fmla="*/ 19881 h 395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26622" h="395935">
                <a:moveTo>
                  <a:pt x="19881" y="376053"/>
                </a:moveTo>
                <a:lnTo>
                  <a:pt x="2063869" y="376053"/>
                </a:lnTo>
                <a:lnTo>
                  <a:pt x="4306740" y="1988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427251" y="589144"/>
            <a:ext cx="4241038" cy="754761"/>
          </a:xfrm>
          <a:custGeom>
            <a:avLst/>
            <a:gdLst>
              <a:gd name="connsiteX0" fmla="*/ 19824 w 4241038"/>
              <a:gd name="connsiteY0" fmla="*/ 19824 h 754761"/>
              <a:gd name="connsiteX1" fmla="*/ 1940991 w 4241038"/>
              <a:gd name="connsiteY1" fmla="*/ 19824 h 754761"/>
              <a:gd name="connsiteX2" fmla="*/ 4221213 w 4241038"/>
              <a:gd name="connsiteY2" fmla="*/ 734936 h 7547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41038" h="754761">
                <a:moveTo>
                  <a:pt x="19824" y="19824"/>
                </a:moveTo>
                <a:lnTo>
                  <a:pt x="1940991" y="19824"/>
                </a:lnTo>
                <a:lnTo>
                  <a:pt x="4221213" y="73493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582529" y="3034325"/>
            <a:ext cx="704265" cy="869365"/>
          </a:xfrm>
          <a:custGeom>
            <a:avLst/>
            <a:gdLst>
              <a:gd name="connsiteX0" fmla="*/ 19050 w 704265"/>
              <a:gd name="connsiteY0" fmla="*/ 19050 h 869365"/>
              <a:gd name="connsiteX1" fmla="*/ 685215 w 704265"/>
              <a:gd name="connsiteY1" fmla="*/ 850315 h 869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4265" h="869365">
                <a:moveTo>
                  <a:pt x="19050" y="19050"/>
                </a:moveTo>
                <a:lnTo>
                  <a:pt x="685215" y="85031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927833" y="3043850"/>
            <a:ext cx="2735300" cy="293674"/>
          </a:xfrm>
          <a:custGeom>
            <a:avLst/>
            <a:gdLst>
              <a:gd name="connsiteX0" fmla="*/ 9525 w 2735300"/>
              <a:gd name="connsiteY0" fmla="*/ 9525 h 293674"/>
              <a:gd name="connsiteX1" fmla="*/ 1673745 w 2735300"/>
              <a:gd name="connsiteY1" fmla="*/ 9525 h 293674"/>
              <a:gd name="connsiteX2" fmla="*/ 2725775 w 2735300"/>
              <a:gd name="connsiteY2" fmla="*/ 284149 h 2936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35300" h="293674">
                <a:moveTo>
                  <a:pt x="9525" y="9525"/>
                </a:moveTo>
                <a:lnTo>
                  <a:pt x="1673745" y="9525"/>
                </a:lnTo>
                <a:lnTo>
                  <a:pt x="2725775" y="2841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592054" y="3043850"/>
            <a:ext cx="700049" cy="1481239"/>
          </a:xfrm>
          <a:custGeom>
            <a:avLst/>
            <a:gdLst>
              <a:gd name="connsiteX0" fmla="*/ 9525 w 700049"/>
              <a:gd name="connsiteY0" fmla="*/ 9525 h 1481239"/>
              <a:gd name="connsiteX1" fmla="*/ 690524 w 700049"/>
              <a:gd name="connsiteY1" fmla="*/ 1471714 h 1481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0049" h="1481239">
                <a:moveTo>
                  <a:pt x="9525" y="9525"/>
                </a:moveTo>
                <a:lnTo>
                  <a:pt x="690524" y="147171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451921" y="2026676"/>
            <a:ext cx="4306734" cy="376046"/>
          </a:xfrm>
          <a:custGeom>
            <a:avLst/>
            <a:gdLst>
              <a:gd name="connsiteX0" fmla="*/ 9937 w 4306734"/>
              <a:gd name="connsiteY0" fmla="*/ 366109 h 376046"/>
              <a:gd name="connsiteX1" fmla="*/ 2053925 w 4306734"/>
              <a:gd name="connsiteY1" fmla="*/ 366109 h 376046"/>
              <a:gd name="connsiteX2" fmla="*/ 4296796 w 4306734"/>
              <a:gd name="connsiteY2" fmla="*/ 9937 h 3760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06734" h="376046">
                <a:moveTo>
                  <a:pt x="9937" y="366109"/>
                </a:moveTo>
                <a:lnTo>
                  <a:pt x="2053925" y="366109"/>
                </a:lnTo>
                <a:lnTo>
                  <a:pt x="4296796" y="993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437163" y="599056"/>
            <a:ext cx="4221213" cy="734936"/>
          </a:xfrm>
          <a:custGeom>
            <a:avLst/>
            <a:gdLst>
              <a:gd name="connsiteX0" fmla="*/ 9912 w 4221213"/>
              <a:gd name="connsiteY0" fmla="*/ 9912 h 734936"/>
              <a:gd name="connsiteX1" fmla="*/ 1931079 w 4221213"/>
              <a:gd name="connsiteY1" fmla="*/ 9912 h 734936"/>
              <a:gd name="connsiteX2" fmla="*/ 4211300 w 4221213"/>
              <a:gd name="connsiteY2" fmla="*/ 725023 h 734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21213" h="734936">
                <a:moveTo>
                  <a:pt x="9912" y="9912"/>
                </a:moveTo>
                <a:lnTo>
                  <a:pt x="1931079" y="9912"/>
                </a:lnTo>
                <a:lnTo>
                  <a:pt x="4211300" y="7250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019688" y="5084702"/>
            <a:ext cx="965022" cy="1242720"/>
          </a:xfrm>
          <a:custGeom>
            <a:avLst/>
            <a:gdLst>
              <a:gd name="connsiteX0" fmla="*/ 945972 w 965022"/>
              <a:gd name="connsiteY0" fmla="*/ 1223670 h 1242720"/>
              <a:gd name="connsiteX1" fmla="*/ 614756 w 965022"/>
              <a:gd name="connsiteY1" fmla="*/ 1223670 h 1242720"/>
              <a:gd name="connsiteX2" fmla="*/ 19050 w 965022"/>
              <a:gd name="connsiteY2" fmla="*/ 19050 h 1242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5022" h="1242720">
                <a:moveTo>
                  <a:pt x="945972" y="1223670"/>
                </a:moveTo>
                <a:lnTo>
                  <a:pt x="614756" y="1223670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029213" y="5094227"/>
            <a:ext cx="945972" cy="1223670"/>
          </a:xfrm>
          <a:custGeom>
            <a:avLst/>
            <a:gdLst>
              <a:gd name="connsiteX0" fmla="*/ 936447 w 945972"/>
              <a:gd name="connsiteY0" fmla="*/ 1214145 h 1223670"/>
              <a:gd name="connsiteX1" fmla="*/ 605231 w 945972"/>
              <a:gd name="connsiteY1" fmla="*/ 1214145 h 1223670"/>
              <a:gd name="connsiteX2" fmla="*/ 9525 w 945972"/>
              <a:gd name="connsiteY2" fmla="*/ 9525 h 1223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45972" h="1223670">
                <a:moveTo>
                  <a:pt x="936447" y="1214145"/>
                </a:moveTo>
                <a:lnTo>
                  <a:pt x="605231" y="121414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592054" y="3043850"/>
            <a:ext cx="685215" cy="850315"/>
          </a:xfrm>
          <a:custGeom>
            <a:avLst/>
            <a:gdLst>
              <a:gd name="connsiteX0" fmla="*/ 9525 w 685215"/>
              <a:gd name="connsiteY0" fmla="*/ 9525 h 850315"/>
              <a:gd name="connsiteX1" fmla="*/ 675690 w 685215"/>
              <a:gd name="connsiteY1" fmla="*/ 840790 h 8503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5215" h="850315">
                <a:moveTo>
                  <a:pt x="9525" y="9525"/>
                </a:moveTo>
                <a:lnTo>
                  <a:pt x="675690" y="84079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736023" y="4391523"/>
            <a:ext cx="370179" cy="1876704"/>
          </a:xfrm>
          <a:custGeom>
            <a:avLst/>
            <a:gdLst>
              <a:gd name="connsiteX0" fmla="*/ 351129 w 370179"/>
              <a:gd name="connsiteY0" fmla="*/ 1857654 h 1876704"/>
              <a:gd name="connsiteX1" fmla="*/ 222885 w 370179"/>
              <a:gd name="connsiteY1" fmla="*/ 1857654 h 1876704"/>
              <a:gd name="connsiteX2" fmla="*/ 19050 w 370179"/>
              <a:gd name="connsiteY2" fmla="*/ 19050 h 1876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0179" h="1876704">
                <a:moveTo>
                  <a:pt x="351129" y="1857654"/>
                </a:moveTo>
                <a:lnTo>
                  <a:pt x="222885" y="1857654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745548" y="4401048"/>
            <a:ext cx="351129" cy="1857654"/>
          </a:xfrm>
          <a:custGeom>
            <a:avLst/>
            <a:gdLst>
              <a:gd name="connsiteX0" fmla="*/ 341604 w 351129"/>
              <a:gd name="connsiteY0" fmla="*/ 1848129 h 1857654"/>
              <a:gd name="connsiteX1" fmla="*/ 213360 w 351129"/>
              <a:gd name="connsiteY1" fmla="*/ 1848129 h 1857654"/>
              <a:gd name="connsiteX2" fmla="*/ 9525 w 351129"/>
              <a:gd name="connsiteY2" fmla="*/ 9525 h 1857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1129" h="1857654">
                <a:moveTo>
                  <a:pt x="341604" y="1848129"/>
                </a:moveTo>
                <a:lnTo>
                  <a:pt x="213360" y="1848129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78E3E2-77B9-2B41-A7F5-F0514BF44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9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749808" y="213360"/>
            <a:ext cx="7644384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27698" y="210049"/>
            <a:ext cx="126957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Gastric pits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16223" y="2373812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sphincter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9871" y="1673603"/>
            <a:ext cx="256480" cy="1141338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Gastric pit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969260" y="1432425"/>
            <a:ext cx="115416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Surface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epithelium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69260" y="3011987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Mucous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neck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871" y="3757623"/>
            <a:ext cx="256480" cy="1474763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Gastric gland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69260" y="3840662"/>
            <a:ext cx="141064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Parietal cells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69260" y="4786812"/>
            <a:ext cx="7950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Gastric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glands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969260" y="5521825"/>
            <a:ext cx="11541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Chief cells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73248" y="6371137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16" name="Freeform 15"/>
          <p:cNvSpPr/>
          <p:nvPr/>
        </p:nvSpPr>
        <p:spPr>
          <a:xfrm>
            <a:off x="5366012" y="3131527"/>
            <a:ext cx="1572933" cy="215633"/>
          </a:xfrm>
          <a:custGeom>
            <a:avLst/>
            <a:gdLst>
              <a:gd name="connsiteX0" fmla="*/ 20910 w 1572933"/>
              <a:gd name="connsiteY0" fmla="*/ 194722 h 215633"/>
              <a:gd name="connsiteX1" fmla="*/ 1257839 w 1572933"/>
              <a:gd name="connsiteY1" fmla="*/ 20910 h 215633"/>
              <a:gd name="connsiteX2" fmla="*/ 1552022 w 1572933"/>
              <a:gd name="connsiteY2" fmla="*/ 20910 h 215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2933" h="215633">
                <a:moveTo>
                  <a:pt x="20910" y="194722"/>
                </a:moveTo>
                <a:lnTo>
                  <a:pt x="1257839" y="20910"/>
                </a:lnTo>
                <a:lnTo>
                  <a:pt x="1552022" y="2091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838376" y="1537246"/>
            <a:ext cx="1111072" cy="85013"/>
          </a:xfrm>
          <a:custGeom>
            <a:avLst/>
            <a:gdLst>
              <a:gd name="connsiteX0" fmla="*/ 21253 w 1111072"/>
              <a:gd name="connsiteY0" fmla="*/ 21253 h 85013"/>
              <a:gd name="connsiteX1" fmla="*/ 1089818 w 1111072"/>
              <a:gd name="connsiteY1" fmla="*/ 21253 h 85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1072" h="85013">
                <a:moveTo>
                  <a:pt x="21253" y="21253"/>
                </a:moveTo>
                <a:lnTo>
                  <a:pt x="1089818" y="2125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454302" y="3131527"/>
            <a:ext cx="1190459" cy="515429"/>
          </a:xfrm>
          <a:custGeom>
            <a:avLst/>
            <a:gdLst>
              <a:gd name="connsiteX0" fmla="*/ 20910 w 1190459"/>
              <a:gd name="connsiteY0" fmla="*/ 494519 h 515429"/>
              <a:gd name="connsiteX1" fmla="*/ 1169549 w 1190459"/>
              <a:gd name="connsiteY1" fmla="*/ 20910 h 515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0459" h="515429">
                <a:moveTo>
                  <a:pt x="20910" y="494519"/>
                </a:moveTo>
                <a:lnTo>
                  <a:pt x="1169549" y="2091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591850" y="3946849"/>
            <a:ext cx="1347114" cy="83362"/>
          </a:xfrm>
          <a:custGeom>
            <a:avLst/>
            <a:gdLst>
              <a:gd name="connsiteX0" fmla="*/ 20840 w 1347114"/>
              <a:gd name="connsiteY0" fmla="*/ 20840 h 83362"/>
              <a:gd name="connsiteX1" fmla="*/ 1326273 w 1347114"/>
              <a:gd name="connsiteY1" fmla="*/ 20840 h 83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7114" h="83362">
                <a:moveTo>
                  <a:pt x="20840" y="20840"/>
                </a:moveTo>
                <a:lnTo>
                  <a:pt x="1326273" y="2084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318629" y="4466196"/>
            <a:ext cx="1619579" cy="482371"/>
          </a:xfrm>
          <a:custGeom>
            <a:avLst/>
            <a:gdLst>
              <a:gd name="connsiteX0" fmla="*/ 20085 w 1619579"/>
              <a:gd name="connsiteY0" fmla="*/ 20085 h 482371"/>
              <a:gd name="connsiteX1" fmla="*/ 1097730 w 1619579"/>
              <a:gd name="connsiteY1" fmla="*/ 462286 h 482371"/>
              <a:gd name="connsiteX2" fmla="*/ 1599495 w 1619579"/>
              <a:gd name="connsiteY2" fmla="*/ 462286 h 482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9579" h="482371">
                <a:moveTo>
                  <a:pt x="20085" y="20085"/>
                </a:moveTo>
                <a:lnTo>
                  <a:pt x="1097730" y="462286"/>
                </a:lnTo>
                <a:lnTo>
                  <a:pt x="1599495" y="46228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691331" y="4340587"/>
            <a:ext cx="1726310" cy="607555"/>
          </a:xfrm>
          <a:custGeom>
            <a:avLst/>
            <a:gdLst>
              <a:gd name="connsiteX0" fmla="*/ 19659 w 1726310"/>
              <a:gd name="connsiteY0" fmla="*/ 19659 h 607555"/>
              <a:gd name="connsiteX1" fmla="*/ 1706651 w 1726310"/>
              <a:gd name="connsiteY1" fmla="*/ 587895 h 607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6310" h="607555">
                <a:moveTo>
                  <a:pt x="19659" y="19659"/>
                </a:moveTo>
                <a:lnTo>
                  <a:pt x="1706651" y="58789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376465" y="3141979"/>
            <a:ext cx="1552028" cy="194729"/>
          </a:xfrm>
          <a:custGeom>
            <a:avLst/>
            <a:gdLst>
              <a:gd name="connsiteX0" fmla="*/ 10458 w 1552028"/>
              <a:gd name="connsiteY0" fmla="*/ 184270 h 194729"/>
              <a:gd name="connsiteX1" fmla="*/ 1247387 w 1552028"/>
              <a:gd name="connsiteY1" fmla="*/ 10458 h 194729"/>
              <a:gd name="connsiteX2" fmla="*/ 1541570 w 1552028"/>
              <a:gd name="connsiteY2" fmla="*/ 10458 h 194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2028" h="194729">
                <a:moveTo>
                  <a:pt x="10458" y="184270"/>
                </a:moveTo>
                <a:lnTo>
                  <a:pt x="1247387" y="10458"/>
                </a:lnTo>
                <a:lnTo>
                  <a:pt x="1541570" y="104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5849000" y="1547869"/>
            <a:ext cx="1089825" cy="42519"/>
          </a:xfrm>
          <a:custGeom>
            <a:avLst/>
            <a:gdLst>
              <a:gd name="connsiteX0" fmla="*/ 10629 w 1089825"/>
              <a:gd name="connsiteY0" fmla="*/ 10629 h 42519"/>
              <a:gd name="connsiteX1" fmla="*/ 1079194 w 1089825"/>
              <a:gd name="connsiteY1" fmla="*/ 10629 h 42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9825" h="42519">
                <a:moveTo>
                  <a:pt x="10629" y="10629"/>
                </a:moveTo>
                <a:lnTo>
                  <a:pt x="1079194" y="1062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5464755" y="3141979"/>
            <a:ext cx="1169555" cy="494525"/>
          </a:xfrm>
          <a:custGeom>
            <a:avLst/>
            <a:gdLst>
              <a:gd name="connsiteX0" fmla="*/ 10458 w 1169555"/>
              <a:gd name="connsiteY0" fmla="*/ 484066 h 494525"/>
              <a:gd name="connsiteX1" fmla="*/ 1159097 w 1169555"/>
              <a:gd name="connsiteY1" fmla="*/ 10458 h 494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9555" h="494525">
                <a:moveTo>
                  <a:pt x="10458" y="484066"/>
                </a:moveTo>
                <a:lnTo>
                  <a:pt x="1159097" y="104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602271" y="3957269"/>
            <a:ext cx="1326273" cy="41681"/>
          </a:xfrm>
          <a:custGeom>
            <a:avLst/>
            <a:gdLst>
              <a:gd name="connsiteX0" fmla="*/ 10420 w 1326273"/>
              <a:gd name="connsiteY0" fmla="*/ 10420 h 41681"/>
              <a:gd name="connsiteX1" fmla="*/ 1315853 w 1326273"/>
              <a:gd name="connsiteY1" fmla="*/ 10420 h 41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6273" h="41681">
                <a:moveTo>
                  <a:pt x="10420" y="10420"/>
                </a:moveTo>
                <a:lnTo>
                  <a:pt x="1315853" y="104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328668" y="4476235"/>
            <a:ext cx="1599501" cy="462292"/>
          </a:xfrm>
          <a:custGeom>
            <a:avLst/>
            <a:gdLst>
              <a:gd name="connsiteX0" fmla="*/ 10045 w 1599501"/>
              <a:gd name="connsiteY0" fmla="*/ 10045 h 462292"/>
              <a:gd name="connsiteX1" fmla="*/ 1087690 w 1599501"/>
              <a:gd name="connsiteY1" fmla="*/ 452246 h 462292"/>
              <a:gd name="connsiteX2" fmla="*/ 1589455 w 1599501"/>
              <a:gd name="connsiteY2" fmla="*/ 452246 h 462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99501" h="462292">
                <a:moveTo>
                  <a:pt x="10045" y="10045"/>
                </a:moveTo>
                <a:lnTo>
                  <a:pt x="1087690" y="452246"/>
                </a:lnTo>
                <a:lnTo>
                  <a:pt x="1589455" y="4522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701161" y="4350417"/>
            <a:ext cx="1706651" cy="587895"/>
          </a:xfrm>
          <a:custGeom>
            <a:avLst/>
            <a:gdLst>
              <a:gd name="connsiteX0" fmla="*/ 9829 w 1706651"/>
              <a:gd name="connsiteY0" fmla="*/ 9829 h 587895"/>
              <a:gd name="connsiteX1" fmla="*/ 1696821 w 1706651"/>
              <a:gd name="connsiteY1" fmla="*/ 578065 h 587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06651" h="587895">
                <a:moveTo>
                  <a:pt x="9829" y="9829"/>
                </a:moveTo>
                <a:lnTo>
                  <a:pt x="1696821" y="57806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333598" y="458705"/>
            <a:ext cx="882510" cy="740321"/>
          </a:xfrm>
          <a:custGeom>
            <a:avLst/>
            <a:gdLst>
              <a:gd name="connsiteX0" fmla="*/ 863460 w 882510"/>
              <a:gd name="connsiteY0" fmla="*/ 19050 h 740321"/>
              <a:gd name="connsiteX1" fmla="*/ 863460 w 882510"/>
              <a:gd name="connsiteY1" fmla="*/ 269963 h 740321"/>
              <a:gd name="connsiteX2" fmla="*/ 19050 w 882510"/>
              <a:gd name="connsiteY2" fmla="*/ 721271 h 740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82510" h="740321">
                <a:moveTo>
                  <a:pt x="863460" y="19050"/>
                </a:moveTo>
                <a:lnTo>
                  <a:pt x="863460" y="269963"/>
                </a:lnTo>
                <a:lnTo>
                  <a:pt x="19050" y="72127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178008" y="709618"/>
            <a:ext cx="52628" cy="940701"/>
          </a:xfrm>
          <a:custGeom>
            <a:avLst/>
            <a:gdLst>
              <a:gd name="connsiteX0" fmla="*/ 19050 w 52628"/>
              <a:gd name="connsiteY0" fmla="*/ 19050 h 940701"/>
              <a:gd name="connsiteX1" fmla="*/ 33578 w 52628"/>
              <a:gd name="connsiteY1" fmla="*/ 921651 h 940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628" h="940701">
                <a:moveTo>
                  <a:pt x="19050" y="19050"/>
                </a:moveTo>
                <a:lnTo>
                  <a:pt x="33578" y="92165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433506" y="5636799"/>
            <a:ext cx="1500390" cy="72885"/>
          </a:xfrm>
          <a:custGeom>
            <a:avLst/>
            <a:gdLst>
              <a:gd name="connsiteX0" fmla="*/ 20459 w 1500390"/>
              <a:gd name="connsiteY0" fmla="*/ 52425 h 72885"/>
              <a:gd name="connsiteX1" fmla="*/ 1479930 w 1500390"/>
              <a:gd name="connsiteY1" fmla="*/ 20459 h 72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0390" h="72885">
                <a:moveTo>
                  <a:pt x="20459" y="52425"/>
                </a:moveTo>
                <a:lnTo>
                  <a:pt x="1479930" y="2045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215089" y="2853664"/>
            <a:ext cx="140271" cy="146050"/>
          </a:xfrm>
          <a:custGeom>
            <a:avLst/>
            <a:gdLst>
              <a:gd name="connsiteX0" fmla="*/ 7232 w 140271"/>
              <a:gd name="connsiteY0" fmla="*/ 7232 h 146050"/>
              <a:gd name="connsiteX1" fmla="*/ 7232 w 140271"/>
              <a:gd name="connsiteY1" fmla="*/ 138817 h 146050"/>
              <a:gd name="connsiteX2" fmla="*/ 133038 w 140271"/>
              <a:gd name="connsiteY2" fmla="*/ 138817 h 146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71" h="146050">
                <a:moveTo>
                  <a:pt x="7232" y="7232"/>
                </a:moveTo>
                <a:lnTo>
                  <a:pt x="7232" y="138817"/>
                </a:lnTo>
                <a:lnTo>
                  <a:pt x="133038" y="13881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215089" y="1558556"/>
            <a:ext cx="140271" cy="116255"/>
          </a:xfrm>
          <a:custGeom>
            <a:avLst/>
            <a:gdLst>
              <a:gd name="connsiteX0" fmla="*/ 133038 w 140271"/>
              <a:gd name="connsiteY0" fmla="*/ 7232 h 116255"/>
              <a:gd name="connsiteX1" fmla="*/ 7232 w 140271"/>
              <a:gd name="connsiteY1" fmla="*/ 7232 h 116255"/>
              <a:gd name="connsiteX2" fmla="*/ 7232 w 140271"/>
              <a:gd name="connsiteY2" fmla="*/ 109023 h 116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71" h="116255">
                <a:moveTo>
                  <a:pt x="133038" y="7232"/>
                </a:moveTo>
                <a:lnTo>
                  <a:pt x="7232" y="7232"/>
                </a:lnTo>
                <a:lnTo>
                  <a:pt x="7232" y="1090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215089" y="5301424"/>
            <a:ext cx="140271" cy="784415"/>
          </a:xfrm>
          <a:custGeom>
            <a:avLst/>
            <a:gdLst>
              <a:gd name="connsiteX0" fmla="*/ 7232 w 140271"/>
              <a:gd name="connsiteY0" fmla="*/ 7232 h 784415"/>
              <a:gd name="connsiteX1" fmla="*/ 7232 w 140271"/>
              <a:gd name="connsiteY1" fmla="*/ 777182 h 784415"/>
              <a:gd name="connsiteX2" fmla="*/ 133038 w 140271"/>
              <a:gd name="connsiteY2" fmla="*/ 777182 h 784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71" h="784415">
                <a:moveTo>
                  <a:pt x="7232" y="7232"/>
                </a:moveTo>
                <a:lnTo>
                  <a:pt x="7232" y="777182"/>
                </a:lnTo>
                <a:lnTo>
                  <a:pt x="133038" y="77718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215089" y="3054832"/>
            <a:ext cx="140271" cy="672401"/>
          </a:xfrm>
          <a:custGeom>
            <a:avLst/>
            <a:gdLst>
              <a:gd name="connsiteX0" fmla="*/ 133038 w 140271"/>
              <a:gd name="connsiteY0" fmla="*/ 7232 h 672401"/>
              <a:gd name="connsiteX1" fmla="*/ 7232 w 140271"/>
              <a:gd name="connsiteY1" fmla="*/ 7232 h 672401"/>
              <a:gd name="connsiteX2" fmla="*/ 7232 w 140271"/>
              <a:gd name="connsiteY2" fmla="*/ 665168 h 672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71" h="672401">
                <a:moveTo>
                  <a:pt x="133038" y="7232"/>
                </a:moveTo>
                <a:lnTo>
                  <a:pt x="7232" y="7232"/>
                </a:lnTo>
                <a:lnTo>
                  <a:pt x="7232" y="66516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343123" y="468230"/>
            <a:ext cx="863460" cy="721271"/>
          </a:xfrm>
          <a:custGeom>
            <a:avLst/>
            <a:gdLst>
              <a:gd name="connsiteX0" fmla="*/ 853935 w 863460"/>
              <a:gd name="connsiteY0" fmla="*/ 9525 h 721271"/>
              <a:gd name="connsiteX1" fmla="*/ 853935 w 863460"/>
              <a:gd name="connsiteY1" fmla="*/ 260438 h 721271"/>
              <a:gd name="connsiteX2" fmla="*/ 9525 w 863460"/>
              <a:gd name="connsiteY2" fmla="*/ 711746 h 721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63460" h="721271">
                <a:moveTo>
                  <a:pt x="853935" y="9525"/>
                </a:moveTo>
                <a:lnTo>
                  <a:pt x="853935" y="260438"/>
                </a:lnTo>
                <a:lnTo>
                  <a:pt x="9525" y="7117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187533" y="719143"/>
            <a:ext cx="33578" cy="921651"/>
          </a:xfrm>
          <a:custGeom>
            <a:avLst/>
            <a:gdLst>
              <a:gd name="connsiteX0" fmla="*/ 9525 w 33578"/>
              <a:gd name="connsiteY0" fmla="*/ 9525 h 921651"/>
              <a:gd name="connsiteX1" fmla="*/ 24053 w 33578"/>
              <a:gd name="connsiteY1" fmla="*/ 912126 h 921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578" h="921651">
                <a:moveTo>
                  <a:pt x="9525" y="9525"/>
                </a:moveTo>
                <a:lnTo>
                  <a:pt x="24053" y="91212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443736" y="5647029"/>
            <a:ext cx="1479930" cy="52425"/>
          </a:xfrm>
          <a:custGeom>
            <a:avLst/>
            <a:gdLst>
              <a:gd name="connsiteX0" fmla="*/ 10229 w 1479930"/>
              <a:gd name="connsiteY0" fmla="*/ 42195 h 52425"/>
              <a:gd name="connsiteX1" fmla="*/ 1469701 w 1479930"/>
              <a:gd name="connsiteY1" fmla="*/ 10229 h 52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79930" h="52425">
                <a:moveTo>
                  <a:pt x="10229" y="42195"/>
                </a:moveTo>
                <a:lnTo>
                  <a:pt x="1469701" y="1022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290762" y="1907305"/>
            <a:ext cx="371010" cy="621004"/>
          </a:xfrm>
          <a:custGeom>
            <a:avLst/>
            <a:gdLst>
              <a:gd name="connsiteX0" fmla="*/ 9525 w 371010"/>
              <a:gd name="connsiteY0" fmla="*/ 9525 h 621004"/>
              <a:gd name="connsiteX1" fmla="*/ 163048 w 371010"/>
              <a:gd name="connsiteY1" fmla="*/ 611479 h 621004"/>
              <a:gd name="connsiteX2" fmla="*/ 361485 w 371010"/>
              <a:gd name="connsiteY2" fmla="*/ 611479 h 621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1010" h="621004">
                <a:moveTo>
                  <a:pt x="9525" y="9525"/>
                </a:moveTo>
                <a:lnTo>
                  <a:pt x="163048" y="611479"/>
                </a:lnTo>
                <a:lnTo>
                  <a:pt x="361485" y="6114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E39F05-7D86-C447-AE26-F5127A12C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984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1378</Words>
  <Application>Microsoft Macintosh PowerPoint</Application>
  <PresentationFormat>On-screen Show (4:3)</PresentationFormat>
  <Paragraphs>629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34</vt:i4>
      </vt:variant>
      <vt:variant>
        <vt:lpstr>Slide Titles</vt:lpstr>
      </vt:variant>
      <vt:variant>
        <vt:i4>33</vt:i4>
      </vt:variant>
    </vt:vector>
  </HeadingPairs>
  <TitlesOfParts>
    <vt:vector size="73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10_Blank</vt:lpstr>
      <vt:lpstr>11_Blank</vt:lpstr>
      <vt:lpstr>13_Blank</vt:lpstr>
      <vt:lpstr>14_Blank</vt:lpstr>
      <vt:lpstr>15_Blank</vt:lpstr>
      <vt:lpstr>16_Blank</vt:lpstr>
      <vt:lpstr>17_Blank</vt:lpstr>
      <vt:lpstr>19_Blank</vt:lpstr>
      <vt:lpstr>27_Blank</vt:lpstr>
      <vt:lpstr>28_Blank</vt:lpstr>
      <vt:lpstr>29_Blank</vt:lpstr>
      <vt:lpstr>30_Blank</vt:lpstr>
      <vt:lpstr>31_Blank</vt:lpstr>
      <vt:lpstr>32_Blank</vt:lpstr>
      <vt:lpstr>34_Blank</vt:lpstr>
      <vt:lpstr>38_Blank</vt:lpstr>
      <vt:lpstr>42_Blank</vt:lpstr>
      <vt:lpstr>43_Blank</vt:lpstr>
      <vt:lpstr>44_Blank</vt:lpstr>
      <vt:lpstr>45_Blank</vt:lpstr>
      <vt:lpstr>46_Blank</vt:lpstr>
      <vt:lpstr>50_Blank</vt:lpstr>
      <vt:lpstr>51_Blank</vt:lpstr>
      <vt:lpstr>52_Blank</vt:lpstr>
      <vt:lpstr>53_Blank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286</cp:revision>
  <cp:lastPrinted>2020-04-03T14:58:28Z</cp:lastPrinted>
  <dcterms:modified xsi:type="dcterms:W3CDTF">2020-04-13T17:14:33Z</dcterms:modified>
</cp:coreProperties>
</file>