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762" r:id="rId2"/>
    <p:sldMasterId id="2147484765" r:id="rId3"/>
    <p:sldMasterId id="2147484777" r:id="rId4"/>
  </p:sldMasterIdLst>
  <p:notesMasterIdLst>
    <p:notesMasterId r:id="rId26"/>
  </p:notesMasterIdLst>
  <p:handoutMasterIdLst>
    <p:handoutMasterId r:id="rId27"/>
  </p:handoutMasterIdLst>
  <p:sldIdLst>
    <p:sldId id="549" r:id="rId5"/>
    <p:sldId id="551" r:id="rId6"/>
    <p:sldId id="552" r:id="rId7"/>
    <p:sldId id="553" r:id="rId8"/>
    <p:sldId id="554" r:id="rId9"/>
    <p:sldId id="555" r:id="rId10"/>
    <p:sldId id="557" r:id="rId11"/>
    <p:sldId id="558" r:id="rId12"/>
    <p:sldId id="559" r:id="rId13"/>
    <p:sldId id="560" r:id="rId14"/>
    <p:sldId id="561" r:id="rId15"/>
    <p:sldId id="562" r:id="rId16"/>
    <p:sldId id="563" r:id="rId17"/>
    <p:sldId id="603" r:id="rId18"/>
    <p:sldId id="609" r:id="rId19"/>
    <p:sldId id="572" r:id="rId20"/>
    <p:sldId id="576" r:id="rId21"/>
    <p:sldId id="578" r:id="rId22"/>
    <p:sldId id="579" r:id="rId23"/>
    <p:sldId id="580" r:id="rId24"/>
    <p:sldId id="5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4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2568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12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000" dirty="0">
                <a:solidFill>
                  <a:srgbClr val="E44E24"/>
                </a:solidFill>
                <a:latin typeface="Arial"/>
              </a:rPr>
              <a:t>The Lymphatic System and Body Defenses</a:t>
            </a:r>
            <a:endParaRPr lang="en-US" sz="3200" dirty="0"/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0D21523-F36F-3342-9C8B-8C725E986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B8CB6-76F8-834B-8BFB-57C4761DC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FBC07B-5AA6-E34D-B893-2CFC99DCC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E7147D5-4649-2F4C-91CF-B926449ED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7EC6C0-00AF-8A4F-ABFF-B649E21748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15D9CA-1544-CE4C-8804-E4B28A8F2A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86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CA7EE9-69A6-894F-85E0-A66617C3B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24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CB128-79AF-8B4C-B60E-6038C31A4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13279C-7BFC-034F-9391-5A1BCB8C4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27539D-C5A3-2C49-A321-53D420F36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723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6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F61DB5-CB5B-C941-AC83-11C91BA554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865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1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nju\Desktop\Jpeg\table_12_01_3-L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7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8-U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9a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0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1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2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4-U.jpg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5a-U.jpg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2a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5b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16-U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2b-U.jp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3-U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4-U.jpg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5-U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figure_12_06-U.jpg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21-Feb\Chapter%2012\Unlabeled\table_12_01_1-U.jpg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manju\Desktop\Jpeg\table_12_01_2-L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37104" y="213360"/>
            <a:ext cx="366979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53330" y="224939"/>
            <a:ext cx="617348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Venous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5464743" y="224939"/>
            <a:ext cx="642484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Arterial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</a:t>
            </a:r>
            <a:endParaRPr lang="en-US" altLang="en-US" sz="12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877368" y="2493476"/>
            <a:ext cx="877548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</a:t>
            </a: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381839" y="614171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Heart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380251" y="1150746"/>
            <a:ext cx="86793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Lymph duct</a:t>
            </a: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4380251" y="1350771"/>
            <a:ext cx="92724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Lymph trunk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380251" y="1973071"/>
            <a:ext cx="91121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Lymph node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94664" y="3201796"/>
            <a:ext cx="8207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collecting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vessels,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valves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373233" y="4399564"/>
            <a:ext cx="62356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Lymph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  <a:endParaRPr lang="en-US" altLang="en-US" sz="1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5362120" y="4798026"/>
            <a:ext cx="854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 fluid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(becomes</a:t>
            </a:r>
          </a:p>
          <a:p>
            <a:pPr eaLnBrk="0" fontAlgn="base" hangingPunct="0">
              <a:lnSpc>
                <a:spcPts val="1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lymph)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2765764" y="6095809"/>
            <a:ext cx="75180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5081926" y="6075171"/>
            <a:ext cx="130003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Loose connective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tissue around</a:t>
            </a:r>
          </a:p>
          <a:p>
            <a:pPr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</p:txBody>
      </p:sp>
      <p:sp>
        <p:nvSpPr>
          <p:cNvPr id="18" name="Freeform 3"/>
          <p:cNvSpPr/>
          <p:nvPr/>
        </p:nvSpPr>
        <p:spPr>
          <a:xfrm>
            <a:off x="3732075" y="1038925"/>
            <a:ext cx="626706" cy="219722"/>
          </a:xfrm>
          <a:custGeom>
            <a:avLst/>
            <a:gdLst>
              <a:gd name="connsiteX0" fmla="*/ 620356 w 626706"/>
              <a:gd name="connsiteY0" fmla="*/ 213372 h 219722"/>
              <a:gd name="connsiteX1" fmla="*/ 363943 w 626706"/>
              <a:gd name="connsiteY1" fmla="*/ 213372 h 219722"/>
              <a:gd name="connsiteX2" fmla="*/ 6350 w 626706"/>
              <a:gd name="connsiteY2" fmla="*/ 6350 h 219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6706" h="219722">
                <a:moveTo>
                  <a:pt x="620356" y="213372"/>
                </a:moveTo>
                <a:lnTo>
                  <a:pt x="363943" y="21337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901455" y="1396507"/>
            <a:ext cx="457327" cy="57873"/>
          </a:xfrm>
          <a:custGeom>
            <a:avLst/>
            <a:gdLst>
              <a:gd name="connsiteX0" fmla="*/ 450977 w 457327"/>
              <a:gd name="connsiteY0" fmla="*/ 51523 h 57873"/>
              <a:gd name="connsiteX1" fmla="*/ 239725 w 457327"/>
              <a:gd name="connsiteY1" fmla="*/ 51523 h 57873"/>
              <a:gd name="connsiteX2" fmla="*/ 6350 w 457327"/>
              <a:gd name="connsiteY2" fmla="*/ 6350 h 578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57327" h="57873">
                <a:moveTo>
                  <a:pt x="450977" y="51523"/>
                </a:moveTo>
                <a:lnTo>
                  <a:pt x="239725" y="5152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893935" y="2066518"/>
            <a:ext cx="468617" cy="25400"/>
          </a:xfrm>
          <a:custGeom>
            <a:avLst/>
            <a:gdLst>
              <a:gd name="connsiteX0" fmla="*/ 462267 w 468617"/>
              <a:gd name="connsiteY0" fmla="*/ 6350 h 25400"/>
              <a:gd name="connsiteX1" fmla="*/ 6350 w 46861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68617" h="25400">
                <a:moveTo>
                  <a:pt x="46226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120429" y="4870426"/>
            <a:ext cx="231775" cy="119913"/>
          </a:xfrm>
          <a:custGeom>
            <a:avLst/>
            <a:gdLst>
              <a:gd name="connsiteX0" fmla="*/ 225425 w 231775"/>
              <a:gd name="connsiteY0" fmla="*/ 6350 h 119913"/>
              <a:gd name="connsiteX1" fmla="*/ 125983 w 231775"/>
              <a:gd name="connsiteY1" fmla="*/ 6350 h 119913"/>
              <a:gd name="connsiteX2" fmla="*/ 6350 w 231775"/>
              <a:gd name="connsiteY2" fmla="*/ 113563 h 1199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31775" h="119913">
                <a:moveTo>
                  <a:pt x="225425" y="6350"/>
                </a:moveTo>
                <a:lnTo>
                  <a:pt x="125983" y="6350"/>
                </a:lnTo>
                <a:lnTo>
                  <a:pt x="6350" y="113563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3204106" y="5456303"/>
            <a:ext cx="987437" cy="755497"/>
          </a:xfrm>
          <a:custGeom>
            <a:avLst/>
            <a:gdLst>
              <a:gd name="connsiteX0" fmla="*/ 6350 w 987437"/>
              <a:gd name="connsiteY0" fmla="*/ 749147 h 755497"/>
              <a:gd name="connsiteX1" fmla="*/ 184975 w 987437"/>
              <a:gd name="connsiteY1" fmla="*/ 749147 h 755497"/>
              <a:gd name="connsiteX2" fmla="*/ 981087 w 987437"/>
              <a:gd name="connsiteY2" fmla="*/ 6350 h 7554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87437" h="755497">
                <a:moveTo>
                  <a:pt x="6350" y="749147"/>
                </a:moveTo>
                <a:lnTo>
                  <a:pt x="184975" y="749147"/>
                </a:lnTo>
                <a:lnTo>
                  <a:pt x="981087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3382740" y="5600663"/>
            <a:ext cx="824255" cy="611136"/>
          </a:xfrm>
          <a:custGeom>
            <a:avLst/>
            <a:gdLst>
              <a:gd name="connsiteX0" fmla="*/ 817905 w 824255"/>
              <a:gd name="connsiteY0" fmla="*/ 6350 h 611136"/>
              <a:gd name="connsiteX1" fmla="*/ 6350 w 824255"/>
              <a:gd name="connsiteY1" fmla="*/ 604786 h 6111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55" h="611136">
                <a:moveTo>
                  <a:pt x="817905" y="6350"/>
                </a:moveTo>
                <a:lnTo>
                  <a:pt x="6350" y="604786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859882" y="5998330"/>
            <a:ext cx="198322" cy="180505"/>
          </a:xfrm>
          <a:custGeom>
            <a:avLst/>
            <a:gdLst>
              <a:gd name="connsiteX0" fmla="*/ 191973 w 198322"/>
              <a:gd name="connsiteY0" fmla="*/ 174155 h 180505"/>
              <a:gd name="connsiteX1" fmla="*/ 60248 w 198322"/>
              <a:gd name="connsiteY1" fmla="*/ 174155 h 180505"/>
              <a:gd name="connsiteX2" fmla="*/ 6350 w 198322"/>
              <a:gd name="connsiteY2" fmla="*/ 6350 h 1805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322" h="180505">
                <a:moveTo>
                  <a:pt x="191973" y="174155"/>
                </a:moveTo>
                <a:lnTo>
                  <a:pt x="60248" y="174155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126227" y="4036522"/>
            <a:ext cx="174116" cy="174129"/>
          </a:xfrm>
          <a:custGeom>
            <a:avLst/>
            <a:gdLst>
              <a:gd name="connsiteX0" fmla="*/ 167766 w 174116"/>
              <a:gd name="connsiteY0" fmla="*/ 87058 h 174129"/>
              <a:gd name="connsiteX1" fmla="*/ 87071 w 174116"/>
              <a:gd name="connsiteY1" fmla="*/ 167779 h 174129"/>
              <a:gd name="connsiteX2" fmla="*/ 6350 w 174116"/>
              <a:gd name="connsiteY2" fmla="*/ 87058 h 174129"/>
              <a:gd name="connsiteX3" fmla="*/ 87071 w 174116"/>
              <a:gd name="connsiteY3" fmla="*/ 6350 h 174129"/>
              <a:gd name="connsiteX4" fmla="*/ 167766 w 174116"/>
              <a:gd name="connsiteY4" fmla="*/ 87058 h 1741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74116" h="174129">
                <a:moveTo>
                  <a:pt x="167766" y="87058"/>
                </a:moveTo>
                <a:cubicBezTo>
                  <a:pt x="167766" y="131635"/>
                  <a:pt x="131635" y="167779"/>
                  <a:pt x="87071" y="167779"/>
                </a:cubicBezTo>
                <a:cubicBezTo>
                  <a:pt x="42481" y="167779"/>
                  <a:pt x="6350" y="131635"/>
                  <a:pt x="6350" y="87058"/>
                </a:cubicBezTo>
                <a:cubicBezTo>
                  <a:pt x="6350" y="42494"/>
                  <a:pt x="42481" y="6350"/>
                  <a:pt x="87071" y="6350"/>
                </a:cubicBezTo>
                <a:cubicBezTo>
                  <a:pt x="131635" y="6350"/>
                  <a:pt x="167766" y="42494"/>
                  <a:pt x="167766" y="87058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742336" y="3847297"/>
            <a:ext cx="628256" cy="628269"/>
          </a:xfrm>
          <a:custGeom>
            <a:avLst/>
            <a:gdLst>
              <a:gd name="connsiteX0" fmla="*/ 621906 w 628256"/>
              <a:gd name="connsiteY0" fmla="*/ 314147 h 628269"/>
              <a:gd name="connsiteX1" fmla="*/ 314134 w 628256"/>
              <a:gd name="connsiteY1" fmla="*/ 621919 h 628269"/>
              <a:gd name="connsiteX2" fmla="*/ 6350 w 628256"/>
              <a:gd name="connsiteY2" fmla="*/ 314147 h 628269"/>
              <a:gd name="connsiteX3" fmla="*/ 314134 w 628256"/>
              <a:gd name="connsiteY3" fmla="*/ 6350 h 628269"/>
              <a:gd name="connsiteX4" fmla="*/ 621906 w 628256"/>
              <a:gd name="connsiteY4" fmla="*/ 314147 h 628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28256" h="628269">
                <a:moveTo>
                  <a:pt x="621906" y="314147"/>
                </a:moveTo>
                <a:cubicBezTo>
                  <a:pt x="621906" y="484111"/>
                  <a:pt x="484098" y="621919"/>
                  <a:pt x="314134" y="621919"/>
                </a:cubicBezTo>
                <a:cubicBezTo>
                  <a:pt x="144157" y="621919"/>
                  <a:pt x="6350" y="484111"/>
                  <a:pt x="6350" y="314147"/>
                </a:cubicBezTo>
                <a:cubicBezTo>
                  <a:pt x="6350" y="144145"/>
                  <a:pt x="144157" y="6350"/>
                  <a:pt x="314134" y="6350"/>
                </a:cubicBezTo>
                <a:cubicBezTo>
                  <a:pt x="484098" y="6350"/>
                  <a:pt x="621906" y="144145"/>
                  <a:pt x="621906" y="314147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138308" y="3276803"/>
            <a:ext cx="101650" cy="924229"/>
          </a:xfrm>
          <a:custGeom>
            <a:avLst/>
            <a:gdLst>
              <a:gd name="connsiteX0" fmla="*/ 12700 w 101650"/>
              <a:gd name="connsiteY0" fmla="*/ 911529 h 924229"/>
              <a:gd name="connsiteX1" fmla="*/ 88950 w 101650"/>
              <a:gd name="connsiteY1" fmla="*/ 12700 h 9242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650" h="924229">
                <a:moveTo>
                  <a:pt x="12700" y="911529"/>
                </a:moveTo>
                <a:lnTo>
                  <a:pt x="8895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144658" y="3283153"/>
            <a:ext cx="88950" cy="911529"/>
          </a:xfrm>
          <a:custGeom>
            <a:avLst/>
            <a:gdLst>
              <a:gd name="connsiteX0" fmla="*/ 6350 w 88950"/>
              <a:gd name="connsiteY0" fmla="*/ 905179 h 911529"/>
              <a:gd name="connsiteX1" fmla="*/ 82600 w 88950"/>
              <a:gd name="connsiteY1" fmla="*/ 6350 h 911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950" h="911529">
                <a:moveTo>
                  <a:pt x="6350" y="905179"/>
                </a:moveTo>
                <a:lnTo>
                  <a:pt x="8260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265055" y="3283148"/>
            <a:ext cx="1112507" cy="791870"/>
          </a:xfrm>
          <a:custGeom>
            <a:avLst/>
            <a:gdLst>
              <a:gd name="connsiteX0" fmla="*/ 1106157 w 1112507"/>
              <a:gd name="connsiteY0" fmla="*/ 6350 h 791870"/>
              <a:gd name="connsiteX1" fmla="*/ 962202 w 1112507"/>
              <a:gd name="connsiteY1" fmla="*/ 6350 h 791870"/>
              <a:gd name="connsiteX2" fmla="*/ 6350 w 1112507"/>
              <a:gd name="connsiteY2" fmla="*/ 785520 h 7918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2507" h="791870">
                <a:moveTo>
                  <a:pt x="1106157" y="6350"/>
                </a:moveTo>
                <a:lnTo>
                  <a:pt x="962202" y="6350"/>
                </a:lnTo>
                <a:lnTo>
                  <a:pt x="6350" y="78552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228975" y="2912752"/>
            <a:ext cx="1004633" cy="383095"/>
          </a:xfrm>
          <a:custGeom>
            <a:avLst/>
            <a:gdLst>
              <a:gd name="connsiteX0" fmla="*/ 998283 w 1004633"/>
              <a:gd name="connsiteY0" fmla="*/ 376745 h 383095"/>
              <a:gd name="connsiteX1" fmla="*/ 6350 w 1004633"/>
              <a:gd name="connsiteY1" fmla="*/ 6350 h 3830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4633" h="383095">
                <a:moveTo>
                  <a:pt x="998283" y="37674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687764" y="4484302"/>
            <a:ext cx="655853" cy="245364"/>
          </a:xfrm>
          <a:custGeom>
            <a:avLst/>
            <a:gdLst>
              <a:gd name="connsiteX0" fmla="*/ 649503 w 655853"/>
              <a:gd name="connsiteY0" fmla="*/ 6350 h 245364"/>
              <a:gd name="connsiteX1" fmla="*/ 525576 w 655853"/>
              <a:gd name="connsiteY1" fmla="*/ 6350 h 245364"/>
              <a:gd name="connsiteX2" fmla="*/ 6350 w 655853"/>
              <a:gd name="connsiteY2" fmla="*/ 239014 h 2453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5853" h="245364">
                <a:moveTo>
                  <a:pt x="649503" y="6350"/>
                </a:moveTo>
                <a:lnTo>
                  <a:pt x="525576" y="6350"/>
                </a:lnTo>
                <a:lnTo>
                  <a:pt x="6350" y="239014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74FAA374-0448-9746-A8DA-8966827BC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87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4"/>
          <a:stretch>
            <a:fillRect/>
          </a:stretch>
        </p:blipFill>
        <p:spPr>
          <a:xfrm>
            <a:off x="298704" y="1517904"/>
            <a:ext cx="8546592" cy="3822192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DDEBF-1BF5-1047-BAF5-D94BE7496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84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761744" y="213360"/>
            <a:ext cx="562051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49975" y="436980"/>
            <a:ext cx="108843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Injurious agents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991251" y="894974"/>
            <a:ext cx="99546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Cells damaged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611838" y="1363286"/>
            <a:ext cx="1752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 </a:t>
            </a:r>
            <a:r>
              <a:rPr lang="en-US" altLang="en-US" sz="11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kinins</a:t>
            </a: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, histamine,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other chemicals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75188" y="2260224"/>
            <a:ext cx="9489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Blood vessels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dilate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955406" y="2263399"/>
            <a:ext cx="10659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become “leaky”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764488" y="2269749"/>
            <a:ext cx="141064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Neutrophils and then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monocytes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(and other WBCs)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enter area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068295" y="3241299"/>
            <a:ext cx="711733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Clotting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proteins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enter area</a:t>
            </a: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5931367" y="3223836"/>
            <a:ext cx="10483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Removal of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damaged/dead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 cells and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pathogens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from area</a:t>
            </a: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2421213" y="3258761"/>
            <a:ext cx="10820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Increased blood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flow into area</a:t>
            </a:r>
          </a:p>
        </p:txBody>
      </p:sp>
      <p:sp>
        <p:nvSpPr>
          <p:cNvPr id="15" name="TextBox 24"/>
          <p:cNvSpPr txBox="1">
            <a:spLocks noChangeArrowheads="1"/>
          </p:cNvSpPr>
          <p:nvPr/>
        </p:nvSpPr>
        <p:spPr bwMode="auto">
          <a:xfrm>
            <a:off x="3970613" y="3258761"/>
            <a:ext cx="1008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Edema (fluid in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tissue spaces)</a:t>
            </a:r>
          </a:p>
        </p:txBody>
      </p:sp>
      <p:sp>
        <p:nvSpPr>
          <p:cNvPr id="16" name="TextBox 26"/>
          <p:cNvSpPr txBox="1">
            <a:spLocks noChangeArrowheads="1"/>
          </p:cNvSpPr>
          <p:nvPr/>
        </p:nvSpPr>
        <p:spPr bwMode="auto">
          <a:xfrm>
            <a:off x="2010051" y="4025524"/>
            <a:ext cx="58990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Redness</a:t>
            </a:r>
          </a:p>
        </p:txBody>
      </p:sp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2791101" y="4028699"/>
            <a:ext cx="30617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Heat</a:t>
            </a: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3943626" y="4022349"/>
            <a:ext cx="29815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Pain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4599263" y="4020761"/>
            <a:ext cx="570669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Swelling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3014934" y="4436686"/>
            <a:ext cx="99546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Brings more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nutrients and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oxygen to area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33"/>
          <p:cNvSpPr txBox="1">
            <a:spLocks noChangeArrowheads="1"/>
          </p:cNvSpPr>
          <p:nvPr/>
        </p:nvSpPr>
        <p:spPr bwMode="auto">
          <a:xfrm>
            <a:off x="2505625" y="5155824"/>
            <a:ext cx="75822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Increases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metabolic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rate of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tissue cells</a:t>
            </a:r>
          </a:p>
        </p:txBody>
      </p:sp>
      <p:sp>
        <p:nvSpPr>
          <p:cNvPr id="22" name="TextBox 37"/>
          <p:cNvSpPr txBox="1">
            <a:spLocks noChangeArrowheads="1"/>
          </p:cNvSpPr>
          <p:nvPr/>
        </p:nvSpPr>
        <p:spPr bwMode="auto">
          <a:xfrm>
            <a:off x="3946771" y="5166936"/>
            <a:ext cx="107882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Possible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temporary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limitation of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joint movement</a:t>
            </a:r>
          </a:p>
        </p:txBody>
      </p:sp>
      <p:sp>
        <p:nvSpPr>
          <p:cNvPr id="23" name="TextBox 41"/>
          <p:cNvSpPr txBox="1">
            <a:spLocks noChangeArrowheads="1"/>
          </p:cNvSpPr>
          <p:nvPr/>
        </p:nvSpPr>
        <p:spPr bwMode="auto">
          <a:xfrm>
            <a:off x="5221300" y="4552574"/>
            <a:ext cx="4456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Fibrin</a:t>
            </a:r>
          </a:p>
          <a:p>
            <a:pPr algn="ctr"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barrier</a:t>
            </a:r>
          </a:p>
        </p:txBody>
      </p:sp>
      <p:sp>
        <p:nvSpPr>
          <p:cNvPr id="24" name="TextBox 43"/>
          <p:cNvSpPr txBox="1">
            <a:spLocks noChangeArrowheads="1"/>
          </p:cNvSpPr>
          <p:nvPr/>
        </p:nvSpPr>
        <p:spPr bwMode="auto">
          <a:xfrm>
            <a:off x="4230963" y="6209924"/>
            <a:ext cx="50975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Healing</a:t>
            </a:r>
          </a:p>
        </p:txBody>
      </p:sp>
      <p:sp>
        <p:nvSpPr>
          <p:cNvPr id="2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08D0698-12AB-BB47-999A-3CBAFFD0C0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24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987296" y="213360"/>
            <a:ext cx="5169408" cy="6431280"/>
          </a:xfrm>
          <a:prstGeom prst="rect">
            <a:avLst/>
          </a:prstGeom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3028336" y="2974926"/>
            <a:ext cx="2107949" cy="10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Inflammatory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chemicals diffusing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from the inflamed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site act as chemotactic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agents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2190136" y="4262389"/>
            <a:ext cx="106760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Neutrophils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2467690" y="4532263"/>
            <a:ext cx="2806859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Enter blood from bone marrow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roll along the vessel wall</a:t>
            </a:r>
          </a:p>
        </p:txBody>
      </p:sp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6039823" y="2544713"/>
            <a:ext cx="1059585" cy="43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Positive</a:t>
            </a:r>
          </a:p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chemotaxis</a:t>
            </a:r>
            <a:endParaRPr lang="en-US" altLang="en-US" sz="15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6042204" y="4581476"/>
            <a:ext cx="1016304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Diapedesis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2836248" y="6313439"/>
            <a:ext cx="1227900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Capillary wall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4325323" y="6222951"/>
            <a:ext cx="1162178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Endothelium</a:t>
            </a:r>
          </a:p>
        </p:txBody>
      </p:sp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4325323" y="6432501"/>
            <a:ext cx="1949252" cy="21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7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500" b="1">
                <a:solidFill>
                  <a:srgbClr val="000000"/>
                </a:solidFill>
                <a:latin typeface="Arial"/>
                <a:ea typeface="ＭＳ Ｐゴシック" charset="0"/>
              </a:rPr>
              <a:t>Basement membrane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182993" y="4527502"/>
            <a:ext cx="246888" cy="242142"/>
            <a:chOff x="2185374" y="4525121"/>
            <a:chExt cx="246888" cy="242142"/>
          </a:xfrm>
        </p:grpSpPr>
        <p:sp>
          <p:nvSpPr>
            <p:cNvPr id="2" name="Oval 1"/>
            <p:cNvSpPr/>
            <p:nvPr/>
          </p:nvSpPr>
          <p:spPr bwMode="auto">
            <a:xfrm>
              <a:off x="2185374" y="4525121"/>
              <a:ext cx="246888" cy="24214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5" name="TextBox 9"/>
            <p:cNvSpPr txBox="1">
              <a:spLocks noChangeArrowheads="1"/>
            </p:cNvSpPr>
            <p:nvPr/>
          </p:nvSpPr>
          <p:spPr bwMode="auto">
            <a:xfrm>
              <a:off x="2244698" y="4537188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773887" y="4564549"/>
            <a:ext cx="246888" cy="242142"/>
            <a:chOff x="2185374" y="4525121"/>
            <a:chExt cx="246888" cy="242142"/>
          </a:xfrm>
        </p:grpSpPr>
        <p:sp>
          <p:nvSpPr>
            <p:cNvPr id="17" name="Oval 16"/>
            <p:cNvSpPr/>
            <p:nvPr/>
          </p:nvSpPr>
          <p:spPr bwMode="auto">
            <a:xfrm>
              <a:off x="2185374" y="4525121"/>
              <a:ext cx="246888" cy="24214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2244698" y="4537188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69676" y="2633183"/>
            <a:ext cx="246888" cy="242142"/>
            <a:chOff x="2185374" y="4525121"/>
            <a:chExt cx="246888" cy="242142"/>
          </a:xfrm>
        </p:grpSpPr>
        <p:sp>
          <p:nvSpPr>
            <p:cNvPr id="20" name="Oval 19"/>
            <p:cNvSpPr/>
            <p:nvPr/>
          </p:nvSpPr>
          <p:spPr bwMode="auto">
            <a:xfrm>
              <a:off x="2185374" y="4525121"/>
              <a:ext cx="246888" cy="242142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2244698" y="4537188"/>
              <a:ext cx="128240" cy="21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7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5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22" name="Freeform 3"/>
          <p:cNvSpPr/>
          <p:nvPr/>
        </p:nvSpPr>
        <p:spPr>
          <a:xfrm>
            <a:off x="5504262" y="5062630"/>
            <a:ext cx="830910" cy="1296606"/>
          </a:xfrm>
          <a:custGeom>
            <a:avLst/>
            <a:gdLst>
              <a:gd name="connsiteX0" fmla="*/ 824560 w 830910"/>
              <a:gd name="connsiteY0" fmla="*/ 6350 h 1296606"/>
              <a:gd name="connsiteX1" fmla="*/ 615505 w 830910"/>
              <a:gd name="connsiteY1" fmla="*/ 1290256 h 1296606"/>
              <a:gd name="connsiteX2" fmla="*/ 6350 w 830910"/>
              <a:gd name="connsiteY2" fmla="*/ 1290256 h 12966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30910" h="1296606">
                <a:moveTo>
                  <a:pt x="824560" y="6350"/>
                </a:moveTo>
                <a:lnTo>
                  <a:pt x="615505" y="1290256"/>
                </a:lnTo>
                <a:lnTo>
                  <a:pt x="6350" y="129025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6278451" y="4974573"/>
            <a:ext cx="433654" cy="1593062"/>
          </a:xfrm>
          <a:custGeom>
            <a:avLst/>
            <a:gdLst>
              <a:gd name="connsiteX0" fmla="*/ 427304 w 433654"/>
              <a:gd name="connsiteY0" fmla="*/ 6350 h 1593062"/>
              <a:gd name="connsiteX1" fmla="*/ 214210 w 433654"/>
              <a:gd name="connsiteY1" fmla="*/ 1586712 h 1593062"/>
              <a:gd name="connsiteX2" fmla="*/ 6350 w 433654"/>
              <a:gd name="connsiteY2" fmla="*/ 1586712 h 1593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3654" h="1593062">
                <a:moveTo>
                  <a:pt x="427304" y="6350"/>
                </a:moveTo>
                <a:lnTo>
                  <a:pt x="214210" y="1586712"/>
                </a:lnTo>
                <a:lnTo>
                  <a:pt x="6350" y="158671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248542" y="2780084"/>
            <a:ext cx="921207" cy="331012"/>
          </a:xfrm>
          <a:custGeom>
            <a:avLst/>
            <a:gdLst>
              <a:gd name="connsiteX0" fmla="*/ 914857 w 921207"/>
              <a:gd name="connsiteY0" fmla="*/ 6350 h 331012"/>
              <a:gd name="connsiteX1" fmla="*/ 216255 w 921207"/>
              <a:gd name="connsiteY1" fmla="*/ 324662 h 331012"/>
              <a:gd name="connsiteX2" fmla="*/ 6350 w 921207"/>
              <a:gd name="connsiteY2" fmla="*/ 324662 h 3310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1207" h="331012">
                <a:moveTo>
                  <a:pt x="914857" y="6350"/>
                </a:moveTo>
                <a:lnTo>
                  <a:pt x="216255" y="324662"/>
                </a:lnTo>
                <a:lnTo>
                  <a:pt x="6350" y="32466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217058" y="6238261"/>
            <a:ext cx="78549" cy="371131"/>
          </a:xfrm>
          <a:custGeom>
            <a:avLst/>
            <a:gdLst>
              <a:gd name="connsiteX0" fmla="*/ 72199 w 78549"/>
              <a:gd name="connsiteY0" fmla="*/ 6350 h 371131"/>
              <a:gd name="connsiteX1" fmla="*/ 6350 w 78549"/>
              <a:gd name="connsiteY1" fmla="*/ 6350 h 371131"/>
              <a:gd name="connsiteX2" fmla="*/ 6350 w 78549"/>
              <a:gd name="connsiteY2" fmla="*/ 189102 h 371131"/>
              <a:gd name="connsiteX3" fmla="*/ 6350 w 78549"/>
              <a:gd name="connsiteY3" fmla="*/ 364781 h 371131"/>
              <a:gd name="connsiteX4" fmla="*/ 72199 w 78549"/>
              <a:gd name="connsiteY4" fmla="*/ 364781 h 371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8549" h="371131">
                <a:moveTo>
                  <a:pt x="72199" y="6350"/>
                </a:moveTo>
                <a:lnTo>
                  <a:pt x="6350" y="6350"/>
                </a:lnTo>
                <a:lnTo>
                  <a:pt x="6350" y="189102"/>
                </a:lnTo>
                <a:lnTo>
                  <a:pt x="6350" y="364781"/>
                </a:lnTo>
                <a:lnTo>
                  <a:pt x="72199" y="36478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4065643" y="6425499"/>
            <a:ext cx="164122" cy="25400"/>
          </a:xfrm>
          <a:custGeom>
            <a:avLst/>
            <a:gdLst>
              <a:gd name="connsiteX0" fmla="*/ 6350 w 164122"/>
              <a:gd name="connsiteY0" fmla="*/ 6350 h 25400"/>
              <a:gd name="connsiteX1" fmla="*/ 157771 w 16412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4122" h="25400">
                <a:moveTo>
                  <a:pt x="6350" y="6350"/>
                </a:moveTo>
                <a:lnTo>
                  <a:pt x="157771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0BDE7380-3DFE-CC45-91B9-48E341E04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89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4"/>
          <a:stretch>
            <a:fillRect/>
          </a:stretch>
        </p:blipFill>
        <p:spPr>
          <a:xfrm>
            <a:off x="1563624" y="633984"/>
            <a:ext cx="6016752" cy="559003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35379" y="5187775"/>
            <a:ext cx="5976316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00050" indent="-402336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A macrophage (purple) uses its cytoplasmic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extensions to ingest bacillus-shaped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bacteria (pink) by phagocytosis. </a:t>
            </a: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Scanning</a:t>
            </a:r>
            <a:b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electron micrograph.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74AAE9-C618-8944-98B6-47A08FB8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2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847088" y="213360"/>
            <a:ext cx="5449824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409398" y="318636"/>
            <a:ext cx="1381789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Phagocyte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adheres to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pathogens.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405431" y="1323524"/>
            <a:ext cx="172483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Phagocyte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engulfs the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particles, forming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 phagosome.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410193" y="2564949"/>
            <a:ext cx="1881925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Lysosome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fuses with the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phagocytic vesicle,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forming a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phagolysosome.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5410194" y="3973060"/>
            <a:ext cx="1663917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Lysosomal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enzymes digest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pathogens or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debris, leaving a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residual body.</a:t>
            </a: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5408606" y="5444674"/>
            <a:ext cx="1691169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Exocytosis of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 vesicle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removes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indigestible and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residual material.</a:t>
            </a:r>
          </a:p>
        </p:txBody>
      </p:sp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3965576" y="1618794"/>
            <a:ext cx="116057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Phagosome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(phagocytic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vesicle)</a:t>
            </a: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2357438" y="2456994"/>
            <a:ext cx="8781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Lysosome</a:t>
            </a:r>
          </a:p>
        </p:txBody>
      </p:sp>
      <p:sp>
        <p:nvSpPr>
          <p:cNvPr id="13" name="TextBox 28"/>
          <p:cNvSpPr txBox="1">
            <a:spLocks noChangeArrowheads="1"/>
          </p:cNvSpPr>
          <p:nvPr/>
        </p:nvSpPr>
        <p:spPr bwMode="auto">
          <a:xfrm>
            <a:off x="2395538" y="3630157"/>
            <a:ext cx="96821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Acid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hydrolase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enzymes</a:t>
            </a:r>
          </a:p>
        </p:txBody>
      </p:sp>
      <p:sp>
        <p:nvSpPr>
          <p:cNvPr id="14" name="TextBox 31"/>
          <p:cNvSpPr txBox="1">
            <a:spLocks noChangeArrowheads="1"/>
          </p:cNvSpPr>
          <p:nvPr/>
        </p:nvSpPr>
        <p:spPr bwMode="auto">
          <a:xfrm>
            <a:off x="2165668" y="6349227"/>
            <a:ext cx="297677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Events of phagocytosis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93550" y="2507350"/>
            <a:ext cx="274320" cy="273950"/>
            <a:chOff x="5407813" y="2507350"/>
            <a:chExt cx="274320" cy="273950"/>
          </a:xfrm>
        </p:grpSpPr>
        <p:sp>
          <p:nvSpPr>
            <p:cNvPr id="16" name="Oval 15"/>
            <p:cNvSpPr/>
            <p:nvPr/>
          </p:nvSpPr>
          <p:spPr bwMode="auto">
            <a:xfrm>
              <a:off x="5407813" y="2507350"/>
              <a:ext cx="274320" cy="27395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5476845" y="2528909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393550" y="3905372"/>
            <a:ext cx="274320" cy="273950"/>
            <a:chOff x="5407813" y="2507350"/>
            <a:chExt cx="274320" cy="273950"/>
          </a:xfrm>
        </p:grpSpPr>
        <p:sp>
          <p:nvSpPr>
            <p:cNvPr id="20" name="Oval 19"/>
            <p:cNvSpPr/>
            <p:nvPr/>
          </p:nvSpPr>
          <p:spPr bwMode="auto">
            <a:xfrm>
              <a:off x="5407813" y="2507350"/>
              <a:ext cx="274320" cy="27395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1" name="TextBox 9"/>
            <p:cNvSpPr txBox="1">
              <a:spLocks noChangeArrowheads="1"/>
            </p:cNvSpPr>
            <p:nvPr/>
          </p:nvSpPr>
          <p:spPr bwMode="auto">
            <a:xfrm>
              <a:off x="5476845" y="2528909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393550" y="5393415"/>
            <a:ext cx="274320" cy="273950"/>
            <a:chOff x="5407813" y="2507350"/>
            <a:chExt cx="274320" cy="273950"/>
          </a:xfrm>
        </p:grpSpPr>
        <p:sp>
          <p:nvSpPr>
            <p:cNvPr id="23" name="Oval 22"/>
            <p:cNvSpPr/>
            <p:nvPr/>
          </p:nvSpPr>
          <p:spPr bwMode="auto">
            <a:xfrm>
              <a:off x="5407813" y="2507350"/>
              <a:ext cx="274320" cy="27395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4" name="TextBox 9"/>
            <p:cNvSpPr txBox="1">
              <a:spLocks noChangeArrowheads="1"/>
            </p:cNvSpPr>
            <p:nvPr/>
          </p:nvSpPr>
          <p:spPr bwMode="auto">
            <a:xfrm>
              <a:off x="5476845" y="2528909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93550" y="1267503"/>
            <a:ext cx="274320" cy="273950"/>
            <a:chOff x="5407813" y="2507350"/>
            <a:chExt cx="274320" cy="273950"/>
          </a:xfrm>
        </p:grpSpPr>
        <p:sp>
          <p:nvSpPr>
            <p:cNvPr id="26" name="Oval 25"/>
            <p:cNvSpPr/>
            <p:nvPr/>
          </p:nvSpPr>
          <p:spPr bwMode="auto">
            <a:xfrm>
              <a:off x="5407813" y="2507350"/>
              <a:ext cx="274320" cy="27395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7" name="TextBox 9"/>
            <p:cNvSpPr txBox="1">
              <a:spLocks noChangeArrowheads="1"/>
            </p:cNvSpPr>
            <p:nvPr/>
          </p:nvSpPr>
          <p:spPr bwMode="auto">
            <a:xfrm>
              <a:off x="5476845" y="2528909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93550" y="260524"/>
            <a:ext cx="274320" cy="273950"/>
            <a:chOff x="5407813" y="2507350"/>
            <a:chExt cx="274320" cy="273950"/>
          </a:xfrm>
        </p:grpSpPr>
        <p:sp>
          <p:nvSpPr>
            <p:cNvPr id="29" name="Oval 28"/>
            <p:cNvSpPr/>
            <p:nvPr/>
          </p:nvSpPr>
          <p:spPr bwMode="auto">
            <a:xfrm>
              <a:off x="5407813" y="2507350"/>
              <a:ext cx="274320" cy="27395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0" name="TextBox 9"/>
            <p:cNvSpPr txBox="1">
              <a:spLocks noChangeArrowheads="1"/>
            </p:cNvSpPr>
            <p:nvPr/>
          </p:nvSpPr>
          <p:spPr bwMode="auto">
            <a:xfrm>
              <a:off x="5476845" y="2528909"/>
              <a:ext cx="13625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6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31" name="Freeform 30"/>
          <p:cNvSpPr/>
          <p:nvPr/>
        </p:nvSpPr>
        <p:spPr>
          <a:xfrm>
            <a:off x="4296627" y="395069"/>
            <a:ext cx="1068209" cy="389267"/>
          </a:xfrm>
          <a:custGeom>
            <a:avLst/>
            <a:gdLst>
              <a:gd name="connsiteX0" fmla="*/ 1061859 w 1068209"/>
              <a:gd name="connsiteY0" fmla="*/ 6350 h 389267"/>
              <a:gd name="connsiteX1" fmla="*/ 6350 w 1068209"/>
              <a:gd name="connsiteY1" fmla="*/ 382917 h 3892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8209" h="389267">
                <a:moveTo>
                  <a:pt x="1061859" y="6350"/>
                </a:moveTo>
                <a:lnTo>
                  <a:pt x="6350" y="38291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795157" y="1393817"/>
            <a:ext cx="2569679" cy="223735"/>
          </a:xfrm>
          <a:custGeom>
            <a:avLst/>
            <a:gdLst>
              <a:gd name="connsiteX0" fmla="*/ 2563329 w 2569679"/>
              <a:gd name="connsiteY0" fmla="*/ 6350 h 223735"/>
              <a:gd name="connsiteX1" fmla="*/ 6350 w 2569679"/>
              <a:gd name="connsiteY1" fmla="*/ 217385 h 223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69679" h="223735">
                <a:moveTo>
                  <a:pt x="2563329" y="6350"/>
                </a:moveTo>
                <a:lnTo>
                  <a:pt x="6350" y="21738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103371" y="2645152"/>
            <a:ext cx="1261465" cy="814692"/>
          </a:xfrm>
          <a:custGeom>
            <a:avLst/>
            <a:gdLst>
              <a:gd name="connsiteX0" fmla="*/ 1255115 w 1261465"/>
              <a:gd name="connsiteY0" fmla="*/ 6350 h 814692"/>
              <a:gd name="connsiteX1" fmla="*/ 6350 w 1261465"/>
              <a:gd name="connsiteY1" fmla="*/ 808342 h 8146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1465" h="814692">
                <a:moveTo>
                  <a:pt x="1255115" y="6350"/>
                </a:moveTo>
                <a:lnTo>
                  <a:pt x="6350" y="80834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3695422" y="5501430"/>
            <a:ext cx="1669414" cy="307619"/>
          </a:xfrm>
          <a:custGeom>
            <a:avLst/>
            <a:gdLst>
              <a:gd name="connsiteX0" fmla="*/ 1663065 w 1669414"/>
              <a:gd name="connsiteY0" fmla="*/ 6350 h 307619"/>
              <a:gd name="connsiteX1" fmla="*/ 6350 w 1669414"/>
              <a:gd name="connsiteY1" fmla="*/ 301269 h 3076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9414" h="307619">
                <a:moveTo>
                  <a:pt x="1663065" y="6350"/>
                </a:moveTo>
                <a:lnTo>
                  <a:pt x="6350" y="30126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549979" y="4046400"/>
            <a:ext cx="814857" cy="503643"/>
          </a:xfrm>
          <a:custGeom>
            <a:avLst/>
            <a:gdLst>
              <a:gd name="connsiteX0" fmla="*/ 808507 w 814857"/>
              <a:gd name="connsiteY0" fmla="*/ 6350 h 503643"/>
              <a:gd name="connsiteX1" fmla="*/ 6350 w 814857"/>
              <a:gd name="connsiteY1" fmla="*/ 497294 h 5036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4857" h="503643">
                <a:moveTo>
                  <a:pt x="808507" y="6350"/>
                </a:moveTo>
                <a:lnTo>
                  <a:pt x="6350" y="49729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3704081" y="1716198"/>
            <a:ext cx="229997" cy="452513"/>
          </a:xfrm>
          <a:custGeom>
            <a:avLst/>
            <a:gdLst>
              <a:gd name="connsiteX0" fmla="*/ 223647 w 229997"/>
              <a:gd name="connsiteY0" fmla="*/ 6350 h 452513"/>
              <a:gd name="connsiteX1" fmla="*/ 97027 w 229997"/>
              <a:gd name="connsiteY1" fmla="*/ 6350 h 452513"/>
              <a:gd name="connsiteX2" fmla="*/ 6350 w 229997"/>
              <a:gd name="connsiteY2" fmla="*/ 446163 h 45251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9997" h="452513">
                <a:moveTo>
                  <a:pt x="223647" y="6350"/>
                </a:moveTo>
                <a:lnTo>
                  <a:pt x="97027" y="6350"/>
                </a:lnTo>
                <a:lnTo>
                  <a:pt x="6350" y="44616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776889" y="2664060"/>
            <a:ext cx="25400" cy="96812"/>
          </a:xfrm>
          <a:custGeom>
            <a:avLst/>
            <a:gdLst>
              <a:gd name="connsiteX0" fmla="*/ 6350 w 25400"/>
              <a:gd name="connsiteY0" fmla="*/ 6350 h 96812"/>
              <a:gd name="connsiteX1" fmla="*/ 6350 w 25400"/>
              <a:gd name="connsiteY1" fmla="*/ 90462 h 96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96812">
                <a:moveTo>
                  <a:pt x="6350" y="6350"/>
                </a:moveTo>
                <a:lnTo>
                  <a:pt x="6350" y="9046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845943" y="3752874"/>
            <a:ext cx="676922" cy="25400"/>
          </a:xfrm>
          <a:custGeom>
            <a:avLst/>
            <a:gdLst>
              <a:gd name="connsiteX0" fmla="*/ 670572 w 676922"/>
              <a:gd name="connsiteY0" fmla="*/ 6350 h 25400"/>
              <a:gd name="connsiteX1" fmla="*/ 6350 w 67692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6922" h="25400">
                <a:moveTo>
                  <a:pt x="670572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40BCEFF-5128-9C45-9E11-8E8E7388EA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839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7"/>
          <a:stretch>
            <a:fillRect/>
          </a:stretch>
        </p:blipFill>
        <p:spPr>
          <a:xfrm>
            <a:off x="298704" y="1307592"/>
            <a:ext cx="8546592" cy="424281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658585" y="1406528"/>
            <a:ext cx="136575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attack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complex forming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3386" y="2449515"/>
            <a:ext cx="89447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Antibodies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attached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pathogen’s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304155" y="2701927"/>
            <a:ext cx="37029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Pore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4505" y="4589465"/>
            <a:ext cx="854401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Cytoplasm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4924742" y="4559302"/>
            <a:ext cx="31258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alt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741510" y="4559302"/>
            <a:ext cx="312586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</a:t>
            </a:r>
            <a:r>
              <a:rPr lang="en-US" altLang="en-US" sz="13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733697" y="4941890"/>
            <a:ext cx="180498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This influx of water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causes cell lysis.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4586881" y="4941890"/>
            <a:ext cx="1790555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MAC pores in the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 allow water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rush into the cell.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35280" y="4938715"/>
            <a:ext cx="4161396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Activated complement proteins attach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pathogen’s membrane in step-by-step sequence,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forming a membrane attack complex (a MAC attack).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739341" y="4919667"/>
            <a:ext cx="219456" cy="219456"/>
            <a:chOff x="7290052" y="2702950"/>
            <a:chExt cx="219456" cy="219456"/>
          </a:xfrm>
        </p:grpSpPr>
        <p:sp>
          <p:nvSpPr>
            <p:cNvPr id="16" name="Oval 15"/>
            <p:cNvSpPr/>
            <p:nvPr/>
          </p:nvSpPr>
          <p:spPr bwMode="auto">
            <a:xfrm>
              <a:off x="7290052" y="2702950"/>
              <a:ext cx="219456" cy="219456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7" name="TextBox 9"/>
            <p:cNvSpPr txBox="1">
              <a:spLocks noChangeArrowheads="1"/>
            </p:cNvSpPr>
            <p:nvPr/>
          </p:nvSpPr>
          <p:spPr bwMode="auto">
            <a:xfrm>
              <a:off x="7344476" y="2716498"/>
              <a:ext cx="110608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94024" y="4923037"/>
            <a:ext cx="219456" cy="219456"/>
            <a:chOff x="7290052" y="2702950"/>
            <a:chExt cx="219456" cy="219456"/>
          </a:xfrm>
        </p:grpSpPr>
        <p:sp>
          <p:nvSpPr>
            <p:cNvPr id="19" name="Oval 18"/>
            <p:cNvSpPr/>
            <p:nvPr/>
          </p:nvSpPr>
          <p:spPr bwMode="auto">
            <a:xfrm>
              <a:off x="7290052" y="2702950"/>
              <a:ext cx="219456" cy="219456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" name="TextBox 9"/>
            <p:cNvSpPr txBox="1">
              <a:spLocks noChangeArrowheads="1"/>
            </p:cNvSpPr>
            <p:nvPr/>
          </p:nvSpPr>
          <p:spPr bwMode="auto">
            <a:xfrm>
              <a:off x="7344476" y="2716498"/>
              <a:ext cx="110608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5280" y="4924429"/>
            <a:ext cx="219456" cy="219456"/>
            <a:chOff x="7290052" y="2702950"/>
            <a:chExt cx="219456" cy="219456"/>
          </a:xfrm>
        </p:grpSpPr>
        <p:sp>
          <p:nvSpPr>
            <p:cNvPr id="22" name="Oval 21"/>
            <p:cNvSpPr/>
            <p:nvPr/>
          </p:nvSpPr>
          <p:spPr bwMode="auto">
            <a:xfrm>
              <a:off x="7290052" y="2702950"/>
              <a:ext cx="219456" cy="219456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3" name="TextBox 9"/>
            <p:cNvSpPr txBox="1">
              <a:spLocks noChangeArrowheads="1"/>
            </p:cNvSpPr>
            <p:nvPr/>
          </p:nvSpPr>
          <p:spPr bwMode="auto">
            <a:xfrm>
              <a:off x="7344476" y="2716498"/>
              <a:ext cx="110608" cy="192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5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3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24" name="Freeform 23"/>
          <p:cNvSpPr/>
          <p:nvPr/>
        </p:nvSpPr>
        <p:spPr>
          <a:xfrm>
            <a:off x="3148565" y="2072948"/>
            <a:ext cx="655853" cy="964209"/>
          </a:xfrm>
          <a:custGeom>
            <a:avLst/>
            <a:gdLst>
              <a:gd name="connsiteX0" fmla="*/ 6350 w 655853"/>
              <a:gd name="connsiteY0" fmla="*/ 183197 h 964209"/>
              <a:gd name="connsiteX1" fmla="*/ 426351 w 655853"/>
              <a:gd name="connsiteY1" fmla="*/ 6350 h 964209"/>
              <a:gd name="connsiteX2" fmla="*/ 649503 w 655853"/>
              <a:gd name="connsiteY2" fmla="*/ 957859 h 9642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55853" h="964209">
                <a:moveTo>
                  <a:pt x="6350" y="183197"/>
                </a:moveTo>
                <a:lnTo>
                  <a:pt x="426351" y="6350"/>
                </a:lnTo>
                <a:lnTo>
                  <a:pt x="649503" y="957859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3337011" y="2072951"/>
            <a:ext cx="244259" cy="543191"/>
          </a:xfrm>
          <a:custGeom>
            <a:avLst/>
            <a:gdLst>
              <a:gd name="connsiteX0" fmla="*/ 237909 w 244259"/>
              <a:gd name="connsiteY0" fmla="*/ 6350 h 543191"/>
              <a:gd name="connsiteX1" fmla="*/ 6350 w 244259"/>
              <a:gd name="connsiteY1" fmla="*/ 536841 h 543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4259" h="543191">
                <a:moveTo>
                  <a:pt x="237909" y="6350"/>
                </a:moveTo>
                <a:lnTo>
                  <a:pt x="6350" y="536841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651442" y="1854009"/>
            <a:ext cx="1331912" cy="158648"/>
          </a:xfrm>
          <a:custGeom>
            <a:avLst/>
            <a:gdLst>
              <a:gd name="connsiteX0" fmla="*/ 6350 w 1331912"/>
              <a:gd name="connsiteY0" fmla="*/ 150926 h 158648"/>
              <a:gd name="connsiteX1" fmla="*/ 6350 w 1331912"/>
              <a:gd name="connsiteY1" fmla="*/ 6350 h 158648"/>
              <a:gd name="connsiteX2" fmla="*/ 1325562 w 1331912"/>
              <a:gd name="connsiteY2" fmla="*/ 6350 h 158648"/>
              <a:gd name="connsiteX3" fmla="*/ 1325562 w 1331912"/>
              <a:gd name="connsiteY3" fmla="*/ 152298 h 158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331912" h="158648">
                <a:moveTo>
                  <a:pt x="6350" y="150926"/>
                </a:moveTo>
                <a:lnTo>
                  <a:pt x="6350" y="6350"/>
                </a:lnTo>
                <a:lnTo>
                  <a:pt x="1325562" y="6350"/>
                </a:lnTo>
                <a:lnTo>
                  <a:pt x="1325562" y="152298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311060" y="1789445"/>
            <a:ext cx="25400" cy="77266"/>
          </a:xfrm>
          <a:custGeom>
            <a:avLst/>
            <a:gdLst>
              <a:gd name="connsiteX0" fmla="*/ 6350 w 25400"/>
              <a:gd name="connsiteY0" fmla="*/ 70916 h 77266"/>
              <a:gd name="connsiteX1" fmla="*/ 6350 w 25400"/>
              <a:gd name="connsiteY1" fmla="*/ 6350 h 772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77266">
                <a:moveTo>
                  <a:pt x="6350" y="70916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1303462" y="2559245"/>
            <a:ext cx="1313662" cy="607009"/>
          </a:xfrm>
          <a:custGeom>
            <a:avLst/>
            <a:gdLst>
              <a:gd name="connsiteX0" fmla="*/ 1307312 w 1313662"/>
              <a:gd name="connsiteY0" fmla="*/ 600659 h 607009"/>
              <a:gd name="connsiteX1" fmla="*/ 320789 w 1313662"/>
              <a:gd name="connsiteY1" fmla="*/ 6858 h 607009"/>
              <a:gd name="connsiteX2" fmla="*/ 6350 w 1313662"/>
              <a:gd name="connsiteY2" fmla="*/ 6350 h 607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13662" h="607009">
                <a:moveTo>
                  <a:pt x="1307312" y="600659"/>
                </a:moveTo>
                <a:lnTo>
                  <a:pt x="320789" y="6858"/>
                </a:ln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616416" y="2559246"/>
            <a:ext cx="439343" cy="612635"/>
          </a:xfrm>
          <a:custGeom>
            <a:avLst/>
            <a:gdLst>
              <a:gd name="connsiteX0" fmla="*/ 6350 w 439343"/>
              <a:gd name="connsiteY0" fmla="*/ 6350 h 612635"/>
              <a:gd name="connsiteX1" fmla="*/ 432993 w 439343"/>
              <a:gd name="connsiteY1" fmla="*/ 606285 h 6126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39343" h="612635">
                <a:moveTo>
                  <a:pt x="6350" y="6350"/>
                </a:moveTo>
                <a:lnTo>
                  <a:pt x="432993" y="60628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DDEB4E4-4E25-0349-B9EA-7D52556DF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831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24712" y="213360"/>
            <a:ext cx="689457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060047" y="285750"/>
            <a:ext cx="343043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44197" y="493712"/>
            <a:ext cx="267220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Red bone marrow: site of lymphocyte origin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699897" y="868362"/>
            <a:ext cx="8031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Red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 marrow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247372" y="723900"/>
            <a:ext cx="24012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Primary lymphoid organs: sites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development of </a:t>
            </a:r>
            <a:r>
              <a:rPr lang="en-US" alt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immunocompetence</a:t>
            </a: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as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254515" y="1026318"/>
            <a:ext cx="6858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 or T cells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252134" y="1211262"/>
            <a:ext cx="25054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Secondary lymphoid organs: sites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antigen encounter, and activation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become effector and memory B or T cells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648635" y="1885950"/>
            <a:ext cx="10227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Immature (naive)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lymphocytes</a:t>
            </a: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1753285" y="2803525"/>
            <a:ext cx="490519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Thymus</a:t>
            </a:r>
          </a:p>
        </p:txBody>
      </p:sp>
      <p:sp>
        <p:nvSpPr>
          <p:cNvPr id="15" name="TextBox 16"/>
          <p:cNvSpPr txBox="1">
            <a:spLocks noChangeArrowheads="1"/>
          </p:cNvSpPr>
          <p:nvPr/>
        </p:nvSpPr>
        <p:spPr bwMode="auto">
          <a:xfrm>
            <a:off x="5029885" y="2087562"/>
            <a:ext cx="273792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Lymphocytes destined to become T cells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migrate (in blood) to the thymus and develop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immunocompetence</a:t>
            </a: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there. B cells develop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immunocompetence</a:t>
            </a: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in red bone marrow.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069447" y="2919412"/>
            <a:ext cx="817531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Bone marrow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2664510" y="4083050"/>
            <a:ext cx="1057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 nodes,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spleen, and other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lymphoid tissues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5017980" y="3800475"/>
            <a:ext cx="25760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Immunocompetent but still naive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lymphocytes leave the thymus and bone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marrow. They “seed” the lymph nodes,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spleen, and other lymphoid tissues, where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they encounter their antigens and become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activated.</a:t>
            </a:r>
          </a:p>
        </p:txBody>
      </p:sp>
      <p:sp>
        <p:nvSpPr>
          <p:cNvPr id="21" name="TextBox 32"/>
          <p:cNvSpPr txBox="1">
            <a:spLocks noChangeArrowheads="1"/>
          </p:cNvSpPr>
          <p:nvPr/>
        </p:nvSpPr>
        <p:spPr bwMode="auto">
          <a:xfrm>
            <a:off x="5015599" y="5239544"/>
            <a:ext cx="26513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 Antigen-activated (mature)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immunocompetent lymphocytes (effector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 and memory cells) circulate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continuously in the bloodstream and lymph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throughout the lymphoid organs of the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body.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19708" y="5227862"/>
            <a:ext cx="182880" cy="182880"/>
            <a:chOff x="5017327" y="5223100"/>
            <a:chExt cx="182880" cy="182880"/>
          </a:xfrm>
        </p:grpSpPr>
        <p:sp>
          <p:nvSpPr>
            <p:cNvPr id="23" name="Oval 22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5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20168" y="3784189"/>
            <a:ext cx="182880" cy="182880"/>
            <a:chOff x="5017327" y="5223100"/>
            <a:chExt cx="182880" cy="182880"/>
          </a:xfrm>
        </p:grpSpPr>
        <p:sp>
          <p:nvSpPr>
            <p:cNvPr id="27" name="Oval 26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016663" y="2073819"/>
            <a:ext cx="182880" cy="182880"/>
            <a:chOff x="5017327" y="5223100"/>
            <a:chExt cx="182880" cy="182880"/>
          </a:xfrm>
        </p:grpSpPr>
        <p:sp>
          <p:nvSpPr>
            <p:cNvPr id="30" name="Oval 29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1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014753" y="5483233"/>
            <a:ext cx="182880" cy="182880"/>
            <a:chOff x="5017327" y="5223100"/>
            <a:chExt cx="182880" cy="182880"/>
          </a:xfrm>
        </p:grpSpPr>
        <p:sp>
          <p:nvSpPr>
            <p:cNvPr id="33" name="Oval 32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4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15751" y="3672843"/>
            <a:ext cx="182880" cy="182880"/>
            <a:chOff x="5017327" y="5223100"/>
            <a:chExt cx="182880" cy="182880"/>
          </a:xfrm>
        </p:grpSpPr>
        <p:sp>
          <p:nvSpPr>
            <p:cNvPr id="36" name="Oval 35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37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011708" y="2372048"/>
            <a:ext cx="182880" cy="182880"/>
            <a:chOff x="5017327" y="5223100"/>
            <a:chExt cx="182880" cy="182880"/>
          </a:xfrm>
        </p:grpSpPr>
        <p:sp>
          <p:nvSpPr>
            <p:cNvPr id="39" name="Oval 38"/>
            <p:cNvSpPr/>
            <p:nvPr/>
          </p:nvSpPr>
          <p:spPr bwMode="auto">
            <a:xfrm>
              <a:off x="5017327" y="5223100"/>
              <a:ext cx="182880" cy="182880"/>
            </a:xfrm>
            <a:prstGeom prst="ellipse">
              <a:avLst/>
            </a:prstGeom>
            <a:noFill/>
            <a:ln w="12700" cap="flat" cmpd="sng" algn="ctr">
              <a:solidFill>
                <a:srgbClr val="03559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40" name="TextBox 9"/>
            <p:cNvSpPr txBox="1">
              <a:spLocks noChangeArrowheads="1"/>
            </p:cNvSpPr>
            <p:nvPr/>
          </p:nvSpPr>
          <p:spPr bwMode="auto">
            <a:xfrm>
              <a:off x="5066287" y="5237596"/>
              <a:ext cx="849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2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000" b="1" dirty="0">
                  <a:solidFill>
                    <a:srgbClr val="03559F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sp>
        <p:nvSpPr>
          <p:cNvPr id="41" name="Freeform 40"/>
          <p:cNvSpPr/>
          <p:nvPr/>
        </p:nvSpPr>
        <p:spPr>
          <a:xfrm>
            <a:off x="3065430" y="1534149"/>
            <a:ext cx="263779" cy="292061"/>
          </a:xfrm>
          <a:custGeom>
            <a:avLst/>
            <a:gdLst>
              <a:gd name="connsiteX0" fmla="*/ 6350 w 263779"/>
              <a:gd name="connsiteY0" fmla="*/ 285711 h 292061"/>
              <a:gd name="connsiteX1" fmla="*/ 257429 w 263779"/>
              <a:gd name="connsiteY1" fmla="*/ 6350 h 2920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3779" h="292061">
                <a:moveTo>
                  <a:pt x="6350" y="285711"/>
                </a:moveTo>
                <a:lnTo>
                  <a:pt x="257429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836805" y="1528828"/>
            <a:ext cx="241325" cy="368820"/>
          </a:xfrm>
          <a:custGeom>
            <a:avLst/>
            <a:gdLst>
              <a:gd name="connsiteX0" fmla="*/ 6350 w 241325"/>
              <a:gd name="connsiteY0" fmla="*/ 6350 h 368820"/>
              <a:gd name="connsiteX1" fmla="*/ 234975 w 241325"/>
              <a:gd name="connsiteY1" fmla="*/ 291033 h 368820"/>
              <a:gd name="connsiteX2" fmla="*/ 234975 w 241325"/>
              <a:gd name="connsiteY2" fmla="*/ 362470 h 368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1325" h="368820">
                <a:moveTo>
                  <a:pt x="6350" y="6350"/>
                </a:moveTo>
                <a:lnTo>
                  <a:pt x="234975" y="291033"/>
                </a:lnTo>
                <a:lnTo>
                  <a:pt x="234975" y="36247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>
          <a:xfrm>
            <a:off x="6492240" y="0"/>
            <a:ext cx="2651760" cy="3745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b="1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r>
              <a:rPr lang="en-US" sz="900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Slide 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074C903E-117D-1B4F-B5B5-C9FC30CC16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553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045464" y="213360"/>
            <a:ext cx="705307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38361" y="344491"/>
            <a:ext cx="1604157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Primary response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(initial encounter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with antigen)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443322" y="1314454"/>
            <a:ext cx="1189428" cy="35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Proliferation to</a:t>
            </a:r>
          </a:p>
          <a:p>
            <a:pPr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form a clone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844711" y="1566866"/>
            <a:ext cx="920124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Activated B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202273" y="279403"/>
            <a:ext cx="99546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Free antigen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202273" y="520703"/>
            <a:ext cx="1598194" cy="13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Antigen binding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a receptor on 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specific B cell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(B cells with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non-complementary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receptors remain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inactive)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2846298" y="2763841"/>
            <a:ext cx="58349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</a:p>
        </p:txBody>
      </p:sp>
      <p:sp>
        <p:nvSpPr>
          <p:cNvPr id="12" name="TextBox 19"/>
          <p:cNvSpPr txBox="1">
            <a:spLocks noChangeArrowheads="1"/>
          </p:cNvSpPr>
          <p:nvPr/>
        </p:nvSpPr>
        <p:spPr bwMode="auto">
          <a:xfrm>
            <a:off x="2841536" y="3249616"/>
            <a:ext cx="8175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Secreted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antibody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2906623" y="4019553"/>
            <a:ext cx="186063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Secondary response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(can be years later)</a:t>
            </a:r>
          </a:p>
        </p:txBody>
      </p:sp>
      <p:sp>
        <p:nvSpPr>
          <p:cNvPr id="14" name="TextBox 24"/>
          <p:cNvSpPr txBox="1">
            <a:spLocks noChangeArrowheads="1"/>
          </p:cNvSpPr>
          <p:nvPr/>
        </p:nvSpPr>
        <p:spPr bwMode="auto">
          <a:xfrm>
            <a:off x="4646523" y="4425953"/>
            <a:ext cx="1152560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Clone of cells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identical to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ancestral cells</a:t>
            </a: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6427698" y="2779716"/>
            <a:ext cx="63959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Memory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6427698" y="2970216"/>
            <a:ext cx="445635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 cell</a:t>
            </a:r>
          </a:p>
        </p:txBody>
      </p:sp>
      <p:sp>
        <p:nvSpPr>
          <p:cNvPr id="17" name="TextBox 29"/>
          <p:cNvSpPr txBox="1">
            <a:spLocks noChangeArrowheads="1"/>
          </p:cNvSpPr>
          <p:nvPr/>
        </p:nvSpPr>
        <p:spPr bwMode="auto">
          <a:xfrm>
            <a:off x="6734086" y="3933828"/>
            <a:ext cx="1191032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Subsequent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challenge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by same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antigen results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in more rapid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response</a:t>
            </a:r>
          </a:p>
        </p:txBody>
      </p:sp>
      <p:sp>
        <p:nvSpPr>
          <p:cNvPr id="18" name="TextBox 35"/>
          <p:cNvSpPr txBox="1">
            <a:spLocks noChangeArrowheads="1"/>
          </p:cNvSpPr>
          <p:nvPr/>
        </p:nvSpPr>
        <p:spPr bwMode="auto">
          <a:xfrm>
            <a:off x="1119098" y="5507041"/>
            <a:ext cx="58349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Plasma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cells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1119098" y="5991228"/>
            <a:ext cx="817531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Secreted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antibody</a:t>
            </a:r>
          </a:p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molecules</a:t>
            </a:r>
            <a:endParaRPr lang="en-US" altLang="en-US" sz="13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0" name="TextBox 41"/>
          <p:cNvSpPr txBox="1">
            <a:spLocks noChangeArrowheads="1"/>
          </p:cNvSpPr>
          <p:nvPr/>
        </p:nvSpPr>
        <p:spPr bwMode="auto">
          <a:xfrm>
            <a:off x="6780123" y="6096003"/>
            <a:ext cx="63959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Memory</a:t>
            </a:r>
          </a:p>
        </p:txBody>
      </p:sp>
      <p:sp>
        <p:nvSpPr>
          <p:cNvPr id="21" name="TextBox 42"/>
          <p:cNvSpPr txBox="1">
            <a:spLocks noChangeArrowheads="1"/>
          </p:cNvSpPr>
          <p:nvPr/>
        </p:nvSpPr>
        <p:spPr bwMode="auto">
          <a:xfrm>
            <a:off x="6780123" y="6286503"/>
            <a:ext cx="538609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300" b="1">
                <a:solidFill>
                  <a:srgbClr val="000000"/>
                </a:solidFill>
                <a:latin typeface="Arial"/>
                <a:ea typeface="ＭＳ Ｐゴシック" charset="0"/>
              </a:rPr>
              <a:t>B cells</a:t>
            </a:r>
          </a:p>
        </p:txBody>
      </p:sp>
      <p:sp>
        <p:nvSpPr>
          <p:cNvPr id="22" name="Freeform 21"/>
          <p:cNvSpPr/>
          <p:nvPr/>
        </p:nvSpPr>
        <p:spPr>
          <a:xfrm>
            <a:off x="6439886" y="5889394"/>
            <a:ext cx="1271282" cy="141808"/>
          </a:xfrm>
          <a:custGeom>
            <a:avLst/>
            <a:gdLst>
              <a:gd name="connsiteX0" fmla="*/ 6350 w 1271282"/>
              <a:gd name="connsiteY0" fmla="*/ 14414 h 141808"/>
              <a:gd name="connsiteX1" fmla="*/ 6350 w 1271282"/>
              <a:gd name="connsiteY1" fmla="*/ 135458 h 141808"/>
              <a:gd name="connsiteX2" fmla="*/ 1264932 w 1271282"/>
              <a:gd name="connsiteY2" fmla="*/ 135458 h 141808"/>
              <a:gd name="connsiteX3" fmla="*/ 1264932 w 1271282"/>
              <a:gd name="connsiteY3" fmla="*/ 6350 h 1418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71282" h="141808">
                <a:moveTo>
                  <a:pt x="6350" y="14414"/>
                </a:moveTo>
                <a:lnTo>
                  <a:pt x="6350" y="135458"/>
                </a:lnTo>
                <a:lnTo>
                  <a:pt x="1264932" y="135458"/>
                </a:lnTo>
                <a:lnTo>
                  <a:pt x="1264932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7077255" y="6018506"/>
            <a:ext cx="25400" cy="109486"/>
          </a:xfrm>
          <a:custGeom>
            <a:avLst/>
            <a:gdLst>
              <a:gd name="connsiteX0" fmla="*/ 6350 w 25400"/>
              <a:gd name="connsiteY0" fmla="*/ 103136 h 109486"/>
              <a:gd name="connsiteX1" fmla="*/ 6350 w 25400"/>
              <a:gd name="connsiteY1" fmla="*/ 6350 h 1094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09486">
                <a:moveTo>
                  <a:pt x="6350" y="103136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273443" y="383203"/>
            <a:ext cx="888047" cy="25400"/>
          </a:xfrm>
          <a:custGeom>
            <a:avLst/>
            <a:gdLst>
              <a:gd name="connsiteX0" fmla="*/ 881697 w 888047"/>
              <a:gd name="connsiteY0" fmla="*/ 6350 h 25400"/>
              <a:gd name="connsiteX1" fmla="*/ 6350 w 88804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8047" h="25400">
                <a:moveTo>
                  <a:pt x="88169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253283" y="621198"/>
            <a:ext cx="904176" cy="109524"/>
          </a:xfrm>
          <a:custGeom>
            <a:avLst/>
            <a:gdLst>
              <a:gd name="connsiteX0" fmla="*/ 897826 w 904176"/>
              <a:gd name="connsiteY0" fmla="*/ 6350 h 109524"/>
              <a:gd name="connsiteX1" fmla="*/ 131381 w 904176"/>
              <a:gd name="connsiteY1" fmla="*/ 6350 h 109524"/>
              <a:gd name="connsiteX2" fmla="*/ 6350 w 904176"/>
              <a:gd name="connsiteY2" fmla="*/ 103174 h 1095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4176" h="109524">
                <a:moveTo>
                  <a:pt x="897826" y="6350"/>
                </a:moveTo>
                <a:lnTo>
                  <a:pt x="131381" y="6350"/>
                </a:lnTo>
                <a:lnTo>
                  <a:pt x="6350" y="10317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405313" y="2219325"/>
            <a:ext cx="0" cy="219075"/>
          </a:xfrm>
          <a:custGeom>
            <a:avLst/>
            <a:gdLst>
              <a:gd name="connsiteX0" fmla="*/ 0 w 0"/>
              <a:gd name="connsiteY0" fmla="*/ 0 h 219075"/>
              <a:gd name="connsiteX1" fmla="*/ 0 w 0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9075">
                <a:moveTo>
                  <a:pt x="0" y="0"/>
                </a:moveTo>
                <a:lnTo>
                  <a:pt x="0" y="2190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5691190" y="2219324"/>
            <a:ext cx="0" cy="219075"/>
          </a:xfrm>
          <a:custGeom>
            <a:avLst/>
            <a:gdLst>
              <a:gd name="connsiteX0" fmla="*/ 0 w 0"/>
              <a:gd name="connsiteY0" fmla="*/ 0 h 219075"/>
              <a:gd name="connsiteX1" fmla="*/ 0 w 0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9075">
                <a:moveTo>
                  <a:pt x="0" y="0"/>
                </a:moveTo>
                <a:lnTo>
                  <a:pt x="0" y="2190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 flipH="1">
            <a:off x="5045866" y="1188250"/>
            <a:ext cx="0" cy="109538"/>
          </a:xfrm>
          <a:custGeom>
            <a:avLst/>
            <a:gdLst>
              <a:gd name="connsiteX0" fmla="*/ 0 w 0"/>
              <a:gd name="connsiteY0" fmla="*/ 0 h 219075"/>
              <a:gd name="connsiteX1" fmla="*/ 0 w 0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19075">
                <a:moveTo>
                  <a:pt x="0" y="0"/>
                </a:moveTo>
                <a:lnTo>
                  <a:pt x="0" y="219075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FFFFFF"/>
              </a:solidFill>
            </a:endParaRPr>
          </a:p>
        </p:txBody>
      </p:sp>
      <p:sp>
        <p:nvSpPr>
          <p:cNvPr id="29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3E8713A8-1EFE-6B44-94B9-2BF9EE835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422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362712" y="213360"/>
            <a:ext cx="8418576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926338" y="430848"/>
            <a:ext cx="12311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Humoral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immunity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993265" y="2208848"/>
            <a:ext cx="8449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Active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187440" y="2215198"/>
            <a:ext cx="101867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Passive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39560" y="3699193"/>
            <a:ext cx="1220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Naturally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acquired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2782824" y="3724593"/>
            <a:ext cx="139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Artificially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acquired</a:t>
            </a:r>
            <a:endParaRPr lang="en-US" altLang="en-US" sz="19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5028985" y="3699193"/>
            <a:ext cx="12208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Naturally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acquired</a:t>
            </a:r>
            <a:endParaRPr lang="en-US" altLang="en-US" sz="19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7070662" y="3726180"/>
            <a:ext cx="13964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Artificially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acquired</a:t>
            </a:r>
            <a:endParaRPr lang="en-US" altLang="en-US" sz="19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620649" y="4326195"/>
            <a:ext cx="142507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Infection;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contact with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pathogen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82824" y="4351595"/>
            <a:ext cx="123751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Vaccine;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dead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attenuated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pathogens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08486" y="4326195"/>
            <a:ext cx="1452321" cy="204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Antibodies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passed from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mother to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fetus via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placenta; 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to infant in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her milk</a:t>
            </a: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7070661" y="4353183"/>
            <a:ext cx="1301638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Injection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donated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antibodies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(gamma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"/>
                <a:ea typeface="ＭＳ Ｐゴシック" charset="0"/>
              </a:rPr>
              <a:t>globulin)</a:t>
            </a:r>
          </a:p>
        </p:txBody>
      </p:sp>
      <p:sp>
        <p:nvSpPr>
          <p:cNvPr id="1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355BE3D-CCE0-BC40-81CA-363C4271F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33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"/>
          <a:stretch>
            <a:fillRect/>
          </a:stretch>
        </p:blipFill>
        <p:spPr>
          <a:xfrm>
            <a:off x="874776" y="704088"/>
            <a:ext cx="7394448" cy="5449824"/>
          </a:xfrm>
          <a:prstGeom prst="rect">
            <a:avLst/>
          </a:prstGeom>
        </p:spPr>
      </p:pic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937147" y="5825663"/>
            <a:ext cx="370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E38887-83AD-CD4A-8F97-355489CBB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301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4"/>
          <a:stretch>
            <a:fillRect/>
          </a:stretch>
        </p:blipFill>
        <p:spPr>
          <a:xfrm>
            <a:off x="725424" y="880872"/>
            <a:ext cx="7693152" cy="509625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66913" y="992825"/>
            <a:ext cx="141885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 fluid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68287" y="1327787"/>
            <a:ext cx="1305037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 cell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50824" y="1767524"/>
            <a:ext cx="1272913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66699" y="3312162"/>
            <a:ext cx="125194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50824" y="5675949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28887" y="5720399"/>
            <a:ext cx="105317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Arteriole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23037" y="5720399"/>
            <a:ext cx="82740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Venule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051102" y="2772237"/>
            <a:ext cx="3155188" cy="704367"/>
          </a:xfrm>
          <a:custGeom>
            <a:avLst/>
            <a:gdLst>
              <a:gd name="connsiteX0" fmla="*/ 3129787 w 3155188"/>
              <a:gd name="connsiteY0" fmla="*/ 25400 h 704367"/>
              <a:gd name="connsiteX1" fmla="*/ 25400 w 3155188"/>
              <a:gd name="connsiteY1" fmla="*/ 678967 h 7043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55188" h="704367">
                <a:moveTo>
                  <a:pt x="3129787" y="25400"/>
                </a:moveTo>
                <a:lnTo>
                  <a:pt x="25400" y="67896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2027345" y="1887565"/>
            <a:ext cx="1807387" cy="101600"/>
          </a:xfrm>
          <a:custGeom>
            <a:avLst/>
            <a:gdLst>
              <a:gd name="connsiteX0" fmla="*/ 1781987 w 1807387"/>
              <a:gd name="connsiteY0" fmla="*/ 25400 h 101600"/>
              <a:gd name="connsiteX1" fmla="*/ 25400 w 1807387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7387" h="101600">
                <a:moveTo>
                  <a:pt x="1781987" y="25400"/>
                </a:move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699386" y="5338429"/>
            <a:ext cx="325945" cy="558901"/>
          </a:xfrm>
          <a:custGeom>
            <a:avLst/>
            <a:gdLst>
              <a:gd name="connsiteX0" fmla="*/ 300545 w 325945"/>
              <a:gd name="connsiteY0" fmla="*/ 533501 h 558901"/>
              <a:gd name="connsiteX1" fmla="*/ 107911 w 325945"/>
              <a:gd name="connsiteY1" fmla="*/ 533501 h 558901"/>
              <a:gd name="connsiteX2" fmla="*/ 25400 w 325945"/>
              <a:gd name="connsiteY2" fmla="*/ 25400 h 5589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25945" h="558901">
                <a:moveTo>
                  <a:pt x="300545" y="533501"/>
                </a:moveTo>
                <a:lnTo>
                  <a:pt x="107911" y="533501"/>
                </a:ln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7834222" y="5090931"/>
            <a:ext cx="432244" cy="814819"/>
          </a:xfrm>
          <a:custGeom>
            <a:avLst/>
            <a:gdLst>
              <a:gd name="connsiteX0" fmla="*/ 25400 w 432244"/>
              <a:gd name="connsiteY0" fmla="*/ 789419 h 814819"/>
              <a:gd name="connsiteX1" fmla="*/ 253631 w 432244"/>
              <a:gd name="connsiteY1" fmla="*/ 789419 h 814819"/>
              <a:gd name="connsiteX2" fmla="*/ 406844 w 432244"/>
              <a:gd name="connsiteY2" fmla="*/ 25400 h 814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2244" h="814819">
                <a:moveTo>
                  <a:pt x="25400" y="789419"/>
                </a:moveTo>
                <a:lnTo>
                  <a:pt x="253631" y="789419"/>
                </a:lnTo>
                <a:lnTo>
                  <a:pt x="406844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478735" y="3426249"/>
            <a:ext cx="3527882" cy="101600"/>
          </a:xfrm>
          <a:custGeom>
            <a:avLst/>
            <a:gdLst>
              <a:gd name="connsiteX0" fmla="*/ 3502482 w 3527882"/>
              <a:gd name="connsiteY0" fmla="*/ 25400 h 101600"/>
              <a:gd name="connsiteX1" fmla="*/ 25400 w 3527882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27882" h="101600">
                <a:moveTo>
                  <a:pt x="3502481" y="25400"/>
                </a:move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027345" y="1887565"/>
            <a:ext cx="1807387" cy="101600"/>
          </a:xfrm>
          <a:custGeom>
            <a:avLst/>
            <a:gdLst>
              <a:gd name="connsiteX0" fmla="*/ 1781987 w 1807387"/>
              <a:gd name="connsiteY0" fmla="*/ 25400 h 101600"/>
              <a:gd name="connsiteX1" fmla="*/ 25400 w 1807387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07387" h="101600">
                <a:moveTo>
                  <a:pt x="1781987" y="25400"/>
                </a:moveTo>
                <a:lnTo>
                  <a:pt x="25400" y="25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063802" y="2784937"/>
            <a:ext cx="3129788" cy="678967"/>
          </a:xfrm>
          <a:custGeom>
            <a:avLst/>
            <a:gdLst>
              <a:gd name="connsiteX0" fmla="*/ 3117087 w 3129788"/>
              <a:gd name="connsiteY0" fmla="*/ 12700 h 678967"/>
              <a:gd name="connsiteX1" fmla="*/ 12700 w 3129788"/>
              <a:gd name="connsiteY1" fmla="*/ 666267 h 6789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29788" h="678967">
                <a:moveTo>
                  <a:pt x="3117087" y="12700"/>
                </a:moveTo>
                <a:lnTo>
                  <a:pt x="12700" y="666267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491435" y="3438949"/>
            <a:ext cx="3502482" cy="50800"/>
          </a:xfrm>
          <a:custGeom>
            <a:avLst/>
            <a:gdLst>
              <a:gd name="connsiteX0" fmla="*/ 3489782 w 3502482"/>
              <a:gd name="connsiteY0" fmla="*/ 12700 h 50800"/>
              <a:gd name="connsiteX1" fmla="*/ 12700 w 350248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02482" h="50800">
                <a:moveTo>
                  <a:pt x="3489781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2076748" y="1441844"/>
            <a:ext cx="862139" cy="50800"/>
          </a:xfrm>
          <a:custGeom>
            <a:avLst/>
            <a:gdLst>
              <a:gd name="connsiteX0" fmla="*/ 849439 w 862139"/>
              <a:gd name="connsiteY0" fmla="*/ 12700 h 50800"/>
              <a:gd name="connsiteX1" fmla="*/ 12700 w 86213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62139" h="50800">
                <a:moveTo>
                  <a:pt x="849439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2040045" y="1900265"/>
            <a:ext cx="1781987" cy="50800"/>
          </a:xfrm>
          <a:custGeom>
            <a:avLst/>
            <a:gdLst>
              <a:gd name="connsiteX0" fmla="*/ 1769287 w 1781987"/>
              <a:gd name="connsiteY0" fmla="*/ 12700 h 50800"/>
              <a:gd name="connsiteX1" fmla="*/ 12700 w 178198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1987" h="50800">
                <a:moveTo>
                  <a:pt x="1769287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2064048" y="1429144"/>
            <a:ext cx="887539" cy="101600"/>
          </a:xfrm>
          <a:custGeom>
            <a:avLst/>
            <a:gdLst>
              <a:gd name="connsiteX0" fmla="*/ 862139 w 887539"/>
              <a:gd name="connsiteY0" fmla="*/ 25400 h 101600"/>
              <a:gd name="connsiteX1" fmla="*/ 25400 w 887539"/>
              <a:gd name="connsiteY1" fmla="*/ 25400 h 101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7539" h="101600">
                <a:moveTo>
                  <a:pt x="862139" y="25400"/>
                </a:moveTo>
                <a:lnTo>
                  <a:pt x="25400" y="254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7834222" y="5095360"/>
            <a:ext cx="432244" cy="814819"/>
          </a:xfrm>
          <a:custGeom>
            <a:avLst/>
            <a:gdLst>
              <a:gd name="connsiteX0" fmla="*/ 25400 w 432244"/>
              <a:gd name="connsiteY0" fmla="*/ 789419 h 814819"/>
              <a:gd name="connsiteX1" fmla="*/ 253631 w 432244"/>
              <a:gd name="connsiteY1" fmla="*/ 789419 h 814819"/>
              <a:gd name="connsiteX2" fmla="*/ 406844 w 432244"/>
              <a:gd name="connsiteY2" fmla="*/ 25400 h 8148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2244" h="814819">
                <a:moveTo>
                  <a:pt x="25400" y="789419"/>
                </a:moveTo>
                <a:lnTo>
                  <a:pt x="253631" y="789419"/>
                </a:lnTo>
                <a:lnTo>
                  <a:pt x="406844" y="254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2712086" y="5351129"/>
            <a:ext cx="300545" cy="533501"/>
          </a:xfrm>
          <a:custGeom>
            <a:avLst/>
            <a:gdLst>
              <a:gd name="connsiteX0" fmla="*/ 287845 w 300545"/>
              <a:gd name="connsiteY0" fmla="*/ 520801 h 533501"/>
              <a:gd name="connsiteX1" fmla="*/ 95211 w 300545"/>
              <a:gd name="connsiteY1" fmla="*/ 520801 h 533501"/>
              <a:gd name="connsiteX2" fmla="*/ 12700 w 300545"/>
              <a:gd name="connsiteY2" fmla="*/ 12700 h 5335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00545" h="533501">
                <a:moveTo>
                  <a:pt x="287845" y="520801"/>
                </a:moveTo>
                <a:lnTo>
                  <a:pt x="95211" y="520801"/>
                </a:lnTo>
                <a:lnTo>
                  <a:pt x="12700" y="12700"/>
                </a:lnTo>
              </a:path>
            </a:pathLst>
          </a:custGeom>
          <a:ln w="12700"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6BC8FAD-5EF8-A941-AC00-31EA47204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45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118616" y="213360"/>
            <a:ext cx="690676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66784" y="230822"/>
            <a:ext cx="2354811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Antigen-binding</a:t>
            </a:r>
          </a:p>
          <a:p>
            <a:pPr algn="ctr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sites</a:t>
            </a:r>
          </a:p>
        </p:txBody>
      </p:sp>
      <p:sp>
        <p:nvSpPr>
          <p:cNvPr id="7" name="TextBox 6"/>
          <p:cNvSpPr txBox="1"/>
          <p:nvPr/>
        </p:nvSpPr>
        <p:spPr>
          <a:xfrm rot="13397247">
            <a:off x="6127343" y="1762422"/>
            <a:ext cx="369332" cy="20518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 rot="13397247">
            <a:off x="6758971" y="2419352"/>
            <a:ext cx="369332" cy="20518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ＭＳ Ｐゴシック" charset="0"/>
              </a:rPr>
              <a:t>V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7170421" y="3075623"/>
            <a:ext cx="803105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Light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chain</a:t>
            </a:r>
            <a:endParaRPr lang="en-US" altLang="en-US" sz="2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927159" y="4674235"/>
            <a:ext cx="22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874896" y="4674235"/>
            <a:ext cx="2228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 rot="18616326">
            <a:off x="2511069" y="1663353"/>
            <a:ext cx="369332" cy="20518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>
                <a:solidFill>
                  <a:srgbClr val="FFFFFF"/>
                </a:solidFill>
                <a:latin typeface="Arial"/>
                <a:ea typeface="ＭＳ Ｐゴシック" charset="0"/>
              </a:rPr>
              <a:t>V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512571" y="4412298"/>
            <a:ext cx="129843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Disulfide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bonds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144271" y="6258560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6" name="TextBox 15"/>
          <p:cNvSpPr txBox="1"/>
          <p:nvPr/>
        </p:nvSpPr>
        <p:spPr>
          <a:xfrm rot="13999805">
            <a:off x="5953896" y="3145565"/>
            <a:ext cx="369332" cy="22281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57559" y="4520248"/>
            <a:ext cx="908903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Heavy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chain</a:t>
            </a:r>
          </a:p>
        </p:txBody>
      </p:sp>
      <p:sp>
        <p:nvSpPr>
          <p:cNvPr id="18" name="TextBox 17"/>
          <p:cNvSpPr txBox="1"/>
          <p:nvPr/>
        </p:nvSpPr>
        <p:spPr>
          <a:xfrm rot="18616326">
            <a:off x="1901129" y="2273293"/>
            <a:ext cx="369332" cy="205184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V</a:t>
            </a:r>
          </a:p>
        </p:txBody>
      </p:sp>
      <p:sp>
        <p:nvSpPr>
          <p:cNvPr id="19" name="TextBox 18"/>
          <p:cNvSpPr txBox="1"/>
          <p:nvPr/>
        </p:nvSpPr>
        <p:spPr>
          <a:xfrm rot="19596937">
            <a:off x="2711092" y="3087164"/>
            <a:ext cx="369332" cy="222818"/>
          </a:xfrm>
          <a:prstGeom prst="rect">
            <a:avLst/>
          </a:prstGeom>
          <a:noFill/>
        </p:spPr>
        <p:txBody>
          <a:bodyPr vert="mongolianVert"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</a:t>
            </a:r>
          </a:p>
        </p:txBody>
      </p:sp>
      <p:sp>
        <p:nvSpPr>
          <p:cNvPr id="20" name="Freeform 19"/>
          <p:cNvSpPr/>
          <p:nvPr/>
        </p:nvSpPr>
        <p:spPr>
          <a:xfrm>
            <a:off x="5724293" y="1948282"/>
            <a:ext cx="407415" cy="445325"/>
          </a:xfrm>
          <a:custGeom>
            <a:avLst/>
            <a:gdLst>
              <a:gd name="connsiteX0" fmla="*/ 397941 w 407415"/>
              <a:gd name="connsiteY0" fmla="*/ 435851 h 445325"/>
              <a:gd name="connsiteX1" fmla="*/ 9474 w 407415"/>
              <a:gd name="connsiteY1" fmla="*/ 9474 h 4453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7415" h="445325">
                <a:moveTo>
                  <a:pt x="397941" y="435851"/>
                </a:moveTo>
                <a:lnTo>
                  <a:pt x="9474" y="947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1703256" y="363966"/>
            <a:ext cx="1725866" cy="935024"/>
          </a:xfrm>
          <a:custGeom>
            <a:avLst/>
            <a:gdLst>
              <a:gd name="connsiteX0" fmla="*/ 12700 w 1725866"/>
              <a:gd name="connsiteY0" fmla="*/ 922324 h 935024"/>
              <a:gd name="connsiteX1" fmla="*/ 12700 w 1725866"/>
              <a:gd name="connsiteY1" fmla="*/ 12700 h 935024"/>
              <a:gd name="connsiteX2" fmla="*/ 1713166 w 1725866"/>
              <a:gd name="connsiteY2" fmla="*/ 12700 h 9350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5866" h="935024">
                <a:moveTo>
                  <a:pt x="12700" y="922324"/>
                </a:moveTo>
                <a:lnTo>
                  <a:pt x="12700" y="12700"/>
                </a:lnTo>
                <a:lnTo>
                  <a:pt x="1713166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849893" y="363972"/>
            <a:ext cx="1614106" cy="953935"/>
          </a:xfrm>
          <a:custGeom>
            <a:avLst/>
            <a:gdLst>
              <a:gd name="connsiteX0" fmla="*/ 12700 w 1614106"/>
              <a:gd name="connsiteY0" fmla="*/ 12700 h 953935"/>
              <a:gd name="connsiteX1" fmla="*/ 1601406 w 1614106"/>
              <a:gd name="connsiteY1" fmla="*/ 12700 h 953935"/>
              <a:gd name="connsiteX2" fmla="*/ 1601406 w 1614106"/>
              <a:gd name="connsiteY2" fmla="*/ 941235 h 9539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4106" h="953935">
                <a:moveTo>
                  <a:pt x="12700" y="12700"/>
                </a:moveTo>
                <a:lnTo>
                  <a:pt x="1601406" y="12700"/>
                </a:lnTo>
                <a:lnTo>
                  <a:pt x="1601406" y="94123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6579572" y="3206409"/>
            <a:ext cx="581418" cy="50800"/>
          </a:xfrm>
          <a:custGeom>
            <a:avLst/>
            <a:gdLst>
              <a:gd name="connsiteX0" fmla="*/ 12700 w 581418"/>
              <a:gd name="connsiteY0" fmla="*/ 12700 h 50800"/>
              <a:gd name="connsiteX1" fmla="*/ 568718 w 58141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81418" h="50800">
                <a:moveTo>
                  <a:pt x="12700" y="12700"/>
                </a:moveTo>
                <a:lnTo>
                  <a:pt x="568718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303656" y="4646570"/>
            <a:ext cx="543687" cy="50800"/>
          </a:xfrm>
          <a:custGeom>
            <a:avLst/>
            <a:gdLst>
              <a:gd name="connsiteX0" fmla="*/ 12700 w 543687"/>
              <a:gd name="connsiteY0" fmla="*/ 12700 h 50800"/>
              <a:gd name="connsiteX1" fmla="*/ 530986 w 54368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3687" h="50800">
                <a:moveTo>
                  <a:pt x="12700" y="12700"/>
                </a:moveTo>
                <a:lnTo>
                  <a:pt x="530986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830108" y="4580663"/>
            <a:ext cx="371220" cy="50800"/>
          </a:xfrm>
          <a:custGeom>
            <a:avLst/>
            <a:gdLst>
              <a:gd name="connsiteX0" fmla="*/ 12700 w 371220"/>
              <a:gd name="connsiteY0" fmla="*/ 12700 h 50800"/>
              <a:gd name="connsiteX1" fmla="*/ 358520 w 37122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1220" h="50800">
                <a:moveTo>
                  <a:pt x="12700" y="12700"/>
                </a:moveTo>
                <a:lnTo>
                  <a:pt x="358520" y="1270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170247" y="3256974"/>
            <a:ext cx="1566633" cy="1350340"/>
          </a:xfrm>
          <a:custGeom>
            <a:avLst/>
            <a:gdLst>
              <a:gd name="connsiteX0" fmla="*/ 1553933 w 1566633"/>
              <a:gd name="connsiteY0" fmla="*/ 12700 h 1350340"/>
              <a:gd name="connsiteX1" fmla="*/ 12700 w 1566633"/>
              <a:gd name="connsiteY1" fmla="*/ 1337640 h 1350340"/>
              <a:gd name="connsiteX2" fmla="*/ 1362849 w 1566633"/>
              <a:gd name="connsiteY2" fmla="*/ 480123 h 13503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66633" h="1350340">
                <a:moveTo>
                  <a:pt x="1553933" y="12700"/>
                </a:moveTo>
                <a:lnTo>
                  <a:pt x="12700" y="1337640"/>
                </a:lnTo>
                <a:lnTo>
                  <a:pt x="1362849" y="48012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162338" y="774511"/>
            <a:ext cx="1229550" cy="1206626"/>
          </a:xfrm>
          <a:custGeom>
            <a:avLst/>
            <a:gdLst>
              <a:gd name="connsiteX0" fmla="*/ 149326 w 1229550"/>
              <a:gd name="connsiteY0" fmla="*/ 1193926 h 1206626"/>
              <a:gd name="connsiteX1" fmla="*/ 12700 w 1229550"/>
              <a:gd name="connsiteY1" fmla="*/ 1043914 h 1206626"/>
              <a:gd name="connsiteX2" fmla="*/ 1065263 w 1229550"/>
              <a:gd name="connsiteY2" fmla="*/ 12700 h 1206626"/>
              <a:gd name="connsiteX3" fmla="*/ 1216850 w 1229550"/>
              <a:gd name="connsiteY3" fmla="*/ 164337 h 1206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29550" h="1206626">
                <a:moveTo>
                  <a:pt x="149326" y="1193926"/>
                </a:moveTo>
                <a:lnTo>
                  <a:pt x="12700" y="1043914"/>
                </a:lnTo>
                <a:lnTo>
                  <a:pt x="1065263" y="12700"/>
                </a:lnTo>
                <a:lnTo>
                  <a:pt x="1216850" y="1643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6750062" y="774511"/>
            <a:ext cx="1229500" cy="1206627"/>
          </a:xfrm>
          <a:custGeom>
            <a:avLst/>
            <a:gdLst>
              <a:gd name="connsiteX0" fmla="*/ 1080224 w 1229500"/>
              <a:gd name="connsiteY0" fmla="*/ 1193927 h 1206627"/>
              <a:gd name="connsiteX1" fmla="*/ 1216799 w 1229500"/>
              <a:gd name="connsiteY1" fmla="*/ 1043914 h 1206627"/>
              <a:gd name="connsiteX2" fmla="*/ 164338 w 1229500"/>
              <a:gd name="connsiteY2" fmla="*/ 12700 h 1206627"/>
              <a:gd name="connsiteX3" fmla="*/ 12700 w 1229500"/>
              <a:gd name="connsiteY3" fmla="*/ 164337 h 12066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29500" h="1206627">
                <a:moveTo>
                  <a:pt x="1080224" y="1193927"/>
                </a:moveTo>
                <a:lnTo>
                  <a:pt x="1216799" y="1043914"/>
                </a:lnTo>
                <a:lnTo>
                  <a:pt x="164338" y="12700"/>
                </a:lnTo>
                <a:lnTo>
                  <a:pt x="12700" y="16433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AFAD9B1-CFE7-A941-92AE-D03A38FC4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224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9269" y="413794"/>
            <a:ext cx="66524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Antigen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351019" y="326482"/>
            <a:ext cx="1468351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Antigen-antibody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complex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6429056" y="413794"/>
            <a:ext cx="77425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Antibody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28556" y="1112294"/>
            <a:ext cx="118141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Inactivates by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292531" y="1112294"/>
            <a:ext cx="163826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Fixes and activates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78527" y="1783807"/>
            <a:ext cx="1628651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Neutralization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(masks dangerous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parts of bacterial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exotoxins; viruses)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2444431" y="1901282"/>
            <a:ext cx="115095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Agglutination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(cell-bound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antigens)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295456" y="1888582"/>
            <a:ext cx="10836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Precipitation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(soluble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antigens)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608444" y="2096544"/>
            <a:ext cx="108523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Complement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309619" y="4334919"/>
            <a:ext cx="8447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Enhances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4924106" y="4320632"/>
            <a:ext cx="84478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Enhances</a:t>
            </a: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7656194" y="4363494"/>
            <a:ext cx="73417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Leads to</a:t>
            </a:r>
          </a:p>
        </p:txBody>
      </p:sp>
      <p:sp>
        <p:nvSpPr>
          <p:cNvPr id="18" name="TextBox 22"/>
          <p:cNvSpPr txBox="1">
            <a:spLocks noChangeArrowheads="1"/>
          </p:cNvSpPr>
          <p:nvPr/>
        </p:nvSpPr>
        <p:spPr bwMode="auto">
          <a:xfrm>
            <a:off x="3188969" y="5038182"/>
            <a:ext cx="116217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Phagocytosis</a:t>
            </a: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305106" y="5041357"/>
            <a:ext cx="1114088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Inflammation</a:t>
            </a:r>
          </a:p>
        </p:txBody>
      </p: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5955981" y="5425532"/>
            <a:ext cx="666849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Chemo-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taxis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26"/>
          <p:cNvSpPr txBox="1">
            <a:spLocks noChangeArrowheads="1"/>
          </p:cNvSpPr>
          <p:nvPr/>
        </p:nvSpPr>
        <p:spPr bwMode="auto">
          <a:xfrm>
            <a:off x="5772631" y="6114507"/>
            <a:ext cx="85600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Histamine</a:t>
            </a:r>
          </a:p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release</a:t>
            </a: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7611744" y="5033419"/>
            <a:ext cx="775853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Cell lysis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3195D86-2AD3-674F-AABA-5B67BFCD1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109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8"/>
          <a:stretch>
            <a:fillRect/>
          </a:stretch>
        </p:blipFill>
        <p:spPr>
          <a:xfrm>
            <a:off x="2023872" y="478536"/>
            <a:ext cx="5096256" cy="59009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17872" y="467424"/>
            <a:ext cx="227786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Fibroblast in loose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connective tissue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27534" y="1258000"/>
            <a:ext cx="1166986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Flaplike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minivalve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060384" y="5444237"/>
            <a:ext cx="1381789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Endothelial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cell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052447" y="6068125"/>
            <a:ext cx="37029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554472" y="4847337"/>
            <a:ext cx="1468351" cy="112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Filaments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anchored to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connective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tissue</a:t>
            </a:r>
          </a:p>
        </p:txBody>
      </p:sp>
      <p:sp>
        <p:nvSpPr>
          <p:cNvPr id="11" name="Freeform 10"/>
          <p:cNvSpPr/>
          <p:nvPr/>
        </p:nvSpPr>
        <p:spPr>
          <a:xfrm>
            <a:off x="5216571" y="2793235"/>
            <a:ext cx="552170" cy="552132"/>
          </a:xfrm>
          <a:custGeom>
            <a:avLst/>
            <a:gdLst>
              <a:gd name="connsiteX0" fmla="*/ 529958 w 552170"/>
              <a:gd name="connsiteY0" fmla="*/ 276059 h 552132"/>
              <a:gd name="connsiteX1" fmla="*/ 276085 w 552170"/>
              <a:gd name="connsiteY1" fmla="*/ 22212 h 552132"/>
              <a:gd name="connsiteX2" fmla="*/ 22212 w 552170"/>
              <a:gd name="connsiteY2" fmla="*/ 276059 h 552132"/>
              <a:gd name="connsiteX3" fmla="*/ 276085 w 552170"/>
              <a:gd name="connsiteY3" fmla="*/ 529920 h 552132"/>
              <a:gd name="connsiteX4" fmla="*/ 529958 w 552170"/>
              <a:gd name="connsiteY4" fmla="*/ 276059 h 552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2170" h="552132">
                <a:moveTo>
                  <a:pt x="529958" y="276059"/>
                </a:moveTo>
                <a:cubicBezTo>
                  <a:pt x="529958" y="135851"/>
                  <a:pt x="416255" y="22212"/>
                  <a:pt x="276085" y="22212"/>
                </a:cubicBezTo>
                <a:cubicBezTo>
                  <a:pt x="135864" y="22212"/>
                  <a:pt x="22212" y="135851"/>
                  <a:pt x="22212" y="276059"/>
                </a:cubicBezTo>
                <a:cubicBezTo>
                  <a:pt x="22212" y="416179"/>
                  <a:pt x="135864" y="529920"/>
                  <a:pt x="276085" y="529920"/>
                </a:cubicBezTo>
                <a:cubicBezTo>
                  <a:pt x="416255" y="529920"/>
                  <a:pt x="529958" y="416179"/>
                  <a:pt x="529958" y="2760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216571" y="2793235"/>
            <a:ext cx="552170" cy="552132"/>
          </a:xfrm>
          <a:custGeom>
            <a:avLst/>
            <a:gdLst>
              <a:gd name="connsiteX0" fmla="*/ 529958 w 552170"/>
              <a:gd name="connsiteY0" fmla="*/ 276059 h 552132"/>
              <a:gd name="connsiteX1" fmla="*/ 276085 w 552170"/>
              <a:gd name="connsiteY1" fmla="*/ 22212 h 552132"/>
              <a:gd name="connsiteX2" fmla="*/ 22212 w 552170"/>
              <a:gd name="connsiteY2" fmla="*/ 276059 h 552132"/>
              <a:gd name="connsiteX3" fmla="*/ 276085 w 552170"/>
              <a:gd name="connsiteY3" fmla="*/ 529920 h 552132"/>
              <a:gd name="connsiteX4" fmla="*/ 529958 w 552170"/>
              <a:gd name="connsiteY4" fmla="*/ 276059 h 5521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52170" h="552132">
                <a:moveTo>
                  <a:pt x="529958" y="276059"/>
                </a:moveTo>
                <a:cubicBezTo>
                  <a:pt x="529958" y="135851"/>
                  <a:pt x="416255" y="22212"/>
                  <a:pt x="276085" y="22212"/>
                </a:cubicBezTo>
                <a:cubicBezTo>
                  <a:pt x="135864" y="22212"/>
                  <a:pt x="22212" y="135851"/>
                  <a:pt x="22212" y="276059"/>
                </a:cubicBezTo>
                <a:cubicBezTo>
                  <a:pt x="22212" y="416179"/>
                  <a:pt x="135864" y="529920"/>
                  <a:pt x="276085" y="529920"/>
                </a:cubicBezTo>
                <a:cubicBezTo>
                  <a:pt x="416255" y="529920"/>
                  <a:pt x="529958" y="416179"/>
                  <a:pt x="529958" y="2760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229264" y="2805929"/>
            <a:ext cx="526783" cy="526745"/>
          </a:xfrm>
          <a:custGeom>
            <a:avLst/>
            <a:gdLst>
              <a:gd name="connsiteX0" fmla="*/ 517264 w 526783"/>
              <a:gd name="connsiteY0" fmla="*/ 263366 h 526745"/>
              <a:gd name="connsiteX1" fmla="*/ 263391 w 526783"/>
              <a:gd name="connsiteY1" fmla="*/ 9518 h 526745"/>
              <a:gd name="connsiteX2" fmla="*/ 9518 w 526783"/>
              <a:gd name="connsiteY2" fmla="*/ 263366 h 526745"/>
              <a:gd name="connsiteX3" fmla="*/ 263391 w 526783"/>
              <a:gd name="connsiteY3" fmla="*/ 517226 h 526745"/>
              <a:gd name="connsiteX4" fmla="*/ 517264 w 526783"/>
              <a:gd name="connsiteY4" fmla="*/ 263366 h 5267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26783" h="526745">
                <a:moveTo>
                  <a:pt x="517264" y="263366"/>
                </a:moveTo>
                <a:cubicBezTo>
                  <a:pt x="517264" y="123158"/>
                  <a:pt x="403561" y="9518"/>
                  <a:pt x="263391" y="9518"/>
                </a:cubicBezTo>
                <a:cubicBezTo>
                  <a:pt x="123171" y="9518"/>
                  <a:pt x="9518" y="123158"/>
                  <a:pt x="9518" y="263366"/>
                </a:cubicBezTo>
                <a:cubicBezTo>
                  <a:pt x="9518" y="403485"/>
                  <a:pt x="123171" y="517226"/>
                  <a:pt x="263391" y="517226"/>
                </a:cubicBezTo>
                <a:cubicBezTo>
                  <a:pt x="403561" y="517226"/>
                  <a:pt x="517264" y="403485"/>
                  <a:pt x="517264" y="263366"/>
                </a:cubicBez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FFFFFF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5203825" y="3968750"/>
            <a:ext cx="314325" cy="1022350"/>
          </a:xfrm>
          <a:custGeom>
            <a:avLst/>
            <a:gdLst>
              <a:gd name="connsiteX0" fmla="*/ 44450 w 314325"/>
              <a:gd name="connsiteY0" fmla="*/ 0 h 1022350"/>
              <a:gd name="connsiteX1" fmla="*/ 0 w 314325"/>
              <a:gd name="connsiteY1" fmla="*/ 1019175 h 1022350"/>
              <a:gd name="connsiteX2" fmla="*/ 314325 w 314325"/>
              <a:gd name="connsiteY2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1022350">
                <a:moveTo>
                  <a:pt x="44450" y="0"/>
                </a:moveTo>
                <a:lnTo>
                  <a:pt x="0" y="1019175"/>
                </a:lnTo>
                <a:lnTo>
                  <a:pt x="314325" y="102235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5114925" y="4295775"/>
            <a:ext cx="88900" cy="688975"/>
          </a:xfrm>
          <a:custGeom>
            <a:avLst/>
            <a:gdLst>
              <a:gd name="connsiteX0" fmla="*/ 0 w 88900"/>
              <a:gd name="connsiteY0" fmla="*/ 0 h 688975"/>
              <a:gd name="connsiteX1" fmla="*/ 88900 w 88900"/>
              <a:gd name="connsiteY1" fmla="*/ 68897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688975">
                <a:moveTo>
                  <a:pt x="0" y="0"/>
                </a:moveTo>
                <a:lnTo>
                  <a:pt x="88900" y="68897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3452813" y="4986338"/>
            <a:ext cx="709612" cy="600075"/>
          </a:xfrm>
          <a:custGeom>
            <a:avLst/>
            <a:gdLst>
              <a:gd name="connsiteX0" fmla="*/ 0 w 709612"/>
              <a:gd name="connsiteY0" fmla="*/ 600075 h 600075"/>
              <a:gd name="connsiteX1" fmla="*/ 240506 w 709612"/>
              <a:gd name="connsiteY1" fmla="*/ 600075 h 600075"/>
              <a:gd name="connsiteX2" fmla="*/ 709612 w 709612"/>
              <a:gd name="connsiteY2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600075">
                <a:moveTo>
                  <a:pt x="0" y="600075"/>
                </a:moveTo>
                <a:lnTo>
                  <a:pt x="240506" y="600075"/>
                </a:lnTo>
                <a:lnTo>
                  <a:pt x="709612" y="0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5607050" y="1377950"/>
            <a:ext cx="276225" cy="1470025"/>
          </a:xfrm>
          <a:custGeom>
            <a:avLst/>
            <a:gdLst>
              <a:gd name="connsiteX0" fmla="*/ 276225 w 276225"/>
              <a:gd name="connsiteY0" fmla="*/ 0 h 1470025"/>
              <a:gd name="connsiteX1" fmla="*/ 0 w 276225"/>
              <a:gd name="connsiteY1" fmla="*/ 0 h 1470025"/>
              <a:gd name="connsiteX2" fmla="*/ 0 w 276225"/>
              <a:gd name="connsiteY2" fmla="*/ 147002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470025">
                <a:moveTo>
                  <a:pt x="276225" y="0"/>
                </a:moveTo>
                <a:lnTo>
                  <a:pt x="0" y="0"/>
                </a:lnTo>
                <a:lnTo>
                  <a:pt x="0" y="1470025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4564856" y="585788"/>
            <a:ext cx="230982" cy="528637"/>
          </a:xfrm>
          <a:custGeom>
            <a:avLst/>
            <a:gdLst>
              <a:gd name="connsiteX0" fmla="*/ 230982 w 230982"/>
              <a:gd name="connsiteY0" fmla="*/ 0 h 528637"/>
              <a:gd name="connsiteX1" fmla="*/ 0 w 230982"/>
              <a:gd name="connsiteY1" fmla="*/ 0 h 528637"/>
              <a:gd name="connsiteX2" fmla="*/ 2382 w 230982"/>
              <a:gd name="connsiteY2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982" h="528637">
                <a:moveTo>
                  <a:pt x="230982" y="0"/>
                </a:moveTo>
                <a:lnTo>
                  <a:pt x="0" y="0"/>
                </a:lnTo>
                <a:lnTo>
                  <a:pt x="2382" y="528637"/>
                </a:lnTo>
              </a:path>
            </a:pathLst>
          </a:custGeom>
          <a:noFill/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5201123" y="3968750"/>
            <a:ext cx="314325" cy="1022350"/>
          </a:xfrm>
          <a:custGeom>
            <a:avLst/>
            <a:gdLst>
              <a:gd name="connsiteX0" fmla="*/ 44450 w 314325"/>
              <a:gd name="connsiteY0" fmla="*/ 0 h 1022350"/>
              <a:gd name="connsiteX1" fmla="*/ 0 w 314325"/>
              <a:gd name="connsiteY1" fmla="*/ 1019175 h 1022350"/>
              <a:gd name="connsiteX2" fmla="*/ 314325 w 314325"/>
              <a:gd name="connsiteY2" fmla="*/ 1022350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325" h="1022350">
                <a:moveTo>
                  <a:pt x="44450" y="0"/>
                </a:moveTo>
                <a:lnTo>
                  <a:pt x="0" y="1019175"/>
                </a:lnTo>
                <a:lnTo>
                  <a:pt x="314325" y="10223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5112223" y="4295775"/>
            <a:ext cx="88900" cy="688975"/>
          </a:xfrm>
          <a:custGeom>
            <a:avLst/>
            <a:gdLst>
              <a:gd name="connsiteX0" fmla="*/ 0 w 88900"/>
              <a:gd name="connsiteY0" fmla="*/ 0 h 688975"/>
              <a:gd name="connsiteX1" fmla="*/ 88900 w 88900"/>
              <a:gd name="connsiteY1" fmla="*/ 688975 h 68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" h="688975">
                <a:moveTo>
                  <a:pt x="0" y="0"/>
                </a:moveTo>
                <a:lnTo>
                  <a:pt x="88900" y="6889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3450111" y="4986338"/>
            <a:ext cx="709612" cy="600075"/>
          </a:xfrm>
          <a:custGeom>
            <a:avLst/>
            <a:gdLst>
              <a:gd name="connsiteX0" fmla="*/ 0 w 709612"/>
              <a:gd name="connsiteY0" fmla="*/ 600075 h 600075"/>
              <a:gd name="connsiteX1" fmla="*/ 240506 w 709612"/>
              <a:gd name="connsiteY1" fmla="*/ 600075 h 600075"/>
              <a:gd name="connsiteX2" fmla="*/ 709612 w 709612"/>
              <a:gd name="connsiteY2" fmla="*/ 0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9612" h="600075">
                <a:moveTo>
                  <a:pt x="0" y="600075"/>
                </a:moveTo>
                <a:lnTo>
                  <a:pt x="240506" y="600075"/>
                </a:lnTo>
                <a:lnTo>
                  <a:pt x="70961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0" name="Freeform 39"/>
          <p:cNvSpPr/>
          <p:nvPr/>
        </p:nvSpPr>
        <p:spPr bwMode="auto">
          <a:xfrm>
            <a:off x="5604348" y="1377950"/>
            <a:ext cx="276225" cy="1470025"/>
          </a:xfrm>
          <a:custGeom>
            <a:avLst/>
            <a:gdLst>
              <a:gd name="connsiteX0" fmla="*/ 276225 w 276225"/>
              <a:gd name="connsiteY0" fmla="*/ 0 h 1470025"/>
              <a:gd name="connsiteX1" fmla="*/ 0 w 276225"/>
              <a:gd name="connsiteY1" fmla="*/ 0 h 1470025"/>
              <a:gd name="connsiteX2" fmla="*/ 0 w 276225"/>
              <a:gd name="connsiteY2" fmla="*/ 1470025 h 14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225" h="1470025">
                <a:moveTo>
                  <a:pt x="276225" y="0"/>
                </a:moveTo>
                <a:lnTo>
                  <a:pt x="0" y="0"/>
                </a:lnTo>
                <a:lnTo>
                  <a:pt x="0" y="147002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1" name="Freeform 40"/>
          <p:cNvSpPr/>
          <p:nvPr/>
        </p:nvSpPr>
        <p:spPr bwMode="auto">
          <a:xfrm>
            <a:off x="4562154" y="585788"/>
            <a:ext cx="230982" cy="528637"/>
          </a:xfrm>
          <a:custGeom>
            <a:avLst/>
            <a:gdLst>
              <a:gd name="connsiteX0" fmla="*/ 230982 w 230982"/>
              <a:gd name="connsiteY0" fmla="*/ 0 h 528637"/>
              <a:gd name="connsiteX1" fmla="*/ 0 w 230982"/>
              <a:gd name="connsiteY1" fmla="*/ 0 h 528637"/>
              <a:gd name="connsiteX2" fmla="*/ 2382 w 230982"/>
              <a:gd name="connsiteY2" fmla="*/ 528637 h 52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982" h="528637">
                <a:moveTo>
                  <a:pt x="230982" y="0"/>
                </a:moveTo>
                <a:lnTo>
                  <a:pt x="0" y="0"/>
                </a:lnTo>
                <a:lnTo>
                  <a:pt x="2382" y="528637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5F7DFE7-D207-F245-84CF-1F8858F9D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99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255776" y="213360"/>
            <a:ext cx="663244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303406" y="375295"/>
            <a:ext cx="14830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Regional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lymph nodes: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03406" y="1292870"/>
            <a:ext cx="7982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Cervical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nodes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667319" y="216544"/>
            <a:ext cx="239809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Entrance of right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lymphatic duct into right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subclavian vein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5594419" y="1311920"/>
            <a:ext cx="195245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Internal jugular vein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594419" y="1762770"/>
            <a:ext cx="152766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Thoracic duct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entry into left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subclavian vein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5594419" y="2707332"/>
            <a:ext cx="134492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Thoracic duct</a:t>
            </a:r>
          </a:p>
        </p:txBody>
      </p:sp>
      <p:sp>
        <p:nvSpPr>
          <p:cNvPr id="12" name="TextBox 14"/>
          <p:cNvSpPr txBox="1">
            <a:spLocks noChangeArrowheads="1"/>
          </p:cNvSpPr>
          <p:nvPr/>
        </p:nvSpPr>
        <p:spPr bwMode="auto">
          <a:xfrm>
            <a:off x="5594419" y="2994670"/>
            <a:ext cx="5354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Aorta</a:t>
            </a: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5594419" y="3323282"/>
            <a:ext cx="67165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Spleen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5594419" y="3683645"/>
            <a:ext cx="2293898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Cisterna chyli (receives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lymph drainage from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digestive organs)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1303406" y="2354907"/>
            <a:ext cx="742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Axillary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nodes</a:t>
            </a:r>
          </a:p>
        </p:txBody>
      </p:sp>
      <p:sp>
        <p:nvSpPr>
          <p:cNvPr id="16" name="TextBox 21"/>
          <p:cNvSpPr txBox="1">
            <a:spLocks noChangeArrowheads="1"/>
          </p:cNvSpPr>
          <p:nvPr/>
        </p:nvSpPr>
        <p:spPr bwMode="auto">
          <a:xfrm>
            <a:off x="1303406" y="4070995"/>
            <a:ext cx="7870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Inguinal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nodes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594419" y="5291782"/>
            <a:ext cx="113210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Lymphatics</a:t>
            </a:r>
          </a:p>
        </p:txBody>
      </p:sp>
      <p:sp>
        <p:nvSpPr>
          <p:cNvPr id="18" name="TextBox 24"/>
          <p:cNvSpPr txBox="1">
            <a:spLocks noChangeArrowheads="1"/>
          </p:cNvSpPr>
          <p:nvPr/>
        </p:nvSpPr>
        <p:spPr bwMode="auto">
          <a:xfrm>
            <a:off x="1368494" y="5747395"/>
            <a:ext cx="5359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19" name="TextBox 25"/>
          <p:cNvSpPr txBox="1">
            <a:spLocks noChangeArrowheads="1"/>
          </p:cNvSpPr>
          <p:nvPr/>
        </p:nvSpPr>
        <p:spPr bwMode="auto">
          <a:xfrm>
            <a:off x="1635194" y="6045845"/>
            <a:ext cx="34464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Drained by the right lymphatic duct</a:t>
            </a:r>
          </a:p>
        </p:txBody>
      </p:sp>
      <p:sp>
        <p:nvSpPr>
          <p:cNvPr id="20" name="TextBox 26"/>
          <p:cNvSpPr txBox="1">
            <a:spLocks noChangeArrowheads="1"/>
          </p:cNvSpPr>
          <p:nvPr/>
        </p:nvSpPr>
        <p:spPr bwMode="auto">
          <a:xfrm>
            <a:off x="1636781" y="6323657"/>
            <a:ext cx="277159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Drained by the thoracic duct</a:t>
            </a:r>
          </a:p>
        </p:txBody>
      </p:sp>
      <p:sp>
        <p:nvSpPr>
          <p:cNvPr id="21" name="Freeform 3"/>
          <p:cNvSpPr/>
          <p:nvPr/>
        </p:nvSpPr>
        <p:spPr>
          <a:xfrm>
            <a:off x="2831879" y="1398448"/>
            <a:ext cx="560400" cy="165011"/>
          </a:xfrm>
          <a:custGeom>
            <a:avLst/>
            <a:gdLst>
              <a:gd name="connsiteX0" fmla="*/ 12700 w 560400"/>
              <a:gd name="connsiteY0" fmla="*/ 12700 h 165011"/>
              <a:gd name="connsiteX1" fmla="*/ 547700 w 560400"/>
              <a:gd name="connsiteY1" fmla="*/ 152311 h 165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0400" h="165011">
                <a:moveTo>
                  <a:pt x="12700" y="12700"/>
                </a:moveTo>
                <a:lnTo>
                  <a:pt x="547700" y="152311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095169" y="4159164"/>
            <a:ext cx="1228598" cy="361124"/>
          </a:xfrm>
          <a:custGeom>
            <a:avLst/>
            <a:gdLst>
              <a:gd name="connsiteX0" fmla="*/ 12700 w 1228598"/>
              <a:gd name="connsiteY0" fmla="*/ 14389 h 361124"/>
              <a:gd name="connsiteX1" fmla="*/ 465721 w 1228598"/>
              <a:gd name="connsiteY1" fmla="*/ 12700 h 361124"/>
              <a:gd name="connsiteX2" fmla="*/ 1215898 w 1228598"/>
              <a:gd name="connsiteY2" fmla="*/ 348424 h 3611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28598" h="361124">
                <a:moveTo>
                  <a:pt x="12700" y="14389"/>
                </a:moveTo>
                <a:lnTo>
                  <a:pt x="465721" y="12700"/>
                </a:lnTo>
                <a:lnTo>
                  <a:pt x="1215898" y="348424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2548188" y="4159167"/>
            <a:ext cx="765035" cy="545579"/>
          </a:xfrm>
          <a:custGeom>
            <a:avLst/>
            <a:gdLst>
              <a:gd name="connsiteX0" fmla="*/ 12700 w 765035"/>
              <a:gd name="connsiteY0" fmla="*/ 12700 h 545579"/>
              <a:gd name="connsiteX1" fmla="*/ 752335 w 765035"/>
              <a:gd name="connsiteY1" fmla="*/ 532879 h 5455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5035" h="545579">
                <a:moveTo>
                  <a:pt x="12700" y="12700"/>
                </a:moveTo>
                <a:lnTo>
                  <a:pt x="752335" y="532879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548188" y="4159167"/>
            <a:ext cx="833551" cy="819645"/>
          </a:xfrm>
          <a:custGeom>
            <a:avLst/>
            <a:gdLst>
              <a:gd name="connsiteX0" fmla="*/ 12700 w 833551"/>
              <a:gd name="connsiteY0" fmla="*/ 12700 h 819645"/>
              <a:gd name="connsiteX1" fmla="*/ 820851 w 833551"/>
              <a:gd name="connsiteY1" fmla="*/ 806945 h 8196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3551" h="819645">
                <a:moveTo>
                  <a:pt x="12700" y="12700"/>
                </a:moveTo>
                <a:lnTo>
                  <a:pt x="820851" y="80694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159784" y="1301979"/>
            <a:ext cx="1168171" cy="115519"/>
          </a:xfrm>
          <a:custGeom>
            <a:avLst/>
            <a:gdLst>
              <a:gd name="connsiteX0" fmla="*/ 6350 w 1168171"/>
              <a:gd name="connsiteY0" fmla="*/ 109169 h 115519"/>
              <a:gd name="connsiteX1" fmla="*/ 684796 w 1168171"/>
              <a:gd name="connsiteY1" fmla="*/ 109169 h 115519"/>
              <a:gd name="connsiteX2" fmla="*/ 1161821 w 1168171"/>
              <a:gd name="connsiteY2" fmla="*/ 6350 h 1155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8171" h="115519">
                <a:moveTo>
                  <a:pt x="6350" y="109169"/>
                </a:moveTo>
                <a:lnTo>
                  <a:pt x="684796" y="109169"/>
                </a:lnTo>
                <a:lnTo>
                  <a:pt x="1161821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838229" y="1404798"/>
            <a:ext cx="542416" cy="62712"/>
          </a:xfrm>
          <a:custGeom>
            <a:avLst/>
            <a:gdLst>
              <a:gd name="connsiteX0" fmla="*/ 6350 w 542416"/>
              <a:gd name="connsiteY0" fmla="*/ 6350 h 62712"/>
              <a:gd name="connsiteX1" fmla="*/ 536066 w 542416"/>
              <a:gd name="connsiteY1" fmla="*/ 56362 h 627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2416" h="62712">
                <a:moveTo>
                  <a:pt x="6350" y="6350"/>
                </a:moveTo>
                <a:lnTo>
                  <a:pt x="536066" y="56362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838229" y="1404798"/>
            <a:ext cx="547700" cy="152311"/>
          </a:xfrm>
          <a:custGeom>
            <a:avLst/>
            <a:gdLst>
              <a:gd name="connsiteX0" fmla="*/ 6350 w 547700"/>
              <a:gd name="connsiteY0" fmla="*/ 6350 h 152311"/>
              <a:gd name="connsiteX1" fmla="*/ 541350 w 547700"/>
              <a:gd name="connsiteY1" fmla="*/ 145961 h 152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7700" h="152311">
                <a:moveTo>
                  <a:pt x="6350" y="6350"/>
                </a:moveTo>
                <a:lnTo>
                  <a:pt x="541350" y="145961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838229" y="1404798"/>
            <a:ext cx="542416" cy="226098"/>
          </a:xfrm>
          <a:custGeom>
            <a:avLst/>
            <a:gdLst>
              <a:gd name="connsiteX0" fmla="*/ 6350 w 542416"/>
              <a:gd name="connsiteY0" fmla="*/ 6350 h 226098"/>
              <a:gd name="connsiteX1" fmla="*/ 536066 w 542416"/>
              <a:gd name="connsiteY1" fmla="*/ 219748 h 226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2416" h="226098">
                <a:moveTo>
                  <a:pt x="6350" y="6350"/>
                </a:moveTo>
                <a:lnTo>
                  <a:pt x="536066" y="219748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2101519" y="4165514"/>
            <a:ext cx="1215898" cy="348424"/>
          </a:xfrm>
          <a:custGeom>
            <a:avLst/>
            <a:gdLst>
              <a:gd name="connsiteX0" fmla="*/ 6350 w 1215898"/>
              <a:gd name="connsiteY0" fmla="*/ 8039 h 348424"/>
              <a:gd name="connsiteX1" fmla="*/ 459371 w 1215898"/>
              <a:gd name="connsiteY1" fmla="*/ 6350 h 348424"/>
              <a:gd name="connsiteX2" fmla="*/ 1209548 w 1215898"/>
              <a:gd name="connsiteY2" fmla="*/ 342074 h 3484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15898" h="348424">
                <a:moveTo>
                  <a:pt x="6350" y="8039"/>
                </a:moveTo>
                <a:lnTo>
                  <a:pt x="459371" y="6350"/>
                </a:lnTo>
                <a:lnTo>
                  <a:pt x="1209548" y="342074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554538" y="4165517"/>
            <a:ext cx="810310" cy="680453"/>
          </a:xfrm>
          <a:custGeom>
            <a:avLst/>
            <a:gdLst>
              <a:gd name="connsiteX0" fmla="*/ 6350 w 810310"/>
              <a:gd name="connsiteY0" fmla="*/ 6350 h 680453"/>
              <a:gd name="connsiteX1" fmla="*/ 803960 w 810310"/>
              <a:gd name="connsiteY1" fmla="*/ 674103 h 6804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310" h="680453">
                <a:moveTo>
                  <a:pt x="6350" y="6350"/>
                </a:moveTo>
                <a:lnTo>
                  <a:pt x="803960" y="674103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2554538" y="4165517"/>
            <a:ext cx="752335" cy="532879"/>
          </a:xfrm>
          <a:custGeom>
            <a:avLst/>
            <a:gdLst>
              <a:gd name="connsiteX0" fmla="*/ 6350 w 752335"/>
              <a:gd name="connsiteY0" fmla="*/ 6350 h 532879"/>
              <a:gd name="connsiteX1" fmla="*/ 745985 w 752335"/>
              <a:gd name="connsiteY1" fmla="*/ 526529 h 5328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2335" h="532879">
                <a:moveTo>
                  <a:pt x="6350" y="6350"/>
                </a:moveTo>
                <a:lnTo>
                  <a:pt x="745985" y="526529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2554538" y="4165517"/>
            <a:ext cx="820851" cy="806945"/>
          </a:xfrm>
          <a:custGeom>
            <a:avLst/>
            <a:gdLst>
              <a:gd name="connsiteX0" fmla="*/ 6350 w 820851"/>
              <a:gd name="connsiteY0" fmla="*/ 6350 h 806945"/>
              <a:gd name="connsiteX1" fmla="*/ 814501 w 820851"/>
              <a:gd name="connsiteY1" fmla="*/ 800595 h 8069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0851" h="806945">
                <a:moveTo>
                  <a:pt x="6350" y="6350"/>
                </a:moveTo>
                <a:lnTo>
                  <a:pt x="814501" y="800595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275252" y="3421162"/>
            <a:ext cx="1277835" cy="25400"/>
          </a:xfrm>
          <a:custGeom>
            <a:avLst/>
            <a:gdLst>
              <a:gd name="connsiteX0" fmla="*/ 6350 w 1277835"/>
              <a:gd name="connsiteY0" fmla="*/ 6515 h 25400"/>
              <a:gd name="connsiteX1" fmla="*/ 1271485 w 127783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77835" h="25400">
                <a:moveTo>
                  <a:pt x="6350" y="6515"/>
                </a:moveTo>
                <a:lnTo>
                  <a:pt x="1271485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562973" y="3541965"/>
            <a:ext cx="1983168" cy="267360"/>
          </a:xfrm>
          <a:custGeom>
            <a:avLst/>
            <a:gdLst>
              <a:gd name="connsiteX0" fmla="*/ 6350 w 1983168"/>
              <a:gd name="connsiteY0" fmla="*/ 6350 h 267360"/>
              <a:gd name="connsiteX1" fmla="*/ 1655699 w 1983168"/>
              <a:gd name="connsiteY1" fmla="*/ 261010 h 267360"/>
              <a:gd name="connsiteX2" fmla="*/ 1976818 w 1983168"/>
              <a:gd name="connsiteY2" fmla="*/ 261010 h 2673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3168" h="267360">
                <a:moveTo>
                  <a:pt x="6350" y="6350"/>
                </a:moveTo>
                <a:lnTo>
                  <a:pt x="1655699" y="261010"/>
                </a:lnTo>
                <a:lnTo>
                  <a:pt x="1976818" y="26101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343732" y="5223325"/>
            <a:ext cx="857300" cy="184378"/>
          </a:xfrm>
          <a:custGeom>
            <a:avLst/>
            <a:gdLst>
              <a:gd name="connsiteX0" fmla="*/ 6350 w 857300"/>
              <a:gd name="connsiteY0" fmla="*/ 6350 h 184378"/>
              <a:gd name="connsiteX1" fmla="*/ 850950 w 857300"/>
              <a:gd name="connsiteY1" fmla="*/ 178028 h 1843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7300" h="184378">
                <a:moveTo>
                  <a:pt x="6350" y="6350"/>
                </a:moveTo>
                <a:lnTo>
                  <a:pt x="850950" y="178028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2032091" y="2333943"/>
            <a:ext cx="848944" cy="162255"/>
          </a:xfrm>
          <a:custGeom>
            <a:avLst/>
            <a:gdLst>
              <a:gd name="connsiteX0" fmla="*/ 12700 w 848944"/>
              <a:gd name="connsiteY0" fmla="*/ 149555 h 162255"/>
              <a:gd name="connsiteX1" fmla="*/ 211315 w 848944"/>
              <a:gd name="connsiteY1" fmla="*/ 149555 h 162255"/>
              <a:gd name="connsiteX2" fmla="*/ 836244 w 848944"/>
              <a:gd name="connsiteY2" fmla="*/ 12700 h 162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48944" h="162255">
                <a:moveTo>
                  <a:pt x="12700" y="149555"/>
                </a:moveTo>
                <a:lnTo>
                  <a:pt x="211315" y="149555"/>
                </a:lnTo>
                <a:lnTo>
                  <a:pt x="836244" y="1270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2230701" y="2407730"/>
            <a:ext cx="618705" cy="88468"/>
          </a:xfrm>
          <a:custGeom>
            <a:avLst/>
            <a:gdLst>
              <a:gd name="connsiteX0" fmla="*/ 12700 w 618705"/>
              <a:gd name="connsiteY0" fmla="*/ 75768 h 88468"/>
              <a:gd name="connsiteX1" fmla="*/ 606005 w 618705"/>
              <a:gd name="connsiteY1" fmla="*/ 12700 h 884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8705" h="88468">
                <a:moveTo>
                  <a:pt x="12700" y="75768"/>
                </a:moveTo>
                <a:lnTo>
                  <a:pt x="606005" y="1270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237051" y="2477148"/>
            <a:ext cx="627087" cy="44488"/>
          </a:xfrm>
          <a:custGeom>
            <a:avLst/>
            <a:gdLst>
              <a:gd name="connsiteX0" fmla="*/ 6350 w 627087"/>
              <a:gd name="connsiteY0" fmla="*/ 6350 h 44488"/>
              <a:gd name="connsiteX1" fmla="*/ 620737 w 627087"/>
              <a:gd name="connsiteY1" fmla="*/ 38138 h 44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7087" h="44488">
                <a:moveTo>
                  <a:pt x="6350" y="6350"/>
                </a:moveTo>
                <a:lnTo>
                  <a:pt x="620737" y="38138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4211584" y="5397441"/>
            <a:ext cx="1336166" cy="138696"/>
          </a:xfrm>
          <a:custGeom>
            <a:avLst/>
            <a:gdLst>
              <a:gd name="connsiteX0" fmla="*/ 6350 w 1336166"/>
              <a:gd name="connsiteY0" fmla="*/ 132346 h 138696"/>
              <a:gd name="connsiteX1" fmla="*/ 987958 w 1336166"/>
              <a:gd name="connsiteY1" fmla="*/ 6350 h 138696"/>
              <a:gd name="connsiteX2" fmla="*/ 1329817 w 1336166"/>
              <a:gd name="connsiteY2" fmla="*/ 6350 h 138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6166" h="138696">
                <a:moveTo>
                  <a:pt x="6350" y="132346"/>
                </a:moveTo>
                <a:lnTo>
                  <a:pt x="987958" y="6350"/>
                </a:lnTo>
                <a:lnTo>
                  <a:pt x="1329817" y="6350"/>
                </a:lnTo>
              </a:path>
            </a:pathLst>
          </a:cu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" name="Freeform 1"/>
          <p:cNvSpPr/>
          <p:nvPr/>
        </p:nvSpPr>
        <p:spPr bwMode="auto">
          <a:xfrm>
            <a:off x="3395663" y="328613"/>
            <a:ext cx="1223962" cy="1619250"/>
          </a:xfrm>
          <a:custGeom>
            <a:avLst/>
            <a:gdLst>
              <a:gd name="connsiteX0" fmla="*/ 0 w 1223962"/>
              <a:gd name="connsiteY0" fmla="*/ 1619250 h 1619250"/>
              <a:gd name="connsiteX1" fmla="*/ 1114425 w 1223962"/>
              <a:gd name="connsiteY1" fmla="*/ 0 h 1619250"/>
              <a:gd name="connsiteX2" fmla="*/ 1223962 w 1223962"/>
              <a:gd name="connsiteY2" fmla="*/ 0 h 161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3962" h="1619250">
                <a:moveTo>
                  <a:pt x="0" y="1619250"/>
                </a:moveTo>
                <a:lnTo>
                  <a:pt x="1114425" y="0"/>
                </a:lnTo>
                <a:lnTo>
                  <a:pt x="122396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3852863" y="1423988"/>
            <a:ext cx="1700212" cy="419100"/>
          </a:xfrm>
          <a:custGeom>
            <a:avLst/>
            <a:gdLst>
              <a:gd name="connsiteX0" fmla="*/ 0 w 1700212"/>
              <a:gd name="connsiteY0" fmla="*/ 419100 h 419100"/>
              <a:gd name="connsiteX1" fmla="*/ 1300162 w 1700212"/>
              <a:gd name="connsiteY1" fmla="*/ 0 h 419100"/>
              <a:gd name="connsiteX2" fmla="*/ 1700212 w 1700212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0212" h="419100">
                <a:moveTo>
                  <a:pt x="0" y="419100"/>
                </a:moveTo>
                <a:lnTo>
                  <a:pt x="1300162" y="0"/>
                </a:lnTo>
                <a:lnTo>
                  <a:pt x="1700212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 bwMode="auto">
          <a:xfrm>
            <a:off x="3905250" y="1871663"/>
            <a:ext cx="1633538" cy="71437"/>
          </a:xfrm>
          <a:custGeom>
            <a:avLst/>
            <a:gdLst>
              <a:gd name="connsiteX0" fmla="*/ 0 w 1633538"/>
              <a:gd name="connsiteY0" fmla="*/ 71437 h 71437"/>
              <a:gd name="connsiteX1" fmla="*/ 1176338 w 1633538"/>
              <a:gd name="connsiteY1" fmla="*/ 9525 h 71437"/>
              <a:gd name="connsiteX2" fmla="*/ 1633538 w 1633538"/>
              <a:gd name="connsiteY2" fmla="*/ 0 h 7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3538" h="71437">
                <a:moveTo>
                  <a:pt x="0" y="71437"/>
                </a:moveTo>
                <a:lnTo>
                  <a:pt x="1176338" y="9525"/>
                </a:lnTo>
                <a:lnTo>
                  <a:pt x="1633538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 bwMode="auto">
          <a:xfrm>
            <a:off x="3700463" y="3105150"/>
            <a:ext cx="1828800" cy="133350"/>
          </a:xfrm>
          <a:custGeom>
            <a:avLst/>
            <a:gdLst>
              <a:gd name="connsiteX0" fmla="*/ 0 w 1828800"/>
              <a:gd name="connsiteY0" fmla="*/ 133350 h 133350"/>
              <a:gd name="connsiteX1" fmla="*/ 1409700 w 1828800"/>
              <a:gd name="connsiteY1" fmla="*/ 4763 h 133350"/>
              <a:gd name="connsiteX2" fmla="*/ 1828800 w 1828800"/>
              <a:gd name="connsiteY2" fmla="*/ 0 h 13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133350">
                <a:moveTo>
                  <a:pt x="0" y="133350"/>
                </a:moveTo>
                <a:lnTo>
                  <a:pt x="1409700" y="4763"/>
                </a:lnTo>
                <a:lnTo>
                  <a:pt x="182880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 bwMode="auto">
          <a:xfrm>
            <a:off x="3667125" y="2800350"/>
            <a:ext cx="1871663" cy="223838"/>
          </a:xfrm>
          <a:custGeom>
            <a:avLst/>
            <a:gdLst>
              <a:gd name="connsiteX0" fmla="*/ 0 w 1871663"/>
              <a:gd name="connsiteY0" fmla="*/ 223838 h 223838"/>
              <a:gd name="connsiteX1" fmla="*/ 1419225 w 1871663"/>
              <a:gd name="connsiteY1" fmla="*/ 9525 h 223838"/>
              <a:gd name="connsiteX2" fmla="*/ 1871663 w 1871663"/>
              <a:gd name="connsiteY2" fmla="*/ 0 h 223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1663" h="223838">
                <a:moveTo>
                  <a:pt x="0" y="223838"/>
                </a:moveTo>
                <a:lnTo>
                  <a:pt x="1419225" y="9525"/>
                </a:lnTo>
                <a:lnTo>
                  <a:pt x="1871663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6417DFBA-79B0-C249-A30E-9B1619A2A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01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7"/>
          <a:stretch>
            <a:fillRect/>
          </a:stretch>
        </p:blipFill>
        <p:spPr>
          <a:xfrm>
            <a:off x="1380744" y="954024"/>
            <a:ext cx="6382512" cy="494995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418847" y="1485004"/>
            <a:ext cx="1077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Afferent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708022" y="959541"/>
            <a:ext cx="100027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Germinal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center in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6081335" y="1415154"/>
            <a:ext cx="897682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Capsule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6105147" y="1956492"/>
            <a:ext cx="1384995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Subcapsular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sinus</a:t>
            </a: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6117847" y="2939154"/>
            <a:ext cx="107728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Trabecula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414085" y="3559867"/>
            <a:ext cx="1077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Afferent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863347" y="4806054"/>
            <a:ext cx="73096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Cortex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1780797" y="5260079"/>
            <a:ext cx="795089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Follicle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6667122" y="3683692"/>
            <a:ext cx="1077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Efferent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lymphatic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vessels</a:t>
            </a:r>
          </a:p>
        </p:txBody>
      </p:sp>
      <p:sp>
        <p:nvSpPr>
          <p:cNvPr id="15" name="TextBox 21"/>
          <p:cNvSpPr txBox="1">
            <a:spLocks noChangeArrowheads="1"/>
          </p:cNvSpPr>
          <p:nvPr/>
        </p:nvSpPr>
        <p:spPr bwMode="auto">
          <a:xfrm>
            <a:off x="5684460" y="4640954"/>
            <a:ext cx="64120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Hilum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5682872" y="5123554"/>
            <a:ext cx="174406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Medullary sinus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5708272" y="5615679"/>
            <a:ext cx="1641475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Medullary cord</a:t>
            </a:r>
          </a:p>
        </p:txBody>
      </p:sp>
      <p:sp>
        <p:nvSpPr>
          <p:cNvPr id="18" name="Freeform 17"/>
          <p:cNvSpPr/>
          <p:nvPr/>
        </p:nvSpPr>
        <p:spPr>
          <a:xfrm>
            <a:off x="4776804" y="3062628"/>
            <a:ext cx="1307909" cy="38100"/>
          </a:xfrm>
          <a:custGeom>
            <a:avLst/>
            <a:gdLst>
              <a:gd name="connsiteX0" fmla="*/ 9525 w 1307909"/>
              <a:gd name="connsiteY0" fmla="*/ 9525 h 38100"/>
              <a:gd name="connsiteX1" fmla="*/ 1298384 w 1307909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7909" h="38100">
                <a:moveTo>
                  <a:pt x="9525" y="9525"/>
                </a:moveTo>
                <a:lnTo>
                  <a:pt x="1298384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3992902" y="1707102"/>
            <a:ext cx="38100" cy="866775"/>
          </a:xfrm>
          <a:custGeom>
            <a:avLst/>
            <a:gdLst>
              <a:gd name="connsiteX0" fmla="*/ 9525 w 38100"/>
              <a:gd name="connsiteY0" fmla="*/ 857249 h 866775"/>
              <a:gd name="connsiteX1" fmla="*/ 9525 w 38100"/>
              <a:gd name="connsiteY1" fmla="*/ 9525 h 8667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866775">
                <a:moveTo>
                  <a:pt x="9525" y="857249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628172" y="4222384"/>
            <a:ext cx="614298" cy="735533"/>
          </a:xfrm>
          <a:custGeom>
            <a:avLst/>
            <a:gdLst>
              <a:gd name="connsiteX0" fmla="*/ 9525 w 614298"/>
              <a:gd name="connsiteY0" fmla="*/ 726008 h 735533"/>
              <a:gd name="connsiteX1" fmla="*/ 237108 w 614298"/>
              <a:gd name="connsiteY1" fmla="*/ 726008 h 735533"/>
              <a:gd name="connsiteX2" fmla="*/ 604773 w 614298"/>
              <a:gd name="connsiteY2" fmla="*/ 9525 h 735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4298" h="735533">
                <a:moveTo>
                  <a:pt x="9525" y="726008"/>
                </a:moveTo>
                <a:lnTo>
                  <a:pt x="237108" y="726008"/>
                </a:lnTo>
                <a:lnTo>
                  <a:pt x="604773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604012" y="4456415"/>
            <a:ext cx="1556905" cy="960488"/>
          </a:xfrm>
          <a:custGeom>
            <a:avLst/>
            <a:gdLst>
              <a:gd name="connsiteX0" fmla="*/ 9525 w 1556905"/>
              <a:gd name="connsiteY0" fmla="*/ 950963 h 960488"/>
              <a:gd name="connsiteX1" fmla="*/ 764565 w 1556905"/>
              <a:gd name="connsiteY1" fmla="*/ 950963 h 960488"/>
              <a:gd name="connsiteX2" fmla="*/ 1547380 w 1556905"/>
              <a:gd name="connsiteY2" fmla="*/ 9525 h 960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6905" h="960488">
                <a:moveTo>
                  <a:pt x="9525" y="950963"/>
                </a:moveTo>
                <a:lnTo>
                  <a:pt x="764565" y="950963"/>
                </a:lnTo>
                <a:lnTo>
                  <a:pt x="1547380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714158" y="1615516"/>
            <a:ext cx="157314" cy="1030732"/>
          </a:xfrm>
          <a:custGeom>
            <a:avLst/>
            <a:gdLst>
              <a:gd name="connsiteX0" fmla="*/ 9525 w 157314"/>
              <a:gd name="connsiteY0" fmla="*/ 9525 h 1030732"/>
              <a:gd name="connsiteX1" fmla="*/ 147789 w 157314"/>
              <a:gd name="connsiteY1" fmla="*/ 1021206 h 1030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7314" h="1030732">
                <a:moveTo>
                  <a:pt x="9525" y="9525"/>
                </a:moveTo>
                <a:lnTo>
                  <a:pt x="147789" y="102120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2324327" y="3478216"/>
            <a:ext cx="250494" cy="217043"/>
          </a:xfrm>
          <a:custGeom>
            <a:avLst/>
            <a:gdLst>
              <a:gd name="connsiteX0" fmla="*/ 9525 w 250494"/>
              <a:gd name="connsiteY0" fmla="*/ 207518 h 217043"/>
              <a:gd name="connsiteX1" fmla="*/ 167830 w 250494"/>
              <a:gd name="connsiteY1" fmla="*/ 207518 h 217043"/>
              <a:gd name="connsiteX2" fmla="*/ 240969 w 250494"/>
              <a:gd name="connsiteY2" fmla="*/ 9525 h 2170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0494" h="217043">
                <a:moveTo>
                  <a:pt x="9525" y="207518"/>
                </a:moveTo>
                <a:lnTo>
                  <a:pt x="167830" y="207518"/>
                </a:lnTo>
                <a:lnTo>
                  <a:pt x="240969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484255" y="3698918"/>
            <a:ext cx="174637" cy="444500"/>
          </a:xfrm>
          <a:custGeom>
            <a:avLst/>
            <a:gdLst>
              <a:gd name="connsiteX0" fmla="*/ 9525 w 174637"/>
              <a:gd name="connsiteY0" fmla="*/ 9525 h 444500"/>
              <a:gd name="connsiteX1" fmla="*/ 165112 w 174637"/>
              <a:gd name="connsiteY1" fmla="*/ 434975 h 444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4637" h="444500">
                <a:moveTo>
                  <a:pt x="9525" y="9525"/>
                </a:moveTo>
                <a:lnTo>
                  <a:pt x="165112" y="43497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344518" y="1615516"/>
            <a:ext cx="851928" cy="38100"/>
          </a:xfrm>
          <a:custGeom>
            <a:avLst/>
            <a:gdLst>
              <a:gd name="connsiteX0" fmla="*/ 9525 w 851928"/>
              <a:gd name="connsiteY0" fmla="*/ 9525 h 38100"/>
              <a:gd name="connsiteX1" fmla="*/ 842403 w 85192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51928" h="38100">
                <a:moveTo>
                  <a:pt x="9525" y="9525"/>
                </a:moveTo>
                <a:lnTo>
                  <a:pt x="842403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4776605" y="3062467"/>
            <a:ext cx="1307985" cy="38100"/>
          </a:xfrm>
          <a:custGeom>
            <a:avLst/>
            <a:gdLst>
              <a:gd name="connsiteX0" fmla="*/ 9525 w 1307985"/>
              <a:gd name="connsiteY0" fmla="*/ 9525 h 38100"/>
              <a:gd name="connsiteX1" fmla="*/ 1298460 w 130798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7985" h="38100">
                <a:moveTo>
                  <a:pt x="9525" y="9525"/>
                </a:moveTo>
                <a:lnTo>
                  <a:pt x="1298460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3992814" y="1706979"/>
            <a:ext cx="38100" cy="866698"/>
          </a:xfrm>
          <a:custGeom>
            <a:avLst/>
            <a:gdLst>
              <a:gd name="connsiteX0" fmla="*/ 9525 w 38100"/>
              <a:gd name="connsiteY0" fmla="*/ 857173 h 866698"/>
              <a:gd name="connsiteX1" fmla="*/ 9525 w 38100"/>
              <a:gd name="connsiteY1" fmla="*/ 9525 h 866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866698">
                <a:moveTo>
                  <a:pt x="9525" y="857173"/>
                </a:moveTo>
                <a:lnTo>
                  <a:pt x="9525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2628024" y="4222248"/>
            <a:ext cx="614298" cy="735533"/>
          </a:xfrm>
          <a:custGeom>
            <a:avLst/>
            <a:gdLst>
              <a:gd name="connsiteX0" fmla="*/ 9525 w 614298"/>
              <a:gd name="connsiteY0" fmla="*/ 726008 h 735533"/>
              <a:gd name="connsiteX1" fmla="*/ 237070 w 614298"/>
              <a:gd name="connsiteY1" fmla="*/ 726008 h 735533"/>
              <a:gd name="connsiteX2" fmla="*/ 604773 w 614298"/>
              <a:gd name="connsiteY2" fmla="*/ 9525 h 735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4298" h="735533">
                <a:moveTo>
                  <a:pt x="9525" y="726008"/>
                </a:moveTo>
                <a:lnTo>
                  <a:pt x="237070" y="726008"/>
                </a:lnTo>
                <a:lnTo>
                  <a:pt x="604773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2603826" y="4456253"/>
            <a:ext cx="1556931" cy="960488"/>
          </a:xfrm>
          <a:custGeom>
            <a:avLst/>
            <a:gdLst>
              <a:gd name="connsiteX0" fmla="*/ 9525 w 1556931"/>
              <a:gd name="connsiteY0" fmla="*/ 950963 h 960488"/>
              <a:gd name="connsiteX1" fmla="*/ 764628 w 1556931"/>
              <a:gd name="connsiteY1" fmla="*/ 950963 h 960488"/>
              <a:gd name="connsiteX2" fmla="*/ 1547406 w 1556931"/>
              <a:gd name="connsiteY2" fmla="*/ 9525 h 960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6931" h="960488">
                <a:moveTo>
                  <a:pt x="9525" y="950963"/>
                </a:moveTo>
                <a:lnTo>
                  <a:pt x="764628" y="950963"/>
                </a:lnTo>
                <a:lnTo>
                  <a:pt x="1547406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682343" y="4155168"/>
            <a:ext cx="960640" cy="1108392"/>
          </a:xfrm>
          <a:custGeom>
            <a:avLst/>
            <a:gdLst>
              <a:gd name="connsiteX0" fmla="*/ 951115 w 960640"/>
              <a:gd name="connsiteY0" fmla="*/ 1098867 h 1108392"/>
              <a:gd name="connsiteX1" fmla="*/ 700189 w 960640"/>
              <a:gd name="connsiteY1" fmla="*/ 1098867 h 1108392"/>
              <a:gd name="connsiteX2" fmla="*/ 9525 w 960640"/>
              <a:gd name="connsiteY2" fmla="*/ 9525 h 1108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0640" h="1108392">
                <a:moveTo>
                  <a:pt x="951115" y="1098867"/>
                </a:moveTo>
                <a:lnTo>
                  <a:pt x="700189" y="1098867"/>
                </a:lnTo>
                <a:lnTo>
                  <a:pt x="9525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676092" y="1519151"/>
            <a:ext cx="1374990" cy="624535"/>
          </a:xfrm>
          <a:custGeom>
            <a:avLst/>
            <a:gdLst>
              <a:gd name="connsiteX0" fmla="*/ 1365466 w 1374990"/>
              <a:gd name="connsiteY0" fmla="*/ 9525 h 624535"/>
              <a:gd name="connsiteX1" fmla="*/ 1027391 w 1374990"/>
              <a:gd name="connsiteY1" fmla="*/ 9525 h 624535"/>
              <a:gd name="connsiteX2" fmla="*/ 9525 w 1374990"/>
              <a:gd name="connsiteY2" fmla="*/ 615010 h 6245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4990" h="624535">
                <a:moveTo>
                  <a:pt x="1365466" y="9525"/>
                </a:moveTo>
                <a:lnTo>
                  <a:pt x="1027391" y="9525"/>
                </a:lnTo>
                <a:lnTo>
                  <a:pt x="9525" y="61501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675919" y="1518934"/>
            <a:ext cx="1374940" cy="624598"/>
          </a:xfrm>
          <a:custGeom>
            <a:avLst/>
            <a:gdLst>
              <a:gd name="connsiteX0" fmla="*/ 1365415 w 1374940"/>
              <a:gd name="connsiteY0" fmla="*/ 9525 h 624598"/>
              <a:gd name="connsiteX1" fmla="*/ 1027341 w 1374940"/>
              <a:gd name="connsiteY1" fmla="*/ 9525 h 624598"/>
              <a:gd name="connsiteX2" fmla="*/ 9525 w 1374940"/>
              <a:gd name="connsiteY2" fmla="*/ 615073 h 624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4940" h="624598">
                <a:moveTo>
                  <a:pt x="1365415" y="9525"/>
                </a:moveTo>
                <a:lnTo>
                  <a:pt x="1027341" y="9525"/>
                </a:lnTo>
                <a:lnTo>
                  <a:pt x="9525" y="615073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389037" y="2062330"/>
            <a:ext cx="686180" cy="335127"/>
          </a:xfrm>
          <a:custGeom>
            <a:avLst/>
            <a:gdLst>
              <a:gd name="connsiteX0" fmla="*/ 676655 w 686180"/>
              <a:gd name="connsiteY0" fmla="*/ 9525 h 335127"/>
              <a:gd name="connsiteX1" fmla="*/ 338556 w 686180"/>
              <a:gd name="connsiteY1" fmla="*/ 9525 h 335127"/>
              <a:gd name="connsiteX2" fmla="*/ 9525 w 686180"/>
              <a:gd name="connsiteY2" fmla="*/ 325602 h 3351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6180" h="335127">
                <a:moveTo>
                  <a:pt x="676655" y="9525"/>
                </a:moveTo>
                <a:lnTo>
                  <a:pt x="338556" y="9525"/>
                </a:lnTo>
                <a:lnTo>
                  <a:pt x="9525" y="325602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388914" y="2062119"/>
            <a:ext cx="686155" cy="335165"/>
          </a:xfrm>
          <a:custGeom>
            <a:avLst/>
            <a:gdLst>
              <a:gd name="connsiteX0" fmla="*/ 676630 w 686155"/>
              <a:gd name="connsiteY0" fmla="*/ 9525 h 335165"/>
              <a:gd name="connsiteX1" fmla="*/ 338505 w 686155"/>
              <a:gd name="connsiteY1" fmla="*/ 9525 h 335165"/>
              <a:gd name="connsiteX2" fmla="*/ 9525 w 686155"/>
              <a:gd name="connsiteY2" fmla="*/ 325640 h 335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6155" h="335165">
                <a:moveTo>
                  <a:pt x="676630" y="9525"/>
                </a:moveTo>
                <a:lnTo>
                  <a:pt x="338505" y="9525"/>
                </a:lnTo>
                <a:lnTo>
                  <a:pt x="9525" y="325640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3978256" y="3934384"/>
            <a:ext cx="1719199" cy="1817903"/>
          </a:xfrm>
          <a:custGeom>
            <a:avLst/>
            <a:gdLst>
              <a:gd name="connsiteX0" fmla="*/ 1709673 w 1719199"/>
              <a:gd name="connsiteY0" fmla="*/ 1808378 h 1817903"/>
              <a:gd name="connsiteX1" fmla="*/ 1344866 w 1719199"/>
              <a:gd name="connsiteY1" fmla="*/ 1802231 h 1817903"/>
              <a:gd name="connsiteX2" fmla="*/ 9525 w 1719199"/>
              <a:gd name="connsiteY2" fmla="*/ 9525 h 1817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19199" h="1817903">
                <a:moveTo>
                  <a:pt x="1709673" y="1808378"/>
                </a:moveTo>
                <a:lnTo>
                  <a:pt x="1344866" y="1802231"/>
                </a:lnTo>
                <a:lnTo>
                  <a:pt x="9525" y="9525"/>
                </a:lnTo>
              </a:path>
            </a:pathLst>
          </a:custGeom>
          <a:ln w="254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2324327" y="3478064"/>
            <a:ext cx="334324" cy="665200"/>
            <a:chOff x="2324327" y="3478064"/>
            <a:chExt cx="334324" cy="665200"/>
          </a:xfrm>
        </p:grpSpPr>
        <p:sp>
          <p:nvSpPr>
            <p:cNvPr id="40" name="Freeform 3"/>
            <p:cNvSpPr/>
            <p:nvPr/>
          </p:nvSpPr>
          <p:spPr>
            <a:xfrm>
              <a:off x="2324327" y="3478064"/>
              <a:ext cx="250329" cy="217195"/>
            </a:xfrm>
            <a:custGeom>
              <a:avLst/>
              <a:gdLst>
                <a:gd name="connsiteX0" fmla="*/ 9525 w 250329"/>
                <a:gd name="connsiteY0" fmla="*/ 207670 h 217195"/>
                <a:gd name="connsiteX1" fmla="*/ 167830 w 250329"/>
                <a:gd name="connsiteY1" fmla="*/ 207670 h 217195"/>
                <a:gd name="connsiteX2" fmla="*/ 240804 w 250329"/>
                <a:gd name="connsiteY2" fmla="*/ 9525 h 21719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250329" h="217195">
                  <a:moveTo>
                    <a:pt x="9525" y="207670"/>
                  </a:moveTo>
                  <a:lnTo>
                    <a:pt x="167830" y="207670"/>
                  </a:lnTo>
                  <a:lnTo>
                    <a:pt x="240804" y="9525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1" name="Freeform 3"/>
            <p:cNvSpPr/>
            <p:nvPr/>
          </p:nvSpPr>
          <p:spPr>
            <a:xfrm>
              <a:off x="2482630" y="3676209"/>
              <a:ext cx="176021" cy="467055"/>
            </a:xfrm>
            <a:custGeom>
              <a:avLst/>
              <a:gdLst>
                <a:gd name="connsiteX0" fmla="*/ 9525 w 176021"/>
                <a:gd name="connsiteY0" fmla="*/ 9525 h 467055"/>
                <a:gd name="connsiteX1" fmla="*/ 166497 w 176021"/>
                <a:gd name="connsiteY1" fmla="*/ 457530 h 4670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76021" h="467055">
                  <a:moveTo>
                    <a:pt x="9525" y="9525"/>
                  </a:moveTo>
                  <a:lnTo>
                    <a:pt x="166497" y="457530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52563" y="3646816"/>
            <a:ext cx="488567" cy="419925"/>
            <a:chOff x="6152563" y="3646816"/>
            <a:chExt cx="488567" cy="419925"/>
          </a:xfrm>
        </p:grpSpPr>
        <p:sp>
          <p:nvSpPr>
            <p:cNvPr id="42" name="Freeform 3"/>
            <p:cNvSpPr/>
            <p:nvPr/>
          </p:nvSpPr>
          <p:spPr>
            <a:xfrm>
              <a:off x="6284146" y="3646816"/>
              <a:ext cx="356984" cy="173088"/>
            </a:xfrm>
            <a:custGeom>
              <a:avLst/>
              <a:gdLst>
                <a:gd name="connsiteX0" fmla="*/ 9525 w 356984"/>
                <a:gd name="connsiteY0" fmla="*/ 9525 h 173088"/>
                <a:gd name="connsiteX1" fmla="*/ 82003 w 356984"/>
                <a:gd name="connsiteY1" fmla="*/ 163563 h 173088"/>
                <a:gd name="connsiteX2" fmla="*/ 347459 w 356984"/>
                <a:gd name="connsiteY2" fmla="*/ 163563 h 1730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56984" h="173088">
                  <a:moveTo>
                    <a:pt x="9525" y="9525"/>
                  </a:moveTo>
                  <a:lnTo>
                    <a:pt x="82003" y="163563"/>
                  </a:lnTo>
                  <a:lnTo>
                    <a:pt x="347459" y="163563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3" name="Freeform 3"/>
            <p:cNvSpPr/>
            <p:nvPr/>
          </p:nvSpPr>
          <p:spPr>
            <a:xfrm>
              <a:off x="6152563" y="3800854"/>
              <a:ext cx="223113" cy="265887"/>
            </a:xfrm>
            <a:custGeom>
              <a:avLst/>
              <a:gdLst>
                <a:gd name="connsiteX0" fmla="*/ 213588 w 223113"/>
                <a:gd name="connsiteY0" fmla="*/ 9525 h 265887"/>
                <a:gd name="connsiteX1" fmla="*/ 9525 w 223113"/>
                <a:gd name="connsiteY1" fmla="*/ 256362 h 2658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3113" h="265887">
                  <a:moveTo>
                    <a:pt x="213588" y="9525"/>
                  </a:moveTo>
                  <a:lnTo>
                    <a:pt x="9525" y="256362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344369" y="1615368"/>
            <a:ext cx="851827" cy="1030681"/>
            <a:chOff x="2344369" y="1615368"/>
            <a:chExt cx="851827" cy="1030681"/>
          </a:xfrm>
        </p:grpSpPr>
        <p:sp>
          <p:nvSpPr>
            <p:cNvPr id="39" name="Freeform 3"/>
            <p:cNvSpPr/>
            <p:nvPr/>
          </p:nvSpPr>
          <p:spPr>
            <a:xfrm>
              <a:off x="2713996" y="1615368"/>
              <a:ext cx="157302" cy="1030681"/>
            </a:xfrm>
            <a:custGeom>
              <a:avLst/>
              <a:gdLst>
                <a:gd name="connsiteX0" fmla="*/ 9525 w 157302"/>
                <a:gd name="connsiteY0" fmla="*/ 9525 h 1030681"/>
                <a:gd name="connsiteX1" fmla="*/ 147777 w 157302"/>
                <a:gd name="connsiteY1" fmla="*/ 1021156 h 103068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57302" h="1030681">
                  <a:moveTo>
                    <a:pt x="9525" y="9525"/>
                  </a:moveTo>
                  <a:lnTo>
                    <a:pt x="147777" y="1021156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44" name="Freeform 3"/>
            <p:cNvSpPr/>
            <p:nvPr/>
          </p:nvSpPr>
          <p:spPr>
            <a:xfrm>
              <a:off x="2344369" y="1615368"/>
              <a:ext cx="851827" cy="38100"/>
            </a:xfrm>
            <a:custGeom>
              <a:avLst/>
              <a:gdLst>
                <a:gd name="connsiteX0" fmla="*/ 9525 w 851827"/>
                <a:gd name="connsiteY0" fmla="*/ 9525 h 38100"/>
                <a:gd name="connsiteX1" fmla="*/ 842302 w 851827"/>
                <a:gd name="connsiteY1" fmla="*/ 952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51827" h="38100">
                  <a:moveTo>
                    <a:pt x="9525" y="9525"/>
                  </a:moveTo>
                  <a:lnTo>
                    <a:pt x="842302" y="9525"/>
                  </a:lnTo>
                </a:path>
              </a:pathLst>
            </a:custGeom>
            <a:ln w="254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46" name="Freeform 3"/>
          <p:cNvSpPr/>
          <p:nvPr/>
        </p:nvSpPr>
        <p:spPr>
          <a:xfrm>
            <a:off x="4776621" y="3062483"/>
            <a:ext cx="1307985" cy="38100"/>
          </a:xfrm>
          <a:custGeom>
            <a:avLst/>
            <a:gdLst>
              <a:gd name="connsiteX0" fmla="*/ 9525 w 1307985"/>
              <a:gd name="connsiteY0" fmla="*/ 9525 h 38100"/>
              <a:gd name="connsiteX1" fmla="*/ 1298460 w 130798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7985" h="38100">
                <a:moveTo>
                  <a:pt x="9525" y="9525"/>
                </a:moveTo>
                <a:lnTo>
                  <a:pt x="1298460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992830" y="1706995"/>
            <a:ext cx="38100" cy="866698"/>
          </a:xfrm>
          <a:custGeom>
            <a:avLst/>
            <a:gdLst>
              <a:gd name="connsiteX0" fmla="*/ 9525 w 38100"/>
              <a:gd name="connsiteY0" fmla="*/ 857173 h 866698"/>
              <a:gd name="connsiteX1" fmla="*/ 9525 w 38100"/>
              <a:gd name="connsiteY1" fmla="*/ 9525 h 866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100" h="866698">
                <a:moveTo>
                  <a:pt x="9525" y="857173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628040" y="4222264"/>
            <a:ext cx="614298" cy="735533"/>
          </a:xfrm>
          <a:custGeom>
            <a:avLst/>
            <a:gdLst>
              <a:gd name="connsiteX0" fmla="*/ 9525 w 614298"/>
              <a:gd name="connsiteY0" fmla="*/ 726008 h 735533"/>
              <a:gd name="connsiteX1" fmla="*/ 237070 w 614298"/>
              <a:gd name="connsiteY1" fmla="*/ 726008 h 735533"/>
              <a:gd name="connsiteX2" fmla="*/ 604773 w 614298"/>
              <a:gd name="connsiteY2" fmla="*/ 9525 h 7355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14298" h="735533">
                <a:moveTo>
                  <a:pt x="9525" y="726008"/>
                </a:moveTo>
                <a:lnTo>
                  <a:pt x="237070" y="726008"/>
                </a:lnTo>
                <a:lnTo>
                  <a:pt x="604773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603842" y="4456269"/>
            <a:ext cx="1556931" cy="960488"/>
          </a:xfrm>
          <a:custGeom>
            <a:avLst/>
            <a:gdLst>
              <a:gd name="connsiteX0" fmla="*/ 9525 w 1556931"/>
              <a:gd name="connsiteY0" fmla="*/ 950963 h 960488"/>
              <a:gd name="connsiteX1" fmla="*/ 764628 w 1556931"/>
              <a:gd name="connsiteY1" fmla="*/ 950963 h 960488"/>
              <a:gd name="connsiteX2" fmla="*/ 1547406 w 1556931"/>
              <a:gd name="connsiteY2" fmla="*/ 9525 h 9604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6931" h="960488">
                <a:moveTo>
                  <a:pt x="9525" y="950963"/>
                </a:moveTo>
                <a:lnTo>
                  <a:pt x="764628" y="950963"/>
                </a:lnTo>
                <a:lnTo>
                  <a:pt x="1547406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4682359" y="4155184"/>
            <a:ext cx="960640" cy="1108392"/>
          </a:xfrm>
          <a:custGeom>
            <a:avLst/>
            <a:gdLst>
              <a:gd name="connsiteX0" fmla="*/ 951115 w 960640"/>
              <a:gd name="connsiteY0" fmla="*/ 1098867 h 1108392"/>
              <a:gd name="connsiteX1" fmla="*/ 700189 w 960640"/>
              <a:gd name="connsiteY1" fmla="*/ 1098867 h 1108392"/>
              <a:gd name="connsiteX2" fmla="*/ 9525 w 960640"/>
              <a:gd name="connsiteY2" fmla="*/ 9525 h 11083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0640" h="1108392">
                <a:moveTo>
                  <a:pt x="951115" y="1098867"/>
                </a:moveTo>
                <a:lnTo>
                  <a:pt x="700189" y="1098867"/>
                </a:ln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4675935" y="1518950"/>
            <a:ext cx="1374940" cy="624598"/>
          </a:xfrm>
          <a:custGeom>
            <a:avLst/>
            <a:gdLst>
              <a:gd name="connsiteX0" fmla="*/ 1365415 w 1374940"/>
              <a:gd name="connsiteY0" fmla="*/ 9525 h 624598"/>
              <a:gd name="connsiteX1" fmla="*/ 1027341 w 1374940"/>
              <a:gd name="connsiteY1" fmla="*/ 9525 h 624598"/>
              <a:gd name="connsiteX2" fmla="*/ 9525 w 1374940"/>
              <a:gd name="connsiteY2" fmla="*/ 615073 h 6245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74940" h="624598">
                <a:moveTo>
                  <a:pt x="1365415" y="9525"/>
                </a:moveTo>
                <a:lnTo>
                  <a:pt x="1027341" y="9525"/>
                </a:lnTo>
                <a:lnTo>
                  <a:pt x="9525" y="615073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5388930" y="2062135"/>
            <a:ext cx="686155" cy="335165"/>
          </a:xfrm>
          <a:custGeom>
            <a:avLst/>
            <a:gdLst>
              <a:gd name="connsiteX0" fmla="*/ 676630 w 686155"/>
              <a:gd name="connsiteY0" fmla="*/ 9525 h 335165"/>
              <a:gd name="connsiteX1" fmla="*/ 338505 w 686155"/>
              <a:gd name="connsiteY1" fmla="*/ 9525 h 335165"/>
              <a:gd name="connsiteX2" fmla="*/ 9525 w 686155"/>
              <a:gd name="connsiteY2" fmla="*/ 325640 h 33516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6155" h="335165">
                <a:moveTo>
                  <a:pt x="676630" y="9525"/>
                </a:moveTo>
                <a:lnTo>
                  <a:pt x="338505" y="9525"/>
                </a:lnTo>
                <a:lnTo>
                  <a:pt x="9525" y="325640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3978272" y="3934400"/>
            <a:ext cx="1719199" cy="1817903"/>
          </a:xfrm>
          <a:custGeom>
            <a:avLst/>
            <a:gdLst>
              <a:gd name="connsiteX0" fmla="*/ 1709673 w 1719199"/>
              <a:gd name="connsiteY0" fmla="*/ 1808378 h 1817903"/>
              <a:gd name="connsiteX1" fmla="*/ 1344866 w 1719199"/>
              <a:gd name="connsiteY1" fmla="*/ 1802231 h 1817903"/>
              <a:gd name="connsiteX2" fmla="*/ 9525 w 1719199"/>
              <a:gd name="connsiteY2" fmla="*/ 9525 h 1817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19199" h="1817903">
                <a:moveTo>
                  <a:pt x="1709673" y="1808378"/>
                </a:moveTo>
                <a:lnTo>
                  <a:pt x="1344866" y="1802231"/>
                </a:ln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2324343" y="3478080"/>
            <a:ext cx="334324" cy="665200"/>
            <a:chOff x="2324327" y="3478064"/>
            <a:chExt cx="334324" cy="665200"/>
          </a:xfrm>
        </p:grpSpPr>
        <p:sp>
          <p:nvSpPr>
            <p:cNvPr id="56" name="Freeform 3"/>
            <p:cNvSpPr/>
            <p:nvPr/>
          </p:nvSpPr>
          <p:spPr>
            <a:xfrm>
              <a:off x="2324327" y="3478064"/>
              <a:ext cx="250329" cy="217195"/>
            </a:xfrm>
            <a:custGeom>
              <a:avLst/>
              <a:gdLst>
                <a:gd name="connsiteX0" fmla="*/ 9525 w 250329"/>
                <a:gd name="connsiteY0" fmla="*/ 207670 h 217195"/>
                <a:gd name="connsiteX1" fmla="*/ 167830 w 250329"/>
                <a:gd name="connsiteY1" fmla="*/ 207670 h 217195"/>
                <a:gd name="connsiteX2" fmla="*/ 240804 w 250329"/>
                <a:gd name="connsiteY2" fmla="*/ 9525 h 21719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250329" h="217195">
                  <a:moveTo>
                    <a:pt x="9525" y="207670"/>
                  </a:moveTo>
                  <a:lnTo>
                    <a:pt x="167830" y="207670"/>
                  </a:lnTo>
                  <a:lnTo>
                    <a:pt x="240804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7" name="Freeform 3"/>
            <p:cNvSpPr/>
            <p:nvPr/>
          </p:nvSpPr>
          <p:spPr>
            <a:xfrm>
              <a:off x="2482630" y="3676209"/>
              <a:ext cx="176021" cy="467055"/>
            </a:xfrm>
            <a:custGeom>
              <a:avLst/>
              <a:gdLst>
                <a:gd name="connsiteX0" fmla="*/ 9525 w 176021"/>
                <a:gd name="connsiteY0" fmla="*/ 9525 h 467055"/>
                <a:gd name="connsiteX1" fmla="*/ 166497 w 176021"/>
                <a:gd name="connsiteY1" fmla="*/ 457530 h 467055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76021" h="467055">
                  <a:moveTo>
                    <a:pt x="9525" y="9525"/>
                  </a:moveTo>
                  <a:lnTo>
                    <a:pt x="166497" y="457530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6152579" y="3646832"/>
            <a:ext cx="488567" cy="419925"/>
            <a:chOff x="6152563" y="3646816"/>
            <a:chExt cx="488567" cy="419925"/>
          </a:xfrm>
        </p:grpSpPr>
        <p:sp>
          <p:nvSpPr>
            <p:cNvPr id="59" name="Freeform 3"/>
            <p:cNvSpPr/>
            <p:nvPr/>
          </p:nvSpPr>
          <p:spPr>
            <a:xfrm>
              <a:off x="6284146" y="3646816"/>
              <a:ext cx="356984" cy="173088"/>
            </a:xfrm>
            <a:custGeom>
              <a:avLst/>
              <a:gdLst>
                <a:gd name="connsiteX0" fmla="*/ 9525 w 356984"/>
                <a:gd name="connsiteY0" fmla="*/ 9525 h 173088"/>
                <a:gd name="connsiteX1" fmla="*/ 82003 w 356984"/>
                <a:gd name="connsiteY1" fmla="*/ 163563 h 173088"/>
                <a:gd name="connsiteX2" fmla="*/ 347459 w 356984"/>
                <a:gd name="connsiteY2" fmla="*/ 163563 h 173088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</a:cxnLst>
              <a:rect l="l" t="t" r="r" b="b"/>
              <a:pathLst>
                <a:path w="356984" h="173088">
                  <a:moveTo>
                    <a:pt x="9525" y="9525"/>
                  </a:moveTo>
                  <a:lnTo>
                    <a:pt x="82003" y="163563"/>
                  </a:lnTo>
                  <a:lnTo>
                    <a:pt x="347459" y="163563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0" name="Freeform 3"/>
            <p:cNvSpPr/>
            <p:nvPr/>
          </p:nvSpPr>
          <p:spPr>
            <a:xfrm>
              <a:off x="6152563" y="3800854"/>
              <a:ext cx="223113" cy="265887"/>
            </a:xfrm>
            <a:custGeom>
              <a:avLst/>
              <a:gdLst>
                <a:gd name="connsiteX0" fmla="*/ 213588 w 223113"/>
                <a:gd name="connsiteY0" fmla="*/ 9525 h 265887"/>
                <a:gd name="connsiteX1" fmla="*/ 9525 w 223113"/>
                <a:gd name="connsiteY1" fmla="*/ 256362 h 265887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223113" h="265887">
                  <a:moveTo>
                    <a:pt x="213588" y="9525"/>
                  </a:moveTo>
                  <a:lnTo>
                    <a:pt x="9525" y="256362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344385" y="1615384"/>
            <a:ext cx="851827" cy="1030681"/>
            <a:chOff x="2344369" y="1615368"/>
            <a:chExt cx="851827" cy="1030681"/>
          </a:xfrm>
        </p:grpSpPr>
        <p:sp>
          <p:nvSpPr>
            <p:cNvPr id="62" name="Freeform 3"/>
            <p:cNvSpPr/>
            <p:nvPr/>
          </p:nvSpPr>
          <p:spPr>
            <a:xfrm>
              <a:off x="2713996" y="1615368"/>
              <a:ext cx="157302" cy="1030681"/>
            </a:xfrm>
            <a:custGeom>
              <a:avLst/>
              <a:gdLst>
                <a:gd name="connsiteX0" fmla="*/ 9525 w 157302"/>
                <a:gd name="connsiteY0" fmla="*/ 9525 h 1030681"/>
                <a:gd name="connsiteX1" fmla="*/ 147777 w 157302"/>
                <a:gd name="connsiteY1" fmla="*/ 1021156 h 1030681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157302" h="1030681">
                  <a:moveTo>
                    <a:pt x="9525" y="9525"/>
                  </a:moveTo>
                  <a:lnTo>
                    <a:pt x="147777" y="1021156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63" name="Freeform 3"/>
            <p:cNvSpPr/>
            <p:nvPr/>
          </p:nvSpPr>
          <p:spPr>
            <a:xfrm>
              <a:off x="2344369" y="1615368"/>
              <a:ext cx="851827" cy="38100"/>
            </a:xfrm>
            <a:custGeom>
              <a:avLst/>
              <a:gdLst>
                <a:gd name="connsiteX0" fmla="*/ 9525 w 851827"/>
                <a:gd name="connsiteY0" fmla="*/ 9525 h 38100"/>
                <a:gd name="connsiteX1" fmla="*/ 842302 w 851827"/>
                <a:gd name="connsiteY1" fmla="*/ 9525 h 38100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</a:cxnLst>
              <a:rect l="l" t="t" r="r" b="b"/>
              <a:pathLst>
                <a:path w="851827" h="38100">
                  <a:moveTo>
                    <a:pt x="9525" y="9525"/>
                  </a:moveTo>
                  <a:lnTo>
                    <a:pt x="842302" y="9525"/>
                  </a:lnTo>
                </a:path>
              </a:pathLst>
            </a:cu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64" name="Freeform 3"/>
          <p:cNvSpPr/>
          <p:nvPr/>
        </p:nvSpPr>
        <p:spPr>
          <a:xfrm>
            <a:off x="5427251" y="3909684"/>
            <a:ext cx="243662" cy="873683"/>
          </a:xfrm>
          <a:custGeom>
            <a:avLst/>
            <a:gdLst>
              <a:gd name="connsiteX0" fmla="*/ 234136 w 243662"/>
              <a:gd name="connsiteY0" fmla="*/ 864158 h 873683"/>
              <a:gd name="connsiteX1" fmla="*/ 123761 w 243662"/>
              <a:gd name="connsiteY1" fmla="*/ 864158 h 873683"/>
              <a:gd name="connsiteX2" fmla="*/ 9525 w 243662"/>
              <a:gd name="connsiteY2" fmla="*/ 9525 h 8736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3662" h="873683">
                <a:moveTo>
                  <a:pt x="234136" y="864158"/>
                </a:moveTo>
                <a:lnTo>
                  <a:pt x="123761" y="864158"/>
                </a:ln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60464B6-A3D0-5D4C-A85A-D4E0289FA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63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313688" y="213360"/>
            <a:ext cx="6516624" cy="6431280"/>
          </a:xfrm>
          <a:prstGeom prst="rect">
            <a:avLst/>
          </a:prstGeom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520027" y="517713"/>
            <a:ext cx="2308324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Tonsils (in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pharyngeal region)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5520027" y="1421001"/>
            <a:ext cx="230672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Thymus (in thorax;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most active during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youth)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520027" y="3562538"/>
            <a:ext cx="2220160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Spleen (curves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around left side of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stomach)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5520027" y="4819838"/>
            <a:ext cx="1952458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Peyer’s patches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(in intestine)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5520027" y="5873938"/>
            <a:ext cx="117019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Appendix</a:t>
            </a:r>
          </a:p>
        </p:txBody>
      </p:sp>
      <p:sp>
        <p:nvSpPr>
          <p:cNvPr id="9" name="Freeform 8"/>
          <p:cNvSpPr/>
          <p:nvPr/>
        </p:nvSpPr>
        <p:spPr>
          <a:xfrm>
            <a:off x="3515416" y="653806"/>
            <a:ext cx="1980120" cy="765632"/>
          </a:xfrm>
          <a:custGeom>
            <a:avLst/>
            <a:gdLst>
              <a:gd name="connsiteX0" fmla="*/ 1970595 w 1980120"/>
              <a:gd name="connsiteY0" fmla="*/ 9525 h 765632"/>
              <a:gd name="connsiteX1" fmla="*/ 1721180 w 1980120"/>
              <a:gd name="connsiteY1" fmla="*/ 9525 h 765632"/>
              <a:gd name="connsiteX2" fmla="*/ 9525 w 1980120"/>
              <a:gd name="connsiteY2" fmla="*/ 756107 h 765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80120" h="765632">
                <a:moveTo>
                  <a:pt x="1970595" y="9525"/>
                </a:moveTo>
                <a:lnTo>
                  <a:pt x="1721180" y="9525"/>
                </a:lnTo>
                <a:lnTo>
                  <a:pt x="9525" y="756107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3384053" y="1567382"/>
            <a:ext cx="2112327" cy="742111"/>
          </a:xfrm>
          <a:custGeom>
            <a:avLst/>
            <a:gdLst>
              <a:gd name="connsiteX0" fmla="*/ 2102802 w 2112327"/>
              <a:gd name="connsiteY0" fmla="*/ 9525 h 742111"/>
              <a:gd name="connsiteX1" fmla="*/ 1815147 w 2112327"/>
              <a:gd name="connsiteY1" fmla="*/ 9525 h 742111"/>
              <a:gd name="connsiteX2" fmla="*/ 9525 w 2112327"/>
              <a:gd name="connsiteY2" fmla="*/ 732586 h 7421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12327" h="742111">
                <a:moveTo>
                  <a:pt x="2102802" y="9525"/>
                </a:moveTo>
                <a:lnTo>
                  <a:pt x="1815147" y="9525"/>
                </a:lnTo>
                <a:lnTo>
                  <a:pt x="9525" y="732586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529577" y="4605643"/>
            <a:ext cx="1311389" cy="366572"/>
          </a:xfrm>
          <a:custGeom>
            <a:avLst/>
            <a:gdLst>
              <a:gd name="connsiteX0" fmla="*/ 1301864 w 1311389"/>
              <a:gd name="connsiteY0" fmla="*/ 357047 h 366572"/>
              <a:gd name="connsiteX1" fmla="*/ 9525 w 1311389"/>
              <a:gd name="connsiteY1" fmla="*/ 9525 h 3665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1389" h="366572">
                <a:moveTo>
                  <a:pt x="1301864" y="357047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055203" y="5280388"/>
            <a:ext cx="2415628" cy="746696"/>
          </a:xfrm>
          <a:custGeom>
            <a:avLst/>
            <a:gdLst>
              <a:gd name="connsiteX0" fmla="*/ 2406103 w 2415628"/>
              <a:gd name="connsiteY0" fmla="*/ 737171 h 746696"/>
              <a:gd name="connsiteX1" fmla="*/ 800100 w 2415628"/>
              <a:gd name="connsiteY1" fmla="*/ 737171 h 746696"/>
              <a:gd name="connsiteX2" fmla="*/ 9525 w 2415628"/>
              <a:gd name="connsiteY2" fmla="*/ 9525 h 7466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15628" h="746696">
                <a:moveTo>
                  <a:pt x="2406103" y="737171"/>
                </a:moveTo>
                <a:lnTo>
                  <a:pt x="800100" y="737171"/>
                </a:ln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3319853" y="653806"/>
            <a:ext cx="1926272" cy="672109"/>
          </a:xfrm>
          <a:custGeom>
            <a:avLst/>
            <a:gdLst>
              <a:gd name="connsiteX0" fmla="*/ 1916747 w 1926272"/>
              <a:gd name="connsiteY0" fmla="*/ 9525 h 672109"/>
              <a:gd name="connsiteX1" fmla="*/ 9525 w 1926272"/>
              <a:gd name="connsiteY1" fmla="*/ 662584 h 672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6272" h="672109">
                <a:moveTo>
                  <a:pt x="1916747" y="9525"/>
                </a:moveTo>
                <a:lnTo>
                  <a:pt x="9525" y="662584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077528" y="3725544"/>
            <a:ext cx="1367828" cy="38100"/>
          </a:xfrm>
          <a:custGeom>
            <a:avLst/>
            <a:gdLst>
              <a:gd name="connsiteX0" fmla="*/ 1358303 w 1367828"/>
              <a:gd name="connsiteY0" fmla="*/ 9525 h 38100"/>
              <a:gd name="connsiteX1" fmla="*/ 9525 w 136782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7828" h="38100">
                <a:moveTo>
                  <a:pt x="1358303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3778825" y="4953165"/>
            <a:ext cx="1666532" cy="38100"/>
          </a:xfrm>
          <a:custGeom>
            <a:avLst/>
            <a:gdLst>
              <a:gd name="connsiteX0" fmla="*/ 1657007 w 1666532"/>
              <a:gd name="connsiteY0" fmla="*/ 9525 h 38100"/>
              <a:gd name="connsiteX1" fmla="*/ 9525 w 166653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66532" h="38100">
                <a:moveTo>
                  <a:pt x="1657007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B8ED4-0487-4548-896B-5C4093C39B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51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"/>
          <a:stretch>
            <a:fillRect/>
          </a:stretch>
        </p:blipFill>
        <p:spPr>
          <a:xfrm>
            <a:off x="298704" y="1569720"/>
            <a:ext cx="8546592" cy="371856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40113" y="1836739"/>
            <a:ext cx="2293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FFFFFF"/>
                </a:solidFill>
                <a:latin typeface="Arial Black" panose="020B0A04020102020204" pitchFamily="34" charset="0"/>
                <a:ea typeface="ＭＳ Ｐゴシック" charset="0"/>
              </a:rPr>
              <a:t>The Immune System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22288" y="2587627"/>
            <a:ext cx="46669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Innate (nonspecific) defense mechanisms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81000" y="3222625"/>
            <a:ext cx="19412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First line of defense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1000" y="3665538"/>
            <a:ext cx="5626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Skin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81000" y="3932238"/>
            <a:ext cx="21127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Mucous membranes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81000" y="4198938"/>
            <a:ext cx="18979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7160" indent="-1371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Secretions of skin</a:t>
            </a:r>
            <a:b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mucous</a:t>
            </a:r>
            <a:b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membranes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83915" y="2471739"/>
            <a:ext cx="305647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Adaptive (specific) defense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mechanisms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487988" y="3222625"/>
            <a:ext cx="20085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Third line of defense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487988" y="3690938"/>
            <a:ext cx="14430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Lymphocytes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5487988" y="3944938"/>
            <a:ext cx="118179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Antibodies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487988" y="4198938"/>
            <a:ext cx="249972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7160" indent="-1371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Macrophages and other</a:t>
            </a:r>
            <a:b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antigen-presenting cells</a:t>
            </a:r>
          </a:p>
        </p:txBody>
      </p:sp>
      <p:sp>
        <p:nvSpPr>
          <p:cNvPr id="17" name="TextBox 18"/>
          <p:cNvSpPr txBox="1">
            <a:spLocks noChangeArrowheads="1"/>
          </p:cNvSpPr>
          <p:nvPr/>
        </p:nvSpPr>
        <p:spPr bwMode="auto">
          <a:xfrm>
            <a:off x="2824163" y="3222625"/>
            <a:ext cx="2234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Second line of defense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2824163" y="3665538"/>
            <a:ext cx="173765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Phagocytic cells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824163" y="3919538"/>
            <a:ext cx="188994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Natural killer cells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2824163" y="4173538"/>
            <a:ext cx="23022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Antimicrobial proteins</a:t>
            </a: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>
            <a:off x="2824163" y="4427538"/>
            <a:ext cx="184185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7160" indent="-1371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The inflammatory</a:t>
            </a:r>
            <a:b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response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2824163" y="4935538"/>
            <a:ext cx="67646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Fever</a:t>
            </a:r>
          </a:p>
        </p:txBody>
      </p:sp>
      <p:sp>
        <p:nvSpPr>
          <p:cNvPr id="23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7D3FF9F-DD87-254F-A625-711F994B4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98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7"/>
          <a:stretch>
            <a:fillRect/>
          </a:stretch>
        </p:blipFill>
        <p:spPr>
          <a:xfrm>
            <a:off x="298704" y="731520"/>
            <a:ext cx="8546592" cy="5394960"/>
          </a:xfrm>
          <a:prstGeom prst="rect">
            <a:avLst/>
          </a:prstGeom>
        </p:spPr>
      </p:pic>
      <p:sp>
        <p:nvSpPr>
          <p:cNvPr id="4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22708-4DFB-714D-A495-98A9E39E7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01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1"/>
          <a:stretch>
            <a:fillRect/>
          </a:stretch>
        </p:blipFill>
        <p:spPr>
          <a:xfrm>
            <a:off x="298704" y="1856232"/>
            <a:ext cx="8546592" cy="3145536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© 2018 Pearson Education, Inc.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87213D-D2A8-0B42-94E4-F434F5648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611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</TotalTime>
  <Words>1046</Words>
  <Application>Microsoft Macintosh PowerPoint</Application>
  <PresentationFormat>On-screen Show (4:3)</PresentationFormat>
  <Paragraphs>432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Arial Black</vt:lpstr>
      <vt:lpstr>Calibri</vt:lpstr>
      <vt:lpstr>Times</vt:lpstr>
      <vt:lpstr>Times New Roman</vt:lpstr>
      <vt:lpstr>Wingdings</vt:lpstr>
      <vt:lpstr>Custom Design</vt:lpstr>
      <vt:lpstr>Blank</vt:lpstr>
      <vt:lpstr>1_Blank</vt:lpstr>
      <vt:lpstr>7_Blank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238</cp:revision>
  <dcterms:modified xsi:type="dcterms:W3CDTF">2020-03-07T00:14:56Z</dcterms:modified>
</cp:coreProperties>
</file>