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theme/theme7.xml" ContentType="application/vnd.openxmlformats-officedocument.theme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theme/theme9.xml" ContentType="application/vnd.openxmlformats-officedocument.theme+xml"/>
  <Override PartName="/ppt/slideLayouts/slideLayout14.xml" ContentType="application/vnd.openxmlformats-officedocument.presentationml.slideLayout+xml"/>
  <Override PartName="/ppt/theme/theme10.xml" ContentType="application/vnd.openxmlformats-officedocument.theme+xml"/>
  <Override PartName="/ppt/slideLayouts/slideLayout15.xml" ContentType="application/vnd.openxmlformats-officedocument.presentationml.slideLayout+xml"/>
  <Override PartName="/ppt/theme/theme11.xml" ContentType="application/vnd.openxmlformats-officedocument.theme+xml"/>
  <Override PartName="/ppt/slideLayouts/slideLayout16.xml" ContentType="application/vnd.openxmlformats-officedocument.presentationml.slideLayout+xml"/>
  <Override PartName="/ppt/theme/theme12.xml" ContentType="application/vnd.openxmlformats-officedocument.theme+xml"/>
  <Override PartName="/ppt/slideLayouts/slideLayout17.xml" ContentType="application/vnd.openxmlformats-officedocument.presentationml.slideLayout+xml"/>
  <Override PartName="/ppt/theme/theme13.xml" ContentType="application/vnd.openxmlformats-officedocument.theme+xml"/>
  <Override PartName="/ppt/slideLayouts/slideLayout18.xml" ContentType="application/vnd.openxmlformats-officedocument.presentationml.slideLayout+xml"/>
  <Override PartName="/ppt/theme/theme14.xml" ContentType="application/vnd.openxmlformats-officedocument.theme+xml"/>
  <Override PartName="/ppt/slideLayouts/slideLayout19.xml" ContentType="application/vnd.openxmlformats-officedocument.presentationml.slideLayout+xml"/>
  <Override PartName="/ppt/theme/theme15.xml" ContentType="application/vnd.openxmlformats-officedocument.theme+xml"/>
  <Override PartName="/ppt/slideLayouts/slideLayout20.xml" ContentType="application/vnd.openxmlformats-officedocument.presentationml.slideLayout+xml"/>
  <Override PartName="/ppt/theme/theme16.xml" ContentType="application/vnd.openxmlformats-officedocument.theme+xml"/>
  <Override PartName="/ppt/slideLayouts/slideLayout21.xml" ContentType="application/vnd.openxmlformats-officedocument.presentationml.slideLayout+xml"/>
  <Override PartName="/ppt/theme/theme17.xml" ContentType="application/vnd.openxmlformats-officedocument.theme+xml"/>
  <Override PartName="/ppt/slideLayouts/slideLayout22.xml" ContentType="application/vnd.openxmlformats-officedocument.presentationml.slideLayout+xml"/>
  <Override PartName="/ppt/theme/theme18.xml" ContentType="application/vnd.openxmlformats-officedocument.theme+xml"/>
  <Override PartName="/ppt/slideLayouts/slideLayout23.xml" ContentType="application/vnd.openxmlformats-officedocument.presentationml.slideLayout+xml"/>
  <Override PartName="/ppt/theme/theme19.xml" ContentType="application/vnd.openxmlformats-officedocument.theme+xml"/>
  <Override PartName="/ppt/slideLayouts/slideLayout24.xml" ContentType="application/vnd.openxmlformats-officedocument.presentationml.slideLayout+xml"/>
  <Override PartName="/ppt/theme/theme20.xml" ContentType="application/vnd.openxmlformats-officedocument.theme+xml"/>
  <Override PartName="/ppt/slideLayouts/slideLayout25.xml" ContentType="application/vnd.openxmlformats-officedocument.presentationml.slideLayout+xml"/>
  <Override PartName="/ppt/theme/theme21.xml" ContentType="application/vnd.openxmlformats-officedocument.theme+xml"/>
  <Override PartName="/ppt/slideLayouts/slideLayout26.xml" ContentType="application/vnd.openxmlformats-officedocument.presentationml.slideLayout+xml"/>
  <Override PartName="/ppt/theme/theme22.xml" ContentType="application/vnd.openxmlformats-officedocument.theme+xml"/>
  <Override PartName="/ppt/slideLayouts/slideLayout27.xml" ContentType="application/vnd.openxmlformats-officedocument.presentationml.slideLayout+xml"/>
  <Override PartName="/ppt/theme/theme23.xml" ContentType="application/vnd.openxmlformats-officedocument.theme+xml"/>
  <Override PartName="/ppt/slideLayouts/slideLayout28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4753" r:id="rId1"/>
    <p:sldMasterId id="2147484844" r:id="rId2"/>
    <p:sldMasterId id="2147484846" r:id="rId3"/>
    <p:sldMasterId id="2147484848" r:id="rId4"/>
    <p:sldMasterId id="2147484850" r:id="rId5"/>
    <p:sldMasterId id="2147484854" r:id="rId6"/>
    <p:sldMasterId id="2147484856" r:id="rId7"/>
    <p:sldMasterId id="2147484860" r:id="rId8"/>
    <p:sldMasterId id="2147484862" r:id="rId9"/>
    <p:sldMasterId id="2147484876" r:id="rId10"/>
    <p:sldMasterId id="2147484882" r:id="rId11"/>
    <p:sldMasterId id="2147484884" r:id="rId12"/>
    <p:sldMasterId id="2147484886" r:id="rId13"/>
    <p:sldMasterId id="2147484890" r:id="rId14"/>
    <p:sldMasterId id="2147484892" r:id="rId15"/>
    <p:sldMasterId id="2147484894" r:id="rId16"/>
    <p:sldMasterId id="2147484896" r:id="rId17"/>
    <p:sldMasterId id="2147484898" r:id="rId18"/>
    <p:sldMasterId id="2147484902" r:id="rId19"/>
    <p:sldMasterId id="2147484908" r:id="rId20"/>
    <p:sldMasterId id="2147484912" r:id="rId21"/>
    <p:sldMasterId id="2147484916" r:id="rId22"/>
    <p:sldMasterId id="2147484918" r:id="rId23"/>
    <p:sldMasterId id="2147484922" r:id="rId24"/>
  </p:sldMasterIdLst>
  <p:notesMasterIdLst>
    <p:notesMasterId r:id="rId48"/>
  </p:notesMasterIdLst>
  <p:handoutMasterIdLst>
    <p:handoutMasterId r:id="rId49"/>
  </p:handoutMasterIdLst>
  <p:sldIdLst>
    <p:sldId id="680" r:id="rId25"/>
    <p:sldId id="681" r:id="rId26"/>
    <p:sldId id="682" r:id="rId27"/>
    <p:sldId id="683" r:id="rId28"/>
    <p:sldId id="685" r:id="rId29"/>
    <p:sldId id="686" r:id="rId30"/>
    <p:sldId id="688" r:id="rId31"/>
    <p:sldId id="689" r:id="rId32"/>
    <p:sldId id="696" r:id="rId33"/>
    <p:sldId id="699" r:id="rId34"/>
    <p:sldId id="700" r:id="rId35"/>
    <p:sldId id="701" r:id="rId36"/>
    <p:sldId id="703" r:id="rId37"/>
    <p:sldId id="704" r:id="rId38"/>
    <p:sldId id="705" r:id="rId39"/>
    <p:sldId id="706" r:id="rId40"/>
    <p:sldId id="707" r:id="rId41"/>
    <p:sldId id="714" r:id="rId42"/>
    <p:sldId id="716" r:id="rId43"/>
    <p:sldId id="717" r:id="rId44"/>
    <p:sldId id="719" r:id="rId45"/>
    <p:sldId id="709" r:id="rId46"/>
    <p:sldId id="71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104">
          <p15:clr>
            <a:srgbClr val="A4A3A4"/>
          </p15:clr>
        </p15:guide>
        <p15:guide id="4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61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09" autoAdjust="0"/>
  </p:normalViewPr>
  <p:slideViewPr>
    <p:cSldViewPr>
      <p:cViewPr varScale="1">
        <p:scale>
          <a:sx n="211" d="100"/>
          <a:sy n="211" d="100"/>
        </p:scale>
        <p:origin x="3184" y="208"/>
      </p:cViewPr>
      <p:guideLst>
        <p:guide orient="horz" pos="2160"/>
        <p:guide pos="2880"/>
        <p:guide orient="horz" pos="1104"/>
        <p:guide pos="240"/>
      </p:guideLst>
    </p:cSldViewPr>
  </p:slideViewPr>
  <p:outlineViewPr>
    <p:cViewPr>
      <p:scale>
        <a:sx n="33" d="100"/>
        <a:sy n="33" d="100"/>
      </p:scale>
      <p:origin x="0" y="6113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330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1ABFD-6BF8-4CF5-BB45-42AE23FF67DE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A3FA-D233-4A54-9B39-BA5C5A94F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61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>
                <a:latin typeface="Arial"/>
              </a:rPr>
              <a:t>Click to edit the notes format</a:t>
            </a:r>
            <a:endParaRPr/>
          </a:p>
        </p:txBody>
      </p:sp>
      <p:sp>
        <p:nvSpPr>
          <p:cNvPr id="315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&lt;header&gt;</a:t>
            </a:r>
            <a:endParaRPr/>
          </a:p>
        </p:txBody>
      </p:sp>
      <p:sp>
        <p:nvSpPr>
          <p:cNvPr id="3153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154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3155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398B11F-C989-4FC2-9FC4-9CD7F081D689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9405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51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92" y="362775"/>
            <a:ext cx="4572000" cy="5849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 userDrawn="1"/>
        </p:nvSpPr>
        <p:spPr>
          <a:xfrm>
            <a:off x="5292876" y="2469124"/>
            <a:ext cx="3468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2A61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11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171808" y="3503697"/>
            <a:ext cx="3711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>
              <a:lnSpc>
                <a:spcPct val="100000"/>
              </a:lnSpc>
            </a:pPr>
            <a:r>
              <a:rPr lang="en-US" sz="3000" kern="1200" dirty="0">
                <a:solidFill>
                  <a:srgbClr val="E44E24"/>
                </a:solidFill>
                <a:latin typeface="Arial"/>
                <a:ea typeface="+mn-ea"/>
                <a:cs typeface="+mn-cs"/>
              </a:rPr>
              <a:t>The Cardiovascular System</a:t>
            </a:r>
          </a:p>
        </p:txBody>
      </p:sp>
      <p:sp>
        <p:nvSpPr>
          <p:cNvPr id="11" name="CustomShape 2"/>
          <p:cNvSpPr/>
          <p:nvPr userDrawn="1"/>
        </p:nvSpPr>
        <p:spPr>
          <a:xfrm>
            <a:off x="5185800" y="5486040"/>
            <a:ext cx="3682800" cy="820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rgbClr val="2A61A4"/>
                </a:solidFill>
                <a:latin typeface="Arial"/>
              </a:rPr>
              <a:t>Lecture Presentation by 
Patty </a:t>
            </a:r>
            <a:r>
              <a:rPr lang="en-US" sz="1600" dirty="0" err="1">
                <a:solidFill>
                  <a:srgbClr val="2A61A4"/>
                </a:solidFill>
                <a:latin typeface="Arial"/>
              </a:rPr>
              <a:t>Bostwick</a:t>
            </a:r>
            <a:r>
              <a:rPr lang="en-US" sz="1600" dirty="0">
                <a:solidFill>
                  <a:srgbClr val="2A61A4"/>
                </a:solidFill>
                <a:latin typeface="Arial"/>
              </a:rPr>
              <a:t>-Taylor
Florence-Darlington Technical College</a:t>
            </a:r>
            <a:endParaRPr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5970E63-2BC2-F948-9080-22D8224EA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82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AE63B57-7906-B34C-9035-3B231D8280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437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27FC31D-BC4F-FF4F-9E30-F2A230F8E3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9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CC1B213-E31B-D84A-9DCA-0F5E5159E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770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06597F5-98C5-1D47-8167-BF0398B85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364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62928F-B7C6-024C-B5EB-02CEE8D6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8200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1724AE-91E7-CE48-9634-35B885C2E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75830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6904C9E-7D97-9C4C-B248-26B05A525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86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C346981-50C8-EB49-ABB9-694863190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2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ABAB052-BECD-3A4A-A22B-E5CE8BA779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4939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98632D0-F3F6-7845-9977-6DC3047A5E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12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98755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286750" cy="472916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BBF0C-09E2-0646-8906-3598DA535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352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DA00E82-CB07-4340-BC06-5DA1E0769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905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B6801-990D-3947-A3EE-17B05172D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935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08B3C3C-C98B-A04A-8B63-EA217D7A7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611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68FB687-00B0-584E-BCC9-DC3D3D21E7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34219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03807F7-118F-1A4E-82F4-06F37FB01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201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C3CF3C-58F4-D349-8590-D55630142F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454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3784646-535D-CC41-B799-0E1DB9B51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0003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FF193808-897C-4C4E-988B-69E977965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6590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8986F98-89D9-3449-99F2-6EB55E72D1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33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Line 2"/>
          <p:cNvSpPr/>
          <p:nvPr userDrawn="1"/>
        </p:nvSpPr>
        <p:spPr>
          <a:xfrm>
            <a:off x="-8280" y="50760"/>
            <a:ext cx="9143640" cy="0"/>
          </a:xfrm>
          <a:prstGeom prst="line">
            <a:avLst/>
          </a:prstGeom>
          <a:ln w="127080">
            <a:solidFill>
              <a:srgbClr val="2A61A4"/>
            </a:solidFill>
            <a:miter/>
          </a:ln>
        </p:spPr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741C54C-1B55-E842-8B79-7375A26378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58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A1C6B-6420-EB4E-B41A-B24E333BCC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1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245520" y="192960"/>
            <a:ext cx="8652600" cy="9579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245520" y="1227600"/>
            <a:ext cx="8652600" cy="5232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2C4546-AE6F-0E4C-9F99-B3460E8D6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491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05EDDB77-DFD5-FC49-9CC0-46242644E2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4933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AC54551-A377-534D-AF40-5E90CF236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64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37872FCB-8B91-4E4B-BBC7-ACC1A29403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20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" y="0"/>
            <a:ext cx="8229600" cy="30175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9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D98A75D-6080-D748-89CD-14CC3A15F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965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4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5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6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7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8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9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20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21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22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2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4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5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6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7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0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1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2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8286750" cy="1309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825625"/>
            <a:ext cx="8286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" y="6553200"/>
            <a:ext cx="30861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8189E-1F6C-3B49-AFA8-609E41B73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968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54" r:id="rId1"/>
    <p:sldLayoutId id="2147484755" r:id="rId2"/>
    <p:sldLayoutId id="2147484759" r:id="rId3"/>
    <p:sldLayoutId id="2147484760" r:id="rId4"/>
    <p:sldLayoutId id="214748476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2A61A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A61A4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A61A4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CB6F32-80DA-E847-B373-2CF07E3D6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6393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D35258-6E78-F649-9AB2-EBD15E47F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597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0CF8CD8-BCCF-9141-A849-FA11481C2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277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6A8D3F8-D144-054A-A396-0E33D710A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64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B84E2-F09A-5548-BB90-B5B85C0AF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097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0F6E6F-7D87-8D43-AD02-562D669A2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057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BCCE4D-1E98-964C-84AA-94D999FC1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71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FB21FAD-D37A-8A4B-94E9-A9F6F322C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647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EA27D33-C8C1-6E4D-B258-A087923D6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71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9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71AB07-2A24-9A4D-B53E-C64FF027B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18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92F0B9-A31E-AD41-9814-8B1120773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608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5BE910-8C0D-F649-AC2A-FA4CDC6C63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0A07992-8530-584D-A8DD-4AA1F34575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7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29AF07-8303-884C-94AD-CC9514BFB6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69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DA14DE-7B2B-F14F-A516-59AAA323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455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C5FB8FE-A791-8E42-804A-E39978B351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121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8351E4-AA09-6D40-A546-6FD57A220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354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76E4D73-523B-9240-A1D2-03CFD3DBBC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406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B67101-6D07-2446-881E-8CDB7CF04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80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56B6752-CC1E-BA43-BD0D-5E24563FD6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10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5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D7C6D10-FEAF-E04C-8981-1035EC642A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65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7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9D7DE18-27D6-E948-A612-911C58EF91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1203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1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000000"/>
                </a:solidFill>
                <a:ea typeface="ＭＳ Ｐゴシック" charset="0"/>
              </a:rPr>
              <a:t>© 2018 Pearson Education, Inc.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670F5B2-2E06-F849-803C-360CD256CE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07225" y="6491288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15FE502-C1F0-8B4A-96CA-B1DAE9A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422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63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8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1a-U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3a-U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7-U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8-U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0a-U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0b-U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1-U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2a-U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2b-U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5a-U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6-U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1b-U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7-U.jp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9-U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3-U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14-U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1c-U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2-U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3b-U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5-U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4-U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C:\Users\rajesh\Desktop\Sunday\Unlabeled\figure_11_06b-U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>
            <a:fillRect/>
          </a:stretch>
        </p:blipFill>
        <p:spPr>
          <a:xfrm>
            <a:off x="298704" y="1152144"/>
            <a:ext cx="8546592" cy="45537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8990" y="2081866"/>
            <a:ext cx="9794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vena cava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45340" y="2859741"/>
            <a:ext cx="10595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Pulmonary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7646252" y="2077103"/>
            <a:ext cx="5354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Aorta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646252" y="2385078"/>
            <a:ext cx="1118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Parietal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pleura (cut)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46252" y="2945466"/>
            <a:ext cx="8672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Left lung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646252" y="3470928"/>
            <a:ext cx="11862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Pericardium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(cut)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337402" y="4431366"/>
            <a:ext cx="10708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Diaphragm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7646252" y="4077353"/>
            <a:ext cx="751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Apex of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heart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338990" y="5444191"/>
            <a:ext cx="29655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5" name="Freeform 14"/>
          <p:cNvSpPr/>
          <p:nvPr/>
        </p:nvSpPr>
        <p:spPr>
          <a:xfrm>
            <a:off x="6158241" y="3056563"/>
            <a:ext cx="1403451" cy="25400"/>
          </a:xfrm>
          <a:custGeom>
            <a:avLst/>
            <a:gdLst>
              <a:gd name="connsiteX0" fmla="*/ 6350 w 1403451"/>
              <a:gd name="connsiteY0" fmla="*/ 6350 h 25400"/>
              <a:gd name="connsiteX1" fmla="*/ 1397101 w 140345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03451" h="25400">
                <a:moveTo>
                  <a:pt x="6350" y="6350"/>
                </a:moveTo>
                <a:lnTo>
                  <a:pt x="139710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4576316" y="2192519"/>
            <a:ext cx="2996234" cy="25400"/>
          </a:xfrm>
          <a:custGeom>
            <a:avLst/>
            <a:gdLst>
              <a:gd name="connsiteX0" fmla="*/ 2989884 w 2996234"/>
              <a:gd name="connsiteY0" fmla="*/ 6350 h 25400"/>
              <a:gd name="connsiteX1" fmla="*/ 6350 w 299623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996234" h="25400">
                <a:moveTo>
                  <a:pt x="298988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5286754" y="2494982"/>
            <a:ext cx="2274938" cy="25400"/>
          </a:xfrm>
          <a:custGeom>
            <a:avLst/>
            <a:gdLst>
              <a:gd name="connsiteX0" fmla="*/ 2268588 w 2274938"/>
              <a:gd name="connsiteY0" fmla="*/ 6350 h 25400"/>
              <a:gd name="connsiteX1" fmla="*/ 6350 w 227493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74938" h="25400">
                <a:moveTo>
                  <a:pt x="226858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5327978" y="3583003"/>
            <a:ext cx="2233714" cy="25400"/>
          </a:xfrm>
          <a:custGeom>
            <a:avLst/>
            <a:gdLst>
              <a:gd name="connsiteX0" fmla="*/ 2227364 w 2233714"/>
              <a:gd name="connsiteY0" fmla="*/ 6350 h 25400"/>
              <a:gd name="connsiteX1" fmla="*/ 6350 w 223371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33714" h="25400">
                <a:moveTo>
                  <a:pt x="222736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431186" y="2982154"/>
            <a:ext cx="3197047" cy="25400"/>
          </a:xfrm>
          <a:custGeom>
            <a:avLst/>
            <a:gdLst>
              <a:gd name="connsiteX0" fmla="*/ 3190697 w 3197047"/>
              <a:gd name="connsiteY0" fmla="*/ 6350 h 25400"/>
              <a:gd name="connsiteX1" fmla="*/ 6350 w 319704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197047" h="25400">
                <a:moveTo>
                  <a:pt x="319069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230349" y="2192519"/>
            <a:ext cx="2772664" cy="25400"/>
          </a:xfrm>
          <a:custGeom>
            <a:avLst/>
            <a:gdLst>
              <a:gd name="connsiteX0" fmla="*/ 2766314 w 2772664"/>
              <a:gd name="connsiteY0" fmla="*/ 6350 h 25400"/>
              <a:gd name="connsiteX1" fmla="*/ 6350 w 277266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72664" h="25400">
                <a:moveTo>
                  <a:pt x="2766314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1413025" y="4539707"/>
            <a:ext cx="2427655" cy="25400"/>
          </a:xfrm>
          <a:custGeom>
            <a:avLst/>
            <a:gdLst>
              <a:gd name="connsiteX0" fmla="*/ 2421305 w 2427655"/>
              <a:gd name="connsiteY0" fmla="*/ 6350 h 25400"/>
              <a:gd name="connsiteX1" fmla="*/ 6350 w 242765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27655" h="25400">
                <a:moveTo>
                  <a:pt x="2421305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298603" y="4194623"/>
            <a:ext cx="2263089" cy="25400"/>
          </a:xfrm>
          <a:custGeom>
            <a:avLst/>
            <a:gdLst>
              <a:gd name="connsiteX0" fmla="*/ 2256739 w 2263089"/>
              <a:gd name="connsiteY0" fmla="*/ 6350 h 25400"/>
              <a:gd name="connsiteX1" fmla="*/ 6350 w 226308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3089" h="25400">
                <a:moveTo>
                  <a:pt x="2256739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CB35047-AF41-2B4D-929C-8F15626AF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063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"/>
          <a:stretch>
            <a:fillRect/>
          </a:stretch>
        </p:blipFill>
        <p:spPr>
          <a:xfrm>
            <a:off x="298704" y="280416"/>
            <a:ext cx="8546592" cy="62971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6382" y="287338"/>
            <a:ext cx="190917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Brachiocephalic trunk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382" y="615951"/>
            <a:ext cx="166712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Superior vena cava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382" y="996951"/>
            <a:ext cx="200054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Right pulmonary artery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6382" y="1466851"/>
            <a:ext cx="142346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Ascending aorta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6382" y="1906588"/>
            <a:ext cx="144430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Pulmonary trunk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6382" y="2354263"/>
            <a:ext cx="1444306" cy="41036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 dirty="0">
                <a:solidFill>
                  <a:srgbClr val="000000"/>
                </a:solidFill>
                <a:ea typeface="ＭＳ Ｐゴシック" charset="0"/>
              </a:rPr>
              <a:t>Right pulmonary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 dirty="0">
                <a:solidFill>
                  <a:srgbClr val="000000"/>
                </a:solidFill>
                <a:ea typeface="ＭＳ Ｐゴシック" charset="0"/>
              </a:rPr>
              <a:t>veins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6382" y="3106738"/>
            <a:ext cx="1229632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Right atrium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382" y="3514726"/>
            <a:ext cx="2131994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Right coronary artery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in coronary sulcus (right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atrioventricular groove)</a:t>
            </a:r>
            <a:endParaRPr lang="en-US" sz="1418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382" y="4313238"/>
            <a:ext cx="1809791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Anterior cardiac vein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382" y="4676776"/>
            <a:ext cx="145738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Right ventricle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382" y="5083176"/>
            <a:ext cx="1303242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Marginal artery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6382" y="5475288"/>
            <a:ext cx="1590179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Small cardiac vein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6382" y="5792788"/>
            <a:ext cx="1546898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Inferior vena cava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2257" y="6342063"/>
            <a:ext cx="483510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Anterior view of heart showing major vessels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77944" y="296863"/>
            <a:ext cx="2354812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Left common carotid artery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77944" y="603251"/>
            <a:ext cx="1880323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Left subclavian artery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7944" y="935038"/>
            <a:ext cx="960199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Aortic arch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77944" y="1236663"/>
            <a:ext cx="2071080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Ligamentum arteriosum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7944" y="1644651"/>
            <a:ext cx="1869101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Left pulmonary artery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7944" y="1960563"/>
            <a:ext cx="1829027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Left pulmonary veins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77944" y="2400301"/>
            <a:ext cx="1098186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Left atrium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7944" y="3257551"/>
            <a:ext cx="149720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Circumflex artery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477944" y="3641726"/>
            <a:ext cx="2040623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Left coronary artery in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coronary sulcus (left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atrioventricular groove)</a:t>
            </a:r>
            <a:endParaRPr lang="en-US" sz="1418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77944" y="4456113"/>
            <a:ext cx="1325940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Left ventricle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77944" y="4843463"/>
            <a:ext cx="1577355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Great cardiac vein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477944" y="5297488"/>
            <a:ext cx="2082301" cy="61555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Anterior interventricular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artery (in anterior</a:t>
            </a:r>
          </a:p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interventricular sulcus)</a:t>
            </a:r>
            <a:endParaRPr lang="en-US" sz="1418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944" y="6099176"/>
            <a:ext cx="444032" cy="205184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620"/>
              </a:lnSpc>
              <a:defRPr/>
            </a:pPr>
            <a:r>
              <a:rPr lang="en-US" sz="1418" b="1">
                <a:solidFill>
                  <a:srgbClr val="000000"/>
                </a:solidFill>
                <a:ea typeface="ＭＳ Ｐゴシック" charset="0"/>
              </a:rPr>
              <a:t>Apex</a:t>
            </a:r>
          </a:p>
        </p:txBody>
      </p:sp>
      <p:sp>
        <p:nvSpPr>
          <p:cNvPr id="33" name="Freeform 32"/>
          <p:cNvSpPr/>
          <p:nvPr/>
        </p:nvSpPr>
        <p:spPr>
          <a:xfrm>
            <a:off x="4827793" y="643891"/>
            <a:ext cx="1634718" cy="94005"/>
          </a:xfrm>
          <a:custGeom>
            <a:avLst/>
            <a:gdLst>
              <a:gd name="connsiteX0" fmla="*/ 12700 w 1634718"/>
              <a:gd name="connsiteY0" fmla="*/ 12700 h 94005"/>
              <a:gd name="connsiteX1" fmla="*/ 321602 w 1634718"/>
              <a:gd name="connsiteY1" fmla="*/ 81305 h 94005"/>
              <a:gd name="connsiteX2" fmla="*/ 1622018 w 1634718"/>
              <a:gd name="connsiteY2" fmla="*/ 80784 h 940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34718" h="94005">
                <a:moveTo>
                  <a:pt x="12700" y="12700"/>
                </a:moveTo>
                <a:lnTo>
                  <a:pt x="321602" y="81305"/>
                </a:lnTo>
                <a:lnTo>
                  <a:pt x="1622018" y="8078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510509" y="936435"/>
            <a:ext cx="1952002" cy="135699"/>
          </a:xfrm>
          <a:custGeom>
            <a:avLst/>
            <a:gdLst>
              <a:gd name="connsiteX0" fmla="*/ 12700 w 1952002"/>
              <a:gd name="connsiteY0" fmla="*/ 12700 h 135699"/>
              <a:gd name="connsiteX1" fmla="*/ 789711 w 1952002"/>
              <a:gd name="connsiteY1" fmla="*/ 122999 h 135699"/>
              <a:gd name="connsiteX2" fmla="*/ 1939302 w 1952002"/>
              <a:gd name="connsiteY2" fmla="*/ 122427 h 135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52002" h="135699">
                <a:moveTo>
                  <a:pt x="12700" y="12700"/>
                </a:moveTo>
                <a:lnTo>
                  <a:pt x="789711" y="122999"/>
                </a:lnTo>
                <a:lnTo>
                  <a:pt x="1939302" y="1224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560763" y="394819"/>
            <a:ext cx="1901748" cy="171094"/>
          </a:xfrm>
          <a:custGeom>
            <a:avLst/>
            <a:gdLst>
              <a:gd name="connsiteX0" fmla="*/ 12700 w 1901748"/>
              <a:gd name="connsiteY0" fmla="*/ 158394 h 171094"/>
              <a:gd name="connsiteX1" fmla="*/ 538378 w 1901748"/>
              <a:gd name="connsiteY1" fmla="*/ 15011 h 171094"/>
              <a:gd name="connsiteX2" fmla="*/ 1889048 w 1901748"/>
              <a:gd name="connsiteY2" fmla="*/ 12700 h 1710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1748" h="171094">
                <a:moveTo>
                  <a:pt x="12700" y="158394"/>
                </a:moveTo>
                <a:lnTo>
                  <a:pt x="538378" y="15011"/>
                </a:lnTo>
                <a:lnTo>
                  <a:pt x="188904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665640" y="1342150"/>
            <a:ext cx="1796872" cy="202831"/>
          </a:xfrm>
          <a:custGeom>
            <a:avLst/>
            <a:gdLst>
              <a:gd name="connsiteX0" fmla="*/ 1784172 w 1796872"/>
              <a:gd name="connsiteY0" fmla="*/ 14986 h 202831"/>
              <a:gd name="connsiteX1" fmla="*/ 204902 w 1796872"/>
              <a:gd name="connsiteY1" fmla="*/ 12700 h 202831"/>
              <a:gd name="connsiteX2" fmla="*/ 12700 w 1796872"/>
              <a:gd name="connsiteY2" fmla="*/ 190131 h 2028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6872" h="202831">
                <a:moveTo>
                  <a:pt x="1784172" y="14986"/>
                </a:moveTo>
                <a:lnTo>
                  <a:pt x="204902" y="12700"/>
                </a:lnTo>
                <a:lnTo>
                  <a:pt x="12700" y="19013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5543528" y="2480870"/>
            <a:ext cx="918984" cy="254469"/>
          </a:xfrm>
          <a:custGeom>
            <a:avLst/>
            <a:gdLst>
              <a:gd name="connsiteX0" fmla="*/ 12700 w 918984"/>
              <a:gd name="connsiteY0" fmla="*/ 241769 h 254469"/>
              <a:gd name="connsiteX1" fmla="*/ 803427 w 918984"/>
              <a:gd name="connsiteY1" fmla="*/ 13258 h 254469"/>
              <a:gd name="connsiteX2" fmla="*/ 906284 w 918984"/>
              <a:gd name="connsiteY2" fmla="*/ 12700 h 2544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18984" h="254469">
                <a:moveTo>
                  <a:pt x="12700" y="241769"/>
                </a:moveTo>
                <a:lnTo>
                  <a:pt x="803427" y="13258"/>
                </a:lnTo>
                <a:lnTo>
                  <a:pt x="90628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543528" y="2074584"/>
            <a:ext cx="918984" cy="162864"/>
          </a:xfrm>
          <a:custGeom>
            <a:avLst/>
            <a:gdLst>
              <a:gd name="connsiteX0" fmla="*/ 906284 w 918984"/>
              <a:gd name="connsiteY0" fmla="*/ 12700 h 162864"/>
              <a:gd name="connsiteX1" fmla="*/ 597750 w 918984"/>
              <a:gd name="connsiteY1" fmla="*/ 12700 h 162864"/>
              <a:gd name="connsiteX2" fmla="*/ 12700 w 918984"/>
              <a:gd name="connsiteY2" fmla="*/ 150164 h 1628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18984" h="162864">
                <a:moveTo>
                  <a:pt x="906284" y="12700"/>
                </a:moveTo>
                <a:lnTo>
                  <a:pt x="597750" y="12700"/>
                </a:lnTo>
                <a:lnTo>
                  <a:pt x="12700" y="15016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5208095" y="1677188"/>
            <a:ext cx="1254417" cy="107467"/>
          </a:xfrm>
          <a:custGeom>
            <a:avLst/>
            <a:gdLst>
              <a:gd name="connsiteX0" fmla="*/ 1241717 w 1254417"/>
              <a:gd name="connsiteY0" fmla="*/ 94767 h 107467"/>
              <a:gd name="connsiteX1" fmla="*/ 658888 w 1254417"/>
              <a:gd name="connsiteY1" fmla="*/ 94767 h 107467"/>
              <a:gd name="connsiteX2" fmla="*/ 12700 w 1254417"/>
              <a:gd name="connsiteY2" fmla="*/ 12700 h 107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54417" h="107467">
                <a:moveTo>
                  <a:pt x="1241717" y="94767"/>
                </a:moveTo>
                <a:lnTo>
                  <a:pt x="658888" y="9476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5766489" y="3096502"/>
            <a:ext cx="696023" cy="274167"/>
          </a:xfrm>
          <a:custGeom>
            <a:avLst/>
            <a:gdLst>
              <a:gd name="connsiteX0" fmla="*/ 12700 w 696023"/>
              <a:gd name="connsiteY0" fmla="*/ 12700 h 274167"/>
              <a:gd name="connsiteX1" fmla="*/ 444449 w 696023"/>
              <a:gd name="connsiteY1" fmla="*/ 261467 h 274167"/>
              <a:gd name="connsiteX2" fmla="*/ 683323 w 696023"/>
              <a:gd name="connsiteY2" fmla="*/ 260908 h 2741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6023" h="274167">
                <a:moveTo>
                  <a:pt x="12700" y="12700"/>
                </a:moveTo>
                <a:lnTo>
                  <a:pt x="444449" y="261467"/>
                </a:lnTo>
                <a:lnTo>
                  <a:pt x="683323" y="26090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061410" y="3138196"/>
            <a:ext cx="1401102" cy="643877"/>
          </a:xfrm>
          <a:custGeom>
            <a:avLst/>
            <a:gdLst>
              <a:gd name="connsiteX0" fmla="*/ 12700 w 1401102"/>
              <a:gd name="connsiteY0" fmla="*/ 12700 h 643877"/>
              <a:gd name="connsiteX1" fmla="*/ 700468 w 1401102"/>
              <a:gd name="connsiteY1" fmla="*/ 629805 h 643877"/>
              <a:gd name="connsiteX2" fmla="*/ 1388402 w 1401102"/>
              <a:gd name="connsiteY2" fmla="*/ 631177 h 643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1102" h="643877">
                <a:moveTo>
                  <a:pt x="12700" y="12700"/>
                </a:moveTo>
                <a:lnTo>
                  <a:pt x="700468" y="629805"/>
                </a:lnTo>
                <a:lnTo>
                  <a:pt x="1388402" y="6311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972267" y="4384206"/>
            <a:ext cx="490245" cy="210464"/>
          </a:xfrm>
          <a:custGeom>
            <a:avLst/>
            <a:gdLst>
              <a:gd name="connsiteX0" fmla="*/ 12700 w 490245"/>
              <a:gd name="connsiteY0" fmla="*/ 12700 h 210464"/>
              <a:gd name="connsiteX1" fmla="*/ 265429 w 490245"/>
              <a:gd name="connsiteY1" fmla="*/ 197764 h 210464"/>
              <a:gd name="connsiteX2" fmla="*/ 477545 w 490245"/>
              <a:gd name="connsiteY2" fmla="*/ 197764 h 2104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90245" h="210464">
                <a:moveTo>
                  <a:pt x="12700" y="12700"/>
                </a:moveTo>
                <a:lnTo>
                  <a:pt x="265429" y="197764"/>
                </a:lnTo>
                <a:lnTo>
                  <a:pt x="477545" y="19776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002177" y="4454805"/>
            <a:ext cx="1460334" cy="516585"/>
          </a:xfrm>
          <a:custGeom>
            <a:avLst/>
            <a:gdLst>
              <a:gd name="connsiteX0" fmla="*/ 12700 w 1460334"/>
              <a:gd name="connsiteY0" fmla="*/ 12700 h 516585"/>
              <a:gd name="connsiteX1" fmla="*/ 1192377 w 1460334"/>
              <a:gd name="connsiteY1" fmla="*/ 503885 h 516585"/>
              <a:gd name="connsiteX2" fmla="*/ 1447634 w 1460334"/>
              <a:gd name="connsiteY2" fmla="*/ 503885 h 5165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0334" h="516585">
                <a:moveTo>
                  <a:pt x="12700" y="12700"/>
                </a:moveTo>
                <a:lnTo>
                  <a:pt x="1192377" y="503885"/>
                </a:lnTo>
                <a:lnTo>
                  <a:pt x="1447634" y="50388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5762882" y="5936984"/>
            <a:ext cx="736714" cy="277888"/>
          </a:xfrm>
          <a:custGeom>
            <a:avLst/>
            <a:gdLst>
              <a:gd name="connsiteX0" fmla="*/ 724013 w 736714"/>
              <a:gd name="connsiteY0" fmla="*/ 265188 h 277888"/>
              <a:gd name="connsiteX1" fmla="*/ 405841 w 736714"/>
              <a:gd name="connsiteY1" fmla="*/ 265188 h 277888"/>
              <a:gd name="connsiteX2" fmla="*/ 12700 w 736714"/>
              <a:gd name="connsiteY2" fmla="*/ 12700 h 2778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36714" h="277888">
                <a:moveTo>
                  <a:pt x="724013" y="265188"/>
                </a:moveTo>
                <a:lnTo>
                  <a:pt x="405841" y="265188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5015576" y="4923054"/>
            <a:ext cx="1446936" cy="509117"/>
          </a:xfrm>
          <a:custGeom>
            <a:avLst/>
            <a:gdLst>
              <a:gd name="connsiteX0" fmla="*/ 1434236 w 1446936"/>
              <a:gd name="connsiteY0" fmla="*/ 496417 h 509117"/>
              <a:gd name="connsiteX1" fmla="*/ 1201839 w 1446936"/>
              <a:gd name="connsiteY1" fmla="*/ 496417 h 509117"/>
              <a:gd name="connsiteX2" fmla="*/ 12700 w 1446936"/>
              <a:gd name="connsiteY2" fmla="*/ 12700 h 509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6936" h="509117">
                <a:moveTo>
                  <a:pt x="1434236" y="496417"/>
                </a:moveTo>
                <a:lnTo>
                  <a:pt x="1201839" y="49641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741203" y="2074584"/>
            <a:ext cx="412775" cy="518134"/>
          </a:xfrm>
          <a:custGeom>
            <a:avLst/>
            <a:gdLst>
              <a:gd name="connsiteX0" fmla="*/ 400075 w 412775"/>
              <a:gd name="connsiteY0" fmla="*/ 12700 h 518134"/>
              <a:gd name="connsiteX1" fmla="*/ 12700 w 412775"/>
              <a:gd name="connsiteY1" fmla="*/ 505434 h 5181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2775" h="518134">
                <a:moveTo>
                  <a:pt x="400075" y="12700"/>
                </a:moveTo>
                <a:lnTo>
                  <a:pt x="12700" y="50543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2256602" y="406248"/>
            <a:ext cx="1874418" cy="195389"/>
          </a:xfrm>
          <a:custGeom>
            <a:avLst/>
            <a:gdLst>
              <a:gd name="connsiteX0" fmla="*/ 12700 w 1874418"/>
              <a:gd name="connsiteY0" fmla="*/ 13296 h 195389"/>
              <a:gd name="connsiteX1" fmla="*/ 913612 w 1874418"/>
              <a:gd name="connsiteY1" fmla="*/ 12700 h 195389"/>
              <a:gd name="connsiteX2" fmla="*/ 1861718 w 1874418"/>
              <a:gd name="connsiteY2" fmla="*/ 182689 h 1953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74418" h="195389">
                <a:moveTo>
                  <a:pt x="12700" y="13296"/>
                </a:moveTo>
                <a:lnTo>
                  <a:pt x="913612" y="12700"/>
                </a:lnTo>
                <a:lnTo>
                  <a:pt x="1861718" y="18268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175437" y="3627819"/>
            <a:ext cx="937818" cy="50800"/>
          </a:xfrm>
          <a:custGeom>
            <a:avLst/>
            <a:gdLst>
              <a:gd name="connsiteX0" fmla="*/ 925118 w 937818"/>
              <a:gd name="connsiteY0" fmla="*/ 12700 h 50800"/>
              <a:gd name="connsiteX1" fmla="*/ 12700 w 93781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37818" h="50800">
                <a:moveTo>
                  <a:pt x="92511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135838" y="4433279"/>
            <a:ext cx="1871027" cy="50800"/>
          </a:xfrm>
          <a:custGeom>
            <a:avLst/>
            <a:gdLst>
              <a:gd name="connsiteX0" fmla="*/ 1858327 w 1871027"/>
              <a:gd name="connsiteY0" fmla="*/ 12700 h 50800"/>
              <a:gd name="connsiteX1" fmla="*/ 12700 w 187102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1027" h="50800">
                <a:moveTo>
                  <a:pt x="1858327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1798691" y="4775988"/>
            <a:ext cx="2015032" cy="50800"/>
          </a:xfrm>
          <a:custGeom>
            <a:avLst/>
            <a:gdLst>
              <a:gd name="connsiteX0" fmla="*/ 12700 w 2015032"/>
              <a:gd name="connsiteY0" fmla="*/ 12700 h 50800"/>
              <a:gd name="connsiteX1" fmla="*/ 2002332 w 201503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15032" h="50800">
                <a:moveTo>
                  <a:pt x="12700" y="12700"/>
                </a:moveTo>
                <a:lnTo>
                  <a:pt x="200233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1996367" y="720510"/>
            <a:ext cx="1260297" cy="604735"/>
          </a:xfrm>
          <a:custGeom>
            <a:avLst/>
            <a:gdLst>
              <a:gd name="connsiteX0" fmla="*/ 12700 w 1260297"/>
              <a:gd name="connsiteY0" fmla="*/ 12700 h 604735"/>
              <a:gd name="connsiteX1" fmla="*/ 607034 w 1260297"/>
              <a:gd name="connsiteY1" fmla="*/ 13817 h 604735"/>
              <a:gd name="connsiteX2" fmla="*/ 1247597 w 1260297"/>
              <a:gd name="connsiteY2" fmla="*/ 592035 h 604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0297" h="604735">
                <a:moveTo>
                  <a:pt x="12700" y="12700"/>
                </a:moveTo>
                <a:lnTo>
                  <a:pt x="607034" y="13817"/>
                </a:lnTo>
                <a:lnTo>
                  <a:pt x="1247597" y="59203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2320178" y="1117271"/>
            <a:ext cx="448030" cy="459955"/>
          </a:xfrm>
          <a:custGeom>
            <a:avLst/>
            <a:gdLst>
              <a:gd name="connsiteX0" fmla="*/ 12700 w 448030"/>
              <a:gd name="connsiteY0" fmla="*/ 12700 h 459955"/>
              <a:gd name="connsiteX1" fmla="*/ 232956 w 448030"/>
              <a:gd name="connsiteY1" fmla="*/ 14719 h 459955"/>
              <a:gd name="connsiteX2" fmla="*/ 435330 w 448030"/>
              <a:gd name="connsiteY2" fmla="*/ 447255 h 4599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48030" h="459955">
                <a:moveTo>
                  <a:pt x="12700" y="12700"/>
                </a:moveTo>
                <a:lnTo>
                  <a:pt x="232956" y="14719"/>
                </a:lnTo>
                <a:lnTo>
                  <a:pt x="435330" y="44725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1767906" y="1576376"/>
            <a:ext cx="2082126" cy="396532"/>
          </a:xfrm>
          <a:custGeom>
            <a:avLst/>
            <a:gdLst>
              <a:gd name="connsiteX0" fmla="*/ 12700 w 2082126"/>
              <a:gd name="connsiteY0" fmla="*/ 13004 h 396532"/>
              <a:gd name="connsiteX1" fmla="*/ 386461 w 2082126"/>
              <a:gd name="connsiteY1" fmla="*/ 12700 h 396532"/>
              <a:gd name="connsiteX2" fmla="*/ 2069426 w 2082126"/>
              <a:gd name="connsiteY2" fmla="*/ 383832 h 3965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82126" h="396532">
                <a:moveTo>
                  <a:pt x="12700" y="13004"/>
                </a:moveTo>
                <a:lnTo>
                  <a:pt x="386461" y="12700"/>
                </a:lnTo>
                <a:lnTo>
                  <a:pt x="2069426" y="38383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1783794" y="2010360"/>
            <a:ext cx="2660586" cy="352818"/>
          </a:xfrm>
          <a:custGeom>
            <a:avLst/>
            <a:gdLst>
              <a:gd name="connsiteX0" fmla="*/ 12700 w 2660586"/>
              <a:gd name="connsiteY0" fmla="*/ 12700 h 352818"/>
              <a:gd name="connsiteX1" fmla="*/ 577380 w 2660586"/>
              <a:gd name="connsiteY1" fmla="*/ 13830 h 352818"/>
              <a:gd name="connsiteX2" fmla="*/ 2647886 w 2660586"/>
              <a:gd name="connsiteY2" fmla="*/ 340118 h 352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60586" h="352818">
                <a:moveTo>
                  <a:pt x="12700" y="12700"/>
                </a:moveTo>
                <a:lnTo>
                  <a:pt x="577380" y="13830"/>
                </a:lnTo>
                <a:lnTo>
                  <a:pt x="2647886" y="34011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1639925" y="4868482"/>
            <a:ext cx="1721399" cy="354291"/>
          </a:xfrm>
          <a:custGeom>
            <a:avLst/>
            <a:gdLst>
              <a:gd name="connsiteX0" fmla="*/ 12700 w 1721399"/>
              <a:gd name="connsiteY0" fmla="*/ 341045 h 354291"/>
              <a:gd name="connsiteX1" fmla="*/ 1159996 w 1721399"/>
              <a:gd name="connsiteY1" fmla="*/ 341591 h 354291"/>
              <a:gd name="connsiteX2" fmla="*/ 1708699 w 1721399"/>
              <a:gd name="connsiteY2" fmla="*/ 12700 h 3542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1399" h="354291">
                <a:moveTo>
                  <a:pt x="12700" y="341045"/>
                </a:moveTo>
                <a:lnTo>
                  <a:pt x="1159996" y="341591"/>
                </a:lnTo>
                <a:lnTo>
                  <a:pt x="170869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1907174" y="4974845"/>
            <a:ext cx="1526197" cy="636752"/>
          </a:xfrm>
          <a:custGeom>
            <a:avLst/>
            <a:gdLst>
              <a:gd name="connsiteX0" fmla="*/ 12700 w 1526197"/>
              <a:gd name="connsiteY0" fmla="*/ 624052 h 636752"/>
              <a:gd name="connsiteX1" fmla="*/ 1043660 w 1526197"/>
              <a:gd name="connsiteY1" fmla="*/ 622935 h 636752"/>
              <a:gd name="connsiteX2" fmla="*/ 1513497 w 1526197"/>
              <a:gd name="connsiteY2" fmla="*/ 12700 h 6367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6197" h="636752">
                <a:moveTo>
                  <a:pt x="12700" y="624052"/>
                </a:moveTo>
                <a:lnTo>
                  <a:pt x="1043660" y="622935"/>
                </a:lnTo>
                <a:lnTo>
                  <a:pt x="151349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1880746" y="5406772"/>
            <a:ext cx="1425574" cy="533920"/>
          </a:xfrm>
          <a:custGeom>
            <a:avLst/>
            <a:gdLst>
              <a:gd name="connsiteX0" fmla="*/ 12700 w 1425574"/>
              <a:gd name="connsiteY0" fmla="*/ 521220 h 533920"/>
              <a:gd name="connsiteX1" fmla="*/ 1097470 w 1425574"/>
              <a:gd name="connsiteY1" fmla="*/ 520052 h 533920"/>
              <a:gd name="connsiteX2" fmla="*/ 1412875 w 1425574"/>
              <a:gd name="connsiteY2" fmla="*/ 12700 h 5339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25574" h="533920">
                <a:moveTo>
                  <a:pt x="12700" y="521220"/>
                </a:moveTo>
                <a:lnTo>
                  <a:pt x="1097470" y="520052"/>
                </a:lnTo>
                <a:lnTo>
                  <a:pt x="141287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1775577" y="2454974"/>
            <a:ext cx="628027" cy="50800"/>
          </a:xfrm>
          <a:custGeom>
            <a:avLst/>
            <a:gdLst>
              <a:gd name="connsiteX0" fmla="*/ 12700 w 628027"/>
              <a:gd name="connsiteY0" fmla="*/ 12839 h 50800"/>
              <a:gd name="connsiteX1" fmla="*/ 615327 w 62802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027" h="50800">
                <a:moveTo>
                  <a:pt x="12700" y="12839"/>
                </a:moveTo>
                <a:lnTo>
                  <a:pt x="61532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1575197" y="2924811"/>
            <a:ext cx="1333423" cy="313347"/>
          </a:xfrm>
          <a:custGeom>
            <a:avLst/>
            <a:gdLst>
              <a:gd name="connsiteX0" fmla="*/ 12700 w 1333423"/>
              <a:gd name="connsiteY0" fmla="*/ 300646 h 313347"/>
              <a:gd name="connsiteX1" fmla="*/ 831646 w 1333423"/>
              <a:gd name="connsiteY1" fmla="*/ 300646 h 313347"/>
              <a:gd name="connsiteX2" fmla="*/ 1320723 w 1333423"/>
              <a:gd name="connsiteY2" fmla="*/ 12700 h 3133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3423" h="313347">
                <a:moveTo>
                  <a:pt x="12700" y="300646"/>
                </a:moveTo>
                <a:lnTo>
                  <a:pt x="831646" y="300646"/>
                </a:lnTo>
                <a:lnTo>
                  <a:pt x="132072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1982790" y="2454974"/>
            <a:ext cx="455028" cy="505244"/>
          </a:xfrm>
          <a:custGeom>
            <a:avLst/>
            <a:gdLst>
              <a:gd name="connsiteX0" fmla="*/ 12700 w 455028"/>
              <a:gd name="connsiteY0" fmla="*/ 12700 h 505244"/>
              <a:gd name="connsiteX1" fmla="*/ 442328 w 455028"/>
              <a:gd name="connsiteY1" fmla="*/ 492544 h 5052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5028" h="505244">
                <a:moveTo>
                  <a:pt x="12700" y="12700"/>
                </a:moveTo>
                <a:lnTo>
                  <a:pt x="442328" y="49254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4834143" y="650241"/>
            <a:ext cx="1622018" cy="81305"/>
          </a:xfrm>
          <a:custGeom>
            <a:avLst/>
            <a:gdLst>
              <a:gd name="connsiteX0" fmla="*/ 6350 w 1622018"/>
              <a:gd name="connsiteY0" fmla="*/ 6350 h 81305"/>
              <a:gd name="connsiteX1" fmla="*/ 315252 w 1622018"/>
              <a:gd name="connsiteY1" fmla="*/ 74955 h 81305"/>
              <a:gd name="connsiteX2" fmla="*/ 1615668 w 1622018"/>
              <a:gd name="connsiteY2" fmla="*/ 74434 h 8130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22018" h="81305">
                <a:moveTo>
                  <a:pt x="6350" y="6350"/>
                </a:moveTo>
                <a:lnTo>
                  <a:pt x="315252" y="74955"/>
                </a:lnTo>
                <a:lnTo>
                  <a:pt x="1615668" y="7443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4516859" y="942785"/>
            <a:ext cx="1939302" cy="122999"/>
          </a:xfrm>
          <a:custGeom>
            <a:avLst/>
            <a:gdLst>
              <a:gd name="connsiteX0" fmla="*/ 6350 w 1939302"/>
              <a:gd name="connsiteY0" fmla="*/ 6350 h 122999"/>
              <a:gd name="connsiteX1" fmla="*/ 783361 w 1939302"/>
              <a:gd name="connsiteY1" fmla="*/ 116649 h 122999"/>
              <a:gd name="connsiteX2" fmla="*/ 1932952 w 1939302"/>
              <a:gd name="connsiteY2" fmla="*/ 116077 h 1229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39302" h="122999">
                <a:moveTo>
                  <a:pt x="6350" y="6350"/>
                </a:moveTo>
                <a:lnTo>
                  <a:pt x="783361" y="116649"/>
                </a:lnTo>
                <a:lnTo>
                  <a:pt x="1932952" y="11607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4567113" y="401169"/>
            <a:ext cx="1889048" cy="158394"/>
          </a:xfrm>
          <a:custGeom>
            <a:avLst/>
            <a:gdLst>
              <a:gd name="connsiteX0" fmla="*/ 6350 w 1889048"/>
              <a:gd name="connsiteY0" fmla="*/ 152044 h 158394"/>
              <a:gd name="connsiteX1" fmla="*/ 532028 w 1889048"/>
              <a:gd name="connsiteY1" fmla="*/ 8661 h 158394"/>
              <a:gd name="connsiteX2" fmla="*/ 1882698 w 1889048"/>
              <a:gd name="connsiteY2" fmla="*/ 6350 h 1583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9048" h="158394">
                <a:moveTo>
                  <a:pt x="6350" y="152044"/>
                </a:moveTo>
                <a:lnTo>
                  <a:pt x="532028" y="8661"/>
                </a:lnTo>
                <a:lnTo>
                  <a:pt x="188269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4671990" y="1348500"/>
            <a:ext cx="1784172" cy="190131"/>
          </a:xfrm>
          <a:custGeom>
            <a:avLst/>
            <a:gdLst>
              <a:gd name="connsiteX0" fmla="*/ 1777822 w 1784172"/>
              <a:gd name="connsiteY0" fmla="*/ 8636 h 190131"/>
              <a:gd name="connsiteX1" fmla="*/ 198552 w 1784172"/>
              <a:gd name="connsiteY1" fmla="*/ 6350 h 190131"/>
              <a:gd name="connsiteX2" fmla="*/ 6350 w 1784172"/>
              <a:gd name="connsiteY2" fmla="*/ 183781 h 1901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84172" h="190131">
                <a:moveTo>
                  <a:pt x="1777822" y="8636"/>
                </a:moveTo>
                <a:lnTo>
                  <a:pt x="198552" y="6350"/>
                </a:lnTo>
                <a:lnTo>
                  <a:pt x="6350" y="18378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5549878" y="2487220"/>
            <a:ext cx="906284" cy="241769"/>
          </a:xfrm>
          <a:custGeom>
            <a:avLst/>
            <a:gdLst>
              <a:gd name="connsiteX0" fmla="*/ 6350 w 906284"/>
              <a:gd name="connsiteY0" fmla="*/ 235419 h 241769"/>
              <a:gd name="connsiteX1" fmla="*/ 797077 w 906284"/>
              <a:gd name="connsiteY1" fmla="*/ 6908 h 241769"/>
              <a:gd name="connsiteX2" fmla="*/ 899934 w 906284"/>
              <a:gd name="connsiteY2" fmla="*/ 6350 h 2417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6284" h="241769">
                <a:moveTo>
                  <a:pt x="6350" y="235419"/>
                </a:moveTo>
                <a:lnTo>
                  <a:pt x="797077" y="6908"/>
                </a:lnTo>
                <a:lnTo>
                  <a:pt x="89993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5549878" y="2080934"/>
            <a:ext cx="906284" cy="150164"/>
          </a:xfrm>
          <a:custGeom>
            <a:avLst/>
            <a:gdLst>
              <a:gd name="connsiteX0" fmla="*/ 899934 w 906284"/>
              <a:gd name="connsiteY0" fmla="*/ 6350 h 150164"/>
              <a:gd name="connsiteX1" fmla="*/ 591400 w 906284"/>
              <a:gd name="connsiteY1" fmla="*/ 6350 h 150164"/>
              <a:gd name="connsiteX2" fmla="*/ 6350 w 906284"/>
              <a:gd name="connsiteY2" fmla="*/ 143814 h 1501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06284" h="150164">
                <a:moveTo>
                  <a:pt x="899934" y="6350"/>
                </a:moveTo>
                <a:lnTo>
                  <a:pt x="591400" y="6350"/>
                </a:lnTo>
                <a:lnTo>
                  <a:pt x="6350" y="14381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5214445" y="1683538"/>
            <a:ext cx="1241717" cy="94767"/>
          </a:xfrm>
          <a:custGeom>
            <a:avLst/>
            <a:gdLst>
              <a:gd name="connsiteX0" fmla="*/ 1235367 w 1241717"/>
              <a:gd name="connsiteY0" fmla="*/ 88417 h 94767"/>
              <a:gd name="connsiteX1" fmla="*/ 652538 w 1241717"/>
              <a:gd name="connsiteY1" fmla="*/ 88417 h 94767"/>
              <a:gd name="connsiteX2" fmla="*/ 6350 w 1241717"/>
              <a:gd name="connsiteY2" fmla="*/ 6350 h 947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1717" h="94767">
                <a:moveTo>
                  <a:pt x="1235367" y="88417"/>
                </a:moveTo>
                <a:lnTo>
                  <a:pt x="652538" y="8841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5772839" y="3102852"/>
            <a:ext cx="683323" cy="261467"/>
          </a:xfrm>
          <a:custGeom>
            <a:avLst/>
            <a:gdLst>
              <a:gd name="connsiteX0" fmla="*/ 6350 w 683323"/>
              <a:gd name="connsiteY0" fmla="*/ 6350 h 261467"/>
              <a:gd name="connsiteX1" fmla="*/ 438099 w 683323"/>
              <a:gd name="connsiteY1" fmla="*/ 255117 h 261467"/>
              <a:gd name="connsiteX2" fmla="*/ 676973 w 683323"/>
              <a:gd name="connsiteY2" fmla="*/ 254558 h 2614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3323" h="261467">
                <a:moveTo>
                  <a:pt x="6350" y="6350"/>
                </a:moveTo>
                <a:lnTo>
                  <a:pt x="438099" y="255117"/>
                </a:lnTo>
                <a:lnTo>
                  <a:pt x="676973" y="25455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5067760" y="3144546"/>
            <a:ext cx="1388402" cy="631177"/>
          </a:xfrm>
          <a:custGeom>
            <a:avLst/>
            <a:gdLst>
              <a:gd name="connsiteX0" fmla="*/ 6350 w 1388402"/>
              <a:gd name="connsiteY0" fmla="*/ 6350 h 631177"/>
              <a:gd name="connsiteX1" fmla="*/ 694118 w 1388402"/>
              <a:gd name="connsiteY1" fmla="*/ 623455 h 631177"/>
              <a:gd name="connsiteX2" fmla="*/ 1382052 w 1388402"/>
              <a:gd name="connsiteY2" fmla="*/ 624827 h 631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88402" h="631177">
                <a:moveTo>
                  <a:pt x="6350" y="6350"/>
                </a:moveTo>
                <a:lnTo>
                  <a:pt x="694118" y="623455"/>
                </a:lnTo>
                <a:lnTo>
                  <a:pt x="1382052" y="62482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5978617" y="4390556"/>
            <a:ext cx="477545" cy="197764"/>
          </a:xfrm>
          <a:custGeom>
            <a:avLst/>
            <a:gdLst>
              <a:gd name="connsiteX0" fmla="*/ 6350 w 477545"/>
              <a:gd name="connsiteY0" fmla="*/ 6350 h 197764"/>
              <a:gd name="connsiteX1" fmla="*/ 259079 w 477545"/>
              <a:gd name="connsiteY1" fmla="*/ 191414 h 197764"/>
              <a:gd name="connsiteX2" fmla="*/ 471195 w 477545"/>
              <a:gd name="connsiteY2" fmla="*/ 191414 h 1977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7545" h="197764">
                <a:moveTo>
                  <a:pt x="6350" y="6350"/>
                </a:moveTo>
                <a:lnTo>
                  <a:pt x="259079" y="191414"/>
                </a:lnTo>
                <a:lnTo>
                  <a:pt x="471195" y="19141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5008527" y="4461155"/>
            <a:ext cx="1447634" cy="503885"/>
          </a:xfrm>
          <a:custGeom>
            <a:avLst/>
            <a:gdLst>
              <a:gd name="connsiteX0" fmla="*/ 6350 w 1447634"/>
              <a:gd name="connsiteY0" fmla="*/ 6350 h 503885"/>
              <a:gd name="connsiteX1" fmla="*/ 1186027 w 1447634"/>
              <a:gd name="connsiteY1" fmla="*/ 497535 h 503885"/>
              <a:gd name="connsiteX2" fmla="*/ 1441284 w 1447634"/>
              <a:gd name="connsiteY2" fmla="*/ 497535 h 5038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7634" h="503885">
                <a:moveTo>
                  <a:pt x="6350" y="6350"/>
                </a:moveTo>
                <a:lnTo>
                  <a:pt x="1186027" y="497535"/>
                </a:lnTo>
                <a:lnTo>
                  <a:pt x="1441284" y="49753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5769232" y="5943334"/>
            <a:ext cx="724014" cy="265188"/>
          </a:xfrm>
          <a:custGeom>
            <a:avLst/>
            <a:gdLst>
              <a:gd name="connsiteX0" fmla="*/ 717663 w 724014"/>
              <a:gd name="connsiteY0" fmla="*/ 258838 h 265188"/>
              <a:gd name="connsiteX1" fmla="*/ 399491 w 724014"/>
              <a:gd name="connsiteY1" fmla="*/ 258838 h 265188"/>
              <a:gd name="connsiteX2" fmla="*/ 6350 w 724014"/>
              <a:gd name="connsiteY2" fmla="*/ 6350 h 26518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24014" h="265188">
                <a:moveTo>
                  <a:pt x="717663" y="258838"/>
                </a:moveTo>
                <a:lnTo>
                  <a:pt x="399491" y="25883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5021926" y="4929404"/>
            <a:ext cx="1434236" cy="496417"/>
          </a:xfrm>
          <a:custGeom>
            <a:avLst/>
            <a:gdLst>
              <a:gd name="connsiteX0" fmla="*/ 1427886 w 1434236"/>
              <a:gd name="connsiteY0" fmla="*/ 490067 h 496417"/>
              <a:gd name="connsiteX1" fmla="*/ 1195489 w 1434236"/>
              <a:gd name="connsiteY1" fmla="*/ 490067 h 496417"/>
              <a:gd name="connsiteX2" fmla="*/ 6350 w 1434236"/>
              <a:gd name="connsiteY2" fmla="*/ 6350 h 496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34236" h="496417">
                <a:moveTo>
                  <a:pt x="1427886" y="490067"/>
                </a:moveTo>
                <a:lnTo>
                  <a:pt x="1195489" y="49006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5747553" y="2080934"/>
            <a:ext cx="400075" cy="505434"/>
          </a:xfrm>
          <a:custGeom>
            <a:avLst/>
            <a:gdLst>
              <a:gd name="connsiteX0" fmla="*/ 393725 w 400075"/>
              <a:gd name="connsiteY0" fmla="*/ 6350 h 505434"/>
              <a:gd name="connsiteX1" fmla="*/ 6350 w 400075"/>
              <a:gd name="connsiteY1" fmla="*/ 499084 h 5054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075" h="505434">
                <a:moveTo>
                  <a:pt x="393725" y="6350"/>
                </a:moveTo>
                <a:lnTo>
                  <a:pt x="6350" y="49908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2262952" y="412598"/>
            <a:ext cx="1861718" cy="182689"/>
          </a:xfrm>
          <a:custGeom>
            <a:avLst/>
            <a:gdLst>
              <a:gd name="connsiteX0" fmla="*/ 6350 w 1861718"/>
              <a:gd name="connsiteY0" fmla="*/ 6946 h 182689"/>
              <a:gd name="connsiteX1" fmla="*/ 907262 w 1861718"/>
              <a:gd name="connsiteY1" fmla="*/ 6350 h 182689"/>
              <a:gd name="connsiteX2" fmla="*/ 1855368 w 1861718"/>
              <a:gd name="connsiteY2" fmla="*/ 176339 h 18268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61718" h="182689">
                <a:moveTo>
                  <a:pt x="6350" y="6946"/>
                </a:moveTo>
                <a:lnTo>
                  <a:pt x="907262" y="6350"/>
                </a:lnTo>
                <a:lnTo>
                  <a:pt x="1855368" y="17633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2181787" y="3634169"/>
            <a:ext cx="925118" cy="25400"/>
          </a:xfrm>
          <a:custGeom>
            <a:avLst/>
            <a:gdLst>
              <a:gd name="connsiteX0" fmla="*/ 918768 w 925118"/>
              <a:gd name="connsiteY0" fmla="*/ 6350 h 25400"/>
              <a:gd name="connsiteX1" fmla="*/ 6350 w 9251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25118" h="25400">
                <a:moveTo>
                  <a:pt x="91876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2142188" y="4439629"/>
            <a:ext cx="1858327" cy="25400"/>
          </a:xfrm>
          <a:custGeom>
            <a:avLst/>
            <a:gdLst>
              <a:gd name="connsiteX0" fmla="*/ 1851977 w 1858327"/>
              <a:gd name="connsiteY0" fmla="*/ 6350 h 25400"/>
              <a:gd name="connsiteX1" fmla="*/ 6350 w 185832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58327" h="25400">
                <a:moveTo>
                  <a:pt x="1851977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1805041" y="4782338"/>
            <a:ext cx="2002332" cy="25400"/>
          </a:xfrm>
          <a:custGeom>
            <a:avLst/>
            <a:gdLst>
              <a:gd name="connsiteX0" fmla="*/ 6350 w 2002332"/>
              <a:gd name="connsiteY0" fmla="*/ 6350 h 25400"/>
              <a:gd name="connsiteX1" fmla="*/ 1995982 w 200233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02332" h="25400">
                <a:moveTo>
                  <a:pt x="6350" y="6350"/>
                </a:moveTo>
                <a:lnTo>
                  <a:pt x="199598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2002717" y="726860"/>
            <a:ext cx="1247597" cy="592035"/>
          </a:xfrm>
          <a:custGeom>
            <a:avLst/>
            <a:gdLst>
              <a:gd name="connsiteX0" fmla="*/ 6350 w 1247597"/>
              <a:gd name="connsiteY0" fmla="*/ 6350 h 592035"/>
              <a:gd name="connsiteX1" fmla="*/ 600684 w 1247597"/>
              <a:gd name="connsiteY1" fmla="*/ 7467 h 592035"/>
              <a:gd name="connsiteX2" fmla="*/ 1241247 w 1247597"/>
              <a:gd name="connsiteY2" fmla="*/ 585685 h 592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7597" h="592035">
                <a:moveTo>
                  <a:pt x="6350" y="6350"/>
                </a:moveTo>
                <a:lnTo>
                  <a:pt x="600684" y="7467"/>
                </a:lnTo>
                <a:lnTo>
                  <a:pt x="1241247" y="58568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2326528" y="1123621"/>
            <a:ext cx="435330" cy="447255"/>
          </a:xfrm>
          <a:custGeom>
            <a:avLst/>
            <a:gdLst>
              <a:gd name="connsiteX0" fmla="*/ 6350 w 435330"/>
              <a:gd name="connsiteY0" fmla="*/ 6350 h 447255"/>
              <a:gd name="connsiteX1" fmla="*/ 226606 w 435330"/>
              <a:gd name="connsiteY1" fmla="*/ 8369 h 447255"/>
              <a:gd name="connsiteX2" fmla="*/ 428980 w 435330"/>
              <a:gd name="connsiteY2" fmla="*/ 440905 h 4472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5330" h="447255">
                <a:moveTo>
                  <a:pt x="6350" y="6350"/>
                </a:moveTo>
                <a:lnTo>
                  <a:pt x="226606" y="8369"/>
                </a:lnTo>
                <a:lnTo>
                  <a:pt x="428980" y="44090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1774256" y="1582726"/>
            <a:ext cx="2069426" cy="383832"/>
          </a:xfrm>
          <a:custGeom>
            <a:avLst/>
            <a:gdLst>
              <a:gd name="connsiteX0" fmla="*/ 6350 w 2069426"/>
              <a:gd name="connsiteY0" fmla="*/ 6654 h 383832"/>
              <a:gd name="connsiteX1" fmla="*/ 380111 w 2069426"/>
              <a:gd name="connsiteY1" fmla="*/ 6350 h 383832"/>
              <a:gd name="connsiteX2" fmla="*/ 2063076 w 2069426"/>
              <a:gd name="connsiteY2" fmla="*/ 377482 h 3838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9426" h="383832">
                <a:moveTo>
                  <a:pt x="6350" y="6654"/>
                </a:moveTo>
                <a:lnTo>
                  <a:pt x="380111" y="6350"/>
                </a:lnTo>
                <a:lnTo>
                  <a:pt x="2063076" y="37748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1790144" y="2016710"/>
            <a:ext cx="2647886" cy="340118"/>
          </a:xfrm>
          <a:custGeom>
            <a:avLst/>
            <a:gdLst>
              <a:gd name="connsiteX0" fmla="*/ 6350 w 2647886"/>
              <a:gd name="connsiteY0" fmla="*/ 6350 h 340118"/>
              <a:gd name="connsiteX1" fmla="*/ 571030 w 2647886"/>
              <a:gd name="connsiteY1" fmla="*/ 7480 h 340118"/>
              <a:gd name="connsiteX2" fmla="*/ 2641536 w 2647886"/>
              <a:gd name="connsiteY2" fmla="*/ 333768 h 3401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47886" h="340118">
                <a:moveTo>
                  <a:pt x="6350" y="6350"/>
                </a:moveTo>
                <a:lnTo>
                  <a:pt x="571030" y="7480"/>
                </a:lnTo>
                <a:lnTo>
                  <a:pt x="2641536" y="33376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1646275" y="4874832"/>
            <a:ext cx="1708699" cy="341591"/>
          </a:xfrm>
          <a:custGeom>
            <a:avLst/>
            <a:gdLst>
              <a:gd name="connsiteX0" fmla="*/ 6350 w 1708699"/>
              <a:gd name="connsiteY0" fmla="*/ 334695 h 341591"/>
              <a:gd name="connsiteX1" fmla="*/ 1153646 w 1708699"/>
              <a:gd name="connsiteY1" fmla="*/ 335241 h 341591"/>
              <a:gd name="connsiteX2" fmla="*/ 1702349 w 1708699"/>
              <a:gd name="connsiteY2" fmla="*/ 6350 h 3415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08699" h="341591">
                <a:moveTo>
                  <a:pt x="6350" y="334695"/>
                </a:moveTo>
                <a:lnTo>
                  <a:pt x="1153646" y="335241"/>
                </a:lnTo>
                <a:lnTo>
                  <a:pt x="170234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1913524" y="4981195"/>
            <a:ext cx="1513497" cy="624052"/>
          </a:xfrm>
          <a:custGeom>
            <a:avLst/>
            <a:gdLst>
              <a:gd name="connsiteX0" fmla="*/ 6350 w 1513497"/>
              <a:gd name="connsiteY0" fmla="*/ 617702 h 624052"/>
              <a:gd name="connsiteX1" fmla="*/ 1037310 w 1513497"/>
              <a:gd name="connsiteY1" fmla="*/ 616585 h 624052"/>
              <a:gd name="connsiteX2" fmla="*/ 1507147 w 1513497"/>
              <a:gd name="connsiteY2" fmla="*/ 6350 h 6240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13497" h="624052">
                <a:moveTo>
                  <a:pt x="6350" y="617702"/>
                </a:moveTo>
                <a:lnTo>
                  <a:pt x="1037310" y="616585"/>
                </a:lnTo>
                <a:lnTo>
                  <a:pt x="150714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1887096" y="5413122"/>
            <a:ext cx="1412874" cy="521220"/>
          </a:xfrm>
          <a:custGeom>
            <a:avLst/>
            <a:gdLst>
              <a:gd name="connsiteX0" fmla="*/ 6350 w 1412874"/>
              <a:gd name="connsiteY0" fmla="*/ 514870 h 521220"/>
              <a:gd name="connsiteX1" fmla="*/ 1091120 w 1412874"/>
              <a:gd name="connsiteY1" fmla="*/ 513702 h 521220"/>
              <a:gd name="connsiteX2" fmla="*/ 1406525 w 1412874"/>
              <a:gd name="connsiteY2" fmla="*/ 6350 h 5212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12874" h="521220">
                <a:moveTo>
                  <a:pt x="6350" y="514870"/>
                </a:moveTo>
                <a:lnTo>
                  <a:pt x="1091120" y="513702"/>
                </a:lnTo>
                <a:lnTo>
                  <a:pt x="140652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1781927" y="2461324"/>
            <a:ext cx="615327" cy="25400"/>
          </a:xfrm>
          <a:custGeom>
            <a:avLst/>
            <a:gdLst>
              <a:gd name="connsiteX0" fmla="*/ 6350 w 615327"/>
              <a:gd name="connsiteY0" fmla="*/ 6489 h 25400"/>
              <a:gd name="connsiteX1" fmla="*/ 608977 w 61532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5327" h="25400">
                <a:moveTo>
                  <a:pt x="6350" y="6489"/>
                </a:moveTo>
                <a:lnTo>
                  <a:pt x="60897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1581547" y="2931161"/>
            <a:ext cx="1320723" cy="300647"/>
          </a:xfrm>
          <a:custGeom>
            <a:avLst/>
            <a:gdLst>
              <a:gd name="connsiteX0" fmla="*/ 6350 w 1320723"/>
              <a:gd name="connsiteY0" fmla="*/ 294296 h 300647"/>
              <a:gd name="connsiteX1" fmla="*/ 825296 w 1320723"/>
              <a:gd name="connsiteY1" fmla="*/ 294296 h 300647"/>
              <a:gd name="connsiteX2" fmla="*/ 1314373 w 1320723"/>
              <a:gd name="connsiteY2" fmla="*/ 6350 h 3006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20723" h="300647">
                <a:moveTo>
                  <a:pt x="6350" y="294296"/>
                </a:moveTo>
                <a:lnTo>
                  <a:pt x="825296" y="294296"/>
                </a:lnTo>
                <a:lnTo>
                  <a:pt x="131437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1989140" y="2461324"/>
            <a:ext cx="442328" cy="492544"/>
          </a:xfrm>
          <a:custGeom>
            <a:avLst/>
            <a:gdLst>
              <a:gd name="connsiteX0" fmla="*/ 6350 w 442328"/>
              <a:gd name="connsiteY0" fmla="*/ 6350 h 492544"/>
              <a:gd name="connsiteX1" fmla="*/ 435978 w 442328"/>
              <a:gd name="connsiteY1" fmla="*/ 486194 h 49254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42328" h="492544">
                <a:moveTo>
                  <a:pt x="6350" y="6350"/>
                </a:moveTo>
                <a:lnTo>
                  <a:pt x="435978" y="48619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Slide Number Placeholder 88">
            <a:extLst>
              <a:ext uri="{FF2B5EF4-FFF2-40B4-BE49-F238E27FC236}">
                <a16:creationId xmlns:a16="http://schemas.microsoft.com/office/drawing/2014/main" id="{FC480D7A-57A1-5A49-BA93-B36C2BD0A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551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63"/>
          <a:stretch>
            <a:fillRect/>
          </a:stretch>
        </p:blipFill>
        <p:spPr>
          <a:xfrm>
            <a:off x="298704" y="411480"/>
            <a:ext cx="8546592" cy="6035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20" y="1086803"/>
            <a:ext cx="1157368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Superior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vena cava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820" y="1769428"/>
            <a:ext cx="2069477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Sinoatrial (SA)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node (pacemaker)</a:t>
            </a:r>
            <a:endParaRPr lang="en-US" sz="188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820" y="2571115"/>
            <a:ext cx="1801775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Atrioventricular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(AV) node</a:t>
            </a:r>
            <a:endParaRPr lang="en-US" sz="188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4820" y="3406140"/>
            <a:ext cx="142346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Right atrium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4820" y="4106228"/>
            <a:ext cx="1962076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Bundle branches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32007" y="3361690"/>
            <a:ext cx="1801775" cy="76944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Atrioventricular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(AV) bundle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(bundle of His)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32007" y="4541203"/>
            <a:ext cx="167994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Purkinje fibers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4820" y="4999990"/>
            <a:ext cx="1679947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Purkinje fibers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2007" y="4999990"/>
            <a:ext cx="1761701" cy="512961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Interventricular</a:t>
            </a:r>
          </a:p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septum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32007" y="2102803"/>
            <a:ext cx="1248740" cy="25648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2000"/>
              </a:lnSpc>
              <a:defRPr/>
            </a:pPr>
            <a:r>
              <a:rPr lang="en-US" sz="1880" b="1">
                <a:solidFill>
                  <a:srgbClr val="000000"/>
                </a:solidFill>
                <a:ea typeface="ＭＳ Ｐゴシック" charset="0"/>
              </a:rPr>
              <a:t>Left atrium</a:t>
            </a:r>
          </a:p>
        </p:txBody>
      </p:sp>
      <p:sp>
        <p:nvSpPr>
          <p:cNvPr id="16" name="Freeform 15"/>
          <p:cNvSpPr/>
          <p:nvPr/>
        </p:nvSpPr>
        <p:spPr>
          <a:xfrm>
            <a:off x="2010889" y="1885446"/>
            <a:ext cx="806475" cy="293624"/>
          </a:xfrm>
          <a:custGeom>
            <a:avLst/>
            <a:gdLst>
              <a:gd name="connsiteX0" fmla="*/ 9525 w 806475"/>
              <a:gd name="connsiteY0" fmla="*/ 9525 h 293624"/>
              <a:gd name="connsiteX1" fmla="*/ 384022 w 806475"/>
              <a:gd name="connsiteY1" fmla="*/ 9525 h 293624"/>
              <a:gd name="connsiteX2" fmla="*/ 796950 w 806475"/>
              <a:gd name="connsiteY2" fmla="*/ 284099 h 293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6475" h="293624">
                <a:moveTo>
                  <a:pt x="9525" y="9525"/>
                </a:moveTo>
                <a:lnTo>
                  <a:pt x="384022" y="9525"/>
                </a:lnTo>
                <a:lnTo>
                  <a:pt x="796950" y="28409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134891" y="2710260"/>
            <a:ext cx="1119327" cy="245732"/>
          </a:xfrm>
          <a:custGeom>
            <a:avLst/>
            <a:gdLst>
              <a:gd name="connsiteX0" fmla="*/ 9525 w 1119327"/>
              <a:gd name="connsiteY0" fmla="*/ 9525 h 245732"/>
              <a:gd name="connsiteX1" fmla="*/ 198755 w 1119327"/>
              <a:gd name="connsiteY1" fmla="*/ 9525 h 245732"/>
              <a:gd name="connsiteX2" fmla="*/ 1109802 w 1119327"/>
              <a:gd name="connsiteY2" fmla="*/ 236207 h 245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9327" h="245732">
                <a:moveTo>
                  <a:pt x="9525" y="9525"/>
                </a:moveTo>
                <a:lnTo>
                  <a:pt x="198755" y="9525"/>
                </a:lnTo>
                <a:lnTo>
                  <a:pt x="1109802" y="2362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741788" y="3549578"/>
            <a:ext cx="918286" cy="38100"/>
          </a:xfrm>
          <a:custGeom>
            <a:avLst/>
            <a:gdLst>
              <a:gd name="connsiteX0" fmla="*/ 9525 w 918286"/>
              <a:gd name="connsiteY0" fmla="*/ 9525 h 38100"/>
              <a:gd name="connsiteX1" fmla="*/ 908761 w 91828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8286" h="38100">
                <a:moveTo>
                  <a:pt x="9525" y="9525"/>
                </a:moveTo>
                <a:lnTo>
                  <a:pt x="90876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4522161" y="3199604"/>
            <a:ext cx="2476982" cy="292735"/>
          </a:xfrm>
          <a:custGeom>
            <a:avLst/>
            <a:gdLst>
              <a:gd name="connsiteX0" fmla="*/ 9525 w 2476982"/>
              <a:gd name="connsiteY0" fmla="*/ 9525 h 292735"/>
              <a:gd name="connsiteX1" fmla="*/ 2150465 w 2476982"/>
              <a:gd name="connsiteY1" fmla="*/ 283210 h 292735"/>
              <a:gd name="connsiteX2" fmla="*/ 2467457 w 2476982"/>
              <a:gd name="connsiteY2" fmla="*/ 283210 h 292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76982" h="292735">
                <a:moveTo>
                  <a:pt x="9525" y="9525"/>
                </a:moveTo>
                <a:lnTo>
                  <a:pt x="2150465" y="283210"/>
                </a:lnTo>
                <a:lnTo>
                  <a:pt x="2467457" y="28321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2290860" y="4245335"/>
            <a:ext cx="2423032" cy="38100"/>
          </a:xfrm>
          <a:custGeom>
            <a:avLst/>
            <a:gdLst>
              <a:gd name="connsiteX0" fmla="*/ 9525 w 2423032"/>
              <a:gd name="connsiteY0" fmla="*/ 9525 h 38100"/>
              <a:gd name="connsiteX1" fmla="*/ 2413508 w 2423032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23032" h="38100">
                <a:moveTo>
                  <a:pt x="9525" y="9525"/>
                </a:moveTo>
                <a:lnTo>
                  <a:pt x="2413508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4149378" y="4245335"/>
            <a:ext cx="872616" cy="231952"/>
          </a:xfrm>
          <a:custGeom>
            <a:avLst/>
            <a:gdLst>
              <a:gd name="connsiteX0" fmla="*/ 9525 w 872616"/>
              <a:gd name="connsiteY0" fmla="*/ 9525 h 231952"/>
              <a:gd name="connsiteX1" fmla="*/ 863092 w 872616"/>
              <a:gd name="connsiteY1" fmla="*/ 222427 h 2319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2616" h="231952">
                <a:moveTo>
                  <a:pt x="9525" y="9525"/>
                </a:moveTo>
                <a:lnTo>
                  <a:pt x="863092" y="22242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2286936" y="4564968"/>
            <a:ext cx="1494739" cy="593661"/>
          </a:xfrm>
          <a:custGeom>
            <a:avLst/>
            <a:gdLst>
              <a:gd name="connsiteX0" fmla="*/ 9525 w 1494739"/>
              <a:gd name="connsiteY0" fmla="*/ 584136 h 593661"/>
              <a:gd name="connsiteX1" fmla="*/ 1485214 w 1494739"/>
              <a:gd name="connsiteY1" fmla="*/ 9525 h 5936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94739" h="593661">
                <a:moveTo>
                  <a:pt x="9525" y="584136"/>
                </a:moveTo>
                <a:lnTo>
                  <a:pt x="1485214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1336735" y="1204193"/>
            <a:ext cx="1558213" cy="38100"/>
          </a:xfrm>
          <a:custGeom>
            <a:avLst/>
            <a:gdLst>
              <a:gd name="connsiteX0" fmla="*/ 9525 w 1558213"/>
              <a:gd name="connsiteY0" fmla="*/ 9525 h 38100"/>
              <a:gd name="connsiteX1" fmla="*/ 1548688 w 1558213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8213" h="38100">
                <a:moveTo>
                  <a:pt x="9525" y="9525"/>
                </a:moveTo>
                <a:lnTo>
                  <a:pt x="1548688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638758" y="2223698"/>
            <a:ext cx="1361236" cy="38100"/>
          </a:xfrm>
          <a:custGeom>
            <a:avLst/>
            <a:gdLst>
              <a:gd name="connsiteX0" fmla="*/ 1351711 w 1361236"/>
              <a:gd name="connsiteY0" fmla="*/ 9525 h 38100"/>
              <a:gd name="connsiteX1" fmla="*/ 9525 w 136123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61236" h="38100">
                <a:moveTo>
                  <a:pt x="1351711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6339709" y="4650490"/>
            <a:ext cx="658152" cy="38100"/>
          </a:xfrm>
          <a:custGeom>
            <a:avLst/>
            <a:gdLst>
              <a:gd name="connsiteX0" fmla="*/ 648627 w 658152"/>
              <a:gd name="connsiteY0" fmla="*/ 9525 h 38100"/>
              <a:gd name="connsiteX1" fmla="*/ 9525 w 658152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8152" h="38100">
                <a:moveTo>
                  <a:pt x="648627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152272" y="5108820"/>
            <a:ext cx="1851317" cy="38100"/>
          </a:xfrm>
          <a:custGeom>
            <a:avLst/>
            <a:gdLst>
              <a:gd name="connsiteX0" fmla="*/ 1841792 w 1851317"/>
              <a:gd name="connsiteY0" fmla="*/ 9525 h 38100"/>
              <a:gd name="connsiteX1" fmla="*/ 9525 w 1851317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51317" h="38100">
                <a:moveTo>
                  <a:pt x="1841792" y="9525"/>
                </a:moveTo>
                <a:lnTo>
                  <a:pt x="952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014508" y="5136023"/>
            <a:ext cx="1604454" cy="38100"/>
          </a:xfrm>
          <a:custGeom>
            <a:avLst/>
            <a:gdLst>
              <a:gd name="connsiteX0" fmla="*/ 9525 w 1604454"/>
              <a:gd name="connsiteY0" fmla="*/ 13080 h 38100"/>
              <a:gd name="connsiteX1" fmla="*/ 1594929 w 1604454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604454" h="38100">
                <a:moveTo>
                  <a:pt x="9525" y="13080"/>
                </a:moveTo>
                <a:lnTo>
                  <a:pt x="1594929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307218" y="5136023"/>
            <a:ext cx="1768779" cy="203632"/>
          </a:xfrm>
          <a:custGeom>
            <a:avLst/>
            <a:gdLst>
              <a:gd name="connsiteX0" fmla="*/ 9525 w 1768779"/>
              <a:gd name="connsiteY0" fmla="*/ 9525 h 203632"/>
              <a:gd name="connsiteX1" fmla="*/ 1759254 w 1768779"/>
              <a:gd name="connsiteY1" fmla="*/ 194107 h 2036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8779" h="203632">
                <a:moveTo>
                  <a:pt x="9525" y="9525"/>
                </a:moveTo>
                <a:lnTo>
                  <a:pt x="1759254" y="1941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5E5E830E-BA86-AF4F-B143-1B5551BD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7931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34"/>
          <a:stretch>
            <a:fillRect/>
          </a:stretch>
        </p:blipFill>
        <p:spPr>
          <a:xfrm>
            <a:off x="298704" y="2282952"/>
            <a:ext cx="8546592" cy="2292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4839" y="2687796"/>
            <a:ext cx="828753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Left atrium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4839" y="2905283"/>
            <a:ext cx="944169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>
                <a:solidFill>
                  <a:srgbClr val="000000"/>
                </a:solidFill>
                <a:ea typeface="ＭＳ Ｐゴシック" charset="0"/>
              </a:rPr>
              <a:t>Right atrium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4839" y="3333908"/>
            <a:ext cx="1000274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>
                <a:solidFill>
                  <a:srgbClr val="000000"/>
                </a:solidFill>
                <a:ea typeface="ＭＳ Ｐゴシック" charset="0"/>
              </a:rPr>
              <a:t>Left ventricle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839" y="3529171"/>
            <a:ext cx="1115690" cy="179536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>
                <a:solidFill>
                  <a:srgbClr val="000000"/>
                </a:solidFill>
                <a:ea typeface="ＭＳ Ｐゴシック" charset="0"/>
              </a:rPr>
              <a:t>Right ventricle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86078" y="3926838"/>
            <a:ext cx="1415900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       Atrial diastole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(ventricular filling)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4713" y="3929219"/>
            <a:ext cx="673711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      Atrial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systole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7553" y="3926838"/>
            <a:ext cx="1359346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      Isovolumetric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contraction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5540" y="3929219"/>
            <a:ext cx="1259960" cy="53860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      Ventricular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systole (ejection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phase)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51928" y="3926838"/>
            <a:ext cx="1314462" cy="359073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      Isovolumetric</a:t>
            </a:r>
          </a:p>
          <a:p>
            <a:pPr eaLnBrk="0" hangingPunct="0">
              <a:lnSpc>
                <a:spcPts val="1400"/>
              </a:lnSpc>
              <a:defRPr/>
            </a:pPr>
            <a:r>
              <a:rPr lang="en-US" sz="1250" b="1" dirty="0">
                <a:solidFill>
                  <a:srgbClr val="000000"/>
                </a:solidFill>
                <a:ea typeface="ＭＳ Ｐゴシック" charset="0"/>
              </a:rPr>
              <a:t>relaxation</a:t>
            </a:r>
          </a:p>
        </p:txBody>
      </p:sp>
      <p:sp>
        <p:nvSpPr>
          <p:cNvPr id="15" name="Freeform 14"/>
          <p:cNvSpPr/>
          <p:nvPr/>
        </p:nvSpPr>
        <p:spPr>
          <a:xfrm>
            <a:off x="1277229" y="2999142"/>
            <a:ext cx="419313" cy="25400"/>
          </a:xfrm>
          <a:custGeom>
            <a:avLst/>
            <a:gdLst>
              <a:gd name="connsiteX0" fmla="*/ 6350 w 419313"/>
              <a:gd name="connsiteY0" fmla="*/ 6350 h 25400"/>
              <a:gd name="connsiteX1" fmla="*/ 412963 w 41931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9313" h="25400">
                <a:moveTo>
                  <a:pt x="6350" y="6350"/>
                </a:moveTo>
                <a:lnTo>
                  <a:pt x="41296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1340917" y="3419766"/>
            <a:ext cx="837704" cy="25400"/>
          </a:xfrm>
          <a:custGeom>
            <a:avLst/>
            <a:gdLst>
              <a:gd name="connsiteX0" fmla="*/ 6350 w 837704"/>
              <a:gd name="connsiteY0" fmla="*/ 6350 h 25400"/>
              <a:gd name="connsiteX1" fmla="*/ 831354 w 83770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7704" h="25400">
                <a:moveTo>
                  <a:pt x="6350" y="6350"/>
                </a:moveTo>
                <a:lnTo>
                  <a:pt x="83135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1442517" y="3607435"/>
            <a:ext cx="547814" cy="25474"/>
          </a:xfrm>
          <a:custGeom>
            <a:avLst/>
            <a:gdLst>
              <a:gd name="connsiteX0" fmla="*/ 6350 w 547814"/>
              <a:gd name="connsiteY0" fmla="*/ 6350 h 25474"/>
              <a:gd name="connsiteX1" fmla="*/ 541464 w 547814"/>
              <a:gd name="connsiteY1" fmla="*/ 19124 h 25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7814" h="25474">
                <a:moveTo>
                  <a:pt x="6350" y="6350"/>
                </a:moveTo>
                <a:lnTo>
                  <a:pt x="541464" y="1912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1163117" y="2780461"/>
            <a:ext cx="967690" cy="25400"/>
          </a:xfrm>
          <a:custGeom>
            <a:avLst/>
            <a:gdLst>
              <a:gd name="connsiteX0" fmla="*/ 6350 w 967690"/>
              <a:gd name="connsiteY0" fmla="*/ 6350 h 25400"/>
              <a:gd name="connsiteX1" fmla="*/ 961340 w 967690"/>
              <a:gd name="connsiteY1" fmla="*/ 15468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67690" h="25400">
                <a:moveTo>
                  <a:pt x="6350" y="6350"/>
                </a:moveTo>
                <a:lnTo>
                  <a:pt x="961340" y="1546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304924" y="3890962"/>
            <a:ext cx="215914" cy="219456"/>
            <a:chOff x="4656395" y="1601223"/>
            <a:chExt cx="215914" cy="219456"/>
          </a:xfrm>
        </p:grpSpPr>
        <p:sp>
          <p:nvSpPr>
            <p:cNvPr id="20" name="Oval 19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3715" y="3888968"/>
            <a:ext cx="215914" cy="219456"/>
            <a:chOff x="4656395" y="1601223"/>
            <a:chExt cx="215914" cy="219456"/>
          </a:xfrm>
        </p:grpSpPr>
        <p:sp>
          <p:nvSpPr>
            <p:cNvPr id="23" name="Oval 22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203924" y="3888776"/>
            <a:ext cx="215914" cy="219456"/>
            <a:chOff x="4656395" y="1601223"/>
            <a:chExt cx="215914" cy="219456"/>
          </a:xfrm>
        </p:grpSpPr>
        <p:sp>
          <p:nvSpPr>
            <p:cNvPr id="26" name="Oval 25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80324" y="3888783"/>
            <a:ext cx="215914" cy="219456"/>
            <a:chOff x="4656395" y="1601223"/>
            <a:chExt cx="215914" cy="219456"/>
          </a:xfrm>
        </p:grpSpPr>
        <p:sp>
          <p:nvSpPr>
            <p:cNvPr id="29" name="Oval 28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  <a:endParaRPr lang="en-US" altLang="en-US" sz="1400" b="1" dirty="0">
                <a:solidFill>
                  <a:srgbClr val="005DAE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459087" y="3888783"/>
            <a:ext cx="215914" cy="219456"/>
            <a:chOff x="4656395" y="1601223"/>
            <a:chExt cx="215914" cy="219456"/>
          </a:xfrm>
        </p:grpSpPr>
        <p:sp>
          <p:nvSpPr>
            <p:cNvPr id="32" name="Oval 31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sp>
        <p:nvSpPr>
          <p:cNvPr id="34" name="Slide Number Placeholder 33">
            <a:extLst>
              <a:ext uri="{FF2B5EF4-FFF2-40B4-BE49-F238E27FC236}">
                <a16:creationId xmlns:a16="http://schemas.microsoft.com/office/drawing/2014/main" id="{D87F6B14-0B5F-5146-83A2-FFFEC9BAA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9903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"/>
          <a:stretch>
            <a:fillRect/>
          </a:stretch>
        </p:blipFill>
        <p:spPr>
          <a:xfrm>
            <a:off x="1612392" y="1520952"/>
            <a:ext cx="5919216" cy="3816096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655250" y="4939937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3164962" y="4941525"/>
            <a:ext cx="90890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5608125" y="4941525"/>
            <a:ext cx="6322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Vein</a:t>
            </a:r>
          </a:p>
        </p:txBody>
      </p:sp>
      <p:sp>
        <p:nvSpPr>
          <p:cNvPr id="7" name="Freeform 6"/>
          <p:cNvSpPr/>
          <p:nvPr/>
        </p:nvSpPr>
        <p:spPr>
          <a:xfrm>
            <a:off x="5916653" y="4315453"/>
            <a:ext cx="101600" cy="649884"/>
          </a:xfrm>
          <a:custGeom>
            <a:avLst/>
            <a:gdLst>
              <a:gd name="connsiteX0" fmla="*/ 25400 w 101600"/>
              <a:gd name="connsiteY0" fmla="*/ 25400 h 649884"/>
              <a:gd name="connsiteX1" fmla="*/ 25400 w 101600"/>
              <a:gd name="connsiteY1" fmla="*/ 624484 h 6498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600" h="649884">
                <a:moveTo>
                  <a:pt x="25400" y="25400"/>
                </a:moveTo>
                <a:lnTo>
                  <a:pt x="25400" y="624484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" name="Freeform 3"/>
          <p:cNvSpPr/>
          <p:nvPr/>
        </p:nvSpPr>
        <p:spPr>
          <a:xfrm>
            <a:off x="3601901" y="3155715"/>
            <a:ext cx="101600" cy="1792554"/>
          </a:xfrm>
          <a:custGeom>
            <a:avLst/>
            <a:gdLst>
              <a:gd name="connsiteX0" fmla="*/ 25400 w 101600"/>
              <a:gd name="connsiteY0" fmla="*/ 25400 h 1792554"/>
              <a:gd name="connsiteX1" fmla="*/ 25400 w 101600"/>
              <a:gd name="connsiteY1" fmla="*/ 1767154 h 17925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1600" h="1792554">
                <a:moveTo>
                  <a:pt x="25400" y="25400"/>
                </a:moveTo>
                <a:lnTo>
                  <a:pt x="25400" y="1767154"/>
                </a:lnTo>
              </a:path>
            </a:pathLst>
          </a:custGeom>
          <a:ln w="508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5929353" y="4328153"/>
            <a:ext cx="50800" cy="624484"/>
          </a:xfrm>
          <a:custGeom>
            <a:avLst/>
            <a:gdLst>
              <a:gd name="connsiteX0" fmla="*/ 12700 w 50800"/>
              <a:gd name="connsiteY0" fmla="*/ 12700 h 624484"/>
              <a:gd name="connsiteX1" fmla="*/ 12700 w 50800"/>
              <a:gd name="connsiteY1" fmla="*/ 611784 h 6244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624484">
                <a:moveTo>
                  <a:pt x="12700" y="12700"/>
                </a:moveTo>
                <a:lnTo>
                  <a:pt x="12700" y="611784"/>
                </a:lnTo>
              </a:path>
            </a:pathLst>
          </a:custGeom>
          <a:ln w="254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614601" y="3168415"/>
            <a:ext cx="50800" cy="1767154"/>
          </a:xfrm>
          <a:custGeom>
            <a:avLst/>
            <a:gdLst>
              <a:gd name="connsiteX0" fmla="*/ 12700 w 50800"/>
              <a:gd name="connsiteY0" fmla="*/ 12700 h 1767154"/>
              <a:gd name="connsiteX1" fmla="*/ 12700 w 50800"/>
              <a:gd name="connsiteY1" fmla="*/ 1754454 h 17671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1767154">
                <a:moveTo>
                  <a:pt x="12700" y="12700"/>
                </a:moveTo>
                <a:lnTo>
                  <a:pt x="12700" y="1754454"/>
                </a:lnTo>
              </a:path>
            </a:pathLst>
          </a:custGeom>
          <a:ln w="254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94E9-5218-F043-B9A6-C02A42239F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8254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3"/>
          <a:stretch>
            <a:fillRect/>
          </a:stretch>
        </p:blipFill>
        <p:spPr>
          <a:xfrm>
            <a:off x="298704" y="280416"/>
            <a:ext cx="8546592" cy="629716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0798" y="726284"/>
            <a:ext cx="7178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Artery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711061" y="564359"/>
            <a:ext cx="1528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Tunica intima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711061" y="845346"/>
            <a:ext cx="137217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Endothelium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711061" y="1134271"/>
            <a:ext cx="251190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Loose connective tissue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711061" y="1493046"/>
            <a:ext cx="214802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Internal elastic lamina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711061" y="1861346"/>
            <a:ext cx="15043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Tunica media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3711061" y="2085362"/>
            <a:ext cx="16575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Smooth muscle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3711061" y="2302850"/>
            <a:ext cx="140904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Elastic fibers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3711061" y="2583658"/>
            <a:ext cx="221535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External elastic lamina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3711061" y="2917034"/>
            <a:ext cx="1690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Tunica externa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3711061" y="3151983"/>
            <a:ext cx="16126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• Collagen fibers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5952611" y="3502821"/>
            <a:ext cx="524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Valve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8078273" y="735809"/>
            <a:ext cx="4912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Vein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2871273" y="4899821"/>
            <a:ext cx="84478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Arteriole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734498" y="5209383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Lumen</a:t>
            </a:r>
          </a:p>
        </p:txBody>
      </p:sp>
      <p:sp>
        <p:nvSpPr>
          <p:cNvPr id="21" name="TextBox 17"/>
          <p:cNvSpPr txBox="1">
            <a:spLocks noChangeArrowheads="1"/>
          </p:cNvSpPr>
          <p:nvPr/>
        </p:nvSpPr>
        <p:spPr bwMode="auto">
          <a:xfrm>
            <a:off x="5628761" y="4687096"/>
            <a:ext cx="66030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Venule</a:t>
            </a: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5055673" y="5020471"/>
            <a:ext cx="867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Capillary</a:t>
            </a:r>
          </a:p>
          <a:p>
            <a:pPr eaLnBrk="0" fontAlgn="base" hangingPunct="0">
              <a:lnSpc>
                <a:spcPts val="1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bed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7321036" y="5199858"/>
            <a:ext cx="67165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Lumen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6666986" y="5579271"/>
            <a:ext cx="207428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Basement membrane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6666986" y="5845971"/>
            <a:ext cx="16206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Endothelial cells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340798" y="6301583"/>
            <a:ext cx="29655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28" name="TextBox 25"/>
          <p:cNvSpPr txBox="1">
            <a:spLocks noChangeArrowheads="1"/>
          </p:cNvSpPr>
          <p:nvPr/>
        </p:nvSpPr>
        <p:spPr bwMode="auto">
          <a:xfrm>
            <a:off x="4200011" y="6299996"/>
            <a:ext cx="100617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Capillary</a:t>
            </a:r>
          </a:p>
        </p:txBody>
      </p:sp>
      <p:sp>
        <p:nvSpPr>
          <p:cNvPr id="29" name="Freeform 28"/>
          <p:cNvSpPr/>
          <p:nvPr/>
        </p:nvSpPr>
        <p:spPr>
          <a:xfrm>
            <a:off x="1945952" y="990475"/>
            <a:ext cx="1733359" cy="25400"/>
          </a:xfrm>
          <a:custGeom>
            <a:avLst/>
            <a:gdLst>
              <a:gd name="connsiteX0" fmla="*/ 6350 w 1733359"/>
              <a:gd name="connsiteY0" fmla="*/ 6350 h 25400"/>
              <a:gd name="connsiteX1" fmla="*/ 1727009 w 173335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3359" h="25400">
                <a:moveTo>
                  <a:pt x="6350" y="6350"/>
                </a:moveTo>
                <a:lnTo>
                  <a:pt x="172700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1886541" y="1280619"/>
            <a:ext cx="1792770" cy="36626"/>
          </a:xfrm>
          <a:custGeom>
            <a:avLst/>
            <a:gdLst>
              <a:gd name="connsiteX0" fmla="*/ 6350 w 1792770"/>
              <a:gd name="connsiteY0" fmla="*/ 30276 h 36626"/>
              <a:gd name="connsiteX1" fmla="*/ 1280159 w 1792770"/>
              <a:gd name="connsiteY1" fmla="*/ 6350 h 36626"/>
              <a:gd name="connsiteX2" fmla="*/ 1786420 w 1792770"/>
              <a:gd name="connsiteY2" fmla="*/ 6350 h 3662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92770" h="36626">
                <a:moveTo>
                  <a:pt x="6350" y="30276"/>
                </a:moveTo>
                <a:lnTo>
                  <a:pt x="1280159" y="6350"/>
                </a:lnTo>
                <a:lnTo>
                  <a:pt x="17864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844098" y="1633920"/>
            <a:ext cx="1835213" cy="25400"/>
          </a:xfrm>
          <a:custGeom>
            <a:avLst/>
            <a:gdLst>
              <a:gd name="connsiteX0" fmla="*/ 6350 w 1835213"/>
              <a:gd name="connsiteY0" fmla="*/ 6350 h 25400"/>
              <a:gd name="connsiteX1" fmla="*/ 1828863 w 183521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35213" h="25400">
                <a:moveTo>
                  <a:pt x="6350" y="6350"/>
                </a:moveTo>
                <a:lnTo>
                  <a:pt x="182886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1945952" y="2007033"/>
            <a:ext cx="1729117" cy="101041"/>
          </a:xfrm>
          <a:custGeom>
            <a:avLst/>
            <a:gdLst>
              <a:gd name="connsiteX0" fmla="*/ 6350 w 1729117"/>
              <a:gd name="connsiteY0" fmla="*/ 94691 h 101041"/>
              <a:gd name="connsiteX1" fmla="*/ 1107884 w 1729117"/>
              <a:gd name="connsiteY1" fmla="*/ 25260 h 101041"/>
              <a:gd name="connsiteX2" fmla="*/ 1722767 w 1729117"/>
              <a:gd name="connsiteY2" fmla="*/ 6350 h 1010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9117" h="101041">
                <a:moveTo>
                  <a:pt x="6350" y="94691"/>
                </a:moveTo>
                <a:lnTo>
                  <a:pt x="1107884" y="25260"/>
                </a:lnTo>
                <a:lnTo>
                  <a:pt x="172276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1971428" y="2367764"/>
            <a:ext cx="1707883" cy="358927"/>
          </a:xfrm>
          <a:custGeom>
            <a:avLst/>
            <a:gdLst>
              <a:gd name="connsiteX0" fmla="*/ 6350 w 1707883"/>
              <a:gd name="connsiteY0" fmla="*/ 6350 h 358927"/>
              <a:gd name="connsiteX1" fmla="*/ 1297431 w 1707883"/>
              <a:gd name="connsiteY1" fmla="*/ 352577 h 358927"/>
              <a:gd name="connsiteX2" fmla="*/ 1701533 w 1707883"/>
              <a:gd name="connsiteY2" fmla="*/ 352577 h 35892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07883" h="358927">
                <a:moveTo>
                  <a:pt x="6350" y="6350"/>
                </a:moveTo>
                <a:lnTo>
                  <a:pt x="1297431" y="352577"/>
                </a:lnTo>
                <a:lnTo>
                  <a:pt x="1701533" y="35257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1920489" y="3061717"/>
            <a:ext cx="1758823" cy="25400"/>
          </a:xfrm>
          <a:custGeom>
            <a:avLst/>
            <a:gdLst>
              <a:gd name="connsiteX0" fmla="*/ 6350 w 1758823"/>
              <a:gd name="connsiteY0" fmla="*/ 6350 h 25400"/>
              <a:gd name="connsiteX1" fmla="*/ 1752472 w 175882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58823" h="25400">
                <a:moveTo>
                  <a:pt x="6350" y="6350"/>
                </a:moveTo>
                <a:lnTo>
                  <a:pt x="175247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1056762" y="4540848"/>
            <a:ext cx="25400" cy="696594"/>
          </a:xfrm>
          <a:custGeom>
            <a:avLst/>
            <a:gdLst>
              <a:gd name="connsiteX0" fmla="*/ 6350 w 25400"/>
              <a:gd name="connsiteY0" fmla="*/ 690245 h 696594"/>
              <a:gd name="connsiteX1" fmla="*/ 6350 w 25400"/>
              <a:gd name="connsiteY1" fmla="*/ 6350 h 696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696594">
                <a:moveTo>
                  <a:pt x="6350" y="690245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7637584" y="4710622"/>
            <a:ext cx="25400" cy="535292"/>
          </a:xfrm>
          <a:custGeom>
            <a:avLst/>
            <a:gdLst>
              <a:gd name="connsiteX0" fmla="*/ 6350 w 25400"/>
              <a:gd name="connsiteY0" fmla="*/ 528942 h 535292"/>
              <a:gd name="connsiteX1" fmla="*/ 6350 w 25400"/>
              <a:gd name="connsiteY1" fmla="*/ 6350 h 5352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535292">
                <a:moveTo>
                  <a:pt x="6350" y="528942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6515590" y="3649537"/>
            <a:ext cx="1461503" cy="505053"/>
          </a:xfrm>
          <a:custGeom>
            <a:avLst/>
            <a:gdLst>
              <a:gd name="connsiteX0" fmla="*/ 6350 w 1461503"/>
              <a:gd name="connsiteY0" fmla="*/ 6350 h 505053"/>
              <a:gd name="connsiteX1" fmla="*/ 221627 w 1461503"/>
              <a:gd name="connsiteY1" fmla="*/ 6350 h 505053"/>
              <a:gd name="connsiteX2" fmla="*/ 1455153 w 1461503"/>
              <a:gd name="connsiteY2" fmla="*/ 498703 h 5050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1503" h="505053">
                <a:moveTo>
                  <a:pt x="6350" y="6350"/>
                </a:moveTo>
                <a:lnTo>
                  <a:pt x="221627" y="6350"/>
                </a:lnTo>
                <a:lnTo>
                  <a:pt x="1455153" y="49870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6730867" y="3649537"/>
            <a:ext cx="957592" cy="589953"/>
          </a:xfrm>
          <a:custGeom>
            <a:avLst/>
            <a:gdLst>
              <a:gd name="connsiteX0" fmla="*/ 6350 w 957592"/>
              <a:gd name="connsiteY0" fmla="*/ 6350 h 589953"/>
              <a:gd name="connsiteX1" fmla="*/ 951243 w 957592"/>
              <a:gd name="connsiteY1" fmla="*/ 583603 h 5899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57592" h="589953">
                <a:moveTo>
                  <a:pt x="6350" y="6350"/>
                </a:moveTo>
                <a:lnTo>
                  <a:pt x="951243" y="58360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5089964" y="1006121"/>
            <a:ext cx="1766633" cy="25400"/>
          </a:xfrm>
          <a:custGeom>
            <a:avLst/>
            <a:gdLst>
              <a:gd name="connsiteX0" fmla="*/ 6350 w 1766633"/>
              <a:gd name="connsiteY0" fmla="*/ 6350 h 25400"/>
              <a:gd name="connsiteX1" fmla="*/ 1760283 w 176663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66633" h="25400">
                <a:moveTo>
                  <a:pt x="6350" y="6350"/>
                </a:moveTo>
                <a:lnTo>
                  <a:pt x="176028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6231884" y="1280695"/>
            <a:ext cx="701103" cy="199961"/>
          </a:xfrm>
          <a:custGeom>
            <a:avLst/>
            <a:gdLst>
              <a:gd name="connsiteX0" fmla="*/ 6350 w 701103"/>
              <a:gd name="connsiteY0" fmla="*/ 6350 h 199961"/>
              <a:gd name="connsiteX1" fmla="*/ 300647 w 701103"/>
              <a:gd name="connsiteY1" fmla="*/ 6350 h 199961"/>
              <a:gd name="connsiteX2" fmla="*/ 694753 w 701103"/>
              <a:gd name="connsiteY2" fmla="*/ 193611 h 1999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01103" h="199961">
                <a:moveTo>
                  <a:pt x="6350" y="6350"/>
                </a:moveTo>
                <a:lnTo>
                  <a:pt x="300647" y="6350"/>
                </a:lnTo>
                <a:lnTo>
                  <a:pt x="694753" y="19361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5240421" y="2006805"/>
            <a:ext cx="1819871" cy="101269"/>
          </a:xfrm>
          <a:custGeom>
            <a:avLst/>
            <a:gdLst>
              <a:gd name="connsiteX0" fmla="*/ 6350 w 1819871"/>
              <a:gd name="connsiteY0" fmla="*/ 6578 h 101269"/>
              <a:gd name="connsiteX1" fmla="*/ 617105 w 1819871"/>
              <a:gd name="connsiteY1" fmla="*/ 6350 h 101269"/>
              <a:gd name="connsiteX2" fmla="*/ 1813521 w 1819871"/>
              <a:gd name="connsiteY2" fmla="*/ 94919 h 101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19871" h="101269">
                <a:moveTo>
                  <a:pt x="6350" y="6578"/>
                </a:moveTo>
                <a:lnTo>
                  <a:pt x="617105" y="6350"/>
                </a:lnTo>
                <a:lnTo>
                  <a:pt x="1813521" y="9491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5421739" y="2749755"/>
            <a:ext cx="1528203" cy="324662"/>
          </a:xfrm>
          <a:custGeom>
            <a:avLst/>
            <a:gdLst>
              <a:gd name="connsiteX0" fmla="*/ 6350 w 1528203"/>
              <a:gd name="connsiteY0" fmla="*/ 318312 h 324662"/>
              <a:gd name="connsiteX1" fmla="*/ 732434 w 1528203"/>
              <a:gd name="connsiteY1" fmla="*/ 318312 h 324662"/>
              <a:gd name="connsiteX2" fmla="*/ 1521853 w 1528203"/>
              <a:gd name="connsiteY2" fmla="*/ 6350 h 3246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8203" h="324662">
                <a:moveTo>
                  <a:pt x="6350" y="318312"/>
                </a:moveTo>
                <a:lnTo>
                  <a:pt x="732434" y="318312"/>
                </a:lnTo>
                <a:lnTo>
                  <a:pt x="152185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5663979" y="5990287"/>
            <a:ext cx="892111" cy="133667"/>
          </a:xfrm>
          <a:custGeom>
            <a:avLst/>
            <a:gdLst>
              <a:gd name="connsiteX0" fmla="*/ 885761 w 892111"/>
              <a:gd name="connsiteY0" fmla="*/ 6350 h 133667"/>
              <a:gd name="connsiteX1" fmla="*/ 6350 w 892111"/>
              <a:gd name="connsiteY1" fmla="*/ 127317 h 1336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2111" h="133667">
                <a:moveTo>
                  <a:pt x="885761" y="6350"/>
                </a:moveTo>
                <a:lnTo>
                  <a:pt x="6350" y="12731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5918626" y="5990287"/>
            <a:ext cx="738352" cy="25400"/>
          </a:xfrm>
          <a:custGeom>
            <a:avLst/>
            <a:gdLst>
              <a:gd name="connsiteX0" fmla="*/ 6350 w 738352"/>
              <a:gd name="connsiteY0" fmla="*/ 6350 h 25400"/>
              <a:gd name="connsiteX1" fmla="*/ 732002 w 73835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8352" h="25400">
                <a:moveTo>
                  <a:pt x="6350" y="6350"/>
                </a:moveTo>
                <a:lnTo>
                  <a:pt x="73200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5978075" y="5716564"/>
            <a:ext cx="678903" cy="25400"/>
          </a:xfrm>
          <a:custGeom>
            <a:avLst/>
            <a:gdLst>
              <a:gd name="connsiteX0" fmla="*/ 6350 w 678903"/>
              <a:gd name="connsiteY0" fmla="*/ 6350 h 25400"/>
              <a:gd name="connsiteX1" fmla="*/ 672553 w 67890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8903" h="25400">
                <a:moveTo>
                  <a:pt x="6350" y="6350"/>
                </a:moveTo>
                <a:lnTo>
                  <a:pt x="67255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4619886" y="4277704"/>
            <a:ext cx="412013" cy="875728"/>
          </a:xfrm>
          <a:custGeom>
            <a:avLst/>
            <a:gdLst>
              <a:gd name="connsiteX0" fmla="*/ 405663 w 412013"/>
              <a:gd name="connsiteY0" fmla="*/ 869378 h 875728"/>
              <a:gd name="connsiteX1" fmla="*/ 200025 w 412013"/>
              <a:gd name="connsiteY1" fmla="*/ 869378 h 875728"/>
              <a:gd name="connsiteX2" fmla="*/ 6350 w 412013"/>
              <a:gd name="connsiteY2" fmla="*/ 6350 h 8757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2013" h="875728">
                <a:moveTo>
                  <a:pt x="405663" y="869378"/>
                </a:moveTo>
                <a:lnTo>
                  <a:pt x="200025" y="869378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4503770" y="4661574"/>
            <a:ext cx="322491" cy="491858"/>
          </a:xfrm>
          <a:custGeom>
            <a:avLst/>
            <a:gdLst>
              <a:gd name="connsiteX0" fmla="*/ 316141 w 322491"/>
              <a:gd name="connsiteY0" fmla="*/ 485508 h 491858"/>
              <a:gd name="connsiteX1" fmla="*/ 6350 w 322491"/>
              <a:gd name="connsiteY1" fmla="*/ 6350 h 4918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2491" h="491858">
                <a:moveTo>
                  <a:pt x="316141" y="485508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3258649" y="4492284"/>
            <a:ext cx="25400" cy="420128"/>
          </a:xfrm>
          <a:custGeom>
            <a:avLst/>
            <a:gdLst>
              <a:gd name="connsiteX0" fmla="*/ 6350 w 25400"/>
              <a:gd name="connsiteY0" fmla="*/ 6350 h 420128"/>
              <a:gd name="connsiteX1" fmla="*/ 6350 w 25400"/>
              <a:gd name="connsiteY1" fmla="*/ 413778 h 42012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420128">
                <a:moveTo>
                  <a:pt x="6350" y="6350"/>
                </a:moveTo>
                <a:lnTo>
                  <a:pt x="6350" y="41377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6323299" y="4518039"/>
            <a:ext cx="349034" cy="337261"/>
          </a:xfrm>
          <a:custGeom>
            <a:avLst/>
            <a:gdLst>
              <a:gd name="connsiteX0" fmla="*/ 342684 w 349034"/>
              <a:gd name="connsiteY0" fmla="*/ 6350 h 337261"/>
              <a:gd name="connsiteX1" fmla="*/ 190436 w 349034"/>
              <a:gd name="connsiteY1" fmla="*/ 330911 h 337261"/>
              <a:gd name="connsiteX2" fmla="*/ 6350 w 349034"/>
              <a:gd name="connsiteY2" fmla="*/ 330911 h 3372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49034" h="337261">
                <a:moveTo>
                  <a:pt x="342684" y="6350"/>
                </a:moveTo>
                <a:lnTo>
                  <a:pt x="190436" y="330911"/>
                </a:lnTo>
                <a:lnTo>
                  <a:pt x="6350" y="33091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E664F0C9-9BB5-FA40-A66D-23891EC1A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680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64536" y="213360"/>
            <a:ext cx="361492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811713" y="941735"/>
            <a:ext cx="1359411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Valve (open)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11713" y="1824385"/>
            <a:ext cx="12182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Contracted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skeletal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muscle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811713" y="3345210"/>
            <a:ext cx="153894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Valve (closed)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811713" y="4591398"/>
            <a:ext cx="474553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Vein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4184650" y="5635973"/>
            <a:ext cx="12824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Direction of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blood flow</a:t>
            </a:r>
          </a:p>
        </p:txBody>
      </p:sp>
      <p:sp>
        <p:nvSpPr>
          <p:cNvPr id="11" name="Freeform 10"/>
          <p:cNvSpPr/>
          <p:nvPr/>
        </p:nvSpPr>
        <p:spPr>
          <a:xfrm>
            <a:off x="3696094" y="1070127"/>
            <a:ext cx="1089427" cy="76200"/>
          </a:xfrm>
          <a:custGeom>
            <a:avLst/>
            <a:gdLst>
              <a:gd name="connsiteX0" fmla="*/ 19050 w 1089427"/>
              <a:gd name="connsiteY0" fmla="*/ 19050 h 76200"/>
              <a:gd name="connsiteX1" fmla="*/ 1070377 w 1089427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9427" h="76200">
                <a:moveTo>
                  <a:pt x="19050" y="19050"/>
                </a:moveTo>
                <a:lnTo>
                  <a:pt x="1070377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3617093" y="4725339"/>
            <a:ext cx="1168429" cy="76200"/>
          </a:xfrm>
          <a:custGeom>
            <a:avLst/>
            <a:gdLst>
              <a:gd name="connsiteX0" fmla="*/ 19050 w 1168429"/>
              <a:gd name="connsiteY0" fmla="*/ 19050 h 76200"/>
              <a:gd name="connsiteX1" fmla="*/ 1149379 w 116842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8429" h="76200">
                <a:moveTo>
                  <a:pt x="19050" y="19050"/>
                </a:moveTo>
                <a:lnTo>
                  <a:pt x="1149379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617093" y="3480574"/>
            <a:ext cx="1168429" cy="76200"/>
          </a:xfrm>
          <a:custGeom>
            <a:avLst/>
            <a:gdLst>
              <a:gd name="connsiteX0" fmla="*/ 19050 w 1168429"/>
              <a:gd name="connsiteY0" fmla="*/ 19050 h 76200"/>
              <a:gd name="connsiteX1" fmla="*/ 1149379 w 1168429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68429" h="76200">
                <a:moveTo>
                  <a:pt x="19050" y="19050"/>
                </a:moveTo>
                <a:lnTo>
                  <a:pt x="1149379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009780" y="1955939"/>
            <a:ext cx="775741" cy="76200"/>
          </a:xfrm>
          <a:custGeom>
            <a:avLst/>
            <a:gdLst>
              <a:gd name="connsiteX0" fmla="*/ 19050 w 775741"/>
              <a:gd name="connsiteY0" fmla="*/ 19050 h 76200"/>
              <a:gd name="connsiteX1" fmla="*/ 756691 w 775741"/>
              <a:gd name="connsiteY1" fmla="*/ 19050 h 762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75741" h="76200">
                <a:moveTo>
                  <a:pt x="19050" y="19050"/>
                </a:moveTo>
                <a:lnTo>
                  <a:pt x="756691" y="19050"/>
                </a:lnTo>
              </a:path>
            </a:pathLst>
          </a:custGeom>
          <a:ln w="381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3704926" y="1079499"/>
            <a:ext cx="1070397" cy="38100"/>
          </a:xfrm>
          <a:custGeom>
            <a:avLst/>
            <a:gdLst>
              <a:gd name="connsiteX0" fmla="*/ 9525 w 1070397"/>
              <a:gd name="connsiteY0" fmla="*/ 9525 h 38100"/>
              <a:gd name="connsiteX1" fmla="*/ 1060872 w 1070397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70397" h="38100">
                <a:moveTo>
                  <a:pt x="9525" y="9525"/>
                </a:moveTo>
                <a:lnTo>
                  <a:pt x="1060872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625898" y="4734750"/>
            <a:ext cx="1149426" cy="38100"/>
          </a:xfrm>
          <a:custGeom>
            <a:avLst/>
            <a:gdLst>
              <a:gd name="connsiteX0" fmla="*/ 9525 w 1149426"/>
              <a:gd name="connsiteY0" fmla="*/ 9525 h 38100"/>
              <a:gd name="connsiteX1" fmla="*/ 1139901 w 114942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9426" h="38100">
                <a:moveTo>
                  <a:pt x="9525" y="9525"/>
                </a:moveTo>
                <a:lnTo>
                  <a:pt x="113990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3625898" y="3489997"/>
            <a:ext cx="1149426" cy="38100"/>
          </a:xfrm>
          <a:custGeom>
            <a:avLst/>
            <a:gdLst>
              <a:gd name="connsiteX0" fmla="*/ 9525 w 1149426"/>
              <a:gd name="connsiteY0" fmla="*/ 9525 h 38100"/>
              <a:gd name="connsiteX1" fmla="*/ 1139901 w 114942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49426" h="38100">
                <a:moveTo>
                  <a:pt x="9525" y="9525"/>
                </a:moveTo>
                <a:lnTo>
                  <a:pt x="113990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4018607" y="1965299"/>
            <a:ext cx="756716" cy="38100"/>
          </a:xfrm>
          <a:custGeom>
            <a:avLst/>
            <a:gdLst>
              <a:gd name="connsiteX0" fmla="*/ 9525 w 756716"/>
              <a:gd name="connsiteY0" fmla="*/ 9525 h 38100"/>
              <a:gd name="connsiteX1" fmla="*/ 747191 w 75671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716" h="38100">
                <a:moveTo>
                  <a:pt x="9525" y="9525"/>
                </a:moveTo>
                <a:lnTo>
                  <a:pt x="74719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DCE578AB-4D8B-6542-87F0-7FA5A86D6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86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8"/>
          <a:stretch>
            <a:fillRect/>
          </a:stretch>
        </p:blipFill>
        <p:spPr>
          <a:xfrm>
            <a:off x="1520952" y="670560"/>
            <a:ext cx="6102096" cy="55168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963370" y="673995"/>
            <a:ext cx="164154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Vascular shunt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53420" y="1058170"/>
            <a:ext cx="2539157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Precapillary sphincters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596783" y="4266508"/>
            <a:ext cx="112851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True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1562946" y="4979295"/>
            <a:ext cx="191930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/>
                <a:ea typeface="ＭＳ Ｐゴシック" charset="0"/>
              </a:rPr>
              <a:t>Terminal arteriole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6080971" y="5030095"/>
            <a:ext cx="1436291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Postcapillary</a:t>
            </a:r>
            <a:endParaRPr lang="en-US" altLang="en-US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venule</a:t>
            </a:r>
            <a:endParaRPr lang="en-US" altLang="en-US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553420" y="5652395"/>
            <a:ext cx="5719707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14338" indent="-414338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Sphincters open; blood flows through true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capillaries.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257550" y="1073150"/>
            <a:ext cx="2545640" cy="1917700"/>
          </a:xfrm>
          <a:custGeom>
            <a:avLst/>
            <a:gdLst>
              <a:gd name="connsiteX0" fmla="*/ 0 w 2571750"/>
              <a:gd name="connsiteY0" fmla="*/ 1917700 h 1917700"/>
              <a:gd name="connsiteX1" fmla="*/ 2571750 w 2571750"/>
              <a:gd name="connsiteY1" fmla="*/ 0 h 191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71750" h="1917700">
                <a:moveTo>
                  <a:pt x="0" y="1917700"/>
                </a:moveTo>
                <a:lnTo>
                  <a:pt x="25717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5797550" y="946150"/>
            <a:ext cx="0" cy="2247900"/>
          </a:xfrm>
          <a:custGeom>
            <a:avLst/>
            <a:gdLst>
              <a:gd name="connsiteX0" fmla="*/ 0 w 0"/>
              <a:gd name="connsiteY0" fmla="*/ 0 h 2247900"/>
              <a:gd name="connsiteX1" fmla="*/ 0 w 0"/>
              <a:gd name="connsiteY1" fmla="*/ 2247900 h 2247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247900">
                <a:moveTo>
                  <a:pt x="0" y="0"/>
                </a:moveTo>
                <a:lnTo>
                  <a:pt x="0" y="22479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2679700" y="1409700"/>
            <a:ext cx="158750" cy="1549400"/>
          </a:xfrm>
          <a:custGeom>
            <a:avLst/>
            <a:gdLst>
              <a:gd name="connsiteX0" fmla="*/ 0 w 158750"/>
              <a:gd name="connsiteY0" fmla="*/ 1549400 h 1549400"/>
              <a:gd name="connsiteX1" fmla="*/ 158750 w 158750"/>
              <a:gd name="connsiteY1" fmla="*/ 158750 h 1549400"/>
              <a:gd name="connsiteX2" fmla="*/ 158750 w 158750"/>
              <a:gd name="connsiteY2" fmla="*/ 0 h 154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8750" h="1549400">
                <a:moveTo>
                  <a:pt x="0" y="1549400"/>
                </a:moveTo>
                <a:lnTo>
                  <a:pt x="158750" y="158750"/>
                </a:lnTo>
                <a:lnTo>
                  <a:pt x="158750" y="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2838450" y="1581150"/>
            <a:ext cx="31750" cy="1714500"/>
          </a:xfrm>
          <a:custGeom>
            <a:avLst/>
            <a:gdLst>
              <a:gd name="connsiteX0" fmla="*/ 0 w 31750"/>
              <a:gd name="connsiteY0" fmla="*/ 0 h 1714500"/>
              <a:gd name="connsiteX1" fmla="*/ 31750 w 31750"/>
              <a:gd name="connsiteY1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750" h="1714500">
                <a:moveTo>
                  <a:pt x="0" y="0"/>
                </a:moveTo>
                <a:lnTo>
                  <a:pt x="31750" y="171450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4367213" y="4371975"/>
            <a:ext cx="1171575" cy="28575"/>
          </a:xfrm>
          <a:custGeom>
            <a:avLst/>
            <a:gdLst>
              <a:gd name="connsiteX0" fmla="*/ 0 w 1171575"/>
              <a:gd name="connsiteY0" fmla="*/ 0 h 28575"/>
              <a:gd name="connsiteX1" fmla="*/ 1171575 w 1171575"/>
              <a:gd name="connsiteY1" fmla="*/ 28575 h 2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71575" h="28575">
                <a:moveTo>
                  <a:pt x="0" y="0"/>
                </a:moveTo>
                <a:lnTo>
                  <a:pt x="1171575" y="28575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>
            <a:off x="4648200" y="3995738"/>
            <a:ext cx="762000" cy="404812"/>
          </a:xfrm>
          <a:custGeom>
            <a:avLst/>
            <a:gdLst>
              <a:gd name="connsiteX0" fmla="*/ 0 w 762000"/>
              <a:gd name="connsiteY0" fmla="*/ 0 h 404812"/>
              <a:gd name="connsiteX1" fmla="*/ 762000 w 762000"/>
              <a:gd name="connsiteY1" fmla="*/ 404812 h 404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62000" h="404812">
                <a:moveTo>
                  <a:pt x="0" y="0"/>
                </a:moveTo>
                <a:lnTo>
                  <a:pt x="762000" y="404812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5324475" y="3952875"/>
            <a:ext cx="71438" cy="438150"/>
          </a:xfrm>
          <a:custGeom>
            <a:avLst/>
            <a:gdLst>
              <a:gd name="connsiteX0" fmla="*/ 0 w 71438"/>
              <a:gd name="connsiteY0" fmla="*/ 0 h 438150"/>
              <a:gd name="connsiteX1" fmla="*/ 71438 w 71438"/>
              <a:gd name="connsiteY1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8" h="438150">
                <a:moveTo>
                  <a:pt x="0" y="0"/>
                </a:moveTo>
                <a:lnTo>
                  <a:pt x="71438" y="438150"/>
                </a:ln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587689D-DAB3-5C49-86E0-1AF1FA1EC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229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4"/>
          <a:stretch>
            <a:fillRect/>
          </a:stretch>
        </p:blipFill>
        <p:spPr>
          <a:xfrm>
            <a:off x="1517904" y="1246632"/>
            <a:ext cx="6108192" cy="436473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54098" y="4444138"/>
            <a:ext cx="19193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/>
                <a:ea typeface="ＭＳ Ｐゴシック" charset="0"/>
              </a:rPr>
              <a:t>Terminal arteriole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084823" y="4444138"/>
            <a:ext cx="143629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/>
                <a:ea typeface="ＭＳ Ｐゴシック" charset="0"/>
              </a:rPr>
              <a:t>Postcapillary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/>
                <a:ea typeface="ＭＳ Ｐゴシック" charset="0"/>
              </a:rPr>
              <a:t>venule</a:t>
            </a:r>
            <a:endParaRPr lang="en-US" altLang="en-US" b="1" i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549335" y="5118829"/>
            <a:ext cx="533415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11480" indent="-41148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Sphincters closed; blood flows through</a:t>
            </a:r>
            <a:b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vascular shunt.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DA6E98-E32C-5945-B605-B92D60624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972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9"/>
          <a:stretch>
            <a:fillRect/>
          </a:stretch>
        </p:blipFill>
        <p:spPr>
          <a:xfrm>
            <a:off x="298704" y="1115568"/>
            <a:ext cx="8546592" cy="4626864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2539" y="1405449"/>
            <a:ext cx="132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Frontal lobe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32539" y="1834074"/>
            <a:ext cx="15773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Optic chiasma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2539" y="2218249"/>
            <a:ext cx="169277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Middle cerebral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32539" y="2972312"/>
            <a:ext cx="166712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Internal carotid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332539" y="3640649"/>
            <a:ext cx="18851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Mammillary body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2539" y="4126424"/>
            <a:ext cx="1560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Temporal lobe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332539" y="4543937"/>
            <a:ext cx="5642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Pons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332539" y="4843974"/>
            <a:ext cx="15132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Occipital lobe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332539" y="5440874"/>
            <a:ext cx="333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61551" y="1241937"/>
            <a:ext cx="89768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Anterior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82439" y="1110174"/>
            <a:ext cx="288752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Cerebral arterial circle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(circle of Willis)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5903076" y="1891224"/>
            <a:ext cx="28030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3350" indent="-1371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Anterior communicating</a:t>
            </a:r>
            <a:b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</a:p>
        </p:txBody>
      </p:sp>
      <p:sp>
        <p:nvSpPr>
          <p:cNvPr id="18" name="TextBox 19"/>
          <p:cNvSpPr txBox="1">
            <a:spLocks noChangeArrowheads="1"/>
          </p:cNvSpPr>
          <p:nvPr/>
        </p:nvSpPr>
        <p:spPr bwMode="auto">
          <a:xfrm>
            <a:off x="5903076" y="2554799"/>
            <a:ext cx="27004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• Anterior cerebral artery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5903076" y="3027874"/>
            <a:ext cx="29270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133350" indent="-13716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• Posterior communicating</a:t>
            </a:r>
            <a:b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</a:b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</a:p>
        </p:txBody>
      </p:sp>
      <p:sp>
        <p:nvSpPr>
          <p:cNvPr id="20" name="TextBox 22"/>
          <p:cNvSpPr txBox="1">
            <a:spLocks noChangeArrowheads="1"/>
          </p:cNvSpPr>
          <p:nvPr/>
        </p:nvSpPr>
        <p:spPr bwMode="auto">
          <a:xfrm>
            <a:off x="5903076" y="3686687"/>
            <a:ext cx="28244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• Posterior cerebral artery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5903076" y="4161349"/>
            <a:ext cx="14747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Basilar artery</a:t>
            </a:r>
          </a:p>
        </p:txBody>
      </p:sp>
      <p:sp>
        <p:nvSpPr>
          <p:cNvPr id="22" name="TextBox 24"/>
          <p:cNvSpPr txBox="1">
            <a:spLocks noChangeArrowheads="1"/>
          </p:cNvSpPr>
          <p:nvPr/>
        </p:nvSpPr>
        <p:spPr bwMode="auto">
          <a:xfrm>
            <a:off x="5903076" y="4458212"/>
            <a:ext cx="16928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Vertebral artery</a:t>
            </a:r>
          </a:p>
        </p:txBody>
      </p:sp>
      <p:sp>
        <p:nvSpPr>
          <p:cNvPr id="23" name="TextBox 25"/>
          <p:cNvSpPr txBox="1">
            <a:spLocks noChangeArrowheads="1"/>
          </p:cNvSpPr>
          <p:nvPr/>
        </p:nvSpPr>
        <p:spPr bwMode="auto">
          <a:xfrm>
            <a:off x="5776076" y="4993199"/>
            <a:ext cx="12567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Cerebellum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3793289" y="5437699"/>
            <a:ext cx="10130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i="1">
                <a:solidFill>
                  <a:srgbClr val="000000"/>
                </a:solidFill>
                <a:latin typeface="Arial"/>
                <a:ea typeface="ＭＳ Ｐゴシック" charset="0"/>
              </a:rPr>
              <a:t>Posterior</a:t>
            </a:r>
          </a:p>
        </p:txBody>
      </p:sp>
      <p:sp>
        <p:nvSpPr>
          <p:cNvPr id="25" name="Freeform 24"/>
          <p:cNvSpPr/>
          <p:nvPr/>
        </p:nvSpPr>
        <p:spPr>
          <a:xfrm>
            <a:off x="1929754" y="1992468"/>
            <a:ext cx="2217292" cy="1166761"/>
          </a:xfrm>
          <a:custGeom>
            <a:avLst/>
            <a:gdLst>
              <a:gd name="connsiteX0" fmla="*/ 9525 w 2217292"/>
              <a:gd name="connsiteY0" fmla="*/ 9525 h 1166761"/>
              <a:gd name="connsiteX1" fmla="*/ 1597469 w 2217292"/>
              <a:gd name="connsiteY1" fmla="*/ 9525 h 1166761"/>
              <a:gd name="connsiteX2" fmla="*/ 2207768 w 2217292"/>
              <a:gd name="connsiteY2" fmla="*/ 1157236 h 116676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217292" h="1166761">
                <a:moveTo>
                  <a:pt x="9525" y="9525"/>
                </a:moveTo>
                <a:lnTo>
                  <a:pt x="1597469" y="9525"/>
                </a:lnTo>
                <a:lnTo>
                  <a:pt x="2207768" y="115723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2033335" y="2365924"/>
            <a:ext cx="1330350" cy="533704"/>
          </a:xfrm>
          <a:custGeom>
            <a:avLst/>
            <a:gdLst>
              <a:gd name="connsiteX0" fmla="*/ 9525 w 1330350"/>
              <a:gd name="connsiteY0" fmla="*/ 9525 h 533704"/>
              <a:gd name="connsiteX1" fmla="*/ 1083995 w 1330350"/>
              <a:gd name="connsiteY1" fmla="*/ 9525 h 533704"/>
              <a:gd name="connsiteX2" fmla="*/ 1320825 w 1330350"/>
              <a:gd name="connsiteY2" fmla="*/ 524179 h 5337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0350" h="533704">
                <a:moveTo>
                  <a:pt x="9525" y="9525"/>
                </a:moveTo>
                <a:lnTo>
                  <a:pt x="1083995" y="9525"/>
                </a:lnTo>
                <a:lnTo>
                  <a:pt x="1320825" y="52417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2023645" y="3131074"/>
            <a:ext cx="1923008" cy="38100"/>
          </a:xfrm>
          <a:custGeom>
            <a:avLst/>
            <a:gdLst>
              <a:gd name="connsiteX0" fmla="*/ 9525 w 1923008"/>
              <a:gd name="connsiteY0" fmla="*/ 9525 h 38100"/>
              <a:gd name="connsiteX1" fmla="*/ 1913483 w 1923008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23008" h="38100">
                <a:moveTo>
                  <a:pt x="9525" y="9525"/>
                </a:moveTo>
                <a:lnTo>
                  <a:pt x="1913483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2233234" y="3455952"/>
            <a:ext cx="1856130" cy="359117"/>
          </a:xfrm>
          <a:custGeom>
            <a:avLst/>
            <a:gdLst>
              <a:gd name="connsiteX0" fmla="*/ 9525 w 1856130"/>
              <a:gd name="connsiteY0" fmla="*/ 349592 h 359117"/>
              <a:gd name="connsiteX1" fmla="*/ 1366875 w 1856130"/>
              <a:gd name="connsiteY1" fmla="*/ 349592 h 359117"/>
              <a:gd name="connsiteX2" fmla="*/ 1846605 w 1856130"/>
              <a:gd name="connsiteY2" fmla="*/ 9525 h 3591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56130" h="359117">
                <a:moveTo>
                  <a:pt x="9525" y="349592"/>
                </a:moveTo>
                <a:lnTo>
                  <a:pt x="1366875" y="349592"/>
                </a:lnTo>
                <a:lnTo>
                  <a:pt x="1846605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1933221" y="4287904"/>
            <a:ext cx="893025" cy="38100"/>
          </a:xfrm>
          <a:custGeom>
            <a:avLst/>
            <a:gdLst>
              <a:gd name="connsiteX0" fmla="*/ 9525 w 893025"/>
              <a:gd name="connsiteY0" fmla="*/ 9525 h 38100"/>
              <a:gd name="connsiteX1" fmla="*/ 883500 w 89302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3025" h="38100">
                <a:moveTo>
                  <a:pt x="9525" y="9525"/>
                </a:moveTo>
                <a:lnTo>
                  <a:pt x="883500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930468" y="4397200"/>
            <a:ext cx="2806687" cy="316699"/>
          </a:xfrm>
          <a:custGeom>
            <a:avLst/>
            <a:gdLst>
              <a:gd name="connsiteX0" fmla="*/ 9525 w 2806687"/>
              <a:gd name="connsiteY0" fmla="*/ 307174 h 316699"/>
              <a:gd name="connsiteX1" fmla="*/ 1977364 w 2806687"/>
              <a:gd name="connsiteY1" fmla="*/ 307174 h 316699"/>
              <a:gd name="connsiteX2" fmla="*/ 2797162 w 2806687"/>
              <a:gd name="connsiteY2" fmla="*/ 9525 h 3166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806687" h="316699">
                <a:moveTo>
                  <a:pt x="9525" y="307174"/>
                </a:moveTo>
                <a:lnTo>
                  <a:pt x="1977364" y="307174"/>
                </a:lnTo>
                <a:lnTo>
                  <a:pt x="2797162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1879805" y="4998393"/>
            <a:ext cx="1520316" cy="38100"/>
          </a:xfrm>
          <a:custGeom>
            <a:avLst/>
            <a:gdLst>
              <a:gd name="connsiteX0" fmla="*/ 9525 w 1520316"/>
              <a:gd name="connsiteY0" fmla="*/ 9525 h 38100"/>
              <a:gd name="connsiteX1" fmla="*/ 1510791 w 152031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20316" h="38100">
                <a:moveTo>
                  <a:pt x="9525" y="9525"/>
                </a:moveTo>
                <a:lnTo>
                  <a:pt x="151079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4146222" y="2040766"/>
            <a:ext cx="1697532" cy="908964"/>
          </a:xfrm>
          <a:custGeom>
            <a:avLst/>
            <a:gdLst>
              <a:gd name="connsiteX0" fmla="*/ 9525 w 1697532"/>
              <a:gd name="connsiteY0" fmla="*/ 899439 h 908964"/>
              <a:gd name="connsiteX1" fmla="*/ 133426 w 1697532"/>
              <a:gd name="connsiteY1" fmla="*/ 9525 h 908964"/>
              <a:gd name="connsiteX2" fmla="*/ 1688007 w 1697532"/>
              <a:gd name="connsiteY2" fmla="*/ 9525 h 90896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97532" h="908964">
                <a:moveTo>
                  <a:pt x="9525" y="899439"/>
                </a:moveTo>
                <a:lnTo>
                  <a:pt x="133426" y="9525"/>
                </a:lnTo>
                <a:lnTo>
                  <a:pt x="1688007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220174" y="2702918"/>
            <a:ext cx="1616455" cy="203720"/>
          </a:xfrm>
          <a:custGeom>
            <a:avLst/>
            <a:gdLst>
              <a:gd name="connsiteX0" fmla="*/ 9525 w 1616455"/>
              <a:gd name="connsiteY0" fmla="*/ 194195 h 203720"/>
              <a:gd name="connsiteX1" fmla="*/ 387260 w 1616455"/>
              <a:gd name="connsiteY1" fmla="*/ 9525 h 203720"/>
              <a:gd name="connsiteX2" fmla="*/ 1606930 w 1616455"/>
              <a:gd name="connsiteY2" fmla="*/ 9525 h 2037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16455" h="203720">
                <a:moveTo>
                  <a:pt x="9525" y="194195"/>
                </a:moveTo>
                <a:lnTo>
                  <a:pt x="387260" y="9525"/>
                </a:lnTo>
                <a:lnTo>
                  <a:pt x="1606930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4383039" y="2702918"/>
            <a:ext cx="233921" cy="371309"/>
          </a:xfrm>
          <a:custGeom>
            <a:avLst/>
            <a:gdLst>
              <a:gd name="connsiteX0" fmla="*/ 9525 w 233921"/>
              <a:gd name="connsiteY0" fmla="*/ 361784 h 371309"/>
              <a:gd name="connsiteX1" fmla="*/ 224396 w 233921"/>
              <a:gd name="connsiteY1" fmla="*/ 9525 h 3713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3921" h="371309">
                <a:moveTo>
                  <a:pt x="9525" y="361784"/>
                </a:moveTo>
                <a:lnTo>
                  <a:pt x="224396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4348050" y="3176933"/>
            <a:ext cx="1505419" cy="248450"/>
          </a:xfrm>
          <a:custGeom>
            <a:avLst/>
            <a:gdLst>
              <a:gd name="connsiteX0" fmla="*/ 9525 w 1505419"/>
              <a:gd name="connsiteY0" fmla="*/ 238925 h 248450"/>
              <a:gd name="connsiteX1" fmla="*/ 475703 w 1505419"/>
              <a:gd name="connsiteY1" fmla="*/ 9525 h 248450"/>
              <a:gd name="connsiteX2" fmla="*/ 1495894 w 1505419"/>
              <a:gd name="connsiteY2" fmla="*/ 9525 h 2484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05419" h="248450">
                <a:moveTo>
                  <a:pt x="9525" y="238925"/>
                </a:moveTo>
                <a:lnTo>
                  <a:pt x="475703" y="9525"/>
                </a:lnTo>
                <a:lnTo>
                  <a:pt x="1495894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4437191" y="3655330"/>
            <a:ext cx="1406283" cy="199529"/>
          </a:xfrm>
          <a:custGeom>
            <a:avLst/>
            <a:gdLst>
              <a:gd name="connsiteX0" fmla="*/ 9525 w 1406283"/>
              <a:gd name="connsiteY0" fmla="*/ 9525 h 199529"/>
              <a:gd name="connsiteX1" fmla="*/ 382638 w 1406283"/>
              <a:gd name="connsiteY1" fmla="*/ 190004 h 199529"/>
              <a:gd name="connsiteX2" fmla="*/ 1396758 w 1406283"/>
              <a:gd name="connsiteY2" fmla="*/ 190004 h 199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06283" h="199529">
                <a:moveTo>
                  <a:pt x="9525" y="9525"/>
                </a:moveTo>
                <a:lnTo>
                  <a:pt x="382638" y="190004"/>
                </a:lnTo>
                <a:lnTo>
                  <a:pt x="1396758" y="19000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121927" y="4312199"/>
            <a:ext cx="1719376" cy="38100"/>
          </a:xfrm>
          <a:custGeom>
            <a:avLst/>
            <a:gdLst>
              <a:gd name="connsiteX0" fmla="*/ 9525 w 1719376"/>
              <a:gd name="connsiteY0" fmla="*/ 9525 h 38100"/>
              <a:gd name="connsiteX1" fmla="*/ 1709851 w 171937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19376" h="38100">
                <a:moveTo>
                  <a:pt x="9525" y="9525"/>
                </a:moveTo>
                <a:lnTo>
                  <a:pt x="170985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4241510" y="4611868"/>
            <a:ext cx="1593735" cy="38100"/>
          </a:xfrm>
          <a:custGeom>
            <a:avLst/>
            <a:gdLst>
              <a:gd name="connsiteX0" fmla="*/ 9525 w 1593735"/>
              <a:gd name="connsiteY0" fmla="*/ 9525 h 38100"/>
              <a:gd name="connsiteX1" fmla="*/ 1584210 w 1593735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93735" h="38100">
                <a:moveTo>
                  <a:pt x="9525" y="9525"/>
                </a:moveTo>
                <a:lnTo>
                  <a:pt x="1584210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4935730" y="5131997"/>
            <a:ext cx="790206" cy="38100"/>
          </a:xfrm>
          <a:custGeom>
            <a:avLst/>
            <a:gdLst>
              <a:gd name="connsiteX0" fmla="*/ 9525 w 790206"/>
              <a:gd name="connsiteY0" fmla="*/ 9525 h 38100"/>
              <a:gd name="connsiteX1" fmla="*/ 780681 w 790206"/>
              <a:gd name="connsiteY1" fmla="*/ 9525 h 381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90206" h="38100">
                <a:moveTo>
                  <a:pt x="9525" y="9525"/>
                </a:moveTo>
                <a:lnTo>
                  <a:pt x="780681" y="95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1684594" y="1560935"/>
            <a:ext cx="1788401" cy="195529"/>
          </a:xfrm>
          <a:custGeom>
            <a:avLst/>
            <a:gdLst>
              <a:gd name="connsiteX0" fmla="*/ 9525 w 1788401"/>
              <a:gd name="connsiteY0" fmla="*/ 9525 h 195529"/>
              <a:gd name="connsiteX1" fmla="*/ 1285582 w 1788401"/>
              <a:gd name="connsiteY1" fmla="*/ 9525 h 195529"/>
              <a:gd name="connsiteX2" fmla="*/ 1778876 w 1788401"/>
              <a:gd name="connsiteY2" fmla="*/ 186004 h 195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88401" h="195529">
                <a:moveTo>
                  <a:pt x="9525" y="9525"/>
                </a:moveTo>
                <a:lnTo>
                  <a:pt x="1285582" y="9525"/>
                </a:lnTo>
                <a:lnTo>
                  <a:pt x="1778876" y="18600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Slide Number Placeholder 40">
            <a:extLst>
              <a:ext uri="{FF2B5EF4-FFF2-40B4-BE49-F238E27FC236}">
                <a16:creationId xmlns:a16="http://schemas.microsoft.com/office/drawing/2014/main" id="{02D310D0-D17A-E442-9953-228B1CA93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17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"/>
          <a:stretch>
            <a:fillRect/>
          </a:stretch>
        </p:blipFill>
        <p:spPr>
          <a:xfrm>
            <a:off x="298704" y="630936"/>
            <a:ext cx="8546592" cy="559612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59029" y="642988"/>
            <a:ext cx="807913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Arterial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03592" y="1612951"/>
            <a:ext cx="2842958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Stomach and intestine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632204" y="1968550"/>
            <a:ext cx="15837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Nutrients and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toxins absorbed</a:t>
            </a:r>
            <a:endParaRPr lang="en-US" altLang="en-US" sz="16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6642354" y="993825"/>
            <a:ext cx="1102866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Inferior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vena cava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048629" y="1612951"/>
            <a:ext cx="622414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Liver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88192" y="1960613"/>
            <a:ext cx="239649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Liver cells (hepatocytes)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561392" y="2470200"/>
            <a:ext cx="1025922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Nutrients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and toxins</a:t>
            </a:r>
          </a:p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00"/>
                </a:solidFill>
                <a:latin typeface="Arial"/>
                <a:ea typeface="ＭＳ Ｐゴシック" charset="0"/>
              </a:rPr>
              <a:t>leave</a:t>
            </a:r>
          </a:p>
        </p:txBody>
      </p:sp>
      <p:sp>
        <p:nvSpPr>
          <p:cNvPr id="13" name="TextBox 14"/>
          <p:cNvSpPr txBox="1">
            <a:spLocks noChangeArrowheads="1"/>
          </p:cNvSpPr>
          <p:nvPr/>
        </p:nvSpPr>
        <p:spPr bwMode="auto">
          <a:xfrm>
            <a:off x="7993317" y="623937"/>
            <a:ext cx="82080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Venous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blood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3902329" y="4140250"/>
            <a:ext cx="1104470" cy="4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94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>
                <a:solidFill>
                  <a:srgbClr val="000000"/>
                </a:solidFill>
                <a:latin typeface="Arial"/>
                <a:ea typeface="ＭＳ Ｐゴシック" charset="0"/>
              </a:rPr>
              <a:t>Hepatic</a:t>
            </a:r>
          </a:p>
          <a:p>
            <a:pPr eaLnBrk="0" fontAlgn="base" hangingPunct="0">
              <a:lnSpc>
                <a:spcPts val="194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00" b="1">
                <a:solidFill>
                  <a:srgbClr val="000000"/>
                </a:solidFill>
                <a:latin typeface="Arial"/>
                <a:ea typeface="ＭＳ Ｐゴシック" charset="0"/>
              </a:rPr>
              <a:t>portal vein</a:t>
            </a:r>
            <a:endParaRPr lang="en-US" altLang="en-US" sz="17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8"/>
          <p:cNvSpPr txBox="1">
            <a:spLocks noChangeArrowheads="1"/>
          </p:cNvSpPr>
          <p:nvPr/>
        </p:nvSpPr>
        <p:spPr bwMode="auto">
          <a:xfrm>
            <a:off x="1787779" y="4986388"/>
            <a:ext cx="197490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First capillary bed</a:t>
            </a:r>
          </a:p>
        </p:txBody>
      </p: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5215192" y="4973688"/>
            <a:ext cx="2308324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Second capillary bed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(liver sinusoids)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21"/>
          <p:cNvSpPr txBox="1">
            <a:spLocks noChangeArrowheads="1"/>
          </p:cNvSpPr>
          <p:nvPr/>
        </p:nvSpPr>
        <p:spPr bwMode="auto">
          <a:xfrm>
            <a:off x="7437692" y="5243563"/>
            <a:ext cx="833562" cy="51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Hepatic</a:t>
            </a:r>
          </a:p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latin typeface="Arial"/>
                <a:ea typeface="ＭＳ Ｐゴシック" charset="0"/>
              </a:rPr>
              <a:t>vein</a:t>
            </a:r>
            <a:endParaRPr lang="en-US" altLang="en-US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322892" y="5945011"/>
            <a:ext cx="2803140" cy="25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Hepatic portal system</a:t>
            </a:r>
          </a:p>
        </p:txBody>
      </p:sp>
      <p:sp>
        <p:nvSpPr>
          <p:cNvPr id="19" name="Freeform 18"/>
          <p:cNvSpPr/>
          <p:nvPr/>
        </p:nvSpPr>
        <p:spPr>
          <a:xfrm>
            <a:off x="7870648" y="3850491"/>
            <a:ext cx="25400" cy="1401457"/>
          </a:xfrm>
          <a:custGeom>
            <a:avLst/>
            <a:gdLst>
              <a:gd name="connsiteX0" fmla="*/ 8382 w 25400"/>
              <a:gd name="connsiteY0" fmla="*/ 1395107 h 1401457"/>
              <a:gd name="connsiteX1" fmla="*/ 6350 w 25400"/>
              <a:gd name="connsiteY1" fmla="*/ 6350 h 14014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1401457">
                <a:moveTo>
                  <a:pt x="8382" y="139510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4316502" y="3770989"/>
            <a:ext cx="206857" cy="373278"/>
          </a:xfrm>
          <a:custGeom>
            <a:avLst/>
            <a:gdLst>
              <a:gd name="connsiteX0" fmla="*/ 7975 w 206857"/>
              <a:gd name="connsiteY0" fmla="*/ 366928 h 373278"/>
              <a:gd name="connsiteX1" fmla="*/ 7975 w 206857"/>
              <a:gd name="connsiteY1" fmla="*/ 186651 h 373278"/>
              <a:gd name="connsiteX2" fmla="*/ 6350 w 206857"/>
              <a:gd name="connsiteY2" fmla="*/ 191439 h 373278"/>
              <a:gd name="connsiteX3" fmla="*/ 200507 w 206857"/>
              <a:gd name="connsiteY3" fmla="*/ 6350 h 373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206857" h="373278">
                <a:moveTo>
                  <a:pt x="7975" y="366928"/>
                </a:moveTo>
                <a:lnTo>
                  <a:pt x="7975" y="186651"/>
                </a:lnTo>
                <a:lnTo>
                  <a:pt x="6350" y="191439"/>
                </a:lnTo>
                <a:lnTo>
                  <a:pt x="20050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7479120" y="1119509"/>
            <a:ext cx="628497" cy="362673"/>
          </a:xfrm>
          <a:custGeom>
            <a:avLst/>
            <a:gdLst>
              <a:gd name="connsiteX0" fmla="*/ 6350 w 628497"/>
              <a:gd name="connsiteY0" fmla="*/ 6350 h 362673"/>
              <a:gd name="connsiteX1" fmla="*/ 242354 w 628497"/>
              <a:gd name="connsiteY1" fmla="*/ 7810 h 362673"/>
              <a:gd name="connsiteX2" fmla="*/ 622147 w 628497"/>
              <a:gd name="connsiteY2" fmla="*/ 356323 h 3626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28497" h="362673">
                <a:moveTo>
                  <a:pt x="6350" y="6350"/>
                </a:moveTo>
                <a:lnTo>
                  <a:pt x="242354" y="7810"/>
                </a:lnTo>
                <a:lnTo>
                  <a:pt x="622147" y="35632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1789838" y="5500043"/>
            <a:ext cx="5290591" cy="168821"/>
          </a:xfrm>
          <a:custGeom>
            <a:avLst/>
            <a:gdLst>
              <a:gd name="connsiteX0" fmla="*/ 6350 w 5290591"/>
              <a:gd name="connsiteY0" fmla="*/ 6350 h 168821"/>
              <a:gd name="connsiteX1" fmla="*/ 6350 w 5290591"/>
              <a:gd name="connsiteY1" fmla="*/ 162471 h 168821"/>
              <a:gd name="connsiteX2" fmla="*/ 5284241 w 5290591"/>
              <a:gd name="connsiteY2" fmla="*/ 162471 h 168821"/>
              <a:gd name="connsiteX3" fmla="*/ 5284241 w 5290591"/>
              <a:gd name="connsiteY3" fmla="*/ 6350 h 1688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5290591" h="168821">
                <a:moveTo>
                  <a:pt x="6350" y="6350"/>
                </a:moveTo>
                <a:lnTo>
                  <a:pt x="6350" y="162471"/>
                </a:lnTo>
                <a:lnTo>
                  <a:pt x="5284241" y="162471"/>
                </a:lnTo>
                <a:lnTo>
                  <a:pt x="528424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495534" y="5654018"/>
            <a:ext cx="25400" cy="310121"/>
          </a:xfrm>
          <a:custGeom>
            <a:avLst/>
            <a:gdLst>
              <a:gd name="connsiteX0" fmla="*/ 6350 w 25400"/>
              <a:gd name="connsiteY0" fmla="*/ 6350 h 310121"/>
              <a:gd name="connsiteX1" fmla="*/ 6350 w 25400"/>
              <a:gd name="connsiteY1" fmla="*/ 303771 h 31012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400" h="310121">
                <a:moveTo>
                  <a:pt x="6350" y="6350"/>
                </a:moveTo>
                <a:lnTo>
                  <a:pt x="6350" y="30377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8280062A-E2C6-1948-99AE-337EEDA1A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153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15"/>
          <a:stretch>
            <a:fillRect/>
          </a:stretch>
        </p:blipFill>
        <p:spPr>
          <a:xfrm>
            <a:off x="658368" y="1453896"/>
            <a:ext cx="7827264" cy="395020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83768" y="1695400"/>
            <a:ext cx="215283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Midsternal line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83768" y="2312937"/>
            <a:ext cx="1024319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2nd rib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216330" y="2922537"/>
            <a:ext cx="1248740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Sternum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71068" y="3373387"/>
            <a:ext cx="1607812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Diaphragm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7195693" y="3474987"/>
            <a:ext cx="1264770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Point of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maximal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intensity</a:t>
            </a:r>
          </a:p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(PMI)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71068" y="5049787"/>
            <a:ext cx="44563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</a:t>
            </a:r>
          </a:p>
        </p:txBody>
      </p:sp>
      <p:sp>
        <p:nvSpPr>
          <p:cNvPr id="12" name="Freeform 11"/>
          <p:cNvSpPr/>
          <p:nvPr/>
        </p:nvSpPr>
        <p:spPr>
          <a:xfrm>
            <a:off x="5346243" y="3622244"/>
            <a:ext cx="1836369" cy="50800"/>
          </a:xfrm>
          <a:custGeom>
            <a:avLst/>
            <a:gdLst>
              <a:gd name="connsiteX0" fmla="*/ 1823669 w 1836369"/>
              <a:gd name="connsiteY0" fmla="*/ 12700 h 50800"/>
              <a:gd name="connsiteX1" fmla="*/ 12700 w 183636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36369" h="50800">
                <a:moveTo>
                  <a:pt x="1823669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2273555" y="3542272"/>
            <a:ext cx="1731213" cy="50800"/>
          </a:xfrm>
          <a:custGeom>
            <a:avLst/>
            <a:gdLst>
              <a:gd name="connsiteX0" fmla="*/ 12700 w 1731213"/>
              <a:gd name="connsiteY0" fmla="*/ 12700 h 50800"/>
              <a:gd name="connsiteX1" fmla="*/ 1718513 w 173121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31213" h="50800">
                <a:moveTo>
                  <a:pt x="12700" y="12700"/>
                </a:moveTo>
                <a:lnTo>
                  <a:pt x="1718513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4934484" y="3073375"/>
            <a:ext cx="2264867" cy="50800"/>
          </a:xfrm>
          <a:custGeom>
            <a:avLst/>
            <a:gdLst>
              <a:gd name="connsiteX0" fmla="*/ 12700 w 2264867"/>
              <a:gd name="connsiteY0" fmla="*/ 12700 h 50800"/>
              <a:gd name="connsiteX1" fmla="*/ 2252167 w 226486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64867" h="50800">
                <a:moveTo>
                  <a:pt x="12700" y="12700"/>
                </a:moveTo>
                <a:lnTo>
                  <a:pt x="2252167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1712850" y="2467331"/>
            <a:ext cx="2514142" cy="50800"/>
          </a:xfrm>
          <a:custGeom>
            <a:avLst/>
            <a:gdLst>
              <a:gd name="connsiteX0" fmla="*/ 12700 w 2514142"/>
              <a:gd name="connsiteY0" fmla="*/ 12700 h 50800"/>
              <a:gd name="connsiteX1" fmla="*/ 2501442 w 251414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14142" h="50800">
                <a:moveTo>
                  <a:pt x="12700" y="12700"/>
                </a:moveTo>
                <a:lnTo>
                  <a:pt x="2501442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2845156" y="1854620"/>
            <a:ext cx="2025014" cy="50800"/>
          </a:xfrm>
          <a:custGeom>
            <a:avLst/>
            <a:gdLst>
              <a:gd name="connsiteX0" fmla="*/ 12700 w 2025014"/>
              <a:gd name="connsiteY0" fmla="*/ 12700 h 50800"/>
              <a:gd name="connsiteX1" fmla="*/ 2012315 w 202501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25014" h="50800">
                <a:moveTo>
                  <a:pt x="12700" y="12700"/>
                </a:moveTo>
                <a:lnTo>
                  <a:pt x="2012315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93F8D3F4-44F2-5F4A-9537-0BCC863E0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7690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463296" y="213360"/>
            <a:ext cx="8217408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033732" y="293688"/>
            <a:ext cx="161743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Inferior vena cava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(not part of hepatic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portal system)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7033732" y="1341438"/>
            <a:ext cx="1117600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Gastric veins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04344" y="1554163"/>
            <a:ext cx="423863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Liver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033732" y="1717675"/>
            <a:ext cx="58261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Spleen</a:t>
            </a: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033732" y="2012950"/>
            <a:ext cx="750887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Stomach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04344" y="2298700"/>
            <a:ext cx="1590675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Hepatic portal vein</a:t>
            </a:r>
          </a:p>
        </p:txBody>
      </p:sp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7033732" y="2493963"/>
            <a:ext cx="1038225" cy="21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Splenic vein</a:t>
            </a: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504344" y="2979738"/>
            <a:ext cx="7905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Pancreas</a:t>
            </a:r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7033732" y="3452813"/>
            <a:ext cx="135293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Inferior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mesenteric vein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33732" y="4225925"/>
            <a:ext cx="135293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Superior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mesenteric vein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504344" y="4938713"/>
            <a:ext cx="12541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Small intestine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7033732" y="5208588"/>
            <a:ext cx="12652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Large intestine</a:t>
            </a:r>
          </a:p>
        </p:txBody>
      </p:sp>
      <p:sp>
        <p:nvSpPr>
          <p:cNvPr id="18" name="Freeform 17"/>
          <p:cNvSpPr/>
          <p:nvPr/>
        </p:nvSpPr>
        <p:spPr>
          <a:xfrm>
            <a:off x="5092309" y="1434191"/>
            <a:ext cx="1378089" cy="725817"/>
          </a:xfrm>
          <a:custGeom>
            <a:avLst/>
            <a:gdLst>
              <a:gd name="connsiteX0" fmla="*/ 1371739 w 1378089"/>
              <a:gd name="connsiteY0" fmla="*/ 6350 h 725817"/>
              <a:gd name="connsiteX1" fmla="*/ 6350 w 1378089"/>
              <a:gd name="connsiteY1" fmla="*/ 719467 h 7258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8089" h="725817">
                <a:moveTo>
                  <a:pt x="1371739" y="6350"/>
                </a:moveTo>
                <a:lnTo>
                  <a:pt x="6350" y="71946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1336157" y="3092545"/>
            <a:ext cx="2374074" cy="25400"/>
          </a:xfrm>
          <a:custGeom>
            <a:avLst/>
            <a:gdLst>
              <a:gd name="connsiteX0" fmla="*/ 6350 w 2374074"/>
              <a:gd name="connsiteY0" fmla="*/ 6350 h 25400"/>
              <a:gd name="connsiteX1" fmla="*/ 2367724 w 23740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374074" h="25400">
                <a:moveTo>
                  <a:pt x="6350" y="6350"/>
                </a:moveTo>
                <a:lnTo>
                  <a:pt x="236772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1805142" y="5051583"/>
            <a:ext cx="2279078" cy="25400"/>
          </a:xfrm>
          <a:custGeom>
            <a:avLst/>
            <a:gdLst>
              <a:gd name="connsiteX0" fmla="*/ 6350 w 2279078"/>
              <a:gd name="connsiteY0" fmla="*/ 6350 h 25400"/>
              <a:gd name="connsiteX1" fmla="*/ 2272728 w 227907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279078" h="25400">
                <a:moveTo>
                  <a:pt x="6350" y="6350"/>
                </a:moveTo>
                <a:lnTo>
                  <a:pt x="227272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2134796" y="2418784"/>
            <a:ext cx="2031174" cy="25400"/>
          </a:xfrm>
          <a:custGeom>
            <a:avLst/>
            <a:gdLst>
              <a:gd name="connsiteX0" fmla="*/ 6350 w 2031174"/>
              <a:gd name="connsiteY0" fmla="*/ 6350 h 25400"/>
              <a:gd name="connsiteX1" fmla="*/ 2024824 w 20311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031174" h="25400">
                <a:moveTo>
                  <a:pt x="6350" y="6350"/>
                </a:moveTo>
                <a:lnTo>
                  <a:pt x="202482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6220158" y="5319718"/>
            <a:ext cx="788174" cy="25400"/>
          </a:xfrm>
          <a:custGeom>
            <a:avLst/>
            <a:gdLst>
              <a:gd name="connsiteX0" fmla="*/ 6350 w 788174"/>
              <a:gd name="connsiteY0" fmla="*/ 6350 h 25400"/>
              <a:gd name="connsiteX1" fmla="*/ 781824 w 7881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88174" h="25400">
                <a:moveTo>
                  <a:pt x="6350" y="6350"/>
                </a:moveTo>
                <a:lnTo>
                  <a:pt x="78182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000896" y="4318082"/>
            <a:ext cx="3007436" cy="25400"/>
          </a:xfrm>
          <a:custGeom>
            <a:avLst/>
            <a:gdLst>
              <a:gd name="connsiteX0" fmla="*/ 6350 w 3007436"/>
              <a:gd name="connsiteY0" fmla="*/ 6350 h 25400"/>
              <a:gd name="connsiteX1" fmla="*/ 3001086 w 300743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007436" h="25400">
                <a:moveTo>
                  <a:pt x="6350" y="6350"/>
                </a:moveTo>
                <a:lnTo>
                  <a:pt x="300108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890912" y="3545947"/>
            <a:ext cx="2117420" cy="25400"/>
          </a:xfrm>
          <a:custGeom>
            <a:avLst/>
            <a:gdLst>
              <a:gd name="connsiteX0" fmla="*/ 6350 w 2117420"/>
              <a:gd name="connsiteY0" fmla="*/ 6350 h 25400"/>
              <a:gd name="connsiteX1" fmla="*/ 2111069 w 211742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117420" h="25400">
                <a:moveTo>
                  <a:pt x="6350" y="6350"/>
                </a:moveTo>
                <a:lnTo>
                  <a:pt x="211106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186467" y="2586754"/>
            <a:ext cx="1821865" cy="25400"/>
          </a:xfrm>
          <a:custGeom>
            <a:avLst/>
            <a:gdLst>
              <a:gd name="connsiteX0" fmla="*/ 6350 w 1821865"/>
              <a:gd name="connsiteY0" fmla="*/ 6350 h 25400"/>
              <a:gd name="connsiteX1" fmla="*/ 1815515 w 182186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21865" h="25400">
                <a:moveTo>
                  <a:pt x="6350" y="6350"/>
                </a:moveTo>
                <a:lnTo>
                  <a:pt x="181551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784941" y="2114784"/>
            <a:ext cx="1223391" cy="25400"/>
          </a:xfrm>
          <a:custGeom>
            <a:avLst/>
            <a:gdLst>
              <a:gd name="connsiteX0" fmla="*/ 6350 w 1223391"/>
              <a:gd name="connsiteY0" fmla="*/ 6350 h 25400"/>
              <a:gd name="connsiteX1" fmla="*/ 1217040 w 12233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3391" h="25400">
                <a:moveTo>
                  <a:pt x="6350" y="6350"/>
                </a:moveTo>
                <a:lnTo>
                  <a:pt x="121704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4886048" y="1434191"/>
            <a:ext cx="2122284" cy="525462"/>
          </a:xfrm>
          <a:custGeom>
            <a:avLst/>
            <a:gdLst>
              <a:gd name="connsiteX0" fmla="*/ 2115934 w 2122284"/>
              <a:gd name="connsiteY0" fmla="*/ 6350 h 525462"/>
              <a:gd name="connsiteX1" fmla="*/ 1578000 w 2122284"/>
              <a:gd name="connsiteY1" fmla="*/ 6350 h 525462"/>
              <a:gd name="connsiteX2" fmla="*/ 6350 w 2122284"/>
              <a:gd name="connsiteY2" fmla="*/ 519112 h 5254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22284" h="525462">
                <a:moveTo>
                  <a:pt x="2115934" y="6350"/>
                </a:moveTo>
                <a:lnTo>
                  <a:pt x="1578000" y="6350"/>
                </a:lnTo>
                <a:lnTo>
                  <a:pt x="6350" y="51911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6401641" y="1811457"/>
            <a:ext cx="606691" cy="25400"/>
          </a:xfrm>
          <a:custGeom>
            <a:avLst/>
            <a:gdLst>
              <a:gd name="connsiteX0" fmla="*/ 6350 w 606691"/>
              <a:gd name="connsiteY0" fmla="*/ 6350 h 25400"/>
              <a:gd name="connsiteX1" fmla="*/ 600341 w 6066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06691" h="25400">
                <a:moveTo>
                  <a:pt x="6350" y="6350"/>
                </a:moveTo>
                <a:lnTo>
                  <a:pt x="60034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979300" y="1666081"/>
            <a:ext cx="1550174" cy="25400"/>
          </a:xfrm>
          <a:custGeom>
            <a:avLst/>
            <a:gdLst>
              <a:gd name="connsiteX0" fmla="*/ 6350 w 1550174"/>
              <a:gd name="connsiteY0" fmla="*/ 6350 h 25400"/>
              <a:gd name="connsiteX1" fmla="*/ 1543824 w 15501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550174" h="25400">
                <a:moveTo>
                  <a:pt x="6350" y="6350"/>
                </a:moveTo>
                <a:lnTo>
                  <a:pt x="154382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288958" y="405098"/>
            <a:ext cx="2719374" cy="25400"/>
          </a:xfrm>
          <a:custGeom>
            <a:avLst/>
            <a:gdLst>
              <a:gd name="connsiteX0" fmla="*/ 6350 w 2719374"/>
              <a:gd name="connsiteY0" fmla="*/ 6350 h 25400"/>
              <a:gd name="connsiteX1" fmla="*/ 2713024 w 271937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719374" h="25400">
                <a:moveTo>
                  <a:pt x="6350" y="6350"/>
                </a:moveTo>
                <a:lnTo>
                  <a:pt x="271302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ECDC0E5-84D4-8A45-A1FC-9C8166A784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2588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98704" y="213360"/>
            <a:ext cx="8546592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04" y="998204"/>
            <a:ext cx="282129" cy="3385735"/>
          </a:xfrm>
          <a:prstGeom prst="rect">
            <a:avLst/>
          </a:prstGeom>
          <a:noFill/>
        </p:spPr>
        <p:txBody>
          <a:bodyPr vert="vert270" wrap="none" lIns="0" tIns="0" rIns="0" bIns="0">
            <a:spAutoFit/>
          </a:bodyPr>
          <a:lstStyle/>
          <a:p>
            <a:pPr eaLnBrk="0" hangingPunct="0">
              <a:lnSpc>
                <a:spcPts val="2225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Blood pressure (mm Hg)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712661" y="911225"/>
            <a:ext cx="42800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120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033836" y="1236663"/>
            <a:ext cx="2136803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Systolic pressure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12661" y="1573213"/>
            <a:ext cx="42800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100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853948" y="2239963"/>
            <a:ext cx="28533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80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53948" y="2908300"/>
            <a:ext cx="28533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60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853948" y="3575050"/>
            <a:ext cx="28533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40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853948" y="4241800"/>
            <a:ext cx="28533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20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995236" y="4932363"/>
            <a:ext cx="142668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0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542923" y="3400425"/>
            <a:ext cx="1083630" cy="56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Diastolic</a:t>
            </a:r>
          </a:p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srgbClr val="000000"/>
                </a:solidFill>
                <a:latin typeface="Arial"/>
                <a:ea typeface="ＭＳ Ｐゴシック" charset="0"/>
              </a:rPr>
              <a:t>pressure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 rot="18094259">
            <a:off x="1374396" y="5385098"/>
            <a:ext cx="67005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Aorta</a:t>
            </a: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 rot="18059003">
            <a:off x="2165780" y="5493062"/>
            <a:ext cx="96821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Arteries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 rot="18059003">
            <a:off x="3106644" y="5575740"/>
            <a:ext cx="1195840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Arterioles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 rot="18059003">
            <a:off x="4110071" y="5645068"/>
            <a:ext cx="1295226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Capillaries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 rot="18059003">
            <a:off x="5418475" y="5500841"/>
            <a:ext cx="970074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Venules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 rot="18059003">
            <a:off x="6675780" y="5374727"/>
            <a:ext cx="670312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Veins</a:t>
            </a: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 rot="18042802">
            <a:off x="7143767" y="5757802"/>
            <a:ext cx="1526315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Venae </a:t>
            </a:r>
            <a:r>
              <a:rPr lang="en-US" altLang="en-US" sz="20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cavae</a:t>
            </a:r>
            <a:endParaRPr lang="en-US" altLang="en-US" sz="20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3093601" y="1380183"/>
            <a:ext cx="1905596" cy="49707"/>
          </a:xfrm>
          <a:custGeom>
            <a:avLst/>
            <a:gdLst>
              <a:gd name="connsiteX0" fmla="*/ 12426 w 1905596"/>
              <a:gd name="connsiteY0" fmla="*/ 12426 h 49707"/>
              <a:gd name="connsiteX1" fmla="*/ 1893170 w 1905596"/>
              <a:gd name="connsiteY1" fmla="*/ 12426 h 497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05596" h="49707">
                <a:moveTo>
                  <a:pt x="12426" y="12426"/>
                </a:moveTo>
                <a:lnTo>
                  <a:pt x="1893170" y="1242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2637698" y="2428657"/>
            <a:ext cx="516826" cy="1151623"/>
          </a:xfrm>
          <a:custGeom>
            <a:avLst/>
            <a:gdLst>
              <a:gd name="connsiteX0" fmla="*/ 12426 w 516826"/>
              <a:gd name="connsiteY0" fmla="*/ 1139196 h 1151623"/>
              <a:gd name="connsiteX1" fmla="*/ 249383 w 516826"/>
              <a:gd name="connsiteY1" fmla="*/ 1139196 h 1151623"/>
              <a:gd name="connsiteX2" fmla="*/ 504399 w 516826"/>
              <a:gd name="connsiteY2" fmla="*/ 12426 h 11516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6826" h="1151623">
                <a:moveTo>
                  <a:pt x="12426" y="1139196"/>
                </a:moveTo>
                <a:lnTo>
                  <a:pt x="249383" y="1139196"/>
                </a:lnTo>
                <a:lnTo>
                  <a:pt x="504399" y="1242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146F79B-9644-A04C-9D5C-285796037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43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33144" y="213360"/>
            <a:ext cx="607771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90294" y="467111"/>
            <a:ext cx="189795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Arteries of the head and trunk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85532" y="643324"/>
            <a:ext cx="11862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Internal carotid artery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585532" y="824299"/>
            <a:ext cx="12246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External carotid artery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585532" y="1005274"/>
            <a:ext cx="136575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Common carotid arteries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1585532" y="1148149"/>
            <a:ext cx="85279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Vertebral artery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1585532" y="129261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Subclavian artery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585532" y="1435486"/>
            <a:ext cx="121187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Brachiocephalic trunk</a:t>
            </a: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1585532" y="1559311"/>
            <a:ext cx="6091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Aortic arch</a:t>
            </a:r>
          </a:p>
        </p:txBody>
      </p:sp>
      <p:sp>
        <p:nvSpPr>
          <p:cNvPr id="14" name="TextBox 10"/>
          <p:cNvSpPr txBox="1">
            <a:spLocks noChangeArrowheads="1"/>
          </p:cNvSpPr>
          <p:nvPr/>
        </p:nvSpPr>
        <p:spPr bwMode="auto">
          <a:xfrm>
            <a:off x="1569657" y="1700599"/>
            <a:ext cx="9040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Ascending aorta</a:t>
            </a:r>
          </a:p>
        </p:txBody>
      </p:sp>
      <p:sp>
        <p:nvSpPr>
          <p:cNvPr id="15" name="TextBox 11"/>
          <p:cNvSpPr txBox="1">
            <a:spLocks noChangeArrowheads="1"/>
          </p:cNvSpPr>
          <p:nvPr/>
        </p:nvSpPr>
        <p:spPr bwMode="auto">
          <a:xfrm>
            <a:off x="1576007" y="1846649"/>
            <a:ext cx="8656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Coronary artery</a:t>
            </a:r>
          </a:p>
        </p:txBody>
      </p:sp>
      <p:sp>
        <p:nvSpPr>
          <p:cNvPr id="16" name="TextBox 12"/>
          <p:cNvSpPr txBox="1">
            <a:spLocks noChangeArrowheads="1"/>
          </p:cNvSpPr>
          <p:nvPr/>
        </p:nvSpPr>
        <p:spPr bwMode="auto">
          <a:xfrm>
            <a:off x="1585532" y="2010161"/>
            <a:ext cx="7950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Thoracic aorta</a:t>
            </a:r>
          </a:p>
        </p:txBody>
      </p:sp>
      <p:sp>
        <p:nvSpPr>
          <p:cNvPr id="17" name="TextBox 13"/>
          <p:cNvSpPr txBox="1">
            <a:spLocks noChangeArrowheads="1"/>
          </p:cNvSpPr>
          <p:nvPr/>
        </p:nvSpPr>
        <p:spPr bwMode="auto">
          <a:xfrm>
            <a:off x="1585532" y="2149861"/>
            <a:ext cx="103233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(above diaphragm)</a:t>
            </a: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1585532" y="2340361"/>
            <a:ext cx="66043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Celiac trunk</a:t>
            </a:r>
          </a:p>
        </p:txBody>
      </p:sp>
      <p:sp>
        <p:nvSpPr>
          <p:cNvPr id="19" name="TextBox 15"/>
          <p:cNvSpPr txBox="1">
            <a:spLocks noChangeArrowheads="1"/>
          </p:cNvSpPr>
          <p:nvPr/>
        </p:nvSpPr>
        <p:spPr bwMode="auto">
          <a:xfrm>
            <a:off x="1585532" y="2495936"/>
            <a:ext cx="91050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Abdominal aorta</a:t>
            </a:r>
          </a:p>
        </p:txBody>
      </p:sp>
      <p:sp>
        <p:nvSpPr>
          <p:cNvPr id="20" name="TextBox 16"/>
          <p:cNvSpPr txBox="1">
            <a:spLocks noChangeArrowheads="1"/>
          </p:cNvSpPr>
          <p:nvPr/>
        </p:nvSpPr>
        <p:spPr bwMode="auto">
          <a:xfrm>
            <a:off x="1585532" y="2675324"/>
            <a:ext cx="111569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Superior mesenteric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artery</a:t>
            </a:r>
            <a:endParaRPr lang="en-US" altLang="en-US" sz="9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18"/>
          <p:cNvSpPr txBox="1">
            <a:spLocks noChangeArrowheads="1"/>
          </p:cNvSpPr>
          <p:nvPr/>
        </p:nvSpPr>
        <p:spPr bwMode="auto">
          <a:xfrm>
            <a:off x="1585532" y="2969011"/>
            <a:ext cx="66684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Renal artery</a:t>
            </a:r>
          </a:p>
        </p:txBody>
      </p:sp>
      <p:sp>
        <p:nvSpPr>
          <p:cNvPr id="23" name="TextBox 19"/>
          <p:cNvSpPr txBox="1">
            <a:spLocks noChangeArrowheads="1"/>
          </p:cNvSpPr>
          <p:nvPr/>
        </p:nvSpPr>
        <p:spPr bwMode="auto">
          <a:xfrm>
            <a:off x="1564894" y="3149986"/>
            <a:ext cx="81432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Gonadal artery</a:t>
            </a:r>
          </a:p>
        </p:txBody>
      </p:sp>
      <p:sp>
        <p:nvSpPr>
          <p:cNvPr id="24" name="TextBox 20"/>
          <p:cNvSpPr txBox="1">
            <a:spLocks noChangeArrowheads="1"/>
          </p:cNvSpPr>
          <p:nvPr/>
        </p:nvSpPr>
        <p:spPr bwMode="auto">
          <a:xfrm>
            <a:off x="5400294" y="1121161"/>
            <a:ext cx="219932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Arteries that supply the upper limb</a:t>
            </a:r>
          </a:p>
        </p:txBody>
      </p:sp>
      <p:sp>
        <p:nvSpPr>
          <p:cNvPr id="25" name="TextBox 21"/>
          <p:cNvSpPr txBox="1">
            <a:spLocks noChangeArrowheads="1"/>
          </p:cNvSpPr>
          <p:nvPr/>
        </p:nvSpPr>
        <p:spPr bwMode="auto">
          <a:xfrm>
            <a:off x="5478082" y="1292611"/>
            <a:ext cx="96180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Subclavian artery</a:t>
            </a:r>
          </a:p>
        </p:txBody>
      </p:sp>
      <p:sp>
        <p:nvSpPr>
          <p:cNvPr id="26" name="TextBox 22"/>
          <p:cNvSpPr txBox="1">
            <a:spLocks noChangeArrowheads="1"/>
          </p:cNvSpPr>
          <p:nvPr/>
        </p:nvSpPr>
        <p:spPr bwMode="auto">
          <a:xfrm>
            <a:off x="5478082" y="1549786"/>
            <a:ext cx="76944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Axillary artery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5478082" y="2106999"/>
            <a:ext cx="8079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Brachial artery</a:t>
            </a:r>
          </a:p>
        </p:txBody>
      </p:sp>
      <p:sp>
        <p:nvSpPr>
          <p:cNvPr id="28" name="TextBox 24"/>
          <p:cNvSpPr txBox="1">
            <a:spLocks noChangeArrowheads="1"/>
          </p:cNvSpPr>
          <p:nvPr/>
        </p:nvSpPr>
        <p:spPr bwMode="auto">
          <a:xfrm>
            <a:off x="5478082" y="2610236"/>
            <a:ext cx="69890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Radial artery</a:t>
            </a:r>
          </a:p>
        </p:txBody>
      </p:sp>
      <p:sp>
        <p:nvSpPr>
          <p:cNvPr id="29" name="TextBox 25"/>
          <p:cNvSpPr txBox="1">
            <a:spLocks noChangeArrowheads="1"/>
          </p:cNvSpPr>
          <p:nvPr/>
        </p:nvSpPr>
        <p:spPr bwMode="auto">
          <a:xfrm>
            <a:off x="5478082" y="2772161"/>
            <a:ext cx="647613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Ulnar artery</a:t>
            </a:r>
          </a:p>
        </p:txBody>
      </p:sp>
      <p:sp>
        <p:nvSpPr>
          <p:cNvPr id="30" name="TextBox 26"/>
          <p:cNvSpPr txBox="1">
            <a:spLocks noChangeArrowheads="1"/>
          </p:cNvSpPr>
          <p:nvPr/>
        </p:nvSpPr>
        <p:spPr bwMode="auto">
          <a:xfrm>
            <a:off x="5859082" y="3265874"/>
            <a:ext cx="96821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Deep palmar arch</a:t>
            </a:r>
          </a:p>
        </p:txBody>
      </p:sp>
      <p:sp>
        <p:nvSpPr>
          <p:cNvPr id="31" name="TextBox 27"/>
          <p:cNvSpPr txBox="1">
            <a:spLocks noChangeArrowheads="1"/>
          </p:cNvSpPr>
          <p:nvPr/>
        </p:nvSpPr>
        <p:spPr bwMode="auto">
          <a:xfrm>
            <a:off x="5859082" y="3623061"/>
            <a:ext cx="1275990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Superficial palmar arch</a:t>
            </a:r>
          </a:p>
        </p:txBody>
      </p:sp>
      <p:sp>
        <p:nvSpPr>
          <p:cNvPr id="32" name="TextBox 28"/>
          <p:cNvSpPr txBox="1">
            <a:spLocks noChangeArrowheads="1"/>
          </p:cNvSpPr>
          <p:nvPr/>
        </p:nvSpPr>
        <p:spPr bwMode="auto">
          <a:xfrm>
            <a:off x="5859082" y="3804036"/>
            <a:ext cx="8015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Digital arteries</a:t>
            </a:r>
          </a:p>
        </p:txBody>
      </p:sp>
      <p:sp>
        <p:nvSpPr>
          <p:cNvPr id="33" name="TextBox 29"/>
          <p:cNvSpPr txBox="1">
            <a:spLocks noChangeArrowheads="1"/>
          </p:cNvSpPr>
          <p:nvPr/>
        </p:nvSpPr>
        <p:spPr bwMode="auto">
          <a:xfrm>
            <a:off x="1585532" y="4126299"/>
            <a:ext cx="1391407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Inferior mesenteric artery</a:t>
            </a:r>
          </a:p>
        </p:txBody>
      </p:sp>
      <p:sp>
        <p:nvSpPr>
          <p:cNvPr id="34" name="TextBox 30"/>
          <p:cNvSpPr txBox="1">
            <a:spLocks noChangeArrowheads="1"/>
          </p:cNvSpPr>
          <p:nvPr/>
        </p:nvSpPr>
        <p:spPr bwMode="auto">
          <a:xfrm>
            <a:off x="5393944" y="4051686"/>
            <a:ext cx="219290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Arteries that supply the lower limb</a:t>
            </a:r>
          </a:p>
        </p:txBody>
      </p:sp>
      <p:sp>
        <p:nvSpPr>
          <p:cNvPr id="35" name="TextBox 31"/>
          <p:cNvSpPr txBox="1">
            <a:spLocks noChangeArrowheads="1"/>
          </p:cNvSpPr>
          <p:nvPr/>
        </p:nvSpPr>
        <p:spPr bwMode="auto">
          <a:xfrm>
            <a:off x="5493957" y="4204086"/>
            <a:ext cx="110927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Common iliac artery</a:t>
            </a:r>
          </a:p>
        </p:txBody>
      </p:sp>
      <p:sp>
        <p:nvSpPr>
          <p:cNvPr id="36" name="TextBox 32"/>
          <p:cNvSpPr txBox="1">
            <a:spLocks noChangeArrowheads="1"/>
          </p:cNvSpPr>
          <p:nvPr/>
        </p:nvSpPr>
        <p:spPr bwMode="auto">
          <a:xfrm>
            <a:off x="5493957" y="4392999"/>
            <a:ext cx="106439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External iliac artery</a:t>
            </a:r>
          </a:p>
        </p:txBody>
      </p:sp>
      <p:sp>
        <p:nvSpPr>
          <p:cNvPr id="37" name="TextBox 33"/>
          <p:cNvSpPr txBox="1">
            <a:spLocks noChangeArrowheads="1"/>
          </p:cNvSpPr>
          <p:nvPr/>
        </p:nvSpPr>
        <p:spPr bwMode="auto">
          <a:xfrm>
            <a:off x="5493957" y="4581911"/>
            <a:ext cx="801501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Femoral artery</a:t>
            </a:r>
          </a:p>
        </p:txBody>
      </p:sp>
      <p:sp>
        <p:nvSpPr>
          <p:cNvPr id="38" name="TextBox 34"/>
          <p:cNvSpPr txBox="1">
            <a:spLocks noChangeArrowheads="1"/>
          </p:cNvSpPr>
          <p:nvPr/>
        </p:nvSpPr>
        <p:spPr bwMode="auto">
          <a:xfrm>
            <a:off x="5493957" y="4759711"/>
            <a:ext cx="83356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Popliteal artery</a:t>
            </a:r>
          </a:p>
        </p:txBody>
      </p:sp>
      <p:sp>
        <p:nvSpPr>
          <p:cNvPr id="39" name="TextBox 35"/>
          <p:cNvSpPr txBox="1">
            <a:spLocks noChangeArrowheads="1"/>
          </p:cNvSpPr>
          <p:nvPr/>
        </p:nvSpPr>
        <p:spPr bwMode="auto">
          <a:xfrm>
            <a:off x="1585532" y="4907349"/>
            <a:ext cx="1025922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Internal iliac artery</a:t>
            </a:r>
          </a:p>
        </p:txBody>
      </p:sp>
      <p:sp>
        <p:nvSpPr>
          <p:cNvPr id="40" name="TextBox 36"/>
          <p:cNvSpPr txBox="1">
            <a:spLocks noChangeArrowheads="1"/>
          </p:cNvSpPr>
          <p:nvPr/>
        </p:nvSpPr>
        <p:spPr bwMode="auto">
          <a:xfrm>
            <a:off x="5493957" y="5166111"/>
            <a:ext cx="1102866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Anterior tibial artery</a:t>
            </a: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493957" y="5323274"/>
            <a:ext cx="1160574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Posterior tibial artery</a:t>
            </a:r>
          </a:p>
        </p:txBody>
      </p:sp>
      <p:sp>
        <p:nvSpPr>
          <p:cNvPr id="42" name="TextBox 38"/>
          <p:cNvSpPr txBox="1">
            <a:spLocks noChangeArrowheads="1"/>
          </p:cNvSpPr>
          <p:nvPr/>
        </p:nvSpPr>
        <p:spPr bwMode="auto">
          <a:xfrm>
            <a:off x="5268532" y="5845561"/>
            <a:ext cx="1141338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Dorsalis pedis artery</a:t>
            </a:r>
          </a:p>
        </p:txBody>
      </p:sp>
      <p:sp>
        <p:nvSpPr>
          <p:cNvPr id="43" name="TextBox 39"/>
          <p:cNvSpPr txBox="1">
            <a:spLocks noChangeArrowheads="1"/>
          </p:cNvSpPr>
          <p:nvPr/>
        </p:nvSpPr>
        <p:spPr bwMode="auto">
          <a:xfrm>
            <a:off x="5268532" y="6202749"/>
            <a:ext cx="78226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900" b="1">
                <a:solidFill>
                  <a:srgbClr val="000000"/>
                </a:solidFill>
                <a:latin typeface="Arial"/>
                <a:ea typeface="ＭＳ Ｐゴシック" charset="0"/>
              </a:rPr>
              <a:t>Arcuate artery</a:t>
            </a:r>
          </a:p>
        </p:txBody>
      </p:sp>
      <p:sp>
        <p:nvSpPr>
          <p:cNvPr id="44" name="Freeform 43"/>
          <p:cNvSpPr/>
          <p:nvPr/>
        </p:nvSpPr>
        <p:spPr>
          <a:xfrm>
            <a:off x="4451646" y="1358760"/>
            <a:ext cx="999236" cy="50800"/>
          </a:xfrm>
          <a:custGeom>
            <a:avLst/>
            <a:gdLst>
              <a:gd name="connsiteX0" fmla="*/ 12700 w 999236"/>
              <a:gd name="connsiteY0" fmla="*/ 12700 h 50800"/>
              <a:gd name="connsiteX1" fmla="*/ 986536 w 99923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9236" h="50800">
                <a:moveTo>
                  <a:pt x="12700" y="12700"/>
                </a:moveTo>
                <a:lnTo>
                  <a:pt x="98653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5094342" y="2681287"/>
            <a:ext cx="356539" cy="50800"/>
          </a:xfrm>
          <a:custGeom>
            <a:avLst/>
            <a:gdLst>
              <a:gd name="connsiteX0" fmla="*/ 12700 w 356539"/>
              <a:gd name="connsiteY0" fmla="*/ 12700 h 50800"/>
              <a:gd name="connsiteX1" fmla="*/ 343839 w 35653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6539" h="50800">
                <a:moveTo>
                  <a:pt x="12700" y="12700"/>
                </a:moveTo>
                <a:lnTo>
                  <a:pt x="34383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5492309" y="3323005"/>
            <a:ext cx="351154" cy="248602"/>
          </a:xfrm>
          <a:custGeom>
            <a:avLst/>
            <a:gdLst>
              <a:gd name="connsiteX0" fmla="*/ 338454 w 351154"/>
              <a:gd name="connsiteY0" fmla="*/ 12700 h 248602"/>
              <a:gd name="connsiteX1" fmla="*/ 207593 w 351154"/>
              <a:gd name="connsiteY1" fmla="*/ 12700 h 248602"/>
              <a:gd name="connsiteX2" fmla="*/ 12700 w 351154"/>
              <a:gd name="connsiteY2" fmla="*/ 235902 h 2486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1154" h="248602">
                <a:moveTo>
                  <a:pt x="338454" y="12700"/>
                </a:moveTo>
                <a:lnTo>
                  <a:pt x="207593" y="12700"/>
                </a:lnTo>
                <a:lnTo>
                  <a:pt x="12700" y="23590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5030067" y="2834271"/>
            <a:ext cx="420814" cy="50800"/>
          </a:xfrm>
          <a:custGeom>
            <a:avLst/>
            <a:gdLst>
              <a:gd name="connsiteX0" fmla="*/ 12700 w 420814"/>
              <a:gd name="connsiteY0" fmla="*/ 12700 h 50800"/>
              <a:gd name="connsiteX1" fmla="*/ 408114 w 420814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0814" h="50800">
                <a:moveTo>
                  <a:pt x="12700" y="12700"/>
                </a:moveTo>
                <a:lnTo>
                  <a:pt x="40811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4694838" y="1628381"/>
            <a:ext cx="756043" cy="50800"/>
          </a:xfrm>
          <a:custGeom>
            <a:avLst/>
            <a:gdLst>
              <a:gd name="connsiteX0" fmla="*/ 12700 w 756043"/>
              <a:gd name="connsiteY0" fmla="*/ 12700 h 50800"/>
              <a:gd name="connsiteX1" fmla="*/ 743343 w 756043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6043" h="50800">
                <a:moveTo>
                  <a:pt x="12700" y="12700"/>
                </a:moveTo>
                <a:lnTo>
                  <a:pt x="74334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4870378" y="2182228"/>
            <a:ext cx="577875" cy="50800"/>
          </a:xfrm>
          <a:custGeom>
            <a:avLst/>
            <a:gdLst>
              <a:gd name="connsiteX0" fmla="*/ 12700 w 577875"/>
              <a:gd name="connsiteY0" fmla="*/ 12700 h 50800"/>
              <a:gd name="connsiteX1" fmla="*/ 565175 w 57787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77875" h="50800">
                <a:moveTo>
                  <a:pt x="12700" y="12700"/>
                </a:moveTo>
                <a:lnTo>
                  <a:pt x="56517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2791819" y="722376"/>
            <a:ext cx="1274915" cy="290855"/>
          </a:xfrm>
          <a:custGeom>
            <a:avLst/>
            <a:gdLst>
              <a:gd name="connsiteX0" fmla="*/ 12700 w 1274915"/>
              <a:gd name="connsiteY0" fmla="*/ 12700 h 290855"/>
              <a:gd name="connsiteX1" fmla="*/ 1081913 w 1274915"/>
              <a:gd name="connsiteY1" fmla="*/ 12700 h 290855"/>
              <a:gd name="connsiteX2" fmla="*/ 1262214 w 1274915"/>
              <a:gd name="connsiteY2" fmla="*/ 278155 h 2908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74915" h="290855">
                <a:moveTo>
                  <a:pt x="12700" y="12700"/>
                </a:moveTo>
                <a:lnTo>
                  <a:pt x="1081913" y="12700"/>
                </a:lnTo>
                <a:lnTo>
                  <a:pt x="1262214" y="27815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453428" y="1219441"/>
            <a:ext cx="1638033" cy="90423"/>
          </a:xfrm>
          <a:custGeom>
            <a:avLst/>
            <a:gdLst>
              <a:gd name="connsiteX0" fmla="*/ 12700 w 1638033"/>
              <a:gd name="connsiteY0" fmla="*/ 12700 h 90423"/>
              <a:gd name="connsiteX1" fmla="*/ 1420304 w 1638033"/>
              <a:gd name="connsiteY1" fmla="*/ 12700 h 90423"/>
              <a:gd name="connsiteX2" fmla="*/ 1625333 w 1638033"/>
              <a:gd name="connsiteY2" fmla="*/ 77723 h 904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38033" h="90423">
                <a:moveTo>
                  <a:pt x="12700" y="12700"/>
                </a:moveTo>
                <a:lnTo>
                  <a:pt x="1420304" y="12700"/>
                </a:lnTo>
                <a:lnTo>
                  <a:pt x="1625333" y="7772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2562191" y="1363002"/>
            <a:ext cx="1383538" cy="50800"/>
          </a:xfrm>
          <a:custGeom>
            <a:avLst/>
            <a:gdLst>
              <a:gd name="connsiteX0" fmla="*/ 12700 w 1383538"/>
              <a:gd name="connsiteY0" fmla="*/ 12700 h 50800"/>
              <a:gd name="connsiteX1" fmla="*/ 1370837 w 138353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83538" h="50800">
                <a:moveTo>
                  <a:pt x="12700" y="12700"/>
                </a:moveTo>
                <a:lnTo>
                  <a:pt x="1370837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2803897" y="1506918"/>
            <a:ext cx="1356766" cy="50800"/>
          </a:xfrm>
          <a:custGeom>
            <a:avLst/>
            <a:gdLst>
              <a:gd name="connsiteX0" fmla="*/ 12700 w 1356766"/>
              <a:gd name="connsiteY0" fmla="*/ 12700 h 50800"/>
              <a:gd name="connsiteX1" fmla="*/ 1344066 w 135676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56766" h="50800">
                <a:moveTo>
                  <a:pt x="12700" y="12700"/>
                </a:moveTo>
                <a:lnTo>
                  <a:pt x="134406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2207696" y="1613268"/>
            <a:ext cx="1940610" cy="45758"/>
          </a:xfrm>
          <a:custGeom>
            <a:avLst/>
            <a:gdLst>
              <a:gd name="connsiteX0" fmla="*/ 12700 w 1940610"/>
              <a:gd name="connsiteY0" fmla="*/ 33058 h 45758"/>
              <a:gd name="connsiteX1" fmla="*/ 1784667 w 1940610"/>
              <a:gd name="connsiteY1" fmla="*/ 33058 h 45758"/>
              <a:gd name="connsiteX2" fmla="*/ 1927910 w 1940610"/>
              <a:gd name="connsiteY2" fmla="*/ 12700 h 457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40610" h="45758">
                <a:moveTo>
                  <a:pt x="12700" y="33058"/>
                </a:moveTo>
                <a:lnTo>
                  <a:pt x="1784667" y="33058"/>
                </a:lnTo>
                <a:lnTo>
                  <a:pt x="192791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2475361" y="1708835"/>
            <a:ext cx="1672945" cy="92583"/>
          </a:xfrm>
          <a:custGeom>
            <a:avLst/>
            <a:gdLst>
              <a:gd name="connsiteX0" fmla="*/ 12700 w 1672945"/>
              <a:gd name="connsiteY0" fmla="*/ 79882 h 92583"/>
              <a:gd name="connsiteX1" fmla="*/ 1500835 w 1672945"/>
              <a:gd name="connsiteY1" fmla="*/ 79882 h 92583"/>
              <a:gd name="connsiteX2" fmla="*/ 1660245 w 1672945"/>
              <a:gd name="connsiteY2" fmla="*/ 12700 h 925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72945" h="92583">
                <a:moveTo>
                  <a:pt x="12700" y="79882"/>
                </a:moveTo>
                <a:lnTo>
                  <a:pt x="1500835" y="79882"/>
                </a:lnTo>
                <a:lnTo>
                  <a:pt x="166024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2453428" y="1817560"/>
            <a:ext cx="1732940" cy="124675"/>
          </a:xfrm>
          <a:custGeom>
            <a:avLst/>
            <a:gdLst>
              <a:gd name="connsiteX0" fmla="*/ 12700 w 1732940"/>
              <a:gd name="connsiteY0" fmla="*/ 111975 h 124675"/>
              <a:gd name="connsiteX1" fmla="*/ 1567205 w 1732940"/>
              <a:gd name="connsiteY1" fmla="*/ 111975 h 124675"/>
              <a:gd name="connsiteX2" fmla="*/ 1720240 w 1732940"/>
              <a:gd name="connsiteY2" fmla="*/ 12700 h 1246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32940" h="124675">
                <a:moveTo>
                  <a:pt x="12700" y="111975"/>
                </a:moveTo>
                <a:lnTo>
                  <a:pt x="1567205" y="111975"/>
                </a:lnTo>
                <a:lnTo>
                  <a:pt x="172024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2264089" y="2259190"/>
            <a:ext cx="1911408" cy="174739"/>
          </a:xfrm>
          <a:custGeom>
            <a:avLst/>
            <a:gdLst>
              <a:gd name="connsiteX0" fmla="*/ 12700 w 1911408"/>
              <a:gd name="connsiteY0" fmla="*/ 162039 h 174739"/>
              <a:gd name="connsiteX1" fmla="*/ 1579976 w 1911408"/>
              <a:gd name="connsiteY1" fmla="*/ 162039 h 174739"/>
              <a:gd name="connsiteX2" fmla="*/ 1898708 w 1911408"/>
              <a:gd name="connsiteY2" fmla="*/ 12700 h 1747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11408" h="174739">
                <a:moveTo>
                  <a:pt x="12700" y="162039"/>
                </a:moveTo>
                <a:lnTo>
                  <a:pt x="1579976" y="162039"/>
                </a:lnTo>
                <a:lnTo>
                  <a:pt x="189870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2715276" y="2433866"/>
            <a:ext cx="1466799" cy="329425"/>
          </a:xfrm>
          <a:custGeom>
            <a:avLst/>
            <a:gdLst>
              <a:gd name="connsiteX0" fmla="*/ 1454099 w 1466799"/>
              <a:gd name="connsiteY0" fmla="*/ 12700 h 329425"/>
              <a:gd name="connsiteX1" fmla="*/ 1085748 w 1466799"/>
              <a:gd name="connsiteY1" fmla="*/ 316725 h 329425"/>
              <a:gd name="connsiteX2" fmla="*/ 12700 w 1466799"/>
              <a:gd name="connsiteY2" fmla="*/ 316725 h 3294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6799" h="329425">
                <a:moveTo>
                  <a:pt x="1454099" y="12700"/>
                </a:moveTo>
                <a:lnTo>
                  <a:pt x="1085748" y="316725"/>
                </a:lnTo>
                <a:lnTo>
                  <a:pt x="12700" y="31672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3009434" y="3170491"/>
            <a:ext cx="1124051" cy="1846173"/>
          </a:xfrm>
          <a:custGeom>
            <a:avLst/>
            <a:gdLst>
              <a:gd name="connsiteX0" fmla="*/ 12700 w 1124051"/>
              <a:gd name="connsiteY0" fmla="*/ 1827707 h 1846173"/>
              <a:gd name="connsiteX1" fmla="*/ 431749 w 1124051"/>
              <a:gd name="connsiteY1" fmla="*/ 1833473 h 1846173"/>
              <a:gd name="connsiteX2" fmla="*/ 1111351 w 1124051"/>
              <a:gd name="connsiteY2" fmla="*/ 12700 h 1846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24051" h="1846173">
                <a:moveTo>
                  <a:pt x="12700" y="1827707"/>
                </a:moveTo>
                <a:lnTo>
                  <a:pt x="431749" y="1833473"/>
                </a:lnTo>
                <a:lnTo>
                  <a:pt x="111135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2283896" y="2499779"/>
            <a:ext cx="1855342" cy="564654"/>
          </a:xfrm>
          <a:custGeom>
            <a:avLst/>
            <a:gdLst>
              <a:gd name="connsiteX0" fmla="*/ 12700 w 1855342"/>
              <a:gd name="connsiteY0" fmla="*/ 551954 h 564654"/>
              <a:gd name="connsiteX1" fmla="*/ 1639265 w 1855342"/>
              <a:gd name="connsiteY1" fmla="*/ 551954 h 564654"/>
              <a:gd name="connsiteX2" fmla="*/ 1842642 w 1855342"/>
              <a:gd name="connsiteY2" fmla="*/ 12700 h 564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55342" h="564654">
                <a:moveTo>
                  <a:pt x="12700" y="551954"/>
                </a:moveTo>
                <a:lnTo>
                  <a:pt x="1639265" y="551954"/>
                </a:lnTo>
                <a:lnTo>
                  <a:pt x="184264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2517817" y="2332329"/>
            <a:ext cx="1719694" cy="261594"/>
          </a:xfrm>
          <a:custGeom>
            <a:avLst/>
            <a:gdLst>
              <a:gd name="connsiteX0" fmla="*/ 12700 w 1719694"/>
              <a:gd name="connsiteY0" fmla="*/ 248894 h 261594"/>
              <a:gd name="connsiteX1" fmla="*/ 1413649 w 1719694"/>
              <a:gd name="connsiteY1" fmla="*/ 248894 h 261594"/>
              <a:gd name="connsiteX2" fmla="*/ 1706994 w 1719694"/>
              <a:gd name="connsiteY2" fmla="*/ 12700 h 2615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19694" h="261594">
                <a:moveTo>
                  <a:pt x="12700" y="248894"/>
                </a:moveTo>
                <a:lnTo>
                  <a:pt x="1413649" y="248894"/>
                </a:lnTo>
                <a:lnTo>
                  <a:pt x="170699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2397027" y="2713113"/>
            <a:ext cx="1737601" cy="527354"/>
          </a:xfrm>
          <a:custGeom>
            <a:avLst/>
            <a:gdLst>
              <a:gd name="connsiteX0" fmla="*/ 12700 w 1737601"/>
              <a:gd name="connsiteY0" fmla="*/ 514654 h 527354"/>
              <a:gd name="connsiteX1" fmla="*/ 1515808 w 1737601"/>
              <a:gd name="connsiteY1" fmla="*/ 514654 h 527354"/>
              <a:gd name="connsiteX2" fmla="*/ 1724901 w 1737601"/>
              <a:gd name="connsiteY2" fmla="*/ 12700 h 527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37601" h="527354">
                <a:moveTo>
                  <a:pt x="12700" y="514654"/>
                </a:moveTo>
                <a:lnTo>
                  <a:pt x="1515808" y="514654"/>
                </a:lnTo>
                <a:lnTo>
                  <a:pt x="172490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2987209" y="2714015"/>
            <a:ext cx="1303629" cy="1506931"/>
          </a:xfrm>
          <a:custGeom>
            <a:avLst/>
            <a:gdLst>
              <a:gd name="connsiteX0" fmla="*/ 12700 w 1303629"/>
              <a:gd name="connsiteY0" fmla="*/ 1494231 h 1506931"/>
              <a:gd name="connsiteX1" fmla="*/ 397522 w 1303629"/>
              <a:gd name="connsiteY1" fmla="*/ 1494231 h 1506931"/>
              <a:gd name="connsiteX2" fmla="*/ 1290929 w 1303629"/>
              <a:gd name="connsiteY2" fmla="*/ 12700 h 15069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03629" h="1506931">
                <a:moveTo>
                  <a:pt x="12700" y="1494231"/>
                </a:moveTo>
                <a:lnTo>
                  <a:pt x="397522" y="1494231"/>
                </a:lnTo>
                <a:lnTo>
                  <a:pt x="129092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2479717" y="2087079"/>
            <a:ext cx="1746402" cy="78511"/>
          </a:xfrm>
          <a:custGeom>
            <a:avLst/>
            <a:gdLst>
              <a:gd name="connsiteX0" fmla="*/ 12700 w 1746402"/>
              <a:gd name="connsiteY0" fmla="*/ 12700 h 78511"/>
              <a:gd name="connsiteX1" fmla="*/ 1615554 w 1746402"/>
              <a:gd name="connsiteY1" fmla="*/ 12700 h 78511"/>
              <a:gd name="connsiteX2" fmla="*/ 1733702 w 1746402"/>
              <a:gd name="connsiteY2" fmla="*/ 65811 h 785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46402" h="78511">
                <a:moveTo>
                  <a:pt x="12700" y="12700"/>
                </a:moveTo>
                <a:lnTo>
                  <a:pt x="1615554" y="12700"/>
                </a:lnTo>
                <a:lnTo>
                  <a:pt x="1733702" y="6581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2829919" y="902817"/>
            <a:ext cx="1296149" cy="164312"/>
          </a:xfrm>
          <a:custGeom>
            <a:avLst/>
            <a:gdLst>
              <a:gd name="connsiteX0" fmla="*/ 12700 w 1296149"/>
              <a:gd name="connsiteY0" fmla="*/ 12700 h 164312"/>
              <a:gd name="connsiteX1" fmla="*/ 1043813 w 1296149"/>
              <a:gd name="connsiteY1" fmla="*/ 12700 h 164312"/>
              <a:gd name="connsiteX2" fmla="*/ 1283449 w 1296149"/>
              <a:gd name="connsiteY2" fmla="*/ 151612 h 1643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6149" h="164312">
                <a:moveTo>
                  <a:pt x="12700" y="12700"/>
                </a:moveTo>
                <a:lnTo>
                  <a:pt x="1043813" y="12700"/>
                </a:lnTo>
                <a:lnTo>
                  <a:pt x="1283449" y="15161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2952957" y="1079588"/>
            <a:ext cx="1205230" cy="183311"/>
          </a:xfrm>
          <a:custGeom>
            <a:avLst/>
            <a:gdLst>
              <a:gd name="connsiteX0" fmla="*/ 12700 w 1205230"/>
              <a:gd name="connsiteY0" fmla="*/ 12700 h 183311"/>
              <a:gd name="connsiteX1" fmla="*/ 920775 w 1205230"/>
              <a:gd name="connsiteY1" fmla="*/ 12700 h 183311"/>
              <a:gd name="connsiteX2" fmla="*/ 1192530 w 1205230"/>
              <a:gd name="connsiteY2" fmla="*/ 170611 h 1833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05230" h="183311">
                <a:moveTo>
                  <a:pt x="12700" y="12700"/>
                </a:moveTo>
                <a:lnTo>
                  <a:pt x="920775" y="12700"/>
                </a:lnTo>
                <a:lnTo>
                  <a:pt x="1192530" y="17061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3861032" y="1079588"/>
            <a:ext cx="429285" cy="193636"/>
          </a:xfrm>
          <a:custGeom>
            <a:avLst/>
            <a:gdLst>
              <a:gd name="connsiteX0" fmla="*/ 416585 w 429285"/>
              <a:gd name="connsiteY0" fmla="*/ 180936 h 193636"/>
              <a:gd name="connsiteX1" fmla="*/ 12700 w 429285"/>
              <a:gd name="connsiteY1" fmla="*/ 12700 h 1936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29285" h="193636">
                <a:moveTo>
                  <a:pt x="416585" y="180936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5529393" y="3323005"/>
            <a:ext cx="183210" cy="181851"/>
          </a:xfrm>
          <a:custGeom>
            <a:avLst/>
            <a:gdLst>
              <a:gd name="connsiteX0" fmla="*/ 170510 w 183210"/>
              <a:gd name="connsiteY0" fmla="*/ 12700 h 181851"/>
              <a:gd name="connsiteX1" fmla="*/ 12700 w 183210"/>
              <a:gd name="connsiteY1" fmla="*/ 169151 h 1818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3210" h="181851">
                <a:moveTo>
                  <a:pt x="170510" y="12700"/>
                </a:moveTo>
                <a:lnTo>
                  <a:pt x="12700" y="16915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5443262" y="3612146"/>
            <a:ext cx="400202" cy="99301"/>
          </a:xfrm>
          <a:custGeom>
            <a:avLst/>
            <a:gdLst>
              <a:gd name="connsiteX0" fmla="*/ 12700 w 400202"/>
              <a:gd name="connsiteY0" fmla="*/ 12700 h 99301"/>
              <a:gd name="connsiteX1" fmla="*/ 255168 w 400202"/>
              <a:gd name="connsiteY1" fmla="*/ 86601 h 99301"/>
              <a:gd name="connsiteX2" fmla="*/ 387502 w 400202"/>
              <a:gd name="connsiteY2" fmla="*/ 86601 h 993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0202" h="99301">
                <a:moveTo>
                  <a:pt x="12700" y="12700"/>
                </a:moveTo>
                <a:lnTo>
                  <a:pt x="255168" y="86601"/>
                </a:lnTo>
                <a:lnTo>
                  <a:pt x="387502" y="8660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4419743" y="3212033"/>
            <a:ext cx="1047165" cy="1278750"/>
          </a:xfrm>
          <a:custGeom>
            <a:avLst/>
            <a:gdLst>
              <a:gd name="connsiteX0" fmla="*/ 1034465 w 1047165"/>
              <a:gd name="connsiteY0" fmla="*/ 1266050 h 1278750"/>
              <a:gd name="connsiteX1" fmla="*/ 866089 w 1047165"/>
              <a:gd name="connsiteY1" fmla="*/ 1266050 h 1278750"/>
              <a:gd name="connsiteX2" fmla="*/ 12700 w 1047165"/>
              <a:gd name="connsiteY2" fmla="*/ 12700 h 12787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7165" h="1278750">
                <a:moveTo>
                  <a:pt x="1034465" y="1266050"/>
                </a:moveTo>
                <a:lnTo>
                  <a:pt x="866089" y="126605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4532418" y="3613772"/>
            <a:ext cx="934491" cy="1064882"/>
          </a:xfrm>
          <a:custGeom>
            <a:avLst/>
            <a:gdLst>
              <a:gd name="connsiteX0" fmla="*/ 921791 w 934491"/>
              <a:gd name="connsiteY0" fmla="*/ 1052182 h 1064882"/>
              <a:gd name="connsiteX1" fmla="*/ 713879 w 934491"/>
              <a:gd name="connsiteY1" fmla="*/ 1052182 h 1064882"/>
              <a:gd name="connsiteX2" fmla="*/ 12700 w 934491"/>
              <a:gd name="connsiteY2" fmla="*/ 12700 h 10648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4491" h="1064882">
                <a:moveTo>
                  <a:pt x="921791" y="1052182"/>
                </a:moveTo>
                <a:lnTo>
                  <a:pt x="713879" y="1052182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5581311" y="3798328"/>
            <a:ext cx="270611" cy="86474"/>
          </a:xfrm>
          <a:custGeom>
            <a:avLst/>
            <a:gdLst>
              <a:gd name="connsiteX0" fmla="*/ 257911 w 270611"/>
              <a:gd name="connsiteY0" fmla="*/ 73774 h 86474"/>
              <a:gd name="connsiteX1" fmla="*/ 121958 w 270611"/>
              <a:gd name="connsiteY1" fmla="*/ 73774 h 86474"/>
              <a:gd name="connsiteX2" fmla="*/ 12700 w 270611"/>
              <a:gd name="connsiteY2" fmla="*/ 12700 h 864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70611" h="86474">
                <a:moveTo>
                  <a:pt x="257911" y="73774"/>
                </a:moveTo>
                <a:lnTo>
                  <a:pt x="121958" y="73774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5524453" y="3859402"/>
            <a:ext cx="191515" cy="50800"/>
          </a:xfrm>
          <a:custGeom>
            <a:avLst/>
            <a:gdLst>
              <a:gd name="connsiteX0" fmla="*/ 12700 w 191515"/>
              <a:gd name="connsiteY0" fmla="*/ 20840 h 50800"/>
              <a:gd name="connsiteX1" fmla="*/ 178816 w 19151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1515" h="50800">
                <a:moveTo>
                  <a:pt x="12700" y="20840"/>
                </a:moveTo>
                <a:lnTo>
                  <a:pt x="17881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4521381" y="4331525"/>
            <a:ext cx="732358" cy="346735"/>
          </a:xfrm>
          <a:custGeom>
            <a:avLst/>
            <a:gdLst>
              <a:gd name="connsiteX0" fmla="*/ 12700 w 732358"/>
              <a:gd name="connsiteY0" fmla="*/ 12700 h 346735"/>
              <a:gd name="connsiteX1" fmla="*/ 719658 w 732358"/>
              <a:gd name="connsiteY1" fmla="*/ 334035 h 3467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2358" h="346735">
                <a:moveTo>
                  <a:pt x="12700" y="12700"/>
                </a:moveTo>
                <a:lnTo>
                  <a:pt x="719658" y="33403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4578544" y="4820945"/>
            <a:ext cx="897940" cy="50800"/>
          </a:xfrm>
          <a:custGeom>
            <a:avLst/>
            <a:gdLst>
              <a:gd name="connsiteX0" fmla="*/ 12700 w 897940"/>
              <a:gd name="connsiteY0" fmla="*/ 12700 h 50800"/>
              <a:gd name="connsiteX1" fmla="*/ 885240 w 89794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97940" h="50800">
                <a:moveTo>
                  <a:pt x="12700" y="12700"/>
                </a:moveTo>
                <a:lnTo>
                  <a:pt x="88524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4642197" y="5229605"/>
            <a:ext cx="834288" cy="50800"/>
          </a:xfrm>
          <a:custGeom>
            <a:avLst/>
            <a:gdLst>
              <a:gd name="connsiteX0" fmla="*/ 12700 w 834288"/>
              <a:gd name="connsiteY0" fmla="*/ 12700 h 50800"/>
              <a:gd name="connsiteX1" fmla="*/ 821588 w 83428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4288" h="50800">
                <a:moveTo>
                  <a:pt x="12700" y="12700"/>
                </a:moveTo>
                <a:lnTo>
                  <a:pt x="821588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4593568" y="5391099"/>
            <a:ext cx="882916" cy="50800"/>
          </a:xfrm>
          <a:custGeom>
            <a:avLst/>
            <a:gdLst>
              <a:gd name="connsiteX0" fmla="*/ 12700 w 882916"/>
              <a:gd name="connsiteY0" fmla="*/ 12700 h 50800"/>
              <a:gd name="connsiteX1" fmla="*/ 870216 w 88291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2916" h="50800">
                <a:moveTo>
                  <a:pt x="12700" y="12700"/>
                </a:moveTo>
                <a:lnTo>
                  <a:pt x="87021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4630144" y="6271082"/>
            <a:ext cx="611289" cy="50800"/>
          </a:xfrm>
          <a:custGeom>
            <a:avLst/>
            <a:gdLst>
              <a:gd name="connsiteX0" fmla="*/ 12700 w 611289"/>
              <a:gd name="connsiteY0" fmla="*/ 12700 h 50800"/>
              <a:gd name="connsiteX1" fmla="*/ 598589 w 61128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11289" h="50800">
                <a:moveTo>
                  <a:pt x="12700" y="12700"/>
                </a:moveTo>
                <a:lnTo>
                  <a:pt x="59858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4600477" y="5904344"/>
            <a:ext cx="640956" cy="50800"/>
          </a:xfrm>
          <a:custGeom>
            <a:avLst/>
            <a:gdLst>
              <a:gd name="connsiteX0" fmla="*/ 12700 w 640956"/>
              <a:gd name="connsiteY0" fmla="*/ 12700 h 50800"/>
              <a:gd name="connsiteX1" fmla="*/ 628256 w 64095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0956" h="50800">
                <a:moveTo>
                  <a:pt x="12700" y="12700"/>
                </a:moveTo>
                <a:lnTo>
                  <a:pt x="62825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4335644" y="2994723"/>
            <a:ext cx="1131265" cy="1306563"/>
          </a:xfrm>
          <a:custGeom>
            <a:avLst/>
            <a:gdLst>
              <a:gd name="connsiteX0" fmla="*/ 1118565 w 1131265"/>
              <a:gd name="connsiteY0" fmla="*/ 1293863 h 1306563"/>
              <a:gd name="connsiteX1" fmla="*/ 1012621 w 1131265"/>
              <a:gd name="connsiteY1" fmla="*/ 1293863 h 1306563"/>
              <a:gd name="connsiteX2" fmla="*/ 12700 w 1131265"/>
              <a:gd name="connsiteY2" fmla="*/ 12700 h 13065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1265" h="1306563">
                <a:moveTo>
                  <a:pt x="1118565" y="1293863"/>
                </a:moveTo>
                <a:lnTo>
                  <a:pt x="1012621" y="1293863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4457996" y="1365110"/>
            <a:ext cx="986536" cy="25400"/>
          </a:xfrm>
          <a:custGeom>
            <a:avLst/>
            <a:gdLst>
              <a:gd name="connsiteX0" fmla="*/ 6350 w 986536"/>
              <a:gd name="connsiteY0" fmla="*/ 6350 h 25400"/>
              <a:gd name="connsiteX1" fmla="*/ 980186 w 98653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86536" h="25400">
                <a:moveTo>
                  <a:pt x="6350" y="6350"/>
                </a:moveTo>
                <a:lnTo>
                  <a:pt x="98018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5100692" y="2687637"/>
            <a:ext cx="343839" cy="25400"/>
          </a:xfrm>
          <a:custGeom>
            <a:avLst/>
            <a:gdLst>
              <a:gd name="connsiteX0" fmla="*/ 6350 w 343839"/>
              <a:gd name="connsiteY0" fmla="*/ 6350 h 25400"/>
              <a:gd name="connsiteX1" fmla="*/ 337489 w 34383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43839" h="25400">
                <a:moveTo>
                  <a:pt x="6350" y="6350"/>
                </a:moveTo>
                <a:lnTo>
                  <a:pt x="33748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5498659" y="3329355"/>
            <a:ext cx="338454" cy="235902"/>
          </a:xfrm>
          <a:custGeom>
            <a:avLst/>
            <a:gdLst>
              <a:gd name="connsiteX0" fmla="*/ 332104 w 338454"/>
              <a:gd name="connsiteY0" fmla="*/ 6350 h 235902"/>
              <a:gd name="connsiteX1" fmla="*/ 201243 w 338454"/>
              <a:gd name="connsiteY1" fmla="*/ 6350 h 235902"/>
              <a:gd name="connsiteX2" fmla="*/ 6350 w 338454"/>
              <a:gd name="connsiteY2" fmla="*/ 229552 h 23590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38454" h="235902">
                <a:moveTo>
                  <a:pt x="332104" y="6350"/>
                </a:moveTo>
                <a:lnTo>
                  <a:pt x="201243" y="6350"/>
                </a:lnTo>
                <a:lnTo>
                  <a:pt x="6350" y="22955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5036417" y="2840621"/>
            <a:ext cx="408114" cy="25400"/>
          </a:xfrm>
          <a:custGeom>
            <a:avLst/>
            <a:gdLst>
              <a:gd name="connsiteX0" fmla="*/ 6350 w 408114"/>
              <a:gd name="connsiteY0" fmla="*/ 6350 h 25400"/>
              <a:gd name="connsiteX1" fmla="*/ 401764 w 408114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8114" h="25400">
                <a:moveTo>
                  <a:pt x="6350" y="6350"/>
                </a:moveTo>
                <a:lnTo>
                  <a:pt x="40176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4701188" y="1634731"/>
            <a:ext cx="743343" cy="25400"/>
          </a:xfrm>
          <a:custGeom>
            <a:avLst/>
            <a:gdLst>
              <a:gd name="connsiteX0" fmla="*/ 6350 w 743343"/>
              <a:gd name="connsiteY0" fmla="*/ 6350 h 25400"/>
              <a:gd name="connsiteX1" fmla="*/ 736993 w 743343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3343" h="25400">
                <a:moveTo>
                  <a:pt x="6350" y="6350"/>
                </a:moveTo>
                <a:lnTo>
                  <a:pt x="73699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4876728" y="2188578"/>
            <a:ext cx="565175" cy="25400"/>
          </a:xfrm>
          <a:custGeom>
            <a:avLst/>
            <a:gdLst>
              <a:gd name="connsiteX0" fmla="*/ 6350 w 565175"/>
              <a:gd name="connsiteY0" fmla="*/ 6350 h 25400"/>
              <a:gd name="connsiteX1" fmla="*/ 558825 w 56517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5175" h="25400">
                <a:moveTo>
                  <a:pt x="6350" y="6350"/>
                </a:moveTo>
                <a:lnTo>
                  <a:pt x="55882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2798169" y="728726"/>
            <a:ext cx="1262215" cy="278155"/>
          </a:xfrm>
          <a:custGeom>
            <a:avLst/>
            <a:gdLst>
              <a:gd name="connsiteX0" fmla="*/ 6350 w 1262215"/>
              <a:gd name="connsiteY0" fmla="*/ 6350 h 278155"/>
              <a:gd name="connsiteX1" fmla="*/ 1075563 w 1262215"/>
              <a:gd name="connsiteY1" fmla="*/ 6350 h 278155"/>
              <a:gd name="connsiteX2" fmla="*/ 1255864 w 1262215"/>
              <a:gd name="connsiteY2" fmla="*/ 271805 h 278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62215" h="278155">
                <a:moveTo>
                  <a:pt x="6350" y="6350"/>
                </a:moveTo>
                <a:lnTo>
                  <a:pt x="1075563" y="6350"/>
                </a:lnTo>
                <a:lnTo>
                  <a:pt x="1255864" y="27180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2459778" y="1225791"/>
            <a:ext cx="1625333" cy="77723"/>
          </a:xfrm>
          <a:custGeom>
            <a:avLst/>
            <a:gdLst>
              <a:gd name="connsiteX0" fmla="*/ 6350 w 1625333"/>
              <a:gd name="connsiteY0" fmla="*/ 6350 h 77723"/>
              <a:gd name="connsiteX1" fmla="*/ 1413954 w 1625333"/>
              <a:gd name="connsiteY1" fmla="*/ 6350 h 77723"/>
              <a:gd name="connsiteX2" fmla="*/ 1618983 w 1625333"/>
              <a:gd name="connsiteY2" fmla="*/ 71373 h 7772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25333" h="77723">
                <a:moveTo>
                  <a:pt x="6350" y="6350"/>
                </a:moveTo>
                <a:lnTo>
                  <a:pt x="1413954" y="6350"/>
                </a:lnTo>
                <a:lnTo>
                  <a:pt x="1618983" y="7137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Freeform 3"/>
          <p:cNvSpPr/>
          <p:nvPr/>
        </p:nvSpPr>
        <p:spPr>
          <a:xfrm>
            <a:off x="2568541" y="1369352"/>
            <a:ext cx="1370838" cy="25400"/>
          </a:xfrm>
          <a:custGeom>
            <a:avLst/>
            <a:gdLst>
              <a:gd name="connsiteX0" fmla="*/ 6350 w 1370838"/>
              <a:gd name="connsiteY0" fmla="*/ 6350 h 25400"/>
              <a:gd name="connsiteX1" fmla="*/ 1364487 w 137083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70838" h="25400">
                <a:moveTo>
                  <a:pt x="6350" y="6350"/>
                </a:moveTo>
                <a:lnTo>
                  <a:pt x="136448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>
            <a:off x="2810247" y="1513268"/>
            <a:ext cx="1344066" cy="25400"/>
          </a:xfrm>
          <a:custGeom>
            <a:avLst/>
            <a:gdLst>
              <a:gd name="connsiteX0" fmla="*/ 6350 w 1344066"/>
              <a:gd name="connsiteY0" fmla="*/ 6350 h 25400"/>
              <a:gd name="connsiteX1" fmla="*/ 1337716 w 134406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44066" h="25400">
                <a:moveTo>
                  <a:pt x="6350" y="6350"/>
                </a:moveTo>
                <a:lnTo>
                  <a:pt x="133771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1" name="Freeform 3"/>
          <p:cNvSpPr/>
          <p:nvPr/>
        </p:nvSpPr>
        <p:spPr>
          <a:xfrm>
            <a:off x="2214046" y="1619618"/>
            <a:ext cx="1927910" cy="33058"/>
          </a:xfrm>
          <a:custGeom>
            <a:avLst/>
            <a:gdLst>
              <a:gd name="connsiteX0" fmla="*/ 6350 w 1927910"/>
              <a:gd name="connsiteY0" fmla="*/ 26708 h 33058"/>
              <a:gd name="connsiteX1" fmla="*/ 1778317 w 1927910"/>
              <a:gd name="connsiteY1" fmla="*/ 26708 h 33058"/>
              <a:gd name="connsiteX2" fmla="*/ 1921560 w 1927910"/>
              <a:gd name="connsiteY2" fmla="*/ 6350 h 3305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27910" h="33058">
                <a:moveTo>
                  <a:pt x="6350" y="26708"/>
                </a:moveTo>
                <a:lnTo>
                  <a:pt x="1778317" y="26708"/>
                </a:lnTo>
                <a:lnTo>
                  <a:pt x="192156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2" name="Freeform 3"/>
          <p:cNvSpPr/>
          <p:nvPr/>
        </p:nvSpPr>
        <p:spPr>
          <a:xfrm>
            <a:off x="2481711" y="1715185"/>
            <a:ext cx="1660245" cy="79883"/>
          </a:xfrm>
          <a:custGeom>
            <a:avLst/>
            <a:gdLst>
              <a:gd name="connsiteX0" fmla="*/ 6350 w 1660245"/>
              <a:gd name="connsiteY0" fmla="*/ 73532 h 79883"/>
              <a:gd name="connsiteX1" fmla="*/ 1494485 w 1660245"/>
              <a:gd name="connsiteY1" fmla="*/ 73532 h 79883"/>
              <a:gd name="connsiteX2" fmla="*/ 1653895 w 1660245"/>
              <a:gd name="connsiteY2" fmla="*/ 6350 h 798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660245" h="79883">
                <a:moveTo>
                  <a:pt x="6350" y="73532"/>
                </a:moveTo>
                <a:lnTo>
                  <a:pt x="1494485" y="73532"/>
                </a:lnTo>
                <a:lnTo>
                  <a:pt x="165389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>
            <a:off x="2459778" y="1823910"/>
            <a:ext cx="1720240" cy="111975"/>
          </a:xfrm>
          <a:custGeom>
            <a:avLst/>
            <a:gdLst>
              <a:gd name="connsiteX0" fmla="*/ 6350 w 1720240"/>
              <a:gd name="connsiteY0" fmla="*/ 105625 h 111975"/>
              <a:gd name="connsiteX1" fmla="*/ 1560855 w 1720240"/>
              <a:gd name="connsiteY1" fmla="*/ 105625 h 111975"/>
              <a:gd name="connsiteX2" fmla="*/ 1713890 w 1720240"/>
              <a:gd name="connsiteY2" fmla="*/ 6350 h 1119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0240" h="111975">
                <a:moveTo>
                  <a:pt x="6350" y="105625"/>
                </a:moveTo>
                <a:lnTo>
                  <a:pt x="1560855" y="105625"/>
                </a:lnTo>
                <a:lnTo>
                  <a:pt x="171389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4" name="Freeform 3"/>
          <p:cNvSpPr/>
          <p:nvPr/>
        </p:nvSpPr>
        <p:spPr>
          <a:xfrm>
            <a:off x="2270439" y="2265540"/>
            <a:ext cx="1898708" cy="162039"/>
          </a:xfrm>
          <a:custGeom>
            <a:avLst/>
            <a:gdLst>
              <a:gd name="connsiteX0" fmla="*/ 6350 w 1898708"/>
              <a:gd name="connsiteY0" fmla="*/ 155689 h 162039"/>
              <a:gd name="connsiteX1" fmla="*/ 1573626 w 1898708"/>
              <a:gd name="connsiteY1" fmla="*/ 155689 h 162039"/>
              <a:gd name="connsiteX2" fmla="*/ 1892358 w 1898708"/>
              <a:gd name="connsiteY2" fmla="*/ 6350 h 162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98708" h="162039">
                <a:moveTo>
                  <a:pt x="6350" y="155689"/>
                </a:moveTo>
                <a:lnTo>
                  <a:pt x="1573626" y="155689"/>
                </a:lnTo>
                <a:lnTo>
                  <a:pt x="189235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>
            <a:off x="2721626" y="2440216"/>
            <a:ext cx="1454099" cy="316725"/>
          </a:xfrm>
          <a:custGeom>
            <a:avLst/>
            <a:gdLst>
              <a:gd name="connsiteX0" fmla="*/ 1447749 w 1454099"/>
              <a:gd name="connsiteY0" fmla="*/ 6350 h 316725"/>
              <a:gd name="connsiteX1" fmla="*/ 1079398 w 1454099"/>
              <a:gd name="connsiteY1" fmla="*/ 310375 h 316725"/>
              <a:gd name="connsiteX2" fmla="*/ 6350 w 1454099"/>
              <a:gd name="connsiteY2" fmla="*/ 310375 h 3167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54099" h="316725">
                <a:moveTo>
                  <a:pt x="1447749" y="6350"/>
                </a:moveTo>
                <a:lnTo>
                  <a:pt x="1079398" y="310375"/>
                </a:lnTo>
                <a:lnTo>
                  <a:pt x="6350" y="31037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6" name="Freeform 3"/>
          <p:cNvSpPr/>
          <p:nvPr/>
        </p:nvSpPr>
        <p:spPr>
          <a:xfrm>
            <a:off x="2631101" y="3176841"/>
            <a:ext cx="1496034" cy="1833473"/>
          </a:xfrm>
          <a:custGeom>
            <a:avLst/>
            <a:gdLst>
              <a:gd name="connsiteX0" fmla="*/ 6350 w 1496034"/>
              <a:gd name="connsiteY0" fmla="*/ 1827123 h 1833473"/>
              <a:gd name="connsiteX1" fmla="*/ 810082 w 1496034"/>
              <a:gd name="connsiteY1" fmla="*/ 1827123 h 1833473"/>
              <a:gd name="connsiteX2" fmla="*/ 1489684 w 1496034"/>
              <a:gd name="connsiteY2" fmla="*/ 6350 h 18334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96034" h="1833473">
                <a:moveTo>
                  <a:pt x="6350" y="1827123"/>
                </a:moveTo>
                <a:lnTo>
                  <a:pt x="810082" y="1827123"/>
                </a:lnTo>
                <a:lnTo>
                  <a:pt x="148968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7" name="Freeform 3"/>
          <p:cNvSpPr/>
          <p:nvPr/>
        </p:nvSpPr>
        <p:spPr>
          <a:xfrm>
            <a:off x="2290246" y="2506129"/>
            <a:ext cx="1842642" cy="551954"/>
          </a:xfrm>
          <a:custGeom>
            <a:avLst/>
            <a:gdLst>
              <a:gd name="connsiteX0" fmla="*/ 6350 w 1842642"/>
              <a:gd name="connsiteY0" fmla="*/ 545604 h 551954"/>
              <a:gd name="connsiteX1" fmla="*/ 1632915 w 1842642"/>
              <a:gd name="connsiteY1" fmla="*/ 545604 h 551954"/>
              <a:gd name="connsiteX2" fmla="*/ 1836292 w 1842642"/>
              <a:gd name="connsiteY2" fmla="*/ 6350 h 5519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42642" h="551954">
                <a:moveTo>
                  <a:pt x="6350" y="545604"/>
                </a:moveTo>
                <a:lnTo>
                  <a:pt x="1632915" y="545604"/>
                </a:lnTo>
                <a:lnTo>
                  <a:pt x="183629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8" name="Freeform 3"/>
          <p:cNvSpPr/>
          <p:nvPr/>
        </p:nvSpPr>
        <p:spPr>
          <a:xfrm>
            <a:off x="2524167" y="2338679"/>
            <a:ext cx="1706994" cy="248894"/>
          </a:xfrm>
          <a:custGeom>
            <a:avLst/>
            <a:gdLst>
              <a:gd name="connsiteX0" fmla="*/ 6350 w 1706994"/>
              <a:gd name="connsiteY0" fmla="*/ 242544 h 248894"/>
              <a:gd name="connsiteX1" fmla="*/ 1407299 w 1706994"/>
              <a:gd name="connsiteY1" fmla="*/ 242544 h 248894"/>
              <a:gd name="connsiteX2" fmla="*/ 1700644 w 1706994"/>
              <a:gd name="connsiteY2" fmla="*/ 6350 h 24889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06994" h="248894">
                <a:moveTo>
                  <a:pt x="6350" y="242544"/>
                </a:moveTo>
                <a:lnTo>
                  <a:pt x="1407299" y="242544"/>
                </a:lnTo>
                <a:lnTo>
                  <a:pt x="170064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9" name="Freeform 3"/>
          <p:cNvSpPr/>
          <p:nvPr/>
        </p:nvSpPr>
        <p:spPr>
          <a:xfrm>
            <a:off x="2403377" y="2719463"/>
            <a:ext cx="1724901" cy="514654"/>
          </a:xfrm>
          <a:custGeom>
            <a:avLst/>
            <a:gdLst>
              <a:gd name="connsiteX0" fmla="*/ 6350 w 1724901"/>
              <a:gd name="connsiteY0" fmla="*/ 508304 h 514654"/>
              <a:gd name="connsiteX1" fmla="*/ 1509458 w 1724901"/>
              <a:gd name="connsiteY1" fmla="*/ 508304 h 514654"/>
              <a:gd name="connsiteX2" fmla="*/ 1718551 w 1724901"/>
              <a:gd name="connsiteY2" fmla="*/ 6350 h 5146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24901" h="514654">
                <a:moveTo>
                  <a:pt x="6350" y="508304"/>
                </a:moveTo>
                <a:lnTo>
                  <a:pt x="1509458" y="508304"/>
                </a:lnTo>
                <a:lnTo>
                  <a:pt x="171855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0" name="Freeform 3"/>
          <p:cNvSpPr/>
          <p:nvPr/>
        </p:nvSpPr>
        <p:spPr>
          <a:xfrm>
            <a:off x="2993559" y="2720365"/>
            <a:ext cx="1290929" cy="1494231"/>
          </a:xfrm>
          <a:custGeom>
            <a:avLst/>
            <a:gdLst>
              <a:gd name="connsiteX0" fmla="*/ 6350 w 1290929"/>
              <a:gd name="connsiteY0" fmla="*/ 1487881 h 1494231"/>
              <a:gd name="connsiteX1" fmla="*/ 391172 w 1290929"/>
              <a:gd name="connsiteY1" fmla="*/ 1487881 h 1494231"/>
              <a:gd name="connsiteX2" fmla="*/ 1284579 w 1290929"/>
              <a:gd name="connsiteY2" fmla="*/ 6350 h 14942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0929" h="1494231">
                <a:moveTo>
                  <a:pt x="6350" y="1487881"/>
                </a:moveTo>
                <a:lnTo>
                  <a:pt x="391172" y="1487881"/>
                </a:lnTo>
                <a:lnTo>
                  <a:pt x="128457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1" name="Freeform 3"/>
          <p:cNvSpPr/>
          <p:nvPr/>
        </p:nvSpPr>
        <p:spPr>
          <a:xfrm>
            <a:off x="2403377" y="2093429"/>
            <a:ext cx="1816392" cy="65811"/>
          </a:xfrm>
          <a:custGeom>
            <a:avLst/>
            <a:gdLst>
              <a:gd name="connsiteX0" fmla="*/ 6350 w 1816392"/>
              <a:gd name="connsiteY0" fmla="*/ 6350 h 65811"/>
              <a:gd name="connsiteX1" fmla="*/ 1691894 w 1816392"/>
              <a:gd name="connsiteY1" fmla="*/ 6350 h 65811"/>
              <a:gd name="connsiteX2" fmla="*/ 1810042 w 1816392"/>
              <a:gd name="connsiteY2" fmla="*/ 59461 h 658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16392" h="65811">
                <a:moveTo>
                  <a:pt x="6350" y="6350"/>
                </a:moveTo>
                <a:lnTo>
                  <a:pt x="1691894" y="6350"/>
                </a:lnTo>
                <a:lnTo>
                  <a:pt x="1810042" y="5946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2" name="Freeform 3"/>
          <p:cNvSpPr/>
          <p:nvPr/>
        </p:nvSpPr>
        <p:spPr>
          <a:xfrm>
            <a:off x="2836269" y="909167"/>
            <a:ext cx="1283449" cy="151612"/>
          </a:xfrm>
          <a:custGeom>
            <a:avLst/>
            <a:gdLst>
              <a:gd name="connsiteX0" fmla="*/ 6350 w 1283449"/>
              <a:gd name="connsiteY0" fmla="*/ 6350 h 151612"/>
              <a:gd name="connsiteX1" fmla="*/ 1037463 w 1283449"/>
              <a:gd name="connsiteY1" fmla="*/ 6350 h 151612"/>
              <a:gd name="connsiteX2" fmla="*/ 1277099 w 1283449"/>
              <a:gd name="connsiteY2" fmla="*/ 145262 h 151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83449" h="151612">
                <a:moveTo>
                  <a:pt x="6350" y="6350"/>
                </a:moveTo>
                <a:lnTo>
                  <a:pt x="1037463" y="6350"/>
                </a:lnTo>
                <a:lnTo>
                  <a:pt x="1277099" y="14526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3" name="Freeform 3"/>
          <p:cNvSpPr/>
          <p:nvPr/>
        </p:nvSpPr>
        <p:spPr>
          <a:xfrm>
            <a:off x="2959307" y="1085938"/>
            <a:ext cx="1192530" cy="170611"/>
          </a:xfrm>
          <a:custGeom>
            <a:avLst/>
            <a:gdLst>
              <a:gd name="connsiteX0" fmla="*/ 6350 w 1192530"/>
              <a:gd name="connsiteY0" fmla="*/ 6350 h 170611"/>
              <a:gd name="connsiteX1" fmla="*/ 914425 w 1192530"/>
              <a:gd name="connsiteY1" fmla="*/ 6350 h 170611"/>
              <a:gd name="connsiteX2" fmla="*/ 1186180 w 1192530"/>
              <a:gd name="connsiteY2" fmla="*/ 164261 h 1706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2530" h="170611">
                <a:moveTo>
                  <a:pt x="6350" y="6350"/>
                </a:moveTo>
                <a:lnTo>
                  <a:pt x="914425" y="6350"/>
                </a:lnTo>
                <a:lnTo>
                  <a:pt x="1186180" y="16426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4" name="Freeform 3"/>
          <p:cNvSpPr/>
          <p:nvPr/>
        </p:nvSpPr>
        <p:spPr>
          <a:xfrm>
            <a:off x="3867382" y="1085938"/>
            <a:ext cx="416585" cy="180936"/>
          </a:xfrm>
          <a:custGeom>
            <a:avLst/>
            <a:gdLst>
              <a:gd name="connsiteX0" fmla="*/ 410235 w 416585"/>
              <a:gd name="connsiteY0" fmla="*/ 174586 h 180936"/>
              <a:gd name="connsiteX1" fmla="*/ 6350 w 416585"/>
              <a:gd name="connsiteY1" fmla="*/ 6350 h 1809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16585" h="180936">
                <a:moveTo>
                  <a:pt x="410235" y="17458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5" name="Freeform 3"/>
          <p:cNvSpPr/>
          <p:nvPr/>
        </p:nvSpPr>
        <p:spPr>
          <a:xfrm>
            <a:off x="5535743" y="3329355"/>
            <a:ext cx="170510" cy="169151"/>
          </a:xfrm>
          <a:custGeom>
            <a:avLst/>
            <a:gdLst>
              <a:gd name="connsiteX0" fmla="*/ 164160 w 170510"/>
              <a:gd name="connsiteY0" fmla="*/ 6350 h 169151"/>
              <a:gd name="connsiteX1" fmla="*/ 6350 w 170510"/>
              <a:gd name="connsiteY1" fmla="*/ 162801 h 169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0510" h="169151">
                <a:moveTo>
                  <a:pt x="164160" y="6350"/>
                </a:moveTo>
                <a:lnTo>
                  <a:pt x="6350" y="16280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6" name="Freeform 3"/>
          <p:cNvSpPr/>
          <p:nvPr/>
        </p:nvSpPr>
        <p:spPr>
          <a:xfrm>
            <a:off x="5449612" y="3618496"/>
            <a:ext cx="387502" cy="86601"/>
          </a:xfrm>
          <a:custGeom>
            <a:avLst/>
            <a:gdLst>
              <a:gd name="connsiteX0" fmla="*/ 6350 w 387502"/>
              <a:gd name="connsiteY0" fmla="*/ 6350 h 86601"/>
              <a:gd name="connsiteX1" fmla="*/ 248818 w 387502"/>
              <a:gd name="connsiteY1" fmla="*/ 80251 h 86601"/>
              <a:gd name="connsiteX2" fmla="*/ 381152 w 387502"/>
              <a:gd name="connsiteY2" fmla="*/ 80251 h 866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87502" h="86601">
                <a:moveTo>
                  <a:pt x="6350" y="6350"/>
                </a:moveTo>
                <a:lnTo>
                  <a:pt x="248818" y="80251"/>
                </a:lnTo>
                <a:lnTo>
                  <a:pt x="381152" y="8025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7" name="Freeform 3"/>
          <p:cNvSpPr/>
          <p:nvPr/>
        </p:nvSpPr>
        <p:spPr>
          <a:xfrm>
            <a:off x="4426093" y="3218383"/>
            <a:ext cx="1034465" cy="1266050"/>
          </a:xfrm>
          <a:custGeom>
            <a:avLst/>
            <a:gdLst>
              <a:gd name="connsiteX0" fmla="*/ 1028115 w 1034465"/>
              <a:gd name="connsiteY0" fmla="*/ 1259700 h 1266050"/>
              <a:gd name="connsiteX1" fmla="*/ 859739 w 1034465"/>
              <a:gd name="connsiteY1" fmla="*/ 1259700 h 1266050"/>
              <a:gd name="connsiteX2" fmla="*/ 6350 w 1034465"/>
              <a:gd name="connsiteY2" fmla="*/ 6350 h 126605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34465" h="1266050">
                <a:moveTo>
                  <a:pt x="1028115" y="1259700"/>
                </a:moveTo>
                <a:lnTo>
                  <a:pt x="859739" y="125970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8" name="Freeform 3"/>
          <p:cNvSpPr/>
          <p:nvPr/>
        </p:nvSpPr>
        <p:spPr>
          <a:xfrm>
            <a:off x="4538768" y="3620122"/>
            <a:ext cx="921791" cy="1052182"/>
          </a:xfrm>
          <a:custGeom>
            <a:avLst/>
            <a:gdLst>
              <a:gd name="connsiteX0" fmla="*/ 915441 w 921791"/>
              <a:gd name="connsiteY0" fmla="*/ 1045832 h 1052182"/>
              <a:gd name="connsiteX1" fmla="*/ 707529 w 921791"/>
              <a:gd name="connsiteY1" fmla="*/ 1045832 h 1052182"/>
              <a:gd name="connsiteX2" fmla="*/ 6350 w 921791"/>
              <a:gd name="connsiteY2" fmla="*/ 6350 h 105218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1791" h="1052182">
                <a:moveTo>
                  <a:pt x="915441" y="1045832"/>
                </a:moveTo>
                <a:lnTo>
                  <a:pt x="707529" y="1045832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9" name="Freeform 3"/>
          <p:cNvSpPr/>
          <p:nvPr/>
        </p:nvSpPr>
        <p:spPr>
          <a:xfrm>
            <a:off x="5587661" y="3804678"/>
            <a:ext cx="257911" cy="73774"/>
          </a:xfrm>
          <a:custGeom>
            <a:avLst/>
            <a:gdLst>
              <a:gd name="connsiteX0" fmla="*/ 251561 w 257911"/>
              <a:gd name="connsiteY0" fmla="*/ 67424 h 73774"/>
              <a:gd name="connsiteX1" fmla="*/ 115608 w 257911"/>
              <a:gd name="connsiteY1" fmla="*/ 67424 h 73774"/>
              <a:gd name="connsiteX2" fmla="*/ 6350 w 257911"/>
              <a:gd name="connsiteY2" fmla="*/ 6350 h 73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57911" h="73774">
                <a:moveTo>
                  <a:pt x="251561" y="67424"/>
                </a:moveTo>
                <a:lnTo>
                  <a:pt x="115608" y="6742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0" name="Freeform 3"/>
          <p:cNvSpPr/>
          <p:nvPr/>
        </p:nvSpPr>
        <p:spPr>
          <a:xfrm>
            <a:off x="5530803" y="3865752"/>
            <a:ext cx="178815" cy="25400"/>
          </a:xfrm>
          <a:custGeom>
            <a:avLst/>
            <a:gdLst>
              <a:gd name="connsiteX0" fmla="*/ 6350 w 178815"/>
              <a:gd name="connsiteY0" fmla="*/ 14490 h 25400"/>
              <a:gd name="connsiteX1" fmla="*/ 172466 w 17881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78815" h="25400">
                <a:moveTo>
                  <a:pt x="6350" y="14490"/>
                </a:moveTo>
                <a:lnTo>
                  <a:pt x="17246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1" name="Freeform 3"/>
          <p:cNvSpPr/>
          <p:nvPr/>
        </p:nvSpPr>
        <p:spPr>
          <a:xfrm>
            <a:off x="4527731" y="4337875"/>
            <a:ext cx="719658" cy="334035"/>
          </a:xfrm>
          <a:custGeom>
            <a:avLst/>
            <a:gdLst>
              <a:gd name="connsiteX0" fmla="*/ 6350 w 719658"/>
              <a:gd name="connsiteY0" fmla="*/ 6350 h 334035"/>
              <a:gd name="connsiteX1" fmla="*/ 713308 w 719658"/>
              <a:gd name="connsiteY1" fmla="*/ 327685 h 33403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19658" h="334035">
                <a:moveTo>
                  <a:pt x="6350" y="6350"/>
                </a:moveTo>
                <a:lnTo>
                  <a:pt x="713308" y="32768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2" name="Freeform 3"/>
          <p:cNvSpPr/>
          <p:nvPr/>
        </p:nvSpPr>
        <p:spPr>
          <a:xfrm>
            <a:off x="4584894" y="4827295"/>
            <a:ext cx="885240" cy="25400"/>
          </a:xfrm>
          <a:custGeom>
            <a:avLst/>
            <a:gdLst>
              <a:gd name="connsiteX0" fmla="*/ 6350 w 885240"/>
              <a:gd name="connsiteY0" fmla="*/ 6350 h 25400"/>
              <a:gd name="connsiteX1" fmla="*/ 878890 w 88524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85240" h="25400">
                <a:moveTo>
                  <a:pt x="6350" y="6350"/>
                </a:moveTo>
                <a:lnTo>
                  <a:pt x="87889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3" name="Freeform 3"/>
          <p:cNvSpPr/>
          <p:nvPr/>
        </p:nvSpPr>
        <p:spPr>
          <a:xfrm>
            <a:off x="4648547" y="5235955"/>
            <a:ext cx="821588" cy="25400"/>
          </a:xfrm>
          <a:custGeom>
            <a:avLst/>
            <a:gdLst>
              <a:gd name="connsiteX0" fmla="*/ 6350 w 821588"/>
              <a:gd name="connsiteY0" fmla="*/ 6350 h 25400"/>
              <a:gd name="connsiteX1" fmla="*/ 815238 w 82158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1588" h="25400">
                <a:moveTo>
                  <a:pt x="6350" y="6350"/>
                </a:moveTo>
                <a:lnTo>
                  <a:pt x="81523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4" name="Freeform 3"/>
          <p:cNvSpPr/>
          <p:nvPr/>
        </p:nvSpPr>
        <p:spPr>
          <a:xfrm>
            <a:off x="4599918" y="5397449"/>
            <a:ext cx="870216" cy="25400"/>
          </a:xfrm>
          <a:custGeom>
            <a:avLst/>
            <a:gdLst>
              <a:gd name="connsiteX0" fmla="*/ 6350 w 870216"/>
              <a:gd name="connsiteY0" fmla="*/ 6350 h 25400"/>
              <a:gd name="connsiteX1" fmla="*/ 863866 w 87021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70216" h="25400">
                <a:moveTo>
                  <a:pt x="6350" y="6350"/>
                </a:moveTo>
                <a:lnTo>
                  <a:pt x="86386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5" name="Freeform 3"/>
          <p:cNvSpPr/>
          <p:nvPr/>
        </p:nvSpPr>
        <p:spPr>
          <a:xfrm>
            <a:off x="4636494" y="6277432"/>
            <a:ext cx="598589" cy="25400"/>
          </a:xfrm>
          <a:custGeom>
            <a:avLst/>
            <a:gdLst>
              <a:gd name="connsiteX0" fmla="*/ 6350 w 598589"/>
              <a:gd name="connsiteY0" fmla="*/ 6350 h 25400"/>
              <a:gd name="connsiteX1" fmla="*/ 592239 w 59858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98589" h="25400">
                <a:moveTo>
                  <a:pt x="6350" y="6350"/>
                </a:moveTo>
                <a:lnTo>
                  <a:pt x="59223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6" name="Freeform 3"/>
          <p:cNvSpPr/>
          <p:nvPr/>
        </p:nvSpPr>
        <p:spPr>
          <a:xfrm>
            <a:off x="4606827" y="5910694"/>
            <a:ext cx="628256" cy="25400"/>
          </a:xfrm>
          <a:custGeom>
            <a:avLst/>
            <a:gdLst>
              <a:gd name="connsiteX0" fmla="*/ 6350 w 628256"/>
              <a:gd name="connsiteY0" fmla="*/ 6350 h 25400"/>
              <a:gd name="connsiteX1" fmla="*/ 621906 w 62825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8256" h="25400">
                <a:moveTo>
                  <a:pt x="6350" y="6350"/>
                </a:moveTo>
                <a:lnTo>
                  <a:pt x="62190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7" name="Freeform 3"/>
          <p:cNvSpPr/>
          <p:nvPr/>
        </p:nvSpPr>
        <p:spPr>
          <a:xfrm>
            <a:off x="4341994" y="3001073"/>
            <a:ext cx="1118565" cy="1293863"/>
          </a:xfrm>
          <a:custGeom>
            <a:avLst/>
            <a:gdLst>
              <a:gd name="connsiteX0" fmla="*/ 1112215 w 1118565"/>
              <a:gd name="connsiteY0" fmla="*/ 1287513 h 1293863"/>
              <a:gd name="connsiteX1" fmla="*/ 1006271 w 1118565"/>
              <a:gd name="connsiteY1" fmla="*/ 1287513 h 1293863"/>
              <a:gd name="connsiteX2" fmla="*/ 6350 w 1118565"/>
              <a:gd name="connsiteY2" fmla="*/ 6350 h 129386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8565" h="1293863">
                <a:moveTo>
                  <a:pt x="1112215" y="1287513"/>
                </a:moveTo>
                <a:lnTo>
                  <a:pt x="1006271" y="1287513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9C7A0587-59A7-B84A-9345-DFB7981C3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0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1536192" y="213360"/>
            <a:ext cx="6071616" cy="6431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0501" y="388833"/>
            <a:ext cx="196047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Veins of the head and trunk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99088" y="590446"/>
            <a:ext cx="133209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Dural venous sinuses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99088" y="766658"/>
            <a:ext cx="126637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External jugular vein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99088" y="942871"/>
            <a:ext cx="85279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Vertebral vein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99088" y="1106383"/>
            <a:ext cx="122148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Internal jugular vein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99088" y="1315933"/>
            <a:ext cx="1346522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Right and left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brachiocephalic veins</a:t>
            </a:r>
            <a:endParaRPr lang="en-US" sz="10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9088" y="1641371"/>
            <a:ext cx="118301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Superior vena cava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99088" y="1842983"/>
            <a:ext cx="111889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Great cardiac vein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1151" y="2049358"/>
            <a:ext cx="83195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Hepatic veins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699088" y="2209696"/>
            <a:ext cx="75180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Splenic vein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99088" y="2362096"/>
            <a:ext cx="115256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Hepatic portal vein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99088" y="2533546"/>
            <a:ext cx="64440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Renal vein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99088" y="2697058"/>
            <a:ext cx="976229" cy="307777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Superior</a:t>
            </a:r>
          </a:p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mesenteric vein</a:t>
            </a:r>
            <a:endParaRPr lang="en-US" sz="1010" b="1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99088" y="3038371"/>
            <a:ext cx="44242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Inferior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9088" y="3178071"/>
            <a:ext cx="97622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mesenteric vein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15426" y="1071458"/>
            <a:ext cx="219932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Veins that drain the upper limb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482101" y="1231796"/>
            <a:ext cx="97462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Subclavian vein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82101" y="1385783"/>
            <a:ext cx="75822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Axillary vein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482101" y="1541358"/>
            <a:ext cx="83035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Cephalic vein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482101" y="1695346"/>
            <a:ext cx="80150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Brachial vein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82101" y="1849333"/>
            <a:ext cx="708527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Basilic vein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482101" y="2489096"/>
            <a:ext cx="118782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Median cubital vein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482101" y="2695471"/>
            <a:ext cx="621965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Ulnar vein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82101" y="2825646"/>
            <a:ext cx="679673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Radial vein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82101" y="3271733"/>
            <a:ext cx="758221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Digital veins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699088" y="4343296"/>
            <a:ext cx="109645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Inferior vena cava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699088" y="4557608"/>
            <a:ext cx="1138132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Common iliac vein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99088" y="4811608"/>
            <a:ext cx="1043555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Internal iliac vein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10663" y="4076596"/>
            <a:ext cx="219130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Veins that drain the lower limb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3688" y="4241696"/>
            <a:ext cx="108843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External iliac vein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483688" y="4392508"/>
            <a:ext cx="795089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Femoral vein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483688" y="4551258"/>
            <a:ext cx="134812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Great saphenous vein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3688" y="4705246"/>
            <a:ext cx="830356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Popliteal vein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483688" y="5041796"/>
            <a:ext cx="119423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Posterior tibial vein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83688" y="5200546"/>
            <a:ext cx="1128514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Anterior tibial vein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83688" y="5354533"/>
            <a:ext cx="1354538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Small saphenous vein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82101" y="6064146"/>
            <a:ext cx="1195840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Dorsal venous arch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482101" y="6216546"/>
            <a:ext cx="1449115" cy="153888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eaLnBrk="0" hangingPunct="0">
              <a:lnSpc>
                <a:spcPts val="1200"/>
              </a:lnSpc>
              <a:defRPr/>
            </a:pPr>
            <a:r>
              <a:rPr lang="en-US" sz="1010" b="1">
                <a:solidFill>
                  <a:srgbClr val="000000"/>
                </a:solidFill>
                <a:ea typeface="ＭＳ Ｐゴシック" charset="0"/>
              </a:rPr>
              <a:t>Dorsal metatarsal veins</a:t>
            </a:r>
          </a:p>
        </p:txBody>
      </p:sp>
      <p:sp>
        <p:nvSpPr>
          <p:cNvPr id="46" name="Freeform 45"/>
          <p:cNvSpPr/>
          <p:nvPr/>
        </p:nvSpPr>
        <p:spPr>
          <a:xfrm>
            <a:off x="3017986" y="675799"/>
            <a:ext cx="686549" cy="51993"/>
          </a:xfrm>
          <a:custGeom>
            <a:avLst/>
            <a:gdLst>
              <a:gd name="connsiteX0" fmla="*/ 673550 w 686549"/>
              <a:gd name="connsiteY0" fmla="*/ 12998 h 51993"/>
              <a:gd name="connsiteX1" fmla="*/ 12998 w 686549"/>
              <a:gd name="connsiteY1" fmla="*/ 12998 h 5199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6549" h="51993">
                <a:moveTo>
                  <a:pt x="673550" y="12998"/>
                </a:moveTo>
                <a:lnTo>
                  <a:pt x="12998" y="129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3541753" y="678116"/>
            <a:ext cx="199847" cy="150495"/>
          </a:xfrm>
          <a:custGeom>
            <a:avLst/>
            <a:gdLst>
              <a:gd name="connsiteX0" fmla="*/ 187147 w 199847"/>
              <a:gd name="connsiteY0" fmla="*/ 137794 h 150495"/>
              <a:gd name="connsiteX1" fmla="*/ 12700 w 199847"/>
              <a:gd name="connsiteY1" fmla="*/ 12700 h 1504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9847" h="150495">
                <a:moveTo>
                  <a:pt x="187147" y="137794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2940776" y="856576"/>
            <a:ext cx="882573" cy="211734"/>
          </a:xfrm>
          <a:custGeom>
            <a:avLst/>
            <a:gdLst>
              <a:gd name="connsiteX0" fmla="*/ 869657 w 882573"/>
              <a:gd name="connsiteY0" fmla="*/ 198818 h 211734"/>
              <a:gd name="connsiteX1" fmla="*/ 227050 w 882573"/>
              <a:gd name="connsiteY1" fmla="*/ 12915 h 211734"/>
              <a:gd name="connsiteX2" fmla="*/ 12915 w 882573"/>
              <a:gd name="connsiteY2" fmla="*/ 12915 h 2117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82573" h="211734">
                <a:moveTo>
                  <a:pt x="869657" y="198818"/>
                </a:moveTo>
                <a:lnTo>
                  <a:pt x="227050" y="12915"/>
                </a:lnTo>
                <a:lnTo>
                  <a:pt x="12915" y="1291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656931" y="1109497"/>
            <a:ext cx="1223924" cy="50190"/>
          </a:xfrm>
          <a:custGeom>
            <a:avLst/>
            <a:gdLst>
              <a:gd name="connsiteX0" fmla="*/ 1211376 w 1223924"/>
              <a:gd name="connsiteY0" fmla="*/ 12547 h 50190"/>
              <a:gd name="connsiteX1" fmla="*/ 12547 w 1223924"/>
              <a:gd name="connsiteY1" fmla="*/ 12547 h 501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3924" h="50190">
                <a:moveTo>
                  <a:pt x="1211376" y="12547"/>
                </a:moveTo>
                <a:lnTo>
                  <a:pt x="12547" y="1254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2523594" y="1387335"/>
            <a:ext cx="1462328" cy="115354"/>
          </a:xfrm>
          <a:custGeom>
            <a:avLst/>
            <a:gdLst>
              <a:gd name="connsiteX0" fmla="*/ 12776 w 1462328"/>
              <a:gd name="connsiteY0" fmla="*/ 12776 h 115354"/>
              <a:gd name="connsiteX1" fmla="*/ 263931 w 1462328"/>
              <a:gd name="connsiteY1" fmla="*/ 12776 h 115354"/>
              <a:gd name="connsiteX2" fmla="*/ 1449552 w 1462328"/>
              <a:gd name="connsiteY2" fmla="*/ 102577 h 1153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62328" h="115354">
                <a:moveTo>
                  <a:pt x="12776" y="12776"/>
                </a:moveTo>
                <a:lnTo>
                  <a:pt x="263931" y="12776"/>
                </a:lnTo>
                <a:lnTo>
                  <a:pt x="1449552" y="1025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2523543" y="2141219"/>
            <a:ext cx="1316240" cy="51307"/>
          </a:xfrm>
          <a:custGeom>
            <a:avLst/>
            <a:gdLst>
              <a:gd name="connsiteX0" fmla="*/ 1303413 w 1316240"/>
              <a:gd name="connsiteY0" fmla="*/ 12827 h 51307"/>
              <a:gd name="connsiteX1" fmla="*/ 12827 w 1316240"/>
              <a:gd name="connsiteY1" fmla="*/ 12827 h 5130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6240" h="51307">
                <a:moveTo>
                  <a:pt x="1303413" y="12827"/>
                </a:moveTo>
                <a:lnTo>
                  <a:pt x="12827" y="1282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2435043" y="2302808"/>
            <a:ext cx="1898205" cy="119837"/>
          </a:xfrm>
          <a:custGeom>
            <a:avLst/>
            <a:gdLst>
              <a:gd name="connsiteX0" fmla="*/ 12782 w 1898205"/>
              <a:gd name="connsiteY0" fmla="*/ 12782 h 119837"/>
              <a:gd name="connsiteX1" fmla="*/ 1816461 w 1898205"/>
              <a:gd name="connsiteY1" fmla="*/ 12782 h 119837"/>
              <a:gd name="connsiteX2" fmla="*/ 1885422 w 1898205"/>
              <a:gd name="connsiteY2" fmla="*/ 107054 h 1198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98205" h="119837">
                <a:moveTo>
                  <a:pt x="12782" y="12782"/>
                </a:moveTo>
                <a:lnTo>
                  <a:pt x="1816461" y="12782"/>
                </a:lnTo>
                <a:lnTo>
                  <a:pt x="1885422" y="10705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2222366" y="2649810"/>
            <a:ext cx="1766229" cy="167233"/>
          </a:xfrm>
          <a:custGeom>
            <a:avLst/>
            <a:gdLst>
              <a:gd name="connsiteX0" fmla="*/ 1753396 w 1766229"/>
              <a:gd name="connsiteY0" fmla="*/ 12833 h 167233"/>
              <a:gd name="connsiteX1" fmla="*/ 511501 w 1766229"/>
              <a:gd name="connsiteY1" fmla="*/ 154400 h 167233"/>
              <a:gd name="connsiteX2" fmla="*/ 12833 w 1766229"/>
              <a:gd name="connsiteY2" fmla="*/ 154400 h 16723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66229" h="167233">
                <a:moveTo>
                  <a:pt x="1753396" y="12833"/>
                </a:moveTo>
                <a:lnTo>
                  <a:pt x="511501" y="154400"/>
                </a:lnTo>
                <a:lnTo>
                  <a:pt x="12833" y="154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2140315" y="2788126"/>
            <a:ext cx="1914359" cy="367931"/>
          </a:xfrm>
          <a:custGeom>
            <a:avLst/>
            <a:gdLst>
              <a:gd name="connsiteX0" fmla="*/ 1901577 w 1914359"/>
              <a:gd name="connsiteY0" fmla="*/ 12782 h 367931"/>
              <a:gd name="connsiteX1" fmla="*/ 560787 w 1914359"/>
              <a:gd name="connsiteY1" fmla="*/ 355149 h 367931"/>
              <a:gd name="connsiteX2" fmla="*/ 12782 w 1914359"/>
              <a:gd name="connsiteY2" fmla="*/ 355149 h 36793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14359" h="367931">
                <a:moveTo>
                  <a:pt x="1901577" y="12782"/>
                </a:moveTo>
                <a:lnTo>
                  <a:pt x="560787" y="355149"/>
                </a:lnTo>
                <a:lnTo>
                  <a:pt x="12782" y="35514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2793729" y="2829985"/>
            <a:ext cx="1195539" cy="1633042"/>
          </a:xfrm>
          <a:custGeom>
            <a:avLst/>
            <a:gdLst>
              <a:gd name="connsiteX0" fmla="*/ 1182643 w 1195539"/>
              <a:gd name="connsiteY0" fmla="*/ 12896 h 1633042"/>
              <a:gd name="connsiteX1" fmla="*/ 143021 w 1195539"/>
              <a:gd name="connsiteY1" fmla="*/ 1620145 h 1633042"/>
              <a:gd name="connsiteX2" fmla="*/ 12896 w 1195539"/>
              <a:gd name="connsiteY2" fmla="*/ 1620145 h 163304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5539" h="1633042">
                <a:moveTo>
                  <a:pt x="1182643" y="12896"/>
                </a:moveTo>
                <a:lnTo>
                  <a:pt x="143021" y="1620145"/>
                </a:lnTo>
                <a:lnTo>
                  <a:pt x="12896" y="162014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2816094" y="3079222"/>
            <a:ext cx="1073569" cy="1601203"/>
          </a:xfrm>
          <a:custGeom>
            <a:avLst/>
            <a:gdLst>
              <a:gd name="connsiteX0" fmla="*/ 1060545 w 1073569"/>
              <a:gd name="connsiteY0" fmla="*/ 13023 h 1601203"/>
              <a:gd name="connsiteX1" fmla="*/ 239744 w 1073569"/>
              <a:gd name="connsiteY1" fmla="*/ 1588179 h 1601203"/>
              <a:gd name="connsiteX2" fmla="*/ 13023 w 1073569"/>
              <a:gd name="connsiteY2" fmla="*/ 1588179 h 160120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3569" h="1601203">
                <a:moveTo>
                  <a:pt x="1060545" y="13023"/>
                </a:moveTo>
                <a:lnTo>
                  <a:pt x="239744" y="1588179"/>
                </a:lnTo>
                <a:lnTo>
                  <a:pt x="13023" y="158817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2734445" y="3279323"/>
            <a:ext cx="1143380" cy="1655622"/>
          </a:xfrm>
          <a:custGeom>
            <a:avLst/>
            <a:gdLst>
              <a:gd name="connsiteX0" fmla="*/ 1130484 w 1143380"/>
              <a:gd name="connsiteY0" fmla="*/ 12896 h 1655622"/>
              <a:gd name="connsiteX1" fmla="*/ 509161 w 1143380"/>
              <a:gd name="connsiteY1" fmla="*/ 1642726 h 1655622"/>
              <a:gd name="connsiteX2" fmla="*/ 12896 w 1143380"/>
              <a:gd name="connsiteY2" fmla="*/ 1642726 h 16556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43380" h="1655622">
                <a:moveTo>
                  <a:pt x="1130484" y="12896"/>
                </a:moveTo>
                <a:lnTo>
                  <a:pt x="509161" y="1642726"/>
                </a:lnTo>
                <a:lnTo>
                  <a:pt x="12896" y="164272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3642159" y="2141346"/>
            <a:ext cx="371030" cy="79717"/>
          </a:xfrm>
          <a:custGeom>
            <a:avLst/>
            <a:gdLst>
              <a:gd name="connsiteX0" fmla="*/ 358330 w 371030"/>
              <a:gd name="connsiteY0" fmla="*/ 67017 h 79717"/>
              <a:gd name="connsiteX1" fmla="*/ 12700 w 371030"/>
              <a:gd name="connsiteY1" fmla="*/ 12700 h 79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71030" h="79717">
                <a:moveTo>
                  <a:pt x="358330" y="67017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4116174" y="1309001"/>
            <a:ext cx="1336954" cy="104736"/>
          </a:xfrm>
          <a:custGeom>
            <a:avLst/>
            <a:gdLst>
              <a:gd name="connsiteX0" fmla="*/ 12700 w 1336954"/>
              <a:gd name="connsiteY0" fmla="*/ 92036 h 104736"/>
              <a:gd name="connsiteX1" fmla="*/ 139674 w 1336954"/>
              <a:gd name="connsiteY1" fmla="*/ 12700 h 104736"/>
              <a:gd name="connsiteX2" fmla="*/ 1324254 w 1336954"/>
              <a:gd name="connsiteY2" fmla="*/ 12700 h 1047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6954" h="104736">
                <a:moveTo>
                  <a:pt x="12700" y="92036"/>
                </a:moveTo>
                <a:lnTo>
                  <a:pt x="139674" y="12700"/>
                </a:lnTo>
                <a:lnTo>
                  <a:pt x="132425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4352184" y="1482197"/>
            <a:ext cx="1100721" cy="49911"/>
          </a:xfrm>
          <a:custGeom>
            <a:avLst/>
            <a:gdLst>
              <a:gd name="connsiteX0" fmla="*/ 12477 w 1100721"/>
              <a:gd name="connsiteY0" fmla="*/ 12477 h 49911"/>
              <a:gd name="connsiteX1" fmla="*/ 1088243 w 1100721"/>
              <a:gd name="connsiteY1" fmla="*/ 12477 h 49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00721" h="49911">
                <a:moveTo>
                  <a:pt x="12477" y="12477"/>
                </a:moveTo>
                <a:lnTo>
                  <a:pt x="1088243" y="124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4538404" y="1627015"/>
            <a:ext cx="914501" cy="49911"/>
          </a:xfrm>
          <a:custGeom>
            <a:avLst/>
            <a:gdLst>
              <a:gd name="connsiteX0" fmla="*/ 12477 w 914501"/>
              <a:gd name="connsiteY0" fmla="*/ 12477 h 49911"/>
              <a:gd name="connsiteX1" fmla="*/ 902023 w 914501"/>
              <a:gd name="connsiteY1" fmla="*/ 12477 h 49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501" h="49911">
                <a:moveTo>
                  <a:pt x="12477" y="12477"/>
                </a:moveTo>
                <a:lnTo>
                  <a:pt x="902023" y="124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4538404" y="1776812"/>
            <a:ext cx="914501" cy="49911"/>
          </a:xfrm>
          <a:custGeom>
            <a:avLst/>
            <a:gdLst>
              <a:gd name="connsiteX0" fmla="*/ 12477 w 914501"/>
              <a:gd name="connsiteY0" fmla="*/ 12477 h 49911"/>
              <a:gd name="connsiteX1" fmla="*/ 902023 w 914501"/>
              <a:gd name="connsiteY1" fmla="*/ 12477 h 49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501" h="49911">
                <a:moveTo>
                  <a:pt x="12477" y="12477"/>
                </a:moveTo>
                <a:lnTo>
                  <a:pt x="902023" y="124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4538404" y="1916639"/>
            <a:ext cx="914501" cy="49911"/>
          </a:xfrm>
          <a:custGeom>
            <a:avLst/>
            <a:gdLst>
              <a:gd name="connsiteX0" fmla="*/ 12477 w 914501"/>
              <a:gd name="connsiteY0" fmla="*/ 12477 h 49911"/>
              <a:gd name="connsiteX1" fmla="*/ 902023 w 914501"/>
              <a:gd name="connsiteY1" fmla="*/ 12477 h 49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14501" h="49911">
                <a:moveTo>
                  <a:pt x="12477" y="12477"/>
                </a:moveTo>
                <a:lnTo>
                  <a:pt x="902023" y="1247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4818001" y="2573540"/>
            <a:ext cx="635126" cy="50800"/>
          </a:xfrm>
          <a:custGeom>
            <a:avLst/>
            <a:gdLst>
              <a:gd name="connsiteX0" fmla="*/ 12700 w 635126"/>
              <a:gd name="connsiteY0" fmla="*/ 12700 h 50800"/>
              <a:gd name="connsiteX1" fmla="*/ 622426 w 63512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5126" h="50800">
                <a:moveTo>
                  <a:pt x="12700" y="12700"/>
                </a:moveTo>
                <a:lnTo>
                  <a:pt x="62242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4805403" y="2774225"/>
            <a:ext cx="647725" cy="50800"/>
          </a:xfrm>
          <a:custGeom>
            <a:avLst/>
            <a:gdLst>
              <a:gd name="connsiteX0" fmla="*/ 12700 w 647725"/>
              <a:gd name="connsiteY0" fmla="*/ 12700 h 50800"/>
              <a:gd name="connsiteX1" fmla="*/ 635025 w 647725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47725" h="50800">
                <a:moveTo>
                  <a:pt x="12700" y="12700"/>
                </a:moveTo>
                <a:lnTo>
                  <a:pt x="635025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4956266" y="2904667"/>
            <a:ext cx="496862" cy="50800"/>
          </a:xfrm>
          <a:custGeom>
            <a:avLst/>
            <a:gdLst>
              <a:gd name="connsiteX0" fmla="*/ 12700 w 496862"/>
              <a:gd name="connsiteY0" fmla="*/ 12700 h 50800"/>
              <a:gd name="connsiteX1" fmla="*/ 484162 w 49686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6862" h="50800">
                <a:moveTo>
                  <a:pt x="12700" y="12700"/>
                </a:moveTo>
                <a:lnTo>
                  <a:pt x="48416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5197096" y="3343097"/>
            <a:ext cx="261061" cy="428447"/>
          </a:xfrm>
          <a:custGeom>
            <a:avLst/>
            <a:gdLst>
              <a:gd name="connsiteX0" fmla="*/ 248361 w 261061"/>
              <a:gd name="connsiteY0" fmla="*/ 12700 h 428447"/>
              <a:gd name="connsiteX1" fmla="*/ 144526 w 261061"/>
              <a:gd name="connsiteY1" fmla="*/ 12700 h 428447"/>
              <a:gd name="connsiteX2" fmla="*/ 12700 w 261061"/>
              <a:gd name="connsiteY2" fmla="*/ 415747 h 4284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1061" h="428447">
                <a:moveTo>
                  <a:pt x="248361" y="12700"/>
                </a:moveTo>
                <a:lnTo>
                  <a:pt x="144526" y="12700"/>
                </a:lnTo>
                <a:lnTo>
                  <a:pt x="12700" y="41574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5291368" y="3343097"/>
            <a:ext cx="62953" cy="455599"/>
          </a:xfrm>
          <a:custGeom>
            <a:avLst/>
            <a:gdLst>
              <a:gd name="connsiteX0" fmla="*/ 12700 w 62953"/>
              <a:gd name="connsiteY0" fmla="*/ 442899 h 455599"/>
              <a:gd name="connsiteX1" fmla="*/ 50253 w 62953"/>
              <a:gd name="connsiteY1" fmla="*/ 12700 h 4555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953" h="455599">
                <a:moveTo>
                  <a:pt x="12700" y="442899"/>
                </a:moveTo>
                <a:lnTo>
                  <a:pt x="5025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4148279" y="3198050"/>
            <a:ext cx="1306284" cy="1154417"/>
          </a:xfrm>
          <a:custGeom>
            <a:avLst/>
            <a:gdLst>
              <a:gd name="connsiteX0" fmla="*/ 12700 w 1306284"/>
              <a:gd name="connsiteY0" fmla="*/ 12700 h 1154417"/>
              <a:gd name="connsiteX1" fmla="*/ 700671 w 1306284"/>
              <a:gd name="connsiteY1" fmla="*/ 1141717 h 1154417"/>
              <a:gd name="connsiteX2" fmla="*/ 1293584 w 1306284"/>
              <a:gd name="connsiteY2" fmla="*/ 1141717 h 1154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06284" h="1154417">
                <a:moveTo>
                  <a:pt x="12700" y="12700"/>
                </a:moveTo>
                <a:lnTo>
                  <a:pt x="700671" y="1141717"/>
                </a:lnTo>
                <a:lnTo>
                  <a:pt x="1293584" y="114171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4275990" y="3722954"/>
            <a:ext cx="1178572" cy="773785"/>
          </a:xfrm>
          <a:custGeom>
            <a:avLst/>
            <a:gdLst>
              <a:gd name="connsiteX0" fmla="*/ 12700 w 1178572"/>
              <a:gd name="connsiteY0" fmla="*/ 12700 h 773785"/>
              <a:gd name="connsiteX1" fmla="*/ 553046 w 1178572"/>
              <a:gd name="connsiteY1" fmla="*/ 761085 h 773785"/>
              <a:gd name="connsiteX2" fmla="*/ 1165872 w 1178572"/>
              <a:gd name="connsiteY2" fmla="*/ 761085 h 7737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78572" h="773785">
                <a:moveTo>
                  <a:pt x="12700" y="12700"/>
                </a:moveTo>
                <a:lnTo>
                  <a:pt x="553046" y="761085"/>
                </a:lnTo>
                <a:lnTo>
                  <a:pt x="1165872" y="76108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4196145" y="4504613"/>
            <a:ext cx="1258417" cy="151130"/>
          </a:xfrm>
          <a:custGeom>
            <a:avLst/>
            <a:gdLst>
              <a:gd name="connsiteX0" fmla="*/ 12700 w 1258417"/>
              <a:gd name="connsiteY0" fmla="*/ 12700 h 151130"/>
              <a:gd name="connsiteX1" fmla="*/ 632891 w 1258417"/>
              <a:gd name="connsiteY1" fmla="*/ 138430 h 151130"/>
              <a:gd name="connsiteX2" fmla="*/ 1245717 w 1258417"/>
              <a:gd name="connsiteY2" fmla="*/ 138430 h 1511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58417" h="151130">
                <a:moveTo>
                  <a:pt x="12700" y="12700"/>
                </a:moveTo>
                <a:lnTo>
                  <a:pt x="632891" y="138430"/>
                </a:lnTo>
                <a:lnTo>
                  <a:pt x="1245717" y="13843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4324885" y="4774006"/>
            <a:ext cx="1129677" cy="50800"/>
          </a:xfrm>
          <a:custGeom>
            <a:avLst/>
            <a:gdLst>
              <a:gd name="connsiteX0" fmla="*/ 12700 w 1129677"/>
              <a:gd name="connsiteY0" fmla="*/ 12700 h 50800"/>
              <a:gd name="connsiteX1" fmla="*/ 1116977 w 1129677"/>
              <a:gd name="connsiteY1" fmla="*/ 13157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9677" h="50800">
                <a:moveTo>
                  <a:pt x="12700" y="12700"/>
                </a:moveTo>
                <a:lnTo>
                  <a:pt x="1116977" y="1315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4318904" y="5116525"/>
            <a:ext cx="1135659" cy="50800"/>
          </a:xfrm>
          <a:custGeom>
            <a:avLst/>
            <a:gdLst>
              <a:gd name="connsiteX0" fmla="*/ 12700 w 1135659"/>
              <a:gd name="connsiteY0" fmla="*/ 12700 h 50800"/>
              <a:gd name="connsiteX1" fmla="*/ 1122959 w 1135659"/>
              <a:gd name="connsiteY1" fmla="*/ 13157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35659" h="50800">
                <a:moveTo>
                  <a:pt x="12700" y="12700"/>
                </a:moveTo>
                <a:lnTo>
                  <a:pt x="1122959" y="1315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4394011" y="5265394"/>
            <a:ext cx="1060551" cy="50800"/>
          </a:xfrm>
          <a:custGeom>
            <a:avLst/>
            <a:gdLst>
              <a:gd name="connsiteX0" fmla="*/ 12700 w 1060551"/>
              <a:gd name="connsiteY0" fmla="*/ 12700 h 50800"/>
              <a:gd name="connsiteX1" fmla="*/ 1047851 w 1060551"/>
              <a:gd name="connsiteY1" fmla="*/ 13156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0551" h="50800">
                <a:moveTo>
                  <a:pt x="12700" y="12700"/>
                </a:moveTo>
                <a:lnTo>
                  <a:pt x="1047851" y="13156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4466490" y="5432640"/>
            <a:ext cx="988072" cy="50800"/>
          </a:xfrm>
          <a:custGeom>
            <a:avLst/>
            <a:gdLst>
              <a:gd name="connsiteX0" fmla="*/ 12700 w 988072"/>
              <a:gd name="connsiteY0" fmla="*/ 12700 h 50800"/>
              <a:gd name="connsiteX1" fmla="*/ 975372 w 988072"/>
              <a:gd name="connsiteY1" fmla="*/ 13182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88072" h="50800">
                <a:moveTo>
                  <a:pt x="12700" y="12700"/>
                </a:moveTo>
                <a:lnTo>
                  <a:pt x="975372" y="13182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4280207" y="4267669"/>
            <a:ext cx="561530" cy="229069"/>
          </a:xfrm>
          <a:custGeom>
            <a:avLst/>
            <a:gdLst>
              <a:gd name="connsiteX0" fmla="*/ 12700 w 561530"/>
              <a:gd name="connsiteY0" fmla="*/ 12700 h 229069"/>
              <a:gd name="connsiteX1" fmla="*/ 548830 w 561530"/>
              <a:gd name="connsiteY1" fmla="*/ 216369 h 2290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61530" h="229069">
                <a:moveTo>
                  <a:pt x="12700" y="12700"/>
                </a:moveTo>
                <a:lnTo>
                  <a:pt x="548830" y="21636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4372828" y="6136500"/>
            <a:ext cx="1071816" cy="157175"/>
          </a:xfrm>
          <a:custGeom>
            <a:avLst/>
            <a:gdLst>
              <a:gd name="connsiteX0" fmla="*/ 12700 w 1071816"/>
              <a:gd name="connsiteY0" fmla="*/ 144474 h 157175"/>
              <a:gd name="connsiteX1" fmla="*/ 50927 w 1071816"/>
              <a:gd name="connsiteY1" fmla="*/ 12700 h 157175"/>
              <a:gd name="connsiteX2" fmla="*/ 1059116 w 1071816"/>
              <a:gd name="connsiteY2" fmla="*/ 12700 h 157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1816" h="157175">
                <a:moveTo>
                  <a:pt x="12700" y="144474"/>
                </a:moveTo>
                <a:lnTo>
                  <a:pt x="50927" y="12700"/>
                </a:lnTo>
                <a:lnTo>
                  <a:pt x="1059116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4294799" y="6297968"/>
            <a:ext cx="1144854" cy="79324"/>
          </a:xfrm>
          <a:custGeom>
            <a:avLst/>
            <a:gdLst>
              <a:gd name="connsiteX0" fmla="*/ 12700 w 1144854"/>
              <a:gd name="connsiteY0" fmla="*/ 66624 h 79324"/>
              <a:gd name="connsiteX1" fmla="*/ 290982 w 1144854"/>
              <a:gd name="connsiteY1" fmla="*/ 12700 h 79324"/>
              <a:gd name="connsiteX2" fmla="*/ 1132154 w 1144854"/>
              <a:gd name="connsiteY2" fmla="*/ 12700 h 793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44854" h="79324">
                <a:moveTo>
                  <a:pt x="12700" y="66624"/>
                </a:moveTo>
                <a:lnTo>
                  <a:pt x="290982" y="12700"/>
                </a:lnTo>
                <a:lnTo>
                  <a:pt x="1132154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4523450" y="6297968"/>
            <a:ext cx="75031" cy="104825"/>
          </a:xfrm>
          <a:custGeom>
            <a:avLst/>
            <a:gdLst>
              <a:gd name="connsiteX0" fmla="*/ 12700 w 75031"/>
              <a:gd name="connsiteY0" fmla="*/ 92125 h 104825"/>
              <a:gd name="connsiteX1" fmla="*/ 62331 w 75031"/>
              <a:gd name="connsiteY1" fmla="*/ 12700 h 1048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5031" h="104825">
                <a:moveTo>
                  <a:pt x="12700" y="92125"/>
                </a:moveTo>
                <a:lnTo>
                  <a:pt x="62331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2825333" y="1386585"/>
            <a:ext cx="1082014" cy="78841"/>
          </a:xfrm>
          <a:custGeom>
            <a:avLst/>
            <a:gdLst>
              <a:gd name="connsiteX0" fmla="*/ 12547 w 1082014"/>
              <a:gd name="connsiteY0" fmla="*/ 12547 h 78841"/>
              <a:gd name="connsiteX1" fmla="*/ 1069466 w 1082014"/>
              <a:gd name="connsiteY1" fmla="*/ 66293 h 788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2014" h="78841">
                <a:moveTo>
                  <a:pt x="12547" y="12547"/>
                </a:moveTo>
                <a:lnTo>
                  <a:pt x="1069466" y="66293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3024482" y="682294"/>
            <a:ext cx="673557" cy="26009"/>
          </a:xfrm>
          <a:custGeom>
            <a:avLst/>
            <a:gdLst>
              <a:gd name="connsiteX0" fmla="*/ 667054 w 673557"/>
              <a:gd name="connsiteY0" fmla="*/ 6502 h 26009"/>
              <a:gd name="connsiteX1" fmla="*/ 6502 w 673557"/>
              <a:gd name="connsiteY1" fmla="*/ 6502 h 2600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73557" h="26009">
                <a:moveTo>
                  <a:pt x="667054" y="6502"/>
                </a:moveTo>
                <a:lnTo>
                  <a:pt x="6502" y="650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3548103" y="684466"/>
            <a:ext cx="187147" cy="137795"/>
          </a:xfrm>
          <a:custGeom>
            <a:avLst/>
            <a:gdLst>
              <a:gd name="connsiteX0" fmla="*/ 180797 w 187147"/>
              <a:gd name="connsiteY0" fmla="*/ 131444 h 137795"/>
              <a:gd name="connsiteX1" fmla="*/ 6350 w 187147"/>
              <a:gd name="connsiteY1" fmla="*/ 6350 h 1377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87147" h="137795">
                <a:moveTo>
                  <a:pt x="180797" y="131444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2947234" y="863034"/>
            <a:ext cx="869657" cy="198818"/>
          </a:xfrm>
          <a:custGeom>
            <a:avLst/>
            <a:gdLst>
              <a:gd name="connsiteX0" fmla="*/ 863199 w 869657"/>
              <a:gd name="connsiteY0" fmla="*/ 192360 h 198818"/>
              <a:gd name="connsiteX1" fmla="*/ 220592 w 869657"/>
              <a:gd name="connsiteY1" fmla="*/ 6457 h 198818"/>
              <a:gd name="connsiteX2" fmla="*/ 6457 w 869657"/>
              <a:gd name="connsiteY2" fmla="*/ 6457 h 1988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69657" h="198818">
                <a:moveTo>
                  <a:pt x="863199" y="192360"/>
                </a:moveTo>
                <a:lnTo>
                  <a:pt x="220592" y="6457"/>
                </a:lnTo>
                <a:lnTo>
                  <a:pt x="6457" y="645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Freeform 3"/>
          <p:cNvSpPr/>
          <p:nvPr/>
        </p:nvSpPr>
        <p:spPr>
          <a:xfrm>
            <a:off x="2542091" y="1039425"/>
            <a:ext cx="1332636" cy="89039"/>
          </a:xfrm>
          <a:custGeom>
            <a:avLst/>
            <a:gdLst>
              <a:gd name="connsiteX0" fmla="*/ 1326216 w 1332636"/>
              <a:gd name="connsiteY0" fmla="*/ 82619 h 89039"/>
              <a:gd name="connsiteX1" fmla="*/ 445890 w 1332636"/>
              <a:gd name="connsiteY1" fmla="*/ 6419 h 89039"/>
              <a:gd name="connsiteX2" fmla="*/ 6419 w 1332636"/>
              <a:gd name="connsiteY2" fmla="*/ 6419 h 890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32636" h="89039">
                <a:moveTo>
                  <a:pt x="1326216" y="82619"/>
                </a:moveTo>
                <a:lnTo>
                  <a:pt x="445890" y="6419"/>
                </a:lnTo>
                <a:lnTo>
                  <a:pt x="6419" y="641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5" name="Freeform 3"/>
          <p:cNvSpPr/>
          <p:nvPr/>
        </p:nvSpPr>
        <p:spPr>
          <a:xfrm>
            <a:off x="2921675" y="1192517"/>
            <a:ext cx="1014323" cy="75590"/>
          </a:xfrm>
          <a:custGeom>
            <a:avLst/>
            <a:gdLst>
              <a:gd name="connsiteX0" fmla="*/ 1001585 w 1014323"/>
              <a:gd name="connsiteY0" fmla="*/ 62852 h 75590"/>
              <a:gd name="connsiteX1" fmla="*/ 189433 w 1014323"/>
              <a:gd name="connsiteY1" fmla="*/ 12738 h 75590"/>
              <a:gd name="connsiteX2" fmla="*/ 12738 w 1014323"/>
              <a:gd name="connsiteY2" fmla="*/ 12738 h 7559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14323" h="75590">
                <a:moveTo>
                  <a:pt x="1001585" y="62852"/>
                </a:moveTo>
                <a:lnTo>
                  <a:pt x="189433" y="12738"/>
                </a:lnTo>
                <a:lnTo>
                  <a:pt x="12738" y="1273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6" name="Freeform 3"/>
          <p:cNvSpPr/>
          <p:nvPr/>
        </p:nvSpPr>
        <p:spPr>
          <a:xfrm>
            <a:off x="2928044" y="1198886"/>
            <a:ext cx="1001585" cy="62852"/>
          </a:xfrm>
          <a:custGeom>
            <a:avLst/>
            <a:gdLst>
              <a:gd name="connsiteX0" fmla="*/ 995216 w 1001585"/>
              <a:gd name="connsiteY0" fmla="*/ 56483 h 62852"/>
              <a:gd name="connsiteX1" fmla="*/ 183064 w 1001585"/>
              <a:gd name="connsiteY1" fmla="*/ 6369 h 62852"/>
              <a:gd name="connsiteX2" fmla="*/ 6369 w 1001585"/>
              <a:gd name="connsiteY2" fmla="*/ 6369 h 6285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01585" h="62852">
                <a:moveTo>
                  <a:pt x="995216" y="56483"/>
                </a:moveTo>
                <a:lnTo>
                  <a:pt x="183064" y="6369"/>
                </a:lnTo>
                <a:lnTo>
                  <a:pt x="6369" y="636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7" name="Freeform 3"/>
          <p:cNvSpPr/>
          <p:nvPr/>
        </p:nvSpPr>
        <p:spPr>
          <a:xfrm>
            <a:off x="2871282" y="1622742"/>
            <a:ext cx="1055636" cy="138722"/>
          </a:xfrm>
          <a:custGeom>
            <a:avLst/>
            <a:gdLst>
              <a:gd name="connsiteX0" fmla="*/ 1042809 w 1055636"/>
              <a:gd name="connsiteY0" fmla="*/ 12827 h 138722"/>
              <a:gd name="connsiteX1" fmla="*/ 224472 w 1055636"/>
              <a:gd name="connsiteY1" fmla="*/ 125895 h 138722"/>
              <a:gd name="connsiteX2" fmla="*/ 12826 w 1055636"/>
              <a:gd name="connsiteY2" fmla="*/ 125895 h 1387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5636" h="138722">
                <a:moveTo>
                  <a:pt x="1042809" y="12827"/>
                </a:moveTo>
                <a:lnTo>
                  <a:pt x="224472" y="125895"/>
                </a:lnTo>
                <a:lnTo>
                  <a:pt x="12826" y="12589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8" name="Freeform 3"/>
          <p:cNvSpPr/>
          <p:nvPr/>
        </p:nvSpPr>
        <p:spPr>
          <a:xfrm>
            <a:off x="2877695" y="1629155"/>
            <a:ext cx="1042809" cy="125895"/>
          </a:xfrm>
          <a:custGeom>
            <a:avLst/>
            <a:gdLst>
              <a:gd name="connsiteX0" fmla="*/ 1036396 w 1042809"/>
              <a:gd name="connsiteY0" fmla="*/ 6413 h 125895"/>
              <a:gd name="connsiteX1" fmla="*/ 218058 w 1042809"/>
              <a:gd name="connsiteY1" fmla="*/ 119481 h 125895"/>
              <a:gd name="connsiteX2" fmla="*/ 6413 w 1042809"/>
              <a:gd name="connsiteY2" fmla="*/ 119481 h 1258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42809" h="125895">
                <a:moveTo>
                  <a:pt x="1036396" y="6413"/>
                </a:moveTo>
                <a:lnTo>
                  <a:pt x="218058" y="119481"/>
                </a:lnTo>
                <a:lnTo>
                  <a:pt x="6413" y="11948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9" name="Freeform 3"/>
          <p:cNvSpPr/>
          <p:nvPr/>
        </p:nvSpPr>
        <p:spPr>
          <a:xfrm>
            <a:off x="2529982" y="1393723"/>
            <a:ext cx="1449552" cy="102577"/>
          </a:xfrm>
          <a:custGeom>
            <a:avLst/>
            <a:gdLst>
              <a:gd name="connsiteX0" fmla="*/ 6388 w 1449552"/>
              <a:gd name="connsiteY0" fmla="*/ 6388 h 102577"/>
              <a:gd name="connsiteX1" fmla="*/ 257543 w 1449552"/>
              <a:gd name="connsiteY1" fmla="*/ 6388 h 102577"/>
              <a:gd name="connsiteX2" fmla="*/ 1443164 w 1449552"/>
              <a:gd name="connsiteY2" fmla="*/ 96189 h 1025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9552" h="102577">
                <a:moveTo>
                  <a:pt x="6388" y="6388"/>
                </a:moveTo>
                <a:lnTo>
                  <a:pt x="257543" y="6388"/>
                </a:lnTo>
                <a:lnTo>
                  <a:pt x="1443164" y="9618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0" name="Freeform 3"/>
          <p:cNvSpPr/>
          <p:nvPr/>
        </p:nvSpPr>
        <p:spPr>
          <a:xfrm>
            <a:off x="2810385" y="1810448"/>
            <a:ext cx="1248130" cy="150418"/>
          </a:xfrm>
          <a:custGeom>
            <a:avLst/>
            <a:gdLst>
              <a:gd name="connsiteX0" fmla="*/ 1235367 w 1248130"/>
              <a:gd name="connsiteY0" fmla="*/ 12763 h 150418"/>
              <a:gd name="connsiteX1" fmla="*/ 147764 w 1248130"/>
              <a:gd name="connsiteY1" fmla="*/ 137655 h 150418"/>
              <a:gd name="connsiteX2" fmla="*/ 12763 w 1248130"/>
              <a:gd name="connsiteY2" fmla="*/ 137655 h 15041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8130" h="150418">
                <a:moveTo>
                  <a:pt x="1235367" y="12763"/>
                </a:moveTo>
                <a:lnTo>
                  <a:pt x="147764" y="137655"/>
                </a:lnTo>
                <a:lnTo>
                  <a:pt x="12763" y="13765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1" name="Freeform 3"/>
          <p:cNvSpPr/>
          <p:nvPr/>
        </p:nvSpPr>
        <p:spPr>
          <a:xfrm>
            <a:off x="2816767" y="1816830"/>
            <a:ext cx="1235367" cy="137655"/>
          </a:xfrm>
          <a:custGeom>
            <a:avLst/>
            <a:gdLst>
              <a:gd name="connsiteX0" fmla="*/ 1228985 w 1235367"/>
              <a:gd name="connsiteY0" fmla="*/ 6381 h 137655"/>
              <a:gd name="connsiteX1" fmla="*/ 141382 w 1235367"/>
              <a:gd name="connsiteY1" fmla="*/ 131273 h 137655"/>
              <a:gd name="connsiteX2" fmla="*/ 6381 w 1235367"/>
              <a:gd name="connsiteY2" fmla="*/ 131273 h 1376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35367" h="137655">
                <a:moveTo>
                  <a:pt x="1228985" y="6381"/>
                </a:moveTo>
                <a:lnTo>
                  <a:pt x="141382" y="131273"/>
                </a:lnTo>
                <a:lnTo>
                  <a:pt x="6381" y="13127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2" name="Freeform 3"/>
          <p:cNvSpPr/>
          <p:nvPr/>
        </p:nvSpPr>
        <p:spPr>
          <a:xfrm>
            <a:off x="2529956" y="2147633"/>
            <a:ext cx="1303413" cy="25653"/>
          </a:xfrm>
          <a:custGeom>
            <a:avLst/>
            <a:gdLst>
              <a:gd name="connsiteX0" fmla="*/ 1297000 w 1303413"/>
              <a:gd name="connsiteY0" fmla="*/ 6413 h 25653"/>
              <a:gd name="connsiteX1" fmla="*/ 6413 w 1303413"/>
              <a:gd name="connsiteY1" fmla="*/ 6413 h 2565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03413" h="25653">
                <a:moveTo>
                  <a:pt x="1297000" y="6413"/>
                </a:moveTo>
                <a:lnTo>
                  <a:pt x="6413" y="641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3" name="Freeform 3"/>
          <p:cNvSpPr/>
          <p:nvPr/>
        </p:nvSpPr>
        <p:spPr>
          <a:xfrm>
            <a:off x="2441437" y="2309202"/>
            <a:ext cx="1885416" cy="107048"/>
          </a:xfrm>
          <a:custGeom>
            <a:avLst/>
            <a:gdLst>
              <a:gd name="connsiteX0" fmla="*/ 6388 w 1885416"/>
              <a:gd name="connsiteY0" fmla="*/ 6388 h 107048"/>
              <a:gd name="connsiteX1" fmla="*/ 1810067 w 1885416"/>
              <a:gd name="connsiteY1" fmla="*/ 6388 h 107048"/>
              <a:gd name="connsiteX2" fmla="*/ 1879028 w 1885416"/>
              <a:gd name="connsiteY2" fmla="*/ 100660 h 10704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885416" h="107048">
                <a:moveTo>
                  <a:pt x="6388" y="6388"/>
                </a:moveTo>
                <a:lnTo>
                  <a:pt x="1810067" y="6388"/>
                </a:lnTo>
                <a:lnTo>
                  <a:pt x="1879028" y="10066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4" name="Freeform 3"/>
          <p:cNvSpPr/>
          <p:nvPr/>
        </p:nvSpPr>
        <p:spPr>
          <a:xfrm>
            <a:off x="2838522" y="2397994"/>
            <a:ext cx="1101610" cy="85966"/>
          </a:xfrm>
          <a:custGeom>
            <a:avLst/>
            <a:gdLst>
              <a:gd name="connsiteX0" fmla="*/ 1088789 w 1101610"/>
              <a:gd name="connsiteY0" fmla="*/ 12820 h 85966"/>
              <a:gd name="connsiteX1" fmla="*/ 212756 w 1101610"/>
              <a:gd name="connsiteY1" fmla="*/ 73145 h 85966"/>
              <a:gd name="connsiteX2" fmla="*/ 12820 w 1101610"/>
              <a:gd name="connsiteY2" fmla="*/ 73145 h 859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01610" h="85966">
                <a:moveTo>
                  <a:pt x="1088789" y="12820"/>
                </a:moveTo>
                <a:lnTo>
                  <a:pt x="212756" y="73145"/>
                </a:lnTo>
                <a:lnTo>
                  <a:pt x="12820" y="7314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5" name="Freeform 3"/>
          <p:cNvSpPr/>
          <p:nvPr/>
        </p:nvSpPr>
        <p:spPr>
          <a:xfrm>
            <a:off x="2844935" y="2404408"/>
            <a:ext cx="1088783" cy="73139"/>
          </a:xfrm>
          <a:custGeom>
            <a:avLst/>
            <a:gdLst>
              <a:gd name="connsiteX0" fmla="*/ 1082376 w 1088783"/>
              <a:gd name="connsiteY0" fmla="*/ 6407 h 73139"/>
              <a:gd name="connsiteX1" fmla="*/ 206343 w 1088783"/>
              <a:gd name="connsiteY1" fmla="*/ 66732 h 73139"/>
              <a:gd name="connsiteX2" fmla="*/ 6407 w 1088783"/>
              <a:gd name="connsiteY2" fmla="*/ 66732 h 731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88783" h="73139">
                <a:moveTo>
                  <a:pt x="1082376" y="6407"/>
                </a:moveTo>
                <a:lnTo>
                  <a:pt x="206343" y="66732"/>
                </a:lnTo>
                <a:lnTo>
                  <a:pt x="6407" y="6673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6" name="Freeform 3"/>
          <p:cNvSpPr/>
          <p:nvPr/>
        </p:nvSpPr>
        <p:spPr>
          <a:xfrm>
            <a:off x="2338955" y="2526379"/>
            <a:ext cx="1542199" cy="127698"/>
          </a:xfrm>
          <a:custGeom>
            <a:avLst/>
            <a:gdLst>
              <a:gd name="connsiteX0" fmla="*/ 12820 w 1542199"/>
              <a:gd name="connsiteY0" fmla="*/ 114877 h 127698"/>
              <a:gd name="connsiteX1" fmla="*/ 227183 w 1542199"/>
              <a:gd name="connsiteY1" fmla="*/ 114877 h 127698"/>
              <a:gd name="connsiteX2" fmla="*/ 1529378 w 1542199"/>
              <a:gd name="connsiteY2" fmla="*/ 12820 h 1276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2199" h="127698">
                <a:moveTo>
                  <a:pt x="12820" y="114877"/>
                </a:moveTo>
                <a:lnTo>
                  <a:pt x="227183" y="114877"/>
                </a:lnTo>
                <a:lnTo>
                  <a:pt x="1529378" y="1282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7" name="Freeform 3"/>
          <p:cNvSpPr/>
          <p:nvPr/>
        </p:nvSpPr>
        <p:spPr>
          <a:xfrm>
            <a:off x="2345368" y="2532792"/>
            <a:ext cx="1529372" cy="114871"/>
          </a:xfrm>
          <a:custGeom>
            <a:avLst/>
            <a:gdLst>
              <a:gd name="connsiteX0" fmla="*/ 6407 w 1529372"/>
              <a:gd name="connsiteY0" fmla="*/ 108464 h 114871"/>
              <a:gd name="connsiteX1" fmla="*/ 220770 w 1529372"/>
              <a:gd name="connsiteY1" fmla="*/ 108464 h 114871"/>
              <a:gd name="connsiteX2" fmla="*/ 1522964 w 1529372"/>
              <a:gd name="connsiteY2" fmla="*/ 6407 h 1148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9372" h="114871">
                <a:moveTo>
                  <a:pt x="6407" y="108464"/>
                </a:moveTo>
                <a:lnTo>
                  <a:pt x="220770" y="108464"/>
                </a:lnTo>
                <a:lnTo>
                  <a:pt x="1522964" y="64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8" name="Freeform 3"/>
          <p:cNvSpPr/>
          <p:nvPr/>
        </p:nvSpPr>
        <p:spPr>
          <a:xfrm>
            <a:off x="2614310" y="2532849"/>
            <a:ext cx="1260373" cy="114757"/>
          </a:xfrm>
          <a:custGeom>
            <a:avLst/>
            <a:gdLst>
              <a:gd name="connsiteX0" fmla="*/ 6350 w 1260373"/>
              <a:gd name="connsiteY0" fmla="*/ 108407 h 114757"/>
              <a:gd name="connsiteX1" fmla="*/ 1254023 w 1260373"/>
              <a:gd name="connsiteY1" fmla="*/ 6350 h 11475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0373" h="114757">
                <a:moveTo>
                  <a:pt x="6350" y="108407"/>
                </a:moveTo>
                <a:lnTo>
                  <a:pt x="125402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99" name="Freeform 3"/>
          <p:cNvSpPr/>
          <p:nvPr/>
        </p:nvSpPr>
        <p:spPr>
          <a:xfrm>
            <a:off x="2228780" y="2656224"/>
            <a:ext cx="1753402" cy="154406"/>
          </a:xfrm>
          <a:custGeom>
            <a:avLst/>
            <a:gdLst>
              <a:gd name="connsiteX0" fmla="*/ 1746982 w 1753402"/>
              <a:gd name="connsiteY0" fmla="*/ 6419 h 154406"/>
              <a:gd name="connsiteX1" fmla="*/ 505087 w 1753402"/>
              <a:gd name="connsiteY1" fmla="*/ 147986 h 154406"/>
              <a:gd name="connsiteX2" fmla="*/ 6419 w 1753402"/>
              <a:gd name="connsiteY2" fmla="*/ 147986 h 15440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53402" h="154406">
                <a:moveTo>
                  <a:pt x="1746982" y="6419"/>
                </a:moveTo>
                <a:lnTo>
                  <a:pt x="505087" y="147986"/>
                </a:lnTo>
                <a:lnTo>
                  <a:pt x="6419" y="14798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0" name="Freeform 3"/>
          <p:cNvSpPr/>
          <p:nvPr/>
        </p:nvSpPr>
        <p:spPr>
          <a:xfrm>
            <a:off x="2146703" y="2794514"/>
            <a:ext cx="1901583" cy="355155"/>
          </a:xfrm>
          <a:custGeom>
            <a:avLst/>
            <a:gdLst>
              <a:gd name="connsiteX0" fmla="*/ 1895189 w 1901583"/>
              <a:gd name="connsiteY0" fmla="*/ 6394 h 355155"/>
              <a:gd name="connsiteX1" fmla="*/ 554399 w 1901583"/>
              <a:gd name="connsiteY1" fmla="*/ 348761 h 355155"/>
              <a:gd name="connsiteX2" fmla="*/ 6394 w 1901583"/>
              <a:gd name="connsiteY2" fmla="*/ 348761 h 35515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01583" h="355155">
                <a:moveTo>
                  <a:pt x="1895189" y="6394"/>
                </a:moveTo>
                <a:lnTo>
                  <a:pt x="554399" y="348761"/>
                </a:lnTo>
                <a:lnTo>
                  <a:pt x="6394" y="34876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1" name="Freeform 3"/>
          <p:cNvSpPr/>
          <p:nvPr/>
        </p:nvSpPr>
        <p:spPr>
          <a:xfrm>
            <a:off x="2783232" y="2836430"/>
            <a:ext cx="1199591" cy="1620151"/>
          </a:xfrm>
          <a:custGeom>
            <a:avLst/>
            <a:gdLst>
              <a:gd name="connsiteX0" fmla="*/ 1193139 w 1199591"/>
              <a:gd name="connsiteY0" fmla="*/ 6451 h 1620151"/>
              <a:gd name="connsiteX1" fmla="*/ 153517 w 1199591"/>
              <a:gd name="connsiteY1" fmla="*/ 1613700 h 1620151"/>
              <a:gd name="connsiteX2" fmla="*/ 6451 w 1199591"/>
              <a:gd name="connsiteY2" fmla="*/ 1613700 h 162015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99591" h="1620151">
                <a:moveTo>
                  <a:pt x="1193139" y="6451"/>
                </a:moveTo>
                <a:lnTo>
                  <a:pt x="153517" y="1613700"/>
                </a:lnTo>
                <a:lnTo>
                  <a:pt x="6451" y="1613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2" name="Freeform 3"/>
          <p:cNvSpPr/>
          <p:nvPr/>
        </p:nvSpPr>
        <p:spPr>
          <a:xfrm>
            <a:off x="2822609" y="3085737"/>
            <a:ext cx="1060539" cy="1588173"/>
          </a:xfrm>
          <a:custGeom>
            <a:avLst/>
            <a:gdLst>
              <a:gd name="connsiteX0" fmla="*/ 1054030 w 1060539"/>
              <a:gd name="connsiteY0" fmla="*/ 6508 h 1588173"/>
              <a:gd name="connsiteX1" fmla="*/ 233229 w 1060539"/>
              <a:gd name="connsiteY1" fmla="*/ 1581664 h 1588173"/>
              <a:gd name="connsiteX2" fmla="*/ 6508 w 1060539"/>
              <a:gd name="connsiteY2" fmla="*/ 1581664 h 158817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0539" h="1588173">
                <a:moveTo>
                  <a:pt x="1054030" y="6508"/>
                </a:moveTo>
                <a:lnTo>
                  <a:pt x="233229" y="1581664"/>
                </a:lnTo>
                <a:lnTo>
                  <a:pt x="6508" y="158166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3" name="Freeform 3"/>
          <p:cNvSpPr/>
          <p:nvPr/>
        </p:nvSpPr>
        <p:spPr>
          <a:xfrm>
            <a:off x="2740891" y="3285769"/>
            <a:ext cx="1130490" cy="1642732"/>
          </a:xfrm>
          <a:custGeom>
            <a:avLst/>
            <a:gdLst>
              <a:gd name="connsiteX0" fmla="*/ 1124038 w 1130490"/>
              <a:gd name="connsiteY0" fmla="*/ 6451 h 1642732"/>
              <a:gd name="connsiteX1" fmla="*/ 502716 w 1130490"/>
              <a:gd name="connsiteY1" fmla="*/ 1636280 h 1642732"/>
              <a:gd name="connsiteX2" fmla="*/ 6451 w 1130490"/>
              <a:gd name="connsiteY2" fmla="*/ 1636280 h 164273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0490" h="1642732">
                <a:moveTo>
                  <a:pt x="1124038" y="6451"/>
                </a:moveTo>
                <a:lnTo>
                  <a:pt x="502716" y="1636280"/>
                </a:lnTo>
                <a:lnTo>
                  <a:pt x="6451" y="163628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4" name="Freeform 3"/>
          <p:cNvSpPr/>
          <p:nvPr/>
        </p:nvSpPr>
        <p:spPr>
          <a:xfrm>
            <a:off x="3648509" y="2147696"/>
            <a:ext cx="358330" cy="67017"/>
          </a:xfrm>
          <a:custGeom>
            <a:avLst/>
            <a:gdLst>
              <a:gd name="connsiteX0" fmla="*/ 351980 w 358330"/>
              <a:gd name="connsiteY0" fmla="*/ 60667 h 67017"/>
              <a:gd name="connsiteX1" fmla="*/ 6350 w 358330"/>
              <a:gd name="connsiteY1" fmla="*/ 6350 h 670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8330" h="67017">
                <a:moveTo>
                  <a:pt x="351980" y="60667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5" name="Freeform 3"/>
          <p:cNvSpPr/>
          <p:nvPr/>
        </p:nvSpPr>
        <p:spPr>
          <a:xfrm>
            <a:off x="4122524" y="1315351"/>
            <a:ext cx="1324254" cy="92036"/>
          </a:xfrm>
          <a:custGeom>
            <a:avLst/>
            <a:gdLst>
              <a:gd name="connsiteX0" fmla="*/ 6350 w 1324254"/>
              <a:gd name="connsiteY0" fmla="*/ 85686 h 92036"/>
              <a:gd name="connsiteX1" fmla="*/ 133324 w 1324254"/>
              <a:gd name="connsiteY1" fmla="*/ 6350 h 92036"/>
              <a:gd name="connsiteX2" fmla="*/ 1317904 w 1324254"/>
              <a:gd name="connsiteY2" fmla="*/ 6350 h 9203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24254" h="92036">
                <a:moveTo>
                  <a:pt x="6350" y="85686"/>
                </a:moveTo>
                <a:lnTo>
                  <a:pt x="133324" y="6350"/>
                </a:lnTo>
                <a:lnTo>
                  <a:pt x="131790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6" name="Freeform 3"/>
          <p:cNvSpPr/>
          <p:nvPr/>
        </p:nvSpPr>
        <p:spPr>
          <a:xfrm>
            <a:off x="4358312" y="1488325"/>
            <a:ext cx="1088466" cy="25184"/>
          </a:xfrm>
          <a:custGeom>
            <a:avLst/>
            <a:gdLst>
              <a:gd name="connsiteX0" fmla="*/ 6350 w 1088466"/>
              <a:gd name="connsiteY0" fmla="*/ 6350 h 25184"/>
              <a:gd name="connsiteX1" fmla="*/ 1082116 w 1088466"/>
              <a:gd name="connsiteY1" fmla="*/ 6350 h 25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88466" h="25184">
                <a:moveTo>
                  <a:pt x="6350" y="6350"/>
                </a:moveTo>
                <a:lnTo>
                  <a:pt x="108211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7" name="Freeform 3"/>
          <p:cNvSpPr/>
          <p:nvPr/>
        </p:nvSpPr>
        <p:spPr>
          <a:xfrm>
            <a:off x="4544532" y="1633143"/>
            <a:ext cx="902246" cy="25184"/>
          </a:xfrm>
          <a:custGeom>
            <a:avLst/>
            <a:gdLst>
              <a:gd name="connsiteX0" fmla="*/ 6350 w 902246"/>
              <a:gd name="connsiteY0" fmla="*/ 6350 h 25184"/>
              <a:gd name="connsiteX1" fmla="*/ 895896 w 902246"/>
              <a:gd name="connsiteY1" fmla="*/ 6350 h 25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246" h="25184">
                <a:moveTo>
                  <a:pt x="6350" y="6350"/>
                </a:moveTo>
                <a:lnTo>
                  <a:pt x="89589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8" name="Freeform 3"/>
          <p:cNvSpPr/>
          <p:nvPr/>
        </p:nvSpPr>
        <p:spPr>
          <a:xfrm>
            <a:off x="4544532" y="1782940"/>
            <a:ext cx="902246" cy="25184"/>
          </a:xfrm>
          <a:custGeom>
            <a:avLst/>
            <a:gdLst>
              <a:gd name="connsiteX0" fmla="*/ 6350 w 902246"/>
              <a:gd name="connsiteY0" fmla="*/ 6350 h 25184"/>
              <a:gd name="connsiteX1" fmla="*/ 895896 w 902246"/>
              <a:gd name="connsiteY1" fmla="*/ 6350 h 25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246" h="25184">
                <a:moveTo>
                  <a:pt x="6350" y="6350"/>
                </a:moveTo>
                <a:lnTo>
                  <a:pt x="89589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9" name="Freeform 3"/>
          <p:cNvSpPr/>
          <p:nvPr/>
        </p:nvSpPr>
        <p:spPr>
          <a:xfrm>
            <a:off x="4544532" y="1922767"/>
            <a:ext cx="902246" cy="25184"/>
          </a:xfrm>
          <a:custGeom>
            <a:avLst/>
            <a:gdLst>
              <a:gd name="connsiteX0" fmla="*/ 6350 w 902246"/>
              <a:gd name="connsiteY0" fmla="*/ 6350 h 25184"/>
              <a:gd name="connsiteX1" fmla="*/ 895896 w 902246"/>
              <a:gd name="connsiteY1" fmla="*/ 6350 h 251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02246" h="25184">
                <a:moveTo>
                  <a:pt x="6350" y="6350"/>
                </a:moveTo>
                <a:lnTo>
                  <a:pt x="89589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0" name="Freeform 3"/>
          <p:cNvSpPr/>
          <p:nvPr/>
        </p:nvSpPr>
        <p:spPr>
          <a:xfrm>
            <a:off x="4824351" y="2579890"/>
            <a:ext cx="622426" cy="25400"/>
          </a:xfrm>
          <a:custGeom>
            <a:avLst/>
            <a:gdLst>
              <a:gd name="connsiteX0" fmla="*/ 6350 w 622426"/>
              <a:gd name="connsiteY0" fmla="*/ 6350 h 25400"/>
              <a:gd name="connsiteX1" fmla="*/ 616076 w 6224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2426" h="25400">
                <a:moveTo>
                  <a:pt x="6350" y="6350"/>
                </a:moveTo>
                <a:lnTo>
                  <a:pt x="61607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1" name="Freeform 3"/>
          <p:cNvSpPr/>
          <p:nvPr/>
        </p:nvSpPr>
        <p:spPr>
          <a:xfrm>
            <a:off x="4811753" y="2780575"/>
            <a:ext cx="635025" cy="25400"/>
          </a:xfrm>
          <a:custGeom>
            <a:avLst/>
            <a:gdLst>
              <a:gd name="connsiteX0" fmla="*/ 6350 w 635025"/>
              <a:gd name="connsiteY0" fmla="*/ 6350 h 25400"/>
              <a:gd name="connsiteX1" fmla="*/ 628675 w 635025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5025" h="25400">
                <a:moveTo>
                  <a:pt x="6350" y="6350"/>
                </a:moveTo>
                <a:lnTo>
                  <a:pt x="628675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2" name="Freeform 3"/>
          <p:cNvSpPr/>
          <p:nvPr/>
        </p:nvSpPr>
        <p:spPr>
          <a:xfrm>
            <a:off x="4962616" y="2911017"/>
            <a:ext cx="484162" cy="25400"/>
          </a:xfrm>
          <a:custGeom>
            <a:avLst/>
            <a:gdLst>
              <a:gd name="connsiteX0" fmla="*/ 6350 w 484162"/>
              <a:gd name="connsiteY0" fmla="*/ 6350 h 25400"/>
              <a:gd name="connsiteX1" fmla="*/ 477812 w 48416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84162" h="25400">
                <a:moveTo>
                  <a:pt x="6350" y="6350"/>
                </a:moveTo>
                <a:lnTo>
                  <a:pt x="47781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3" name="Freeform 3"/>
          <p:cNvSpPr/>
          <p:nvPr/>
        </p:nvSpPr>
        <p:spPr>
          <a:xfrm>
            <a:off x="5203446" y="3349447"/>
            <a:ext cx="248361" cy="415747"/>
          </a:xfrm>
          <a:custGeom>
            <a:avLst/>
            <a:gdLst>
              <a:gd name="connsiteX0" fmla="*/ 242011 w 248361"/>
              <a:gd name="connsiteY0" fmla="*/ 6350 h 415747"/>
              <a:gd name="connsiteX1" fmla="*/ 138176 w 248361"/>
              <a:gd name="connsiteY1" fmla="*/ 6350 h 415747"/>
              <a:gd name="connsiteX2" fmla="*/ 6350 w 248361"/>
              <a:gd name="connsiteY2" fmla="*/ 409397 h 4157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48361" h="415747">
                <a:moveTo>
                  <a:pt x="242011" y="6350"/>
                </a:moveTo>
                <a:lnTo>
                  <a:pt x="138176" y="6350"/>
                </a:lnTo>
                <a:lnTo>
                  <a:pt x="6350" y="40939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4" name="Freeform 3"/>
          <p:cNvSpPr/>
          <p:nvPr/>
        </p:nvSpPr>
        <p:spPr>
          <a:xfrm>
            <a:off x="5297718" y="3349447"/>
            <a:ext cx="50253" cy="442899"/>
          </a:xfrm>
          <a:custGeom>
            <a:avLst/>
            <a:gdLst>
              <a:gd name="connsiteX0" fmla="*/ 6350 w 50253"/>
              <a:gd name="connsiteY0" fmla="*/ 436549 h 442899"/>
              <a:gd name="connsiteX1" fmla="*/ 43903 w 50253"/>
              <a:gd name="connsiteY1" fmla="*/ 6350 h 4428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253" h="442899">
                <a:moveTo>
                  <a:pt x="6350" y="436549"/>
                </a:moveTo>
                <a:lnTo>
                  <a:pt x="4390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5" name="Freeform 3"/>
          <p:cNvSpPr/>
          <p:nvPr/>
        </p:nvSpPr>
        <p:spPr>
          <a:xfrm>
            <a:off x="4154629" y="3204400"/>
            <a:ext cx="1293584" cy="1141717"/>
          </a:xfrm>
          <a:custGeom>
            <a:avLst/>
            <a:gdLst>
              <a:gd name="connsiteX0" fmla="*/ 6350 w 1293584"/>
              <a:gd name="connsiteY0" fmla="*/ 6350 h 1141717"/>
              <a:gd name="connsiteX1" fmla="*/ 694321 w 1293584"/>
              <a:gd name="connsiteY1" fmla="*/ 1135367 h 1141717"/>
              <a:gd name="connsiteX2" fmla="*/ 1287234 w 1293584"/>
              <a:gd name="connsiteY2" fmla="*/ 1135367 h 11417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93584" h="1141717">
                <a:moveTo>
                  <a:pt x="6350" y="6350"/>
                </a:moveTo>
                <a:lnTo>
                  <a:pt x="694321" y="1135367"/>
                </a:lnTo>
                <a:lnTo>
                  <a:pt x="1287234" y="113536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6" name="Freeform 3"/>
          <p:cNvSpPr/>
          <p:nvPr/>
        </p:nvSpPr>
        <p:spPr>
          <a:xfrm>
            <a:off x="4282340" y="3729304"/>
            <a:ext cx="1165872" cy="761085"/>
          </a:xfrm>
          <a:custGeom>
            <a:avLst/>
            <a:gdLst>
              <a:gd name="connsiteX0" fmla="*/ 6350 w 1165872"/>
              <a:gd name="connsiteY0" fmla="*/ 6350 h 761085"/>
              <a:gd name="connsiteX1" fmla="*/ 546696 w 1165872"/>
              <a:gd name="connsiteY1" fmla="*/ 754735 h 761085"/>
              <a:gd name="connsiteX2" fmla="*/ 1159522 w 1165872"/>
              <a:gd name="connsiteY2" fmla="*/ 754735 h 76108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65872" h="761085">
                <a:moveTo>
                  <a:pt x="6350" y="6350"/>
                </a:moveTo>
                <a:lnTo>
                  <a:pt x="546696" y="754735"/>
                </a:lnTo>
                <a:lnTo>
                  <a:pt x="1159522" y="75473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7" name="Freeform 3"/>
          <p:cNvSpPr/>
          <p:nvPr/>
        </p:nvSpPr>
        <p:spPr>
          <a:xfrm>
            <a:off x="4202495" y="4510963"/>
            <a:ext cx="1245717" cy="138430"/>
          </a:xfrm>
          <a:custGeom>
            <a:avLst/>
            <a:gdLst>
              <a:gd name="connsiteX0" fmla="*/ 6350 w 1245717"/>
              <a:gd name="connsiteY0" fmla="*/ 6350 h 138430"/>
              <a:gd name="connsiteX1" fmla="*/ 626541 w 1245717"/>
              <a:gd name="connsiteY1" fmla="*/ 132080 h 138430"/>
              <a:gd name="connsiteX2" fmla="*/ 1239367 w 1245717"/>
              <a:gd name="connsiteY2" fmla="*/ 132080 h 13843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245717" h="138430">
                <a:moveTo>
                  <a:pt x="6350" y="6350"/>
                </a:moveTo>
                <a:lnTo>
                  <a:pt x="626541" y="132080"/>
                </a:lnTo>
                <a:lnTo>
                  <a:pt x="1239367" y="13208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8" name="Freeform 3"/>
          <p:cNvSpPr/>
          <p:nvPr/>
        </p:nvSpPr>
        <p:spPr>
          <a:xfrm>
            <a:off x="4331235" y="4780356"/>
            <a:ext cx="1116977" cy="25400"/>
          </a:xfrm>
          <a:custGeom>
            <a:avLst/>
            <a:gdLst>
              <a:gd name="connsiteX0" fmla="*/ 6350 w 1116977"/>
              <a:gd name="connsiteY0" fmla="*/ 6350 h 25400"/>
              <a:gd name="connsiteX1" fmla="*/ 1110627 w 1116977"/>
              <a:gd name="connsiteY1" fmla="*/ 6807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16977" h="25400">
                <a:moveTo>
                  <a:pt x="6350" y="6350"/>
                </a:moveTo>
                <a:lnTo>
                  <a:pt x="1110627" y="68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9" name="Freeform 3"/>
          <p:cNvSpPr/>
          <p:nvPr/>
        </p:nvSpPr>
        <p:spPr>
          <a:xfrm>
            <a:off x="4325254" y="5122875"/>
            <a:ext cx="1122959" cy="25400"/>
          </a:xfrm>
          <a:custGeom>
            <a:avLst/>
            <a:gdLst>
              <a:gd name="connsiteX0" fmla="*/ 6350 w 1122959"/>
              <a:gd name="connsiteY0" fmla="*/ 6350 h 25400"/>
              <a:gd name="connsiteX1" fmla="*/ 1116609 w 1122959"/>
              <a:gd name="connsiteY1" fmla="*/ 6807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122959" h="25400">
                <a:moveTo>
                  <a:pt x="6350" y="6350"/>
                </a:moveTo>
                <a:lnTo>
                  <a:pt x="1116609" y="680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0" name="Freeform 3"/>
          <p:cNvSpPr/>
          <p:nvPr/>
        </p:nvSpPr>
        <p:spPr>
          <a:xfrm>
            <a:off x="4400361" y="5271744"/>
            <a:ext cx="1047851" cy="25400"/>
          </a:xfrm>
          <a:custGeom>
            <a:avLst/>
            <a:gdLst>
              <a:gd name="connsiteX0" fmla="*/ 6350 w 1047851"/>
              <a:gd name="connsiteY0" fmla="*/ 6350 h 25400"/>
              <a:gd name="connsiteX1" fmla="*/ 1041501 w 1047851"/>
              <a:gd name="connsiteY1" fmla="*/ 6806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47851" h="25400">
                <a:moveTo>
                  <a:pt x="6350" y="6350"/>
                </a:moveTo>
                <a:lnTo>
                  <a:pt x="1041501" y="680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1" name="Freeform 3"/>
          <p:cNvSpPr/>
          <p:nvPr/>
        </p:nvSpPr>
        <p:spPr>
          <a:xfrm>
            <a:off x="4472840" y="5438990"/>
            <a:ext cx="975372" cy="25400"/>
          </a:xfrm>
          <a:custGeom>
            <a:avLst/>
            <a:gdLst>
              <a:gd name="connsiteX0" fmla="*/ 6350 w 975372"/>
              <a:gd name="connsiteY0" fmla="*/ 6350 h 25400"/>
              <a:gd name="connsiteX1" fmla="*/ 969022 w 975372"/>
              <a:gd name="connsiteY1" fmla="*/ 6832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75372" h="25400">
                <a:moveTo>
                  <a:pt x="6350" y="6350"/>
                </a:moveTo>
                <a:lnTo>
                  <a:pt x="969022" y="683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2" name="Freeform 3"/>
          <p:cNvSpPr/>
          <p:nvPr/>
        </p:nvSpPr>
        <p:spPr>
          <a:xfrm>
            <a:off x="4286557" y="4274019"/>
            <a:ext cx="548830" cy="216369"/>
          </a:xfrm>
          <a:custGeom>
            <a:avLst/>
            <a:gdLst>
              <a:gd name="connsiteX0" fmla="*/ 6350 w 548830"/>
              <a:gd name="connsiteY0" fmla="*/ 6350 h 216369"/>
              <a:gd name="connsiteX1" fmla="*/ 542480 w 548830"/>
              <a:gd name="connsiteY1" fmla="*/ 210019 h 2163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48830" h="216369">
                <a:moveTo>
                  <a:pt x="6350" y="6350"/>
                </a:moveTo>
                <a:lnTo>
                  <a:pt x="542480" y="21001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3" name="Freeform 3"/>
          <p:cNvSpPr/>
          <p:nvPr/>
        </p:nvSpPr>
        <p:spPr>
          <a:xfrm>
            <a:off x="4379178" y="6142850"/>
            <a:ext cx="1059116" cy="144475"/>
          </a:xfrm>
          <a:custGeom>
            <a:avLst/>
            <a:gdLst>
              <a:gd name="connsiteX0" fmla="*/ 6350 w 1059116"/>
              <a:gd name="connsiteY0" fmla="*/ 138124 h 144475"/>
              <a:gd name="connsiteX1" fmla="*/ 44577 w 1059116"/>
              <a:gd name="connsiteY1" fmla="*/ 6350 h 144475"/>
              <a:gd name="connsiteX2" fmla="*/ 1052766 w 1059116"/>
              <a:gd name="connsiteY2" fmla="*/ 6350 h 1444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59116" h="144475">
                <a:moveTo>
                  <a:pt x="6350" y="138124"/>
                </a:moveTo>
                <a:lnTo>
                  <a:pt x="44577" y="6350"/>
                </a:lnTo>
                <a:lnTo>
                  <a:pt x="105276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4" name="Freeform 3"/>
          <p:cNvSpPr/>
          <p:nvPr/>
        </p:nvSpPr>
        <p:spPr>
          <a:xfrm>
            <a:off x="4301149" y="6304318"/>
            <a:ext cx="1132154" cy="66624"/>
          </a:xfrm>
          <a:custGeom>
            <a:avLst/>
            <a:gdLst>
              <a:gd name="connsiteX0" fmla="*/ 6350 w 1132154"/>
              <a:gd name="connsiteY0" fmla="*/ 60274 h 66624"/>
              <a:gd name="connsiteX1" fmla="*/ 284632 w 1132154"/>
              <a:gd name="connsiteY1" fmla="*/ 6350 h 66624"/>
              <a:gd name="connsiteX2" fmla="*/ 1125804 w 1132154"/>
              <a:gd name="connsiteY2" fmla="*/ 6350 h 6662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32154" h="66624">
                <a:moveTo>
                  <a:pt x="6350" y="60274"/>
                </a:moveTo>
                <a:lnTo>
                  <a:pt x="284632" y="6350"/>
                </a:lnTo>
                <a:lnTo>
                  <a:pt x="1125804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5" name="Freeform 3"/>
          <p:cNvSpPr/>
          <p:nvPr/>
        </p:nvSpPr>
        <p:spPr>
          <a:xfrm>
            <a:off x="4529800" y="6304318"/>
            <a:ext cx="62331" cy="92125"/>
          </a:xfrm>
          <a:custGeom>
            <a:avLst/>
            <a:gdLst>
              <a:gd name="connsiteX0" fmla="*/ 6350 w 62331"/>
              <a:gd name="connsiteY0" fmla="*/ 85775 h 92125"/>
              <a:gd name="connsiteX1" fmla="*/ 55981 w 62331"/>
              <a:gd name="connsiteY1" fmla="*/ 6350 h 921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2331" h="92125">
                <a:moveTo>
                  <a:pt x="6350" y="85775"/>
                </a:moveTo>
                <a:lnTo>
                  <a:pt x="5598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6" name="Freeform 3"/>
          <p:cNvSpPr/>
          <p:nvPr/>
        </p:nvSpPr>
        <p:spPr>
          <a:xfrm>
            <a:off x="2831530" y="1392783"/>
            <a:ext cx="1069619" cy="66446"/>
          </a:xfrm>
          <a:custGeom>
            <a:avLst/>
            <a:gdLst>
              <a:gd name="connsiteX0" fmla="*/ 6350 w 1069619"/>
              <a:gd name="connsiteY0" fmla="*/ 6350 h 66446"/>
              <a:gd name="connsiteX1" fmla="*/ 1063269 w 1069619"/>
              <a:gd name="connsiteY1" fmla="*/ 60096 h 6644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9619" h="66446">
                <a:moveTo>
                  <a:pt x="6350" y="6350"/>
                </a:moveTo>
                <a:lnTo>
                  <a:pt x="1063269" y="6009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6C7F8C6-ADF5-F34C-9BC8-FCDCDFEC3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636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4"/>
          <a:stretch>
            <a:fillRect/>
          </a:stretch>
        </p:blipFill>
        <p:spPr>
          <a:xfrm>
            <a:off x="1856232" y="1533144"/>
            <a:ext cx="5431536" cy="3791712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42069" y="1496361"/>
            <a:ext cx="18803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Mediastinum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764657" y="2604436"/>
            <a:ext cx="7886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Heart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5764657" y="3082274"/>
            <a:ext cx="15180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Arial"/>
                <a:ea typeface="ＭＳ Ｐゴシック" charset="0"/>
              </a:rPr>
              <a:t>Right lung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878457" y="4939649"/>
            <a:ext cx="4456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(c)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3057969" y="4939649"/>
            <a:ext cx="13513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Posterior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5655" y="2810775"/>
            <a:ext cx="1957692" cy="50800"/>
          </a:xfrm>
          <a:custGeom>
            <a:avLst/>
            <a:gdLst>
              <a:gd name="connsiteX0" fmla="*/ 1944992 w 1957692"/>
              <a:gd name="connsiteY0" fmla="*/ 12700 h 50800"/>
              <a:gd name="connsiteX1" fmla="*/ 12700 w 195769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957692" h="50800">
                <a:moveTo>
                  <a:pt x="1944992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Freeform 3"/>
          <p:cNvSpPr/>
          <p:nvPr/>
        </p:nvSpPr>
        <p:spPr>
          <a:xfrm>
            <a:off x="4770830" y="3293387"/>
            <a:ext cx="992517" cy="50800"/>
          </a:xfrm>
          <a:custGeom>
            <a:avLst/>
            <a:gdLst>
              <a:gd name="connsiteX0" fmla="*/ 979817 w 992517"/>
              <a:gd name="connsiteY0" fmla="*/ 12700 h 50800"/>
              <a:gd name="connsiteX1" fmla="*/ 12700 w 992517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2517" h="50800">
                <a:moveTo>
                  <a:pt x="979817" y="12700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Freeform 3"/>
          <p:cNvSpPr/>
          <p:nvPr/>
        </p:nvSpPr>
        <p:spPr>
          <a:xfrm>
            <a:off x="3021634" y="2080080"/>
            <a:ext cx="1506905" cy="640867"/>
          </a:xfrm>
          <a:custGeom>
            <a:avLst/>
            <a:gdLst>
              <a:gd name="connsiteX0" fmla="*/ 12700 w 1506905"/>
              <a:gd name="connsiteY0" fmla="*/ 628167 h 640867"/>
              <a:gd name="connsiteX1" fmla="*/ 12700 w 1506905"/>
              <a:gd name="connsiteY1" fmla="*/ 12700 h 640867"/>
              <a:gd name="connsiteX2" fmla="*/ 1494205 w 1506905"/>
              <a:gd name="connsiteY2" fmla="*/ 12700 h 640867"/>
              <a:gd name="connsiteX3" fmla="*/ 1494205 w 1506905"/>
              <a:gd name="connsiteY3" fmla="*/ 628167 h 64086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506905" h="640867">
                <a:moveTo>
                  <a:pt x="12700" y="628167"/>
                </a:moveTo>
                <a:lnTo>
                  <a:pt x="12700" y="12700"/>
                </a:lnTo>
                <a:lnTo>
                  <a:pt x="1494205" y="12700"/>
                </a:lnTo>
                <a:lnTo>
                  <a:pt x="1494205" y="62816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3762412" y="1830386"/>
            <a:ext cx="50800" cy="270916"/>
          </a:xfrm>
          <a:custGeom>
            <a:avLst/>
            <a:gdLst>
              <a:gd name="connsiteX0" fmla="*/ 12700 w 50800"/>
              <a:gd name="connsiteY0" fmla="*/ 258216 h 270916"/>
              <a:gd name="connsiteX1" fmla="*/ 12700 w 50800"/>
              <a:gd name="connsiteY1" fmla="*/ 12700 h 2709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50800" h="270916">
                <a:moveTo>
                  <a:pt x="12700" y="258216"/>
                </a:moveTo>
                <a:lnTo>
                  <a:pt x="1270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7D2F7EC-6E12-5F48-9241-C4093D6A4E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924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4"/>
          <a:stretch>
            <a:fillRect/>
          </a:stretch>
        </p:blipFill>
        <p:spPr>
          <a:xfrm>
            <a:off x="298704" y="1871472"/>
            <a:ext cx="8546592" cy="311505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85806" y="1985543"/>
            <a:ext cx="79508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Pulmonary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951319" y="1941886"/>
            <a:ext cx="101373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Fibrous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pericardium</a:t>
            </a: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5951319" y="2368924"/>
            <a:ext cx="1633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Parietal layer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serous pericardium</a:t>
            </a:r>
            <a:endParaRPr lang="en-US" altLang="en-US" sz="12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8938" y="2821361"/>
            <a:ext cx="12631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Pericardial cavity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51319" y="3134099"/>
            <a:ext cx="16333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Visceral layer of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serous pericardium</a:t>
            </a:r>
            <a:endParaRPr lang="en-US" altLang="en-US" sz="1200" b="1" dirty="0">
              <a:solidFill>
                <a:srgbClr val="000000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sp>
        <p:nvSpPr>
          <p:cNvPr id="11" name="TextBox 11"/>
          <p:cNvSpPr txBox="1">
            <a:spLocks noChangeArrowheads="1"/>
          </p:cNvSpPr>
          <p:nvPr/>
        </p:nvSpPr>
        <p:spPr bwMode="auto">
          <a:xfrm>
            <a:off x="5951319" y="3689724"/>
            <a:ext cx="95282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Epicardium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5951319" y="3978649"/>
            <a:ext cx="102874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Myocardium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5951319" y="4251699"/>
            <a:ext cx="1106713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Endocardium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5948938" y="4591424"/>
            <a:ext cx="107401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Heart chamber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7323713" y="3965949"/>
            <a:ext cx="7261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Heart wall</a:t>
            </a:r>
          </a:p>
        </p:txBody>
      </p:sp>
      <p:sp>
        <p:nvSpPr>
          <p:cNvPr id="16" name="TextBox 16"/>
          <p:cNvSpPr txBox="1">
            <a:spLocks noChangeArrowheads="1"/>
          </p:cNvSpPr>
          <p:nvPr/>
        </p:nvSpPr>
        <p:spPr bwMode="auto">
          <a:xfrm>
            <a:off x="7898388" y="2589586"/>
            <a:ext cx="8880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 b="1">
                <a:solidFill>
                  <a:srgbClr val="000000"/>
                </a:solidFill>
                <a:latin typeface="Arial"/>
                <a:ea typeface="ＭＳ Ｐゴシック" charset="0"/>
              </a:rPr>
              <a:t>Pericardium</a:t>
            </a:r>
          </a:p>
        </p:txBody>
      </p:sp>
      <p:sp>
        <p:nvSpPr>
          <p:cNvPr id="17" name="Freeform 16"/>
          <p:cNvSpPr/>
          <p:nvPr/>
        </p:nvSpPr>
        <p:spPr>
          <a:xfrm>
            <a:off x="7084047" y="3710720"/>
            <a:ext cx="109918" cy="741222"/>
          </a:xfrm>
          <a:custGeom>
            <a:avLst/>
            <a:gdLst>
              <a:gd name="connsiteX0" fmla="*/ 6350 w 109918"/>
              <a:gd name="connsiteY0" fmla="*/ 6350 h 741222"/>
              <a:gd name="connsiteX1" fmla="*/ 103568 w 109918"/>
              <a:gd name="connsiteY1" fmla="*/ 6350 h 741222"/>
              <a:gd name="connsiteX2" fmla="*/ 103568 w 109918"/>
              <a:gd name="connsiteY2" fmla="*/ 734872 h 741222"/>
              <a:gd name="connsiteX3" fmla="*/ 6350 w 109918"/>
              <a:gd name="connsiteY3" fmla="*/ 734872 h 74122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9918" h="741222">
                <a:moveTo>
                  <a:pt x="6350" y="6350"/>
                </a:moveTo>
                <a:lnTo>
                  <a:pt x="103568" y="6350"/>
                </a:lnTo>
                <a:lnTo>
                  <a:pt x="103568" y="734872"/>
                </a:lnTo>
                <a:lnTo>
                  <a:pt x="6350" y="73487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7183958" y="4065240"/>
            <a:ext cx="109918" cy="25400"/>
          </a:xfrm>
          <a:custGeom>
            <a:avLst/>
            <a:gdLst>
              <a:gd name="connsiteX0" fmla="*/ 6350 w 109918"/>
              <a:gd name="connsiteY0" fmla="*/ 6350 h 25400"/>
              <a:gd name="connsiteX1" fmla="*/ 103568 w 1099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918" h="25400">
                <a:moveTo>
                  <a:pt x="6350" y="6350"/>
                </a:moveTo>
                <a:lnTo>
                  <a:pt x="10356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7646123" y="1924973"/>
            <a:ext cx="109918" cy="1573695"/>
          </a:xfrm>
          <a:custGeom>
            <a:avLst/>
            <a:gdLst>
              <a:gd name="connsiteX0" fmla="*/ 6350 w 109918"/>
              <a:gd name="connsiteY0" fmla="*/ 6350 h 1573695"/>
              <a:gd name="connsiteX1" fmla="*/ 103568 w 109918"/>
              <a:gd name="connsiteY1" fmla="*/ 6350 h 1573695"/>
              <a:gd name="connsiteX2" fmla="*/ 103568 w 109918"/>
              <a:gd name="connsiteY2" fmla="*/ 1567345 h 1573695"/>
              <a:gd name="connsiteX3" fmla="*/ 6350 w 109918"/>
              <a:gd name="connsiteY3" fmla="*/ 1567345 h 157369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09918" h="1573695">
                <a:moveTo>
                  <a:pt x="6350" y="6350"/>
                </a:moveTo>
                <a:lnTo>
                  <a:pt x="103568" y="6350"/>
                </a:lnTo>
                <a:lnTo>
                  <a:pt x="103568" y="1567345"/>
                </a:lnTo>
                <a:lnTo>
                  <a:pt x="6350" y="156734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7746034" y="2671250"/>
            <a:ext cx="109918" cy="25400"/>
          </a:xfrm>
          <a:custGeom>
            <a:avLst/>
            <a:gdLst>
              <a:gd name="connsiteX0" fmla="*/ 6350 w 109918"/>
              <a:gd name="connsiteY0" fmla="*/ 6350 h 25400"/>
              <a:gd name="connsiteX1" fmla="*/ 103568 w 1099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9918" h="25400">
                <a:moveTo>
                  <a:pt x="6350" y="6350"/>
                </a:moveTo>
                <a:lnTo>
                  <a:pt x="10356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5393390" y="2032681"/>
            <a:ext cx="515018" cy="600697"/>
          </a:xfrm>
          <a:custGeom>
            <a:avLst/>
            <a:gdLst>
              <a:gd name="connsiteX0" fmla="*/ 6350 w 515018"/>
              <a:gd name="connsiteY0" fmla="*/ 594347 h 600697"/>
              <a:gd name="connsiteX1" fmla="*/ 398711 w 515018"/>
              <a:gd name="connsiteY1" fmla="*/ 6350 h 600697"/>
              <a:gd name="connsiteX2" fmla="*/ 508667 w 515018"/>
              <a:gd name="connsiteY2" fmla="*/ 6350 h 6006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15018" h="600697">
                <a:moveTo>
                  <a:pt x="6350" y="594347"/>
                </a:moveTo>
                <a:lnTo>
                  <a:pt x="398711" y="6350"/>
                </a:lnTo>
                <a:lnTo>
                  <a:pt x="508667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2" name="Freeform 3"/>
          <p:cNvSpPr/>
          <p:nvPr/>
        </p:nvSpPr>
        <p:spPr>
          <a:xfrm>
            <a:off x="5512206" y="2912664"/>
            <a:ext cx="396201" cy="223316"/>
          </a:xfrm>
          <a:custGeom>
            <a:avLst/>
            <a:gdLst>
              <a:gd name="connsiteX0" fmla="*/ 6350 w 396201"/>
              <a:gd name="connsiteY0" fmla="*/ 216966 h 223316"/>
              <a:gd name="connsiteX1" fmla="*/ 279895 w 396201"/>
              <a:gd name="connsiteY1" fmla="*/ 6350 h 223316"/>
              <a:gd name="connsiteX2" fmla="*/ 389851 w 396201"/>
              <a:gd name="connsiteY2" fmla="*/ 6350 h 2233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96201" h="223316">
                <a:moveTo>
                  <a:pt x="6350" y="216966"/>
                </a:moveTo>
                <a:lnTo>
                  <a:pt x="279895" y="6350"/>
                </a:lnTo>
                <a:lnTo>
                  <a:pt x="38985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5785751" y="3225554"/>
            <a:ext cx="122656" cy="158534"/>
          </a:xfrm>
          <a:custGeom>
            <a:avLst/>
            <a:gdLst>
              <a:gd name="connsiteX0" fmla="*/ 6350 w 122656"/>
              <a:gd name="connsiteY0" fmla="*/ 152184 h 158534"/>
              <a:gd name="connsiteX1" fmla="*/ 116306 w 122656"/>
              <a:gd name="connsiteY1" fmla="*/ 6350 h 15853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2656" h="158534">
                <a:moveTo>
                  <a:pt x="6350" y="152184"/>
                </a:moveTo>
                <a:lnTo>
                  <a:pt x="11630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5560821" y="3371388"/>
            <a:ext cx="365442" cy="390397"/>
          </a:xfrm>
          <a:custGeom>
            <a:avLst/>
            <a:gdLst>
              <a:gd name="connsiteX0" fmla="*/ 6350 w 365442"/>
              <a:gd name="connsiteY0" fmla="*/ 6350 h 390397"/>
              <a:gd name="connsiteX1" fmla="*/ 231279 w 365442"/>
              <a:gd name="connsiteY1" fmla="*/ 6350 h 390397"/>
              <a:gd name="connsiteX2" fmla="*/ 359092 w 365442"/>
              <a:gd name="connsiteY2" fmla="*/ 384047 h 39039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5442" h="390397">
                <a:moveTo>
                  <a:pt x="6350" y="6350"/>
                </a:moveTo>
                <a:lnTo>
                  <a:pt x="231279" y="6350"/>
                </a:lnTo>
                <a:lnTo>
                  <a:pt x="359092" y="38404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5271338" y="4668249"/>
            <a:ext cx="637070" cy="25400"/>
          </a:xfrm>
          <a:custGeom>
            <a:avLst/>
            <a:gdLst>
              <a:gd name="connsiteX0" fmla="*/ 6350 w 637070"/>
              <a:gd name="connsiteY0" fmla="*/ 6350 h 25400"/>
              <a:gd name="connsiteX1" fmla="*/ 630720 w 6370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37070" h="25400">
                <a:moveTo>
                  <a:pt x="6350" y="6350"/>
                </a:moveTo>
                <a:lnTo>
                  <a:pt x="6307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382587" y="3949238"/>
            <a:ext cx="525820" cy="132854"/>
          </a:xfrm>
          <a:custGeom>
            <a:avLst/>
            <a:gdLst>
              <a:gd name="connsiteX0" fmla="*/ 519470 w 525820"/>
              <a:gd name="connsiteY0" fmla="*/ 126504 h 132854"/>
              <a:gd name="connsiteX1" fmla="*/ 405475 w 525820"/>
              <a:gd name="connsiteY1" fmla="*/ 126504 h 132854"/>
              <a:gd name="connsiteX2" fmla="*/ 6350 w 525820"/>
              <a:gd name="connsiteY2" fmla="*/ 6350 h 13285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25820" h="132854">
                <a:moveTo>
                  <a:pt x="519470" y="126504"/>
                </a:moveTo>
                <a:lnTo>
                  <a:pt x="405475" y="126504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5549988" y="4218097"/>
            <a:ext cx="358419" cy="138099"/>
          </a:xfrm>
          <a:custGeom>
            <a:avLst/>
            <a:gdLst>
              <a:gd name="connsiteX0" fmla="*/ 352069 w 358419"/>
              <a:gd name="connsiteY0" fmla="*/ 131749 h 138099"/>
              <a:gd name="connsiteX1" fmla="*/ 238594 w 358419"/>
              <a:gd name="connsiteY1" fmla="*/ 131749 h 138099"/>
              <a:gd name="connsiteX2" fmla="*/ 6350 w 358419"/>
              <a:gd name="connsiteY2" fmla="*/ 6350 h 13809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58419" h="138099">
                <a:moveTo>
                  <a:pt x="352069" y="131749"/>
                </a:moveTo>
                <a:lnTo>
                  <a:pt x="238594" y="131749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538672" y="2459363"/>
            <a:ext cx="368249" cy="523862"/>
          </a:xfrm>
          <a:custGeom>
            <a:avLst/>
            <a:gdLst>
              <a:gd name="connsiteX0" fmla="*/ 361899 w 368249"/>
              <a:gd name="connsiteY0" fmla="*/ 6350 h 523862"/>
              <a:gd name="connsiteX1" fmla="*/ 253428 w 368249"/>
              <a:gd name="connsiteY1" fmla="*/ 6350 h 523862"/>
              <a:gd name="connsiteX2" fmla="*/ 6350 w 368249"/>
              <a:gd name="connsiteY2" fmla="*/ 517512 h 5238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368249" h="523862">
                <a:moveTo>
                  <a:pt x="361899" y="6350"/>
                </a:moveTo>
                <a:lnTo>
                  <a:pt x="253428" y="6350"/>
                </a:lnTo>
                <a:lnTo>
                  <a:pt x="6350" y="51751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441441" y="2032681"/>
            <a:ext cx="357009" cy="793915"/>
          </a:xfrm>
          <a:custGeom>
            <a:avLst/>
            <a:gdLst>
              <a:gd name="connsiteX0" fmla="*/ 350659 w 357009"/>
              <a:gd name="connsiteY0" fmla="*/ 6350 h 793915"/>
              <a:gd name="connsiteX1" fmla="*/ 6350 w 357009"/>
              <a:gd name="connsiteY1" fmla="*/ 787565 h 7939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7009" h="793915">
                <a:moveTo>
                  <a:pt x="350659" y="6350"/>
                </a:moveTo>
                <a:lnTo>
                  <a:pt x="6350" y="78756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E6679DE5-8241-D94D-AD4A-A0FA4141A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17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61"/>
          <a:stretch>
            <a:fillRect/>
          </a:stretch>
        </p:blipFill>
        <p:spPr>
          <a:xfrm>
            <a:off x="298704" y="530352"/>
            <a:ext cx="8546592" cy="579729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30774" y="764263"/>
            <a:ext cx="164147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Superior vena cava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6515674" y="776963"/>
            <a:ext cx="46807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Aorta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515674" y="1208763"/>
            <a:ext cx="184024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Left pulmonary artery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30774" y="1465938"/>
            <a:ext cx="197009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Right pulmonary artery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327599" y="2085063"/>
            <a:ext cx="121520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Right atrium</a:t>
            </a: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330774" y="2451775"/>
            <a:ext cx="142186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Right pulmonary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veins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30774" y="3134400"/>
            <a:ext cx="107240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Fossa ovalis</a:t>
            </a: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330774" y="3666213"/>
            <a:ext cx="180979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Right atrioventricular</a:t>
            </a: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330774" y="3869413"/>
            <a:ext cx="186749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valve (tricuspid valve)</a:t>
            </a: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327599" y="4274225"/>
            <a:ext cx="143827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Right ventricle</a:t>
            </a: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330774" y="4725075"/>
            <a:ext cx="160941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Chordae tendineae</a:t>
            </a: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330774" y="5029875"/>
            <a:ext cx="1521250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Inferior vena cava</a:t>
            </a: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6512499" y="1686600"/>
            <a:ext cx="108696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Left atrium</a:t>
            </a:r>
          </a:p>
        </p:txBody>
      </p:sp>
      <p:sp>
        <p:nvSpPr>
          <p:cNvPr id="19" name="TextBox 16"/>
          <p:cNvSpPr txBox="1">
            <a:spLocks noChangeArrowheads="1"/>
          </p:cNvSpPr>
          <p:nvPr/>
        </p:nvSpPr>
        <p:spPr bwMode="auto">
          <a:xfrm>
            <a:off x="6515674" y="2088238"/>
            <a:ext cx="179856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Left pulmonary veins</a:t>
            </a:r>
          </a:p>
        </p:txBody>
      </p:sp>
      <p:sp>
        <p:nvSpPr>
          <p:cNvPr id="20" name="TextBox 17"/>
          <p:cNvSpPr txBox="1">
            <a:spLocks noChangeArrowheads="1"/>
          </p:cNvSpPr>
          <p:nvPr/>
        </p:nvSpPr>
        <p:spPr bwMode="auto">
          <a:xfrm>
            <a:off x="6515674" y="2683550"/>
            <a:ext cx="231954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Pulmonary semilunar valve</a:t>
            </a: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515674" y="3007400"/>
            <a:ext cx="2176878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Left atrioventricular valve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(bicuspid valve)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515674" y="3520163"/>
            <a:ext cx="191077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Aortic semilunar valve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6512499" y="4083725"/>
            <a:ext cx="131003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Left ventricle</a:t>
            </a:r>
          </a:p>
        </p:txBody>
      </p:sp>
      <p:sp>
        <p:nvSpPr>
          <p:cNvPr id="24" name="TextBox 22"/>
          <p:cNvSpPr txBox="1">
            <a:spLocks noChangeArrowheads="1"/>
          </p:cNvSpPr>
          <p:nvPr/>
        </p:nvSpPr>
        <p:spPr bwMode="auto">
          <a:xfrm>
            <a:off x="6515674" y="4756825"/>
            <a:ext cx="198932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Interventricular septum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6515674" y="5220375"/>
            <a:ext cx="1054776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Myocardium</a:t>
            </a:r>
          </a:p>
        </p:txBody>
      </p:sp>
      <p:sp>
        <p:nvSpPr>
          <p:cNvPr id="26" name="TextBox 24"/>
          <p:cNvSpPr txBox="1">
            <a:spLocks noChangeArrowheads="1"/>
          </p:cNvSpPr>
          <p:nvPr/>
        </p:nvSpPr>
        <p:spPr bwMode="auto">
          <a:xfrm>
            <a:off x="6515674" y="5718850"/>
            <a:ext cx="1760034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Visceral pericardium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(epicardium)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3154" y="6085563"/>
            <a:ext cx="559274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Frontal section showing interior chambers and valves</a:t>
            </a:r>
          </a:p>
        </p:txBody>
      </p:sp>
      <p:sp>
        <p:nvSpPr>
          <p:cNvPr id="28" name="Freeform 27"/>
          <p:cNvSpPr/>
          <p:nvPr/>
        </p:nvSpPr>
        <p:spPr>
          <a:xfrm>
            <a:off x="5690213" y="5655450"/>
            <a:ext cx="812762" cy="191617"/>
          </a:xfrm>
          <a:custGeom>
            <a:avLst/>
            <a:gdLst>
              <a:gd name="connsiteX0" fmla="*/ 800062 w 812762"/>
              <a:gd name="connsiteY0" fmla="*/ 178917 h 191617"/>
              <a:gd name="connsiteX1" fmla="*/ 530682 w 812762"/>
              <a:gd name="connsiteY1" fmla="*/ 178917 h 191617"/>
              <a:gd name="connsiteX2" fmla="*/ 12700 w 812762"/>
              <a:gd name="connsiteY2" fmla="*/ 12700 h 191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12762" h="191617">
                <a:moveTo>
                  <a:pt x="800062" y="178917"/>
                </a:moveTo>
                <a:lnTo>
                  <a:pt x="530682" y="17891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5044481" y="1296848"/>
            <a:ext cx="1458493" cy="436791"/>
          </a:xfrm>
          <a:custGeom>
            <a:avLst/>
            <a:gdLst>
              <a:gd name="connsiteX0" fmla="*/ 12700 w 1458493"/>
              <a:gd name="connsiteY0" fmla="*/ 424091 h 436791"/>
              <a:gd name="connsiteX1" fmla="*/ 628574 w 1458493"/>
              <a:gd name="connsiteY1" fmla="*/ 13195 h 436791"/>
              <a:gd name="connsiteX2" fmla="*/ 1445793 w 1458493"/>
              <a:gd name="connsiteY2" fmla="*/ 12700 h 4367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58493" h="436791">
                <a:moveTo>
                  <a:pt x="12700" y="424091"/>
                </a:moveTo>
                <a:lnTo>
                  <a:pt x="628574" y="13195"/>
                </a:lnTo>
                <a:lnTo>
                  <a:pt x="1445793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949435" y="1785798"/>
            <a:ext cx="1553540" cy="724941"/>
          </a:xfrm>
          <a:custGeom>
            <a:avLst/>
            <a:gdLst>
              <a:gd name="connsiteX0" fmla="*/ 12700 w 1553540"/>
              <a:gd name="connsiteY0" fmla="*/ 712241 h 724941"/>
              <a:gd name="connsiteX1" fmla="*/ 896658 w 1553540"/>
              <a:gd name="connsiteY1" fmla="*/ 13246 h 724941"/>
              <a:gd name="connsiteX2" fmla="*/ 1540840 w 1553540"/>
              <a:gd name="connsiteY2" fmla="*/ 12700 h 7249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53540" h="724941">
                <a:moveTo>
                  <a:pt x="12700" y="712241"/>
                </a:moveTo>
                <a:lnTo>
                  <a:pt x="896658" y="13246"/>
                </a:lnTo>
                <a:lnTo>
                  <a:pt x="154084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4353512" y="876554"/>
            <a:ext cx="2149462" cy="289877"/>
          </a:xfrm>
          <a:custGeom>
            <a:avLst/>
            <a:gdLst>
              <a:gd name="connsiteX0" fmla="*/ 12700 w 2149462"/>
              <a:gd name="connsiteY0" fmla="*/ 277177 h 289877"/>
              <a:gd name="connsiteX1" fmla="*/ 741032 w 2149462"/>
              <a:gd name="connsiteY1" fmla="*/ 18554 h 289877"/>
              <a:gd name="connsiteX2" fmla="*/ 2136762 w 2149462"/>
              <a:gd name="connsiteY2" fmla="*/ 12700 h 2898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49462" h="289877">
                <a:moveTo>
                  <a:pt x="12700" y="277177"/>
                </a:moveTo>
                <a:lnTo>
                  <a:pt x="741032" y="18554"/>
                </a:lnTo>
                <a:lnTo>
                  <a:pt x="213676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5494556" y="2181962"/>
            <a:ext cx="1008418" cy="50800"/>
          </a:xfrm>
          <a:custGeom>
            <a:avLst/>
            <a:gdLst>
              <a:gd name="connsiteX0" fmla="*/ 995718 w 1008418"/>
              <a:gd name="connsiteY0" fmla="*/ 12700 h 50800"/>
              <a:gd name="connsiteX1" fmla="*/ 12700 w 1008418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08418" h="50800">
                <a:moveTo>
                  <a:pt x="995718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4441295" y="3232290"/>
            <a:ext cx="2061679" cy="432269"/>
          </a:xfrm>
          <a:custGeom>
            <a:avLst/>
            <a:gdLst>
              <a:gd name="connsiteX0" fmla="*/ 12700 w 2061679"/>
              <a:gd name="connsiteY0" fmla="*/ 12700 h 432269"/>
              <a:gd name="connsiteX1" fmla="*/ 1765693 w 2061679"/>
              <a:gd name="connsiteY1" fmla="*/ 419569 h 432269"/>
              <a:gd name="connsiteX2" fmla="*/ 2048979 w 2061679"/>
              <a:gd name="connsiteY2" fmla="*/ 419087 h 4322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61679" h="432269">
                <a:moveTo>
                  <a:pt x="12700" y="12700"/>
                </a:moveTo>
                <a:lnTo>
                  <a:pt x="1765693" y="419569"/>
                </a:lnTo>
                <a:lnTo>
                  <a:pt x="2048979" y="41908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5122764" y="3118040"/>
            <a:ext cx="1380210" cy="184569"/>
          </a:xfrm>
          <a:custGeom>
            <a:avLst/>
            <a:gdLst>
              <a:gd name="connsiteX0" fmla="*/ 1367510 w 1380210"/>
              <a:gd name="connsiteY0" fmla="*/ 12700 h 184569"/>
              <a:gd name="connsiteX1" fmla="*/ 1098524 w 1380210"/>
              <a:gd name="connsiteY1" fmla="*/ 12700 h 184569"/>
              <a:gd name="connsiteX2" fmla="*/ 12700 w 1380210"/>
              <a:gd name="connsiteY2" fmla="*/ 171869 h 1845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80210" h="184569">
                <a:moveTo>
                  <a:pt x="1367510" y="12700"/>
                </a:moveTo>
                <a:lnTo>
                  <a:pt x="1098524" y="12700"/>
                </a:lnTo>
                <a:lnTo>
                  <a:pt x="12700" y="17186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Freeform 3"/>
          <p:cNvSpPr/>
          <p:nvPr/>
        </p:nvSpPr>
        <p:spPr>
          <a:xfrm>
            <a:off x="3825611" y="2793187"/>
            <a:ext cx="2677363" cy="325170"/>
          </a:xfrm>
          <a:custGeom>
            <a:avLst/>
            <a:gdLst>
              <a:gd name="connsiteX0" fmla="*/ 2664663 w 2677363"/>
              <a:gd name="connsiteY0" fmla="*/ 12700 h 325170"/>
              <a:gd name="connsiteX1" fmla="*/ 1179004 w 2677363"/>
              <a:gd name="connsiteY1" fmla="*/ 12700 h 325170"/>
              <a:gd name="connsiteX2" fmla="*/ 12700 w 2677363"/>
              <a:gd name="connsiteY2" fmla="*/ 312470 h 3251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77363" h="325170">
                <a:moveTo>
                  <a:pt x="2664663" y="12700"/>
                </a:moveTo>
                <a:lnTo>
                  <a:pt x="1179004" y="12700"/>
                </a:lnTo>
                <a:lnTo>
                  <a:pt x="12700" y="31247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6" name="Freeform 3"/>
          <p:cNvSpPr/>
          <p:nvPr/>
        </p:nvSpPr>
        <p:spPr>
          <a:xfrm>
            <a:off x="5569588" y="4101452"/>
            <a:ext cx="933386" cy="95859"/>
          </a:xfrm>
          <a:custGeom>
            <a:avLst/>
            <a:gdLst>
              <a:gd name="connsiteX0" fmla="*/ 12700 w 933386"/>
              <a:gd name="connsiteY0" fmla="*/ 12700 h 95859"/>
              <a:gd name="connsiteX1" fmla="*/ 607707 w 933386"/>
              <a:gd name="connsiteY1" fmla="*/ 83159 h 95859"/>
              <a:gd name="connsiteX2" fmla="*/ 920686 w 933386"/>
              <a:gd name="connsiteY2" fmla="*/ 83159 h 95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3386" h="95859">
                <a:moveTo>
                  <a:pt x="12700" y="12700"/>
                </a:moveTo>
                <a:lnTo>
                  <a:pt x="607707" y="83159"/>
                </a:lnTo>
                <a:lnTo>
                  <a:pt x="920686" y="8315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7" name="Freeform 3"/>
          <p:cNvSpPr/>
          <p:nvPr/>
        </p:nvSpPr>
        <p:spPr>
          <a:xfrm>
            <a:off x="4786912" y="4817326"/>
            <a:ext cx="1716062" cy="74701"/>
          </a:xfrm>
          <a:custGeom>
            <a:avLst/>
            <a:gdLst>
              <a:gd name="connsiteX0" fmla="*/ 1703362 w 1716062"/>
              <a:gd name="connsiteY0" fmla="*/ 62001 h 74701"/>
              <a:gd name="connsiteX1" fmla="*/ 1466913 w 1716062"/>
              <a:gd name="connsiteY1" fmla="*/ 62001 h 74701"/>
              <a:gd name="connsiteX2" fmla="*/ 12700 w 1716062"/>
              <a:gd name="connsiteY2" fmla="*/ 12700 h 747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16062" h="74701">
                <a:moveTo>
                  <a:pt x="1703362" y="62001"/>
                </a:moveTo>
                <a:lnTo>
                  <a:pt x="1466913" y="62001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8" name="Freeform 3"/>
          <p:cNvSpPr/>
          <p:nvPr/>
        </p:nvSpPr>
        <p:spPr>
          <a:xfrm>
            <a:off x="5690213" y="5655450"/>
            <a:ext cx="812762" cy="191617"/>
          </a:xfrm>
          <a:custGeom>
            <a:avLst/>
            <a:gdLst>
              <a:gd name="connsiteX0" fmla="*/ 800062 w 812762"/>
              <a:gd name="connsiteY0" fmla="*/ 178917 h 191617"/>
              <a:gd name="connsiteX1" fmla="*/ 530682 w 812762"/>
              <a:gd name="connsiteY1" fmla="*/ 178917 h 191617"/>
              <a:gd name="connsiteX2" fmla="*/ 12700 w 812762"/>
              <a:gd name="connsiteY2" fmla="*/ 12700 h 1916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12762" h="191617">
                <a:moveTo>
                  <a:pt x="800062" y="178917"/>
                </a:moveTo>
                <a:lnTo>
                  <a:pt x="530682" y="178917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9" name="Freeform 3"/>
          <p:cNvSpPr/>
          <p:nvPr/>
        </p:nvSpPr>
        <p:spPr>
          <a:xfrm>
            <a:off x="5842308" y="5326215"/>
            <a:ext cx="660666" cy="30441"/>
          </a:xfrm>
          <a:custGeom>
            <a:avLst/>
            <a:gdLst>
              <a:gd name="connsiteX0" fmla="*/ 647966 w 660666"/>
              <a:gd name="connsiteY0" fmla="*/ 12700 h 30441"/>
              <a:gd name="connsiteX1" fmla="*/ 418236 w 660666"/>
              <a:gd name="connsiteY1" fmla="*/ 12700 h 30441"/>
              <a:gd name="connsiteX2" fmla="*/ 12700 w 660666"/>
              <a:gd name="connsiteY2" fmla="*/ 17741 h 304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60666" h="30441">
                <a:moveTo>
                  <a:pt x="647966" y="12700"/>
                </a:moveTo>
                <a:lnTo>
                  <a:pt x="418236" y="12700"/>
                </a:lnTo>
                <a:lnTo>
                  <a:pt x="12700" y="17741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0" name="Freeform 3"/>
          <p:cNvSpPr/>
          <p:nvPr/>
        </p:nvSpPr>
        <p:spPr>
          <a:xfrm>
            <a:off x="5667835" y="2181962"/>
            <a:ext cx="143865" cy="295275"/>
          </a:xfrm>
          <a:custGeom>
            <a:avLst/>
            <a:gdLst>
              <a:gd name="connsiteX0" fmla="*/ 131165 w 143865"/>
              <a:gd name="connsiteY0" fmla="*/ 12700 h 295275"/>
              <a:gd name="connsiteX1" fmla="*/ 12700 w 143865"/>
              <a:gd name="connsiteY1" fmla="*/ 282575 h 2952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3865" h="295275">
                <a:moveTo>
                  <a:pt x="131165" y="12700"/>
                </a:moveTo>
                <a:lnTo>
                  <a:pt x="12700" y="282575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1" name="Freeform 3"/>
          <p:cNvSpPr/>
          <p:nvPr/>
        </p:nvSpPr>
        <p:spPr>
          <a:xfrm>
            <a:off x="4181783" y="2793187"/>
            <a:ext cx="831862" cy="429869"/>
          </a:xfrm>
          <a:custGeom>
            <a:avLst/>
            <a:gdLst>
              <a:gd name="connsiteX0" fmla="*/ 819162 w 831862"/>
              <a:gd name="connsiteY0" fmla="*/ 12700 h 429869"/>
              <a:gd name="connsiteX1" fmla="*/ 12700 w 831862"/>
              <a:gd name="connsiteY1" fmla="*/ 417169 h 429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31862" h="429869">
                <a:moveTo>
                  <a:pt x="819162" y="12700"/>
                </a:moveTo>
                <a:lnTo>
                  <a:pt x="12700" y="41716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2" name="Freeform 3"/>
          <p:cNvSpPr/>
          <p:nvPr/>
        </p:nvSpPr>
        <p:spPr>
          <a:xfrm>
            <a:off x="2025666" y="861251"/>
            <a:ext cx="947013" cy="596684"/>
          </a:xfrm>
          <a:custGeom>
            <a:avLst/>
            <a:gdLst>
              <a:gd name="connsiteX0" fmla="*/ 12700 w 947013"/>
              <a:gd name="connsiteY0" fmla="*/ 12700 h 596684"/>
              <a:gd name="connsiteX1" fmla="*/ 528789 w 947013"/>
              <a:gd name="connsiteY1" fmla="*/ 12700 h 596684"/>
              <a:gd name="connsiteX2" fmla="*/ 934313 w 947013"/>
              <a:gd name="connsiteY2" fmla="*/ 583984 h 596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7013" h="596684">
                <a:moveTo>
                  <a:pt x="12700" y="12700"/>
                </a:moveTo>
                <a:lnTo>
                  <a:pt x="528789" y="12700"/>
                </a:lnTo>
                <a:lnTo>
                  <a:pt x="934313" y="58398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3" name="Freeform 3"/>
          <p:cNvSpPr/>
          <p:nvPr/>
        </p:nvSpPr>
        <p:spPr>
          <a:xfrm>
            <a:off x="1868427" y="2544610"/>
            <a:ext cx="607098" cy="92798"/>
          </a:xfrm>
          <a:custGeom>
            <a:avLst/>
            <a:gdLst>
              <a:gd name="connsiteX0" fmla="*/ 12700 w 607098"/>
              <a:gd name="connsiteY0" fmla="*/ 12700 h 92798"/>
              <a:gd name="connsiteX1" fmla="*/ 175755 w 607098"/>
              <a:gd name="connsiteY1" fmla="*/ 12700 h 92798"/>
              <a:gd name="connsiteX2" fmla="*/ 594398 w 607098"/>
              <a:gd name="connsiteY2" fmla="*/ 80098 h 92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07098" h="92798">
                <a:moveTo>
                  <a:pt x="12700" y="12700"/>
                </a:moveTo>
                <a:lnTo>
                  <a:pt x="175755" y="12700"/>
                </a:lnTo>
                <a:lnTo>
                  <a:pt x="594398" y="800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4" name="Freeform 3"/>
          <p:cNvSpPr/>
          <p:nvPr/>
        </p:nvSpPr>
        <p:spPr>
          <a:xfrm>
            <a:off x="2031483" y="2544610"/>
            <a:ext cx="352425" cy="470179"/>
          </a:xfrm>
          <a:custGeom>
            <a:avLst/>
            <a:gdLst>
              <a:gd name="connsiteX0" fmla="*/ 12700 w 352425"/>
              <a:gd name="connsiteY0" fmla="*/ 12700 h 470179"/>
              <a:gd name="connsiteX1" fmla="*/ 339724 w 352425"/>
              <a:gd name="connsiteY1" fmla="*/ 457479 h 470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2425" h="470179">
                <a:moveTo>
                  <a:pt x="12700" y="12700"/>
                </a:moveTo>
                <a:lnTo>
                  <a:pt x="339724" y="45747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5" name="Freeform 3"/>
          <p:cNvSpPr/>
          <p:nvPr/>
        </p:nvSpPr>
        <p:spPr>
          <a:xfrm>
            <a:off x="2027457" y="861251"/>
            <a:ext cx="945222" cy="596684"/>
          </a:xfrm>
          <a:custGeom>
            <a:avLst/>
            <a:gdLst>
              <a:gd name="connsiteX0" fmla="*/ 12700 w 945222"/>
              <a:gd name="connsiteY0" fmla="*/ 12700 h 596684"/>
              <a:gd name="connsiteX1" fmla="*/ 526999 w 945222"/>
              <a:gd name="connsiteY1" fmla="*/ 12700 h 596684"/>
              <a:gd name="connsiteX2" fmla="*/ 932522 w 945222"/>
              <a:gd name="connsiteY2" fmla="*/ 583984 h 5966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45222" h="596684">
                <a:moveTo>
                  <a:pt x="12700" y="12700"/>
                </a:moveTo>
                <a:lnTo>
                  <a:pt x="526999" y="12700"/>
                </a:lnTo>
                <a:lnTo>
                  <a:pt x="932522" y="583984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6" name="Freeform 3"/>
          <p:cNvSpPr/>
          <p:nvPr/>
        </p:nvSpPr>
        <p:spPr>
          <a:xfrm>
            <a:off x="2152069" y="3775570"/>
            <a:ext cx="1082281" cy="177520"/>
          </a:xfrm>
          <a:custGeom>
            <a:avLst/>
            <a:gdLst>
              <a:gd name="connsiteX0" fmla="*/ 1069581 w 1082281"/>
              <a:gd name="connsiteY0" fmla="*/ 164820 h 177520"/>
              <a:gd name="connsiteX1" fmla="*/ 230492 w 1082281"/>
              <a:gd name="connsiteY1" fmla="*/ 12700 h 177520"/>
              <a:gd name="connsiteX2" fmla="*/ 12700 w 1082281"/>
              <a:gd name="connsiteY2" fmla="*/ 12700 h 1775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82281" h="177520">
                <a:moveTo>
                  <a:pt x="1069581" y="164820"/>
                </a:moveTo>
                <a:lnTo>
                  <a:pt x="230492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7" name="Freeform 3"/>
          <p:cNvSpPr/>
          <p:nvPr/>
        </p:nvSpPr>
        <p:spPr>
          <a:xfrm>
            <a:off x="1790691" y="4372508"/>
            <a:ext cx="1478826" cy="50800"/>
          </a:xfrm>
          <a:custGeom>
            <a:avLst/>
            <a:gdLst>
              <a:gd name="connsiteX0" fmla="*/ 1466126 w 1478826"/>
              <a:gd name="connsiteY0" fmla="*/ 12700 h 50800"/>
              <a:gd name="connsiteX1" fmla="*/ 12700 w 1478826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78826" h="50800">
                <a:moveTo>
                  <a:pt x="1466126" y="12700"/>
                </a:move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8" name="Freeform 3"/>
          <p:cNvSpPr/>
          <p:nvPr/>
        </p:nvSpPr>
        <p:spPr>
          <a:xfrm>
            <a:off x="1959359" y="4834103"/>
            <a:ext cx="1248829" cy="50800"/>
          </a:xfrm>
          <a:custGeom>
            <a:avLst/>
            <a:gdLst>
              <a:gd name="connsiteX0" fmla="*/ 12700 w 1248829"/>
              <a:gd name="connsiteY0" fmla="*/ 12700 h 50800"/>
              <a:gd name="connsiteX1" fmla="*/ 1236129 w 1248829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48829" h="50800">
                <a:moveTo>
                  <a:pt x="12700" y="12700"/>
                </a:moveTo>
                <a:lnTo>
                  <a:pt x="1236129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49" name="Freeform 3"/>
          <p:cNvSpPr/>
          <p:nvPr/>
        </p:nvSpPr>
        <p:spPr>
          <a:xfrm>
            <a:off x="2302323" y="1586674"/>
            <a:ext cx="434860" cy="119875"/>
          </a:xfrm>
          <a:custGeom>
            <a:avLst/>
            <a:gdLst>
              <a:gd name="connsiteX0" fmla="*/ 422160 w 434860"/>
              <a:gd name="connsiteY0" fmla="*/ 107175 h 119875"/>
              <a:gd name="connsiteX1" fmla="*/ 299161 w 434860"/>
              <a:gd name="connsiteY1" fmla="*/ 12700 h 119875"/>
              <a:gd name="connsiteX2" fmla="*/ 12700 w 434860"/>
              <a:gd name="connsiteY2" fmla="*/ 12700 h 1198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4860" h="119875">
                <a:moveTo>
                  <a:pt x="422160" y="107175"/>
                </a:moveTo>
                <a:lnTo>
                  <a:pt x="299161" y="12700"/>
                </a:lnTo>
                <a:lnTo>
                  <a:pt x="1270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0" name="Freeform 3"/>
          <p:cNvSpPr/>
          <p:nvPr/>
        </p:nvSpPr>
        <p:spPr>
          <a:xfrm>
            <a:off x="1551299" y="2183333"/>
            <a:ext cx="1539172" cy="582917"/>
          </a:xfrm>
          <a:custGeom>
            <a:avLst/>
            <a:gdLst>
              <a:gd name="connsiteX0" fmla="*/ 12700 w 1539172"/>
              <a:gd name="connsiteY0" fmla="*/ 12700 h 582917"/>
              <a:gd name="connsiteX1" fmla="*/ 828671 w 1539172"/>
              <a:gd name="connsiteY1" fmla="*/ 12700 h 582917"/>
              <a:gd name="connsiteX2" fmla="*/ 1526472 w 1539172"/>
              <a:gd name="connsiteY2" fmla="*/ 570217 h 582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39172" h="582917">
                <a:moveTo>
                  <a:pt x="12700" y="12700"/>
                </a:moveTo>
                <a:lnTo>
                  <a:pt x="828671" y="12700"/>
                </a:lnTo>
                <a:lnTo>
                  <a:pt x="1526472" y="570217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1" name="Freeform 3"/>
          <p:cNvSpPr/>
          <p:nvPr/>
        </p:nvSpPr>
        <p:spPr>
          <a:xfrm>
            <a:off x="1777825" y="2544610"/>
            <a:ext cx="697699" cy="92798"/>
          </a:xfrm>
          <a:custGeom>
            <a:avLst/>
            <a:gdLst>
              <a:gd name="connsiteX0" fmla="*/ 12700 w 697699"/>
              <a:gd name="connsiteY0" fmla="*/ 12700 h 92798"/>
              <a:gd name="connsiteX1" fmla="*/ 266357 w 697699"/>
              <a:gd name="connsiteY1" fmla="*/ 12700 h 92798"/>
              <a:gd name="connsiteX2" fmla="*/ 684999 w 697699"/>
              <a:gd name="connsiteY2" fmla="*/ 80098 h 927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7699" h="92798">
                <a:moveTo>
                  <a:pt x="12700" y="12700"/>
                </a:moveTo>
                <a:lnTo>
                  <a:pt x="266357" y="12700"/>
                </a:lnTo>
                <a:lnTo>
                  <a:pt x="684999" y="80098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2" name="Freeform 3"/>
          <p:cNvSpPr/>
          <p:nvPr/>
        </p:nvSpPr>
        <p:spPr>
          <a:xfrm>
            <a:off x="1865570" y="5129974"/>
            <a:ext cx="1060132" cy="50800"/>
          </a:xfrm>
          <a:custGeom>
            <a:avLst/>
            <a:gdLst>
              <a:gd name="connsiteX0" fmla="*/ 12700 w 1060132"/>
              <a:gd name="connsiteY0" fmla="*/ 12700 h 50800"/>
              <a:gd name="connsiteX1" fmla="*/ 1047432 w 106013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60132" h="50800">
                <a:moveTo>
                  <a:pt x="12700" y="12700"/>
                </a:moveTo>
                <a:lnTo>
                  <a:pt x="1047432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3" name="Freeform 3"/>
          <p:cNvSpPr/>
          <p:nvPr/>
        </p:nvSpPr>
        <p:spPr>
          <a:xfrm>
            <a:off x="1432932" y="3224924"/>
            <a:ext cx="1958390" cy="36271"/>
          </a:xfrm>
          <a:custGeom>
            <a:avLst/>
            <a:gdLst>
              <a:gd name="connsiteX0" fmla="*/ 12700 w 1958390"/>
              <a:gd name="connsiteY0" fmla="*/ 23571 h 36271"/>
              <a:gd name="connsiteX1" fmla="*/ 702818 w 1958390"/>
              <a:gd name="connsiteY1" fmla="*/ 23571 h 36271"/>
              <a:gd name="connsiteX2" fmla="*/ 1945690 w 1958390"/>
              <a:gd name="connsiteY2" fmla="*/ 12700 h 362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58390" h="36271">
                <a:moveTo>
                  <a:pt x="12700" y="23571"/>
                </a:moveTo>
                <a:lnTo>
                  <a:pt x="702818" y="23571"/>
                </a:lnTo>
                <a:lnTo>
                  <a:pt x="1945690" y="127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4" name="Freeform 3"/>
          <p:cNvSpPr/>
          <p:nvPr/>
        </p:nvSpPr>
        <p:spPr>
          <a:xfrm>
            <a:off x="2031483" y="2544610"/>
            <a:ext cx="352425" cy="470179"/>
          </a:xfrm>
          <a:custGeom>
            <a:avLst/>
            <a:gdLst>
              <a:gd name="connsiteX0" fmla="*/ 12700 w 352425"/>
              <a:gd name="connsiteY0" fmla="*/ 12700 h 470179"/>
              <a:gd name="connsiteX1" fmla="*/ 339724 w 352425"/>
              <a:gd name="connsiteY1" fmla="*/ 457479 h 4701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52425" h="470179">
                <a:moveTo>
                  <a:pt x="12700" y="12700"/>
                </a:moveTo>
                <a:lnTo>
                  <a:pt x="339724" y="457479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5" name="Freeform 3"/>
          <p:cNvSpPr/>
          <p:nvPr/>
        </p:nvSpPr>
        <p:spPr>
          <a:xfrm>
            <a:off x="3182788" y="4454690"/>
            <a:ext cx="555244" cy="404812"/>
          </a:xfrm>
          <a:custGeom>
            <a:avLst/>
            <a:gdLst>
              <a:gd name="connsiteX0" fmla="*/ 542544 w 555244"/>
              <a:gd name="connsiteY0" fmla="*/ 12700 h 404812"/>
              <a:gd name="connsiteX1" fmla="*/ 12700 w 555244"/>
              <a:gd name="connsiteY1" fmla="*/ 392112 h 404812"/>
              <a:gd name="connsiteX2" fmla="*/ 462622 w 555244"/>
              <a:gd name="connsiteY2" fmla="*/ 202400 h 4048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55244" h="404812">
                <a:moveTo>
                  <a:pt x="542544" y="12700"/>
                </a:moveTo>
                <a:lnTo>
                  <a:pt x="12700" y="392112"/>
                </a:lnTo>
                <a:lnTo>
                  <a:pt x="462622" y="202400"/>
                </a:lnTo>
              </a:path>
            </a:pathLst>
          </a:custGeom>
          <a:ln w="25400">
            <a:solidFill>
              <a:srgbClr val="FFFFFF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6" name="Freeform 3"/>
          <p:cNvSpPr/>
          <p:nvPr/>
        </p:nvSpPr>
        <p:spPr>
          <a:xfrm>
            <a:off x="5696563" y="5661800"/>
            <a:ext cx="800062" cy="178917"/>
          </a:xfrm>
          <a:custGeom>
            <a:avLst/>
            <a:gdLst>
              <a:gd name="connsiteX0" fmla="*/ 793712 w 800062"/>
              <a:gd name="connsiteY0" fmla="*/ 172567 h 178917"/>
              <a:gd name="connsiteX1" fmla="*/ 524332 w 800062"/>
              <a:gd name="connsiteY1" fmla="*/ 172567 h 178917"/>
              <a:gd name="connsiteX2" fmla="*/ 6350 w 800062"/>
              <a:gd name="connsiteY2" fmla="*/ 6350 h 178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0062" h="178917">
                <a:moveTo>
                  <a:pt x="793712" y="172567"/>
                </a:moveTo>
                <a:lnTo>
                  <a:pt x="524332" y="17256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7" name="Freeform 3"/>
          <p:cNvSpPr/>
          <p:nvPr/>
        </p:nvSpPr>
        <p:spPr>
          <a:xfrm>
            <a:off x="5050831" y="1303198"/>
            <a:ext cx="1445793" cy="424091"/>
          </a:xfrm>
          <a:custGeom>
            <a:avLst/>
            <a:gdLst>
              <a:gd name="connsiteX0" fmla="*/ 6350 w 1445793"/>
              <a:gd name="connsiteY0" fmla="*/ 417741 h 424091"/>
              <a:gd name="connsiteX1" fmla="*/ 622224 w 1445793"/>
              <a:gd name="connsiteY1" fmla="*/ 6845 h 424091"/>
              <a:gd name="connsiteX2" fmla="*/ 1439443 w 1445793"/>
              <a:gd name="connsiteY2" fmla="*/ 6350 h 42409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445793" h="424091">
                <a:moveTo>
                  <a:pt x="6350" y="417741"/>
                </a:moveTo>
                <a:lnTo>
                  <a:pt x="622224" y="6845"/>
                </a:lnTo>
                <a:lnTo>
                  <a:pt x="143944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8" name="Freeform 3"/>
          <p:cNvSpPr/>
          <p:nvPr/>
        </p:nvSpPr>
        <p:spPr>
          <a:xfrm>
            <a:off x="4955785" y="1792148"/>
            <a:ext cx="1540840" cy="712241"/>
          </a:xfrm>
          <a:custGeom>
            <a:avLst/>
            <a:gdLst>
              <a:gd name="connsiteX0" fmla="*/ 6350 w 1540840"/>
              <a:gd name="connsiteY0" fmla="*/ 705891 h 712241"/>
              <a:gd name="connsiteX1" fmla="*/ 890308 w 1540840"/>
              <a:gd name="connsiteY1" fmla="*/ 6896 h 712241"/>
              <a:gd name="connsiteX2" fmla="*/ 1534490 w 1540840"/>
              <a:gd name="connsiteY2" fmla="*/ 6350 h 7122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40840" h="712241">
                <a:moveTo>
                  <a:pt x="6350" y="705891"/>
                </a:moveTo>
                <a:lnTo>
                  <a:pt x="890308" y="6896"/>
                </a:lnTo>
                <a:lnTo>
                  <a:pt x="153449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59" name="Freeform 3"/>
          <p:cNvSpPr/>
          <p:nvPr/>
        </p:nvSpPr>
        <p:spPr>
          <a:xfrm>
            <a:off x="4359862" y="882904"/>
            <a:ext cx="2136762" cy="277177"/>
          </a:xfrm>
          <a:custGeom>
            <a:avLst/>
            <a:gdLst>
              <a:gd name="connsiteX0" fmla="*/ 6350 w 2136762"/>
              <a:gd name="connsiteY0" fmla="*/ 270827 h 277177"/>
              <a:gd name="connsiteX1" fmla="*/ 734682 w 2136762"/>
              <a:gd name="connsiteY1" fmla="*/ 12204 h 277177"/>
              <a:gd name="connsiteX2" fmla="*/ 2130412 w 2136762"/>
              <a:gd name="connsiteY2" fmla="*/ 6350 h 27717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136762" h="277177">
                <a:moveTo>
                  <a:pt x="6350" y="270827"/>
                </a:moveTo>
                <a:lnTo>
                  <a:pt x="734682" y="12204"/>
                </a:lnTo>
                <a:lnTo>
                  <a:pt x="213041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0" name="Freeform 3"/>
          <p:cNvSpPr/>
          <p:nvPr/>
        </p:nvSpPr>
        <p:spPr>
          <a:xfrm>
            <a:off x="5500906" y="2188312"/>
            <a:ext cx="995718" cy="25400"/>
          </a:xfrm>
          <a:custGeom>
            <a:avLst/>
            <a:gdLst>
              <a:gd name="connsiteX0" fmla="*/ 989368 w 995718"/>
              <a:gd name="connsiteY0" fmla="*/ 6350 h 25400"/>
              <a:gd name="connsiteX1" fmla="*/ 6350 w 995718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95718" h="25400">
                <a:moveTo>
                  <a:pt x="989368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1" name="Freeform 3"/>
          <p:cNvSpPr/>
          <p:nvPr/>
        </p:nvSpPr>
        <p:spPr>
          <a:xfrm>
            <a:off x="4447645" y="3238640"/>
            <a:ext cx="2048979" cy="419569"/>
          </a:xfrm>
          <a:custGeom>
            <a:avLst/>
            <a:gdLst>
              <a:gd name="connsiteX0" fmla="*/ 6350 w 2048979"/>
              <a:gd name="connsiteY0" fmla="*/ 6350 h 419569"/>
              <a:gd name="connsiteX1" fmla="*/ 1759343 w 2048979"/>
              <a:gd name="connsiteY1" fmla="*/ 413219 h 419569"/>
              <a:gd name="connsiteX2" fmla="*/ 2042629 w 2048979"/>
              <a:gd name="connsiteY2" fmla="*/ 412737 h 4195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048979" h="419569">
                <a:moveTo>
                  <a:pt x="6350" y="6350"/>
                </a:moveTo>
                <a:lnTo>
                  <a:pt x="1759343" y="413219"/>
                </a:lnTo>
                <a:lnTo>
                  <a:pt x="2042629" y="41273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2" name="Freeform 3"/>
          <p:cNvSpPr/>
          <p:nvPr/>
        </p:nvSpPr>
        <p:spPr>
          <a:xfrm>
            <a:off x="5129114" y="3124390"/>
            <a:ext cx="1367510" cy="171869"/>
          </a:xfrm>
          <a:custGeom>
            <a:avLst/>
            <a:gdLst>
              <a:gd name="connsiteX0" fmla="*/ 1361160 w 1367510"/>
              <a:gd name="connsiteY0" fmla="*/ 6350 h 171869"/>
              <a:gd name="connsiteX1" fmla="*/ 1092174 w 1367510"/>
              <a:gd name="connsiteY1" fmla="*/ 6350 h 171869"/>
              <a:gd name="connsiteX2" fmla="*/ 6350 w 1367510"/>
              <a:gd name="connsiteY2" fmla="*/ 165519 h 1718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67510" h="171869">
                <a:moveTo>
                  <a:pt x="1361160" y="6350"/>
                </a:moveTo>
                <a:lnTo>
                  <a:pt x="1092174" y="6350"/>
                </a:lnTo>
                <a:lnTo>
                  <a:pt x="6350" y="16551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3" name="Freeform 3"/>
          <p:cNvSpPr/>
          <p:nvPr/>
        </p:nvSpPr>
        <p:spPr>
          <a:xfrm>
            <a:off x="3831961" y="2799537"/>
            <a:ext cx="2664663" cy="312470"/>
          </a:xfrm>
          <a:custGeom>
            <a:avLst/>
            <a:gdLst>
              <a:gd name="connsiteX0" fmla="*/ 2658313 w 2664663"/>
              <a:gd name="connsiteY0" fmla="*/ 6350 h 312470"/>
              <a:gd name="connsiteX1" fmla="*/ 1172654 w 2664663"/>
              <a:gd name="connsiteY1" fmla="*/ 6350 h 312470"/>
              <a:gd name="connsiteX2" fmla="*/ 6350 w 2664663"/>
              <a:gd name="connsiteY2" fmla="*/ 306120 h 31247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2664663" h="312470">
                <a:moveTo>
                  <a:pt x="2658313" y="6350"/>
                </a:moveTo>
                <a:lnTo>
                  <a:pt x="1172654" y="6350"/>
                </a:lnTo>
                <a:lnTo>
                  <a:pt x="6350" y="30612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4" name="Freeform 3"/>
          <p:cNvSpPr/>
          <p:nvPr/>
        </p:nvSpPr>
        <p:spPr>
          <a:xfrm>
            <a:off x="5575938" y="4107802"/>
            <a:ext cx="920686" cy="83159"/>
          </a:xfrm>
          <a:custGeom>
            <a:avLst/>
            <a:gdLst>
              <a:gd name="connsiteX0" fmla="*/ 6350 w 920686"/>
              <a:gd name="connsiteY0" fmla="*/ 6350 h 83159"/>
              <a:gd name="connsiteX1" fmla="*/ 601357 w 920686"/>
              <a:gd name="connsiteY1" fmla="*/ 76809 h 83159"/>
              <a:gd name="connsiteX2" fmla="*/ 914336 w 920686"/>
              <a:gd name="connsiteY2" fmla="*/ 76809 h 83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20686" h="83159">
                <a:moveTo>
                  <a:pt x="6350" y="6350"/>
                </a:moveTo>
                <a:lnTo>
                  <a:pt x="601357" y="76809"/>
                </a:lnTo>
                <a:lnTo>
                  <a:pt x="914336" y="7680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5" name="Freeform 3"/>
          <p:cNvSpPr/>
          <p:nvPr/>
        </p:nvSpPr>
        <p:spPr>
          <a:xfrm>
            <a:off x="4793262" y="4823676"/>
            <a:ext cx="1703362" cy="62001"/>
          </a:xfrm>
          <a:custGeom>
            <a:avLst/>
            <a:gdLst>
              <a:gd name="connsiteX0" fmla="*/ 1697012 w 1703362"/>
              <a:gd name="connsiteY0" fmla="*/ 55651 h 62001"/>
              <a:gd name="connsiteX1" fmla="*/ 1460563 w 1703362"/>
              <a:gd name="connsiteY1" fmla="*/ 55651 h 62001"/>
              <a:gd name="connsiteX2" fmla="*/ 6350 w 1703362"/>
              <a:gd name="connsiteY2" fmla="*/ 6350 h 6200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03362" h="62001">
                <a:moveTo>
                  <a:pt x="1697012" y="55651"/>
                </a:moveTo>
                <a:lnTo>
                  <a:pt x="1460563" y="55651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6" name="Freeform 3"/>
          <p:cNvSpPr/>
          <p:nvPr/>
        </p:nvSpPr>
        <p:spPr>
          <a:xfrm>
            <a:off x="5696563" y="5661800"/>
            <a:ext cx="800062" cy="178917"/>
          </a:xfrm>
          <a:custGeom>
            <a:avLst/>
            <a:gdLst>
              <a:gd name="connsiteX0" fmla="*/ 793712 w 800062"/>
              <a:gd name="connsiteY0" fmla="*/ 172567 h 178917"/>
              <a:gd name="connsiteX1" fmla="*/ 524332 w 800062"/>
              <a:gd name="connsiteY1" fmla="*/ 172567 h 178917"/>
              <a:gd name="connsiteX2" fmla="*/ 6350 w 800062"/>
              <a:gd name="connsiteY2" fmla="*/ 6350 h 1789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800062" h="178917">
                <a:moveTo>
                  <a:pt x="793712" y="172567"/>
                </a:moveTo>
                <a:lnTo>
                  <a:pt x="524332" y="172567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7" name="Freeform 3"/>
          <p:cNvSpPr/>
          <p:nvPr/>
        </p:nvSpPr>
        <p:spPr>
          <a:xfrm>
            <a:off x="5848658" y="5332565"/>
            <a:ext cx="647966" cy="17741"/>
          </a:xfrm>
          <a:custGeom>
            <a:avLst/>
            <a:gdLst>
              <a:gd name="connsiteX0" fmla="*/ 641616 w 647966"/>
              <a:gd name="connsiteY0" fmla="*/ 6350 h 17741"/>
              <a:gd name="connsiteX1" fmla="*/ 411886 w 647966"/>
              <a:gd name="connsiteY1" fmla="*/ 6350 h 17741"/>
              <a:gd name="connsiteX2" fmla="*/ 6350 w 647966"/>
              <a:gd name="connsiteY2" fmla="*/ 11391 h 1774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47966" h="17741">
                <a:moveTo>
                  <a:pt x="641616" y="6350"/>
                </a:moveTo>
                <a:lnTo>
                  <a:pt x="411886" y="6350"/>
                </a:lnTo>
                <a:lnTo>
                  <a:pt x="6350" y="1139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8" name="Freeform 3"/>
          <p:cNvSpPr/>
          <p:nvPr/>
        </p:nvSpPr>
        <p:spPr>
          <a:xfrm>
            <a:off x="5674185" y="2188312"/>
            <a:ext cx="131165" cy="282575"/>
          </a:xfrm>
          <a:custGeom>
            <a:avLst/>
            <a:gdLst>
              <a:gd name="connsiteX0" fmla="*/ 124815 w 131165"/>
              <a:gd name="connsiteY0" fmla="*/ 6350 h 282575"/>
              <a:gd name="connsiteX1" fmla="*/ 6350 w 131165"/>
              <a:gd name="connsiteY1" fmla="*/ 276225 h 2825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1165" h="282575">
                <a:moveTo>
                  <a:pt x="124815" y="6350"/>
                </a:moveTo>
                <a:lnTo>
                  <a:pt x="6350" y="276225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69" name="Freeform 3"/>
          <p:cNvSpPr/>
          <p:nvPr/>
        </p:nvSpPr>
        <p:spPr>
          <a:xfrm>
            <a:off x="4188133" y="2799537"/>
            <a:ext cx="819162" cy="417169"/>
          </a:xfrm>
          <a:custGeom>
            <a:avLst/>
            <a:gdLst>
              <a:gd name="connsiteX0" fmla="*/ 812812 w 819162"/>
              <a:gd name="connsiteY0" fmla="*/ 6350 h 417169"/>
              <a:gd name="connsiteX1" fmla="*/ 6350 w 819162"/>
              <a:gd name="connsiteY1" fmla="*/ 410819 h 41716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19162" h="417169">
                <a:moveTo>
                  <a:pt x="812812" y="6350"/>
                </a:moveTo>
                <a:lnTo>
                  <a:pt x="6350" y="41081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0" name="Freeform 3"/>
          <p:cNvSpPr/>
          <p:nvPr/>
        </p:nvSpPr>
        <p:spPr>
          <a:xfrm>
            <a:off x="2032016" y="867601"/>
            <a:ext cx="934313" cy="583984"/>
          </a:xfrm>
          <a:custGeom>
            <a:avLst/>
            <a:gdLst>
              <a:gd name="connsiteX0" fmla="*/ 6350 w 934313"/>
              <a:gd name="connsiteY0" fmla="*/ 6350 h 583984"/>
              <a:gd name="connsiteX1" fmla="*/ 522439 w 934313"/>
              <a:gd name="connsiteY1" fmla="*/ 6350 h 583984"/>
              <a:gd name="connsiteX2" fmla="*/ 927963 w 934313"/>
              <a:gd name="connsiteY2" fmla="*/ 577634 h 583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34313" h="583984">
                <a:moveTo>
                  <a:pt x="6350" y="6350"/>
                </a:moveTo>
                <a:lnTo>
                  <a:pt x="522439" y="6350"/>
                </a:lnTo>
                <a:lnTo>
                  <a:pt x="927963" y="57763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1" name="Freeform 3"/>
          <p:cNvSpPr/>
          <p:nvPr/>
        </p:nvSpPr>
        <p:spPr>
          <a:xfrm>
            <a:off x="1874777" y="2550960"/>
            <a:ext cx="594398" cy="80098"/>
          </a:xfrm>
          <a:custGeom>
            <a:avLst/>
            <a:gdLst>
              <a:gd name="connsiteX0" fmla="*/ 6350 w 594398"/>
              <a:gd name="connsiteY0" fmla="*/ 6350 h 80098"/>
              <a:gd name="connsiteX1" fmla="*/ 169405 w 594398"/>
              <a:gd name="connsiteY1" fmla="*/ 6350 h 80098"/>
              <a:gd name="connsiteX2" fmla="*/ 588048 w 594398"/>
              <a:gd name="connsiteY2" fmla="*/ 73748 h 80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94398" h="80098">
                <a:moveTo>
                  <a:pt x="6350" y="6350"/>
                </a:moveTo>
                <a:lnTo>
                  <a:pt x="169405" y="6350"/>
                </a:lnTo>
                <a:lnTo>
                  <a:pt x="588048" y="737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2" name="Freeform 3"/>
          <p:cNvSpPr/>
          <p:nvPr/>
        </p:nvSpPr>
        <p:spPr>
          <a:xfrm>
            <a:off x="2037833" y="2550960"/>
            <a:ext cx="339725" cy="457479"/>
          </a:xfrm>
          <a:custGeom>
            <a:avLst/>
            <a:gdLst>
              <a:gd name="connsiteX0" fmla="*/ 6350 w 339725"/>
              <a:gd name="connsiteY0" fmla="*/ 6350 h 457479"/>
              <a:gd name="connsiteX1" fmla="*/ 333374 w 339725"/>
              <a:gd name="connsiteY1" fmla="*/ 451129 h 457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9725" h="457479">
                <a:moveTo>
                  <a:pt x="6350" y="6350"/>
                </a:moveTo>
                <a:lnTo>
                  <a:pt x="333374" y="45112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3" name="Freeform 3"/>
          <p:cNvSpPr/>
          <p:nvPr/>
        </p:nvSpPr>
        <p:spPr>
          <a:xfrm>
            <a:off x="2000507" y="867601"/>
            <a:ext cx="965822" cy="583984"/>
          </a:xfrm>
          <a:custGeom>
            <a:avLst/>
            <a:gdLst>
              <a:gd name="connsiteX0" fmla="*/ 6350 w 965822"/>
              <a:gd name="connsiteY0" fmla="*/ 6350 h 583984"/>
              <a:gd name="connsiteX1" fmla="*/ 553948 w 965822"/>
              <a:gd name="connsiteY1" fmla="*/ 6350 h 583984"/>
              <a:gd name="connsiteX2" fmla="*/ 959472 w 965822"/>
              <a:gd name="connsiteY2" fmla="*/ 577634 h 5839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965822" h="583984">
                <a:moveTo>
                  <a:pt x="6350" y="6350"/>
                </a:moveTo>
                <a:lnTo>
                  <a:pt x="553948" y="6350"/>
                </a:lnTo>
                <a:lnTo>
                  <a:pt x="959472" y="57763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4" name="Freeform 3"/>
          <p:cNvSpPr/>
          <p:nvPr/>
        </p:nvSpPr>
        <p:spPr>
          <a:xfrm>
            <a:off x="2158419" y="3781920"/>
            <a:ext cx="1069581" cy="164820"/>
          </a:xfrm>
          <a:custGeom>
            <a:avLst/>
            <a:gdLst>
              <a:gd name="connsiteX0" fmla="*/ 1063231 w 1069581"/>
              <a:gd name="connsiteY0" fmla="*/ 158470 h 164820"/>
              <a:gd name="connsiteX1" fmla="*/ 224142 w 1069581"/>
              <a:gd name="connsiteY1" fmla="*/ 6350 h 164820"/>
              <a:gd name="connsiteX2" fmla="*/ 6350 w 1069581"/>
              <a:gd name="connsiteY2" fmla="*/ 6350 h 16482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69581" h="164820">
                <a:moveTo>
                  <a:pt x="1063231" y="158470"/>
                </a:moveTo>
                <a:lnTo>
                  <a:pt x="224142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5" name="Freeform 3"/>
          <p:cNvSpPr/>
          <p:nvPr/>
        </p:nvSpPr>
        <p:spPr>
          <a:xfrm>
            <a:off x="1797041" y="4378858"/>
            <a:ext cx="1466126" cy="25400"/>
          </a:xfrm>
          <a:custGeom>
            <a:avLst/>
            <a:gdLst>
              <a:gd name="connsiteX0" fmla="*/ 1459776 w 1466126"/>
              <a:gd name="connsiteY0" fmla="*/ 6350 h 25400"/>
              <a:gd name="connsiteX1" fmla="*/ 6350 w 146612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466126" h="25400">
                <a:moveTo>
                  <a:pt x="1459776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6" name="Freeform 3"/>
          <p:cNvSpPr/>
          <p:nvPr/>
        </p:nvSpPr>
        <p:spPr>
          <a:xfrm>
            <a:off x="1965709" y="4840453"/>
            <a:ext cx="1236129" cy="25400"/>
          </a:xfrm>
          <a:custGeom>
            <a:avLst/>
            <a:gdLst>
              <a:gd name="connsiteX0" fmla="*/ 6350 w 1236129"/>
              <a:gd name="connsiteY0" fmla="*/ 6350 h 25400"/>
              <a:gd name="connsiteX1" fmla="*/ 1229779 w 123612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36129" h="25400">
                <a:moveTo>
                  <a:pt x="6350" y="6350"/>
                </a:moveTo>
                <a:lnTo>
                  <a:pt x="122977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7" name="Freeform 3"/>
          <p:cNvSpPr/>
          <p:nvPr/>
        </p:nvSpPr>
        <p:spPr>
          <a:xfrm>
            <a:off x="2308673" y="1593024"/>
            <a:ext cx="422160" cy="107175"/>
          </a:xfrm>
          <a:custGeom>
            <a:avLst/>
            <a:gdLst>
              <a:gd name="connsiteX0" fmla="*/ 415810 w 422160"/>
              <a:gd name="connsiteY0" fmla="*/ 100825 h 107175"/>
              <a:gd name="connsiteX1" fmla="*/ 292811 w 422160"/>
              <a:gd name="connsiteY1" fmla="*/ 6350 h 107175"/>
              <a:gd name="connsiteX2" fmla="*/ 6350 w 422160"/>
              <a:gd name="connsiteY2" fmla="*/ 6350 h 10717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22160" h="107175">
                <a:moveTo>
                  <a:pt x="415810" y="100825"/>
                </a:moveTo>
                <a:lnTo>
                  <a:pt x="292811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8" name="Freeform 3"/>
          <p:cNvSpPr/>
          <p:nvPr/>
        </p:nvSpPr>
        <p:spPr>
          <a:xfrm>
            <a:off x="1557649" y="2189683"/>
            <a:ext cx="1526472" cy="570217"/>
          </a:xfrm>
          <a:custGeom>
            <a:avLst/>
            <a:gdLst>
              <a:gd name="connsiteX0" fmla="*/ 6350 w 1526472"/>
              <a:gd name="connsiteY0" fmla="*/ 6350 h 570217"/>
              <a:gd name="connsiteX1" fmla="*/ 822321 w 1526472"/>
              <a:gd name="connsiteY1" fmla="*/ 6350 h 570217"/>
              <a:gd name="connsiteX2" fmla="*/ 1520122 w 1526472"/>
              <a:gd name="connsiteY2" fmla="*/ 563867 h 5702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526472" h="570217">
                <a:moveTo>
                  <a:pt x="6350" y="6350"/>
                </a:moveTo>
                <a:lnTo>
                  <a:pt x="822321" y="6350"/>
                </a:lnTo>
                <a:lnTo>
                  <a:pt x="1520122" y="56386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79" name="Freeform 3"/>
          <p:cNvSpPr/>
          <p:nvPr/>
        </p:nvSpPr>
        <p:spPr>
          <a:xfrm>
            <a:off x="1784175" y="2550960"/>
            <a:ext cx="684999" cy="80098"/>
          </a:xfrm>
          <a:custGeom>
            <a:avLst/>
            <a:gdLst>
              <a:gd name="connsiteX0" fmla="*/ 6350 w 684999"/>
              <a:gd name="connsiteY0" fmla="*/ 6350 h 80098"/>
              <a:gd name="connsiteX1" fmla="*/ 260007 w 684999"/>
              <a:gd name="connsiteY1" fmla="*/ 6350 h 80098"/>
              <a:gd name="connsiteX2" fmla="*/ 678649 w 684999"/>
              <a:gd name="connsiteY2" fmla="*/ 73748 h 8009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84999" h="80098">
                <a:moveTo>
                  <a:pt x="6350" y="6350"/>
                </a:moveTo>
                <a:lnTo>
                  <a:pt x="260007" y="6350"/>
                </a:lnTo>
                <a:lnTo>
                  <a:pt x="678649" y="7374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0" name="Freeform 3"/>
          <p:cNvSpPr/>
          <p:nvPr/>
        </p:nvSpPr>
        <p:spPr>
          <a:xfrm>
            <a:off x="1871920" y="5136324"/>
            <a:ext cx="1047432" cy="25400"/>
          </a:xfrm>
          <a:custGeom>
            <a:avLst/>
            <a:gdLst>
              <a:gd name="connsiteX0" fmla="*/ 6350 w 1047432"/>
              <a:gd name="connsiteY0" fmla="*/ 6350 h 25400"/>
              <a:gd name="connsiteX1" fmla="*/ 1041082 w 1047432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047432" h="25400">
                <a:moveTo>
                  <a:pt x="6350" y="6350"/>
                </a:moveTo>
                <a:lnTo>
                  <a:pt x="104108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1" name="Freeform 3"/>
          <p:cNvSpPr/>
          <p:nvPr/>
        </p:nvSpPr>
        <p:spPr>
          <a:xfrm>
            <a:off x="1439282" y="3231274"/>
            <a:ext cx="1945690" cy="23571"/>
          </a:xfrm>
          <a:custGeom>
            <a:avLst/>
            <a:gdLst>
              <a:gd name="connsiteX0" fmla="*/ 6350 w 1945690"/>
              <a:gd name="connsiteY0" fmla="*/ 17221 h 23571"/>
              <a:gd name="connsiteX1" fmla="*/ 696468 w 1945690"/>
              <a:gd name="connsiteY1" fmla="*/ 17221 h 23571"/>
              <a:gd name="connsiteX2" fmla="*/ 1939340 w 1945690"/>
              <a:gd name="connsiteY2" fmla="*/ 6350 h 2357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945690" h="23571">
                <a:moveTo>
                  <a:pt x="6350" y="17221"/>
                </a:moveTo>
                <a:lnTo>
                  <a:pt x="696468" y="17221"/>
                </a:lnTo>
                <a:lnTo>
                  <a:pt x="193934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2" name="Freeform 3"/>
          <p:cNvSpPr/>
          <p:nvPr/>
        </p:nvSpPr>
        <p:spPr>
          <a:xfrm>
            <a:off x="2037833" y="2550960"/>
            <a:ext cx="339725" cy="457479"/>
          </a:xfrm>
          <a:custGeom>
            <a:avLst/>
            <a:gdLst>
              <a:gd name="connsiteX0" fmla="*/ 6350 w 339725"/>
              <a:gd name="connsiteY0" fmla="*/ 6350 h 457479"/>
              <a:gd name="connsiteX1" fmla="*/ 333374 w 339725"/>
              <a:gd name="connsiteY1" fmla="*/ 451129 h 45747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39725" h="457479">
                <a:moveTo>
                  <a:pt x="6350" y="6350"/>
                </a:moveTo>
                <a:lnTo>
                  <a:pt x="333374" y="451129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3" name="Freeform 3"/>
          <p:cNvSpPr/>
          <p:nvPr/>
        </p:nvSpPr>
        <p:spPr>
          <a:xfrm>
            <a:off x="3189138" y="4461040"/>
            <a:ext cx="542544" cy="392112"/>
          </a:xfrm>
          <a:custGeom>
            <a:avLst/>
            <a:gdLst>
              <a:gd name="connsiteX0" fmla="*/ 536194 w 542544"/>
              <a:gd name="connsiteY0" fmla="*/ 6350 h 392112"/>
              <a:gd name="connsiteX1" fmla="*/ 6350 w 542544"/>
              <a:gd name="connsiteY1" fmla="*/ 385762 h 392112"/>
              <a:gd name="connsiteX2" fmla="*/ 456272 w 542544"/>
              <a:gd name="connsiteY2" fmla="*/ 196050 h 3921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542544" h="392112">
                <a:moveTo>
                  <a:pt x="536194" y="6350"/>
                </a:moveTo>
                <a:lnTo>
                  <a:pt x="6350" y="385762"/>
                </a:lnTo>
                <a:lnTo>
                  <a:pt x="456272" y="1960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84" name="Slide Number Placeholder 83">
            <a:extLst>
              <a:ext uri="{FF2B5EF4-FFF2-40B4-BE49-F238E27FC236}">
                <a16:creationId xmlns:a16="http://schemas.microsoft.com/office/drawing/2014/main" id="{269A710E-7B60-6442-87FE-5040A6FFF4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6353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1"/>
          <a:stretch>
            <a:fillRect/>
          </a:stretch>
        </p:blipFill>
        <p:spPr>
          <a:xfrm>
            <a:off x="1347216" y="630936"/>
            <a:ext cx="6449568" cy="5596128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622478" y="3746079"/>
            <a:ext cx="1162178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Left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1394841" y="4652542"/>
            <a:ext cx="1162178" cy="589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Right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  <a:endParaRPr lang="en-US" altLang="en-US" sz="22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394841" y="5341517"/>
            <a:ext cx="2056653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Muscular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interventricular</a:t>
            </a:r>
          </a:p>
          <a:p>
            <a:pPr eaLnBrk="0" fontAlgn="base" hangingPunct="0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>
                <a:solidFill>
                  <a:srgbClr val="000000"/>
                </a:solidFill>
                <a:latin typeface="Arial"/>
                <a:ea typeface="ＭＳ Ｐゴシック" charset="0"/>
              </a:rPr>
              <a:t>septum</a:t>
            </a:r>
          </a:p>
        </p:txBody>
      </p:sp>
      <p:sp>
        <p:nvSpPr>
          <p:cNvPr id="9" name="Freeform 8"/>
          <p:cNvSpPr/>
          <p:nvPr/>
        </p:nvSpPr>
        <p:spPr>
          <a:xfrm>
            <a:off x="2149552" y="4810271"/>
            <a:ext cx="1267320" cy="50800"/>
          </a:xfrm>
          <a:custGeom>
            <a:avLst/>
            <a:gdLst>
              <a:gd name="connsiteX0" fmla="*/ 12700 w 1267320"/>
              <a:gd name="connsiteY0" fmla="*/ 12700 h 50800"/>
              <a:gd name="connsiteX1" fmla="*/ 1254620 w 1267320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267320" h="50800">
                <a:moveTo>
                  <a:pt x="12700" y="12700"/>
                </a:moveTo>
                <a:lnTo>
                  <a:pt x="1254620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0" name="Freeform 3"/>
          <p:cNvSpPr/>
          <p:nvPr/>
        </p:nvSpPr>
        <p:spPr>
          <a:xfrm>
            <a:off x="2660066" y="4645463"/>
            <a:ext cx="1732584" cy="870762"/>
          </a:xfrm>
          <a:custGeom>
            <a:avLst/>
            <a:gdLst>
              <a:gd name="connsiteX0" fmla="*/ 12700 w 1732584"/>
              <a:gd name="connsiteY0" fmla="*/ 858062 h 870762"/>
              <a:gd name="connsiteX1" fmla="*/ 404418 w 1732584"/>
              <a:gd name="connsiteY1" fmla="*/ 858062 h 870762"/>
              <a:gd name="connsiteX2" fmla="*/ 1719884 w 1732584"/>
              <a:gd name="connsiteY2" fmla="*/ 12700 h 87076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732584" h="870762">
                <a:moveTo>
                  <a:pt x="12700" y="858062"/>
                </a:moveTo>
                <a:lnTo>
                  <a:pt x="404418" y="858062"/>
                </a:lnTo>
                <a:lnTo>
                  <a:pt x="1719884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1" name="Freeform 3"/>
          <p:cNvSpPr/>
          <p:nvPr/>
        </p:nvSpPr>
        <p:spPr>
          <a:xfrm>
            <a:off x="5880240" y="3887171"/>
            <a:ext cx="738162" cy="50800"/>
          </a:xfrm>
          <a:custGeom>
            <a:avLst/>
            <a:gdLst>
              <a:gd name="connsiteX0" fmla="*/ 12700 w 738162"/>
              <a:gd name="connsiteY0" fmla="*/ 12700 h 50800"/>
              <a:gd name="connsiteX1" fmla="*/ 725461 w 738162"/>
              <a:gd name="connsiteY1" fmla="*/ 12700 h 50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38162" h="50800">
                <a:moveTo>
                  <a:pt x="12700" y="12700"/>
                </a:moveTo>
                <a:lnTo>
                  <a:pt x="725461" y="1270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AA8AC93-290E-044C-BD15-3C9AFCAE2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250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"/>
          <a:stretch>
            <a:fillRect/>
          </a:stretch>
        </p:blipFill>
        <p:spPr>
          <a:xfrm>
            <a:off x="2706624" y="213360"/>
            <a:ext cx="3730752" cy="643128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15786" y="225475"/>
            <a:ext cx="993862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Capillary beds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of lungs where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gas exchange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occurs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96510" y="1376413"/>
            <a:ext cx="138018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Pulmonary Circuit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364748" y="1674862"/>
            <a:ext cx="72936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Pulmonary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arteries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2731335" y="2125709"/>
            <a:ext cx="416781" cy="282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Venae</a:t>
            </a:r>
          </a:p>
          <a:p>
            <a:pPr eaLnBrk="0" fontAlgn="base" hangingPunct="0">
              <a:lnSpc>
                <a:spcPts val="1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cavae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4842710" y="2628950"/>
            <a:ext cx="42960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Left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atrium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1" name="TextBox 13"/>
          <p:cNvSpPr txBox="1">
            <a:spLocks noChangeArrowheads="1"/>
          </p:cNvSpPr>
          <p:nvPr/>
        </p:nvSpPr>
        <p:spPr bwMode="auto">
          <a:xfrm>
            <a:off x="4842710" y="3130600"/>
            <a:ext cx="57868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Left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4274385" y="3508425"/>
            <a:ext cx="360676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i="1" dirty="0">
                <a:solidFill>
                  <a:srgbClr val="000000"/>
                </a:solidFill>
                <a:latin typeface="Arial"/>
                <a:ea typeface="ＭＳ Ｐゴシック" charset="0"/>
              </a:rPr>
              <a:t>Heart</a:t>
            </a:r>
          </a:p>
        </p:txBody>
      </p:sp>
      <p:sp>
        <p:nvSpPr>
          <p:cNvPr id="13" name="TextBox 16"/>
          <p:cNvSpPr txBox="1">
            <a:spLocks noChangeArrowheads="1"/>
          </p:cNvSpPr>
          <p:nvPr/>
        </p:nvSpPr>
        <p:spPr bwMode="auto">
          <a:xfrm>
            <a:off x="5491998" y="1784400"/>
            <a:ext cx="729367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Pulmonary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veins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4" name="TextBox 18"/>
          <p:cNvSpPr txBox="1">
            <a:spLocks noChangeArrowheads="1"/>
          </p:cNvSpPr>
          <p:nvPr/>
        </p:nvSpPr>
        <p:spPr bwMode="auto">
          <a:xfrm>
            <a:off x="5491998" y="2151112"/>
            <a:ext cx="65883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Aorta and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branches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3207585" y="3325862"/>
            <a:ext cx="42960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Right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atrium</a:t>
            </a:r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237748" y="3716387"/>
            <a:ext cx="578685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Right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</a:t>
            </a:r>
            <a:endParaRPr lang="en-US" altLang="en-US" sz="11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17" name="TextBox 24"/>
          <p:cNvSpPr txBox="1">
            <a:spLocks noChangeArrowheads="1"/>
          </p:cNvSpPr>
          <p:nvPr/>
        </p:nvSpPr>
        <p:spPr bwMode="auto">
          <a:xfrm>
            <a:off x="3674310" y="4049762"/>
            <a:ext cx="1277594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Systemic Circuit</a:t>
            </a:r>
          </a:p>
        </p:txBody>
      </p:sp>
      <p:sp>
        <p:nvSpPr>
          <p:cNvPr id="18" name="TextBox 25"/>
          <p:cNvSpPr txBox="1">
            <a:spLocks noChangeArrowheads="1"/>
          </p:cNvSpPr>
          <p:nvPr/>
        </p:nvSpPr>
        <p:spPr bwMode="auto">
          <a:xfrm>
            <a:off x="5212598" y="5165775"/>
            <a:ext cx="1213474" cy="66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Capillary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beds of all body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tissues where gas</a:t>
            </a:r>
          </a:p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>
                <a:solidFill>
                  <a:srgbClr val="000000"/>
                </a:solidFill>
                <a:latin typeface="Arial"/>
                <a:ea typeface="ＭＳ Ｐゴシック" charset="0"/>
              </a:rPr>
              <a:t>exchange occurs</a:t>
            </a:r>
          </a:p>
        </p:txBody>
      </p:sp>
      <p:sp>
        <p:nvSpPr>
          <p:cNvPr id="19" name="TextBox 29"/>
          <p:cNvSpPr txBox="1">
            <a:spLocks noChangeArrowheads="1"/>
          </p:cNvSpPr>
          <p:nvPr/>
        </p:nvSpPr>
        <p:spPr bwMode="auto">
          <a:xfrm>
            <a:off x="2764673" y="6034137"/>
            <a:ext cx="375103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KEY:</a:t>
            </a:r>
          </a:p>
        </p:txBody>
      </p:sp>
      <p:sp>
        <p:nvSpPr>
          <p:cNvPr id="20" name="TextBox 30"/>
          <p:cNvSpPr txBox="1">
            <a:spLocks noChangeArrowheads="1"/>
          </p:cNvSpPr>
          <p:nvPr/>
        </p:nvSpPr>
        <p:spPr bwMode="auto">
          <a:xfrm>
            <a:off x="2961523" y="6226225"/>
            <a:ext cx="197329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Oxygen-rich, CO</a:t>
            </a:r>
            <a:r>
              <a:rPr lang="en-US" alt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-poor blood</a:t>
            </a:r>
          </a:p>
        </p:txBody>
      </p:sp>
      <p:sp>
        <p:nvSpPr>
          <p:cNvPr id="21" name="TextBox 31"/>
          <p:cNvSpPr txBox="1">
            <a:spLocks noChangeArrowheads="1"/>
          </p:cNvSpPr>
          <p:nvPr/>
        </p:nvSpPr>
        <p:spPr bwMode="auto">
          <a:xfrm>
            <a:off x="2961523" y="6408787"/>
            <a:ext cx="1973297" cy="1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3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Oxygen-poor, CO</a:t>
            </a:r>
            <a:r>
              <a:rPr lang="en-US" altLang="en-US" sz="1100" b="1" baseline="-25000" dirty="0">
                <a:solidFill>
                  <a:srgbClr val="000000"/>
                </a:solidFill>
                <a:latin typeface="Arial"/>
                <a:ea typeface="ＭＳ Ｐゴシック" charset="0"/>
              </a:rPr>
              <a:t>2</a:t>
            </a:r>
            <a:r>
              <a:rPr lang="en-US" altLang="en-US" sz="11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-rich blood</a:t>
            </a:r>
          </a:p>
        </p:txBody>
      </p:sp>
      <p:sp>
        <p:nvSpPr>
          <p:cNvPr id="22" name="Freeform 21"/>
          <p:cNvSpPr/>
          <p:nvPr/>
        </p:nvSpPr>
        <p:spPr>
          <a:xfrm>
            <a:off x="4799956" y="287095"/>
            <a:ext cx="478142" cy="370776"/>
          </a:xfrm>
          <a:custGeom>
            <a:avLst/>
            <a:gdLst>
              <a:gd name="connsiteX0" fmla="*/ 471792 w 478142"/>
              <a:gd name="connsiteY0" fmla="*/ 6350 h 370776"/>
              <a:gd name="connsiteX1" fmla="*/ 204457 w 478142"/>
              <a:gd name="connsiteY1" fmla="*/ 6350 h 370776"/>
              <a:gd name="connsiteX2" fmla="*/ 6350 w 478142"/>
              <a:gd name="connsiteY2" fmla="*/ 364426 h 37077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78142" h="370776">
                <a:moveTo>
                  <a:pt x="471792" y="6350"/>
                </a:moveTo>
                <a:lnTo>
                  <a:pt x="204457" y="6350"/>
                </a:lnTo>
                <a:lnTo>
                  <a:pt x="6350" y="364426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3" name="Freeform 3"/>
          <p:cNvSpPr/>
          <p:nvPr/>
        </p:nvSpPr>
        <p:spPr>
          <a:xfrm>
            <a:off x="4742971" y="287095"/>
            <a:ext cx="267792" cy="304304"/>
          </a:xfrm>
          <a:custGeom>
            <a:avLst/>
            <a:gdLst>
              <a:gd name="connsiteX0" fmla="*/ 261442 w 267792"/>
              <a:gd name="connsiteY0" fmla="*/ 6350 h 304304"/>
              <a:gd name="connsiteX1" fmla="*/ 6350 w 267792"/>
              <a:gd name="connsiteY1" fmla="*/ 297954 h 30430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7792" h="304304">
                <a:moveTo>
                  <a:pt x="261442" y="6350"/>
                </a:moveTo>
                <a:lnTo>
                  <a:pt x="6350" y="297954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4" name="Freeform 3"/>
          <p:cNvSpPr/>
          <p:nvPr/>
        </p:nvSpPr>
        <p:spPr>
          <a:xfrm>
            <a:off x="4779217" y="5245886"/>
            <a:ext cx="400431" cy="25400"/>
          </a:xfrm>
          <a:custGeom>
            <a:avLst/>
            <a:gdLst>
              <a:gd name="connsiteX0" fmla="*/ 394080 w 400431"/>
              <a:gd name="connsiteY0" fmla="*/ 6350 h 25400"/>
              <a:gd name="connsiteX1" fmla="*/ 6350 w 40043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00431" h="25400">
                <a:moveTo>
                  <a:pt x="394080" y="6350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5" name="Freeform 3"/>
          <p:cNvSpPr/>
          <p:nvPr/>
        </p:nvSpPr>
        <p:spPr>
          <a:xfrm>
            <a:off x="4740952" y="5245886"/>
            <a:ext cx="323011" cy="220992"/>
          </a:xfrm>
          <a:custGeom>
            <a:avLst/>
            <a:gdLst>
              <a:gd name="connsiteX0" fmla="*/ 316661 w 323011"/>
              <a:gd name="connsiteY0" fmla="*/ 6350 h 220992"/>
              <a:gd name="connsiteX1" fmla="*/ 6350 w 323011"/>
              <a:gd name="connsiteY1" fmla="*/ 214643 h 22099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23011" h="220992">
                <a:moveTo>
                  <a:pt x="316661" y="6350"/>
                </a:moveTo>
                <a:lnTo>
                  <a:pt x="6350" y="21464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6" name="Freeform 3"/>
          <p:cNvSpPr/>
          <p:nvPr/>
        </p:nvSpPr>
        <p:spPr>
          <a:xfrm>
            <a:off x="5189313" y="1872067"/>
            <a:ext cx="268439" cy="24815"/>
          </a:xfrm>
          <a:custGeom>
            <a:avLst/>
            <a:gdLst>
              <a:gd name="connsiteX0" fmla="*/ 6350 w 268439"/>
              <a:gd name="connsiteY0" fmla="*/ 6350 h 24815"/>
              <a:gd name="connsiteX1" fmla="*/ 262089 w 268439"/>
              <a:gd name="connsiteY1" fmla="*/ 6350 h 2481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68439" h="24815">
                <a:moveTo>
                  <a:pt x="6350" y="6350"/>
                </a:moveTo>
                <a:lnTo>
                  <a:pt x="262089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7" name="Freeform 3"/>
          <p:cNvSpPr/>
          <p:nvPr/>
        </p:nvSpPr>
        <p:spPr>
          <a:xfrm>
            <a:off x="3076762" y="1756167"/>
            <a:ext cx="255176" cy="25400"/>
          </a:xfrm>
          <a:custGeom>
            <a:avLst/>
            <a:gdLst>
              <a:gd name="connsiteX0" fmla="*/ 6350 w 255176"/>
              <a:gd name="connsiteY0" fmla="*/ 6350 h 25400"/>
              <a:gd name="connsiteX1" fmla="*/ 248826 w 25517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55176" h="25400">
                <a:moveTo>
                  <a:pt x="6350" y="6350"/>
                </a:moveTo>
                <a:lnTo>
                  <a:pt x="24882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8" name="Freeform 3"/>
          <p:cNvSpPr/>
          <p:nvPr/>
        </p:nvSpPr>
        <p:spPr>
          <a:xfrm>
            <a:off x="5061894" y="2238538"/>
            <a:ext cx="395859" cy="25400"/>
          </a:xfrm>
          <a:custGeom>
            <a:avLst/>
            <a:gdLst>
              <a:gd name="connsiteX0" fmla="*/ 6350 w 395859"/>
              <a:gd name="connsiteY0" fmla="*/ 6350 h 25400"/>
              <a:gd name="connsiteX1" fmla="*/ 389508 w 395859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95859" h="25400">
                <a:moveTo>
                  <a:pt x="6350" y="6350"/>
                </a:moveTo>
                <a:lnTo>
                  <a:pt x="38950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9" name="Freeform 3"/>
          <p:cNvSpPr/>
          <p:nvPr/>
        </p:nvSpPr>
        <p:spPr>
          <a:xfrm>
            <a:off x="4362632" y="2716757"/>
            <a:ext cx="452627" cy="25400"/>
          </a:xfrm>
          <a:custGeom>
            <a:avLst/>
            <a:gdLst>
              <a:gd name="connsiteX0" fmla="*/ 6350 w 452627"/>
              <a:gd name="connsiteY0" fmla="*/ 6350 h 25400"/>
              <a:gd name="connsiteX1" fmla="*/ 446278 w 452627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52627" h="25400">
                <a:moveTo>
                  <a:pt x="6350" y="6350"/>
                </a:moveTo>
                <a:lnTo>
                  <a:pt x="44627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0" name="Freeform 3"/>
          <p:cNvSpPr/>
          <p:nvPr/>
        </p:nvSpPr>
        <p:spPr>
          <a:xfrm>
            <a:off x="4430653" y="3218242"/>
            <a:ext cx="384606" cy="25400"/>
          </a:xfrm>
          <a:custGeom>
            <a:avLst/>
            <a:gdLst>
              <a:gd name="connsiteX0" fmla="*/ 6350 w 384606"/>
              <a:gd name="connsiteY0" fmla="*/ 6350 h 25400"/>
              <a:gd name="connsiteX1" fmla="*/ 378256 w 384606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384606" h="25400">
                <a:moveTo>
                  <a:pt x="6350" y="6350"/>
                </a:moveTo>
                <a:lnTo>
                  <a:pt x="37825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1" name="Freeform 3"/>
          <p:cNvSpPr/>
          <p:nvPr/>
        </p:nvSpPr>
        <p:spPr>
          <a:xfrm>
            <a:off x="3429118" y="2869779"/>
            <a:ext cx="49288" cy="450443"/>
          </a:xfrm>
          <a:custGeom>
            <a:avLst/>
            <a:gdLst>
              <a:gd name="connsiteX0" fmla="*/ 6350 w 49288"/>
              <a:gd name="connsiteY0" fmla="*/ 444093 h 450443"/>
              <a:gd name="connsiteX1" fmla="*/ 42938 w 49288"/>
              <a:gd name="connsiteY1" fmla="*/ 6350 h 4504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49288" h="450443">
                <a:moveTo>
                  <a:pt x="6350" y="444093"/>
                </a:moveTo>
                <a:lnTo>
                  <a:pt x="42938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2" name="Freeform 3"/>
          <p:cNvSpPr/>
          <p:nvPr/>
        </p:nvSpPr>
        <p:spPr>
          <a:xfrm>
            <a:off x="3621447" y="3371277"/>
            <a:ext cx="430822" cy="446417"/>
          </a:xfrm>
          <a:custGeom>
            <a:avLst/>
            <a:gdLst>
              <a:gd name="connsiteX0" fmla="*/ 6350 w 430822"/>
              <a:gd name="connsiteY0" fmla="*/ 440067 h 446417"/>
              <a:gd name="connsiteX1" fmla="*/ 178358 w 430822"/>
              <a:gd name="connsiteY1" fmla="*/ 440067 h 446417"/>
              <a:gd name="connsiteX2" fmla="*/ 424472 w 430822"/>
              <a:gd name="connsiteY2" fmla="*/ 6350 h 44641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30822" h="446417">
                <a:moveTo>
                  <a:pt x="6350" y="440067"/>
                </a:moveTo>
                <a:lnTo>
                  <a:pt x="178358" y="440067"/>
                </a:lnTo>
                <a:lnTo>
                  <a:pt x="424472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3" name="Freeform 3"/>
          <p:cNvSpPr/>
          <p:nvPr/>
        </p:nvSpPr>
        <p:spPr>
          <a:xfrm>
            <a:off x="2987881" y="2391180"/>
            <a:ext cx="281623" cy="110972"/>
          </a:xfrm>
          <a:custGeom>
            <a:avLst/>
            <a:gdLst>
              <a:gd name="connsiteX0" fmla="*/ 7861 w 281623"/>
              <a:gd name="connsiteY0" fmla="*/ 7861 h 110972"/>
              <a:gd name="connsiteX1" fmla="*/ 273761 w 281623"/>
              <a:gd name="connsiteY1" fmla="*/ 103111 h 11097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81623" h="110972">
                <a:moveTo>
                  <a:pt x="7861" y="7861"/>
                </a:moveTo>
                <a:lnTo>
                  <a:pt x="273761" y="103111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4" name="Freeform 3"/>
          <p:cNvSpPr/>
          <p:nvPr/>
        </p:nvSpPr>
        <p:spPr>
          <a:xfrm>
            <a:off x="2984950" y="2386468"/>
            <a:ext cx="240791" cy="508774"/>
          </a:xfrm>
          <a:custGeom>
            <a:avLst/>
            <a:gdLst>
              <a:gd name="connsiteX0" fmla="*/ 7861 w 240791"/>
              <a:gd name="connsiteY0" fmla="*/ 7861 h 508774"/>
              <a:gd name="connsiteX1" fmla="*/ 232930 w 240791"/>
              <a:gd name="connsiteY1" fmla="*/ 500913 h 50877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240791" h="508774">
                <a:moveTo>
                  <a:pt x="7861" y="7861"/>
                </a:moveTo>
                <a:lnTo>
                  <a:pt x="232930" y="500913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FCAA6E68-A354-C849-A3AE-1CE0C726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74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jesh\Desktop\Stepedit\JPGs\PIC\figure_11_06a_step1_unlabel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"/>
          <a:stretch>
            <a:fillRect/>
          </a:stretch>
        </p:blipFill>
        <p:spPr bwMode="auto">
          <a:xfrm>
            <a:off x="298450" y="786600"/>
            <a:ext cx="8547100" cy="528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73747" y="864592"/>
            <a:ext cx="335835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82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 dirty="0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(a) Operation of the AV valves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40422" y="1586905"/>
            <a:ext cx="1639873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Blood returning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to the atria puts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pressure against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AV valves; the AV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valves are forced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open.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532488" y="2997396"/>
            <a:ext cx="1673279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As the ventricles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fill, AV valve cusps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hang limply into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ventricles.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535662" y="3984025"/>
            <a:ext cx="179696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Atria contract,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forcing additional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blood into ventricles.</a:t>
            </a: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921422" y="4939705"/>
            <a:ext cx="17216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AV valves open;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atrial pressure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greater than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ventricular pressure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4729834" y="1648816"/>
            <a:ext cx="1899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Ventricles contract,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forcing blood against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AV valve cusps.</a:t>
            </a:r>
          </a:p>
        </p:txBody>
      </p:sp>
      <p:sp>
        <p:nvSpPr>
          <p:cNvPr id="12" name="TextBox 24"/>
          <p:cNvSpPr txBox="1">
            <a:spLocks noChangeArrowheads="1"/>
          </p:cNvSpPr>
          <p:nvPr/>
        </p:nvSpPr>
        <p:spPr bwMode="auto">
          <a:xfrm>
            <a:off x="4957300" y="2529880"/>
            <a:ext cx="1389291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AV valves close.</a:t>
            </a:r>
          </a:p>
        </p:txBody>
      </p:sp>
      <p:sp>
        <p:nvSpPr>
          <p:cNvPr id="13" name="TextBox 25"/>
          <p:cNvSpPr txBox="1">
            <a:spLocks noChangeArrowheads="1"/>
          </p:cNvSpPr>
          <p:nvPr/>
        </p:nvSpPr>
        <p:spPr bwMode="auto">
          <a:xfrm>
            <a:off x="4718722" y="2998192"/>
            <a:ext cx="1857881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Chordae </a:t>
            </a:r>
            <a:r>
              <a:rPr lang="en-US" altLang="en-US" sz="1400" b="1" dirty="0" err="1">
                <a:solidFill>
                  <a:srgbClr val="000000"/>
                </a:solidFill>
                <a:latin typeface="Arial"/>
                <a:ea typeface="ＭＳ Ｐゴシック" charset="0"/>
              </a:rPr>
              <a:t>tendineae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tighten, preventing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valve cusps from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everting into atria.</a:t>
            </a:r>
          </a:p>
        </p:txBody>
      </p:sp>
      <p:sp>
        <p:nvSpPr>
          <p:cNvPr id="14" name="TextBox 29"/>
          <p:cNvSpPr txBox="1">
            <a:spLocks noChangeArrowheads="1"/>
          </p:cNvSpPr>
          <p:nvPr/>
        </p:nvSpPr>
        <p:spPr bwMode="auto">
          <a:xfrm>
            <a:off x="3229647" y="3995142"/>
            <a:ext cx="846129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Ventricles</a:t>
            </a:r>
          </a:p>
        </p:txBody>
      </p:sp>
      <p:sp>
        <p:nvSpPr>
          <p:cNvPr id="15" name="TextBox 30"/>
          <p:cNvSpPr txBox="1">
            <a:spLocks noChangeArrowheads="1"/>
          </p:cNvSpPr>
          <p:nvPr/>
        </p:nvSpPr>
        <p:spPr bwMode="auto">
          <a:xfrm>
            <a:off x="5144172" y="4960342"/>
            <a:ext cx="172162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AV valves closed;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atrial pressure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less than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ventricular pressure</a:t>
            </a:r>
          </a:p>
        </p:txBody>
      </p:sp>
      <p:sp>
        <p:nvSpPr>
          <p:cNvPr id="16" name="Freeform 15"/>
          <p:cNvSpPr/>
          <p:nvPr/>
        </p:nvSpPr>
        <p:spPr>
          <a:xfrm>
            <a:off x="3317821" y="3430739"/>
            <a:ext cx="410908" cy="563384"/>
          </a:xfrm>
          <a:custGeom>
            <a:avLst/>
            <a:gdLst>
              <a:gd name="connsiteX0" fmla="*/ 404558 w 410908"/>
              <a:gd name="connsiteY0" fmla="*/ 6350 h 563384"/>
              <a:gd name="connsiteX1" fmla="*/ 130505 w 410908"/>
              <a:gd name="connsiteY1" fmla="*/ 557034 h 563384"/>
              <a:gd name="connsiteX2" fmla="*/ 6350 w 410908"/>
              <a:gd name="connsiteY2" fmla="*/ 77012 h 563384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10908" h="563384">
                <a:moveTo>
                  <a:pt x="404558" y="6350"/>
                </a:moveTo>
                <a:lnTo>
                  <a:pt x="130505" y="557034"/>
                </a:lnTo>
                <a:lnTo>
                  <a:pt x="6350" y="7701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7" name="Freeform 3"/>
          <p:cNvSpPr/>
          <p:nvPr/>
        </p:nvSpPr>
        <p:spPr>
          <a:xfrm>
            <a:off x="2189820" y="1710105"/>
            <a:ext cx="1341208" cy="527278"/>
          </a:xfrm>
          <a:custGeom>
            <a:avLst/>
            <a:gdLst>
              <a:gd name="connsiteX0" fmla="*/ 6350 w 1341208"/>
              <a:gd name="connsiteY0" fmla="*/ 6350 h 527278"/>
              <a:gd name="connsiteX1" fmla="*/ 175907 w 1341208"/>
              <a:gd name="connsiteY1" fmla="*/ 6350 h 527278"/>
              <a:gd name="connsiteX2" fmla="*/ 1334858 w 1341208"/>
              <a:gd name="connsiteY2" fmla="*/ 520928 h 52727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341208" h="527278">
                <a:moveTo>
                  <a:pt x="6350" y="6350"/>
                </a:moveTo>
                <a:lnTo>
                  <a:pt x="175907" y="6350"/>
                </a:lnTo>
                <a:lnTo>
                  <a:pt x="1334858" y="520928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8" name="Freeform 3"/>
          <p:cNvSpPr/>
          <p:nvPr/>
        </p:nvSpPr>
        <p:spPr>
          <a:xfrm>
            <a:off x="6665782" y="4659629"/>
            <a:ext cx="1072832" cy="436612"/>
          </a:xfrm>
          <a:custGeom>
            <a:avLst/>
            <a:gdLst>
              <a:gd name="connsiteX0" fmla="*/ 1066482 w 1072832"/>
              <a:gd name="connsiteY0" fmla="*/ 6350 h 436612"/>
              <a:gd name="connsiteX1" fmla="*/ 194271 w 1072832"/>
              <a:gd name="connsiteY1" fmla="*/ 430262 h 436612"/>
              <a:gd name="connsiteX2" fmla="*/ 6350 w 1072832"/>
              <a:gd name="connsiteY2" fmla="*/ 430262 h 4366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072832" h="436612">
                <a:moveTo>
                  <a:pt x="1066482" y="6350"/>
                </a:moveTo>
                <a:lnTo>
                  <a:pt x="194271" y="430262"/>
                </a:lnTo>
                <a:lnTo>
                  <a:pt x="6350" y="430262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9" name="Freeform 3"/>
          <p:cNvSpPr/>
          <p:nvPr/>
        </p:nvSpPr>
        <p:spPr>
          <a:xfrm>
            <a:off x="2309907" y="4899392"/>
            <a:ext cx="1112663" cy="175437"/>
          </a:xfrm>
          <a:custGeom>
            <a:avLst/>
            <a:gdLst>
              <a:gd name="connsiteX0" fmla="*/ 1106313 w 1112663"/>
              <a:gd name="connsiteY0" fmla="*/ 6350 h 175437"/>
              <a:gd name="connsiteX1" fmla="*/ 248746 w 1112663"/>
              <a:gd name="connsiteY1" fmla="*/ 169087 h 175437"/>
              <a:gd name="connsiteX2" fmla="*/ 6350 w 1112663"/>
              <a:gd name="connsiteY2" fmla="*/ 169087 h 17543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1112663" h="175437">
                <a:moveTo>
                  <a:pt x="1106313" y="6350"/>
                </a:moveTo>
                <a:lnTo>
                  <a:pt x="248746" y="169087"/>
                </a:lnTo>
                <a:lnTo>
                  <a:pt x="6350" y="169087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0" name="Freeform 3"/>
          <p:cNvSpPr/>
          <p:nvPr/>
        </p:nvSpPr>
        <p:spPr>
          <a:xfrm>
            <a:off x="6598739" y="3116718"/>
            <a:ext cx="1392491" cy="25400"/>
          </a:xfrm>
          <a:custGeom>
            <a:avLst/>
            <a:gdLst>
              <a:gd name="connsiteX0" fmla="*/ 6350 w 1392491"/>
              <a:gd name="connsiteY0" fmla="*/ 6350 h 25400"/>
              <a:gd name="connsiteX1" fmla="*/ 1386141 w 1392491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1392491" h="25400">
                <a:moveTo>
                  <a:pt x="6350" y="6350"/>
                </a:moveTo>
                <a:lnTo>
                  <a:pt x="1386141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21" name="Freeform 3"/>
          <p:cNvSpPr/>
          <p:nvPr/>
        </p:nvSpPr>
        <p:spPr>
          <a:xfrm>
            <a:off x="6678876" y="3117442"/>
            <a:ext cx="747115" cy="313156"/>
          </a:xfrm>
          <a:custGeom>
            <a:avLst/>
            <a:gdLst>
              <a:gd name="connsiteX0" fmla="*/ 740765 w 747115"/>
              <a:gd name="connsiteY0" fmla="*/ 306806 h 313156"/>
              <a:gd name="connsiteX1" fmla="*/ 6350 w 747115"/>
              <a:gd name="connsiteY1" fmla="*/ 6350 h 31315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747115" h="313156">
                <a:moveTo>
                  <a:pt x="740765" y="306806"/>
                </a:move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675443" y="1632176"/>
            <a:ext cx="215914" cy="219456"/>
            <a:chOff x="4656395" y="1601223"/>
            <a:chExt cx="215914" cy="219456"/>
          </a:xfrm>
        </p:grpSpPr>
        <p:sp>
          <p:nvSpPr>
            <p:cNvPr id="23" name="Oval 22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4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670730" y="2512219"/>
            <a:ext cx="215914" cy="223206"/>
            <a:chOff x="4656395" y="1601223"/>
            <a:chExt cx="215914" cy="223206"/>
          </a:xfrm>
        </p:grpSpPr>
        <p:sp>
          <p:nvSpPr>
            <p:cNvPr id="26" name="Oval 25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7" name="TextBox 3"/>
            <p:cNvSpPr txBox="1">
              <a:spLocks noChangeArrowheads="1"/>
            </p:cNvSpPr>
            <p:nvPr/>
          </p:nvSpPr>
          <p:spPr bwMode="auto">
            <a:xfrm>
              <a:off x="4704239" y="1619245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5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4671727" y="2983705"/>
            <a:ext cx="215914" cy="219456"/>
            <a:chOff x="4656395" y="1601223"/>
            <a:chExt cx="215914" cy="219456"/>
          </a:xfrm>
        </p:grpSpPr>
        <p:sp>
          <p:nvSpPr>
            <p:cNvPr id="29" name="Oval 28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0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6</a:t>
              </a:r>
              <a:endParaRPr lang="en-US" altLang="en-US" sz="1400" b="1" dirty="0">
                <a:solidFill>
                  <a:srgbClr val="005DAE"/>
                </a:solidFill>
                <a:latin typeface="Arial Black" panose="020B0A04020102020204" pitchFamily="34" charset="0"/>
                <a:ea typeface="ＭＳ Ｐゴシック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04830" y="1567493"/>
            <a:ext cx="215914" cy="219456"/>
            <a:chOff x="4656395" y="1601223"/>
            <a:chExt cx="215914" cy="219456"/>
          </a:xfrm>
        </p:grpSpPr>
        <p:sp>
          <p:nvSpPr>
            <p:cNvPr id="32" name="Oval 31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3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04105" y="2962269"/>
            <a:ext cx="215914" cy="219456"/>
            <a:chOff x="4656395" y="1601223"/>
            <a:chExt cx="215914" cy="219456"/>
          </a:xfrm>
        </p:grpSpPr>
        <p:sp>
          <p:nvSpPr>
            <p:cNvPr id="35" name="Oval 34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11003" y="3978445"/>
            <a:ext cx="215914" cy="219456"/>
            <a:chOff x="511003" y="3981620"/>
            <a:chExt cx="215914" cy="219456"/>
          </a:xfrm>
        </p:grpSpPr>
        <p:sp>
          <p:nvSpPr>
            <p:cNvPr id="38" name="Oval 37"/>
            <p:cNvSpPr/>
            <p:nvPr/>
          </p:nvSpPr>
          <p:spPr>
            <a:xfrm>
              <a:off x="511003" y="3981620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39" name="TextBox 3"/>
            <p:cNvSpPr txBox="1">
              <a:spLocks noChangeArrowheads="1"/>
            </p:cNvSpPr>
            <p:nvPr/>
          </p:nvSpPr>
          <p:spPr bwMode="auto">
            <a:xfrm>
              <a:off x="558847" y="3988756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3</a:t>
              </a:r>
            </a:p>
          </p:txBody>
        </p: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5DF1B10F-53DD-5949-A455-B742E57DF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07"/>
          <a:stretch>
            <a:fillRect/>
          </a:stretch>
        </p:blipFill>
        <p:spPr>
          <a:xfrm>
            <a:off x="298704" y="883920"/>
            <a:ext cx="8546592" cy="5090160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439779" y="954088"/>
            <a:ext cx="4929106" cy="269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900" b="1">
                <a:solidFill>
                  <a:srgbClr val="000000"/>
                </a:solidFill>
                <a:latin typeface="Arial Black" panose="020B0A04020102020204" pitchFamily="34" charset="0"/>
                <a:ea typeface="ＭＳ Ｐゴシック" charset="0"/>
              </a:rPr>
              <a:t>(b) Operation of the semilunar valves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528804" y="1363663"/>
            <a:ext cx="926536" cy="41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Pulmonary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trunk</a:t>
            </a:r>
            <a:endParaRPr lang="en-US" altLang="en-US" sz="1400" b="1" dirty="0">
              <a:solidFill>
                <a:srgbClr val="000000"/>
              </a:solidFill>
              <a:latin typeface="Arial"/>
              <a:ea typeface="ＭＳ Ｐゴシック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75493" y="1896270"/>
            <a:ext cx="1809791" cy="143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As ventricles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contract and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intraventricular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pressure rises, blood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is pushed up against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semilunar valves,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forcing them open.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3908467" y="1504951"/>
            <a:ext cx="468077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Aorta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749842" y="1898651"/>
            <a:ext cx="1873654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      As ventricles relax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and intraventricular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pressure falls, blood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flows back from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arteries, filling the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cusps of semilunar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valves and forcing</a:t>
            </a:r>
          </a:p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 dirty="0">
                <a:solidFill>
                  <a:srgbClr val="000000"/>
                </a:solidFill>
                <a:latin typeface="Arial"/>
                <a:ea typeface="ＭＳ Ｐゴシック" charset="0"/>
              </a:rPr>
              <a:t>them to close.</a:t>
            </a:r>
          </a:p>
        </p:txBody>
      </p:sp>
      <p:sp>
        <p:nvSpPr>
          <p:cNvPr id="11" name="TextBox 21"/>
          <p:cNvSpPr txBox="1">
            <a:spLocks noChangeArrowheads="1"/>
          </p:cNvSpPr>
          <p:nvPr/>
        </p:nvSpPr>
        <p:spPr bwMode="auto">
          <a:xfrm>
            <a:off x="625517" y="4978401"/>
            <a:ext cx="1939634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Semilunar valves open</a:t>
            </a:r>
          </a:p>
        </p:txBody>
      </p:sp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5029242" y="4999038"/>
            <a:ext cx="2079095" cy="20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0" fontAlgn="base" hangingPunct="0">
              <a:lnSpc>
                <a:spcPts val="155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000000"/>
                </a:solidFill>
                <a:latin typeface="Arial"/>
                <a:ea typeface="ＭＳ Ｐゴシック" charset="0"/>
              </a:rPr>
              <a:t>Semilunar valves closed</a:t>
            </a:r>
          </a:p>
        </p:txBody>
      </p:sp>
      <p:sp>
        <p:nvSpPr>
          <p:cNvPr id="13" name="Freeform 12"/>
          <p:cNvSpPr/>
          <p:nvPr/>
        </p:nvSpPr>
        <p:spPr>
          <a:xfrm>
            <a:off x="2469629" y="1476224"/>
            <a:ext cx="791641" cy="711212"/>
          </a:xfrm>
          <a:custGeom>
            <a:avLst/>
            <a:gdLst>
              <a:gd name="connsiteX0" fmla="*/ 785291 w 791641"/>
              <a:gd name="connsiteY0" fmla="*/ 704862 h 711212"/>
              <a:gd name="connsiteX1" fmla="*/ 392734 w 791641"/>
              <a:gd name="connsiteY1" fmla="*/ 6350 h 711212"/>
              <a:gd name="connsiteX2" fmla="*/ 6350 w 791641"/>
              <a:gd name="connsiteY2" fmla="*/ 6350 h 711212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791641" h="711212">
                <a:moveTo>
                  <a:pt x="785291" y="704862"/>
                </a:moveTo>
                <a:lnTo>
                  <a:pt x="392734" y="6350"/>
                </a:lnTo>
                <a:lnTo>
                  <a:pt x="635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4" name="Freeform 3"/>
          <p:cNvSpPr/>
          <p:nvPr/>
        </p:nvSpPr>
        <p:spPr>
          <a:xfrm>
            <a:off x="2572940" y="4945787"/>
            <a:ext cx="695543" cy="168529"/>
          </a:xfrm>
          <a:custGeom>
            <a:avLst/>
            <a:gdLst>
              <a:gd name="connsiteX0" fmla="*/ 6350 w 695543"/>
              <a:gd name="connsiteY0" fmla="*/ 162179 h 168529"/>
              <a:gd name="connsiteX1" fmla="*/ 507329 w 695543"/>
              <a:gd name="connsiteY1" fmla="*/ 162179 h 168529"/>
              <a:gd name="connsiteX2" fmla="*/ 689193 w 695543"/>
              <a:gd name="connsiteY2" fmla="*/ 6350 h 16852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695543" h="168529">
                <a:moveTo>
                  <a:pt x="6350" y="162179"/>
                </a:moveTo>
                <a:lnTo>
                  <a:pt x="507329" y="162179"/>
                </a:lnTo>
                <a:lnTo>
                  <a:pt x="689193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5" name="Freeform 3"/>
          <p:cNvSpPr/>
          <p:nvPr/>
        </p:nvSpPr>
        <p:spPr>
          <a:xfrm>
            <a:off x="7114285" y="5097311"/>
            <a:ext cx="656970" cy="25400"/>
          </a:xfrm>
          <a:custGeom>
            <a:avLst/>
            <a:gdLst>
              <a:gd name="connsiteX0" fmla="*/ 6350 w 656970"/>
              <a:gd name="connsiteY0" fmla="*/ 6350 h 25400"/>
              <a:gd name="connsiteX1" fmla="*/ 650620 w 656970"/>
              <a:gd name="connsiteY1" fmla="*/ 6350 h 254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56970" h="25400">
                <a:moveTo>
                  <a:pt x="6350" y="6350"/>
                </a:moveTo>
                <a:lnTo>
                  <a:pt x="650620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6" name="Freeform 3"/>
          <p:cNvSpPr/>
          <p:nvPr/>
        </p:nvSpPr>
        <p:spPr>
          <a:xfrm>
            <a:off x="3472268" y="1603465"/>
            <a:ext cx="401256" cy="289547"/>
          </a:xfrm>
          <a:custGeom>
            <a:avLst/>
            <a:gdLst>
              <a:gd name="connsiteX0" fmla="*/ 6350 w 401256"/>
              <a:gd name="connsiteY0" fmla="*/ 283197 h 289547"/>
              <a:gd name="connsiteX1" fmla="*/ 226085 w 401256"/>
              <a:gd name="connsiteY1" fmla="*/ 6350 h 289547"/>
              <a:gd name="connsiteX2" fmla="*/ 394906 w 401256"/>
              <a:gd name="connsiteY2" fmla="*/ 6350 h 289547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</a:cxnLst>
            <a:rect l="l" t="t" r="r" b="b"/>
            <a:pathLst>
              <a:path w="401256" h="289547">
                <a:moveTo>
                  <a:pt x="6350" y="283197"/>
                </a:moveTo>
                <a:lnTo>
                  <a:pt x="226085" y="6350"/>
                </a:lnTo>
                <a:lnTo>
                  <a:pt x="394906" y="6350"/>
                </a:lnTo>
              </a:path>
            </a:pathLst>
          </a:custGeom>
          <a:ln w="12700">
            <a:solidFill>
              <a:srgbClr val="231F20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4241" y="1897857"/>
            <a:ext cx="215914" cy="219456"/>
            <a:chOff x="4656395" y="1601223"/>
            <a:chExt cx="215914" cy="219456"/>
          </a:xfrm>
        </p:grpSpPr>
        <p:sp>
          <p:nvSpPr>
            <p:cNvPr id="18" name="Oval 17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76782" y="1900432"/>
            <a:ext cx="215914" cy="219456"/>
            <a:chOff x="4656395" y="1601223"/>
            <a:chExt cx="215914" cy="219456"/>
          </a:xfrm>
        </p:grpSpPr>
        <p:sp>
          <p:nvSpPr>
            <p:cNvPr id="21" name="Oval 20"/>
            <p:cNvSpPr/>
            <p:nvPr/>
          </p:nvSpPr>
          <p:spPr>
            <a:xfrm>
              <a:off x="4656395" y="1601223"/>
              <a:ext cx="215914" cy="219456"/>
            </a:xfrm>
            <a:prstGeom prst="ellipse">
              <a:avLst/>
            </a:prstGeom>
            <a:noFill/>
            <a:ln w="12700">
              <a:solidFill>
                <a:srgbClr val="005DA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TextBox 3"/>
            <p:cNvSpPr txBox="1">
              <a:spLocks noChangeArrowheads="1"/>
            </p:cNvSpPr>
            <p:nvPr/>
          </p:nvSpPr>
          <p:spPr bwMode="auto">
            <a:xfrm>
              <a:off x="4704239" y="1608359"/>
              <a:ext cx="120226" cy="205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0" fontAlgn="base" hangingPunct="0">
                <a:lnSpc>
                  <a:spcPts val="16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b="1" dirty="0">
                  <a:solidFill>
                    <a:srgbClr val="005DAE"/>
                  </a:solidFill>
                  <a:latin typeface="Arial Black" panose="020B0A04020102020204" pitchFamily="34" charset="0"/>
                  <a:ea typeface="ＭＳ Ｐゴシック" charset="0"/>
                </a:rPr>
                <a:t>2</a:t>
              </a:r>
            </a:p>
          </p:txBody>
        </p:sp>
      </p:grp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961890D8-1CCE-9142-8706-4512FA110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5FE502-C1F0-8B4A-96CA-B1DAE9A0652E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62261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0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2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2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2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3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3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3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37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84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1143</TotalTime>
  <Words>1032</Words>
  <Application>Microsoft Macintosh PowerPoint</Application>
  <PresentationFormat>On-screen Show (4:3)</PresentationFormat>
  <Paragraphs>460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24</vt:i4>
      </vt:variant>
      <vt:variant>
        <vt:lpstr>Slide Titles</vt:lpstr>
      </vt:variant>
      <vt:variant>
        <vt:i4>23</vt:i4>
      </vt:variant>
    </vt:vector>
  </HeadingPairs>
  <TitlesOfParts>
    <vt:vector size="52" baseType="lpstr">
      <vt:lpstr>Arial</vt:lpstr>
      <vt:lpstr>Arial Black</vt:lpstr>
      <vt:lpstr>Calibri</vt:lpstr>
      <vt:lpstr>Times New Roman</vt:lpstr>
      <vt:lpstr>Wingdings</vt:lpstr>
      <vt:lpstr>Custom Design</vt:lpstr>
      <vt:lpstr>Blank</vt:lpstr>
      <vt:lpstr>1_Blank</vt:lpstr>
      <vt:lpstr>2_Blank</vt:lpstr>
      <vt:lpstr>3_Blank</vt:lpstr>
      <vt:lpstr>5_Blank</vt:lpstr>
      <vt:lpstr>6_Blank</vt:lpstr>
      <vt:lpstr>8_Blank</vt:lpstr>
      <vt:lpstr>9_Blank</vt:lpstr>
      <vt:lpstr>16_Blank</vt:lpstr>
      <vt:lpstr>19_Blank</vt:lpstr>
      <vt:lpstr>20_Blank</vt:lpstr>
      <vt:lpstr>21_Blank</vt:lpstr>
      <vt:lpstr>23_Blank</vt:lpstr>
      <vt:lpstr>24_Blank</vt:lpstr>
      <vt:lpstr>25_Blank</vt:lpstr>
      <vt:lpstr>26_Blank</vt:lpstr>
      <vt:lpstr>27_Blank</vt:lpstr>
      <vt:lpstr>29_Blank</vt:lpstr>
      <vt:lpstr>32_Blank</vt:lpstr>
      <vt:lpstr>34_Blank</vt:lpstr>
      <vt:lpstr>36_Blank</vt:lpstr>
      <vt:lpstr>37_Blank</vt:lpstr>
      <vt:lpstr>39_Blank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Hastings</dc:creator>
  <cp:lastModifiedBy>Hoffman,Ty C</cp:lastModifiedBy>
  <cp:revision>263</cp:revision>
  <dcterms:modified xsi:type="dcterms:W3CDTF">2020-03-07T00:13:57Z</dcterms:modified>
</cp:coreProperties>
</file>