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762" r:id="rId2"/>
    <p:sldMasterId id="2147484764" r:id="rId3"/>
    <p:sldMasterId id="2147484766" r:id="rId4"/>
    <p:sldMasterId id="2147484778" r:id="rId5"/>
    <p:sldMasterId id="2147484780" r:id="rId6"/>
    <p:sldMasterId id="2147484782" r:id="rId7"/>
  </p:sldMasterIdLst>
  <p:notesMasterIdLst>
    <p:notesMasterId r:id="rId24"/>
  </p:notesMasterIdLst>
  <p:handoutMasterIdLst>
    <p:handoutMasterId r:id="rId25"/>
  </p:handoutMasterIdLst>
  <p:sldIdLst>
    <p:sldId id="550" r:id="rId8"/>
    <p:sldId id="551" r:id="rId9"/>
    <p:sldId id="562" r:id="rId10"/>
    <p:sldId id="552" r:id="rId11"/>
    <p:sldId id="553" r:id="rId12"/>
    <p:sldId id="554" r:id="rId13"/>
    <p:sldId id="555" r:id="rId14"/>
    <p:sldId id="556" r:id="rId15"/>
    <p:sldId id="563" r:id="rId16"/>
    <p:sldId id="569" r:id="rId17"/>
    <p:sldId id="570" r:id="rId18"/>
    <p:sldId id="571" r:id="rId19"/>
    <p:sldId id="558" r:id="rId20"/>
    <p:sldId id="559" r:id="rId21"/>
    <p:sldId id="560" r:id="rId22"/>
    <p:sldId id="5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9" autoAdjust="0"/>
  </p:normalViewPr>
  <p:slideViewPr>
    <p:cSldViewPr>
      <p:cViewPr varScale="1">
        <p:scale>
          <a:sx n="211" d="100"/>
          <a:sy n="211" d="100"/>
        </p:scale>
        <p:origin x="3184" y="208"/>
      </p:cViewPr>
      <p:guideLst>
        <p:guide orient="horz" pos="2160"/>
        <p:guide pos="2880"/>
        <p:guide orient="horz" pos="1104"/>
        <p:guide pos="240"/>
      </p:guideLst>
    </p:cSldViewPr>
  </p:slideViewPr>
  <p:outlineViewPr>
    <p:cViewPr>
      <p:scale>
        <a:sx n="33" d="100"/>
        <a:sy n="33" d="100"/>
      </p:scale>
      <p:origin x="0" y="6113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1ABFD-6BF8-4CF5-BB45-42AE23FF67DE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BA3FA-D233-4A54-9B39-BA5C5A94F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6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1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10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E44E24"/>
                </a:solidFill>
                <a:latin typeface="Arial"/>
              </a:rPr>
              <a:t>Blood</a:t>
            </a:r>
            <a:endParaRPr lang="en-US" sz="3200" dirty="0"/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BB55162-5BD8-714E-990A-07C59938C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BD9C36-491B-C84E-9298-214BD2D76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89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804342-91BC-2E4A-9799-4740E1B52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81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875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861DF-59B1-B242-8475-8BFF4EF00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C4E00E-3DA3-C84F-94FD-84352E12A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6DADE6-3EF6-1743-98CF-64CC94863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45520" y="192960"/>
            <a:ext cx="8652600" cy="957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245520" y="1227600"/>
            <a:ext cx="8652600" cy="523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74CC6D-47CF-3A4C-872D-6E76716D0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91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B056657-F3DB-F646-801A-70410F4A9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9EB762-BFD3-FA43-994D-2017E2BEC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51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12C00A-81F7-2C40-AA18-18AD3B9EA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15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99FCA07-CAD1-5E46-A7C4-7798680D9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6AE44C-E168-F84F-9F26-0834B15E5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  <p:sldLayoutId id="214748476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1E7E300-A05B-1D4C-8ACB-E7163CE89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7EB77C-2F7A-084B-BBFA-4B40308A4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02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830FAD-C9BD-9448-8159-7AA83742E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23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684F68-3F38-334B-910A-126493F63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09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E04A37-E1C4-5247-977B-E98BC1F5F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3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73DA39-2E35-954D-9E5A-DEBBD12D9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9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0\Unlabeled\figure_10_01_0-U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0\Unlabeled\figure_10_07-U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0\Unlabeled\figure_10_02-U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0\Unlabeled\homeostatic_10_01-U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0\Unlabeled\table_10_01-U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0\Unlabeled\table_10_02_1-U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0\Unlabeled\table_10_02_2-U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0\Unlabeled\table_10_02_3-U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0\Unlabeled\figure_10_03-U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371600" y="213360"/>
            <a:ext cx="6400800" cy="6431280"/>
          </a:xfrm>
          <a:prstGeom prst="rect">
            <a:avLst/>
          </a:prstGeom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4604544" y="2632076"/>
            <a:ext cx="58990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Cell Type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4572000" y="2947989"/>
            <a:ext cx="891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Erythrocytes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(red blood cells)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5259388" y="2363789"/>
            <a:ext cx="183383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Formed elements (cells) 45%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5536745" y="2574926"/>
            <a:ext cx="1186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Number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(per mm</a:t>
            </a:r>
            <a:r>
              <a:rPr lang="en-US" altLang="en-US" sz="900" b="1" baseline="300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3</a:t>
            </a:r>
            <a:r>
              <a:rPr lang="en-US" altLang="en-US" sz="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 of blood)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6888957" y="2632076"/>
            <a:ext cx="6219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Functions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5757863" y="3159127"/>
            <a:ext cx="59631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4–6 million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697663" y="3159127"/>
            <a:ext cx="10130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Transport oxygen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and help transport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carbon dioxide</a:t>
            </a:r>
            <a:endParaRPr lang="en-US" altLang="en-US" sz="9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6850063" y="3813177"/>
            <a:ext cx="6860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Defense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immunity</a:t>
            </a:r>
            <a:endParaRPr lang="en-US" altLang="en-US" sz="9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6850063" y="4268789"/>
            <a:ext cx="67967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Lymphocyte</a:t>
            </a:r>
          </a:p>
        </p:txBody>
      </p:sp>
      <p:sp>
        <p:nvSpPr>
          <p:cNvPr id="15" name="TextBox 46"/>
          <p:cNvSpPr txBox="1">
            <a:spLocks noChangeArrowheads="1"/>
          </p:cNvSpPr>
          <p:nvPr/>
        </p:nvSpPr>
        <p:spPr bwMode="auto">
          <a:xfrm>
            <a:off x="4572000" y="3697289"/>
            <a:ext cx="10066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Leukocytes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(white blood cells)</a:t>
            </a:r>
          </a:p>
        </p:txBody>
      </p:sp>
      <p:sp>
        <p:nvSpPr>
          <p:cNvPr id="16" name="TextBox 48"/>
          <p:cNvSpPr txBox="1">
            <a:spLocks noChangeArrowheads="1"/>
          </p:cNvSpPr>
          <p:nvPr/>
        </p:nvSpPr>
        <p:spPr bwMode="auto">
          <a:xfrm>
            <a:off x="5757863" y="3814764"/>
            <a:ext cx="70532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4,800–10,800</a:t>
            </a:r>
          </a:p>
        </p:txBody>
      </p:sp>
      <p:sp>
        <p:nvSpPr>
          <p:cNvPr id="17" name="TextBox 49"/>
          <p:cNvSpPr txBox="1">
            <a:spLocks noChangeArrowheads="1"/>
          </p:cNvSpPr>
          <p:nvPr/>
        </p:nvSpPr>
        <p:spPr bwMode="auto">
          <a:xfrm>
            <a:off x="4572000" y="4452939"/>
            <a:ext cx="48731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Basophil</a:t>
            </a:r>
          </a:p>
        </p:txBody>
      </p:sp>
      <p:sp>
        <p:nvSpPr>
          <p:cNvPr id="18" name="TextBox 50"/>
          <p:cNvSpPr txBox="1">
            <a:spLocks noChangeArrowheads="1"/>
          </p:cNvSpPr>
          <p:nvPr/>
        </p:nvSpPr>
        <p:spPr bwMode="auto">
          <a:xfrm>
            <a:off x="5284788" y="4746627"/>
            <a:ext cx="58990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Eosinophil</a:t>
            </a:r>
          </a:p>
        </p:txBody>
      </p:sp>
      <p:sp>
        <p:nvSpPr>
          <p:cNvPr id="19" name="TextBox 51"/>
          <p:cNvSpPr txBox="1">
            <a:spLocks noChangeArrowheads="1"/>
          </p:cNvSpPr>
          <p:nvPr/>
        </p:nvSpPr>
        <p:spPr bwMode="auto">
          <a:xfrm>
            <a:off x="4572000" y="5102227"/>
            <a:ext cx="57708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Neutrophil</a:t>
            </a:r>
          </a:p>
        </p:txBody>
      </p:sp>
      <p:sp>
        <p:nvSpPr>
          <p:cNvPr id="20" name="TextBox 52"/>
          <p:cNvSpPr txBox="1">
            <a:spLocks noChangeArrowheads="1"/>
          </p:cNvSpPr>
          <p:nvPr/>
        </p:nvSpPr>
        <p:spPr bwMode="auto">
          <a:xfrm>
            <a:off x="4572000" y="5313364"/>
            <a:ext cx="56425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Platelets</a:t>
            </a:r>
          </a:p>
        </p:txBody>
      </p:sp>
      <p:sp>
        <p:nvSpPr>
          <p:cNvPr id="21" name="TextBox 53"/>
          <p:cNvSpPr txBox="1">
            <a:spLocks noChangeArrowheads="1"/>
          </p:cNvSpPr>
          <p:nvPr/>
        </p:nvSpPr>
        <p:spPr bwMode="auto">
          <a:xfrm>
            <a:off x="5688013" y="5446714"/>
            <a:ext cx="89768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250,000–400,000</a:t>
            </a:r>
          </a:p>
        </p:txBody>
      </p:sp>
      <p:sp>
        <p:nvSpPr>
          <p:cNvPr id="22" name="TextBox 54"/>
          <p:cNvSpPr txBox="1">
            <a:spLocks noChangeArrowheads="1"/>
          </p:cNvSpPr>
          <p:nvPr/>
        </p:nvSpPr>
        <p:spPr bwMode="auto">
          <a:xfrm>
            <a:off x="6850063" y="5059364"/>
            <a:ext cx="53860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Monocyte</a:t>
            </a:r>
          </a:p>
        </p:txBody>
      </p:sp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6850063" y="5446714"/>
            <a:ext cx="77585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Blood clotting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2287587" y="2136428"/>
            <a:ext cx="76944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Plasma 55%</a:t>
            </a: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1516062" y="2372966"/>
            <a:ext cx="73738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Constituent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527175" y="2595216"/>
            <a:ext cx="3718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Water</a:t>
            </a: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2738437" y="2372966"/>
            <a:ext cx="10130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Major Functions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2736850" y="2590453"/>
            <a:ext cx="96180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90% of plasma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volume; solvent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for carrying other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substances;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absorbs heat</a:t>
            </a:r>
            <a:endParaRPr lang="en-US" altLang="en-US" sz="9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1524000" y="3376266"/>
            <a:ext cx="120545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Salts (electrolytes)</a:t>
            </a:r>
          </a:p>
        </p:txBody>
      </p:sp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2738437" y="3500091"/>
            <a:ext cx="95539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Osmotic balance,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pH buffering,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regulation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permeability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1620837" y="3509616"/>
            <a:ext cx="42319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Sodium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1620837" y="3649316"/>
            <a:ext cx="58349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Potassium</a:t>
            </a:r>
          </a:p>
        </p:txBody>
      </p: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1620837" y="3789016"/>
            <a:ext cx="44884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Calcium</a:t>
            </a:r>
          </a:p>
        </p:txBody>
      </p:sp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1620837" y="3928716"/>
            <a:ext cx="6347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Magnesium</a:t>
            </a:r>
          </a:p>
        </p:txBody>
      </p: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1620837" y="4068416"/>
            <a:ext cx="4680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Chloride</a:t>
            </a:r>
          </a:p>
        </p:txBody>
      </p:sp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1620837" y="4208116"/>
            <a:ext cx="66684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Bicarbonate</a:t>
            </a:r>
          </a:p>
        </p:txBody>
      </p: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1519237" y="4404966"/>
            <a:ext cx="101951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Plasma proteins</a:t>
            </a:r>
          </a:p>
        </p:txBody>
      </p:sp>
      <p:sp>
        <p:nvSpPr>
          <p:cNvPr id="38" name="TextBox 32"/>
          <p:cNvSpPr txBox="1">
            <a:spLocks noChangeArrowheads="1"/>
          </p:cNvSpPr>
          <p:nvPr/>
        </p:nvSpPr>
        <p:spPr bwMode="auto">
          <a:xfrm>
            <a:off x="1560512" y="4535141"/>
            <a:ext cx="4616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Albumin</a:t>
            </a:r>
          </a:p>
        </p:txBody>
      </p:sp>
      <p:sp>
        <p:nvSpPr>
          <p:cNvPr id="39" name="TextBox 33"/>
          <p:cNvSpPr txBox="1">
            <a:spLocks noChangeArrowheads="1"/>
          </p:cNvSpPr>
          <p:nvPr/>
        </p:nvSpPr>
        <p:spPr bwMode="auto">
          <a:xfrm>
            <a:off x="1560512" y="4814541"/>
            <a:ext cx="59631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Fibrinogen</a:t>
            </a:r>
          </a:p>
        </p:txBody>
      </p:sp>
      <p:sp>
        <p:nvSpPr>
          <p:cNvPr id="40" name="TextBox 34"/>
          <p:cNvSpPr txBox="1">
            <a:spLocks noChangeArrowheads="1"/>
          </p:cNvSpPr>
          <p:nvPr/>
        </p:nvSpPr>
        <p:spPr bwMode="auto">
          <a:xfrm>
            <a:off x="1560512" y="4954241"/>
            <a:ext cx="5321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Globulins</a:t>
            </a:r>
          </a:p>
        </p:txBody>
      </p:sp>
      <p:sp>
        <p:nvSpPr>
          <p:cNvPr id="41" name="TextBox 35"/>
          <p:cNvSpPr txBox="1">
            <a:spLocks noChangeArrowheads="1"/>
          </p:cNvSpPr>
          <p:nvPr/>
        </p:nvSpPr>
        <p:spPr bwMode="auto">
          <a:xfrm>
            <a:off x="2738437" y="4525616"/>
            <a:ext cx="9553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Osmotic balance,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pH buffering</a:t>
            </a:r>
          </a:p>
        </p:txBody>
      </p:sp>
      <p:sp>
        <p:nvSpPr>
          <p:cNvPr id="42" name="TextBox 37"/>
          <p:cNvSpPr txBox="1">
            <a:spLocks noChangeArrowheads="1"/>
          </p:cNvSpPr>
          <p:nvPr/>
        </p:nvSpPr>
        <p:spPr bwMode="auto">
          <a:xfrm>
            <a:off x="2738437" y="4803428"/>
            <a:ext cx="9233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Clotting of blood</a:t>
            </a:r>
          </a:p>
        </p:txBody>
      </p:sp>
      <p:sp>
        <p:nvSpPr>
          <p:cNvPr id="43" name="TextBox 38"/>
          <p:cNvSpPr txBox="1">
            <a:spLocks noChangeArrowheads="1"/>
          </p:cNvSpPr>
          <p:nvPr/>
        </p:nvSpPr>
        <p:spPr bwMode="auto">
          <a:xfrm>
            <a:off x="2738437" y="4944716"/>
            <a:ext cx="11349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Defense (antibodies)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and lipid transport</a:t>
            </a:r>
            <a:endParaRPr lang="en-US" altLang="en-US" sz="9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4" name="TextBox 56"/>
          <p:cNvSpPr txBox="1">
            <a:spLocks noChangeArrowheads="1"/>
          </p:cNvSpPr>
          <p:nvPr/>
        </p:nvSpPr>
        <p:spPr bwMode="auto">
          <a:xfrm>
            <a:off x="1524000" y="5287616"/>
            <a:ext cx="208390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Substances transported by blood</a:t>
            </a:r>
          </a:p>
        </p:txBody>
      </p:sp>
      <p:sp>
        <p:nvSpPr>
          <p:cNvPr id="45" name="TextBox 57"/>
          <p:cNvSpPr txBox="1">
            <a:spLocks noChangeArrowheads="1"/>
          </p:cNvSpPr>
          <p:nvPr/>
        </p:nvSpPr>
        <p:spPr bwMode="auto">
          <a:xfrm>
            <a:off x="1582737" y="5447953"/>
            <a:ext cx="2051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Nutrients (glucose, fatty acids, amino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acids, vitamins)</a:t>
            </a:r>
            <a:endParaRPr lang="en-US" altLang="en-US" sz="9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6" name="TextBox 59"/>
          <p:cNvSpPr txBox="1">
            <a:spLocks noChangeArrowheads="1"/>
          </p:cNvSpPr>
          <p:nvPr/>
        </p:nvSpPr>
        <p:spPr bwMode="auto">
          <a:xfrm>
            <a:off x="1582737" y="5778153"/>
            <a:ext cx="16799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Waste products of metabolism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(urea, uric acid)</a:t>
            </a:r>
            <a:endParaRPr lang="en-US" altLang="en-US" sz="9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7" name="TextBox 61"/>
          <p:cNvSpPr txBox="1">
            <a:spLocks noChangeArrowheads="1"/>
          </p:cNvSpPr>
          <p:nvPr/>
        </p:nvSpPr>
        <p:spPr bwMode="auto">
          <a:xfrm>
            <a:off x="1582737" y="6095653"/>
            <a:ext cx="176971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Respiratory gases (O</a:t>
            </a:r>
            <a:r>
              <a:rPr lang="en-US" altLang="en-US" sz="9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and CO</a:t>
            </a:r>
            <a:r>
              <a:rPr lang="en-US" altLang="en-US" sz="9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48" name="TextBox 62"/>
          <p:cNvSpPr txBox="1">
            <a:spLocks noChangeArrowheads="1"/>
          </p:cNvSpPr>
          <p:nvPr/>
        </p:nvSpPr>
        <p:spPr bwMode="auto">
          <a:xfrm>
            <a:off x="1579562" y="6273453"/>
            <a:ext cx="2276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Hormones (steroids and thyroid hormone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are carried by plasma proteins)</a:t>
            </a:r>
            <a:endParaRPr lang="en-US" altLang="en-US" sz="9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9" name="Footer Placeholder 3"/>
          <p:cNvSpPr>
            <a:spLocks noGrp="1"/>
          </p:cNvSpPr>
          <p:nvPr/>
        </p:nvSpPr>
        <p:spPr>
          <a:xfrm>
            <a:off x="64008" y="6552374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Pearson Education, Inc.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3AA886E0-516C-F942-848D-03854388D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71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C:\Users\rajesh\Desktop\Revises\figure_10_05_step2_un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3"/>
          <a:stretch>
            <a:fillRect/>
          </a:stretch>
        </p:blipFill>
        <p:spPr bwMode="auto">
          <a:xfrm>
            <a:off x="298450" y="2020884"/>
            <a:ext cx="8547100" cy="281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389061" y="3186505"/>
            <a:ext cx="4209486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65176" indent="-265176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 Smooth muscle contracts,</a:t>
            </a:r>
            <a:br>
              <a:rPr lang="en-US" altLang="en-US" sz="245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4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causing vasoconstriction.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400964" y="2478877"/>
            <a:ext cx="53796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761B9"/>
                </a:solidFill>
                <a:latin typeface="Arial Black" panose="020B0A04020102020204" pitchFamily="34" charset="0"/>
                <a:ea typeface="ＭＳ Ｐゴシック" charset="0"/>
              </a:rPr>
              <a:t>Step</a:t>
            </a: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      Vascular spasms occur.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83138" y="2431257"/>
            <a:ext cx="365760" cy="378165"/>
            <a:chOff x="4283138" y="2431257"/>
            <a:chExt cx="365760" cy="378165"/>
          </a:xfrm>
        </p:grpSpPr>
        <p:sp>
          <p:nvSpPr>
            <p:cNvPr id="17" name="Oval 16"/>
            <p:cNvSpPr/>
            <p:nvPr/>
          </p:nvSpPr>
          <p:spPr bwMode="auto">
            <a:xfrm>
              <a:off x="4283138" y="2431257"/>
              <a:ext cx="365760" cy="365760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18" name="TextBox 3"/>
            <p:cNvSpPr txBox="1">
              <a:spLocks noChangeArrowheads="1"/>
            </p:cNvSpPr>
            <p:nvPr/>
          </p:nvSpPr>
          <p:spPr bwMode="auto">
            <a:xfrm>
              <a:off x="4356283" y="2475997"/>
              <a:ext cx="205184" cy="3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sp>
        <p:nvSpPr>
          <p:cNvPr id="2" name="Freeform 1"/>
          <p:cNvSpPr/>
          <p:nvPr/>
        </p:nvSpPr>
        <p:spPr bwMode="auto">
          <a:xfrm>
            <a:off x="2824163" y="3333750"/>
            <a:ext cx="526256" cy="0"/>
          </a:xfrm>
          <a:custGeom>
            <a:avLst/>
            <a:gdLst>
              <a:gd name="connsiteX0" fmla="*/ 0 w 526256"/>
              <a:gd name="connsiteY0" fmla="*/ 0 h 0"/>
              <a:gd name="connsiteX1" fmla="*/ 526256 w 52625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6256">
                <a:moveTo>
                  <a:pt x="0" y="0"/>
                </a:moveTo>
                <a:lnTo>
                  <a:pt x="526256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6EFF-94D7-8F42-9BD2-C2C9EA86C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39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8" descr="\\192.168.4.30\conversion\IRDVD\Step Edit\Marieb EHAP 12\Output\Stepedit images\Ch10-12\Revised_ch10\figure_10_05_step3_un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1"/>
          <a:stretch>
            <a:fillRect/>
          </a:stretch>
        </p:blipFill>
        <p:spPr bwMode="auto">
          <a:xfrm>
            <a:off x="298450" y="1063628"/>
            <a:ext cx="8547100" cy="47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3681659" y="2399105"/>
            <a:ext cx="513281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03200" indent="-20320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Injury to lining of vessel exposes</a:t>
            </a:r>
            <a:br>
              <a:rPr lang="en-US" altLang="en-US" sz="245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4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collagen fibers; platelets adhere.</a:t>
            </a: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3710234" y="3826465"/>
            <a:ext cx="4922823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03200" indent="-20320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Platelets release chemicals that</a:t>
            </a:r>
            <a:br>
              <a:rPr lang="en-US" altLang="en-US" sz="245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4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make nearby platelets sticky;</a:t>
            </a:r>
            <a:br>
              <a:rPr lang="en-US" altLang="en-US" sz="245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4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platelet plug forms.</a:t>
            </a:r>
          </a:p>
        </p:txBody>
      </p:sp>
      <p:sp>
        <p:nvSpPr>
          <p:cNvPr id="42" name="TextBox 2"/>
          <p:cNvSpPr txBox="1">
            <a:spLocks noChangeArrowheads="1"/>
          </p:cNvSpPr>
          <p:nvPr/>
        </p:nvSpPr>
        <p:spPr bwMode="auto">
          <a:xfrm>
            <a:off x="3681659" y="1913496"/>
            <a:ext cx="4791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761B9"/>
                </a:solidFill>
                <a:latin typeface="Arial Black" panose="020B0A04020102020204" pitchFamily="34" charset="0"/>
                <a:ea typeface="ＭＳ Ｐゴシック" charset="0"/>
              </a:rPr>
              <a:t>Step</a:t>
            </a: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       Platelet plug forms.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562475" y="1806576"/>
            <a:ext cx="461963" cy="431454"/>
            <a:chOff x="4283138" y="2431257"/>
            <a:chExt cx="365760" cy="365760"/>
          </a:xfrm>
        </p:grpSpPr>
        <p:sp>
          <p:nvSpPr>
            <p:cNvPr id="44" name="Oval 43"/>
            <p:cNvSpPr/>
            <p:nvPr/>
          </p:nvSpPr>
          <p:spPr bwMode="auto">
            <a:xfrm>
              <a:off x="4283138" y="2431257"/>
              <a:ext cx="365760" cy="365760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45" name="TextBox 3"/>
            <p:cNvSpPr txBox="1">
              <a:spLocks noChangeArrowheads="1"/>
            </p:cNvSpPr>
            <p:nvPr/>
          </p:nvSpPr>
          <p:spPr bwMode="auto">
            <a:xfrm>
              <a:off x="4387073" y="2500220"/>
              <a:ext cx="162455" cy="28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sp>
        <p:nvSpPr>
          <p:cNvPr id="2" name="Freeform 1"/>
          <p:cNvSpPr/>
          <p:nvPr/>
        </p:nvSpPr>
        <p:spPr bwMode="auto">
          <a:xfrm>
            <a:off x="2481263" y="2562225"/>
            <a:ext cx="1166812" cy="4762"/>
          </a:xfrm>
          <a:custGeom>
            <a:avLst/>
            <a:gdLst>
              <a:gd name="connsiteX0" fmla="*/ 0 w 1166812"/>
              <a:gd name="connsiteY0" fmla="*/ 4762 h 4762"/>
              <a:gd name="connsiteX1" fmla="*/ 1166812 w 1166812"/>
              <a:gd name="connsiteY1" fmla="*/ 0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6812" h="4762">
                <a:moveTo>
                  <a:pt x="0" y="4762"/>
                </a:moveTo>
                <a:lnTo>
                  <a:pt x="1166812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597150" y="3978275"/>
            <a:ext cx="1022350" cy="1289050"/>
          </a:xfrm>
          <a:custGeom>
            <a:avLst/>
            <a:gdLst>
              <a:gd name="connsiteX0" fmla="*/ 0 w 1022350"/>
              <a:gd name="connsiteY0" fmla="*/ 1289050 h 1289050"/>
              <a:gd name="connsiteX1" fmla="*/ 619125 w 1022350"/>
              <a:gd name="connsiteY1" fmla="*/ 0 h 1289050"/>
              <a:gd name="connsiteX2" fmla="*/ 1022350 w 1022350"/>
              <a:gd name="connsiteY2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1289050">
                <a:moveTo>
                  <a:pt x="0" y="1289050"/>
                </a:moveTo>
                <a:lnTo>
                  <a:pt x="619125" y="0"/>
                </a:lnTo>
                <a:lnTo>
                  <a:pt x="102235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60998" y="2914292"/>
            <a:ext cx="1327286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Collagen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fibers</a:t>
            </a:r>
          </a:p>
        </p:txBody>
      </p: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339090" y="5455445"/>
            <a:ext cx="1290418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Platelets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1663700" y="5368925"/>
            <a:ext cx="825500" cy="333375"/>
          </a:xfrm>
          <a:custGeom>
            <a:avLst/>
            <a:gdLst>
              <a:gd name="connsiteX0" fmla="*/ 0 w 825500"/>
              <a:gd name="connsiteY0" fmla="*/ 333375 h 333375"/>
              <a:gd name="connsiteX1" fmla="*/ 174625 w 825500"/>
              <a:gd name="connsiteY1" fmla="*/ 333375 h 333375"/>
              <a:gd name="connsiteX2" fmla="*/ 825500 w 825500"/>
              <a:gd name="connsiteY2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500" h="333375">
                <a:moveTo>
                  <a:pt x="0" y="333375"/>
                </a:moveTo>
                <a:lnTo>
                  <a:pt x="174625" y="333375"/>
                </a:lnTo>
                <a:lnTo>
                  <a:pt x="82550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33550" y="2667000"/>
            <a:ext cx="721519" cy="490538"/>
            <a:chOff x="1733550" y="2667000"/>
            <a:chExt cx="721519" cy="490538"/>
          </a:xfrm>
        </p:grpSpPr>
        <p:sp>
          <p:nvSpPr>
            <p:cNvPr id="13" name="Freeform 12"/>
            <p:cNvSpPr/>
            <p:nvPr/>
          </p:nvSpPr>
          <p:spPr bwMode="auto">
            <a:xfrm>
              <a:off x="1733550" y="2933700"/>
              <a:ext cx="700088" cy="223838"/>
            </a:xfrm>
            <a:custGeom>
              <a:avLst/>
              <a:gdLst>
                <a:gd name="connsiteX0" fmla="*/ 0 w 700088"/>
                <a:gd name="connsiteY0" fmla="*/ 221456 h 223838"/>
                <a:gd name="connsiteX1" fmla="*/ 133350 w 700088"/>
                <a:gd name="connsiteY1" fmla="*/ 223838 h 223838"/>
                <a:gd name="connsiteX2" fmla="*/ 700088 w 700088"/>
                <a:gd name="connsiteY2" fmla="*/ 0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088" h="223838">
                  <a:moveTo>
                    <a:pt x="0" y="221456"/>
                  </a:moveTo>
                  <a:lnTo>
                    <a:pt x="133350" y="223838"/>
                  </a:lnTo>
                  <a:lnTo>
                    <a:pt x="70008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66900" y="2667000"/>
              <a:ext cx="588169" cy="490538"/>
            </a:xfrm>
            <a:custGeom>
              <a:avLst/>
              <a:gdLst>
                <a:gd name="connsiteX0" fmla="*/ 0 w 588169"/>
                <a:gd name="connsiteY0" fmla="*/ 490538 h 490538"/>
                <a:gd name="connsiteX1" fmla="*/ 588169 w 588169"/>
                <a:gd name="connsiteY1" fmla="*/ 0 h 4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8169" h="490538">
                  <a:moveTo>
                    <a:pt x="0" y="490538"/>
                  </a:moveTo>
                  <a:lnTo>
                    <a:pt x="588169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766D6-826A-9442-81AA-D0F08B620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39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0" descr="\\192.168.4.30\conversion\IRDVD\Step Edit\Marieb EHAP 12\Output\Stepedit images\Ch10-12\Revised_ch10\figure_10_05_step4_un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0"/>
          <a:stretch>
            <a:fillRect/>
          </a:stretch>
        </p:blipFill>
        <p:spPr bwMode="auto">
          <a:xfrm>
            <a:off x="298450" y="1838308"/>
            <a:ext cx="8547100" cy="31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 bwMode="auto">
          <a:xfrm>
            <a:off x="2216150" y="2476500"/>
            <a:ext cx="1022350" cy="1054100"/>
          </a:xfrm>
          <a:custGeom>
            <a:avLst/>
            <a:gdLst>
              <a:gd name="connsiteX0" fmla="*/ 0 w 1022350"/>
              <a:gd name="connsiteY0" fmla="*/ 1054100 h 1054100"/>
              <a:gd name="connsiteX1" fmla="*/ 647700 w 1022350"/>
              <a:gd name="connsiteY1" fmla="*/ 0 h 1054100"/>
              <a:gd name="connsiteX2" fmla="*/ 1022350 w 1022350"/>
              <a:gd name="connsiteY2" fmla="*/ 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1054100">
                <a:moveTo>
                  <a:pt x="0" y="1054100"/>
                </a:moveTo>
                <a:lnTo>
                  <a:pt x="647700" y="0"/>
                </a:lnTo>
                <a:lnTo>
                  <a:pt x="1022350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168400" y="3543300"/>
            <a:ext cx="787400" cy="368300"/>
          </a:xfrm>
          <a:custGeom>
            <a:avLst/>
            <a:gdLst>
              <a:gd name="connsiteX0" fmla="*/ 0 w 787400"/>
              <a:gd name="connsiteY0" fmla="*/ 368300 h 368300"/>
              <a:gd name="connsiteX1" fmla="*/ 177800 w 787400"/>
              <a:gd name="connsiteY1" fmla="*/ 368300 h 368300"/>
              <a:gd name="connsiteX2" fmla="*/ 787400 w 787400"/>
              <a:gd name="connsiteY2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368300">
                <a:moveTo>
                  <a:pt x="0" y="368300"/>
                </a:moveTo>
                <a:lnTo>
                  <a:pt x="177800" y="368300"/>
                </a:lnTo>
                <a:lnTo>
                  <a:pt x="787400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3290887" y="2326878"/>
            <a:ext cx="5561138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5738" indent="-185738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Clotting factors present in plasma</a:t>
            </a:r>
            <a:br>
              <a:rPr lang="en-US" altLang="en-US" sz="218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1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released by injured tissue cells</a:t>
            </a:r>
            <a:br>
              <a:rPr lang="en-US" altLang="en-US" sz="218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1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interact with Ca</a:t>
            </a:r>
            <a:r>
              <a:rPr lang="en-US" altLang="en-US" sz="218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2+</a:t>
            </a:r>
            <a:r>
              <a:rPr lang="en-US" altLang="en-US" sz="21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to form thrombin,</a:t>
            </a:r>
            <a:br>
              <a:rPr lang="en-US" altLang="en-US" sz="218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1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enzyme that catalyzes joining of</a:t>
            </a:r>
            <a:br>
              <a:rPr lang="en-US" altLang="en-US" sz="218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1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fibrinogen molecules in plasma to fibrin.</a:t>
            </a: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3290887" y="4319653"/>
            <a:ext cx="5551200" cy="66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5738" indent="-185738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Fibrin forms a mesh that traps red blood</a:t>
            </a:r>
            <a:br>
              <a:rPr lang="en-US" altLang="en-US" sz="218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1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cells and platelets, forming the clot.</a:t>
            </a: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3255164" y="1914520"/>
            <a:ext cx="549426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50" b="1" spc="-20" dirty="0">
                <a:solidFill>
                  <a:srgbClr val="0761B9"/>
                </a:solidFill>
                <a:latin typeface="Arial Black" panose="020B0A04020102020204" pitchFamily="34" charset="0"/>
                <a:ea typeface="ＭＳ Ｐゴシック" charset="0"/>
              </a:rPr>
              <a:t>Step     </a:t>
            </a:r>
            <a:r>
              <a:rPr lang="en-US" altLang="en-US" sz="1500" b="1" spc="-20" dirty="0">
                <a:solidFill>
                  <a:srgbClr val="0761B9"/>
                </a:solidFill>
                <a:latin typeface="Arial Black" panose="020B0A04020102020204" pitchFamily="34" charset="0"/>
                <a:ea typeface="ＭＳ Ｐゴシック" charset="0"/>
              </a:rPr>
              <a:t> </a:t>
            </a:r>
            <a:r>
              <a:rPr lang="en-US" altLang="en-US" sz="2250" b="1" spc="-2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Coagulation events occur.</a:t>
            </a:r>
            <a:r>
              <a:rPr lang="en-US" altLang="en-US" sz="2250" b="1" spc="-20" dirty="0">
                <a:solidFill>
                  <a:srgbClr val="0761B9"/>
                </a:solidFill>
                <a:latin typeface="Arial Black" panose="020B0A04020102020204" pitchFamily="34" charset="0"/>
                <a:ea typeface="ＭＳ Ｐゴシック" charset="0"/>
              </a:rPr>
              <a:t>  </a:t>
            </a:r>
            <a:endParaRPr lang="en-US" altLang="en-US" sz="2250" b="1" spc="-20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038754" y="1891075"/>
            <a:ext cx="365760" cy="378165"/>
            <a:chOff x="4283138" y="2431257"/>
            <a:chExt cx="365760" cy="378165"/>
          </a:xfrm>
        </p:grpSpPr>
        <p:sp>
          <p:nvSpPr>
            <p:cNvPr id="31" name="Oval 30"/>
            <p:cNvSpPr/>
            <p:nvPr/>
          </p:nvSpPr>
          <p:spPr bwMode="auto">
            <a:xfrm>
              <a:off x="4283138" y="2431257"/>
              <a:ext cx="365760" cy="365760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32" name="TextBox 3"/>
            <p:cNvSpPr txBox="1">
              <a:spLocks noChangeArrowheads="1"/>
            </p:cNvSpPr>
            <p:nvPr/>
          </p:nvSpPr>
          <p:spPr bwMode="auto">
            <a:xfrm>
              <a:off x="4369814" y="2475997"/>
              <a:ext cx="197170" cy="3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5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33" name="TextBox 23"/>
          <p:cNvSpPr txBox="1">
            <a:spLocks noChangeArrowheads="1"/>
          </p:cNvSpPr>
          <p:nvPr/>
        </p:nvSpPr>
        <p:spPr bwMode="auto">
          <a:xfrm>
            <a:off x="322260" y="3706257"/>
            <a:ext cx="80150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Fibrin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B60D2-D2C8-6044-AC56-1E1CCA8B4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6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76" y="1441704"/>
            <a:ext cx="6175248" cy="39745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/>
        </p:nvSpPr>
        <p:spPr>
          <a:xfrm>
            <a:off x="64008" y="6552374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Pearson Education,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34704-5209-8E4F-828F-B48E1886C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75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2"/>
          <a:stretch>
            <a:fillRect/>
          </a:stretch>
        </p:blipFill>
        <p:spPr>
          <a:xfrm>
            <a:off x="298704" y="1691640"/>
            <a:ext cx="8546592" cy="347472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/>
        </p:nvSpPr>
        <p:spPr>
          <a:xfrm>
            <a:off x="64008" y="6552374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Pearson Education,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D92B5-0A51-974A-A46D-908F328B3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12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"/>
          <a:stretch>
            <a:fillRect/>
          </a:stretch>
        </p:blipFill>
        <p:spPr>
          <a:xfrm>
            <a:off x="298704" y="1508760"/>
            <a:ext cx="8546592" cy="384048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/>
        </p:nvSpPr>
        <p:spPr>
          <a:xfrm>
            <a:off x="64008" y="6552374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Pearson Education,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31383-7A0B-F445-B90E-52357837D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376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905000" y="213360"/>
            <a:ext cx="5334000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39925" y="229732"/>
            <a:ext cx="18482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Blood being tested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618038" y="513894"/>
            <a:ext cx="5979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Anti-A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938338" y="844094"/>
            <a:ext cx="8144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Type AB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505450" y="223382"/>
            <a:ext cx="635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Serum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450013" y="513894"/>
            <a:ext cx="5979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Anti-B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939925" y="2452232"/>
            <a:ext cx="6749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Type B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939925" y="4065132"/>
            <a:ext cx="6749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Type A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1939925" y="5562144"/>
            <a:ext cx="6846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Type O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936751" y="1052056"/>
            <a:ext cx="237244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(contains antigens A and B;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agglutinates with both sera)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287169" y="1853743"/>
            <a:ext cx="109164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Agglutinated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588794" y="2056943"/>
            <a:ext cx="48891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RBCs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938338" y="2660193"/>
            <a:ext cx="17168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(contains antigen B;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agglutinates with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anti-B serum)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1938338" y="4273093"/>
            <a:ext cx="171014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(contains antigen A;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agglutinates with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anti-A serum)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938338" y="5770106"/>
            <a:ext cx="215283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(contains no antigens;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does not agglutinate with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either serum)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4805363" y="1366838"/>
            <a:ext cx="419100" cy="590550"/>
          </a:xfrm>
          <a:custGeom>
            <a:avLst/>
            <a:gdLst>
              <a:gd name="connsiteX0" fmla="*/ 0 w 419100"/>
              <a:gd name="connsiteY0" fmla="*/ 0 h 590550"/>
              <a:gd name="connsiteX1" fmla="*/ 250031 w 419100"/>
              <a:gd name="connsiteY1" fmla="*/ 590550 h 590550"/>
              <a:gd name="connsiteX2" fmla="*/ 419100 w 4191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100" h="590550">
                <a:moveTo>
                  <a:pt x="0" y="0"/>
                </a:moveTo>
                <a:lnTo>
                  <a:pt x="250031" y="590550"/>
                </a:lnTo>
                <a:lnTo>
                  <a:pt x="419100" y="59055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6431757" y="1338263"/>
            <a:ext cx="409575" cy="621506"/>
          </a:xfrm>
          <a:custGeom>
            <a:avLst/>
            <a:gdLst>
              <a:gd name="connsiteX0" fmla="*/ 0 w 409575"/>
              <a:gd name="connsiteY0" fmla="*/ 621506 h 621506"/>
              <a:gd name="connsiteX1" fmla="*/ 164306 w 409575"/>
              <a:gd name="connsiteY1" fmla="*/ 621506 h 621506"/>
              <a:gd name="connsiteX2" fmla="*/ 409575 w 409575"/>
              <a:gd name="connsiteY2" fmla="*/ 0 h 6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621506">
                <a:moveTo>
                  <a:pt x="0" y="621506"/>
                </a:moveTo>
                <a:lnTo>
                  <a:pt x="164306" y="621506"/>
                </a:lnTo>
                <a:lnTo>
                  <a:pt x="409575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Footer Placeholder 3"/>
          <p:cNvSpPr>
            <a:spLocks noGrp="1"/>
          </p:cNvSpPr>
          <p:nvPr/>
        </p:nvSpPr>
        <p:spPr>
          <a:xfrm>
            <a:off x="64008" y="6552374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Pearson Education, Inc.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EA7A06B-6537-944C-A6C6-924D3E39B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34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789176" y="213360"/>
            <a:ext cx="556564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330485" y="205740"/>
            <a:ext cx="1350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Lymphocyte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003835" y="199390"/>
            <a:ext cx="9489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Platelets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30510" y="6338253"/>
            <a:ext cx="141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Erythrocytes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724435" y="6338253"/>
            <a:ext cx="12824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Neutrophils</a:t>
            </a:r>
          </a:p>
        </p:txBody>
      </p:sp>
      <p:sp>
        <p:nvSpPr>
          <p:cNvPr id="10" name="Freeform 9"/>
          <p:cNvSpPr/>
          <p:nvPr/>
        </p:nvSpPr>
        <p:spPr>
          <a:xfrm>
            <a:off x="2168201" y="344911"/>
            <a:ext cx="136093" cy="3192754"/>
          </a:xfrm>
          <a:custGeom>
            <a:avLst/>
            <a:gdLst>
              <a:gd name="connsiteX0" fmla="*/ 9525 w 136093"/>
              <a:gd name="connsiteY0" fmla="*/ 3183229 h 3192754"/>
              <a:gd name="connsiteX1" fmla="*/ 9525 w 136093"/>
              <a:gd name="connsiteY1" fmla="*/ 9525 h 3192754"/>
              <a:gd name="connsiteX2" fmla="*/ 126568 w 136093"/>
              <a:gd name="connsiteY2" fmla="*/ 9525 h 31927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6093" h="3192754">
                <a:moveTo>
                  <a:pt x="9525" y="3183229"/>
                </a:moveTo>
                <a:lnTo>
                  <a:pt x="9525" y="9525"/>
                </a:lnTo>
                <a:lnTo>
                  <a:pt x="126568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3163153" y="536570"/>
            <a:ext cx="2303221" cy="1069708"/>
          </a:xfrm>
          <a:custGeom>
            <a:avLst/>
            <a:gdLst>
              <a:gd name="connsiteX0" fmla="*/ 9525 w 2303221"/>
              <a:gd name="connsiteY0" fmla="*/ 1060183 h 1069708"/>
              <a:gd name="connsiteX1" fmla="*/ 2293696 w 2303221"/>
              <a:gd name="connsiteY1" fmla="*/ 9525 h 1069708"/>
              <a:gd name="connsiteX2" fmla="*/ 1955533 w 2303221"/>
              <a:gd name="connsiteY2" fmla="*/ 650494 h 10697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03221" h="1069708">
                <a:moveTo>
                  <a:pt x="9525" y="1060183"/>
                </a:moveTo>
                <a:lnTo>
                  <a:pt x="2293696" y="9525"/>
                </a:lnTo>
                <a:lnTo>
                  <a:pt x="1955533" y="650494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5445717" y="534048"/>
            <a:ext cx="809142" cy="1130769"/>
          </a:xfrm>
          <a:custGeom>
            <a:avLst/>
            <a:gdLst>
              <a:gd name="connsiteX0" fmla="*/ 799617 w 809142"/>
              <a:gd name="connsiteY0" fmla="*/ 1121244 h 1130769"/>
              <a:gd name="connsiteX1" fmla="*/ 9525 w 809142"/>
              <a:gd name="connsiteY1" fmla="*/ 9525 h 11307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09142" h="1130769">
                <a:moveTo>
                  <a:pt x="799617" y="1121244"/>
                </a:moveTo>
                <a:lnTo>
                  <a:pt x="952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2548624" y="4659909"/>
            <a:ext cx="1131061" cy="1627454"/>
          </a:xfrm>
          <a:custGeom>
            <a:avLst/>
            <a:gdLst>
              <a:gd name="connsiteX0" fmla="*/ 1121537 w 1131061"/>
              <a:gd name="connsiteY0" fmla="*/ 68021 h 1627454"/>
              <a:gd name="connsiteX1" fmla="*/ 616953 w 1131061"/>
              <a:gd name="connsiteY1" fmla="*/ 1617929 h 1627454"/>
              <a:gd name="connsiteX2" fmla="*/ 9525 w 1131061"/>
              <a:gd name="connsiteY2" fmla="*/ 9525 h 1627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31061" h="1627454">
                <a:moveTo>
                  <a:pt x="1121536" y="68021"/>
                </a:moveTo>
                <a:lnTo>
                  <a:pt x="616953" y="1617929"/>
                </a:lnTo>
                <a:lnTo>
                  <a:pt x="952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5211628" y="5011065"/>
            <a:ext cx="73926" cy="1315453"/>
          </a:xfrm>
          <a:custGeom>
            <a:avLst/>
            <a:gdLst>
              <a:gd name="connsiteX0" fmla="*/ 64401 w 73926"/>
              <a:gd name="connsiteY0" fmla="*/ 1305928 h 1315453"/>
              <a:gd name="connsiteX1" fmla="*/ 9525 w 73926"/>
              <a:gd name="connsiteY1" fmla="*/ 9525 h 13154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926" h="1315453">
                <a:moveTo>
                  <a:pt x="64401" y="1305928"/>
                </a:moveTo>
                <a:lnTo>
                  <a:pt x="952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4304443" y="3855153"/>
            <a:ext cx="974013" cy="2304021"/>
          </a:xfrm>
          <a:custGeom>
            <a:avLst/>
            <a:gdLst>
              <a:gd name="connsiteX0" fmla="*/ 9525 w 974013"/>
              <a:gd name="connsiteY0" fmla="*/ 9525 h 2304021"/>
              <a:gd name="connsiteX1" fmla="*/ 964488 w 974013"/>
              <a:gd name="connsiteY1" fmla="*/ 2294496 h 23040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74013" h="2304021">
                <a:moveTo>
                  <a:pt x="9525" y="9525"/>
                </a:moveTo>
                <a:lnTo>
                  <a:pt x="964488" y="2294496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156048" y="6264481"/>
            <a:ext cx="38100" cy="90360"/>
          </a:xfrm>
          <a:custGeom>
            <a:avLst/>
            <a:gdLst>
              <a:gd name="connsiteX0" fmla="*/ 9525 w 38100"/>
              <a:gd name="connsiteY0" fmla="*/ 9525 h 90360"/>
              <a:gd name="connsiteX1" fmla="*/ 9525 w 38100"/>
              <a:gd name="connsiteY1" fmla="*/ 80835 h 90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90360">
                <a:moveTo>
                  <a:pt x="9525" y="9525"/>
                </a:moveTo>
                <a:lnTo>
                  <a:pt x="9525" y="8083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5447331" y="450684"/>
            <a:ext cx="38100" cy="109397"/>
          </a:xfrm>
          <a:custGeom>
            <a:avLst/>
            <a:gdLst>
              <a:gd name="connsiteX0" fmla="*/ 9525 w 38100"/>
              <a:gd name="connsiteY0" fmla="*/ 9525 h 109397"/>
              <a:gd name="connsiteX1" fmla="*/ 9525 w 38100"/>
              <a:gd name="connsiteY1" fmla="*/ 99872 h 1093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109397">
                <a:moveTo>
                  <a:pt x="9525" y="9525"/>
                </a:moveTo>
                <a:lnTo>
                  <a:pt x="9525" y="9987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ooter Placeholder 3"/>
          <p:cNvSpPr>
            <a:spLocks noGrp="1"/>
          </p:cNvSpPr>
          <p:nvPr/>
        </p:nvSpPr>
        <p:spPr>
          <a:xfrm>
            <a:off x="64008" y="6552374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Pearson Education, Inc.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DB9142A-5380-394E-BD5D-D8A09A3F3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41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"/>
          <a:stretch>
            <a:fillRect/>
          </a:stretch>
        </p:blipFill>
        <p:spPr>
          <a:xfrm>
            <a:off x="435864" y="685800"/>
            <a:ext cx="8272272" cy="54864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98609" y="4606194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1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233584" y="4464906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2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30459" y="4531581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3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074959" y="4733194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4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602009" y="4899881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5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060797" y="4766531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6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546572" y="4528406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7...146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5046759" y="4633181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1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481734" y="4491894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2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878609" y="4558569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3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6323109" y="4760181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4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6850159" y="4926869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5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308947" y="4793519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6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7794722" y="4556981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7...146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466822" y="5393085"/>
            <a:ext cx="39861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84632" indent="-484632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 Normal RBC and part of the</a:t>
            </a:r>
            <a:b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amino acid sequence of its</a:t>
            </a:r>
            <a:b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hemoglobin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14972" y="5393085"/>
            <a:ext cx="390658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84632" indent="-484632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 Sickled RBC and part of its</a:t>
            </a:r>
            <a:b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hemoglobin sequence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26712F4-574C-E04D-8E0D-7EC8519D1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46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"/>
          <a:stretch>
            <a:fillRect/>
          </a:stretch>
        </p:blipFill>
        <p:spPr>
          <a:xfrm>
            <a:off x="298704" y="975360"/>
            <a:ext cx="8546592" cy="49072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/>
        </p:nvSpPr>
        <p:spPr>
          <a:xfrm>
            <a:off x="64008" y="6552374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Pearson Education,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DF710-CD5A-134C-9B21-5E401BB11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84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>
          <a:xfrm>
            <a:off x="298704" y="2133600"/>
            <a:ext cx="8546592" cy="259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/>
        </p:nvSpPr>
        <p:spPr>
          <a:xfrm>
            <a:off x="64008" y="6552374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Pearson Education,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1F65E-5A32-4448-B045-F7D404CC2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85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"/>
          <a:stretch>
            <a:fillRect/>
          </a:stretch>
        </p:blipFill>
        <p:spPr>
          <a:xfrm>
            <a:off x="298704" y="661416"/>
            <a:ext cx="8546592" cy="55351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/>
        </p:nvSpPr>
        <p:spPr>
          <a:xfrm>
            <a:off x="64008" y="6552374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Pearson Education,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3535D-2A37-294F-8843-5DF280C35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14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"/>
          <a:stretch>
            <a:fillRect/>
          </a:stretch>
        </p:blipFill>
        <p:spPr>
          <a:xfrm>
            <a:off x="298704" y="749808"/>
            <a:ext cx="8546592" cy="535838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/>
        </p:nvSpPr>
        <p:spPr>
          <a:xfrm>
            <a:off x="64008" y="6552374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Pearson Education,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A17E6-5A30-6749-ACE1-12DE151AB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9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"/>
          <a:stretch>
            <a:fillRect/>
          </a:stretch>
        </p:blipFill>
        <p:spPr>
          <a:xfrm>
            <a:off x="1484376" y="451104"/>
            <a:ext cx="6175248" cy="595579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381260" y="598488"/>
            <a:ext cx="183864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Hemocytoblast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stem cells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601672" y="1276350"/>
            <a:ext cx="123751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Lymphoid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stem cells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052897" y="1276350"/>
            <a:ext cx="123751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Myeloid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stem cells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31947" y="2203450"/>
            <a:ext cx="2620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Secondary stem cells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3272" y="3443288"/>
            <a:ext cx="1567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Erythrocytes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49872" y="3252788"/>
            <a:ext cx="12262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Basophils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49535" y="4446588"/>
            <a:ext cx="10531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Platelets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62560" y="4652963"/>
            <a:ext cx="14539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Eosinophils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79447" y="5959475"/>
            <a:ext cx="16448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Lymphocytes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755910" y="5959475"/>
            <a:ext cx="13401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Monocytes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07617" y="5959475"/>
            <a:ext cx="14250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Neutrophils</a:t>
            </a:r>
          </a:p>
        </p:txBody>
      </p:sp>
      <p:sp>
        <p:nvSpPr>
          <p:cNvPr id="17" name="Footer Placeholder 3"/>
          <p:cNvSpPr>
            <a:spLocks noGrp="1"/>
          </p:cNvSpPr>
          <p:nvPr/>
        </p:nvSpPr>
        <p:spPr>
          <a:xfrm>
            <a:off x="64008" y="6552374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2018 Pearson Education, Inc.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F3C6F61-DCF6-454D-97E7-81A589A98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46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"/>
          <a:stretch>
            <a:fillRect/>
          </a:stretch>
        </p:blipFill>
        <p:spPr>
          <a:xfrm>
            <a:off x="298704" y="1210056"/>
            <a:ext cx="8546592" cy="443788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 rot="1310826">
            <a:off x="2020273" y="1402410"/>
            <a:ext cx="11943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400" b="1" dirty="0">
                <a:solidFill>
                  <a:srgbClr val="FFFFFF">
                    <a:lumMod val="50000"/>
                  </a:srgbClr>
                </a:solidFill>
                <a:latin typeface="Arial Black" panose="020B0A04020102020204" pitchFamily="34" charset="0"/>
                <a:ea typeface="ＭＳ Ｐゴシック" charset="0"/>
              </a:rPr>
              <a:t>IMBALANCE</a:t>
            </a:r>
            <a:endParaRPr lang="en-US" altLang="en-US" sz="1400" b="1" dirty="0">
              <a:solidFill>
                <a:srgbClr val="FFFFFF">
                  <a:lumMod val="50000"/>
                </a:srgbClr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970343" y="1846979"/>
            <a:ext cx="37702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Homeostasis: 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Normal blood oxygen levels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348673" y="2375205"/>
            <a:ext cx="8576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Stimulus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036723" y="2588343"/>
            <a:ext cx="255839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Low blood O</a:t>
            </a:r>
            <a:r>
              <a:rPr lang="en-US" altLang="en-US" sz="14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–carrying ability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due to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6029577" y="2945533"/>
            <a:ext cx="19925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Decreased RBC count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6029577" y="3136033"/>
            <a:ext cx="19316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0" indent="-127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Decreased amount of</a:t>
            </a:r>
            <a:b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hemoglobin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029577" y="3534496"/>
            <a:ext cx="25279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Decreased availability of O</a:t>
            </a:r>
            <a:r>
              <a:rPr lang="en-US" altLang="en-US" sz="14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altLang="en-US" sz="1200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41570" y="2630409"/>
            <a:ext cx="134812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O</a:t>
            </a:r>
            <a:r>
              <a:rPr lang="en-US" altLang="en-US" sz="14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–carrying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ability of blood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increases.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 rot="1310826">
            <a:off x="4347548" y="2769248"/>
            <a:ext cx="11943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400" b="1" dirty="0">
                <a:solidFill>
                  <a:srgbClr val="FFFFFF">
                    <a:lumMod val="50000"/>
                  </a:srgbClr>
                </a:solidFill>
                <a:latin typeface="Arial Black" panose="020B0A04020102020204" pitchFamily="34" charset="0"/>
                <a:ea typeface="ＭＳ Ｐゴシック" charset="0"/>
              </a:rPr>
              <a:t>IMBALANCE</a:t>
            </a:r>
            <a:endParaRPr lang="en-US" altLang="en-US" sz="1400" b="1" dirty="0">
              <a:solidFill>
                <a:srgbClr val="FFFFFF">
                  <a:lumMod val="50000"/>
                </a:srgbClr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554421" y="4154413"/>
            <a:ext cx="126477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Enhanced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erythropoiesis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increases RBC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count.</a:t>
            </a: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3203041" y="5052935"/>
            <a:ext cx="168956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Erythropoietin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stimulates red bone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marrow.</a:t>
            </a: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4828638" y="4466356"/>
            <a:ext cx="19187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Kidneys (and liver,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 a smaller extent)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release erythropoietin.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62158" y="2360125"/>
            <a:ext cx="228600" cy="228600"/>
            <a:chOff x="6062158" y="2360125"/>
            <a:chExt cx="228600" cy="228600"/>
          </a:xfrm>
        </p:grpSpPr>
        <p:sp>
          <p:nvSpPr>
            <p:cNvPr id="19" name="Oval 18"/>
            <p:cNvSpPr/>
            <p:nvPr/>
          </p:nvSpPr>
          <p:spPr bwMode="auto">
            <a:xfrm>
              <a:off x="6062158" y="2360125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20" name="TextBox 3"/>
            <p:cNvSpPr txBox="1">
              <a:spLocks noChangeArrowheads="1"/>
            </p:cNvSpPr>
            <p:nvPr/>
          </p:nvSpPr>
          <p:spPr bwMode="auto">
            <a:xfrm>
              <a:off x="6116345" y="2366703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14021" y="4448101"/>
            <a:ext cx="228600" cy="228600"/>
            <a:chOff x="6062158" y="2360125"/>
            <a:chExt cx="228600" cy="228600"/>
          </a:xfrm>
        </p:grpSpPr>
        <p:sp>
          <p:nvSpPr>
            <p:cNvPr id="22" name="Oval 21"/>
            <p:cNvSpPr/>
            <p:nvPr/>
          </p:nvSpPr>
          <p:spPr bwMode="auto">
            <a:xfrm>
              <a:off x="6062158" y="2360125"/>
              <a:ext cx="228600" cy="228600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23" name="TextBox 3"/>
            <p:cNvSpPr txBox="1">
              <a:spLocks noChangeArrowheads="1"/>
            </p:cNvSpPr>
            <p:nvPr/>
          </p:nvSpPr>
          <p:spPr bwMode="auto">
            <a:xfrm>
              <a:off x="6116345" y="2366703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18697" y="5012383"/>
            <a:ext cx="228600" cy="228600"/>
            <a:chOff x="6062158" y="2360125"/>
            <a:chExt cx="228600" cy="228600"/>
          </a:xfrm>
        </p:grpSpPr>
        <p:sp>
          <p:nvSpPr>
            <p:cNvPr id="25" name="Oval 24"/>
            <p:cNvSpPr/>
            <p:nvPr/>
          </p:nvSpPr>
          <p:spPr bwMode="auto">
            <a:xfrm>
              <a:off x="6062158" y="2360125"/>
              <a:ext cx="228600" cy="228600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26" name="TextBox 3"/>
            <p:cNvSpPr txBox="1">
              <a:spLocks noChangeArrowheads="1"/>
            </p:cNvSpPr>
            <p:nvPr/>
          </p:nvSpPr>
          <p:spPr bwMode="auto">
            <a:xfrm>
              <a:off x="6116345" y="2366703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4421" y="4128935"/>
            <a:ext cx="228600" cy="228600"/>
            <a:chOff x="6062158" y="2360125"/>
            <a:chExt cx="228600" cy="228600"/>
          </a:xfrm>
        </p:grpSpPr>
        <p:sp>
          <p:nvSpPr>
            <p:cNvPr id="28" name="Oval 27"/>
            <p:cNvSpPr/>
            <p:nvPr/>
          </p:nvSpPr>
          <p:spPr bwMode="auto">
            <a:xfrm>
              <a:off x="6062158" y="2360125"/>
              <a:ext cx="228600" cy="228600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29" name="TextBox 3"/>
            <p:cNvSpPr txBox="1">
              <a:spLocks noChangeArrowheads="1"/>
            </p:cNvSpPr>
            <p:nvPr/>
          </p:nvSpPr>
          <p:spPr bwMode="auto">
            <a:xfrm>
              <a:off x="6116345" y="2366703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0452" y="2586037"/>
            <a:ext cx="228600" cy="228600"/>
            <a:chOff x="6062158" y="2360125"/>
            <a:chExt cx="228600" cy="228600"/>
          </a:xfrm>
        </p:grpSpPr>
        <p:sp>
          <p:nvSpPr>
            <p:cNvPr id="31" name="Oval 30"/>
            <p:cNvSpPr/>
            <p:nvPr/>
          </p:nvSpPr>
          <p:spPr bwMode="auto">
            <a:xfrm>
              <a:off x="6062158" y="2360125"/>
              <a:ext cx="228600" cy="228600"/>
            </a:xfrm>
            <a:prstGeom prst="ellipse">
              <a:avLst/>
            </a:prstGeom>
            <a:noFill/>
            <a:ln w="127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761B9"/>
                </a:solidFill>
                <a:ea typeface="ＭＳ Ｐゴシック" charset="0"/>
              </a:endParaRPr>
            </a:p>
          </p:txBody>
        </p:sp>
        <p:sp>
          <p:nvSpPr>
            <p:cNvPr id="32" name="TextBox 3"/>
            <p:cNvSpPr txBox="1">
              <a:spLocks noChangeArrowheads="1"/>
            </p:cNvSpPr>
            <p:nvPr/>
          </p:nvSpPr>
          <p:spPr bwMode="auto">
            <a:xfrm>
              <a:off x="6116345" y="2366703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761B9"/>
                  </a:solidFill>
                  <a:latin typeface="Arial Black" panose="020B0A04020102020204" pitchFamily="34" charset="0"/>
                  <a:ea typeface="ＭＳ Ｐゴシック" charset="0"/>
                </a:rPr>
                <a:t>5</a:t>
              </a:r>
              <a:endParaRPr lang="en-US" altLang="en-US" sz="1400" b="1" dirty="0">
                <a:solidFill>
                  <a:srgbClr val="0761B9"/>
                </a:solidFill>
                <a:latin typeface="Arial Black" panose="020B0A04020102020204" pitchFamily="34" charset="0"/>
                <a:ea typeface="ＭＳ Ｐゴシック" charset="0"/>
              </a:endParaRPr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F5348C42-79CA-4246-A678-A81669D7C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8159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570</Words>
  <Application>Microsoft Macintosh PowerPoint</Application>
  <PresentationFormat>On-screen Show (4:3)</PresentationFormat>
  <Paragraphs>186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 Black</vt:lpstr>
      <vt:lpstr>Calibri</vt:lpstr>
      <vt:lpstr>Times</vt:lpstr>
      <vt:lpstr>Times New Roman</vt:lpstr>
      <vt:lpstr>Wingdings</vt:lpstr>
      <vt:lpstr>Custom Design</vt:lpstr>
      <vt:lpstr>Blank</vt:lpstr>
      <vt:lpstr>1_Blank</vt:lpstr>
      <vt:lpstr>2_Blank</vt:lpstr>
      <vt:lpstr>8_Blank</vt:lpstr>
      <vt:lpstr>9_Blank</vt:lpstr>
      <vt:lpstr>10_Blank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220</cp:revision>
  <dcterms:modified xsi:type="dcterms:W3CDTF">2020-03-07T00:12:29Z</dcterms:modified>
</cp:coreProperties>
</file>