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5" r:id="rId2"/>
    <p:sldMasterId id="2147484779" r:id="rId3"/>
    <p:sldMasterId id="2147484789" r:id="rId4"/>
    <p:sldMasterId id="2147484791" r:id="rId5"/>
    <p:sldMasterId id="2147484793" r:id="rId6"/>
    <p:sldMasterId id="2147484795" r:id="rId7"/>
    <p:sldMasterId id="2147484797" r:id="rId8"/>
    <p:sldMasterId id="2147484801" r:id="rId9"/>
    <p:sldMasterId id="2147484803" r:id="rId10"/>
    <p:sldMasterId id="2147484805" r:id="rId11"/>
    <p:sldMasterId id="2147484809" r:id="rId12"/>
    <p:sldMasterId id="2147484811" r:id="rId13"/>
    <p:sldMasterId id="2147484813" r:id="rId14"/>
    <p:sldMasterId id="2147484817" r:id="rId15"/>
    <p:sldMasterId id="2147484819" r:id="rId16"/>
    <p:sldMasterId id="2147484821" r:id="rId17"/>
    <p:sldMasterId id="2147484823" r:id="rId18"/>
    <p:sldMasterId id="2147484825" r:id="rId19"/>
    <p:sldMasterId id="2147484829" r:id="rId20"/>
    <p:sldMasterId id="2147484831" r:id="rId21"/>
    <p:sldMasterId id="2147484833" r:id="rId22"/>
    <p:sldMasterId id="2147484835" r:id="rId23"/>
  </p:sldMasterIdLst>
  <p:notesMasterIdLst>
    <p:notesMasterId r:id="rId46"/>
  </p:notesMasterIdLst>
  <p:handoutMasterIdLst>
    <p:handoutMasterId r:id="rId47"/>
  </p:handoutMasterIdLst>
  <p:sldIdLst>
    <p:sldId id="622" r:id="rId24"/>
    <p:sldId id="629" r:id="rId25"/>
    <p:sldId id="634" r:id="rId26"/>
    <p:sldId id="635" r:id="rId27"/>
    <p:sldId id="636" r:id="rId28"/>
    <p:sldId id="637" r:id="rId29"/>
    <p:sldId id="638" r:id="rId30"/>
    <p:sldId id="640" r:id="rId31"/>
    <p:sldId id="641" r:id="rId32"/>
    <p:sldId id="642" r:id="rId33"/>
    <p:sldId id="644" r:id="rId34"/>
    <p:sldId id="645" r:id="rId35"/>
    <p:sldId id="646" r:id="rId36"/>
    <p:sldId id="648" r:id="rId37"/>
    <p:sldId id="649" r:id="rId38"/>
    <p:sldId id="650" r:id="rId39"/>
    <p:sldId id="651" r:id="rId40"/>
    <p:sldId id="652" r:id="rId41"/>
    <p:sldId id="654" r:id="rId42"/>
    <p:sldId id="655" r:id="rId43"/>
    <p:sldId id="656" r:id="rId44"/>
    <p:sldId id="6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317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Endocrine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03A1874-296E-4548-ACFE-7C571D58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C82A3E-5649-524C-9E1A-03224957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72B054-60C5-AD4A-92D6-3E8943D3B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6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0BCD05-6386-E945-9C21-36C6B51EB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38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666C02-2EB8-724A-AB93-BA1549A3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3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D22062-1D74-4942-9D1E-EC5CFF76D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1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3498BF4-A6C7-7042-B926-4ACC006BE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64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8FD8EF-FA2E-B040-B161-EF0742E3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02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A49CC1-33B0-D942-AA9E-02B0D224D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6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5E82D9-39A1-2740-A624-686E0E67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41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2DA2C-FD6B-6E46-B7ED-413F7EF60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30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586F-CA41-2C49-A852-874E7EC80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D00C17A-61F3-5943-BEC7-E233F1015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8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F37209-06D5-824A-9C42-5B726B602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25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CA3B7C3-79BA-EF41-8B55-E74A5E28C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21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56C4E-2986-3A47-87E2-BA22567FB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12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F507FE-2110-E54B-BAD6-AF2A52BB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0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FDDAA3-1E23-DA44-BEC8-45B661F7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9D4FEC-909B-2549-947F-C61EFF69A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001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1288D4-5E97-8046-9198-9B235A3F9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39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746681-D07F-2643-97F2-0BE7FF1A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71F2EE-D9FB-3247-9DD3-95E5A398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2F2A1B-1C21-F94B-AB0D-0F5DD1EBA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1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8AAA0C2-E6EB-F648-A8FA-FF0C268FB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61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A766C5-DC78-FD4F-91D2-512D8FF50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13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1EDDDF-D144-C442-9B5F-C7CE592D7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3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46C3AA-62D7-2346-9FC4-F49A63A1A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2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1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2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5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6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9D888-DA83-4548-9A77-E07EA17B2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2CFDD-035D-8642-A3C3-274E461CD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0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458070-5648-DF47-8F19-907DDADD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0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A291E6-9B51-944C-A6DA-1C0000657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19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3FF195-D8A6-4848-A610-DDE42DB43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4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BDE62C-D285-6A43-8A80-604E49AD0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F38396-CD33-C544-AFAE-492E5D55F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8C8DE-B67B-C549-A687-ED9BD2C3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5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CD1A9E-7CDC-134E-AB2A-5E5501AC9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72E12E-1E5D-8548-B637-6811C8E9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824729-6AFC-D74F-9EF7-32730EE0B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08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24D89C-2F25-5E49-901E-67178C1F0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5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E486BE-B1CB-EB49-9AC9-9B4726E45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5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1F6CA3-844F-A845-BD3C-F0B07F546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95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1C03FC-43B0-1146-995B-34768AEE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6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BFA95D-C5E1-1848-B4F0-223A4C119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F608DA-AEE4-1341-8E07-6F125DD75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8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3EDFBC-DF58-DF4C-A9B0-643434E24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41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8336F7-4060-A14A-934D-2B8A21303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EE2311-560B-394B-B76D-5475F56A0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5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F750C6-97D7-F04D-B440-EC907DDF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0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021B5F-4254-6249-A008-5EEE4CFF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96A143-384E-6548-BE75-D853B419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0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6b_unlabele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7_unlabel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8_unlabeled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9_unlabele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10_0_unlabeled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11a_unlabeled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11b_unlabele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11c_unlabele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12_unlabele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table_09_01_1_unlabeled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table_09_01_2_unlabeled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table_09_01_3_unlabeled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table_09_01_4_unlabeled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2b_unlabeled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2c_unlabeled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3_unlabeled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4_unlabeled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5_unlabele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Vendoer\Unlabeled\figure_09_06a_unlabeled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\Desktop\Stepedit\JPGs\PIC\figure_09_01a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"/>
          <a:stretch>
            <a:fillRect/>
          </a:stretch>
        </p:blipFill>
        <p:spPr bwMode="auto">
          <a:xfrm>
            <a:off x="1487488" y="319885"/>
            <a:ext cx="6169025" cy="62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83"/>
          <p:cNvSpPr txBox="1"/>
          <p:nvPr/>
        </p:nvSpPr>
        <p:spPr>
          <a:xfrm>
            <a:off x="1545500" y="561975"/>
            <a:ext cx="127390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Steroid hormone</a:t>
            </a:r>
          </a:p>
        </p:txBody>
      </p:sp>
      <p:sp>
        <p:nvSpPr>
          <p:cNvPr id="7" name="object 81"/>
          <p:cNvSpPr txBox="1"/>
          <p:nvPr/>
        </p:nvSpPr>
        <p:spPr>
          <a:xfrm>
            <a:off x="6207813" y="501009"/>
            <a:ext cx="127350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381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Nucleus</a:t>
            </a:r>
            <a:endParaRPr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object 82"/>
          <p:cNvSpPr txBox="1"/>
          <p:nvPr/>
        </p:nvSpPr>
        <p:spPr>
          <a:xfrm>
            <a:off x="3061575" y="523870"/>
            <a:ext cx="138622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Cytoplasm</a:t>
            </a:r>
          </a:p>
        </p:txBody>
      </p:sp>
      <p:sp>
        <p:nvSpPr>
          <p:cNvPr id="9" name="object 84"/>
          <p:cNvSpPr txBox="1"/>
          <p:nvPr/>
        </p:nvSpPr>
        <p:spPr>
          <a:xfrm>
            <a:off x="3985938" y="2097849"/>
            <a:ext cx="231986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ts val="254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Hormone-receptor complex</a:t>
            </a:r>
          </a:p>
        </p:txBody>
      </p:sp>
      <p:sp>
        <p:nvSpPr>
          <p:cNvPr id="10" name="object 85"/>
          <p:cNvSpPr txBox="1"/>
          <p:nvPr/>
        </p:nvSpPr>
        <p:spPr>
          <a:xfrm>
            <a:off x="4693920" y="2824670"/>
            <a:ext cx="102837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DNA</a:t>
            </a:r>
          </a:p>
        </p:txBody>
      </p:sp>
      <p:sp>
        <p:nvSpPr>
          <p:cNvPr id="11" name="object 86"/>
          <p:cNvSpPr txBox="1"/>
          <p:nvPr/>
        </p:nvSpPr>
        <p:spPr>
          <a:xfrm>
            <a:off x="4881979" y="3429000"/>
            <a:ext cx="115109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mRNA</a:t>
            </a:r>
          </a:p>
        </p:txBody>
      </p:sp>
      <p:sp>
        <p:nvSpPr>
          <p:cNvPr id="12" name="object 87"/>
          <p:cNvSpPr txBox="1"/>
          <p:nvPr/>
        </p:nvSpPr>
        <p:spPr>
          <a:xfrm>
            <a:off x="3048001" y="4017730"/>
            <a:ext cx="937938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protein</a:t>
            </a:r>
          </a:p>
        </p:txBody>
      </p:sp>
      <p:sp>
        <p:nvSpPr>
          <p:cNvPr id="13" name="object 88"/>
          <p:cNvSpPr txBox="1"/>
          <p:nvPr/>
        </p:nvSpPr>
        <p:spPr>
          <a:xfrm>
            <a:off x="1545500" y="4897901"/>
            <a:ext cx="138820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Plasma membrane of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target 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128" y="885183"/>
            <a:ext cx="135016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Receptor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protein</a:t>
            </a:r>
          </a:p>
        </p:txBody>
      </p:sp>
      <p:sp>
        <p:nvSpPr>
          <p:cNvPr id="15" name="object 80"/>
          <p:cNvSpPr txBox="1"/>
          <p:nvPr/>
        </p:nvSpPr>
        <p:spPr>
          <a:xfrm>
            <a:off x="1502032" y="6239305"/>
            <a:ext cx="387749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tabLst>
                <a:tab pos="3373120" algn="l"/>
              </a:tabLst>
            </a:pP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(a) </a:t>
            </a:r>
            <a:r>
              <a:rPr sz="2000" b="1" spc="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Direct gene activation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79111" y="1174912"/>
            <a:ext cx="318216" cy="320040"/>
            <a:chOff x="3179111" y="1174912"/>
            <a:chExt cx="318216" cy="337183"/>
          </a:xfrm>
        </p:grpSpPr>
        <p:sp>
          <p:nvSpPr>
            <p:cNvPr id="44" name="Oval 43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7" name="object 97"/>
            <p:cNvSpPr txBox="1"/>
            <p:nvPr/>
          </p:nvSpPr>
          <p:spPr>
            <a:xfrm>
              <a:off x="3234560" y="132348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1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37987" y="1231744"/>
            <a:ext cx="318216" cy="320040"/>
            <a:chOff x="3179111" y="1174912"/>
            <a:chExt cx="318216" cy="337183"/>
          </a:xfrm>
        </p:grpSpPr>
        <p:sp>
          <p:nvSpPr>
            <p:cNvPr id="46" name="Oval 45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7" name="object 97"/>
            <p:cNvSpPr txBox="1"/>
            <p:nvPr/>
          </p:nvSpPr>
          <p:spPr>
            <a:xfrm>
              <a:off x="3234560" y="132348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82240" y="1619409"/>
            <a:ext cx="318216" cy="320040"/>
            <a:chOff x="3179111" y="1174912"/>
            <a:chExt cx="318216" cy="337183"/>
          </a:xfrm>
        </p:grpSpPr>
        <p:sp>
          <p:nvSpPr>
            <p:cNvPr id="49" name="Oval 48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0" name="object 97"/>
            <p:cNvSpPr txBox="1"/>
            <p:nvPr/>
          </p:nvSpPr>
          <p:spPr>
            <a:xfrm>
              <a:off x="3247260" y="133686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3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19237" y="2260523"/>
            <a:ext cx="318216" cy="320040"/>
            <a:chOff x="3179111" y="1174912"/>
            <a:chExt cx="318216" cy="337183"/>
          </a:xfrm>
        </p:grpSpPr>
        <p:sp>
          <p:nvSpPr>
            <p:cNvPr id="52" name="Oval 51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3" name="object 97"/>
            <p:cNvSpPr txBox="1"/>
            <p:nvPr/>
          </p:nvSpPr>
          <p:spPr>
            <a:xfrm>
              <a:off x="3234560" y="133686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844564" y="3570064"/>
            <a:ext cx="318216" cy="320040"/>
            <a:chOff x="3179111" y="1174912"/>
            <a:chExt cx="318216" cy="337183"/>
          </a:xfrm>
        </p:grpSpPr>
        <p:sp>
          <p:nvSpPr>
            <p:cNvPr id="55" name="Oval 54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6" name="object 97"/>
            <p:cNvSpPr txBox="1"/>
            <p:nvPr/>
          </p:nvSpPr>
          <p:spPr>
            <a:xfrm>
              <a:off x="3247260" y="133686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5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27353" y="5634092"/>
            <a:ext cx="318216" cy="320040"/>
            <a:chOff x="3179111" y="1174912"/>
            <a:chExt cx="318216" cy="337183"/>
          </a:xfrm>
        </p:grpSpPr>
        <p:sp>
          <p:nvSpPr>
            <p:cNvPr id="58" name="Oval 57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9" name="object 97"/>
            <p:cNvSpPr txBox="1"/>
            <p:nvPr/>
          </p:nvSpPr>
          <p:spPr>
            <a:xfrm>
              <a:off x="3234560" y="133686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6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 bwMode="auto">
          <a:xfrm>
            <a:off x="2070892" y="1103743"/>
            <a:ext cx="0" cy="393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637689" y="1050032"/>
            <a:ext cx="4008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object 73"/>
          <p:cNvSpPr/>
          <p:nvPr/>
        </p:nvSpPr>
        <p:spPr>
          <a:xfrm>
            <a:off x="2467615" y="4943475"/>
            <a:ext cx="325591" cy="118547"/>
          </a:xfrm>
          <a:custGeom>
            <a:avLst/>
            <a:gdLst/>
            <a:ahLst/>
            <a:cxnLst/>
            <a:rect l="l" t="t" r="r" b="b"/>
            <a:pathLst>
              <a:path w="139700" h="55245">
                <a:moveTo>
                  <a:pt x="139674" y="0"/>
                </a:moveTo>
                <a:lnTo>
                  <a:pt x="46268" y="54772"/>
                </a:lnTo>
                <a:lnTo>
                  <a:pt x="0" y="5477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A6E04-51BD-C143-A8BF-EBE90C730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282952" y="213360"/>
            <a:ext cx="4578096" cy="6431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65475" y="710391"/>
            <a:ext cx="771525" cy="3302809"/>
            <a:chOff x="3165475" y="710391"/>
            <a:chExt cx="771525" cy="3302809"/>
          </a:xfrm>
        </p:grpSpPr>
        <p:sp>
          <p:nvSpPr>
            <p:cNvPr id="7" name="object 33"/>
            <p:cNvSpPr/>
            <p:nvPr/>
          </p:nvSpPr>
          <p:spPr>
            <a:xfrm>
              <a:off x="3165475" y="710391"/>
              <a:ext cx="57862" cy="775509"/>
            </a:xfrm>
            <a:custGeom>
              <a:avLst/>
              <a:gdLst/>
              <a:ahLst/>
              <a:cxnLst/>
              <a:rect l="l" t="t" r="r" b="b"/>
              <a:pathLst>
                <a:path h="370839">
                  <a:moveTo>
                    <a:pt x="0" y="37027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8" name="object 35"/>
            <p:cNvSpPr/>
            <p:nvPr/>
          </p:nvSpPr>
          <p:spPr>
            <a:xfrm>
              <a:off x="3168650" y="1089025"/>
              <a:ext cx="768350" cy="2924175"/>
            </a:xfrm>
            <a:custGeom>
              <a:avLst/>
              <a:gdLst/>
              <a:ahLst/>
              <a:cxnLst/>
              <a:rect l="l" t="t" r="r" b="b"/>
              <a:pathLst>
                <a:path w="455295" h="1707514">
                  <a:moveTo>
                    <a:pt x="0" y="0"/>
                  </a:moveTo>
                  <a:lnTo>
                    <a:pt x="455218" y="1706971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1976" y="4378022"/>
            <a:ext cx="794044" cy="1565578"/>
            <a:chOff x="4371976" y="4378022"/>
            <a:chExt cx="794044" cy="1565578"/>
          </a:xfrm>
        </p:grpSpPr>
        <p:sp>
          <p:nvSpPr>
            <p:cNvPr id="10" name="object 36"/>
            <p:cNvSpPr/>
            <p:nvPr/>
          </p:nvSpPr>
          <p:spPr>
            <a:xfrm>
              <a:off x="4371976" y="4378022"/>
              <a:ext cx="794044" cy="1565578"/>
            </a:xfrm>
            <a:custGeom>
              <a:avLst/>
              <a:gdLst>
                <a:gd name="connsiteX0" fmla="*/ 0 w 641421"/>
                <a:gd name="connsiteY0" fmla="*/ 918484 h 921659"/>
                <a:gd name="connsiteX1" fmla="*/ 120488 w 641421"/>
                <a:gd name="connsiteY1" fmla="*/ 921659 h 921659"/>
                <a:gd name="connsiteX2" fmla="*/ 641421 w 641421"/>
                <a:gd name="connsiteY2" fmla="*/ 0 h 921659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136" h="1197884">
                  <a:moveTo>
                    <a:pt x="0" y="1194709"/>
                  </a:moveTo>
                  <a:lnTo>
                    <a:pt x="120488" y="1197884"/>
                  </a:lnTo>
                  <a:cubicBezTo>
                    <a:pt x="261873" y="561522"/>
                    <a:pt x="267050" y="525236"/>
                    <a:pt x="385136" y="0"/>
                  </a:cubicBez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1" name="object 37"/>
            <p:cNvSpPr/>
            <p:nvPr/>
          </p:nvSpPr>
          <p:spPr>
            <a:xfrm>
              <a:off x="4605338" y="4462734"/>
              <a:ext cx="409903" cy="1476104"/>
            </a:xfrm>
            <a:custGeom>
              <a:avLst/>
              <a:gdLst/>
              <a:ahLst/>
              <a:cxnLst/>
              <a:rect l="l" t="t" r="r" b="b"/>
              <a:pathLst>
                <a:path w="355600" h="868045">
                  <a:moveTo>
                    <a:pt x="0" y="867521"/>
                  </a:moveTo>
                  <a:lnTo>
                    <a:pt x="35561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1970" y="833841"/>
            <a:ext cx="589376" cy="1083065"/>
            <a:chOff x="4321970" y="833841"/>
            <a:chExt cx="589376" cy="1083065"/>
          </a:xfrm>
        </p:grpSpPr>
        <p:sp>
          <p:nvSpPr>
            <p:cNvPr id="13" name="object 34"/>
            <p:cNvSpPr/>
            <p:nvPr/>
          </p:nvSpPr>
          <p:spPr>
            <a:xfrm flipH="1">
              <a:off x="4859974" y="833841"/>
              <a:ext cx="50163" cy="478228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27867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4" name="object 38"/>
            <p:cNvSpPr/>
            <p:nvPr/>
          </p:nvSpPr>
          <p:spPr>
            <a:xfrm>
              <a:off x="4321970" y="1053226"/>
              <a:ext cx="589376" cy="863680"/>
            </a:xfrm>
            <a:custGeom>
              <a:avLst/>
              <a:gdLst/>
              <a:ahLst/>
              <a:cxnLst/>
              <a:rect l="l" t="t" r="r" b="b"/>
              <a:pathLst>
                <a:path w="341629" h="495935">
                  <a:moveTo>
                    <a:pt x="0" y="495360"/>
                  </a:moveTo>
                  <a:lnTo>
                    <a:pt x="341406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65458" y="710375"/>
            <a:ext cx="771525" cy="3302809"/>
            <a:chOff x="3165475" y="710391"/>
            <a:chExt cx="771525" cy="3302809"/>
          </a:xfrm>
        </p:grpSpPr>
        <p:sp>
          <p:nvSpPr>
            <p:cNvPr id="16" name="object 33"/>
            <p:cNvSpPr/>
            <p:nvPr/>
          </p:nvSpPr>
          <p:spPr>
            <a:xfrm>
              <a:off x="3165475" y="710391"/>
              <a:ext cx="57862" cy="775509"/>
            </a:xfrm>
            <a:custGeom>
              <a:avLst/>
              <a:gdLst/>
              <a:ahLst/>
              <a:cxnLst/>
              <a:rect l="l" t="t" r="r" b="b"/>
              <a:pathLst>
                <a:path h="370839">
                  <a:moveTo>
                    <a:pt x="0" y="3702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17" name="object 35"/>
            <p:cNvSpPr/>
            <p:nvPr/>
          </p:nvSpPr>
          <p:spPr>
            <a:xfrm>
              <a:off x="3168650" y="1089025"/>
              <a:ext cx="768350" cy="2924175"/>
            </a:xfrm>
            <a:custGeom>
              <a:avLst/>
              <a:gdLst/>
              <a:ahLst/>
              <a:cxnLst/>
              <a:rect l="l" t="t" r="r" b="b"/>
              <a:pathLst>
                <a:path w="455295" h="1707514">
                  <a:moveTo>
                    <a:pt x="0" y="0"/>
                  </a:moveTo>
                  <a:lnTo>
                    <a:pt x="455218" y="170697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71959" y="4378006"/>
            <a:ext cx="794044" cy="1565578"/>
            <a:chOff x="4371976" y="4378022"/>
            <a:chExt cx="794044" cy="1565578"/>
          </a:xfrm>
        </p:grpSpPr>
        <p:sp>
          <p:nvSpPr>
            <p:cNvPr id="19" name="object 36"/>
            <p:cNvSpPr/>
            <p:nvPr/>
          </p:nvSpPr>
          <p:spPr>
            <a:xfrm>
              <a:off x="4371976" y="4378022"/>
              <a:ext cx="794044" cy="1565578"/>
            </a:xfrm>
            <a:custGeom>
              <a:avLst/>
              <a:gdLst>
                <a:gd name="connsiteX0" fmla="*/ 0 w 641421"/>
                <a:gd name="connsiteY0" fmla="*/ 918484 h 921659"/>
                <a:gd name="connsiteX1" fmla="*/ 120488 w 641421"/>
                <a:gd name="connsiteY1" fmla="*/ 921659 h 921659"/>
                <a:gd name="connsiteX2" fmla="*/ 641421 w 641421"/>
                <a:gd name="connsiteY2" fmla="*/ 0 h 921659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  <a:gd name="connsiteX0" fmla="*/ 0 w 385136"/>
                <a:gd name="connsiteY0" fmla="*/ 1194709 h 1197884"/>
                <a:gd name="connsiteX1" fmla="*/ 120488 w 385136"/>
                <a:gd name="connsiteY1" fmla="*/ 1197884 h 1197884"/>
                <a:gd name="connsiteX2" fmla="*/ 385136 w 385136"/>
                <a:gd name="connsiteY2" fmla="*/ 0 h 119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136" h="1197884">
                  <a:moveTo>
                    <a:pt x="0" y="1194709"/>
                  </a:moveTo>
                  <a:lnTo>
                    <a:pt x="120488" y="1197884"/>
                  </a:lnTo>
                  <a:cubicBezTo>
                    <a:pt x="261873" y="561522"/>
                    <a:pt x="267050" y="525236"/>
                    <a:pt x="385136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0" name="object 37"/>
            <p:cNvSpPr/>
            <p:nvPr/>
          </p:nvSpPr>
          <p:spPr>
            <a:xfrm>
              <a:off x="4605338" y="4462734"/>
              <a:ext cx="409903" cy="1476104"/>
            </a:xfrm>
            <a:custGeom>
              <a:avLst/>
              <a:gdLst/>
              <a:ahLst/>
              <a:cxnLst/>
              <a:rect l="l" t="t" r="r" b="b"/>
              <a:pathLst>
                <a:path w="355600" h="868045">
                  <a:moveTo>
                    <a:pt x="0" y="867521"/>
                  </a:moveTo>
                  <a:lnTo>
                    <a:pt x="35561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1953" y="833825"/>
            <a:ext cx="589376" cy="1083065"/>
            <a:chOff x="4321970" y="833841"/>
            <a:chExt cx="589376" cy="1083065"/>
          </a:xfrm>
        </p:grpSpPr>
        <p:sp>
          <p:nvSpPr>
            <p:cNvPr id="22" name="object 34"/>
            <p:cNvSpPr/>
            <p:nvPr/>
          </p:nvSpPr>
          <p:spPr>
            <a:xfrm flipH="1">
              <a:off x="4859974" y="833841"/>
              <a:ext cx="50163" cy="478228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27867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3" name="object 38"/>
            <p:cNvSpPr/>
            <p:nvPr/>
          </p:nvSpPr>
          <p:spPr>
            <a:xfrm>
              <a:off x="4321970" y="1053226"/>
              <a:ext cx="589376" cy="863680"/>
            </a:xfrm>
            <a:custGeom>
              <a:avLst/>
              <a:gdLst/>
              <a:ahLst/>
              <a:cxnLst/>
              <a:rect l="l" t="t" r="r" b="b"/>
              <a:pathLst>
                <a:path w="341629" h="495935">
                  <a:moveTo>
                    <a:pt x="0" y="495360"/>
                  </a:moveTo>
                  <a:lnTo>
                    <a:pt x="34140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24" name="object 49"/>
          <p:cNvSpPr txBox="1"/>
          <p:nvPr/>
        </p:nvSpPr>
        <p:spPr>
          <a:xfrm>
            <a:off x="2576749" y="183809"/>
            <a:ext cx="148090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000000"/>
                </a:solidFill>
                <a:ea typeface="ＭＳ Ｐゴシック" charset="0"/>
              </a:rPr>
              <a:t>Colloid-filled 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000000"/>
                </a:solidFill>
                <a:ea typeface="ＭＳ Ｐゴシック" charset="0"/>
              </a:rPr>
              <a:t>follicles</a:t>
            </a:r>
          </a:p>
        </p:txBody>
      </p:sp>
      <p:sp>
        <p:nvSpPr>
          <p:cNvPr id="25" name="object 50"/>
          <p:cNvSpPr txBox="1"/>
          <p:nvPr/>
        </p:nvSpPr>
        <p:spPr>
          <a:xfrm>
            <a:off x="4225694" y="572200"/>
            <a:ext cx="174648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000000"/>
                </a:solidFill>
                <a:ea typeface="ＭＳ Ｐゴシック" charset="0"/>
              </a:rPr>
              <a:t>Follicle cells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705" y="5762625"/>
            <a:ext cx="216783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Parafollicular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cells</a:t>
            </a:r>
          </a:p>
        </p:txBody>
      </p:sp>
      <p:sp>
        <p:nvSpPr>
          <p:cNvPr id="27" name="object 40"/>
          <p:cNvSpPr txBox="1"/>
          <p:nvPr/>
        </p:nvSpPr>
        <p:spPr>
          <a:xfrm>
            <a:off x="2289685" y="6091950"/>
            <a:ext cx="458101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750" b="1" dirty="0">
                <a:solidFill>
                  <a:srgbClr val="000000"/>
                </a:solidFill>
                <a:ea typeface="ＭＳ Ｐゴシック" charset="0"/>
              </a:rPr>
              <a:t>(b) Photomicrograph of thyroid gland </a:t>
            </a:r>
            <a:endParaRPr lang="en-US" sz="175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     </a:t>
            </a:r>
            <a:r>
              <a:rPr sz="1750" b="1" dirty="0">
                <a:solidFill>
                  <a:srgbClr val="000000"/>
                </a:solidFill>
                <a:ea typeface="ＭＳ Ｐゴシック" charset="0"/>
              </a:rPr>
              <a:t>follicles</a:t>
            </a:r>
            <a:r>
              <a:rPr sz="1750" b="1" spc="-13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750" b="1" spc="-13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sz="1750" b="1" dirty="0">
                <a:solidFill>
                  <a:srgbClr val="000000"/>
                </a:solidFill>
                <a:ea typeface="ＭＳ Ｐゴシック" charset="0"/>
              </a:rPr>
              <a:t>(380</a:t>
            </a: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sz="1750" b="1" dirty="0">
                <a:solidFill>
                  <a:srgbClr val="000000"/>
                </a:solidFill>
                <a:ea typeface="ＭＳ Ｐゴシック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69F36-3A98-304E-B225-970B51E8C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16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18616" y="213360"/>
            <a:ext cx="6906768" cy="6431280"/>
          </a:xfrm>
          <a:prstGeom prst="rect">
            <a:avLst/>
          </a:prstGeom>
        </p:spPr>
      </p:pic>
      <p:sp>
        <p:nvSpPr>
          <p:cNvPr id="6" name="object 54"/>
          <p:cNvSpPr/>
          <p:nvPr/>
        </p:nvSpPr>
        <p:spPr>
          <a:xfrm>
            <a:off x="5659145" y="4931973"/>
            <a:ext cx="570205" cy="45719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440893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object 55"/>
          <p:cNvSpPr/>
          <p:nvPr/>
        </p:nvSpPr>
        <p:spPr>
          <a:xfrm>
            <a:off x="2947432" y="1826259"/>
            <a:ext cx="487918" cy="45719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38520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5462" y="5403220"/>
            <a:ext cx="824432" cy="190336"/>
            <a:chOff x="5945462" y="5403220"/>
            <a:chExt cx="824432" cy="190336"/>
          </a:xfrm>
        </p:grpSpPr>
        <p:sp>
          <p:nvSpPr>
            <p:cNvPr id="9" name="object 56"/>
            <p:cNvSpPr/>
            <p:nvPr/>
          </p:nvSpPr>
          <p:spPr>
            <a:xfrm>
              <a:off x="5945462" y="5481638"/>
              <a:ext cx="824432" cy="107249"/>
            </a:xfrm>
            <a:custGeom>
              <a:avLst/>
              <a:gdLst/>
              <a:ahLst/>
              <a:cxnLst/>
              <a:rect l="l" t="t" r="r" b="b"/>
              <a:pathLst>
                <a:path w="650239" h="85089">
                  <a:moveTo>
                    <a:pt x="0" y="84917"/>
                  </a:moveTo>
                  <a:lnTo>
                    <a:pt x="196961" y="84917"/>
                  </a:lnTo>
                  <a:lnTo>
                    <a:pt x="649864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" name="object 57"/>
            <p:cNvSpPr/>
            <p:nvPr/>
          </p:nvSpPr>
          <p:spPr>
            <a:xfrm>
              <a:off x="6188870" y="5403220"/>
              <a:ext cx="128974" cy="190336"/>
            </a:xfrm>
            <a:custGeom>
              <a:avLst/>
              <a:gdLst/>
              <a:ahLst/>
              <a:cxnLst/>
              <a:rect l="l" t="t" r="r" b="b"/>
              <a:pathLst>
                <a:path w="93979" h="140970">
                  <a:moveTo>
                    <a:pt x="93665" y="0"/>
                  </a:moveTo>
                  <a:lnTo>
                    <a:pt x="0" y="14072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1" name="object 58"/>
          <p:cNvSpPr txBox="1"/>
          <p:nvPr/>
        </p:nvSpPr>
        <p:spPr>
          <a:xfrm>
            <a:off x="1164997" y="5196338"/>
            <a:ext cx="1752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Osteoclasts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egrade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bo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e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matrix and release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Ca</a:t>
            </a:r>
            <a:r>
              <a:rPr lang="en-US" b="1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b="1" baseline="30000" dirty="0">
                <a:solidFill>
                  <a:srgbClr val="000000"/>
                </a:solidFill>
                <a:latin typeface="Times"/>
                <a:ea typeface="ＭＳ Ｐゴシック" charset="0"/>
              </a:rPr>
              <a:t>+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into blood.</a:t>
            </a:r>
          </a:p>
        </p:txBody>
      </p:sp>
      <p:sp>
        <p:nvSpPr>
          <p:cNvPr id="12" name="object 60"/>
          <p:cNvSpPr txBox="1"/>
          <p:nvPr/>
        </p:nvSpPr>
        <p:spPr>
          <a:xfrm>
            <a:off x="4814106" y="5455430"/>
            <a:ext cx="11945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Parathyroid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glands</a:t>
            </a:r>
          </a:p>
        </p:txBody>
      </p:sp>
      <p:sp>
        <p:nvSpPr>
          <p:cNvPr id="13" name="object 61"/>
          <p:cNvSpPr txBox="1"/>
          <p:nvPr/>
        </p:nvSpPr>
        <p:spPr>
          <a:xfrm>
            <a:off x="4903518" y="478232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Thyroid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gland</a:t>
            </a:r>
          </a:p>
        </p:txBody>
      </p:sp>
      <p:sp>
        <p:nvSpPr>
          <p:cNvPr id="14" name="object 62"/>
          <p:cNvSpPr txBox="1"/>
          <p:nvPr/>
        </p:nvSpPr>
        <p:spPr>
          <a:xfrm>
            <a:off x="3403528" y="1666432"/>
            <a:ext cx="1781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Thyroid gland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releases calcitonin.</a:t>
            </a:r>
          </a:p>
        </p:txBody>
      </p:sp>
      <p:sp>
        <p:nvSpPr>
          <p:cNvPr id="15" name="object 64"/>
          <p:cNvSpPr txBox="1"/>
          <p:nvPr/>
        </p:nvSpPr>
        <p:spPr>
          <a:xfrm>
            <a:off x="1617895" y="3408812"/>
            <a:ext cx="11100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969799"/>
                </a:solidFill>
                <a:ea typeface="ＭＳ Ｐゴシック" charset="0"/>
              </a:rPr>
              <a:t>BALANCE</a:t>
            </a:r>
          </a:p>
        </p:txBody>
      </p:sp>
      <p:sp>
        <p:nvSpPr>
          <p:cNvPr id="16" name="object 65"/>
          <p:cNvSpPr txBox="1"/>
          <p:nvPr/>
        </p:nvSpPr>
        <p:spPr>
          <a:xfrm>
            <a:off x="6301664" y="5599444"/>
            <a:ext cx="1483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Parathyroid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glands release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parathyroid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hormone (PTH).</a:t>
            </a:r>
          </a:p>
        </p:txBody>
      </p:sp>
      <p:sp>
        <p:nvSpPr>
          <p:cNvPr id="17" name="object 66"/>
          <p:cNvSpPr txBox="1"/>
          <p:nvPr/>
        </p:nvSpPr>
        <p:spPr>
          <a:xfrm>
            <a:off x="4289601" y="6341005"/>
            <a:ext cx="5395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PTH</a:t>
            </a:r>
          </a:p>
        </p:txBody>
      </p:sp>
      <p:sp>
        <p:nvSpPr>
          <p:cNvPr id="18" name="object 67"/>
          <p:cNvSpPr txBox="1"/>
          <p:nvPr/>
        </p:nvSpPr>
        <p:spPr>
          <a:xfrm>
            <a:off x="2694694" y="3163966"/>
            <a:ext cx="389025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Calciu</a:t>
            </a:r>
            <a:r>
              <a:rPr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m</a:t>
            </a:r>
            <a:r>
              <a:rPr sz="1500" b="1" spc="-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15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homeostasi</a:t>
            </a:r>
            <a:r>
              <a:rPr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</a:t>
            </a:r>
            <a:r>
              <a:rPr sz="1500" b="1" spc="-9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15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o</a:t>
            </a:r>
            <a:r>
              <a:rPr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f</a:t>
            </a:r>
            <a:r>
              <a:rPr sz="1500" b="1" spc="-2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15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blood</a:t>
            </a:r>
            <a:r>
              <a:rPr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:</a:t>
            </a:r>
            <a:r>
              <a:rPr sz="1500" b="1" spc="-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endParaRPr lang="en-US" sz="1500" b="1" spc="-55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Times New Roman"/>
            </a:endParaRPr>
          </a:p>
          <a:p>
            <a:pPr marL="127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9</a:t>
            </a:r>
            <a:r>
              <a:rPr sz="14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–1</a:t>
            </a: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1</a:t>
            </a:r>
            <a:r>
              <a:rPr sz="1400" b="1" spc="-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14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m</a:t>
            </a:r>
            <a:r>
              <a:rPr sz="1400" b="1" spc="6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g</a:t>
            </a:r>
            <a:r>
              <a:rPr sz="14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/10</a:t>
            </a: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0</a:t>
            </a:r>
            <a:r>
              <a:rPr sz="1400" b="1" spc="-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sz="1400" b="1" spc="-4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ml</a:t>
            </a:r>
            <a:endParaRPr sz="140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19" name="object 69"/>
          <p:cNvSpPr txBox="1"/>
          <p:nvPr/>
        </p:nvSpPr>
        <p:spPr>
          <a:xfrm rot="1320000">
            <a:off x="5082216" y="4092011"/>
            <a:ext cx="12151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IM</a:t>
            </a:r>
            <a:r>
              <a:rPr sz="1400" b="1" spc="-40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B</a:t>
            </a:r>
            <a:r>
              <a:rPr sz="1400" b="1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ALANCE</a:t>
            </a:r>
          </a:p>
        </p:txBody>
      </p:sp>
      <p:sp>
        <p:nvSpPr>
          <p:cNvPr id="20" name="object 71"/>
          <p:cNvSpPr txBox="1"/>
          <p:nvPr/>
        </p:nvSpPr>
        <p:spPr>
          <a:xfrm>
            <a:off x="1227549" y="2323882"/>
            <a:ext cx="1316386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Stimulus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Rising blood 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</a:t>
            </a:r>
            <a:r>
              <a:rPr b="1" baseline="30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b="1" baseline="30000" dirty="0">
                <a:solidFill>
                  <a:srgbClr val="000000"/>
                </a:solidFill>
                <a:latin typeface="Times"/>
                <a:ea typeface="ＭＳ Ｐゴシック" charset="0"/>
                <a:cs typeface="Arial" pitchFamily="34" charset="0"/>
              </a:rPr>
              <a:t>+</a:t>
            </a: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levels</a:t>
            </a:r>
          </a:p>
        </p:txBody>
      </p:sp>
      <p:sp>
        <p:nvSpPr>
          <p:cNvPr id="21" name="object 69"/>
          <p:cNvSpPr txBox="1"/>
          <p:nvPr/>
        </p:nvSpPr>
        <p:spPr>
          <a:xfrm rot="1320000">
            <a:off x="2934101" y="2788445"/>
            <a:ext cx="12151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IM</a:t>
            </a:r>
            <a:r>
              <a:rPr sz="1400" b="1" spc="-40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B</a:t>
            </a:r>
            <a:r>
              <a:rPr sz="1400" b="1" dirty="0">
                <a:solidFill>
                  <a:srgbClr val="969799"/>
                </a:solidFill>
                <a:latin typeface="Arial Black" pitchFamily="34" charset="0"/>
                <a:ea typeface="ＭＳ Ｐゴシック" charset="0"/>
                <a:cs typeface="Arial"/>
              </a:rPr>
              <a:t>ALANCE</a:t>
            </a:r>
          </a:p>
        </p:txBody>
      </p:sp>
      <p:sp>
        <p:nvSpPr>
          <p:cNvPr id="22" name="object 64"/>
          <p:cNvSpPr txBox="1"/>
          <p:nvPr/>
        </p:nvSpPr>
        <p:spPr>
          <a:xfrm>
            <a:off x="6601375" y="3401192"/>
            <a:ext cx="11100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4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969799"/>
                </a:solidFill>
                <a:ea typeface="ＭＳ Ｐゴシック" charset="0"/>
              </a:rPr>
              <a:t>BALANCE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8724" y="341083"/>
            <a:ext cx="119616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Calcitonin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5694" y="3778027"/>
            <a:ext cx="1334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Sti</a:t>
            </a:r>
            <a:r>
              <a:rPr lang="en-US" sz="1400" b="1" spc="-2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m</a:t>
            </a:r>
            <a:r>
              <a:rPr lang="en-US"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pc="-5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alling</a:t>
            </a:r>
            <a:r>
              <a:rPr lang="en-US"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spc="-2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</a:t>
            </a:r>
            <a:r>
              <a:rPr lang="en-US" sz="1400" b="1" baseline="20833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400" b="1" baseline="20833" dirty="0">
                <a:solidFill>
                  <a:srgbClr val="000000"/>
                </a:solidFill>
                <a:ea typeface="ＭＳ Ｐゴシック" charset="0"/>
                <a:cs typeface="Arial" pitchFamily="34" charset="0"/>
              </a:rPr>
              <a:t>+</a:t>
            </a:r>
            <a:r>
              <a:rPr lang="en-US" sz="1400" b="1" spc="-150" baseline="20833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</a:t>
            </a:r>
            <a:r>
              <a:rPr lang="en-US" sz="1400" b="1" spc="-3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</a:t>
            </a:r>
            <a:r>
              <a:rPr lang="en-US" sz="1400" b="1" spc="-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8358" y="561054"/>
            <a:ext cx="150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Calcitonin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stimulates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calcium salt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deposit in bone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4D71D-20F3-5B42-8C03-3F00D650E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>
          <a:xfrm>
            <a:off x="298704" y="746760"/>
            <a:ext cx="8546592" cy="53644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65030" y="973929"/>
            <a:ext cx="283371" cy="214313"/>
            <a:chOff x="5965030" y="973929"/>
            <a:chExt cx="283371" cy="214313"/>
          </a:xfrm>
        </p:grpSpPr>
        <p:sp>
          <p:nvSpPr>
            <p:cNvPr id="8" name="Freeform 3"/>
            <p:cNvSpPr/>
            <p:nvPr/>
          </p:nvSpPr>
          <p:spPr>
            <a:xfrm rot="16200000" flipV="1">
              <a:off x="5931692" y="1007267"/>
              <a:ext cx="214313" cy="147637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105526" y="1076325"/>
              <a:ext cx="1428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5967410" y="1207290"/>
            <a:ext cx="295278" cy="245272"/>
            <a:chOff x="5967410" y="1207290"/>
            <a:chExt cx="295278" cy="245272"/>
          </a:xfrm>
        </p:grpSpPr>
        <p:sp>
          <p:nvSpPr>
            <p:cNvPr id="11" name="Freeform 3"/>
            <p:cNvSpPr/>
            <p:nvPr/>
          </p:nvSpPr>
          <p:spPr>
            <a:xfrm rot="16200000" flipV="1">
              <a:off x="5918593" y="1256107"/>
              <a:ext cx="245272" cy="147637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110288" y="1328738"/>
              <a:ext cx="152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5962651" y="1441447"/>
            <a:ext cx="302418" cy="1600202"/>
            <a:chOff x="5962651" y="1441447"/>
            <a:chExt cx="302418" cy="1600202"/>
          </a:xfrm>
        </p:grpSpPr>
        <p:sp>
          <p:nvSpPr>
            <p:cNvPr id="14" name="Freeform 3"/>
            <p:cNvSpPr/>
            <p:nvPr/>
          </p:nvSpPr>
          <p:spPr>
            <a:xfrm rot="16200000" flipV="1">
              <a:off x="5241926" y="2162172"/>
              <a:ext cx="1600202" cy="158752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115050" y="2235994"/>
              <a:ext cx="1500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5962650" y="2997197"/>
            <a:ext cx="297656" cy="1562101"/>
            <a:chOff x="5962650" y="2997197"/>
            <a:chExt cx="297656" cy="1562101"/>
          </a:xfrm>
        </p:grpSpPr>
        <p:sp>
          <p:nvSpPr>
            <p:cNvPr id="17" name="Freeform 3"/>
            <p:cNvSpPr/>
            <p:nvPr/>
          </p:nvSpPr>
          <p:spPr>
            <a:xfrm rot="16200000" flipV="1">
              <a:off x="5257800" y="3702047"/>
              <a:ext cx="1562101" cy="152402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6105525" y="3812381"/>
              <a:ext cx="15478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7891461" y="856453"/>
            <a:ext cx="223839" cy="3491707"/>
            <a:chOff x="7891461" y="856453"/>
            <a:chExt cx="223839" cy="3491707"/>
          </a:xfrm>
        </p:grpSpPr>
        <p:sp>
          <p:nvSpPr>
            <p:cNvPr id="20" name="Freeform 3"/>
            <p:cNvSpPr/>
            <p:nvPr/>
          </p:nvSpPr>
          <p:spPr>
            <a:xfrm rot="16200000" flipV="1">
              <a:off x="6214664" y="2533250"/>
              <a:ext cx="3491707" cy="138113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8022432" y="2666943"/>
              <a:ext cx="928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2914650" y="1092200"/>
            <a:ext cx="241300" cy="3617913"/>
            <a:chOff x="2914650" y="1092200"/>
            <a:chExt cx="241300" cy="3617913"/>
          </a:xfrm>
        </p:grpSpPr>
        <p:sp>
          <p:nvSpPr>
            <p:cNvPr id="23" name="Freeform 3"/>
            <p:cNvSpPr/>
            <p:nvPr/>
          </p:nvSpPr>
          <p:spPr>
            <a:xfrm rot="16200000">
              <a:off x="1270795" y="2824959"/>
              <a:ext cx="3617913" cy="152396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2914650" y="2895600"/>
              <a:ext cx="952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2905125" y="4619624"/>
            <a:ext cx="231775" cy="1471613"/>
            <a:chOff x="2905125" y="4619624"/>
            <a:chExt cx="231775" cy="1471613"/>
          </a:xfrm>
        </p:grpSpPr>
        <p:sp>
          <p:nvSpPr>
            <p:cNvPr id="26" name="Freeform 3"/>
            <p:cNvSpPr/>
            <p:nvPr/>
          </p:nvSpPr>
          <p:spPr>
            <a:xfrm rot="16200000">
              <a:off x="2334420" y="5288758"/>
              <a:ext cx="1471613" cy="133346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2905125" y="5362575"/>
              <a:ext cx="10477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Straight Connector 27"/>
          <p:cNvCxnSpPr/>
          <p:nvPr/>
        </p:nvCxnSpPr>
        <p:spPr bwMode="auto">
          <a:xfrm>
            <a:off x="1041400" y="942975"/>
            <a:ext cx="428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143000" y="2928938"/>
            <a:ext cx="7596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052513" y="3175001"/>
            <a:ext cx="5119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981075" y="4000500"/>
            <a:ext cx="911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bject 21"/>
          <p:cNvSpPr/>
          <p:nvPr/>
        </p:nvSpPr>
        <p:spPr>
          <a:xfrm>
            <a:off x="1012032" y="1195387"/>
            <a:ext cx="440293" cy="316707"/>
          </a:xfrm>
          <a:custGeom>
            <a:avLst/>
            <a:gdLst>
              <a:gd name="connsiteX0" fmla="*/ 442356 w 442356"/>
              <a:gd name="connsiteY0" fmla="*/ 704849 h 704850"/>
              <a:gd name="connsiteX1" fmla="*/ 339645 w 442356"/>
              <a:gd name="connsiteY1" fmla="*/ 704850 h 704850"/>
              <a:gd name="connsiteX2" fmla="*/ 0 w 442356"/>
              <a:gd name="connsiteY2" fmla="*/ 0 h 704850"/>
              <a:gd name="connsiteX0" fmla="*/ 442356 w 442356"/>
              <a:gd name="connsiteY0" fmla="*/ 704849 h 704850"/>
              <a:gd name="connsiteX1" fmla="*/ 339645 w 442356"/>
              <a:gd name="connsiteY1" fmla="*/ 704850 h 704850"/>
              <a:gd name="connsiteX2" fmla="*/ 0 w 442356"/>
              <a:gd name="connsiteY2" fmla="*/ 0 h 704850"/>
              <a:gd name="connsiteX0" fmla="*/ 442356 w 442356"/>
              <a:gd name="connsiteY0" fmla="*/ 704849 h 704850"/>
              <a:gd name="connsiteX1" fmla="*/ 339645 w 442356"/>
              <a:gd name="connsiteY1" fmla="*/ 704850 h 704850"/>
              <a:gd name="connsiteX2" fmla="*/ 0 w 442356"/>
              <a:gd name="connsiteY2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356" h="704850">
                <a:moveTo>
                  <a:pt x="442356" y="704849"/>
                </a:moveTo>
                <a:lnTo>
                  <a:pt x="339645" y="704850"/>
                </a:lnTo>
                <a:cubicBezTo>
                  <a:pt x="169810" y="353310"/>
                  <a:pt x="162659" y="335641"/>
                  <a:pt x="0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9000" y="4521198"/>
            <a:ext cx="288925" cy="1581151"/>
            <a:chOff x="5969000" y="4521198"/>
            <a:chExt cx="288925" cy="1581151"/>
          </a:xfrm>
        </p:grpSpPr>
        <p:sp>
          <p:nvSpPr>
            <p:cNvPr id="6" name="Freeform 3"/>
            <p:cNvSpPr/>
            <p:nvPr/>
          </p:nvSpPr>
          <p:spPr>
            <a:xfrm rot="16200000" flipV="1">
              <a:off x="5248274" y="5241924"/>
              <a:ext cx="1581151" cy="139700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105525" y="5314950"/>
              <a:ext cx="152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object 34"/>
          <p:cNvSpPr txBox="1"/>
          <p:nvPr/>
        </p:nvSpPr>
        <p:spPr>
          <a:xfrm>
            <a:off x="345350" y="3031345"/>
            <a:ext cx="93508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2075" indent="-79375">
              <a:lnSpc>
                <a:spcPct val="100000"/>
              </a:lnSpc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15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ea typeface="ＭＳ Ｐゴシック" charset="0"/>
              </a:rPr>
              <a:t>Cortex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10395" y="3892340"/>
            <a:ext cx="10595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2075" indent="-79375">
              <a:lnSpc>
                <a:spcPct val="100000"/>
              </a:lnSpc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15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 indent="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sz="1400" b="1" dirty="0">
                <a:solidFill>
                  <a:srgbClr val="000000"/>
                </a:solidFill>
                <a:ea typeface="ＭＳ Ｐゴシック" charset="0"/>
              </a:rPr>
              <a:t>Kidney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5802" y="2790159"/>
            <a:ext cx="97773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indent="-793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Medulla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77610" y="848818"/>
            <a:ext cx="76552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indent="0">
              <a:lnSpc>
                <a:spcPct val="100000"/>
              </a:lnSpc>
              <a:buClr>
                <a:srgbClr val="231F20"/>
              </a:buClr>
              <a:buFont typeface="Arial"/>
              <a:buNone/>
              <a:tabLst>
                <a:tab pos="92710" algn="l"/>
              </a:tabLst>
              <a:defRPr sz="1480" kern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ea typeface="ＭＳ Ｐゴシック" charset="0"/>
              </a:rPr>
              <a:t>Adrenal gland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79782" y="1216674"/>
            <a:ext cx="1848945" cy="42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4445" eaLnBrk="0" fontAlgn="base" hangingPunct="0">
              <a:lnSpc>
                <a:spcPct val="994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Mine</a:t>
            </a:r>
            <a:r>
              <a:rPr sz="14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aloco</a:t>
            </a:r>
            <a:r>
              <a:rPr sz="1400" b="1" spc="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ticoid- secreting area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267400" y="2126426"/>
            <a:ext cx="1481777" cy="42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6510" marR="5080" indent="-4445">
              <a:lnSpc>
                <a:spcPct val="994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Glucocorticoid- secreting area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684308" y="2393950"/>
            <a:ext cx="215444" cy="83907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55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Cortex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677753" y="4921250"/>
            <a:ext cx="215444" cy="831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Medulla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280524" y="3699339"/>
            <a:ext cx="1697615" cy="42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6510" marR="5080" indent="-4445">
              <a:lnSpc>
                <a:spcPct val="994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Sex hormone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-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 secreting area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144868" y="2532227"/>
            <a:ext cx="80422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Adrenal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sz="1400" b="1" spc="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r>
              <a:rPr sz="14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</a:t>
            </a:r>
          </a:p>
        </p:txBody>
      </p:sp>
      <p:sp>
        <p:nvSpPr>
          <p:cNvPr id="44" name="object 45"/>
          <p:cNvSpPr txBox="1"/>
          <p:nvPr/>
        </p:nvSpPr>
        <p:spPr>
          <a:xfrm>
            <a:off x="333550" y="2573628"/>
            <a:ext cx="13883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Adrenal gland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8314" y="962660"/>
            <a:ext cx="102624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2075" indent="-79375">
              <a:lnSpc>
                <a:spcPct val="100000"/>
              </a:lnSpc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15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 indent="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sz="1400" b="1" kern="0" spc="-100" dirty="0">
                <a:solidFill>
                  <a:srgbClr val="000000"/>
                </a:solidFill>
                <a:ea typeface="ＭＳ Ｐゴシック" charset="0"/>
              </a:rPr>
              <a:t>Capsule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0457" y="1388384"/>
            <a:ext cx="9082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2075" indent="-79375">
              <a:lnSpc>
                <a:spcPct val="100000"/>
              </a:lnSpc>
              <a:buClr>
                <a:srgbClr val="231F20"/>
              </a:buClr>
              <a:buFont typeface="Arial"/>
              <a:buChar char="•"/>
              <a:tabLst>
                <a:tab pos="92710" algn="l"/>
              </a:tabLst>
              <a:defRPr sz="148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2700" indent="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ＭＳ Ｐゴシック" charset="0"/>
              </a:rPr>
              <a:t>Kidney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139" y="5207000"/>
            <a:ext cx="918521" cy="42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6510" marR="5080" indent="-4445">
              <a:lnSpc>
                <a:spcPct val="994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Adrenal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medulla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9F627-C013-D64F-9186-F489CDA9C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4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886456" y="213360"/>
            <a:ext cx="3371088" cy="6431280"/>
          </a:xfrm>
          <a:prstGeom prst="rect">
            <a:avLst/>
          </a:prstGeom>
        </p:spPr>
      </p:pic>
      <p:sp>
        <p:nvSpPr>
          <p:cNvPr id="6" name="object 67"/>
          <p:cNvSpPr/>
          <p:nvPr/>
        </p:nvSpPr>
        <p:spPr>
          <a:xfrm>
            <a:off x="4784753" y="883945"/>
            <a:ext cx="299216" cy="202565"/>
          </a:xfrm>
          <a:custGeom>
            <a:avLst/>
            <a:gdLst/>
            <a:ahLst/>
            <a:cxnLst/>
            <a:rect l="l" t="t" r="r" b="b"/>
            <a:pathLst>
              <a:path w="284480" h="202564">
                <a:moveTo>
                  <a:pt x="284131" y="0"/>
                </a:moveTo>
                <a:lnTo>
                  <a:pt x="200616" y="0"/>
                </a:lnTo>
                <a:lnTo>
                  <a:pt x="0" y="20257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object 69"/>
          <p:cNvSpPr/>
          <p:nvPr/>
        </p:nvSpPr>
        <p:spPr>
          <a:xfrm>
            <a:off x="4700588" y="1088279"/>
            <a:ext cx="375531" cy="171401"/>
          </a:xfrm>
          <a:custGeom>
            <a:avLst/>
            <a:gdLst/>
            <a:ahLst/>
            <a:cxnLst/>
            <a:rect l="l" t="t" r="r" b="b"/>
            <a:pathLst>
              <a:path w="361314" h="161289">
                <a:moveTo>
                  <a:pt x="360810" y="0"/>
                </a:moveTo>
                <a:lnTo>
                  <a:pt x="277355" y="0"/>
                </a:lnTo>
                <a:lnTo>
                  <a:pt x="0" y="16117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object 70"/>
          <p:cNvSpPr/>
          <p:nvPr/>
        </p:nvSpPr>
        <p:spPr>
          <a:xfrm>
            <a:off x="4588037" y="1505884"/>
            <a:ext cx="469738" cy="70504"/>
          </a:xfrm>
          <a:custGeom>
            <a:avLst/>
            <a:gdLst/>
            <a:ahLst/>
            <a:cxnLst/>
            <a:rect l="l" t="t" r="r" b="b"/>
            <a:pathLst>
              <a:path w="454025" h="67310">
                <a:moveTo>
                  <a:pt x="453560" y="66903"/>
                </a:moveTo>
                <a:lnTo>
                  <a:pt x="267842" y="6690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object 71"/>
          <p:cNvSpPr/>
          <p:nvPr/>
        </p:nvSpPr>
        <p:spPr>
          <a:xfrm>
            <a:off x="3640340" y="2131780"/>
            <a:ext cx="191091" cy="45719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3394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object 71"/>
          <p:cNvSpPr/>
          <p:nvPr/>
        </p:nvSpPr>
        <p:spPr>
          <a:xfrm>
            <a:off x="5173865" y="2889017"/>
            <a:ext cx="350635" cy="68496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33945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62500" y="4578189"/>
            <a:ext cx="207169" cy="265274"/>
            <a:chOff x="4762500" y="4578189"/>
            <a:chExt cx="207169" cy="265274"/>
          </a:xfrm>
        </p:grpSpPr>
        <p:sp>
          <p:nvSpPr>
            <p:cNvPr id="12" name="Freeform 3"/>
            <p:cNvSpPr/>
            <p:nvPr/>
          </p:nvSpPr>
          <p:spPr>
            <a:xfrm rot="16200000" flipV="1">
              <a:off x="4683831" y="4656858"/>
              <a:ext cx="265274" cy="107936"/>
            </a:xfrm>
            <a:custGeom>
              <a:avLst/>
              <a:gdLst>
                <a:gd name="connsiteX0" fmla="*/ 475411 w 488111"/>
                <a:gd name="connsiteY0" fmla="*/ 148539 h 161455"/>
                <a:gd name="connsiteX1" fmla="*/ 475411 w 488111"/>
                <a:gd name="connsiteY1" fmla="*/ 12700 h 161455"/>
                <a:gd name="connsiteX2" fmla="*/ 12700 w 488111"/>
                <a:gd name="connsiteY2" fmla="*/ 12700 h 161455"/>
                <a:gd name="connsiteX3" fmla="*/ 12700 w 488111"/>
                <a:gd name="connsiteY3" fmla="*/ 148755 h 1614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8111" h="161455">
                  <a:moveTo>
                    <a:pt x="475411" y="148539"/>
                  </a:moveTo>
                  <a:lnTo>
                    <a:pt x="475411" y="12700"/>
                  </a:lnTo>
                  <a:lnTo>
                    <a:pt x="12700" y="12700"/>
                  </a:lnTo>
                  <a:lnTo>
                    <a:pt x="12700" y="14875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4865215" y="4712077"/>
              <a:ext cx="1044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3508601" y="2941130"/>
            <a:ext cx="308543" cy="78581"/>
            <a:chOff x="3508601" y="2941130"/>
            <a:chExt cx="308543" cy="78581"/>
          </a:xfrm>
        </p:grpSpPr>
        <p:sp>
          <p:nvSpPr>
            <p:cNvPr id="15" name="Oval 14"/>
            <p:cNvSpPr/>
            <p:nvPr/>
          </p:nvSpPr>
          <p:spPr bwMode="auto">
            <a:xfrm>
              <a:off x="3508601" y="2941130"/>
              <a:ext cx="157591" cy="78581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16" name="Straight Connector 15"/>
            <p:cNvCxnSpPr>
              <a:stCxn id="15" idx="6"/>
            </p:cNvCxnSpPr>
            <p:nvPr/>
          </p:nvCxnSpPr>
          <p:spPr bwMode="auto">
            <a:xfrm>
              <a:off x="3666192" y="2980421"/>
              <a:ext cx="150952" cy="9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3398195" y="3810287"/>
            <a:ext cx="274190" cy="118775"/>
            <a:chOff x="3398195" y="3810287"/>
            <a:chExt cx="274190" cy="118775"/>
          </a:xfrm>
        </p:grpSpPr>
        <p:sp>
          <p:nvSpPr>
            <p:cNvPr id="18" name="Oval 17"/>
            <p:cNvSpPr/>
            <p:nvPr/>
          </p:nvSpPr>
          <p:spPr bwMode="auto">
            <a:xfrm rot="19853990">
              <a:off x="3514794" y="3810287"/>
              <a:ext cx="157591" cy="78581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9" name="object 67"/>
            <p:cNvSpPr/>
            <p:nvPr/>
          </p:nvSpPr>
          <p:spPr>
            <a:xfrm flipH="1" flipV="1">
              <a:off x="3398195" y="3883342"/>
              <a:ext cx="123673" cy="45720"/>
            </a:xfrm>
            <a:custGeom>
              <a:avLst/>
              <a:gdLst>
                <a:gd name="connsiteX0" fmla="*/ 284131 w 284131"/>
                <a:gd name="connsiteY0" fmla="*/ 0 h 202568"/>
                <a:gd name="connsiteX1" fmla="*/ 178734 w 284131"/>
                <a:gd name="connsiteY1" fmla="*/ 0 h 202568"/>
                <a:gd name="connsiteX2" fmla="*/ 0 w 284131"/>
                <a:gd name="connsiteY2" fmla="*/ 202570 h 20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131" h="202568">
                  <a:moveTo>
                    <a:pt x="284131" y="0"/>
                  </a:moveTo>
                  <a:lnTo>
                    <a:pt x="178734" y="0"/>
                  </a:lnTo>
                  <a:cubicBezTo>
                    <a:pt x="111862" y="67523"/>
                    <a:pt x="66872" y="135047"/>
                    <a:pt x="0" y="20257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1635" y="3818406"/>
            <a:ext cx="248558" cy="234482"/>
            <a:chOff x="5111635" y="3818406"/>
            <a:chExt cx="248558" cy="234482"/>
          </a:xfrm>
        </p:grpSpPr>
        <p:sp>
          <p:nvSpPr>
            <p:cNvPr id="21" name="Oval 20"/>
            <p:cNvSpPr/>
            <p:nvPr/>
          </p:nvSpPr>
          <p:spPr bwMode="auto">
            <a:xfrm rot="3863182">
              <a:off x="5072130" y="3857911"/>
              <a:ext cx="157591" cy="78581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2" name="object 73"/>
            <p:cNvSpPr/>
            <p:nvPr/>
          </p:nvSpPr>
          <p:spPr>
            <a:xfrm>
              <a:off x="5179218" y="3967163"/>
              <a:ext cx="180975" cy="85725"/>
            </a:xfrm>
            <a:custGeom>
              <a:avLst/>
              <a:gdLst/>
              <a:ahLst/>
              <a:cxnLst/>
              <a:rect l="l" t="t" r="r" b="b"/>
              <a:pathLst>
                <a:path w="175895" h="77470">
                  <a:moveTo>
                    <a:pt x="0" y="0"/>
                  </a:moveTo>
                  <a:lnTo>
                    <a:pt x="31181" y="77266"/>
                  </a:lnTo>
                  <a:lnTo>
                    <a:pt x="175900" y="7726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3" name="object 76"/>
          <p:cNvSpPr txBox="1"/>
          <p:nvPr/>
        </p:nvSpPr>
        <p:spPr>
          <a:xfrm>
            <a:off x="5103672" y="1014560"/>
            <a:ext cx="94996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 eaLnBrk="0" fontAlgn="base" hangingPunct="0">
              <a:lnSpc>
                <a:spcPts val="1100"/>
              </a:lnSpc>
              <a:spcBef>
                <a:spcPts val="450"/>
              </a:spcBef>
              <a:spcAft>
                <a:spcPct val="0"/>
              </a:spcAft>
            </a:pPr>
            <a:r>
              <a:rPr sz="10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Corticotropin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releasing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hormone</a:t>
            </a:r>
          </a:p>
        </p:txBody>
      </p:sp>
      <p:sp>
        <p:nvSpPr>
          <p:cNvPr id="24" name="object 77"/>
          <p:cNvSpPr txBox="1"/>
          <p:nvPr/>
        </p:nvSpPr>
        <p:spPr>
          <a:xfrm>
            <a:off x="4975601" y="1758362"/>
            <a:ext cx="1145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1000" b="1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</a:p>
        </p:txBody>
      </p:sp>
      <p:sp>
        <p:nvSpPr>
          <p:cNvPr id="25" name="object 79"/>
          <p:cNvSpPr txBox="1"/>
          <p:nvPr/>
        </p:nvSpPr>
        <p:spPr>
          <a:xfrm>
            <a:off x="3188387" y="1036202"/>
            <a:ext cx="88069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Decreased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1000" b="1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and/or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</p:txBody>
      </p:sp>
      <p:sp>
        <p:nvSpPr>
          <p:cNvPr id="26" name="object 80"/>
          <p:cNvSpPr txBox="1"/>
          <p:nvPr/>
        </p:nvSpPr>
        <p:spPr>
          <a:xfrm>
            <a:off x="4719693" y="470403"/>
            <a:ext cx="42142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Stress</a:t>
            </a:r>
          </a:p>
        </p:txBody>
      </p:sp>
      <p:sp>
        <p:nvSpPr>
          <p:cNvPr id="27" name="object 81"/>
          <p:cNvSpPr txBox="1"/>
          <p:nvPr/>
        </p:nvSpPr>
        <p:spPr>
          <a:xfrm>
            <a:off x="3411653" y="2729082"/>
            <a:ext cx="45549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Renin</a:t>
            </a:r>
          </a:p>
        </p:txBody>
      </p:sp>
      <p:sp>
        <p:nvSpPr>
          <p:cNvPr id="28" name="object 82"/>
          <p:cNvSpPr txBox="1"/>
          <p:nvPr/>
        </p:nvSpPr>
        <p:spPr>
          <a:xfrm>
            <a:off x="3605299" y="2911958"/>
            <a:ext cx="101671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Indirect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stimulating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effect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angiotensin</a:t>
            </a:r>
          </a:p>
        </p:txBody>
      </p:sp>
      <p:sp>
        <p:nvSpPr>
          <p:cNvPr id="29" name="object 83"/>
          <p:cNvSpPr txBox="1"/>
          <p:nvPr/>
        </p:nvSpPr>
        <p:spPr>
          <a:xfrm>
            <a:off x="2985764" y="3865961"/>
            <a:ext cx="69882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Direct stimulating effect</a:t>
            </a:r>
          </a:p>
        </p:txBody>
      </p:sp>
      <p:sp>
        <p:nvSpPr>
          <p:cNvPr id="30" name="object 84"/>
          <p:cNvSpPr txBox="1"/>
          <p:nvPr/>
        </p:nvSpPr>
        <p:spPr>
          <a:xfrm>
            <a:off x="5081205" y="3316780"/>
            <a:ext cx="10401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Atrial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natriuretic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peptide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(ANP)</a:t>
            </a:r>
          </a:p>
        </p:txBody>
      </p:sp>
      <p:sp>
        <p:nvSpPr>
          <p:cNvPr id="31" name="object 85"/>
          <p:cNvSpPr txBox="1"/>
          <p:nvPr/>
        </p:nvSpPr>
        <p:spPr>
          <a:xfrm>
            <a:off x="5391588" y="3986205"/>
            <a:ext cx="68155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Inhibitory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effect</a:t>
            </a:r>
          </a:p>
        </p:txBody>
      </p:sp>
      <p:sp>
        <p:nvSpPr>
          <p:cNvPr id="32" name="object 86"/>
          <p:cNvSpPr txBox="1"/>
          <p:nvPr/>
        </p:nvSpPr>
        <p:spPr>
          <a:xfrm>
            <a:off x="4373941" y="4501314"/>
            <a:ext cx="1817309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985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Mineralocorticoid-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producing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part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adrenal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cortex</a:t>
            </a:r>
          </a:p>
        </p:txBody>
      </p:sp>
      <p:sp>
        <p:nvSpPr>
          <p:cNvPr id="33" name="object 87"/>
          <p:cNvSpPr txBox="1"/>
          <p:nvPr/>
        </p:nvSpPr>
        <p:spPr>
          <a:xfrm>
            <a:off x="3856540" y="2046291"/>
            <a:ext cx="60750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Kidney</a:t>
            </a:r>
          </a:p>
        </p:txBody>
      </p:sp>
      <p:sp>
        <p:nvSpPr>
          <p:cNvPr id="34" name="object 88"/>
          <p:cNvSpPr txBox="1"/>
          <p:nvPr/>
        </p:nvSpPr>
        <p:spPr>
          <a:xfrm>
            <a:off x="4448079" y="1961130"/>
            <a:ext cx="371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ACTH</a:t>
            </a:r>
          </a:p>
        </p:txBody>
      </p:sp>
      <p:sp>
        <p:nvSpPr>
          <p:cNvPr id="35" name="object 89"/>
          <p:cNvSpPr txBox="1"/>
          <p:nvPr/>
        </p:nvSpPr>
        <p:spPr>
          <a:xfrm>
            <a:off x="4806377" y="2802186"/>
            <a:ext cx="4596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Heart</a:t>
            </a:r>
          </a:p>
        </p:txBody>
      </p:sp>
      <p:sp>
        <p:nvSpPr>
          <p:cNvPr id="36" name="object 93"/>
          <p:cNvSpPr txBox="1"/>
          <p:nvPr/>
        </p:nvSpPr>
        <p:spPr>
          <a:xfrm>
            <a:off x="4773897" y="6077439"/>
            <a:ext cx="1157003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</a:t>
            </a:r>
            <a:r>
              <a:rPr sz="10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endParaRPr lang="en-US" sz="1000" b="1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12700" marR="508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000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877" y="799623"/>
            <a:ext cx="8991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Hypothalamus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0638" y="1481140"/>
            <a:ext cx="1057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Anterior pituitary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7573" y="372834"/>
            <a:ext cx="1319913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1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Decreased Na</a:t>
            </a:r>
            <a:r>
              <a:rPr lang="en-US" b="1" baseline="30000" dirty="0">
                <a:solidFill>
                  <a:srgbClr val="000000"/>
                </a:solidFill>
                <a:latin typeface="Times"/>
                <a:ea typeface="ＭＳ Ｐゴシック" charset="0"/>
              </a:rPr>
              <a:t>+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increased K</a:t>
            </a:r>
            <a:r>
              <a:rPr lang="en-US" b="1" baseline="30000" dirty="0">
                <a:solidFill>
                  <a:srgbClr val="000000"/>
                </a:solidFill>
                <a:latin typeface="Times"/>
                <a:ea typeface="ＭＳ Ｐゴシック" charset="0"/>
              </a:rPr>
              <a:t>+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blood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40225" y="5045075"/>
            <a:ext cx="1447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1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Enhanced secretion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of aldosterone targets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kidney tubules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077" y="3580609"/>
            <a:ext cx="10438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Angiotensin II</a:t>
            </a:r>
          </a:p>
        </p:txBody>
      </p:sp>
      <p:sp>
        <p:nvSpPr>
          <p:cNvPr id="42" name="object 90"/>
          <p:cNvSpPr txBox="1"/>
          <p:nvPr/>
        </p:nvSpPr>
        <p:spPr>
          <a:xfrm>
            <a:off x="3005197" y="6090430"/>
            <a:ext cx="161537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Increased</a:t>
            </a:r>
            <a:r>
              <a:rPr sz="1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absorption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27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of</a:t>
            </a:r>
            <a:r>
              <a:rPr lang="en-US" sz="1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</a:t>
            </a:r>
            <a:r>
              <a:rPr lang="en-US" sz="1000" b="1" spc="-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</a:t>
            </a:r>
            <a:r>
              <a:rPr lang="en-US" sz="1000" b="1" baseline="34000" dirty="0">
                <a:solidFill>
                  <a:srgbClr val="000000"/>
                </a:solidFill>
                <a:ea typeface="ＭＳ Ｐゴシック" charset="0"/>
                <a:cs typeface="Arial" pitchFamily="34" charset="0"/>
              </a:rPr>
              <a:t>+</a:t>
            </a:r>
            <a:r>
              <a:rPr lang="en-US" sz="1000" b="1" baseline="20833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and</a:t>
            </a:r>
            <a:r>
              <a:rPr lang="en-US" sz="1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water;</a:t>
            </a:r>
          </a:p>
          <a:p>
            <a:pPr marL="12700"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increased</a:t>
            </a:r>
            <a:r>
              <a:rPr lang="en-US" sz="1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000" b="1" spc="-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000" b="1" baseline="40000" dirty="0">
                <a:solidFill>
                  <a:srgbClr val="000000"/>
                </a:solidFill>
                <a:ea typeface="ＭＳ Ｐゴシック" charset="0"/>
                <a:cs typeface="Arial" pitchFamily="34" charset="0"/>
              </a:rPr>
              <a:t>+</a:t>
            </a:r>
            <a:r>
              <a:rPr lang="en-US" sz="1000" b="1" spc="15" baseline="20833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excretion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ADDE2-ADB6-5B47-B190-9576FAEC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4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  <a:ln w="12700">
            <a:noFill/>
          </a:ln>
        </p:spPr>
      </p:pic>
      <p:sp>
        <p:nvSpPr>
          <p:cNvPr id="12" name="object 44"/>
          <p:cNvSpPr/>
          <p:nvPr/>
        </p:nvSpPr>
        <p:spPr>
          <a:xfrm>
            <a:off x="1184608" y="2261101"/>
            <a:ext cx="1439530" cy="510674"/>
          </a:xfrm>
          <a:custGeom>
            <a:avLst/>
            <a:gdLst/>
            <a:ahLst/>
            <a:cxnLst/>
            <a:rect l="l" t="t" r="r" b="b"/>
            <a:pathLst>
              <a:path w="1091564" h="386714">
                <a:moveTo>
                  <a:pt x="1091247" y="386143"/>
                </a:moveTo>
                <a:lnTo>
                  <a:pt x="973061" y="38614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object 45"/>
          <p:cNvSpPr/>
          <p:nvPr/>
        </p:nvSpPr>
        <p:spPr>
          <a:xfrm>
            <a:off x="969309" y="4002882"/>
            <a:ext cx="454679" cy="349566"/>
          </a:xfrm>
          <a:custGeom>
            <a:avLst/>
            <a:gdLst/>
            <a:ahLst/>
            <a:cxnLst/>
            <a:rect l="l" t="t" r="r" b="b"/>
            <a:pathLst>
              <a:path w="220344" h="261620">
                <a:moveTo>
                  <a:pt x="0" y="261607"/>
                </a:moveTo>
                <a:lnTo>
                  <a:pt x="0" y="154508"/>
                </a:lnTo>
                <a:lnTo>
                  <a:pt x="22012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object 46"/>
          <p:cNvSpPr/>
          <p:nvPr/>
        </p:nvSpPr>
        <p:spPr>
          <a:xfrm>
            <a:off x="4160043" y="1704975"/>
            <a:ext cx="1226029" cy="379914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235" h="295109">
                <a:moveTo>
                  <a:pt x="939235" y="0"/>
                </a:moveTo>
                <a:lnTo>
                  <a:pt x="648647" y="0"/>
                </a:lnTo>
                <a:lnTo>
                  <a:pt x="0" y="29510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12525" y="1021049"/>
            <a:ext cx="978625" cy="100520"/>
            <a:chOff x="4412525" y="1021049"/>
            <a:chExt cx="978625" cy="100520"/>
          </a:xfrm>
        </p:grpSpPr>
        <p:sp>
          <p:nvSpPr>
            <p:cNvPr id="16" name="Oval 15"/>
            <p:cNvSpPr/>
            <p:nvPr/>
          </p:nvSpPr>
          <p:spPr bwMode="auto">
            <a:xfrm>
              <a:off x="4412525" y="1021049"/>
              <a:ext cx="204719" cy="10052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>
              <a:stCxn id="16" idx="6"/>
            </p:cNvCxnSpPr>
            <p:nvPr/>
          </p:nvCxnSpPr>
          <p:spPr bwMode="auto">
            <a:xfrm>
              <a:off x="4617244" y="1071309"/>
              <a:ext cx="773906" cy="2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Straight Connector 17"/>
          <p:cNvCxnSpPr/>
          <p:nvPr/>
        </p:nvCxnSpPr>
        <p:spPr bwMode="auto">
          <a:xfrm>
            <a:off x="5586413" y="2200275"/>
            <a:ext cx="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100888" y="2662238"/>
            <a:ext cx="4643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08075" y="3032125"/>
            <a:ext cx="749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60750" y="825500"/>
            <a:ext cx="1009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bject 73"/>
          <p:cNvSpPr/>
          <p:nvPr/>
        </p:nvSpPr>
        <p:spPr>
          <a:xfrm flipH="1" flipV="1">
            <a:off x="1597813" y="1572051"/>
            <a:ext cx="416723" cy="251987"/>
          </a:xfrm>
          <a:custGeom>
            <a:avLst/>
            <a:gdLst>
              <a:gd name="connsiteX0" fmla="*/ 0 w 384774"/>
              <a:gd name="connsiteY0" fmla="*/ 0 h 120559"/>
              <a:gd name="connsiteX1" fmla="*/ 240056 w 384774"/>
              <a:gd name="connsiteY1" fmla="*/ 120559 h 120559"/>
              <a:gd name="connsiteX2" fmla="*/ 384775 w 384774"/>
              <a:gd name="connsiteY2" fmla="*/ 120559 h 12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774" h="120559">
                <a:moveTo>
                  <a:pt x="0" y="0"/>
                </a:moveTo>
                <a:lnTo>
                  <a:pt x="240056" y="120559"/>
                </a:lnTo>
                <a:lnTo>
                  <a:pt x="384775" y="12055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object 17"/>
          <p:cNvSpPr/>
          <p:nvPr/>
        </p:nvSpPr>
        <p:spPr>
          <a:xfrm>
            <a:off x="1946911" y="4009896"/>
            <a:ext cx="2419349" cy="309691"/>
          </a:xfrm>
          <a:custGeom>
            <a:avLst/>
            <a:gdLst/>
            <a:ahLst/>
            <a:cxnLst/>
            <a:rect l="l" t="t" r="r" b="b"/>
            <a:pathLst>
              <a:path w="1842770" h="228600">
                <a:moveTo>
                  <a:pt x="1842693" y="0"/>
                </a:moveTo>
                <a:lnTo>
                  <a:pt x="0" y="0"/>
                </a:lnTo>
                <a:lnTo>
                  <a:pt x="0" y="228600"/>
                </a:lnTo>
                <a:lnTo>
                  <a:pt x="1842693" y="228600"/>
                </a:lnTo>
                <a:lnTo>
                  <a:pt x="1842693" y="0"/>
                </a:lnTo>
                <a:close/>
              </a:path>
            </a:pathLst>
          </a:custGeom>
          <a:solidFill>
            <a:srgbClr val="EFC098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object 18"/>
          <p:cNvSpPr/>
          <p:nvPr/>
        </p:nvSpPr>
        <p:spPr>
          <a:xfrm>
            <a:off x="5501640" y="4015740"/>
            <a:ext cx="2400299" cy="290513"/>
          </a:xfrm>
          <a:custGeom>
            <a:avLst/>
            <a:gdLst/>
            <a:ahLst/>
            <a:cxnLst/>
            <a:rect l="l" t="t" r="r" b="b"/>
            <a:pathLst>
              <a:path w="1795145" h="229235">
                <a:moveTo>
                  <a:pt x="1794865" y="0"/>
                </a:moveTo>
                <a:lnTo>
                  <a:pt x="0" y="0"/>
                </a:lnTo>
                <a:lnTo>
                  <a:pt x="0" y="229082"/>
                </a:lnTo>
                <a:lnTo>
                  <a:pt x="1794865" y="229082"/>
                </a:lnTo>
                <a:lnTo>
                  <a:pt x="1794865" y="0"/>
                </a:lnTo>
                <a:close/>
              </a:path>
            </a:pathLst>
          </a:custGeom>
          <a:solidFill>
            <a:srgbClr val="5EB578"/>
          </a:solid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object 57"/>
          <p:cNvSpPr txBox="1"/>
          <p:nvPr/>
        </p:nvSpPr>
        <p:spPr>
          <a:xfrm>
            <a:off x="5446211" y="4004178"/>
            <a:ext cx="2491290" cy="2667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>
            <a:defPPr>
              <a:defRPr lang="en-US"/>
            </a:defPPr>
            <a:lvl1pPr marL="97155">
              <a:lnSpc>
                <a:spcPct val="100000"/>
              </a:lnSpc>
              <a:spcBef>
                <a:spcPts val="400"/>
              </a:spcBef>
              <a:defRPr sz="1200">
                <a:solidFill>
                  <a:srgbClr val="FF0000"/>
                </a:solidFill>
                <a:latin typeface="Arial Black" pitchFamily="34" charset="0"/>
                <a:cs typeface="Arial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Long-term </a:t>
            </a:r>
            <a:r>
              <a:rPr sz="1250" b="1" dirty="0">
                <a:solidFill>
                  <a:srgbClr val="000000"/>
                </a:solidFill>
                <a:ea typeface="ＭＳ Ｐゴシック" charset="0"/>
              </a:rPr>
              <a:t>stress</a:t>
            </a:r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sz="125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26" name="object 58"/>
          <p:cNvSpPr txBox="1"/>
          <p:nvPr/>
        </p:nvSpPr>
        <p:spPr>
          <a:xfrm>
            <a:off x="1982557" y="4017835"/>
            <a:ext cx="2373983" cy="243656"/>
          </a:xfrm>
          <a:prstGeom prst="rect">
            <a:avLst/>
          </a:prstGeom>
        </p:spPr>
        <p:txBody>
          <a:bodyPr vert="horz" wrap="none" lIns="0" tIns="50800" rIns="0" bIns="0" rtlCol="0">
            <a:spAutoFit/>
          </a:bodyPr>
          <a:lstStyle/>
          <a:p>
            <a:pPr eaLnBrk="0" fontAlgn="base" hangingPunct="0">
              <a:spcBef>
                <a:spcPts val="400"/>
              </a:spcBef>
              <a:spcAft>
                <a:spcPct val="0"/>
              </a:spcAft>
            </a:pPr>
            <a:r>
              <a:rPr sz="1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Sho</a:t>
            </a:r>
            <a:r>
              <a:rPr sz="1200" b="1" spc="11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rt</a:t>
            </a:r>
            <a:r>
              <a:rPr sz="1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-term </a:t>
            </a:r>
            <a:r>
              <a:rPr sz="1200" b="1" spc="-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stress</a:t>
            </a:r>
            <a:r>
              <a:rPr sz="1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</a:t>
            </a:r>
            <a:r>
              <a:rPr sz="12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response</a:t>
            </a:r>
          </a:p>
        </p:txBody>
      </p:sp>
      <p:sp>
        <p:nvSpPr>
          <p:cNvPr id="27" name="object 47"/>
          <p:cNvSpPr txBox="1"/>
          <p:nvPr/>
        </p:nvSpPr>
        <p:spPr>
          <a:xfrm>
            <a:off x="372646" y="323532"/>
            <a:ext cx="112492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Short</a:t>
            </a:r>
            <a:r>
              <a:rPr sz="1500" b="1" spc="-8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5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term</a:t>
            </a:r>
            <a:endParaRPr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object 48"/>
          <p:cNvSpPr txBox="1"/>
          <p:nvPr/>
        </p:nvSpPr>
        <p:spPr>
          <a:xfrm>
            <a:off x="7285460" y="323530"/>
            <a:ext cx="1463542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5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More prolonged</a:t>
            </a:r>
          </a:p>
        </p:txBody>
      </p:sp>
      <p:sp>
        <p:nvSpPr>
          <p:cNvPr id="29" name="object 49"/>
          <p:cNvSpPr txBox="1"/>
          <p:nvPr/>
        </p:nvSpPr>
        <p:spPr>
          <a:xfrm>
            <a:off x="5382166" y="386397"/>
            <a:ext cx="56105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Stress</a:t>
            </a:r>
          </a:p>
        </p:txBody>
      </p:sp>
      <p:sp>
        <p:nvSpPr>
          <p:cNvPr id="30" name="object 50"/>
          <p:cNvSpPr txBox="1"/>
          <p:nvPr/>
        </p:nvSpPr>
        <p:spPr>
          <a:xfrm>
            <a:off x="5420903" y="995364"/>
            <a:ext cx="1657505" cy="1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400"/>
              </a:lnSpc>
              <a:tabLst>
                <a:tab pos="369570" algn="l"/>
              </a:tabLst>
              <a:defRPr sz="1400" kern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ea typeface="ＭＳ Ｐゴシック" charset="0"/>
              </a:rPr>
              <a:t>Releasing hormones</a:t>
            </a:r>
          </a:p>
        </p:txBody>
      </p:sp>
      <p:sp>
        <p:nvSpPr>
          <p:cNvPr id="31" name="object 51"/>
          <p:cNvSpPr txBox="1"/>
          <p:nvPr/>
        </p:nvSpPr>
        <p:spPr>
          <a:xfrm>
            <a:off x="5385979" y="1634748"/>
            <a:ext cx="1686359" cy="3590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400"/>
              </a:lnSpc>
              <a:tabLst>
                <a:tab pos="369570" algn="l"/>
              </a:tabLst>
              <a:defRPr sz="1400" kern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ea typeface="ＭＳ Ｐゴシック" charset="0"/>
              </a:rPr>
              <a:t>Corticotropic cells of</a:t>
            </a:r>
            <a:br>
              <a:rPr lang="en-US" sz="1300" b="1" dirty="0">
                <a:solidFill>
                  <a:srgbClr val="000000"/>
                </a:solidFill>
                <a:ea typeface="ＭＳ Ｐゴシック" charset="0"/>
              </a:rPr>
            </a:br>
            <a:r>
              <a:rPr sz="1300" b="1" dirty="0">
                <a:solidFill>
                  <a:srgbClr val="000000"/>
                </a:solidFill>
                <a:ea typeface="ＭＳ Ｐゴシック" charset="0"/>
              </a:rPr>
              <a:t>anterior pituitary</a:t>
            </a:r>
          </a:p>
        </p:txBody>
      </p:sp>
      <p:sp>
        <p:nvSpPr>
          <p:cNvPr id="32" name="object 52"/>
          <p:cNvSpPr txBox="1"/>
          <p:nvPr/>
        </p:nvSpPr>
        <p:spPr>
          <a:xfrm>
            <a:off x="5331366" y="2471610"/>
            <a:ext cx="51135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ACTH</a:t>
            </a:r>
          </a:p>
        </p:txBody>
      </p:sp>
      <p:sp>
        <p:nvSpPr>
          <p:cNvPr id="33" name="object 53"/>
          <p:cNvSpPr txBox="1"/>
          <p:nvPr/>
        </p:nvSpPr>
        <p:spPr>
          <a:xfrm>
            <a:off x="7595536" y="2579783"/>
            <a:ext cx="634789" cy="3590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tabLst>
                <a:tab pos="369570" algn="l"/>
              </a:tabLst>
            </a:pPr>
            <a:r>
              <a:rPr sz="1300" b="1" kern="1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</a:t>
            </a:r>
            <a:r>
              <a:rPr lang="en-US" sz="1300" b="1" kern="1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sz="1300" b="1" kern="1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</a:t>
            </a:r>
            <a:br>
              <a:rPr lang="en-US" sz="1300" b="1" kern="1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sz="1300" b="1" kern="1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cortex</a:t>
            </a:r>
          </a:p>
        </p:txBody>
      </p:sp>
      <p:sp>
        <p:nvSpPr>
          <p:cNvPr id="34" name="object 54"/>
          <p:cNvSpPr txBox="1"/>
          <p:nvPr/>
        </p:nvSpPr>
        <p:spPr>
          <a:xfrm>
            <a:off x="5184663" y="3518133"/>
            <a:ext cx="158443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Mineralocorticoids</a:t>
            </a:r>
          </a:p>
        </p:txBody>
      </p:sp>
      <p:sp>
        <p:nvSpPr>
          <p:cNvPr id="35" name="object 59"/>
          <p:cNvSpPr txBox="1"/>
          <p:nvPr/>
        </p:nvSpPr>
        <p:spPr>
          <a:xfrm>
            <a:off x="629318" y="1451419"/>
            <a:ext cx="909864" cy="20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Spinal</a:t>
            </a:r>
            <a:r>
              <a:rPr sz="1300" b="1" spc="-7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cord</a:t>
            </a:r>
          </a:p>
        </p:txBody>
      </p:sp>
      <p:sp>
        <p:nvSpPr>
          <p:cNvPr id="36" name="object 60"/>
          <p:cNvSpPr txBox="1"/>
          <p:nvPr/>
        </p:nvSpPr>
        <p:spPr>
          <a:xfrm>
            <a:off x="1885411" y="2956557"/>
            <a:ext cx="68634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Adrenal 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medulla</a:t>
            </a:r>
          </a:p>
        </p:txBody>
      </p:sp>
      <p:sp>
        <p:nvSpPr>
          <p:cNvPr id="37" name="object 61"/>
          <p:cNvSpPr txBox="1"/>
          <p:nvPr/>
        </p:nvSpPr>
        <p:spPr>
          <a:xfrm>
            <a:off x="2647765" y="2706361"/>
            <a:ext cx="116223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Preganglionic  sympathetic  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R="508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fibers</a:t>
            </a:r>
          </a:p>
        </p:txBody>
      </p:sp>
      <p:sp>
        <p:nvSpPr>
          <p:cNvPr id="38" name="object 62"/>
          <p:cNvSpPr txBox="1"/>
          <p:nvPr/>
        </p:nvSpPr>
        <p:spPr>
          <a:xfrm>
            <a:off x="344199" y="4358649"/>
            <a:ext cx="1354858" cy="5770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Catecholamines</a:t>
            </a:r>
            <a:b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(epinephrine and</a:t>
            </a:r>
            <a:b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norepinephrine)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2471" y="715455"/>
            <a:ext cx="1157689" cy="20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spc="0" dirty="0">
                <a:solidFill>
                  <a:srgbClr val="000000"/>
                </a:solidFill>
                <a:ea typeface="ＭＳ Ｐゴシック" charset="0"/>
              </a:rPr>
              <a:t>Hypothalamus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8551" y="1276351"/>
            <a:ext cx="133985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0" dirty="0">
                <a:solidFill>
                  <a:srgbClr val="000000"/>
                </a:solidFill>
                <a:ea typeface="ＭＳ Ｐゴシック" charset="0"/>
              </a:rPr>
              <a:t>Nerve impulses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2525" y="3520803"/>
            <a:ext cx="13454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400" spc="-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Glucocorticoids</a:t>
            </a:r>
          </a:p>
        </p:txBody>
      </p:sp>
      <p:sp>
        <p:nvSpPr>
          <p:cNvPr id="42" name="object 55"/>
          <p:cNvSpPr txBox="1"/>
          <p:nvPr/>
        </p:nvSpPr>
        <p:spPr>
          <a:xfrm>
            <a:off x="4773078" y="4358068"/>
            <a:ext cx="1989676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" marR="160020" indent="-14097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Retention of </a:t>
            </a:r>
            <a:r>
              <a:rPr sz="13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 and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 by</a:t>
            </a:r>
            <a:r>
              <a:rPr sz="1300" b="1" spc="-8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kidneys</a:t>
            </a:r>
          </a:p>
          <a:p>
            <a:pPr marL="153670" marR="5080" indent="-14097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</a:t>
            </a:r>
            <a:r>
              <a:rPr sz="13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3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3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br>
              <a:rPr lang="en-US" sz="13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3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volume  and blood</a:t>
            </a:r>
            <a:r>
              <a:rPr sz="1300" b="1" spc="-6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br>
              <a:rPr lang="en-US" sz="1300" b="1" spc="-6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300" b="1" spc="-6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pressure</a:t>
            </a:r>
          </a:p>
        </p:txBody>
      </p:sp>
      <p:sp>
        <p:nvSpPr>
          <p:cNvPr id="44" name="object 63"/>
          <p:cNvSpPr txBox="1"/>
          <p:nvPr/>
        </p:nvSpPr>
        <p:spPr>
          <a:xfrm>
            <a:off x="1953235" y="4375533"/>
            <a:ext cx="2688616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indent="-182880" eaLnBrk="0" fontAlgn="base" hangingPunct="0">
              <a:lnSpc>
                <a:spcPts val="115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heart rate</a:t>
            </a:r>
          </a:p>
          <a:p>
            <a:pPr marL="182880" indent="-182880" eaLnBrk="0" fontAlgn="base" hangingPunct="0">
              <a:lnSpc>
                <a:spcPts val="11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blood pressure</a:t>
            </a:r>
          </a:p>
          <a:p>
            <a:pPr marL="182880" marR="110489" indent="-182880" eaLnBrk="0" fontAlgn="base" hangingPunct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 converts glycogen to  glucose and releases glucose  to blood</a:t>
            </a:r>
          </a:p>
          <a:p>
            <a:pPr marL="182880" indent="-182880" eaLnBrk="0" fontAlgn="base" hangingPunct="0">
              <a:lnSpc>
                <a:spcPts val="103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Dilation of bronchioles</a:t>
            </a:r>
          </a:p>
          <a:p>
            <a:pPr marL="182880" marR="5080" indent="-182880" eaLnBrk="0" fontAlgn="base" hangingPunct="0">
              <a:lnSpc>
                <a:spcPts val="1400"/>
              </a:lnSpc>
              <a:spcBef>
                <a:spcPts val="1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Changes</a:t>
            </a:r>
            <a:r>
              <a:rPr sz="1300" b="1" kern="0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blood</a:t>
            </a:r>
            <a:r>
              <a:rPr lang="en-US" sz="1300" b="1" kern="0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</a:t>
            </a:r>
            <a:r>
              <a:rPr lang="en-US" sz="1300" b="1" kern="0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patterns,  leading to increased alertness  and decreased digestive and  kidney activity</a:t>
            </a:r>
          </a:p>
          <a:p>
            <a:pPr marL="182880" indent="-182880" eaLnBrk="0" fontAlgn="base" hangingPunct="0">
              <a:lnSpc>
                <a:spcPts val="108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  <a:tabLst>
                <a:tab pos="154305" algn="l"/>
              </a:tabLst>
            </a:pPr>
            <a:r>
              <a:rPr sz="1300" b="1" spc="-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Increased metabolic rate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53225" y="4357688"/>
            <a:ext cx="2089033" cy="13080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153670" marR="160020" indent="-140970">
              <a:lnSpc>
                <a:spcPts val="1500"/>
              </a:lnSpc>
              <a:buAutoNum type="arabicPeriod"/>
              <a:tabLst>
                <a:tab pos="154305" algn="l"/>
              </a:tabLst>
              <a:defRPr sz="13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66688" indent="-166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Proteins and fats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converted to glucose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or broken down for 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energy</a:t>
            </a:r>
          </a:p>
          <a:p>
            <a:pPr marL="166688" indent="-166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Increased </a:t>
            </a:r>
            <a:r>
              <a:rPr lang="en-US" b="1" spc="-5" dirty="0">
                <a:solidFill>
                  <a:srgbClr val="000000"/>
                </a:solidFill>
                <a:ea typeface="ＭＳ Ｐゴシック" charset="0"/>
              </a:rPr>
              <a:t>blood</a:t>
            </a:r>
            <a:r>
              <a:rPr lang="en-US" b="1" spc="-8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sugar</a:t>
            </a:r>
          </a:p>
          <a:p>
            <a:pPr marL="166688" marR="372110" indent="-166688" eaLnBrk="0" fontAlgn="base" hangingPunct="0">
              <a:lnSpc>
                <a:spcPts val="1300"/>
              </a:lnSpc>
              <a:spcBef>
                <a:spcPts val="7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Suppression of</a:t>
            </a:r>
            <a:br>
              <a:rPr lang="en-US" b="1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b="1" spc="-5" dirty="0">
                <a:solidFill>
                  <a:srgbClr val="000000"/>
                </a:solidFill>
                <a:ea typeface="ＭＳ Ｐゴシック" charset="0"/>
              </a:rPr>
              <a:t>immune</a:t>
            </a:r>
            <a:r>
              <a:rPr lang="en-US" b="1" spc="-75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6E675-CAEC-114D-AF03-1AE76A372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>
          <a:xfrm>
            <a:off x="2621280" y="1676400"/>
            <a:ext cx="3901440" cy="3505200"/>
          </a:xfrm>
          <a:prstGeom prst="rect">
            <a:avLst/>
          </a:prstGeom>
        </p:spPr>
      </p:pic>
      <p:sp>
        <p:nvSpPr>
          <p:cNvPr id="8" name="object 46"/>
          <p:cNvSpPr/>
          <p:nvPr/>
        </p:nvSpPr>
        <p:spPr>
          <a:xfrm flipH="1" flipV="1">
            <a:off x="3163141" y="3643313"/>
            <a:ext cx="530178" cy="796677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564" h="345880">
                <a:moveTo>
                  <a:pt x="650430" y="0"/>
                </a:moveTo>
                <a:cubicBezTo>
                  <a:pt x="651282" y="21994"/>
                  <a:pt x="647795" y="28777"/>
                  <a:pt x="648647" y="50771"/>
                </a:cubicBezTo>
                <a:lnTo>
                  <a:pt x="0" y="34588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46"/>
          <p:cNvSpPr/>
          <p:nvPr/>
        </p:nvSpPr>
        <p:spPr>
          <a:xfrm>
            <a:off x="4134695" y="2053576"/>
            <a:ext cx="1135805" cy="1096321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781123 w 781127"/>
              <a:gd name="connsiteY0" fmla="*/ 6954 h 301381"/>
              <a:gd name="connsiteX1" fmla="*/ 648647 w 781127"/>
              <a:gd name="connsiteY1" fmla="*/ 6272 h 301381"/>
              <a:gd name="connsiteX2" fmla="*/ 0 w 781127"/>
              <a:gd name="connsiteY2" fmla="*/ 301381 h 301381"/>
              <a:gd name="connsiteX0" fmla="*/ 781123 w 781123"/>
              <a:gd name="connsiteY0" fmla="*/ 10065 h 304492"/>
              <a:gd name="connsiteX1" fmla="*/ 648647 w 781123"/>
              <a:gd name="connsiteY1" fmla="*/ 9383 h 304492"/>
              <a:gd name="connsiteX2" fmla="*/ 0 w 781123"/>
              <a:gd name="connsiteY2" fmla="*/ 304492 h 304492"/>
              <a:gd name="connsiteX0" fmla="*/ 781123 w 781123"/>
              <a:gd name="connsiteY0" fmla="*/ 685 h 295112"/>
              <a:gd name="connsiteX1" fmla="*/ 648647 w 781123"/>
              <a:gd name="connsiteY1" fmla="*/ 3 h 295112"/>
              <a:gd name="connsiteX2" fmla="*/ 0 w 781123"/>
              <a:gd name="connsiteY2" fmla="*/ 295112 h 295112"/>
              <a:gd name="connsiteX0" fmla="*/ 781123 w 781123"/>
              <a:gd name="connsiteY0" fmla="*/ 682 h 295109"/>
              <a:gd name="connsiteX1" fmla="*/ 648647 w 781123"/>
              <a:gd name="connsiteY1" fmla="*/ 0 h 295109"/>
              <a:gd name="connsiteX2" fmla="*/ 0 w 781123"/>
              <a:gd name="connsiteY2" fmla="*/ 295109 h 295109"/>
              <a:gd name="connsiteX0" fmla="*/ 948090 w 948090"/>
              <a:gd name="connsiteY0" fmla="*/ 0 h 296142"/>
              <a:gd name="connsiteX1" fmla="*/ 648647 w 948090"/>
              <a:gd name="connsiteY1" fmla="*/ 1033 h 296142"/>
              <a:gd name="connsiteX2" fmla="*/ 0 w 948090"/>
              <a:gd name="connsiteY2" fmla="*/ 296142 h 29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090" h="296142">
                <a:moveTo>
                  <a:pt x="948090" y="0"/>
                </a:moveTo>
                <a:lnTo>
                  <a:pt x="648647" y="1033"/>
                </a:lnTo>
                <a:lnTo>
                  <a:pt x="0" y="296142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46"/>
          <p:cNvSpPr/>
          <p:nvPr/>
        </p:nvSpPr>
        <p:spPr>
          <a:xfrm flipH="1" flipV="1">
            <a:off x="3164091" y="3642840"/>
            <a:ext cx="530178" cy="796677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564" h="345880">
                <a:moveTo>
                  <a:pt x="650430" y="0"/>
                </a:moveTo>
                <a:cubicBezTo>
                  <a:pt x="651282" y="21994"/>
                  <a:pt x="647795" y="28777"/>
                  <a:pt x="648647" y="50771"/>
                </a:cubicBezTo>
                <a:lnTo>
                  <a:pt x="0" y="3458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object 46"/>
          <p:cNvSpPr/>
          <p:nvPr/>
        </p:nvSpPr>
        <p:spPr>
          <a:xfrm>
            <a:off x="4133264" y="2053103"/>
            <a:ext cx="1135805" cy="1096321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781123 w 781127"/>
              <a:gd name="connsiteY0" fmla="*/ 6954 h 301381"/>
              <a:gd name="connsiteX1" fmla="*/ 648647 w 781127"/>
              <a:gd name="connsiteY1" fmla="*/ 6272 h 301381"/>
              <a:gd name="connsiteX2" fmla="*/ 0 w 781127"/>
              <a:gd name="connsiteY2" fmla="*/ 301381 h 301381"/>
              <a:gd name="connsiteX0" fmla="*/ 781123 w 781123"/>
              <a:gd name="connsiteY0" fmla="*/ 10065 h 304492"/>
              <a:gd name="connsiteX1" fmla="*/ 648647 w 781123"/>
              <a:gd name="connsiteY1" fmla="*/ 9383 h 304492"/>
              <a:gd name="connsiteX2" fmla="*/ 0 w 781123"/>
              <a:gd name="connsiteY2" fmla="*/ 304492 h 304492"/>
              <a:gd name="connsiteX0" fmla="*/ 781123 w 781123"/>
              <a:gd name="connsiteY0" fmla="*/ 685 h 295112"/>
              <a:gd name="connsiteX1" fmla="*/ 648647 w 781123"/>
              <a:gd name="connsiteY1" fmla="*/ 3 h 295112"/>
              <a:gd name="connsiteX2" fmla="*/ 0 w 781123"/>
              <a:gd name="connsiteY2" fmla="*/ 295112 h 295112"/>
              <a:gd name="connsiteX0" fmla="*/ 781123 w 781123"/>
              <a:gd name="connsiteY0" fmla="*/ 682 h 295109"/>
              <a:gd name="connsiteX1" fmla="*/ 648647 w 781123"/>
              <a:gd name="connsiteY1" fmla="*/ 0 h 295109"/>
              <a:gd name="connsiteX2" fmla="*/ 0 w 781123"/>
              <a:gd name="connsiteY2" fmla="*/ 295109 h 295109"/>
              <a:gd name="connsiteX0" fmla="*/ 948090 w 948090"/>
              <a:gd name="connsiteY0" fmla="*/ 0 h 296142"/>
              <a:gd name="connsiteX1" fmla="*/ 648647 w 948090"/>
              <a:gd name="connsiteY1" fmla="*/ 1033 h 296142"/>
              <a:gd name="connsiteX2" fmla="*/ 0 w 948090"/>
              <a:gd name="connsiteY2" fmla="*/ 296142 h 29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090" h="296142">
                <a:moveTo>
                  <a:pt x="948090" y="0"/>
                </a:moveTo>
                <a:lnTo>
                  <a:pt x="648647" y="1033"/>
                </a:lnTo>
                <a:lnTo>
                  <a:pt x="0" y="29614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object 629"/>
          <p:cNvSpPr txBox="1"/>
          <p:nvPr/>
        </p:nvSpPr>
        <p:spPr>
          <a:xfrm>
            <a:off x="5283108" y="1861382"/>
            <a:ext cx="1411008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Stomach</a:t>
            </a:r>
          </a:p>
        </p:txBody>
      </p:sp>
      <p:sp>
        <p:nvSpPr>
          <p:cNvPr id="13" name="object 634"/>
          <p:cNvSpPr txBox="1"/>
          <p:nvPr/>
        </p:nvSpPr>
        <p:spPr>
          <a:xfrm>
            <a:off x="2591276" y="4404054"/>
            <a:ext cx="1383824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Pancreas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6200" y="4826000"/>
            <a:ext cx="73660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3883B-0408-6E45-9CA2-ECFE58F5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7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"/>
          <a:stretch>
            <a:fillRect/>
          </a:stretch>
        </p:blipFill>
        <p:spPr>
          <a:xfrm>
            <a:off x="1944624" y="1310640"/>
            <a:ext cx="5254752" cy="42367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02994" y="1454944"/>
            <a:ext cx="1104900" cy="547687"/>
            <a:chOff x="4843463" y="1769270"/>
            <a:chExt cx="721518" cy="350043"/>
          </a:xfrm>
        </p:grpSpPr>
        <p:sp>
          <p:nvSpPr>
            <p:cNvPr id="7" name="object 46"/>
            <p:cNvSpPr/>
            <p:nvPr/>
          </p:nvSpPr>
          <p:spPr>
            <a:xfrm>
              <a:off x="4843463" y="1769270"/>
              <a:ext cx="721518" cy="297655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833" h="295109">
                  <a:moveTo>
                    <a:pt x="758833" y="950"/>
                  </a:moveTo>
                  <a:lnTo>
                    <a:pt x="648647" y="0"/>
                  </a:lnTo>
                  <a:lnTo>
                    <a:pt x="0" y="29510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8" name="Straight Connector 7"/>
            <p:cNvCxnSpPr>
              <a:endCxn id="7" idx="1"/>
            </p:cNvCxnSpPr>
            <p:nvPr/>
          </p:nvCxnSpPr>
          <p:spPr bwMode="auto">
            <a:xfrm flipV="1">
              <a:off x="5003006" y="1769270"/>
              <a:ext cx="457207" cy="3500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3656790" y="2877328"/>
            <a:ext cx="977123" cy="2223310"/>
            <a:chOff x="4004468" y="2697956"/>
            <a:chExt cx="659607" cy="1477804"/>
          </a:xfrm>
        </p:grpSpPr>
        <p:sp>
          <p:nvSpPr>
            <p:cNvPr id="10" name="object 46"/>
            <p:cNvSpPr/>
            <p:nvPr/>
          </p:nvSpPr>
          <p:spPr>
            <a:xfrm flipV="1">
              <a:off x="4004468" y="2697956"/>
              <a:ext cx="575152" cy="1477804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781123 w 781127"/>
                <a:gd name="connsiteY0" fmla="*/ 6954 h 301381"/>
                <a:gd name="connsiteX1" fmla="*/ 648647 w 781127"/>
                <a:gd name="connsiteY1" fmla="*/ 6272 h 301381"/>
                <a:gd name="connsiteX2" fmla="*/ 0 w 781127"/>
                <a:gd name="connsiteY2" fmla="*/ 301381 h 301381"/>
                <a:gd name="connsiteX0" fmla="*/ 781123 w 781123"/>
                <a:gd name="connsiteY0" fmla="*/ 10065 h 304492"/>
                <a:gd name="connsiteX1" fmla="*/ 648647 w 781123"/>
                <a:gd name="connsiteY1" fmla="*/ 9383 h 304492"/>
                <a:gd name="connsiteX2" fmla="*/ 0 w 781123"/>
                <a:gd name="connsiteY2" fmla="*/ 304492 h 304492"/>
                <a:gd name="connsiteX0" fmla="*/ 781123 w 781123"/>
                <a:gd name="connsiteY0" fmla="*/ 685 h 295112"/>
                <a:gd name="connsiteX1" fmla="*/ 648647 w 781123"/>
                <a:gd name="connsiteY1" fmla="*/ 3 h 295112"/>
                <a:gd name="connsiteX2" fmla="*/ 0 w 781123"/>
                <a:gd name="connsiteY2" fmla="*/ 295112 h 295112"/>
                <a:gd name="connsiteX0" fmla="*/ 781123 w 781123"/>
                <a:gd name="connsiteY0" fmla="*/ 682 h 295109"/>
                <a:gd name="connsiteX1" fmla="*/ 648647 w 781123"/>
                <a:gd name="connsiteY1" fmla="*/ 0 h 295109"/>
                <a:gd name="connsiteX2" fmla="*/ 0 w 781123"/>
                <a:gd name="connsiteY2" fmla="*/ 295109 h 2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123" h="295109">
                  <a:moveTo>
                    <a:pt x="781123" y="682"/>
                  </a:moveTo>
                  <a:lnTo>
                    <a:pt x="648647" y="0"/>
                  </a:lnTo>
                  <a:lnTo>
                    <a:pt x="0" y="295109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1" name="Straight Connector 10"/>
            <p:cNvCxnSpPr>
              <a:stCxn id="10" idx="1"/>
            </p:cNvCxnSpPr>
            <p:nvPr/>
          </p:nvCxnSpPr>
          <p:spPr bwMode="auto">
            <a:xfrm flipV="1">
              <a:off x="4482076" y="3444875"/>
              <a:ext cx="181999" cy="73088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4902994" y="1454152"/>
            <a:ext cx="1104900" cy="547687"/>
            <a:chOff x="4843463" y="1769270"/>
            <a:chExt cx="721518" cy="350043"/>
          </a:xfrm>
        </p:grpSpPr>
        <p:sp>
          <p:nvSpPr>
            <p:cNvPr id="13" name="object 46"/>
            <p:cNvSpPr/>
            <p:nvPr/>
          </p:nvSpPr>
          <p:spPr>
            <a:xfrm>
              <a:off x="4843463" y="1769270"/>
              <a:ext cx="721518" cy="297655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833" h="295109">
                  <a:moveTo>
                    <a:pt x="758833" y="950"/>
                  </a:moveTo>
                  <a:lnTo>
                    <a:pt x="648647" y="0"/>
                  </a:lnTo>
                  <a:lnTo>
                    <a:pt x="0" y="29510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4" name="Straight Connector 13"/>
            <p:cNvCxnSpPr>
              <a:endCxn id="13" idx="1"/>
            </p:cNvCxnSpPr>
            <p:nvPr/>
          </p:nvCxnSpPr>
          <p:spPr bwMode="auto">
            <a:xfrm flipV="1">
              <a:off x="5003006" y="1769270"/>
              <a:ext cx="457207" cy="3500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3656790" y="2879711"/>
            <a:ext cx="977123" cy="2223310"/>
            <a:chOff x="4004468" y="2697956"/>
            <a:chExt cx="659607" cy="1477804"/>
          </a:xfrm>
        </p:grpSpPr>
        <p:sp>
          <p:nvSpPr>
            <p:cNvPr id="16" name="object 46"/>
            <p:cNvSpPr/>
            <p:nvPr/>
          </p:nvSpPr>
          <p:spPr>
            <a:xfrm flipV="1">
              <a:off x="4004468" y="2697956"/>
              <a:ext cx="575152" cy="1477804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781123 w 781127"/>
                <a:gd name="connsiteY0" fmla="*/ 6954 h 301381"/>
                <a:gd name="connsiteX1" fmla="*/ 648647 w 781127"/>
                <a:gd name="connsiteY1" fmla="*/ 6272 h 301381"/>
                <a:gd name="connsiteX2" fmla="*/ 0 w 781127"/>
                <a:gd name="connsiteY2" fmla="*/ 301381 h 301381"/>
                <a:gd name="connsiteX0" fmla="*/ 781123 w 781123"/>
                <a:gd name="connsiteY0" fmla="*/ 10065 h 304492"/>
                <a:gd name="connsiteX1" fmla="*/ 648647 w 781123"/>
                <a:gd name="connsiteY1" fmla="*/ 9383 h 304492"/>
                <a:gd name="connsiteX2" fmla="*/ 0 w 781123"/>
                <a:gd name="connsiteY2" fmla="*/ 304492 h 304492"/>
                <a:gd name="connsiteX0" fmla="*/ 781123 w 781123"/>
                <a:gd name="connsiteY0" fmla="*/ 685 h 295112"/>
                <a:gd name="connsiteX1" fmla="*/ 648647 w 781123"/>
                <a:gd name="connsiteY1" fmla="*/ 3 h 295112"/>
                <a:gd name="connsiteX2" fmla="*/ 0 w 781123"/>
                <a:gd name="connsiteY2" fmla="*/ 295112 h 295112"/>
                <a:gd name="connsiteX0" fmla="*/ 781123 w 781123"/>
                <a:gd name="connsiteY0" fmla="*/ 682 h 295109"/>
                <a:gd name="connsiteX1" fmla="*/ 648647 w 781123"/>
                <a:gd name="connsiteY1" fmla="*/ 0 h 295109"/>
                <a:gd name="connsiteX2" fmla="*/ 0 w 781123"/>
                <a:gd name="connsiteY2" fmla="*/ 295109 h 2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123" h="295109">
                  <a:moveTo>
                    <a:pt x="781123" y="682"/>
                  </a:moveTo>
                  <a:lnTo>
                    <a:pt x="648647" y="0"/>
                  </a:lnTo>
                  <a:lnTo>
                    <a:pt x="0" y="29510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>
              <a:stCxn id="16" idx="1"/>
            </p:cNvCxnSpPr>
            <p:nvPr/>
          </p:nvCxnSpPr>
          <p:spPr bwMode="auto">
            <a:xfrm flipV="1">
              <a:off x="4482076" y="3444875"/>
              <a:ext cx="181999" cy="7308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object 631"/>
          <p:cNvSpPr txBox="1"/>
          <p:nvPr/>
        </p:nvSpPr>
        <p:spPr>
          <a:xfrm>
            <a:off x="6013162" y="1359228"/>
            <a:ext cx="1149637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Exocrine  cells of  </a:t>
            </a:r>
            <a:r>
              <a:rPr sz="2000" b="1" spc="-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pancreas</a:t>
            </a:r>
            <a:endParaRPr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8499" y="5224459"/>
            <a:ext cx="41870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8550" y="4871582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Pancreatic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islets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6F582-13D6-E842-99F3-F6B4B0C21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0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75232" y="213360"/>
            <a:ext cx="6193536" cy="6431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29275" y="252415"/>
            <a:ext cx="1265611" cy="838198"/>
            <a:chOff x="3029275" y="252415"/>
            <a:chExt cx="1265611" cy="838198"/>
          </a:xfrm>
        </p:grpSpPr>
        <p:sp>
          <p:nvSpPr>
            <p:cNvPr id="7" name="object 46"/>
            <p:cNvSpPr/>
            <p:nvPr/>
          </p:nvSpPr>
          <p:spPr>
            <a:xfrm rot="4874812" flipH="1" flipV="1">
              <a:off x="3341796" y="-60106"/>
              <a:ext cx="640569" cy="1265611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650430 w 650449"/>
                <a:gd name="connsiteY0" fmla="*/ 0 h 345880"/>
                <a:gd name="connsiteX1" fmla="*/ 625232 w 650449"/>
                <a:gd name="connsiteY1" fmla="*/ 74584 h 345880"/>
                <a:gd name="connsiteX2" fmla="*/ 0 w 650449"/>
                <a:gd name="connsiteY2" fmla="*/ 345880 h 345880"/>
                <a:gd name="connsiteX0" fmla="*/ 650430 w 650462"/>
                <a:gd name="connsiteY0" fmla="*/ 0 h 345880"/>
                <a:gd name="connsiteX1" fmla="*/ 625232 w 650462"/>
                <a:gd name="connsiteY1" fmla="*/ 74584 h 345880"/>
                <a:gd name="connsiteX2" fmla="*/ 0 w 650462"/>
                <a:gd name="connsiteY2" fmla="*/ 345880 h 345880"/>
                <a:gd name="connsiteX0" fmla="*/ 583526 w 583558"/>
                <a:gd name="connsiteY0" fmla="*/ 0 h 404473"/>
                <a:gd name="connsiteX1" fmla="*/ 558328 w 583558"/>
                <a:gd name="connsiteY1" fmla="*/ 74584 h 404473"/>
                <a:gd name="connsiteX2" fmla="*/ 0 w 583558"/>
                <a:gd name="connsiteY2" fmla="*/ 404473 h 404473"/>
                <a:gd name="connsiteX0" fmla="*/ 583526 w 583526"/>
                <a:gd name="connsiteY0" fmla="*/ 0 h 404473"/>
                <a:gd name="connsiteX1" fmla="*/ 558328 w 583526"/>
                <a:gd name="connsiteY1" fmla="*/ 74584 h 404473"/>
                <a:gd name="connsiteX2" fmla="*/ 0 w 583526"/>
                <a:gd name="connsiteY2" fmla="*/ 404473 h 404473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7011 w 587011"/>
                <a:gd name="connsiteY0" fmla="*/ 0 h 391912"/>
                <a:gd name="connsiteX1" fmla="*/ 558328 w 587011"/>
                <a:gd name="connsiteY1" fmla="*/ 62023 h 391912"/>
                <a:gd name="connsiteX2" fmla="*/ 0 w 587011"/>
                <a:gd name="connsiteY2" fmla="*/ 391912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11" h="391912">
                  <a:moveTo>
                    <a:pt x="587011" y="0"/>
                  </a:moveTo>
                  <a:cubicBezTo>
                    <a:pt x="576956" y="29643"/>
                    <a:pt x="576491" y="21633"/>
                    <a:pt x="558328" y="62023"/>
                  </a:cubicBezTo>
                  <a:lnTo>
                    <a:pt x="0" y="391912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3202184" y="352693"/>
              <a:ext cx="483991" cy="7379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5038725" y="352424"/>
            <a:ext cx="1295400" cy="1222375"/>
            <a:chOff x="7358061" y="1764389"/>
            <a:chExt cx="722996" cy="669249"/>
          </a:xfrm>
        </p:grpSpPr>
        <p:sp>
          <p:nvSpPr>
            <p:cNvPr id="10" name="object 46"/>
            <p:cNvSpPr/>
            <p:nvPr/>
          </p:nvSpPr>
          <p:spPr>
            <a:xfrm>
              <a:off x="7358061" y="1764389"/>
              <a:ext cx="722996" cy="447793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781123 w 781127"/>
                <a:gd name="connsiteY0" fmla="*/ 6954 h 301381"/>
                <a:gd name="connsiteX1" fmla="*/ 648647 w 781127"/>
                <a:gd name="connsiteY1" fmla="*/ 6272 h 301381"/>
                <a:gd name="connsiteX2" fmla="*/ 0 w 781127"/>
                <a:gd name="connsiteY2" fmla="*/ 301381 h 301381"/>
                <a:gd name="connsiteX0" fmla="*/ 781123 w 781123"/>
                <a:gd name="connsiteY0" fmla="*/ 10065 h 304492"/>
                <a:gd name="connsiteX1" fmla="*/ 648647 w 781123"/>
                <a:gd name="connsiteY1" fmla="*/ 9383 h 304492"/>
                <a:gd name="connsiteX2" fmla="*/ 0 w 781123"/>
                <a:gd name="connsiteY2" fmla="*/ 304492 h 304492"/>
                <a:gd name="connsiteX0" fmla="*/ 781123 w 781123"/>
                <a:gd name="connsiteY0" fmla="*/ 685 h 295112"/>
                <a:gd name="connsiteX1" fmla="*/ 648647 w 781123"/>
                <a:gd name="connsiteY1" fmla="*/ 3 h 295112"/>
                <a:gd name="connsiteX2" fmla="*/ 0 w 781123"/>
                <a:gd name="connsiteY2" fmla="*/ 295112 h 295112"/>
                <a:gd name="connsiteX0" fmla="*/ 781123 w 781123"/>
                <a:gd name="connsiteY0" fmla="*/ 682 h 295109"/>
                <a:gd name="connsiteX1" fmla="*/ 648647 w 781123"/>
                <a:gd name="connsiteY1" fmla="*/ 0 h 295109"/>
                <a:gd name="connsiteX2" fmla="*/ 0 w 781123"/>
                <a:gd name="connsiteY2" fmla="*/ 295109 h 295109"/>
                <a:gd name="connsiteX0" fmla="*/ 802262 w 802262"/>
                <a:gd name="connsiteY0" fmla="*/ 682 h 292004"/>
                <a:gd name="connsiteX1" fmla="*/ 669786 w 802262"/>
                <a:gd name="connsiteY1" fmla="*/ 0 h 292004"/>
                <a:gd name="connsiteX2" fmla="*/ 0 w 802262"/>
                <a:gd name="connsiteY2" fmla="*/ 292004 h 29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62" h="292004">
                  <a:moveTo>
                    <a:pt x="802262" y="682"/>
                  </a:moveTo>
                  <a:lnTo>
                    <a:pt x="669786" y="0"/>
                  </a:lnTo>
                  <a:lnTo>
                    <a:pt x="0" y="29200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1" name="Straight Connector 10"/>
            <p:cNvCxnSpPr>
              <a:endCxn id="10" idx="1"/>
            </p:cNvCxnSpPr>
            <p:nvPr/>
          </p:nvCxnSpPr>
          <p:spPr bwMode="auto">
            <a:xfrm flipV="1">
              <a:off x="7503319" y="1764389"/>
              <a:ext cx="458351" cy="6692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object 46"/>
          <p:cNvSpPr/>
          <p:nvPr/>
        </p:nvSpPr>
        <p:spPr>
          <a:xfrm flipH="1" flipV="1">
            <a:off x="5249847" y="3976686"/>
            <a:ext cx="536589" cy="1876426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650430 w 654455"/>
              <a:gd name="connsiteY0" fmla="*/ 0 h 345880"/>
              <a:gd name="connsiteX1" fmla="*/ 654455 w 654455"/>
              <a:gd name="connsiteY1" fmla="*/ 41114 h 345880"/>
              <a:gd name="connsiteX2" fmla="*/ 0 w 654455"/>
              <a:gd name="connsiteY2" fmla="*/ 345880 h 34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455" h="345880">
                <a:moveTo>
                  <a:pt x="650430" y="0"/>
                </a:moveTo>
                <a:cubicBezTo>
                  <a:pt x="651282" y="21994"/>
                  <a:pt x="653603" y="19120"/>
                  <a:pt x="654455" y="41114"/>
                </a:cubicBezTo>
                <a:lnTo>
                  <a:pt x="0" y="34588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3" name="object 46"/>
          <p:cNvSpPr/>
          <p:nvPr/>
        </p:nvSpPr>
        <p:spPr>
          <a:xfrm flipH="1" flipV="1">
            <a:off x="3031984" y="3934264"/>
            <a:ext cx="1430479" cy="276287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781123 w 781127"/>
              <a:gd name="connsiteY0" fmla="*/ 6954 h 301381"/>
              <a:gd name="connsiteX1" fmla="*/ 648647 w 781127"/>
              <a:gd name="connsiteY1" fmla="*/ 6272 h 301381"/>
              <a:gd name="connsiteX2" fmla="*/ 0 w 781127"/>
              <a:gd name="connsiteY2" fmla="*/ 301381 h 301381"/>
              <a:gd name="connsiteX0" fmla="*/ 781123 w 781123"/>
              <a:gd name="connsiteY0" fmla="*/ 10065 h 304492"/>
              <a:gd name="connsiteX1" fmla="*/ 648647 w 781123"/>
              <a:gd name="connsiteY1" fmla="*/ 9383 h 304492"/>
              <a:gd name="connsiteX2" fmla="*/ 0 w 781123"/>
              <a:gd name="connsiteY2" fmla="*/ 304492 h 304492"/>
              <a:gd name="connsiteX0" fmla="*/ 781123 w 781123"/>
              <a:gd name="connsiteY0" fmla="*/ 685 h 295112"/>
              <a:gd name="connsiteX1" fmla="*/ 648647 w 781123"/>
              <a:gd name="connsiteY1" fmla="*/ 3 h 295112"/>
              <a:gd name="connsiteX2" fmla="*/ 0 w 781123"/>
              <a:gd name="connsiteY2" fmla="*/ 295112 h 295112"/>
              <a:gd name="connsiteX0" fmla="*/ 781123 w 781123"/>
              <a:gd name="connsiteY0" fmla="*/ 682 h 295109"/>
              <a:gd name="connsiteX1" fmla="*/ 648647 w 781123"/>
              <a:gd name="connsiteY1" fmla="*/ 0 h 295109"/>
              <a:gd name="connsiteX2" fmla="*/ 0 w 781123"/>
              <a:gd name="connsiteY2" fmla="*/ 295109 h 295109"/>
              <a:gd name="connsiteX0" fmla="*/ 781123 w 781123"/>
              <a:gd name="connsiteY0" fmla="*/ 5450 h 299877"/>
              <a:gd name="connsiteX1" fmla="*/ 671033 w 781123"/>
              <a:gd name="connsiteY1" fmla="*/ 0 h 299877"/>
              <a:gd name="connsiteX2" fmla="*/ 0 w 781123"/>
              <a:gd name="connsiteY2" fmla="*/ 299877 h 299877"/>
              <a:gd name="connsiteX0" fmla="*/ 762094 w 762094"/>
              <a:gd name="connsiteY0" fmla="*/ 2864 h 299877"/>
              <a:gd name="connsiteX1" fmla="*/ 671033 w 762094"/>
              <a:gd name="connsiteY1" fmla="*/ 0 h 299877"/>
              <a:gd name="connsiteX2" fmla="*/ 0 w 762094"/>
              <a:gd name="connsiteY2" fmla="*/ 299877 h 29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94" h="299877">
                <a:moveTo>
                  <a:pt x="762094" y="2864"/>
                </a:moveTo>
                <a:lnTo>
                  <a:pt x="671033" y="0"/>
                </a:lnTo>
                <a:lnTo>
                  <a:pt x="0" y="299877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 bwMode="auto">
          <a:xfrm flipV="1">
            <a:off x="3202909" y="3443288"/>
            <a:ext cx="992854" cy="7672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3029275" y="252415"/>
            <a:ext cx="1265611" cy="838198"/>
            <a:chOff x="3029275" y="252415"/>
            <a:chExt cx="1265611" cy="838198"/>
          </a:xfrm>
        </p:grpSpPr>
        <p:sp>
          <p:nvSpPr>
            <p:cNvPr id="16" name="object 46"/>
            <p:cNvSpPr/>
            <p:nvPr/>
          </p:nvSpPr>
          <p:spPr>
            <a:xfrm rot="4874812" flipH="1" flipV="1">
              <a:off x="3341796" y="-60106"/>
              <a:ext cx="640569" cy="1265611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650430 w 650449"/>
                <a:gd name="connsiteY0" fmla="*/ 0 h 345880"/>
                <a:gd name="connsiteX1" fmla="*/ 625232 w 650449"/>
                <a:gd name="connsiteY1" fmla="*/ 74584 h 345880"/>
                <a:gd name="connsiteX2" fmla="*/ 0 w 650449"/>
                <a:gd name="connsiteY2" fmla="*/ 345880 h 345880"/>
                <a:gd name="connsiteX0" fmla="*/ 650430 w 650462"/>
                <a:gd name="connsiteY0" fmla="*/ 0 h 345880"/>
                <a:gd name="connsiteX1" fmla="*/ 625232 w 650462"/>
                <a:gd name="connsiteY1" fmla="*/ 74584 h 345880"/>
                <a:gd name="connsiteX2" fmla="*/ 0 w 650462"/>
                <a:gd name="connsiteY2" fmla="*/ 345880 h 345880"/>
                <a:gd name="connsiteX0" fmla="*/ 583526 w 583558"/>
                <a:gd name="connsiteY0" fmla="*/ 0 h 404473"/>
                <a:gd name="connsiteX1" fmla="*/ 558328 w 583558"/>
                <a:gd name="connsiteY1" fmla="*/ 74584 h 404473"/>
                <a:gd name="connsiteX2" fmla="*/ 0 w 583558"/>
                <a:gd name="connsiteY2" fmla="*/ 404473 h 404473"/>
                <a:gd name="connsiteX0" fmla="*/ 583526 w 583526"/>
                <a:gd name="connsiteY0" fmla="*/ 0 h 404473"/>
                <a:gd name="connsiteX1" fmla="*/ 558328 w 583526"/>
                <a:gd name="connsiteY1" fmla="*/ 74584 h 404473"/>
                <a:gd name="connsiteX2" fmla="*/ 0 w 583526"/>
                <a:gd name="connsiteY2" fmla="*/ 404473 h 404473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2033 w 582033"/>
                <a:gd name="connsiteY0" fmla="*/ 0 h 390679"/>
                <a:gd name="connsiteX1" fmla="*/ 558328 w 582033"/>
                <a:gd name="connsiteY1" fmla="*/ 60790 h 390679"/>
                <a:gd name="connsiteX2" fmla="*/ 0 w 582033"/>
                <a:gd name="connsiteY2" fmla="*/ 390679 h 390679"/>
                <a:gd name="connsiteX0" fmla="*/ 587011 w 587011"/>
                <a:gd name="connsiteY0" fmla="*/ 0 h 391912"/>
                <a:gd name="connsiteX1" fmla="*/ 558328 w 587011"/>
                <a:gd name="connsiteY1" fmla="*/ 62023 h 391912"/>
                <a:gd name="connsiteX2" fmla="*/ 0 w 587011"/>
                <a:gd name="connsiteY2" fmla="*/ 391912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11" h="391912">
                  <a:moveTo>
                    <a:pt x="587011" y="0"/>
                  </a:moveTo>
                  <a:cubicBezTo>
                    <a:pt x="576956" y="29643"/>
                    <a:pt x="576491" y="21633"/>
                    <a:pt x="558328" y="62023"/>
                  </a:cubicBezTo>
                  <a:lnTo>
                    <a:pt x="0" y="39191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202184" y="352693"/>
              <a:ext cx="483991" cy="737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5038725" y="352424"/>
            <a:ext cx="1295400" cy="1222375"/>
            <a:chOff x="7358061" y="1764389"/>
            <a:chExt cx="722996" cy="669249"/>
          </a:xfrm>
        </p:grpSpPr>
        <p:sp>
          <p:nvSpPr>
            <p:cNvPr id="19" name="object 46"/>
            <p:cNvSpPr/>
            <p:nvPr/>
          </p:nvSpPr>
          <p:spPr>
            <a:xfrm>
              <a:off x="7358061" y="1764389"/>
              <a:ext cx="722996" cy="447793"/>
            </a:xfrm>
            <a:custGeom>
              <a:avLst/>
              <a:gdLst>
                <a:gd name="connsiteX0" fmla="*/ 939235 w 939235"/>
                <a:gd name="connsiteY0" fmla="*/ 0 h 295109"/>
                <a:gd name="connsiteX1" fmla="*/ 648647 w 939235"/>
                <a:gd name="connsiteY1" fmla="*/ 0 h 295109"/>
                <a:gd name="connsiteX2" fmla="*/ 0 w 939235"/>
                <a:gd name="connsiteY2" fmla="*/ 295109 h 295109"/>
                <a:gd name="connsiteX0" fmla="*/ 758833 w 758833"/>
                <a:gd name="connsiteY0" fmla="*/ 950 h 295109"/>
                <a:gd name="connsiteX1" fmla="*/ 648647 w 758833"/>
                <a:gd name="connsiteY1" fmla="*/ 0 h 295109"/>
                <a:gd name="connsiteX2" fmla="*/ 0 w 758833"/>
                <a:gd name="connsiteY2" fmla="*/ 295109 h 295109"/>
                <a:gd name="connsiteX0" fmla="*/ 654764 w 654764"/>
                <a:gd name="connsiteY0" fmla="*/ 0 h 335231"/>
                <a:gd name="connsiteX1" fmla="*/ 648647 w 654764"/>
                <a:gd name="connsiteY1" fmla="*/ 40122 h 335231"/>
                <a:gd name="connsiteX2" fmla="*/ 0 w 654764"/>
                <a:gd name="connsiteY2" fmla="*/ 335231 h 335231"/>
                <a:gd name="connsiteX0" fmla="*/ 641755 w 648647"/>
                <a:gd name="connsiteY0" fmla="*/ 0 h 336752"/>
                <a:gd name="connsiteX1" fmla="*/ 648647 w 648647"/>
                <a:gd name="connsiteY1" fmla="*/ 41643 h 336752"/>
                <a:gd name="connsiteX2" fmla="*/ 0 w 648647"/>
                <a:gd name="connsiteY2" fmla="*/ 336752 h 336752"/>
                <a:gd name="connsiteX0" fmla="*/ 646092 w 648647"/>
                <a:gd name="connsiteY0" fmla="*/ 0 h 361091"/>
                <a:gd name="connsiteX1" fmla="*/ 648647 w 648647"/>
                <a:gd name="connsiteY1" fmla="*/ 65982 h 361091"/>
                <a:gd name="connsiteX2" fmla="*/ 0 w 648647"/>
                <a:gd name="connsiteY2" fmla="*/ 361091 h 361091"/>
                <a:gd name="connsiteX0" fmla="*/ 659101 w 659143"/>
                <a:gd name="connsiteY0" fmla="*/ 0 h 358049"/>
                <a:gd name="connsiteX1" fmla="*/ 648647 w 659143"/>
                <a:gd name="connsiteY1" fmla="*/ 62940 h 358049"/>
                <a:gd name="connsiteX2" fmla="*/ 0 w 659143"/>
                <a:gd name="connsiteY2" fmla="*/ 358049 h 358049"/>
                <a:gd name="connsiteX0" fmla="*/ 650430 w 650564"/>
                <a:gd name="connsiteY0" fmla="*/ 0 h 345880"/>
                <a:gd name="connsiteX1" fmla="*/ 648647 w 650564"/>
                <a:gd name="connsiteY1" fmla="*/ 50771 h 345880"/>
                <a:gd name="connsiteX2" fmla="*/ 0 w 650564"/>
                <a:gd name="connsiteY2" fmla="*/ 345880 h 345880"/>
                <a:gd name="connsiteX0" fmla="*/ 781123 w 781127"/>
                <a:gd name="connsiteY0" fmla="*/ 6954 h 301381"/>
                <a:gd name="connsiteX1" fmla="*/ 648647 w 781127"/>
                <a:gd name="connsiteY1" fmla="*/ 6272 h 301381"/>
                <a:gd name="connsiteX2" fmla="*/ 0 w 781127"/>
                <a:gd name="connsiteY2" fmla="*/ 301381 h 301381"/>
                <a:gd name="connsiteX0" fmla="*/ 781123 w 781123"/>
                <a:gd name="connsiteY0" fmla="*/ 10065 h 304492"/>
                <a:gd name="connsiteX1" fmla="*/ 648647 w 781123"/>
                <a:gd name="connsiteY1" fmla="*/ 9383 h 304492"/>
                <a:gd name="connsiteX2" fmla="*/ 0 w 781123"/>
                <a:gd name="connsiteY2" fmla="*/ 304492 h 304492"/>
                <a:gd name="connsiteX0" fmla="*/ 781123 w 781123"/>
                <a:gd name="connsiteY0" fmla="*/ 685 h 295112"/>
                <a:gd name="connsiteX1" fmla="*/ 648647 w 781123"/>
                <a:gd name="connsiteY1" fmla="*/ 3 h 295112"/>
                <a:gd name="connsiteX2" fmla="*/ 0 w 781123"/>
                <a:gd name="connsiteY2" fmla="*/ 295112 h 295112"/>
                <a:gd name="connsiteX0" fmla="*/ 781123 w 781123"/>
                <a:gd name="connsiteY0" fmla="*/ 682 h 295109"/>
                <a:gd name="connsiteX1" fmla="*/ 648647 w 781123"/>
                <a:gd name="connsiteY1" fmla="*/ 0 h 295109"/>
                <a:gd name="connsiteX2" fmla="*/ 0 w 781123"/>
                <a:gd name="connsiteY2" fmla="*/ 295109 h 295109"/>
                <a:gd name="connsiteX0" fmla="*/ 802262 w 802262"/>
                <a:gd name="connsiteY0" fmla="*/ 682 h 292004"/>
                <a:gd name="connsiteX1" fmla="*/ 669786 w 802262"/>
                <a:gd name="connsiteY1" fmla="*/ 0 h 292004"/>
                <a:gd name="connsiteX2" fmla="*/ 0 w 802262"/>
                <a:gd name="connsiteY2" fmla="*/ 292004 h 29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62" h="292004">
                  <a:moveTo>
                    <a:pt x="802262" y="682"/>
                  </a:moveTo>
                  <a:lnTo>
                    <a:pt x="669786" y="0"/>
                  </a:lnTo>
                  <a:lnTo>
                    <a:pt x="0" y="29200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cxnSp>
          <p:nvCxnSpPr>
            <p:cNvPr id="20" name="Straight Connector 19"/>
            <p:cNvCxnSpPr>
              <a:endCxn id="19" idx="1"/>
            </p:cNvCxnSpPr>
            <p:nvPr/>
          </p:nvCxnSpPr>
          <p:spPr bwMode="auto">
            <a:xfrm flipV="1">
              <a:off x="7503319" y="1764389"/>
              <a:ext cx="458351" cy="6692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object 46"/>
          <p:cNvSpPr/>
          <p:nvPr/>
        </p:nvSpPr>
        <p:spPr>
          <a:xfrm flipH="1" flipV="1">
            <a:off x="5249847" y="3976686"/>
            <a:ext cx="536589" cy="1876426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650430 w 654455"/>
              <a:gd name="connsiteY0" fmla="*/ 0 h 345880"/>
              <a:gd name="connsiteX1" fmla="*/ 654455 w 654455"/>
              <a:gd name="connsiteY1" fmla="*/ 41114 h 345880"/>
              <a:gd name="connsiteX2" fmla="*/ 0 w 654455"/>
              <a:gd name="connsiteY2" fmla="*/ 345880 h 34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455" h="345880">
                <a:moveTo>
                  <a:pt x="650430" y="0"/>
                </a:moveTo>
                <a:cubicBezTo>
                  <a:pt x="651282" y="21994"/>
                  <a:pt x="653603" y="19120"/>
                  <a:pt x="654455" y="41114"/>
                </a:cubicBezTo>
                <a:lnTo>
                  <a:pt x="0" y="3458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2" name="object 46"/>
          <p:cNvSpPr/>
          <p:nvPr/>
        </p:nvSpPr>
        <p:spPr>
          <a:xfrm flipH="1" flipV="1">
            <a:off x="3031984" y="3934264"/>
            <a:ext cx="1430479" cy="276287"/>
          </a:xfrm>
          <a:custGeom>
            <a:avLst/>
            <a:gdLst>
              <a:gd name="connsiteX0" fmla="*/ 939235 w 939235"/>
              <a:gd name="connsiteY0" fmla="*/ 0 h 295109"/>
              <a:gd name="connsiteX1" fmla="*/ 648647 w 939235"/>
              <a:gd name="connsiteY1" fmla="*/ 0 h 295109"/>
              <a:gd name="connsiteX2" fmla="*/ 0 w 939235"/>
              <a:gd name="connsiteY2" fmla="*/ 295109 h 295109"/>
              <a:gd name="connsiteX0" fmla="*/ 758833 w 758833"/>
              <a:gd name="connsiteY0" fmla="*/ 950 h 295109"/>
              <a:gd name="connsiteX1" fmla="*/ 648647 w 758833"/>
              <a:gd name="connsiteY1" fmla="*/ 0 h 295109"/>
              <a:gd name="connsiteX2" fmla="*/ 0 w 758833"/>
              <a:gd name="connsiteY2" fmla="*/ 295109 h 295109"/>
              <a:gd name="connsiteX0" fmla="*/ 654764 w 654764"/>
              <a:gd name="connsiteY0" fmla="*/ 0 h 335231"/>
              <a:gd name="connsiteX1" fmla="*/ 648647 w 654764"/>
              <a:gd name="connsiteY1" fmla="*/ 40122 h 335231"/>
              <a:gd name="connsiteX2" fmla="*/ 0 w 654764"/>
              <a:gd name="connsiteY2" fmla="*/ 335231 h 335231"/>
              <a:gd name="connsiteX0" fmla="*/ 641755 w 648647"/>
              <a:gd name="connsiteY0" fmla="*/ 0 h 336752"/>
              <a:gd name="connsiteX1" fmla="*/ 648647 w 648647"/>
              <a:gd name="connsiteY1" fmla="*/ 41643 h 336752"/>
              <a:gd name="connsiteX2" fmla="*/ 0 w 648647"/>
              <a:gd name="connsiteY2" fmla="*/ 336752 h 336752"/>
              <a:gd name="connsiteX0" fmla="*/ 646092 w 648647"/>
              <a:gd name="connsiteY0" fmla="*/ 0 h 361091"/>
              <a:gd name="connsiteX1" fmla="*/ 648647 w 648647"/>
              <a:gd name="connsiteY1" fmla="*/ 65982 h 361091"/>
              <a:gd name="connsiteX2" fmla="*/ 0 w 648647"/>
              <a:gd name="connsiteY2" fmla="*/ 361091 h 361091"/>
              <a:gd name="connsiteX0" fmla="*/ 659101 w 659143"/>
              <a:gd name="connsiteY0" fmla="*/ 0 h 358049"/>
              <a:gd name="connsiteX1" fmla="*/ 648647 w 659143"/>
              <a:gd name="connsiteY1" fmla="*/ 62940 h 358049"/>
              <a:gd name="connsiteX2" fmla="*/ 0 w 659143"/>
              <a:gd name="connsiteY2" fmla="*/ 358049 h 358049"/>
              <a:gd name="connsiteX0" fmla="*/ 650430 w 650564"/>
              <a:gd name="connsiteY0" fmla="*/ 0 h 345880"/>
              <a:gd name="connsiteX1" fmla="*/ 648647 w 650564"/>
              <a:gd name="connsiteY1" fmla="*/ 50771 h 345880"/>
              <a:gd name="connsiteX2" fmla="*/ 0 w 650564"/>
              <a:gd name="connsiteY2" fmla="*/ 345880 h 345880"/>
              <a:gd name="connsiteX0" fmla="*/ 781123 w 781127"/>
              <a:gd name="connsiteY0" fmla="*/ 6954 h 301381"/>
              <a:gd name="connsiteX1" fmla="*/ 648647 w 781127"/>
              <a:gd name="connsiteY1" fmla="*/ 6272 h 301381"/>
              <a:gd name="connsiteX2" fmla="*/ 0 w 781127"/>
              <a:gd name="connsiteY2" fmla="*/ 301381 h 301381"/>
              <a:gd name="connsiteX0" fmla="*/ 781123 w 781123"/>
              <a:gd name="connsiteY0" fmla="*/ 10065 h 304492"/>
              <a:gd name="connsiteX1" fmla="*/ 648647 w 781123"/>
              <a:gd name="connsiteY1" fmla="*/ 9383 h 304492"/>
              <a:gd name="connsiteX2" fmla="*/ 0 w 781123"/>
              <a:gd name="connsiteY2" fmla="*/ 304492 h 304492"/>
              <a:gd name="connsiteX0" fmla="*/ 781123 w 781123"/>
              <a:gd name="connsiteY0" fmla="*/ 685 h 295112"/>
              <a:gd name="connsiteX1" fmla="*/ 648647 w 781123"/>
              <a:gd name="connsiteY1" fmla="*/ 3 h 295112"/>
              <a:gd name="connsiteX2" fmla="*/ 0 w 781123"/>
              <a:gd name="connsiteY2" fmla="*/ 295112 h 295112"/>
              <a:gd name="connsiteX0" fmla="*/ 781123 w 781123"/>
              <a:gd name="connsiteY0" fmla="*/ 682 h 295109"/>
              <a:gd name="connsiteX1" fmla="*/ 648647 w 781123"/>
              <a:gd name="connsiteY1" fmla="*/ 0 h 295109"/>
              <a:gd name="connsiteX2" fmla="*/ 0 w 781123"/>
              <a:gd name="connsiteY2" fmla="*/ 295109 h 295109"/>
              <a:gd name="connsiteX0" fmla="*/ 781123 w 781123"/>
              <a:gd name="connsiteY0" fmla="*/ 5450 h 299877"/>
              <a:gd name="connsiteX1" fmla="*/ 671033 w 781123"/>
              <a:gd name="connsiteY1" fmla="*/ 0 h 299877"/>
              <a:gd name="connsiteX2" fmla="*/ 0 w 781123"/>
              <a:gd name="connsiteY2" fmla="*/ 299877 h 299877"/>
              <a:gd name="connsiteX0" fmla="*/ 762094 w 762094"/>
              <a:gd name="connsiteY0" fmla="*/ 2864 h 299877"/>
              <a:gd name="connsiteX1" fmla="*/ 671033 w 762094"/>
              <a:gd name="connsiteY1" fmla="*/ 0 h 299877"/>
              <a:gd name="connsiteX2" fmla="*/ 0 w 762094"/>
              <a:gd name="connsiteY2" fmla="*/ 299877 h 29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94" h="299877">
                <a:moveTo>
                  <a:pt x="762094" y="2864"/>
                </a:moveTo>
                <a:lnTo>
                  <a:pt x="671033" y="0"/>
                </a:lnTo>
                <a:lnTo>
                  <a:pt x="0" y="29987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 bwMode="auto">
          <a:xfrm flipV="1">
            <a:off x="3202909" y="3443288"/>
            <a:ext cx="992854" cy="7672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bject 630"/>
          <p:cNvSpPr txBox="1"/>
          <p:nvPr/>
        </p:nvSpPr>
        <p:spPr>
          <a:xfrm>
            <a:off x="1467652" y="4070018"/>
            <a:ext cx="163615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400"/>
              </a:lnSpc>
              <a:defRPr spc="-5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000000"/>
                </a:solidFill>
                <a:ea typeface="ＭＳ Ｐゴシック" charset="0"/>
              </a:rPr>
              <a:t>Capillaries</a:t>
            </a:r>
          </a:p>
        </p:txBody>
      </p:sp>
      <p:sp>
        <p:nvSpPr>
          <p:cNvPr id="25" name="object 631"/>
          <p:cNvSpPr txBox="1"/>
          <p:nvPr/>
        </p:nvSpPr>
        <p:spPr>
          <a:xfrm>
            <a:off x="1675911" y="243461"/>
            <a:ext cx="152627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400"/>
              </a:lnSpc>
              <a:defRPr spc="-5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000000"/>
                </a:solidFill>
                <a:ea typeface="ＭＳ Ｐゴシック" charset="0"/>
              </a:rPr>
              <a:t>Exocrine  cells of  pancreas</a:t>
            </a:r>
          </a:p>
        </p:txBody>
      </p:sp>
      <p:sp>
        <p:nvSpPr>
          <p:cNvPr id="26" name="object 632"/>
          <p:cNvSpPr txBox="1"/>
          <p:nvPr/>
        </p:nvSpPr>
        <p:spPr>
          <a:xfrm>
            <a:off x="6342873" y="238997"/>
            <a:ext cx="139732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 spc="-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Alpha</a:t>
            </a:r>
            <a:r>
              <a:rPr sz="2400" b="1" spc="-6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400" b="1" spc="1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2400" b="1" spc="1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  <a:sym typeface="Symbol"/>
              </a:rPr>
              <a:t></a:t>
            </a:r>
            <a:r>
              <a:rPr sz="2400" b="1" spc="1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  </a:t>
            </a:r>
            <a:r>
              <a:rPr sz="2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cells</a:t>
            </a:r>
          </a:p>
        </p:txBody>
      </p:sp>
      <p:sp>
        <p:nvSpPr>
          <p:cNvPr id="27" name="object 633"/>
          <p:cNvSpPr txBox="1"/>
          <p:nvPr/>
        </p:nvSpPr>
        <p:spPr>
          <a:xfrm>
            <a:off x="3198088" y="5881319"/>
            <a:ext cx="465933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2400"/>
              </a:lnSpc>
              <a:defRPr spc="-5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300" b="1" dirty="0">
                <a:solidFill>
                  <a:srgbClr val="000000"/>
                </a:solidFill>
                <a:ea typeface="ＭＳ Ｐゴシック" charset="0"/>
              </a:rPr>
              <a:t>Cord of beta (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  <a:sym typeface="Symbol"/>
              </a:rPr>
              <a:t></a:t>
            </a:r>
            <a:r>
              <a:rPr sz="2300" b="1" dirty="0">
                <a:solidFill>
                  <a:srgbClr val="000000"/>
                </a:solidFill>
                <a:ea typeface="ＭＳ Ｐゴシック" charset="0"/>
              </a:rPr>
              <a:t>) cells secreting  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300" b="1" dirty="0">
                <a:solidFill>
                  <a:srgbClr val="000000"/>
                </a:solidFill>
                <a:ea typeface="ＭＳ Ｐゴシック" charset="0"/>
              </a:rPr>
              <a:t>insulin into capillaries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03565" y="6317445"/>
            <a:ext cx="41870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5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B72A0-D674-8B4A-A587-53D808FB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60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96568" y="213360"/>
            <a:ext cx="6150864" cy="6431280"/>
          </a:xfrm>
          <a:prstGeom prst="rect">
            <a:avLst/>
          </a:prstGeom>
        </p:spPr>
      </p:pic>
      <p:sp>
        <p:nvSpPr>
          <p:cNvPr id="28" name="object 44"/>
          <p:cNvSpPr txBox="1"/>
          <p:nvPr/>
        </p:nvSpPr>
        <p:spPr>
          <a:xfrm rot="1320000">
            <a:off x="3144025" y="3331811"/>
            <a:ext cx="989936" cy="131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969"/>
              </a:lnSpc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IM</a:t>
            </a:r>
            <a:r>
              <a:rPr sz="1200" b="1" spc="-40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sz="1200" b="1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ALANC</a:t>
            </a:r>
            <a:r>
              <a:rPr sz="1100" b="1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E</a:t>
            </a:r>
          </a:p>
        </p:txBody>
      </p:sp>
      <p:sp>
        <p:nvSpPr>
          <p:cNvPr id="29" name="object 45"/>
          <p:cNvSpPr txBox="1"/>
          <p:nvPr/>
        </p:nvSpPr>
        <p:spPr>
          <a:xfrm rot="1320000">
            <a:off x="5022155" y="4448542"/>
            <a:ext cx="967961" cy="131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969"/>
              </a:lnSpc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IM</a:t>
            </a:r>
            <a:r>
              <a:rPr sz="1200" b="1" spc="-40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B</a:t>
            </a:r>
            <a:r>
              <a:rPr sz="1200" b="1" dirty="0">
                <a:solidFill>
                  <a:srgbClr val="969799"/>
                </a:solidFill>
                <a:latin typeface="Arial"/>
                <a:ea typeface="ＭＳ Ｐゴシック" charset="0"/>
                <a:cs typeface="Arial"/>
              </a:rPr>
              <a:t>ALANCE</a:t>
            </a:r>
          </a:p>
        </p:txBody>
      </p:sp>
      <p:sp>
        <p:nvSpPr>
          <p:cNvPr id="30" name="object 46"/>
          <p:cNvSpPr txBox="1"/>
          <p:nvPr/>
        </p:nvSpPr>
        <p:spPr>
          <a:xfrm>
            <a:off x="4407814" y="2025446"/>
            <a:ext cx="5896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623570" algn="l"/>
              </a:tabLst>
            </a:pPr>
            <a:r>
              <a:rPr sz="1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Glucose	</a:t>
            </a:r>
          </a:p>
        </p:txBody>
      </p:sp>
      <p:sp>
        <p:nvSpPr>
          <p:cNvPr id="31" name="object 47"/>
          <p:cNvSpPr txBox="1"/>
          <p:nvPr/>
        </p:nvSpPr>
        <p:spPr>
          <a:xfrm>
            <a:off x="3469273" y="5701114"/>
            <a:ext cx="8117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Glycogen</a:t>
            </a:r>
          </a:p>
        </p:txBody>
      </p:sp>
      <p:sp>
        <p:nvSpPr>
          <p:cNvPr id="32" name="object 48"/>
          <p:cNvSpPr txBox="1"/>
          <p:nvPr/>
        </p:nvSpPr>
        <p:spPr>
          <a:xfrm>
            <a:off x="2807625" y="5704565"/>
            <a:ext cx="6705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33" name="object 49"/>
          <p:cNvSpPr txBox="1"/>
          <p:nvPr/>
        </p:nvSpPr>
        <p:spPr>
          <a:xfrm>
            <a:off x="3764808" y="6089891"/>
            <a:ext cx="58811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</a:t>
            </a:r>
            <a:r>
              <a:rPr sz="105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sz="105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er</a:t>
            </a:r>
            <a:endParaRPr sz="10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object 50"/>
          <p:cNvSpPr txBox="1"/>
          <p:nvPr/>
        </p:nvSpPr>
        <p:spPr>
          <a:xfrm>
            <a:off x="4549183" y="1315462"/>
            <a:ext cx="102430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</a:t>
            </a:r>
            <a:r>
              <a:rPr sz="12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</a:p>
        </p:txBody>
      </p:sp>
      <p:sp>
        <p:nvSpPr>
          <p:cNvPr id="35" name="object 51"/>
          <p:cNvSpPr txBox="1"/>
          <p:nvPr/>
        </p:nvSpPr>
        <p:spPr>
          <a:xfrm>
            <a:off x="4473454" y="245123"/>
            <a:ext cx="135584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Uptake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</a:t>
            </a:r>
            <a:r>
              <a:rPr sz="11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 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enhanced in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</a:t>
            </a:r>
            <a:r>
              <a:rPr sz="1100" b="1" spc="-7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object 52"/>
          <p:cNvSpPr txBox="1"/>
          <p:nvPr/>
        </p:nvSpPr>
        <p:spPr>
          <a:xfrm>
            <a:off x="1840382" y="2692069"/>
            <a:ext cx="102346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Elevated</a:t>
            </a:r>
            <a:r>
              <a:rPr sz="1100" b="1" spc="-5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sugar</a:t>
            </a:r>
            <a:r>
              <a:rPr sz="1100" b="1" spc="-6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1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object 53"/>
          <p:cNvSpPr txBox="1"/>
          <p:nvPr/>
        </p:nvSpPr>
        <p:spPr>
          <a:xfrm>
            <a:off x="1523895" y="1384031"/>
            <a:ext cx="147701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15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Insulin-secreting</a:t>
            </a:r>
            <a:r>
              <a:rPr lang="en-US" sz="11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</a:p>
          <a:p>
            <a:pPr marL="12700" marR="5080" eaLnBrk="0" fontAlgn="base" hangingPunct="0">
              <a:lnSpc>
                <a:spcPts val="1200"/>
              </a:lnSpc>
              <a:spcBef>
                <a:spcPts val="7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the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</a:t>
            </a:r>
            <a:r>
              <a:rPr sz="1100" b="1" spc="-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activated;  release insulin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into 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200"/>
              </a:lnSpc>
              <a:spcBef>
                <a:spcPts val="7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object 54"/>
          <p:cNvSpPr txBox="1"/>
          <p:nvPr/>
        </p:nvSpPr>
        <p:spPr>
          <a:xfrm>
            <a:off x="6142507" y="4778552"/>
            <a:ext cx="170291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Low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sugar</a:t>
            </a:r>
            <a:r>
              <a:rPr sz="1100" b="1" spc="-5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1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object 55"/>
          <p:cNvSpPr txBox="1"/>
          <p:nvPr/>
        </p:nvSpPr>
        <p:spPr>
          <a:xfrm>
            <a:off x="3354374" y="1366041"/>
            <a:ext cx="95727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Insulin</a:t>
            </a:r>
          </a:p>
        </p:txBody>
      </p:sp>
      <p:sp>
        <p:nvSpPr>
          <p:cNvPr id="40" name="object 57"/>
          <p:cNvSpPr txBox="1"/>
          <p:nvPr/>
        </p:nvSpPr>
        <p:spPr>
          <a:xfrm>
            <a:off x="4697688" y="2757674"/>
            <a:ext cx="130747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takes up  glucose and</a:t>
            </a:r>
            <a:r>
              <a:rPr sz="11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stores  as</a:t>
            </a:r>
            <a:r>
              <a:rPr sz="11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glycogen.</a:t>
            </a:r>
          </a:p>
        </p:txBody>
      </p:sp>
      <p:sp>
        <p:nvSpPr>
          <p:cNvPr id="41" name="object 58"/>
          <p:cNvSpPr txBox="1"/>
          <p:nvPr/>
        </p:nvSpPr>
        <p:spPr>
          <a:xfrm>
            <a:off x="5993666" y="5574710"/>
            <a:ext cx="154143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Glucagon-releasing 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 of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  activated; release  glucagon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into</a:t>
            </a:r>
            <a:r>
              <a:rPr sz="1100" b="1" spc="-5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object 59"/>
          <p:cNvSpPr txBox="1"/>
          <p:nvPr/>
        </p:nvSpPr>
        <p:spPr>
          <a:xfrm>
            <a:off x="1520548" y="4581751"/>
            <a:ext cx="140994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glucose</a:t>
            </a:r>
            <a:r>
              <a:rPr sz="11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rises  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</a:t>
            </a:r>
            <a:r>
              <a:rPr sz="1100" b="1" spc="-10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homeostatic</a:t>
            </a:r>
          </a:p>
          <a:p>
            <a:pPr marL="12700" marR="2286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set point;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stimulus  </a:t>
            </a:r>
            <a:endParaRPr lang="en-US" sz="1100" b="1" spc="-5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2286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glucagon  </a:t>
            </a:r>
            <a:endParaRPr lang="en-US" sz="1100" b="1" spc="-5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2286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</a:t>
            </a:r>
            <a:r>
              <a:rPr sz="11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diminishes.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object 60"/>
          <p:cNvSpPr txBox="1"/>
          <p:nvPr/>
        </p:nvSpPr>
        <p:spPr>
          <a:xfrm>
            <a:off x="1517331" y="5792618"/>
            <a:ext cx="1146493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breaks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down glycogen 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stores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 releases</a:t>
            </a:r>
            <a:r>
              <a:rPr lang="en-US" sz="1100" b="1" spc="-3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 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the</a:t>
            </a:r>
            <a:r>
              <a:rPr sz="1100" b="1" spc="-9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object 61"/>
          <p:cNvSpPr txBox="1"/>
          <p:nvPr/>
        </p:nvSpPr>
        <p:spPr>
          <a:xfrm>
            <a:off x="4991994" y="6220784"/>
            <a:ext cx="11647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Glucagon</a:t>
            </a:r>
          </a:p>
        </p:txBody>
      </p:sp>
      <p:sp>
        <p:nvSpPr>
          <p:cNvPr id="45" name="object 67"/>
          <p:cNvSpPr txBox="1"/>
          <p:nvPr/>
        </p:nvSpPr>
        <p:spPr>
          <a:xfrm>
            <a:off x="1637792" y="3396170"/>
            <a:ext cx="1267333" cy="84189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0480" eaLnBrk="0" fontAlgn="base" hangingPunct="0">
              <a:lnSpc>
                <a:spcPts val="1150"/>
              </a:lnSpc>
              <a:spcBef>
                <a:spcPts val="65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Stimulus</a:t>
            </a:r>
            <a:endParaRPr lang="en-US" sz="110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  <a:p>
            <a:pPr marL="30480" eaLnBrk="0" fontAlgn="base" hangingPunct="0">
              <a:lnSpc>
                <a:spcPts val="1300"/>
              </a:lnSpc>
              <a:spcBef>
                <a:spcPts val="65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glucose</a:t>
            </a:r>
            <a:r>
              <a:rPr sz="1100" b="1" spc="-4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1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(e.g.,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after 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eating</a:t>
            </a:r>
            <a:r>
              <a:rPr sz="1100" b="1" spc="-6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four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jelly</a:t>
            </a:r>
            <a:r>
              <a:rPr sz="1100" b="1" spc="-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doughnuts)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8250" y="2012950"/>
            <a:ext cx="77938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tabLst>
                <a:tab pos="623570" algn="l"/>
              </a:tabLst>
              <a:defRPr sz="1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</a:rPr>
              <a:t>Glycogen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38415" y="2024063"/>
            <a:ext cx="82586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1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Pancreas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65581" y="3957641"/>
            <a:ext cx="18160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170"/>
              </a:lnSpc>
              <a:defRPr sz="1800" spc="-15" baseline="5555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(about 90 mg/100 ml)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295576" y="4048125"/>
            <a:ext cx="1140274" cy="666849"/>
            <a:chOff x="6295576" y="4048125"/>
            <a:chExt cx="1140274" cy="666849"/>
          </a:xfrm>
        </p:grpSpPr>
        <p:sp>
          <p:nvSpPr>
            <p:cNvPr id="50" name="object 64"/>
            <p:cNvSpPr txBox="1"/>
            <p:nvPr/>
          </p:nvSpPr>
          <p:spPr>
            <a:xfrm>
              <a:off x="6295576" y="4048125"/>
              <a:ext cx="1140274" cy="6668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1100" b="1" spc="-5" dirty="0">
                  <a:solidFill>
                    <a:srgbClr val="000000"/>
                  </a:solidFill>
                  <a:latin typeface="Arial Black" pitchFamily="34" charset="0"/>
                  <a:ea typeface="ＭＳ Ｐゴシック" charset="0"/>
                  <a:cs typeface="Arial"/>
                </a:rPr>
                <a:t>Stimulus</a:t>
              </a:r>
              <a:endParaRPr sz="11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  <a:p>
              <a:pPr marL="12700" marR="5080" indent="105410" eaLnBrk="0" fontAlgn="base" hangingPunct="0">
                <a:lnSpc>
                  <a:spcPts val="1300"/>
                </a:lnSpc>
                <a:spcBef>
                  <a:spcPts val="70"/>
                </a:spcBef>
                <a:spcAft>
                  <a:spcPct val="0"/>
                </a:spcAft>
              </a:pPr>
              <a:r>
                <a:rPr sz="1100" b="1" spc="-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Blood glucose</a:t>
              </a:r>
              <a:r>
                <a:rPr lang="en-US" sz="1100" b="1" spc="-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sz="1100" b="1" spc="-1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level</a:t>
              </a:r>
              <a:r>
                <a:rPr lang="en-US" sz="1100" b="1" spc="-1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sz="1100" b="1" spc="-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(e.g.,</a:t>
              </a:r>
              <a:r>
                <a:rPr lang="en-US" sz="1100" b="1" spc="-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sz="11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after  </a:t>
              </a:r>
              <a:r>
                <a:rPr sz="1100" b="1" spc="-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skipping a</a:t>
              </a:r>
              <a:r>
                <a:rPr sz="1100" b="1" spc="-55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sz="11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meal)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 flipV="1">
              <a:off x="6318933" y="4244975"/>
              <a:ext cx="50904" cy="99759"/>
              <a:chOff x="1684234" y="5047996"/>
              <a:chExt cx="37465" cy="101765"/>
            </a:xfrm>
          </p:grpSpPr>
          <p:sp>
            <p:nvSpPr>
              <p:cNvPr id="52" name="object 65"/>
              <p:cNvSpPr/>
              <p:nvPr/>
            </p:nvSpPr>
            <p:spPr>
              <a:xfrm>
                <a:off x="1702875" y="5080546"/>
                <a:ext cx="0" cy="69215"/>
              </a:xfrm>
              <a:custGeom>
                <a:avLst/>
                <a:gdLst/>
                <a:ahLst/>
                <a:cxnLst/>
                <a:rect l="l" t="t" r="r" b="b"/>
                <a:pathLst>
                  <a:path h="69214">
                    <a:moveTo>
                      <a:pt x="0" y="69049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bject 66"/>
              <p:cNvSpPr/>
              <p:nvPr/>
            </p:nvSpPr>
            <p:spPr>
              <a:xfrm>
                <a:off x="1684234" y="5047996"/>
                <a:ext cx="3746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45085">
                    <a:moveTo>
                      <a:pt x="18288" y="0"/>
                    </a:moveTo>
                    <a:lnTo>
                      <a:pt x="0" y="44475"/>
                    </a:lnTo>
                    <a:lnTo>
                      <a:pt x="37299" y="44475"/>
                    </a:lnTo>
                    <a:lnTo>
                      <a:pt x="1828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2400" b="1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54" name="object 43"/>
          <p:cNvSpPr txBox="1"/>
          <p:nvPr/>
        </p:nvSpPr>
        <p:spPr>
          <a:xfrm>
            <a:off x="3096962" y="3686173"/>
            <a:ext cx="3156208" cy="15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170"/>
              </a:lnSpc>
              <a:spcBef>
                <a:spcPct val="0"/>
              </a:spcBef>
              <a:spcAft>
                <a:spcPct val="0"/>
              </a:spcAft>
            </a:pPr>
            <a:r>
              <a:rPr sz="1600" b="1" spc="-15" baseline="55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BALANCE: </a:t>
            </a:r>
            <a:r>
              <a:rPr sz="11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Normal</a:t>
            </a:r>
            <a:r>
              <a:rPr sz="1100" b="1" spc="-18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</a:t>
            </a:r>
            <a:r>
              <a:rPr b="1" spc="-15" baseline="-2777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blood </a:t>
            </a:r>
            <a:r>
              <a:rPr b="1" baseline="-555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glucose</a:t>
            </a:r>
            <a:r>
              <a:rPr b="1" spc="-300" baseline="-6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</a:t>
            </a:r>
            <a:r>
              <a:rPr b="1" spc="-15" baseline="-1111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level</a:t>
            </a:r>
            <a:endParaRPr b="1" baseline="-19444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55" name="object 56"/>
          <p:cNvSpPr txBox="1"/>
          <p:nvPr/>
        </p:nvSpPr>
        <p:spPr>
          <a:xfrm>
            <a:off x="6307154" y="2220642"/>
            <a:ext cx="138700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  <a:r>
              <a:rPr sz="1100" b="1" spc="-4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12700" marR="5080" eaLnBrk="0" fontAlgn="base" hangingPunct="0">
              <a:lnSpc>
                <a:spcPts val="1300"/>
              </a:lnSpc>
              <a:spcBef>
                <a:spcPts val="70"/>
              </a:spcBef>
              <a:spcAft>
                <a:spcPct val="0"/>
              </a:spcAft>
            </a:pP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falls</a:t>
            </a:r>
            <a:r>
              <a:rPr sz="1100" b="1" spc="-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</a:t>
            </a:r>
            <a:r>
              <a:rPr sz="1100" b="1" spc="-4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homeostatic  set point;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stimulus  </a:t>
            </a:r>
            <a:r>
              <a:rPr sz="1100" b="1" spc="-1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</a:t>
            </a:r>
            <a:r>
              <a:rPr sz="1100" b="1" spc="-5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insulin release  diminishes.</a:t>
            </a:r>
            <a:endParaRPr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09334-8EF3-164C-9B9D-961972AF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0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97864" y="213360"/>
            <a:ext cx="6748272" cy="64312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68948-6849-AC41-A43B-CFDEAA3E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34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\Desktop\Stepedit\JPGs\PIC\figure_09_01b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"/>
          <a:stretch>
            <a:fillRect/>
          </a:stretch>
        </p:blipFill>
        <p:spPr bwMode="auto">
          <a:xfrm>
            <a:off x="1487488" y="314316"/>
            <a:ext cx="6169025" cy="62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7"/>
          <p:cNvSpPr/>
          <p:nvPr/>
        </p:nvSpPr>
        <p:spPr>
          <a:xfrm flipH="1">
            <a:off x="2235538" y="1333501"/>
            <a:ext cx="45719" cy="488076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6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sz="2000" b="1">
              <a:solidFill>
                <a:srgbClr val="FF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object 89"/>
          <p:cNvSpPr txBox="1"/>
          <p:nvPr/>
        </p:nvSpPr>
        <p:spPr>
          <a:xfrm>
            <a:off x="4999890" y="519045"/>
            <a:ext cx="142843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Cytoplasm</a:t>
            </a:r>
            <a:endParaRPr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object 90"/>
          <p:cNvSpPr txBox="1"/>
          <p:nvPr/>
        </p:nvSpPr>
        <p:spPr>
          <a:xfrm>
            <a:off x="1651971" y="717260"/>
            <a:ext cx="192250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Hormone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(first messenger)</a:t>
            </a:r>
          </a:p>
        </p:txBody>
      </p:sp>
      <p:sp>
        <p:nvSpPr>
          <p:cNvPr id="10" name="object 91"/>
          <p:cNvSpPr txBox="1"/>
          <p:nvPr/>
        </p:nvSpPr>
        <p:spPr>
          <a:xfrm>
            <a:off x="4088873" y="1194427"/>
            <a:ext cx="102991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Enzyme</a:t>
            </a:r>
          </a:p>
        </p:txBody>
      </p:sp>
      <p:sp>
        <p:nvSpPr>
          <p:cNvPr id="11" name="object 92"/>
          <p:cNvSpPr txBox="1"/>
          <p:nvPr/>
        </p:nvSpPr>
        <p:spPr>
          <a:xfrm>
            <a:off x="1611249" y="4005639"/>
            <a:ext cx="123879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Receptor protein</a:t>
            </a:r>
          </a:p>
        </p:txBody>
      </p:sp>
      <p:sp>
        <p:nvSpPr>
          <p:cNvPr id="12" name="object 93"/>
          <p:cNvSpPr txBox="1"/>
          <p:nvPr/>
        </p:nvSpPr>
        <p:spPr>
          <a:xfrm>
            <a:off x="5930976" y="2935920"/>
            <a:ext cx="139351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Second messenger</a:t>
            </a:r>
          </a:p>
        </p:txBody>
      </p:sp>
      <p:sp>
        <p:nvSpPr>
          <p:cNvPr id="13" name="object 94"/>
          <p:cNvSpPr txBox="1"/>
          <p:nvPr/>
        </p:nvSpPr>
        <p:spPr>
          <a:xfrm>
            <a:off x="4370308" y="4494814"/>
            <a:ext cx="323880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Effect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on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cellular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function, such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as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glycogen 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breakdown</a:t>
            </a:r>
          </a:p>
        </p:txBody>
      </p:sp>
      <p:sp>
        <p:nvSpPr>
          <p:cNvPr id="14" name="object 95"/>
          <p:cNvSpPr txBox="1"/>
          <p:nvPr/>
        </p:nvSpPr>
        <p:spPr>
          <a:xfrm>
            <a:off x="2143125" y="5089010"/>
            <a:ext cx="165262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Plasma membrane 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of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target</a:t>
            </a:r>
            <a:r>
              <a:rPr sz="20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cell</a:t>
            </a:r>
          </a:p>
        </p:txBody>
      </p:sp>
      <p:sp>
        <p:nvSpPr>
          <p:cNvPr id="15" name="object 76"/>
          <p:cNvSpPr/>
          <p:nvPr/>
        </p:nvSpPr>
        <p:spPr>
          <a:xfrm>
            <a:off x="3441700" y="1333501"/>
            <a:ext cx="624947" cy="679450"/>
          </a:xfrm>
          <a:custGeom>
            <a:avLst/>
            <a:gdLst/>
            <a:ahLst/>
            <a:cxnLst/>
            <a:rect l="l" t="t" r="r" b="b"/>
            <a:pathLst>
              <a:path w="311785" h="342264">
                <a:moveTo>
                  <a:pt x="0" y="342046"/>
                </a:moveTo>
                <a:lnTo>
                  <a:pt x="261274" y="0"/>
                </a:lnTo>
                <a:lnTo>
                  <a:pt x="3115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sz="20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6" name="object 75"/>
          <p:cNvSpPr/>
          <p:nvPr/>
        </p:nvSpPr>
        <p:spPr>
          <a:xfrm>
            <a:off x="2767013" y="3807621"/>
            <a:ext cx="397667" cy="351850"/>
          </a:xfrm>
          <a:custGeom>
            <a:avLst/>
            <a:gdLst/>
            <a:ahLst/>
            <a:cxnLst/>
            <a:rect l="l" t="t" r="r" b="b"/>
            <a:pathLst>
              <a:path w="342264" h="98425">
                <a:moveTo>
                  <a:pt x="342046" y="0"/>
                </a:moveTo>
                <a:lnTo>
                  <a:pt x="75346" y="98176"/>
                </a:lnTo>
                <a:lnTo>
                  <a:pt x="0" y="98176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sz="20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7" name="object 96"/>
          <p:cNvSpPr txBox="1"/>
          <p:nvPr/>
        </p:nvSpPr>
        <p:spPr>
          <a:xfrm>
            <a:off x="5044340" y="3063603"/>
            <a:ext cx="93108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cAMP</a:t>
            </a:r>
          </a:p>
        </p:txBody>
      </p:sp>
      <p:sp>
        <p:nvSpPr>
          <p:cNvPr id="18" name="object 105"/>
          <p:cNvSpPr txBox="1"/>
          <p:nvPr/>
        </p:nvSpPr>
        <p:spPr>
          <a:xfrm>
            <a:off x="5088407" y="1668616"/>
            <a:ext cx="566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000" b="1" spc="-12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TP</a:t>
            </a:r>
          </a:p>
        </p:txBody>
      </p:sp>
      <p:sp>
        <p:nvSpPr>
          <p:cNvPr id="19" name="object 75"/>
          <p:cNvSpPr/>
          <p:nvPr/>
        </p:nvSpPr>
        <p:spPr>
          <a:xfrm>
            <a:off x="3102371" y="5042696"/>
            <a:ext cx="667289" cy="195384"/>
          </a:xfrm>
          <a:custGeom>
            <a:avLst/>
            <a:gdLst>
              <a:gd name="connsiteX0" fmla="*/ 342046 w 342046"/>
              <a:gd name="connsiteY0" fmla="*/ 0 h 99064"/>
              <a:gd name="connsiteX1" fmla="*/ 129999 w 342046"/>
              <a:gd name="connsiteY1" fmla="*/ 99064 h 99064"/>
              <a:gd name="connsiteX2" fmla="*/ 0 w 342046"/>
              <a:gd name="connsiteY2" fmla="*/ 98176 h 99064"/>
              <a:gd name="connsiteX0" fmla="*/ 574322 w 574322"/>
              <a:gd name="connsiteY0" fmla="*/ 0 h 54656"/>
              <a:gd name="connsiteX1" fmla="*/ 129999 w 574322"/>
              <a:gd name="connsiteY1" fmla="*/ 54656 h 54656"/>
              <a:gd name="connsiteX2" fmla="*/ 0 w 574322"/>
              <a:gd name="connsiteY2" fmla="*/ 53768 h 5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22" h="54656">
                <a:moveTo>
                  <a:pt x="574322" y="0"/>
                </a:moveTo>
                <a:lnTo>
                  <a:pt x="129999" y="54656"/>
                </a:lnTo>
                <a:lnTo>
                  <a:pt x="0" y="5376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sz="20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0" name="object 80"/>
          <p:cNvSpPr txBox="1"/>
          <p:nvPr/>
        </p:nvSpPr>
        <p:spPr>
          <a:xfrm>
            <a:off x="1502032" y="6239304"/>
            <a:ext cx="440346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tabLst>
                <a:tab pos="337312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 pitchFamily="34" charset="0"/>
              </a:rPr>
              <a:t>(b)  Second-messenger system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83686" y="2365537"/>
            <a:ext cx="318216" cy="320040"/>
            <a:chOff x="3179111" y="1174912"/>
            <a:chExt cx="318216" cy="337183"/>
          </a:xfrm>
        </p:grpSpPr>
        <p:sp>
          <p:nvSpPr>
            <p:cNvPr id="23" name="Oval 22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" name="object 97"/>
            <p:cNvSpPr txBox="1"/>
            <p:nvPr/>
          </p:nvSpPr>
          <p:spPr>
            <a:xfrm>
              <a:off x="3234560" y="133686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1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72490" y="2333784"/>
            <a:ext cx="318216" cy="320040"/>
            <a:chOff x="3179111" y="1174912"/>
            <a:chExt cx="318216" cy="337183"/>
          </a:xfrm>
        </p:grpSpPr>
        <p:sp>
          <p:nvSpPr>
            <p:cNvPr id="29" name="Oval 28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0" name="object 97"/>
            <p:cNvSpPr txBox="1"/>
            <p:nvPr/>
          </p:nvSpPr>
          <p:spPr>
            <a:xfrm>
              <a:off x="3247260" y="1336187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3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18987" y="3784523"/>
            <a:ext cx="318216" cy="320040"/>
            <a:chOff x="3179111" y="1174912"/>
            <a:chExt cx="318216" cy="337183"/>
          </a:xfrm>
        </p:grpSpPr>
        <p:sp>
          <p:nvSpPr>
            <p:cNvPr id="32" name="Oval 31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3" name="object 97"/>
            <p:cNvSpPr txBox="1"/>
            <p:nvPr/>
          </p:nvSpPr>
          <p:spPr>
            <a:xfrm>
              <a:off x="3232746" y="1313929"/>
              <a:ext cx="148848" cy="173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96486" y="2429037"/>
            <a:ext cx="318216" cy="320040"/>
            <a:chOff x="3179111" y="1174912"/>
            <a:chExt cx="318216" cy="337183"/>
          </a:xfrm>
        </p:grpSpPr>
        <p:sp>
          <p:nvSpPr>
            <p:cNvPr id="34" name="Oval 33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object 97"/>
            <p:cNvSpPr txBox="1"/>
            <p:nvPr/>
          </p:nvSpPr>
          <p:spPr>
            <a:xfrm>
              <a:off x="3245446" y="1325398"/>
              <a:ext cx="148848" cy="1826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270A5-93F0-8349-BA69-1D824352A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28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"/>
          <a:stretch>
            <a:fillRect/>
          </a:stretch>
        </p:blipFill>
        <p:spPr>
          <a:xfrm>
            <a:off x="298704" y="1517904"/>
            <a:ext cx="8546592" cy="38221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ADAF2-EE6B-FB41-A5C7-BB800A6CE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69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"/>
          <a:stretch>
            <a:fillRect/>
          </a:stretch>
        </p:blipFill>
        <p:spPr>
          <a:xfrm>
            <a:off x="298704" y="481584"/>
            <a:ext cx="8546592" cy="58948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3B400-BC69-C548-9208-1D66DD8F9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4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>
            <a:fillRect/>
          </a:stretch>
        </p:blipFill>
        <p:spPr>
          <a:xfrm>
            <a:off x="298704" y="633984"/>
            <a:ext cx="8546592" cy="55900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9B263-46D8-DE40-9B6B-1A7F52D72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2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jesh\Desktop\Stepedit\JPGs\PIC\figure_09_02a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905125" y="213514"/>
            <a:ext cx="3333750" cy="64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183"/>
          <p:cNvSpPr/>
          <p:nvPr/>
        </p:nvSpPr>
        <p:spPr>
          <a:xfrm>
            <a:off x="4405797" y="2440781"/>
            <a:ext cx="937728" cy="490055"/>
          </a:xfrm>
          <a:custGeom>
            <a:avLst/>
            <a:gdLst/>
            <a:ahLst/>
            <a:cxnLst/>
            <a:rect l="l" t="t" r="r" b="b"/>
            <a:pathLst>
              <a:path w="610235" h="321310">
                <a:moveTo>
                  <a:pt x="0" y="321137"/>
                </a:moveTo>
                <a:lnTo>
                  <a:pt x="536960" y="0"/>
                </a:lnTo>
                <a:lnTo>
                  <a:pt x="60988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9909" y="742258"/>
            <a:ext cx="291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The</a:t>
            </a:r>
            <a:r>
              <a:rPr lang="en-US"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spc="-3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ypothala</a:t>
            </a:r>
            <a:r>
              <a:rPr lang="en-US" sz="1400" b="1" spc="-1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us</a:t>
            </a:r>
            <a:r>
              <a:rPr lang="en-US"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secretes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</a:t>
            </a:r>
            <a:r>
              <a:rPr lang="en-US"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mones</a:t>
            </a:r>
            <a:r>
              <a:rPr lang="en-US"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that…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6375" y="2300115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Anterior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pituitary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</a:t>
            </a:r>
            <a:endParaRPr lang="en-US" sz="1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1367" y="1159190"/>
            <a:ext cx="141737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Hypothalamus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3463" y="6108204"/>
            <a:ext cx="292378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…stimulate other endocrine glands to secrete hormones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400" y="1996615"/>
            <a:ext cx="2593975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" eaLnBrk="0" fontAlgn="base" hangingPunct="0">
              <a:lnSpc>
                <a:spcPts val="1600"/>
              </a:lnSpc>
              <a:spcBef>
                <a:spcPts val="730"/>
              </a:spcBef>
              <a:spcAft>
                <a:spcPct val="0"/>
              </a:spcAft>
              <a:buClr>
                <a:srgbClr val="005BAA"/>
              </a:buClr>
              <a:tabLst>
                <a:tab pos="26479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…stimulate</a:t>
            </a:r>
          </a:p>
          <a:p>
            <a:pPr marL="8763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157924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anterior	</a:t>
            </a:r>
          </a:p>
          <a:p>
            <a:pPr marL="8763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157924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pituitary	</a:t>
            </a:r>
          </a:p>
          <a:p>
            <a:pPr marL="8763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tabLst>
                <a:tab pos="157924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 to	</a:t>
            </a:r>
          </a:p>
          <a:p>
            <a:pPr marL="87630" marR="1464945" eaLnBrk="0" fontAlgn="base" hangingPunct="0">
              <a:lnSpc>
                <a:spcPts val="1600"/>
              </a:lnSpc>
              <a:spcBef>
                <a:spcPts val="7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secrete hormones that…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055" y="223216"/>
            <a:ext cx="3294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(a)</a:t>
            </a:r>
            <a:r>
              <a:rPr lang="en-US" sz="2000" b="1" spc="3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Hormonal</a:t>
            </a:r>
            <a:r>
              <a:rPr lang="en-US" sz="2000" b="1" spc="3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sti</a:t>
            </a:r>
            <a:r>
              <a:rPr lang="en-US" sz="2000" b="1" spc="-25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07505" y="746236"/>
            <a:ext cx="231008" cy="252269"/>
            <a:chOff x="3179111" y="1174912"/>
            <a:chExt cx="318216" cy="349987"/>
          </a:xfrm>
        </p:grpSpPr>
        <p:sp>
          <p:nvSpPr>
            <p:cNvPr id="16" name="Oval 15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7" name="object 97"/>
            <p:cNvSpPr txBox="1"/>
            <p:nvPr/>
          </p:nvSpPr>
          <p:spPr>
            <a:xfrm>
              <a:off x="3234560" y="1273610"/>
              <a:ext cx="148848" cy="2512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14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1</a:t>
              </a:r>
              <a:endPara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0095" y="1990833"/>
            <a:ext cx="231008" cy="243039"/>
            <a:chOff x="3179111" y="1174912"/>
            <a:chExt cx="318216" cy="337183"/>
          </a:xfrm>
        </p:grpSpPr>
        <p:sp>
          <p:nvSpPr>
            <p:cNvPr id="19" name="Oval 18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" name="object 97"/>
            <p:cNvSpPr txBox="1"/>
            <p:nvPr/>
          </p:nvSpPr>
          <p:spPr>
            <a:xfrm>
              <a:off x="3234560" y="1282420"/>
              <a:ext cx="148848" cy="2124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2</a:t>
              </a:r>
              <a:endPara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06153" y="6111983"/>
            <a:ext cx="231008" cy="243039"/>
            <a:chOff x="3179111" y="1174912"/>
            <a:chExt cx="318216" cy="337183"/>
          </a:xfrm>
        </p:grpSpPr>
        <p:sp>
          <p:nvSpPr>
            <p:cNvPr id="28" name="Oval 27"/>
            <p:cNvSpPr/>
            <p:nvPr/>
          </p:nvSpPr>
          <p:spPr bwMode="auto">
            <a:xfrm>
              <a:off x="3179111" y="1174912"/>
              <a:ext cx="318216" cy="33718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761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9" name="object 97"/>
            <p:cNvSpPr txBox="1"/>
            <p:nvPr/>
          </p:nvSpPr>
          <p:spPr>
            <a:xfrm>
              <a:off x="3234560" y="1291230"/>
              <a:ext cx="148848" cy="2124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0" fontAlgn="base" hangingPunct="0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5BAA"/>
                  </a:solidFill>
                  <a:latin typeface="Arial Black" pitchFamily="34" charset="0"/>
                  <a:ea typeface="ＭＳ Ｐゴシック" charset="0"/>
                  <a:cs typeface="Arial"/>
                </a:rPr>
                <a:t>3</a:t>
              </a:r>
              <a:endParaRPr sz="14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81731" y="3929549"/>
            <a:ext cx="79457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Thyroid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gland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1203" y="392954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Gonad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(testis)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3516" y="3929549"/>
            <a:ext cx="79457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Adrenal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cortex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CD62B-5C13-A54C-A4A4-AD9080505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0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24912" y="213360"/>
            <a:ext cx="3694176" cy="6431280"/>
          </a:xfrm>
          <a:prstGeom prst="rect">
            <a:avLst/>
          </a:prstGeom>
        </p:spPr>
      </p:pic>
      <p:sp>
        <p:nvSpPr>
          <p:cNvPr id="6" name="object 183"/>
          <p:cNvSpPr/>
          <p:nvPr/>
        </p:nvSpPr>
        <p:spPr>
          <a:xfrm flipH="1">
            <a:off x="3789603" y="1954214"/>
            <a:ext cx="400878" cy="414079"/>
          </a:xfrm>
          <a:custGeom>
            <a:avLst/>
            <a:gdLst>
              <a:gd name="connsiteX0" fmla="*/ 0 w 609889"/>
              <a:gd name="connsiteY0" fmla="*/ 321137 h 321137"/>
              <a:gd name="connsiteX1" fmla="*/ 379779 w 609889"/>
              <a:gd name="connsiteY1" fmla="*/ 0 h 321137"/>
              <a:gd name="connsiteX2" fmla="*/ 609889 w 609889"/>
              <a:gd name="connsiteY2" fmla="*/ 0 h 32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889" h="321137">
                <a:moveTo>
                  <a:pt x="0" y="321137"/>
                </a:moveTo>
                <a:lnTo>
                  <a:pt x="379779" y="0"/>
                </a:lnTo>
                <a:lnTo>
                  <a:pt x="60988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386358" y="2482368"/>
            <a:ext cx="3038" cy="294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bject 183"/>
          <p:cNvSpPr/>
          <p:nvPr/>
        </p:nvSpPr>
        <p:spPr>
          <a:xfrm rot="5400000" flipV="1">
            <a:off x="2874370" y="3871764"/>
            <a:ext cx="1422926" cy="449986"/>
          </a:xfrm>
          <a:custGeom>
            <a:avLst/>
            <a:gdLst>
              <a:gd name="connsiteX0" fmla="*/ 0 w 635306"/>
              <a:gd name="connsiteY0" fmla="*/ 321137 h 321137"/>
              <a:gd name="connsiteX1" fmla="*/ 536960 w 635306"/>
              <a:gd name="connsiteY1" fmla="*/ 0 h 321137"/>
              <a:gd name="connsiteX2" fmla="*/ 635306 w 635306"/>
              <a:gd name="connsiteY2" fmla="*/ 0 h 32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306" h="321137">
                <a:moveTo>
                  <a:pt x="0" y="321137"/>
                </a:moveTo>
                <a:lnTo>
                  <a:pt x="536960" y="0"/>
                </a:lnTo>
                <a:lnTo>
                  <a:pt x="63530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3360840" y="4130088"/>
            <a:ext cx="574301" cy="455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13155" y="4357796"/>
            <a:ext cx="349445" cy="2277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bject 183"/>
          <p:cNvSpPr/>
          <p:nvPr/>
        </p:nvSpPr>
        <p:spPr>
          <a:xfrm rot="5400000">
            <a:off x="4705417" y="3911501"/>
            <a:ext cx="1422926" cy="291442"/>
          </a:xfrm>
          <a:custGeom>
            <a:avLst/>
            <a:gdLst>
              <a:gd name="connsiteX0" fmla="*/ 0 w 635306"/>
              <a:gd name="connsiteY0" fmla="*/ 321137 h 321137"/>
              <a:gd name="connsiteX1" fmla="*/ 536960 w 635306"/>
              <a:gd name="connsiteY1" fmla="*/ 0 h 321137"/>
              <a:gd name="connsiteX2" fmla="*/ 635306 w 635306"/>
              <a:gd name="connsiteY2" fmla="*/ 0 h 32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306" h="321137">
                <a:moveTo>
                  <a:pt x="0" y="321137"/>
                </a:moveTo>
                <a:lnTo>
                  <a:pt x="536960" y="0"/>
                </a:lnTo>
                <a:lnTo>
                  <a:pt x="63530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7535" y="5780544"/>
            <a:ext cx="343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…secretion of parathyroid hormone (PTH) by parathyroid glands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7911" y="794836"/>
            <a:ext cx="338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Capillary blood contains low concentration of Ca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2+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, which stimulates…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8290" y="1946373"/>
            <a:ext cx="18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Thyroid gland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(posterior view)</a:t>
            </a:r>
          </a:p>
        </p:txBody>
      </p:sp>
      <p:sp>
        <p:nvSpPr>
          <p:cNvPr id="15" name="object 97"/>
          <p:cNvSpPr txBox="1"/>
          <p:nvPr/>
        </p:nvSpPr>
        <p:spPr>
          <a:xfrm>
            <a:off x="2950908" y="894854"/>
            <a:ext cx="96520" cy="15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sz="15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1</a:t>
            </a:r>
            <a:endParaRPr sz="155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87535" y="5780544"/>
            <a:ext cx="280744" cy="288442"/>
          </a:xfrm>
          <a:prstGeom prst="ellipse">
            <a:avLst/>
          </a:prstGeom>
          <a:noFill/>
          <a:ln w="25400" cap="flat" cmpd="sng" algn="ctr">
            <a:solidFill>
              <a:srgbClr val="0761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object 97"/>
          <p:cNvSpPr txBox="1"/>
          <p:nvPr/>
        </p:nvSpPr>
        <p:spPr>
          <a:xfrm>
            <a:off x="2952639" y="5884041"/>
            <a:ext cx="125911" cy="15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5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2</a:t>
            </a:r>
            <a:endParaRPr sz="155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956" y="1797722"/>
            <a:ext cx="132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Capillary 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(low Ca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2+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 blood)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7151" y="258516"/>
            <a:ext cx="310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(b) </a:t>
            </a:r>
            <a:r>
              <a:rPr lang="en-US" sz="2000" b="1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Humoral</a:t>
            </a: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 stimulus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9170" y="4745236"/>
            <a:ext cx="132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Parathyroid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2517" y="4748601"/>
            <a:ext cx="132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Parathyroid</a:t>
            </a:r>
            <a:b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186" y="5287261"/>
            <a:ext cx="85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PTH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89915" y="789128"/>
            <a:ext cx="280744" cy="288442"/>
          </a:xfrm>
          <a:prstGeom prst="ellipse">
            <a:avLst/>
          </a:prstGeom>
          <a:noFill/>
          <a:ln w="25400" cap="flat" cmpd="sng" algn="ctr">
            <a:solidFill>
              <a:srgbClr val="0761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A45B8-394D-7B45-B3FE-FA22A1DC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1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29128" y="213360"/>
            <a:ext cx="3285744" cy="6431280"/>
          </a:xfrm>
          <a:prstGeom prst="rect">
            <a:avLst/>
          </a:prstGeom>
        </p:spPr>
      </p:pic>
      <p:sp>
        <p:nvSpPr>
          <p:cNvPr id="6" name="object 183"/>
          <p:cNvSpPr/>
          <p:nvPr/>
        </p:nvSpPr>
        <p:spPr>
          <a:xfrm>
            <a:off x="4186620" y="4132728"/>
            <a:ext cx="739708" cy="485545"/>
          </a:xfrm>
          <a:custGeom>
            <a:avLst/>
            <a:gdLst>
              <a:gd name="connsiteX0" fmla="*/ 0 w 609889"/>
              <a:gd name="connsiteY0" fmla="*/ 321137 h 321137"/>
              <a:gd name="connsiteX1" fmla="*/ 379779 w 609889"/>
              <a:gd name="connsiteY1" fmla="*/ 0 h 321137"/>
              <a:gd name="connsiteX2" fmla="*/ 609889 w 609889"/>
              <a:gd name="connsiteY2" fmla="*/ 0 h 321137"/>
              <a:gd name="connsiteX0" fmla="*/ 0 w 609889"/>
              <a:gd name="connsiteY0" fmla="*/ 326617 h 326617"/>
              <a:gd name="connsiteX1" fmla="*/ 356618 w 609889"/>
              <a:gd name="connsiteY1" fmla="*/ 0 h 326617"/>
              <a:gd name="connsiteX2" fmla="*/ 609889 w 609889"/>
              <a:gd name="connsiteY2" fmla="*/ 5480 h 32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889" h="326617">
                <a:moveTo>
                  <a:pt x="0" y="326617"/>
                </a:moveTo>
                <a:lnTo>
                  <a:pt x="356618" y="0"/>
                </a:lnTo>
                <a:lnTo>
                  <a:pt x="609889" y="54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50424" y="3447019"/>
            <a:ext cx="1055248" cy="27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bject 183"/>
          <p:cNvSpPr/>
          <p:nvPr/>
        </p:nvSpPr>
        <p:spPr>
          <a:xfrm>
            <a:off x="4250458" y="1555547"/>
            <a:ext cx="224723" cy="324242"/>
          </a:xfrm>
          <a:custGeom>
            <a:avLst/>
            <a:gdLst>
              <a:gd name="connsiteX0" fmla="*/ 0 w 609889"/>
              <a:gd name="connsiteY0" fmla="*/ 321137 h 321137"/>
              <a:gd name="connsiteX1" fmla="*/ 379779 w 609889"/>
              <a:gd name="connsiteY1" fmla="*/ 0 h 321137"/>
              <a:gd name="connsiteX2" fmla="*/ 609889 w 609889"/>
              <a:gd name="connsiteY2" fmla="*/ 0 h 321137"/>
              <a:gd name="connsiteX0" fmla="*/ 0 w 609889"/>
              <a:gd name="connsiteY0" fmla="*/ 326617 h 326617"/>
              <a:gd name="connsiteX1" fmla="*/ 356618 w 609889"/>
              <a:gd name="connsiteY1" fmla="*/ 0 h 326617"/>
              <a:gd name="connsiteX2" fmla="*/ 609889 w 609889"/>
              <a:gd name="connsiteY2" fmla="*/ 5480 h 326617"/>
              <a:gd name="connsiteX0" fmla="*/ 0 w 799853"/>
              <a:gd name="connsiteY0" fmla="*/ 335537 h 335537"/>
              <a:gd name="connsiteX1" fmla="*/ 356618 w 799853"/>
              <a:gd name="connsiteY1" fmla="*/ 8920 h 335537"/>
              <a:gd name="connsiteX2" fmla="*/ 799853 w 799853"/>
              <a:gd name="connsiteY2" fmla="*/ 0 h 335537"/>
              <a:gd name="connsiteX0" fmla="*/ 0 w 799853"/>
              <a:gd name="connsiteY0" fmla="*/ 335537 h 335537"/>
              <a:gd name="connsiteX1" fmla="*/ 386613 w 799853"/>
              <a:gd name="connsiteY1" fmla="*/ 3161 h 335537"/>
              <a:gd name="connsiteX2" fmla="*/ 799853 w 799853"/>
              <a:gd name="connsiteY2" fmla="*/ 0 h 335537"/>
              <a:gd name="connsiteX0" fmla="*/ 0 w 799853"/>
              <a:gd name="connsiteY0" fmla="*/ 343897 h 343897"/>
              <a:gd name="connsiteX1" fmla="*/ 346620 w 799853"/>
              <a:gd name="connsiteY1" fmla="*/ 0 h 343897"/>
              <a:gd name="connsiteX2" fmla="*/ 799853 w 799853"/>
              <a:gd name="connsiteY2" fmla="*/ 8360 h 343897"/>
              <a:gd name="connsiteX0" fmla="*/ 0 w 799853"/>
              <a:gd name="connsiteY0" fmla="*/ 343897 h 343897"/>
              <a:gd name="connsiteX1" fmla="*/ 346620 w 799853"/>
              <a:gd name="connsiteY1" fmla="*/ 0 h 343897"/>
              <a:gd name="connsiteX2" fmla="*/ 799853 w 799853"/>
              <a:gd name="connsiteY2" fmla="*/ 3308 h 3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853" h="343897">
                <a:moveTo>
                  <a:pt x="0" y="343897"/>
                </a:moveTo>
                <a:lnTo>
                  <a:pt x="346620" y="0"/>
                </a:lnTo>
                <a:cubicBezTo>
                  <a:pt x="497698" y="2787"/>
                  <a:pt x="648775" y="521"/>
                  <a:pt x="799853" y="3308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3678048" y="5607297"/>
            <a:ext cx="3993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107246" y="732188"/>
            <a:ext cx="2898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Preganglionic sympathetic fiber stimulates adrenal medulla cells…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577" y="1413564"/>
            <a:ext cx="172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CNS (spinal cord)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5728" y="3286526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Preganglionic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sympathetic fibers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104" y="3988750"/>
            <a:ext cx="11176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Medulla of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adrenal 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825" y="5458172"/>
            <a:ext cx="96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Capillary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8268" y="6083299"/>
            <a:ext cx="312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…to secrete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catecholamines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(epinephrine and norepinephrine)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150424" y="748855"/>
            <a:ext cx="215210" cy="2211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761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object 97"/>
          <p:cNvSpPr txBox="1"/>
          <p:nvPr/>
        </p:nvSpPr>
        <p:spPr>
          <a:xfrm>
            <a:off x="3187440" y="817582"/>
            <a:ext cx="12600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1</a:t>
            </a:r>
            <a:endParaRPr sz="140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152355" y="6121528"/>
            <a:ext cx="215210" cy="22111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761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object 97"/>
          <p:cNvSpPr txBox="1"/>
          <p:nvPr/>
        </p:nvSpPr>
        <p:spPr>
          <a:xfrm>
            <a:off x="3191082" y="6190528"/>
            <a:ext cx="126003" cy="15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5BAA"/>
                </a:solidFill>
                <a:latin typeface="Arial Black" pitchFamily="34" charset="0"/>
                <a:ea typeface="ＭＳ Ｐゴシック" charset="0"/>
                <a:cs typeface="Arial"/>
              </a:rPr>
              <a:t>2</a:t>
            </a:r>
            <a:endParaRPr sz="1400" b="1" dirty="0">
              <a:solidFill>
                <a:srgbClr val="000000"/>
              </a:solidFill>
              <a:latin typeface="Arial Black" pitchFamily="34" charset="0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638" y="240127"/>
            <a:ext cx="285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  <a:cs typeface="Arial"/>
              </a:rPr>
              <a:t>(c) Neural stimulus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90DDC-5B3A-9D49-8669-1D91B2B5F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05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054352" y="213360"/>
            <a:ext cx="5035296" cy="64312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57889" y="575124"/>
            <a:ext cx="2035672" cy="320870"/>
          </a:xfrm>
          <a:custGeom>
            <a:avLst/>
            <a:gdLst>
              <a:gd name="connsiteX0" fmla="*/ 6350 w 1575727"/>
              <a:gd name="connsiteY0" fmla="*/ 6350 h 315315"/>
              <a:gd name="connsiteX1" fmla="*/ 765721 w 1575727"/>
              <a:gd name="connsiteY1" fmla="*/ 6350 h 315315"/>
              <a:gd name="connsiteX2" fmla="*/ 1569377 w 1575727"/>
              <a:gd name="connsiteY2" fmla="*/ 308965 h 315315"/>
              <a:gd name="connsiteX0" fmla="*/ 0 w 1349933"/>
              <a:gd name="connsiteY0" fmla="*/ 0 h 229408"/>
              <a:gd name="connsiteX1" fmla="*/ 759371 w 1349933"/>
              <a:gd name="connsiteY1" fmla="*/ 0 h 229408"/>
              <a:gd name="connsiteX2" fmla="*/ 1349933 w 1349933"/>
              <a:gd name="connsiteY2" fmla="*/ 229408 h 229408"/>
              <a:gd name="connsiteX0" fmla="*/ 0 w 1353113"/>
              <a:gd name="connsiteY0" fmla="*/ 0 h 226003"/>
              <a:gd name="connsiteX1" fmla="*/ 759371 w 1353113"/>
              <a:gd name="connsiteY1" fmla="*/ 0 h 226003"/>
              <a:gd name="connsiteX2" fmla="*/ 1353113 w 1353113"/>
              <a:gd name="connsiteY2" fmla="*/ 226003 h 226003"/>
              <a:gd name="connsiteX0" fmla="*/ 0 w 1359474"/>
              <a:gd name="connsiteY0" fmla="*/ 0 h 229408"/>
              <a:gd name="connsiteX1" fmla="*/ 759371 w 1359474"/>
              <a:gd name="connsiteY1" fmla="*/ 0 h 229408"/>
              <a:gd name="connsiteX2" fmla="*/ 1359474 w 1359474"/>
              <a:gd name="connsiteY2" fmla="*/ 229408 h 2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474" h="229408">
                <a:moveTo>
                  <a:pt x="0" y="0"/>
                </a:moveTo>
                <a:lnTo>
                  <a:pt x="759371" y="0"/>
                </a:lnTo>
                <a:lnTo>
                  <a:pt x="1359474" y="22940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29351" y="891829"/>
            <a:ext cx="1587980" cy="53527"/>
          </a:xfrm>
          <a:custGeom>
            <a:avLst/>
            <a:gdLst>
              <a:gd name="connsiteX0" fmla="*/ 6350 w 1575727"/>
              <a:gd name="connsiteY0" fmla="*/ 6350 h 315315"/>
              <a:gd name="connsiteX1" fmla="*/ 765721 w 1575727"/>
              <a:gd name="connsiteY1" fmla="*/ 6350 h 315315"/>
              <a:gd name="connsiteX2" fmla="*/ 1569377 w 1575727"/>
              <a:gd name="connsiteY2" fmla="*/ 308965 h 315315"/>
              <a:gd name="connsiteX0" fmla="*/ 0 w 1349933"/>
              <a:gd name="connsiteY0" fmla="*/ 0 h 229408"/>
              <a:gd name="connsiteX1" fmla="*/ 759371 w 1349933"/>
              <a:gd name="connsiteY1" fmla="*/ 0 h 229408"/>
              <a:gd name="connsiteX2" fmla="*/ 1349933 w 1349933"/>
              <a:gd name="connsiteY2" fmla="*/ 229408 h 229408"/>
              <a:gd name="connsiteX0" fmla="*/ 0 w 1353113"/>
              <a:gd name="connsiteY0" fmla="*/ 0 h 226003"/>
              <a:gd name="connsiteX1" fmla="*/ 759371 w 1353113"/>
              <a:gd name="connsiteY1" fmla="*/ 0 h 226003"/>
              <a:gd name="connsiteX2" fmla="*/ 1353113 w 1353113"/>
              <a:gd name="connsiteY2" fmla="*/ 226003 h 226003"/>
              <a:gd name="connsiteX0" fmla="*/ 0 w 1359474"/>
              <a:gd name="connsiteY0" fmla="*/ 0 h 229408"/>
              <a:gd name="connsiteX1" fmla="*/ 759371 w 1359474"/>
              <a:gd name="connsiteY1" fmla="*/ 0 h 229408"/>
              <a:gd name="connsiteX2" fmla="*/ 1359474 w 1359474"/>
              <a:gd name="connsiteY2" fmla="*/ 229408 h 2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474" h="229408">
                <a:moveTo>
                  <a:pt x="0" y="0"/>
                </a:moveTo>
                <a:lnTo>
                  <a:pt x="759371" y="0"/>
                </a:lnTo>
                <a:lnTo>
                  <a:pt x="1359474" y="22940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38550" y="1614826"/>
            <a:ext cx="1801449" cy="314382"/>
          </a:xfrm>
          <a:custGeom>
            <a:avLst/>
            <a:gdLst>
              <a:gd name="connsiteX0" fmla="*/ 12700 w 1267117"/>
              <a:gd name="connsiteY0" fmla="*/ 12700 h 1388224"/>
              <a:gd name="connsiteX1" fmla="*/ 624357 w 1267117"/>
              <a:gd name="connsiteY1" fmla="*/ 12700 h 1388224"/>
              <a:gd name="connsiteX2" fmla="*/ 1254417 w 1267117"/>
              <a:gd name="connsiteY2" fmla="*/ 1375524 h 1388224"/>
              <a:gd name="connsiteX0" fmla="*/ 0 w 825102"/>
              <a:gd name="connsiteY0" fmla="*/ 0 h 461566"/>
              <a:gd name="connsiteX1" fmla="*/ 611657 w 825102"/>
              <a:gd name="connsiteY1" fmla="*/ 0 h 461566"/>
              <a:gd name="connsiteX2" fmla="*/ 825102 w 825102"/>
              <a:gd name="connsiteY2" fmla="*/ 461566 h 461566"/>
              <a:gd name="connsiteX0" fmla="*/ 0 w 780816"/>
              <a:gd name="connsiteY0" fmla="*/ 0 h 522521"/>
              <a:gd name="connsiteX1" fmla="*/ 611657 w 780816"/>
              <a:gd name="connsiteY1" fmla="*/ 0 h 522521"/>
              <a:gd name="connsiteX2" fmla="*/ 780816 w 780816"/>
              <a:gd name="connsiteY2" fmla="*/ 522521 h 522521"/>
              <a:gd name="connsiteX0" fmla="*/ 0 w 782565"/>
              <a:gd name="connsiteY0" fmla="*/ 0 h 522521"/>
              <a:gd name="connsiteX1" fmla="*/ 611657 w 782565"/>
              <a:gd name="connsiteY1" fmla="*/ 0 h 522521"/>
              <a:gd name="connsiteX2" fmla="*/ 780816 w 782565"/>
              <a:gd name="connsiteY2" fmla="*/ 522521 h 522521"/>
              <a:gd name="connsiteX0" fmla="*/ 0 w 752232"/>
              <a:gd name="connsiteY0" fmla="*/ 0 h 574768"/>
              <a:gd name="connsiteX1" fmla="*/ 611657 w 752232"/>
              <a:gd name="connsiteY1" fmla="*/ 0 h 574768"/>
              <a:gd name="connsiteX2" fmla="*/ 736530 w 752232"/>
              <a:gd name="connsiteY2" fmla="*/ 574768 h 574768"/>
              <a:gd name="connsiteX0" fmla="*/ 0 w 736530"/>
              <a:gd name="connsiteY0" fmla="*/ 0 h 574768"/>
              <a:gd name="connsiteX1" fmla="*/ 611657 w 736530"/>
              <a:gd name="connsiteY1" fmla="*/ 0 h 574768"/>
              <a:gd name="connsiteX2" fmla="*/ 736530 w 736530"/>
              <a:gd name="connsiteY2" fmla="*/ 574768 h 574768"/>
              <a:gd name="connsiteX0" fmla="*/ 0 w 613514"/>
              <a:gd name="connsiteY0" fmla="*/ 0 h 679262"/>
              <a:gd name="connsiteX1" fmla="*/ 611657 w 613514"/>
              <a:gd name="connsiteY1" fmla="*/ 0 h 679262"/>
              <a:gd name="connsiteX2" fmla="*/ 613514 w 613514"/>
              <a:gd name="connsiteY2" fmla="*/ 679262 h 679262"/>
              <a:gd name="connsiteX0" fmla="*/ 0 w 613514"/>
              <a:gd name="connsiteY0" fmla="*/ 0 h 679262"/>
              <a:gd name="connsiteX1" fmla="*/ 611657 w 613514"/>
              <a:gd name="connsiteY1" fmla="*/ 0 h 679262"/>
              <a:gd name="connsiteX2" fmla="*/ 613514 w 613514"/>
              <a:gd name="connsiteY2" fmla="*/ 679262 h 679262"/>
              <a:gd name="connsiteX0" fmla="*/ 0 w 615154"/>
              <a:gd name="connsiteY0" fmla="*/ 0 h 239158"/>
              <a:gd name="connsiteX1" fmla="*/ 611657 w 615154"/>
              <a:gd name="connsiteY1" fmla="*/ 0 h 239158"/>
              <a:gd name="connsiteX2" fmla="*/ 615154 w 615154"/>
              <a:gd name="connsiteY2" fmla="*/ 195978 h 239158"/>
              <a:gd name="connsiteX0" fmla="*/ 0 w 613514"/>
              <a:gd name="connsiteY0" fmla="*/ 0 h 287410"/>
              <a:gd name="connsiteX1" fmla="*/ 611657 w 613514"/>
              <a:gd name="connsiteY1" fmla="*/ 0 h 287410"/>
              <a:gd name="connsiteX2" fmla="*/ 613514 w 613514"/>
              <a:gd name="connsiteY2" fmla="*/ 287410 h 287410"/>
              <a:gd name="connsiteX0" fmla="*/ 0 w 613514"/>
              <a:gd name="connsiteY0" fmla="*/ 0 h 287410"/>
              <a:gd name="connsiteX1" fmla="*/ 611657 w 613514"/>
              <a:gd name="connsiteY1" fmla="*/ 0 h 287410"/>
              <a:gd name="connsiteX2" fmla="*/ 613514 w 613514"/>
              <a:gd name="connsiteY2" fmla="*/ 287410 h 2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514" h="287410">
                <a:moveTo>
                  <a:pt x="0" y="0"/>
                </a:moveTo>
                <a:lnTo>
                  <a:pt x="611657" y="0"/>
                </a:lnTo>
                <a:lnTo>
                  <a:pt x="613514" y="28741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95613" y="2576513"/>
            <a:ext cx="2443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183856" y="1893094"/>
            <a:ext cx="1119189" cy="114694"/>
            <a:chOff x="4183856" y="1893094"/>
            <a:chExt cx="1119189" cy="114694"/>
          </a:xfrm>
        </p:grpSpPr>
        <p:sp>
          <p:nvSpPr>
            <p:cNvPr id="11" name="Freeform 10"/>
            <p:cNvSpPr/>
            <p:nvPr/>
          </p:nvSpPr>
          <p:spPr>
            <a:xfrm>
              <a:off x="4183856" y="1948199"/>
              <a:ext cx="1119189" cy="59589"/>
            </a:xfrm>
            <a:custGeom>
              <a:avLst/>
              <a:gdLst>
                <a:gd name="connsiteX0" fmla="*/ 12700 w 1267117"/>
                <a:gd name="connsiteY0" fmla="*/ 12700 h 1388224"/>
                <a:gd name="connsiteX1" fmla="*/ 624357 w 1267117"/>
                <a:gd name="connsiteY1" fmla="*/ 12700 h 1388224"/>
                <a:gd name="connsiteX2" fmla="*/ 1254417 w 1267117"/>
                <a:gd name="connsiteY2" fmla="*/ 1375524 h 1388224"/>
                <a:gd name="connsiteX0" fmla="*/ 0 w 825102"/>
                <a:gd name="connsiteY0" fmla="*/ 0 h 461566"/>
                <a:gd name="connsiteX1" fmla="*/ 611657 w 825102"/>
                <a:gd name="connsiteY1" fmla="*/ 0 h 461566"/>
                <a:gd name="connsiteX2" fmla="*/ 825102 w 825102"/>
                <a:gd name="connsiteY2" fmla="*/ 461566 h 461566"/>
                <a:gd name="connsiteX0" fmla="*/ 0 w 780816"/>
                <a:gd name="connsiteY0" fmla="*/ 0 h 522521"/>
                <a:gd name="connsiteX1" fmla="*/ 611657 w 780816"/>
                <a:gd name="connsiteY1" fmla="*/ 0 h 522521"/>
                <a:gd name="connsiteX2" fmla="*/ 780816 w 780816"/>
                <a:gd name="connsiteY2" fmla="*/ 522521 h 522521"/>
                <a:gd name="connsiteX0" fmla="*/ 0 w 782565"/>
                <a:gd name="connsiteY0" fmla="*/ 0 h 522521"/>
                <a:gd name="connsiteX1" fmla="*/ 611657 w 782565"/>
                <a:gd name="connsiteY1" fmla="*/ 0 h 522521"/>
                <a:gd name="connsiteX2" fmla="*/ 780816 w 782565"/>
                <a:gd name="connsiteY2" fmla="*/ 522521 h 522521"/>
                <a:gd name="connsiteX0" fmla="*/ 0 w 752232"/>
                <a:gd name="connsiteY0" fmla="*/ 0 h 574768"/>
                <a:gd name="connsiteX1" fmla="*/ 611657 w 752232"/>
                <a:gd name="connsiteY1" fmla="*/ 0 h 574768"/>
                <a:gd name="connsiteX2" fmla="*/ 736530 w 752232"/>
                <a:gd name="connsiteY2" fmla="*/ 574768 h 574768"/>
                <a:gd name="connsiteX0" fmla="*/ 0 w 736530"/>
                <a:gd name="connsiteY0" fmla="*/ 0 h 574768"/>
                <a:gd name="connsiteX1" fmla="*/ 611657 w 736530"/>
                <a:gd name="connsiteY1" fmla="*/ 0 h 574768"/>
                <a:gd name="connsiteX2" fmla="*/ 736530 w 736530"/>
                <a:gd name="connsiteY2" fmla="*/ 574768 h 574768"/>
                <a:gd name="connsiteX0" fmla="*/ 0 w 613514"/>
                <a:gd name="connsiteY0" fmla="*/ 0 h 679262"/>
                <a:gd name="connsiteX1" fmla="*/ 611657 w 613514"/>
                <a:gd name="connsiteY1" fmla="*/ 0 h 679262"/>
                <a:gd name="connsiteX2" fmla="*/ 613514 w 613514"/>
                <a:gd name="connsiteY2" fmla="*/ 679262 h 679262"/>
                <a:gd name="connsiteX0" fmla="*/ 0 w 613514"/>
                <a:gd name="connsiteY0" fmla="*/ 0 h 679262"/>
                <a:gd name="connsiteX1" fmla="*/ 611657 w 613514"/>
                <a:gd name="connsiteY1" fmla="*/ 0 h 679262"/>
                <a:gd name="connsiteX2" fmla="*/ 613514 w 613514"/>
                <a:gd name="connsiteY2" fmla="*/ 679262 h 679262"/>
                <a:gd name="connsiteX0" fmla="*/ 0 w 615154"/>
                <a:gd name="connsiteY0" fmla="*/ 0 h 239158"/>
                <a:gd name="connsiteX1" fmla="*/ 611657 w 615154"/>
                <a:gd name="connsiteY1" fmla="*/ 0 h 239158"/>
                <a:gd name="connsiteX2" fmla="*/ 615154 w 615154"/>
                <a:gd name="connsiteY2" fmla="*/ 195978 h 239158"/>
                <a:gd name="connsiteX0" fmla="*/ 0 w 613514"/>
                <a:gd name="connsiteY0" fmla="*/ 0 h 287410"/>
                <a:gd name="connsiteX1" fmla="*/ 611657 w 613514"/>
                <a:gd name="connsiteY1" fmla="*/ 0 h 287410"/>
                <a:gd name="connsiteX2" fmla="*/ 613514 w 613514"/>
                <a:gd name="connsiteY2" fmla="*/ 287410 h 287410"/>
                <a:gd name="connsiteX0" fmla="*/ 0 w 613514"/>
                <a:gd name="connsiteY0" fmla="*/ 0 h 287410"/>
                <a:gd name="connsiteX1" fmla="*/ 611657 w 613514"/>
                <a:gd name="connsiteY1" fmla="*/ 0 h 287410"/>
                <a:gd name="connsiteX2" fmla="*/ 613514 w 613514"/>
                <a:gd name="connsiteY2" fmla="*/ 287410 h 287410"/>
                <a:gd name="connsiteX0" fmla="*/ 0 w 708481"/>
                <a:gd name="connsiteY0" fmla="*/ 0 h 54477"/>
                <a:gd name="connsiteX1" fmla="*/ 611657 w 708481"/>
                <a:gd name="connsiteY1" fmla="*/ 0 h 54477"/>
                <a:gd name="connsiteX2" fmla="*/ 708481 w 708481"/>
                <a:gd name="connsiteY2" fmla="*/ 54477 h 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481" h="54477">
                  <a:moveTo>
                    <a:pt x="0" y="0"/>
                  </a:moveTo>
                  <a:lnTo>
                    <a:pt x="611657" y="0"/>
                  </a:lnTo>
                  <a:lnTo>
                    <a:pt x="708481" y="54477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 bwMode="auto">
            <a:xfrm flipV="1">
              <a:off x="5150092" y="1893094"/>
              <a:ext cx="100564" cy="551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Freeform 12"/>
          <p:cNvSpPr/>
          <p:nvPr/>
        </p:nvSpPr>
        <p:spPr>
          <a:xfrm flipV="1">
            <a:off x="3707607" y="1042987"/>
            <a:ext cx="1602581" cy="95249"/>
          </a:xfrm>
          <a:custGeom>
            <a:avLst/>
            <a:gdLst>
              <a:gd name="connsiteX0" fmla="*/ 12700 w 1267117"/>
              <a:gd name="connsiteY0" fmla="*/ 12700 h 1388224"/>
              <a:gd name="connsiteX1" fmla="*/ 624357 w 1267117"/>
              <a:gd name="connsiteY1" fmla="*/ 12700 h 1388224"/>
              <a:gd name="connsiteX2" fmla="*/ 1254417 w 1267117"/>
              <a:gd name="connsiteY2" fmla="*/ 1375524 h 1388224"/>
              <a:gd name="connsiteX0" fmla="*/ 0 w 825102"/>
              <a:gd name="connsiteY0" fmla="*/ 0 h 461566"/>
              <a:gd name="connsiteX1" fmla="*/ 611657 w 825102"/>
              <a:gd name="connsiteY1" fmla="*/ 0 h 461566"/>
              <a:gd name="connsiteX2" fmla="*/ 825102 w 825102"/>
              <a:gd name="connsiteY2" fmla="*/ 461566 h 461566"/>
              <a:gd name="connsiteX0" fmla="*/ 0 w 780816"/>
              <a:gd name="connsiteY0" fmla="*/ 0 h 522521"/>
              <a:gd name="connsiteX1" fmla="*/ 611657 w 780816"/>
              <a:gd name="connsiteY1" fmla="*/ 0 h 522521"/>
              <a:gd name="connsiteX2" fmla="*/ 780816 w 780816"/>
              <a:gd name="connsiteY2" fmla="*/ 522521 h 522521"/>
              <a:gd name="connsiteX0" fmla="*/ 0 w 782565"/>
              <a:gd name="connsiteY0" fmla="*/ 0 h 522521"/>
              <a:gd name="connsiteX1" fmla="*/ 611657 w 782565"/>
              <a:gd name="connsiteY1" fmla="*/ 0 h 522521"/>
              <a:gd name="connsiteX2" fmla="*/ 780816 w 782565"/>
              <a:gd name="connsiteY2" fmla="*/ 522521 h 522521"/>
              <a:gd name="connsiteX0" fmla="*/ 0 w 752232"/>
              <a:gd name="connsiteY0" fmla="*/ 0 h 574768"/>
              <a:gd name="connsiteX1" fmla="*/ 611657 w 752232"/>
              <a:gd name="connsiteY1" fmla="*/ 0 h 574768"/>
              <a:gd name="connsiteX2" fmla="*/ 736530 w 752232"/>
              <a:gd name="connsiteY2" fmla="*/ 574768 h 574768"/>
              <a:gd name="connsiteX0" fmla="*/ 0 w 736530"/>
              <a:gd name="connsiteY0" fmla="*/ 0 h 574768"/>
              <a:gd name="connsiteX1" fmla="*/ 611657 w 736530"/>
              <a:gd name="connsiteY1" fmla="*/ 0 h 574768"/>
              <a:gd name="connsiteX2" fmla="*/ 736530 w 736530"/>
              <a:gd name="connsiteY2" fmla="*/ 574768 h 574768"/>
              <a:gd name="connsiteX0" fmla="*/ 0 w 613514"/>
              <a:gd name="connsiteY0" fmla="*/ 0 h 679262"/>
              <a:gd name="connsiteX1" fmla="*/ 611657 w 613514"/>
              <a:gd name="connsiteY1" fmla="*/ 0 h 679262"/>
              <a:gd name="connsiteX2" fmla="*/ 613514 w 613514"/>
              <a:gd name="connsiteY2" fmla="*/ 679262 h 679262"/>
              <a:gd name="connsiteX0" fmla="*/ 0 w 613514"/>
              <a:gd name="connsiteY0" fmla="*/ 0 h 679262"/>
              <a:gd name="connsiteX1" fmla="*/ 611657 w 613514"/>
              <a:gd name="connsiteY1" fmla="*/ 0 h 679262"/>
              <a:gd name="connsiteX2" fmla="*/ 613514 w 613514"/>
              <a:gd name="connsiteY2" fmla="*/ 679262 h 679262"/>
              <a:gd name="connsiteX0" fmla="*/ 0 w 615154"/>
              <a:gd name="connsiteY0" fmla="*/ 0 h 239158"/>
              <a:gd name="connsiteX1" fmla="*/ 611657 w 615154"/>
              <a:gd name="connsiteY1" fmla="*/ 0 h 239158"/>
              <a:gd name="connsiteX2" fmla="*/ 615154 w 615154"/>
              <a:gd name="connsiteY2" fmla="*/ 195978 h 239158"/>
              <a:gd name="connsiteX0" fmla="*/ 0 w 613514"/>
              <a:gd name="connsiteY0" fmla="*/ 0 h 287410"/>
              <a:gd name="connsiteX1" fmla="*/ 611657 w 613514"/>
              <a:gd name="connsiteY1" fmla="*/ 0 h 287410"/>
              <a:gd name="connsiteX2" fmla="*/ 613514 w 613514"/>
              <a:gd name="connsiteY2" fmla="*/ 287410 h 287410"/>
              <a:gd name="connsiteX0" fmla="*/ 0 w 613514"/>
              <a:gd name="connsiteY0" fmla="*/ 0 h 287410"/>
              <a:gd name="connsiteX1" fmla="*/ 611657 w 613514"/>
              <a:gd name="connsiteY1" fmla="*/ 0 h 287410"/>
              <a:gd name="connsiteX2" fmla="*/ 613514 w 613514"/>
              <a:gd name="connsiteY2" fmla="*/ 287410 h 28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514" h="287410">
                <a:moveTo>
                  <a:pt x="0" y="0"/>
                </a:moveTo>
                <a:lnTo>
                  <a:pt x="611657" y="0"/>
                </a:lnTo>
                <a:lnTo>
                  <a:pt x="613514" y="28741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82689" y="3561685"/>
            <a:ext cx="2039466" cy="156240"/>
            <a:chOff x="3782689" y="3561685"/>
            <a:chExt cx="2039466" cy="156240"/>
          </a:xfrm>
        </p:grpSpPr>
        <p:sp>
          <p:nvSpPr>
            <p:cNvPr id="15" name="Freeform 14"/>
            <p:cNvSpPr/>
            <p:nvPr/>
          </p:nvSpPr>
          <p:spPr>
            <a:xfrm>
              <a:off x="3782689" y="3561685"/>
              <a:ext cx="2039466" cy="118933"/>
            </a:xfrm>
            <a:custGeom>
              <a:avLst/>
              <a:gdLst>
                <a:gd name="connsiteX0" fmla="*/ 6350 w 1575727"/>
                <a:gd name="connsiteY0" fmla="*/ 6350 h 315315"/>
                <a:gd name="connsiteX1" fmla="*/ 765721 w 1575727"/>
                <a:gd name="connsiteY1" fmla="*/ 6350 h 315315"/>
                <a:gd name="connsiteX2" fmla="*/ 1569377 w 1575727"/>
                <a:gd name="connsiteY2" fmla="*/ 308965 h 315315"/>
                <a:gd name="connsiteX0" fmla="*/ 0 w 1349933"/>
                <a:gd name="connsiteY0" fmla="*/ 0 h 229408"/>
                <a:gd name="connsiteX1" fmla="*/ 759371 w 1349933"/>
                <a:gd name="connsiteY1" fmla="*/ 0 h 229408"/>
                <a:gd name="connsiteX2" fmla="*/ 1349933 w 1349933"/>
                <a:gd name="connsiteY2" fmla="*/ 229408 h 229408"/>
                <a:gd name="connsiteX0" fmla="*/ 0 w 1353113"/>
                <a:gd name="connsiteY0" fmla="*/ 0 h 226003"/>
                <a:gd name="connsiteX1" fmla="*/ 759371 w 1353113"/>
                <a:gd name="connsiteY1" fmla="*/ 0 h 226003"/>
                <a:gd name="connsiteX2" fmla="*/ 1353113 w 1353113"/>
                <a:gd name="connsiteY2" fmla="*/ 226003 h 226003"/>
                <a:gd name="connsiteX0" fmla="*/ 0 w 1359474"/>
                <a:gd name="connsiteY0" fmla="*/ 0 h 229408"/>
                <a:gd name="connsiteX1" fmla="*/ 759371 w 1359474"/>
                <a:gd name="connsiteY1" fmla="*/ 0 h 229408"/>
                <a:gd name="connsiteX2" fmla="*/ 1359474 w 1359474"/>
                <a:gd name="connsiteY2" fmla="*/ 229408 h 229408"/>
                <a:gd name="connsiteX0" fmla="*/ 0 w 1056269"/>
                <a:gd name="connsiteY0" fmla="*/ 0 h 115822"/>
                <a:gd name="connsiteX1" fmla="*/ 759371 w 1056269"/>
                <a:gd name="connsiteY1" fmla="*/ 0 h 115822"/>
                <a:gd name="connsiteX2" fmla="*/ 1056269 w 1056269"/>
                <a:gd name="connsiteY2" fmla="*/ 115822 h 115822"/>
                <a:gd name="connsiteX0" fmla="*/ 0 w 1051359"/>
                <a:gd name="connsiteY0" fmla="*/ 0 h 113456"/>
                <a:gd name="connsiteX1" fmla="*/ 759371 w 1051359"/>
                <a:gd name="connsiteY1" fmla="*/ 0 h 113456"/>
                <a:gd name="connsiteX2" fmla="*/ 1051359 w 1051359"/>
                <a:gd name="connsiteY2" fmla="*/ 113456 h 113456"/>
                <a:gd name="connsiteX0" fmla="*/ 0 w 1051359"/>
                <a:gd name="connsiteY0" fmla="*/ 0 h 113456"/>
                <a:gd name="connsiteX1" fmla="*/ 748323 w 1051359"/>
                <a:gd name="connsiteY1" fmla="*/ 0 h 113456"/>
                <a:gd name="connsiteX2" fmla="*/ 1051359 w 1051359"/>
                <a:gd name="connsiteY2" fmla="*/ 113456 h 113456"/>
                <a:gd name="connsiteX0" fmla="*/ 0 w 1051359"/>
                <a:gd name="connsiteY0" fmla="*/ 4733 h 118189"/>
                <a:gd name="connsiteX1" fmla="*/ 724999 w 1051359"/>
                <a:gd name="connsiteY1" fmla="*/ 0 h 118189"/>
                <a:gd name="connsiteX2" fmla="*/ 1051359 w 1051359"/>
                <a:gd name="connsiteY2" fmla="*/ 118189 h 11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359" h="118189">
                  <a:moveTo>
                    <a:pt x="0" y="4733"/>
                  </a:moveTo>
                  <a:lnTo>
                    <a:pt x="724999" y="0"/>
                  </a:lnTo>
                  <a:lnTo>
                    <a:pt x="1051359" y="118189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15" idx="1"/>
            </p:cNvCxnSpPr>
            <p:nvPr/>
          </p:nvCxnSpPr>
          <p:spPr bwMode="auto">
            <a:xfrm>
              <a:off x="5189070" y="3561685"/>
              <a:ext cx="62380" cy="1562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" name="Straight Connector 16"/>
          <p:cNvCxnSpPr/>
          <p:nvPr/>
        </p:nvCxnSpPr>
        <p:spPr bwMode="auto">
          <a:xfrm>
            <a:off x="3143250" y="4156075"/>
            <a:ext cx="2257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711575" y="5219700"/>
            <a:ext cx="2276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511550" y="5819775"/>
            <a:ext cx="1943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bject 24"/>
          <p:cNvSpPr txBox="1"/>
          <p:nvPr/>
        </p:nvSpPr>
        <p:spPr>
          <a:xfrm>
            <a:off x="2002612" y="94065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Pituitary gland</a:t>
            </a:r>
          </a:p>
        </p:txBody>
      </p:sp>
      <p:sp>
        <p:nvSpPr>
          <p:cNvPr id="21" name="object 25"/>
          <p:cNvSpPr txBox="1"/>
          <p:nvPr/>
        </p:nvSpPr>
        <p:spPr>
          <a:xfrm>
            <a:off x="2003564" y="173153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Parathyroid glands</a:t>
            </a:r>
          </a:p>
        </p:txBody>
      </p:sp>
      <p:sp>
        <p:nvSpPr>
          <p:cNvPr id="22" name="object 26"/>
          <p:cNvSpPr txBox="1"/>
          <p:nvPr/>
        </p:nvSpPr>
        <p:spPr>
          <a:xfrm>
            <a:off x="2003564" y="235816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Thymus</a:t>
            </a:r>
          </a:p>
        </p:txBody>
      </p:sp>
      <p:sp>
        <p:nvSpPr>
          <p:cNvPr id="23" name="object 27"/>
          <p:cNvSpPr txBox="1"/>
          <p:nvPr/>
        </p:nvSpPr>
        <p:spPr>
          <a:xfrm>
            <a:off x="2011184" y="142178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Thyroid gland</a:t>
            </a:r>
          </a:p>
        </p:txBody>
      </p:sp>
      <p:sp>
        <p:nvSpPr>
          <p:cNvPr id="24" name="object 28"/>
          <p:cNvSpPr txBox="1"/>
          <p:nvPr/>
        </p:nvSpPr>
        <p:spPr>
          <a:xfrm>
            <a:off x="2003564" y="335943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Adrenal glands</a:t>
            </a:r>
          </a:p>
        </p:txBody>
      </p:sp>
      <p:sp>
        <p:nvSpPr>
          <p:cNvPr id="25" name="object 29"/>
          <p:cNvSpPr txBox="1"/>
          <p:nvPr/>
        </p:nvSpPr>
        <p:spPr>
          <a:xfrm>
            <a:off x="1988324" y="393347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Pancreas</a:t>
            </a:r>
          </a:p>
        </p:txBody>
      </p:sp>
      <p:sp>
        <p:nvSpPr>
          <p:cNvPr id="26" name="object 30"/>
          <p:cNvSpPr txBox="1"/>
          <p:nvPr/>
        </p:nvSpPr>
        <p:spPr>
          <a:xfrm>
            <a:off x="2011184" y="498046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Ovary (female)</a:t>
            </a:r>
          </a:p>
        </p:txBody>
      </p:sp>
      <p:sp>
        <p:nvSpPr>
          <p:cNvPr id="27" name="object 31"/>
          <p:cNvSpPr txBox="1"/>
          <p:nvPr/>
        </p:nvSpPr>
        <p:spPr>
          <a:xfrm>
            <a:off x="1995944" y="5597815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Testis (male)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6440" y="36576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Pineal</a:t>
            </a:r>
            <a:r>
              <a:rPr lang="en-US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gland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4060" y="670560"/>
            <a:ext cx="177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Hypothalamus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866C2-89E0-9F44-9588-214E04FA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7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22576" y="213360"/>
            <a:ext cx="4498848" cy="6431280"/>
          </a:xfrm>
          <a:prstGeom prst="rect">
            <a:avLst/>
          </a:prstGeom>
        </p:spPr>
      </p:pic>
      <p:sp>
        <p:nvSpPr>
          <p:cNvPr id="6" name="object 33"/>
          <p:cNvSpPr txBox="1"/>
          <p:nvPr/>
        </p:nvSpPr>
        <p:spPr>
          <a:xfrm>
            <a:off x="4546084" y="948058"/>
            <a:ext cx="131179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Hypothalamus</a:t>
            </a:r>
          </a:p>
        </p:txBody>
      </p:sp>
      <p:sp>
        <p:nvSpPr>
          <p:cNvPr id="7" name="object 34"/>
          <p:cNvSpPr txBox="1"/>
          <p:nvPr/>
        </p:nvSpPr>
        <p:spPr>
          <a:xfrm>
            <a:off x="2338315" y="2620137"/>
            <a:ext cx="136691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Axon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terminals</a:t>
            </a:r>
          </a:p>
        </p:txBody>
      </p:sp>
      <p:sp>
        <p:nvSpPr>
          <p:cNvPr id="8" name="object 35"/>
          <p:cNvSpPr txBox="1"/>
          <p:nvPr/>
        </p:nvSpPr>
        <p:spPr>
          <a:xfrm>
            <a:off x="2610599" y="777120"/>
            <a:ext cx="977151" cy="411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Optic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chiasma</a:t>
            </a:r>
          </a:p>
        </p:txBody>
      </p:sp>
      <p:sp>
        <p:nvSpPr>
          <p:cNvPr id="9" name="object 36"/>
          <p:cNvSpPr txBox="1"/>
          <p:nvPr/>
        </p:nvSpPr>
        <p:spPr>
          <a:xfrm>
            <a:off x="5449050" y="328936"/>
            <a:ext cx="140894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Hypothalamic neurosecretory cells</a:t>
            </a:r>
          </a:p>
        </p:txBody>
      </p:sp>
      <p:sp>
        <p:nvSpPr>
          <p:cNvPr id="10" name="object 37"/>
          <p:cNvSpPr txBox="1"/>
          <p:nvPr/>
        </p:nvSpPr>
        <p:spPr>
          <a:xfrm>
            <a:off x="5182735" y="3647583"/>
            <a:ext cx="147524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Posterior lobe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object 38"/>
          <p:cNvSpPr txBox="1"/>
          <p:nvPr/>
        </p:nvSpPr>
        <p:spPr>
          <a:xfrm>
            <a:off x="2338569" y="4659011"/>
            <a:ext cx="129045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Anterior lobe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of</a:t>
            </a:r>
            <a:r>
              <a:rPr lang="en-US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the</a:t>
            </a:r>
            <a:r>
              <a:rPr lang="en-US" b="1" spc="25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pituitary</a:t>
            </a:r>
          </a:p>
        </p:txBody>
      </p:sp>
      <p:sp>
        <p:nvSpPr>
          <p:cNvPr id="12" name="object 40"/>
          <p:cNvSpPr txBox="1"/>
          <p:nvPr/>
        </p:nvSpPr>
        <p:spPr>
          <a:xfrm>
            <a:off x="4789830" y="4416311"/>
            <a:ext cx="182740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Venous drainage</a:t>
            </a:r>
          </a:p>
        </p:txBody>
      </p:sp>
      <p:sp>
        <p:nvSpPr>
          <p:cNvPr id="13" name="object 41"/>
          <p:cNvSpPr txBox="1"/>
          <p:nvPr/>
        </p:nvSpPr>
        <p:spPr>
          <a:xfrm>
            <a:off x="4967604" y="2720859"/>
            <a:ext cx="189992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Arterial blood supply</a:t>
            </a:r>
          </a:p>
        </p:txBody>
      </p:sp>
      <p:sp>
        <p:nvSpPr>
          <p:cNvPr id="14" name="object 42"/>
          <p:cNvSpPr txBox="1"/>
          <p:nvPr/>
        </p:nvSpPr>
        <p:spPr>
          <a:xfrm>
            <a:off x="3270626" y="5623573"/>
            <a:ext cx="47587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ADH</a:t>
            </a:r>
          </a:p>
        </p:txBody>
      </p:sp>
      <p:sp>
        <p:nvSpPr>
          <p:cNvPr id="15" name="object 43"/>
          <p:cNvSpPr txBox="1"/>
          <p:nvPr/>
        </p:nvSpPr>
        <p:spPr>
          <a:xfrm>
            <a:off x="2818887" y="6228975"/>
            <a:ext cx="130861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Kidney tubules</a:t>
            </a:r>
          </a:p>
        </p:txBody>
      </p:sp>
      <p:sp>
        <p:nvSpPr>
          <p:cNvPr id="16" name="object 44"/>
          <p:cNvSpPr txBox="1"/>
          <p:nvPr/>
        </p:nvSpPr>
        <p:spPr>
          <a:xfrm>
            <a:off x="5216521" y="6228975"/>
            <a:ext cx="160490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Mammary glands Uterine muscles</a:t>
            </a:r>
          </a:p>
        </p:txBody>
      </p:sp>
      <p:sp>
        <p:nvSpPr>
          <p:cNvPr id="17" name="object 45"/>
          <p:cNvSpPr txBox="1"/>
          <p:nvPr/>
        </p:nvSpPr>
        <p:spPr>
          <a:xfrm>
            <a:off x="5562216" y="5623573"/>
            <a:ext cx="9782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Oxytocin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2550" y="3924300"/>
            <a:ext cx="132472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5080">
              <a:lnSpc>
                <a:spcPts val="1600"/>
              </a:lnSpc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Capillary bed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825847" y="2732780"/>
            <a:ext cx="1210699" cy="1012926"/>
            <a:chOff x="2825847" y="2732780"/>
            <a:chExt cx="1210699" cy="1012926"/>
          </a:xfrm>
        </p:grpSpPr>
        <p:sp>
          <p:nvSpPr>
            <p:cNvPr id="40" name="object 25"/>
            <p:cNvSpPr/>
            <p:nvPr/>
          </p:nvSpPr>
          <p:spPr>
            <a:xfrm>
              <a:off x="2825847" y="2737542"/>
              <a:ext cx="1210699" cy="840665"/>
            </a:xfrm>
            <a:custGeom>
              <a:avLst/>
              <a:gdLst>
                <a:gd name="connsiteX0" fmla="*/ 0 w 865418"/>
                <a:gd name="connsiteY0" fmla="*/ 2381 h 597777"/>
                <a:gd name="connsiteX1" fmla="*/ 305128 w 865418"/>
                <a:gd name="connsiteY1" fmla="*/ 0 h 597777"/>
                <a:gd name="connsiteX2" fmla="*/ 865418 w 865418"/>
                <a:gd name="connsiteY2" fmla="*/ 597777 h 597777"/>
                <a:gd name="connsiteX0" fmla="*/ 0 w 1210698"/>
                <a:gd name="connsiteY0" fmla="*/ 2381 h 840664"/>
                <a:gd name="connsiteX1" fmla="*/ 305128 w 1210698"/>
                <a:gd name="connsiteY1" fmla="*/ 0 h 840664"/>
                <a:gd name="connsiteX2" fmla="*/ 1210698 w 1210698"/>
                <a:gd name="connsiteY2" fmla="*/ 840664 h 8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0698" h="840664">
                  <a:moveTo>
                    <a:pt x="0" y="2381"/>
                  </a:moveTo>
                  <a:lnTo>
                    <a:pt x="305128" y="0"/>
                  </a:lnTo>
                  <a:cubicBezTo>
                    <a:pt x="522054" y="198465"/>
                    <a:pt x="993772" y="642199"/>
                    <a:pt x="1210698" y="840664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41" name="object 26"/>
            <p:cNvSpPr/>
            <p:nvPr/>
          </p:nvSpPr>
          <p:spPr>
            <a:xfrm>
              <a:off x="3119069" y="2732780"/>
              <a:ext cx="838569" cy="1012926"/>
            </a:xfrm>
            <a:custGeom>
              <a:avLst/>
              <a:gdLst/>
              <a:ahLst/>
              <a:cxnLst/>
              <a:rect l="l" t="t" r="r" b="b"/>
              <a:pathLst>
                <a:path w="594995" h="715645">
                  <a:moveTo>
                    <a:pt x="0" y="0"/>
                  </a:moveTo>
                  <a:lnTo>
                    <a:pt x="594664" y="71530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42" name="object 27"/>
          <p:cNvSpPr/>
          <p:nvPr/>
        </p:nvSpPr>
        <p:spPr>
          <a:xfrm>
            <a:off x="4506173" y="3796188"/>
            <a:ext cx="665902" cy="230505"/>
          </a:xfrm>
          <a:custGeom>
            <a:avLst/>
            <a:gdLst/>
            <a:ahLst/>
            <a:cxnLst/>
            <a:rect l="l" t="t" r="r" b="b"/>
            <a:pathLst>
              <a:path w="471804" h="162560">
                <a:moveTo>
                  <a:pt x="471220" y="162549"/>
                </a:moveTo>
                <a:lnTo>
                  <a:pt x="333146" y="16254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3" name="object 28"/>
          <p:cNvSpPr/>
          <p:nvPr/>
        </p:nvSpPr>
        <p:spPr>
          <a:xfrm>
            <a:off x="4702647" y="3750745"/>
            <a:ext cx="478953" cy="45719"/>
          </a:xfrm>
          <a:custGeom>
            <a:avLst/>
            <a:gdLst/>
            <a:ahLst/>
            <a:cxnLst/>
            <a:rect l="l" t="t" r="r" b="b"/>
            <a:pathLst>
              <a:path w="342265">
                <a:moveTo>
                  <a:pt x="0" y="0"/>
                </a:moveTo>
                <a:lnTo>
                  <a:pt x="34183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2923255" y="4186280"/>
            <a:ext cx="47686" cy="461919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32637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5" name="object 30"/>
          <p:cNvSpPr/>
          <p:nvPr/>
        </p:nvSpPr>
        <p:spPr>
          <a:xfrm>
            <a:off x="2955926" y="1184276"/>
            <a:ext cx="326400" cy="558671"/>
          </a:xfrm>
          <a:custGeom>
            <a:avLst/>
            <a:gdLst>
              <a:gd name="connsiteX0" fmla="*/ 236402 w 236402"/>
              <a:gd name="connsiteY0" fmla="*/ 391613 h 391612"/>
              <a:gd name="connsiteX1" fmla="*/ 0 w 236402"/>
              <a:gd name="connsiteY1" fmla="*/ 64044 h 391612"/>
              <a:gd name="connsiteX2" fmla="*/ 0 w 236402"/>
              <a:gd name="connsiteY2" fmla="*/ 0 h 391612"/>
              <a:gd name="connsiteX0" fmla="*/ 236402 w 236402"/>
              <a:gd name="connsiteY0" fmla="*/ 403066 h 403065"/>
              <a:gd name="connsiteX1" fmla="*/ 0 w 236402"/>
              <a:gd name="connsiteY1" fmla="*/ 75497 h 403065"/>
              <a:gd name="connsiteX2" fmla="*/ 0 w 236402"/>
              <a:gd name="connsiteY2" fmla="*/ 0 h 40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402" h="403065">
                <a:moveTo>
                  <a:pt x="236402" y="403066"/>
                </a:moveTo>
                <a:lnTo>
                  <a:pt x="0" y="75497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57663" y="384052"/>
            <a:ext cx="1276876" cy="618454"/>
            <a:chOff x="4157663" y="384052"/>
            <a:chExt cx="1276876" cy="618454"/>
          </a:xfrm>
        </p:grpSpPr>
        <p:sp>
          <p:nvSpPr>
            <p:cNvPr id="47" name="object 31"/>
            <p:cNvSpPr/>
            <p:nvPr/>
          </p:nvSpPr>
          <p:spPr>
            <a:xfrm flipV="1">
              <a:off x="4610101" y="384052"/>
              <a:ext cx="824438" cy="45719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55915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48" name="object 32"/>
            <p:cNvSpPr/>
            <p:nvPr/>
          </p:nvSpPr>
          <p:spPr>
            <a:xfrm>
              <a:off x="4157663" y="426911"/>
              <a:ext cx="1111330" cy="575595"/>
            </a:xfrm>
            <a:custGeom>
              <a:avLst/>
              <a:gdLst/>
              <a:ahLst/>
              <a:cxnLst/>
              <a:rect l="l" t="t" r="r" b="b"/>
              <a:pathLst>
                <a:path w="789940" h="409575">
                  <a:moveTo>
                    <a:pt x="0" y="409315"/>
                  </a:moveTo>
                  <a:lnTo>
                    <a:pt x="78970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18F31-3C3B-4D4C-A4F3-41589F4A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3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>
            <a:fillRect/>
          </a:stretch>
        </p:blipFill>
        <p:spPr>
          <a:xfrm>
            <a:off x="298704" y="801624"/>
            <a:ext cx="8546592" cy="5254752"/>
          </a:xfrm>
          <a:prstGeom prst="rect">
            <a:avLst/>
          </a:prstGeom>
        </p:spPr>
      </p:pic>
      <p:sp>
        <p:nvSpPr>
          <p:cNvPr id="6" name="object 59"/>
          <p:cNvSpPr/>
          <p:nvPr/>
        </p:nvSpPr>
        <p:spPr>
          <a:xfrm>
            <a:off x="2878490" y="1042770"/>
            <a:ext cx="953735" cy="776505"/>
          </a:xfrm>
          <a:custGeom>
            <a:avLst/>
            <a:gdLst/>
            <a:ahLst/>
            <a:cxnLst/>
            <a:rect l="l" t="t" r="r" b="b"/>
            <a:pathLst>
              <a:path w="680720" h="560069">
                <a:moveTo>
                  <a:pt x="680587" y="559826"/>
                </a:moveTo>
                <a:lnTo>
                  <a:pt x="211744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object 60"/>
          <p:cNvSpPr/>
          <p:nvPr/>
        </p:nvSpPr>
        <p:spPr>
          <a:xfrm>
            <a:off x="4505325" y="1835211"/>
            <a:ext cx="786709" cy="253939"/>
          </a:xfrm>
          <a:custGeom>
            <a:avLst/>
            <a:gdLst/>
            <a:ahLst/>
            <a:cxnLst/>
            <a:rect l="l" t="t" r="r" b="b"/>
            <a:pathLst>
              <a:path w="559435" h="177164">
                <a:moveTo>
                  <a:pt x="0" y="176844"/>
                </a:moveTo>
                <a:lnTo>
                  <a:pt x="490270" y="0"/>
                </a:lnTo>
                <a:lnTo>
                  <a:pt x="55927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object 61"/>
          <p:cNvSpPr/>
          <p:nvPr/>
        </p:nvSpPr>
        <p:spPr>
          <a:xfrm>
            <a:off x="3313277" y="1827254"/>
            <a:ext cx="341942" cy="153946"/>
          </a:xfrm>
          <a:custGeom>
            <a:avLst/>
            <a:gdLst/>
            <a:ahLst/>
            <a:cxnLst/>
            <a:rect l="l" t="t" r="r" b="b"/>
            <a:pathLst>
              <a:path w="249554" h="106680">
                <a:moveTo>
                  <a:pt x="249265" y="106131"/>
                </a:moveTo>
                <a:lnTo>
                  <a:pt x="60228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object 62"/>
          <p:cNvSpPr/>
          <p:nvPr/>
        </p:nvSpPr>
        <p:spPr>
          <a:xfrm>
            <a:off x="3019345" y="2124147"/>
            <a:ext cx="683499" cy="118992"/>
          </a:xfrm>
          <a:custGeom>
            <a:avLst/>
            <a:gdLst/>
            <a:ahLst/>
            <a:cxnLst/>
            <a:rect l="l" t="t" r="r" b="b"/>
            <a:pathLst>
              <a:path w="493395" h="83185">
                <a:moveTo>
                  <a:pt x="493135" y="82783"/>
                </a:moveTo>
                <a:lnTo>
                  <a:pt x="77449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1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object 79"/>
          <p:cNvSpPr txBox="1"/>
          <p:nvPr/>
        </p:nvSpPr>
        <p:spPr>
          <a:xfrm>
            <a:off x="3939123" y="884181"/>
            <a:ext cx="127104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380" b="1" dirty="0">
                <a:solidFill>
                  <a:srgbClr val="000000"/>
                </a:solidFill>
                <a:ea typeface="ＭＳ Ｐゴシック" charset="0"/>
              </a:rPr>
              <a:t>Hypothalamus</a:t>
            </a:r>
          </a:p>
        </p:txBody>
      </p:sp>
      <p:sp>
        <p:nvSpPr>
          <p:cNvPr id="11" name="object 80"/>
          <p:cNvSpPr txBox="1"/>
          <p:nvPr/>
        </p:nvSpPr>
        <p:spPr>
          <a:xfrm>
            <a:off x="1097743" y="920628"/>
            <a:ext cx="191591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Releasing</a:t>
            </a:r>
            <a:r>
              <a:rPr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hormones secreted</a:t>
            </a:r>
            <a:r>
              <a:rPr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into</a:t>
            </a:r>
            <a:r>
              <a:rPr sz="1400"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portal circulation</a:t>
            </a:r>
          </a:p>
        </p:txBody>
      </p:sp>
      <p:sp>
        <p:nvSpPr>
          <p:cNvPr id="12" name="object 81"/>
          <p:cNvSpPr txBox="1"/>
          <p:nvPr/>
        </p:nvSpPr>
        <p:spPr>
          <a:xfrm>
            <a:off x="5336779" y="1736554"/>
            <a:ext cx="163069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Posterior pituitary</a:t>
            </a:r>
          </a:p>
        </p:txBody>
      </p:sp>
      <p:sp>
        <p:nvSpPr>
          <p:cNvPr id="13" name="object 82"/>
          <p:cNvSpPr txBox="1"/>
          <p:nvPr/>
        </p:nvSpPr>
        <p:spPr>
          <a:xfrm>
            <a:off x="7402816" y="3263865"/>
            <a:ext cx="1436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Adrenal cortex</a:t>
            </a:r>
          </a:p>
        </p:txBody>
      </p:sp>
      <p:sp>
        <p:nvSpPr>
          <p:cNvPr id="14" name="object 83"/>
          <p:cNvSpPr txBox="1"/>
          <p:nvPr/>
        </p:nvSpPr>
        <p:spPr>
          <a:xfrm>
            <a:off x="5546782" y="3244294"/>
            <a:ext cx="125497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Thyrotropic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hormone (TH)</a:t>
            </a:r>
          </a:p>
        </p:txBody>
      </p:sp>
      <p:sp>
        <p:nvSpPr>
          <p:cNvPr id="15" name="object 84"/>
          <p:cNvSpPr txBox="1"/>
          <p:nvPr/>
        </p:nvSpPr>
        <p:spPr>
          <a:xfrm>
            <a:off x="5785773" y="4153058"/>
            <a:ext cx="80019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Thyroid</a:t>
            </a:r>
          </a:p>
        </p:txBody>
      </p:sp>
      <p:sp>
        <p:nvSpPr>
          <p:cNvPr id="16" name="object 85"/>
          <p:cNvSpPr txBox="1"/>
          <p:nvPr/>
        </p:nvSpPr>
        <p:spPr>
          <a:xfrm>
            <a:off x="3781533" y="3262972"/>
            <a:ext cx="1769262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Follicle-stimulating hormone (FSH)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and luteinizing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hormone (LH)</a:t>
            </a:r>
          </a:p>
        </p:txBody>
      </p:sp>
      <p:sp>
        <p:nvSpPr>
          <p:cNvPr id="17" name="object 86"/>
          <p:cNvSpPr txBox="1"/>
          <p:nvPr/>
        </p:nvSpPr>
        <p:spPr>
          <a:xfrm>
            <a:off x="3682354" y="4730973"/>
            <a:ext cx="152782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Testes or ovaries</a:t>
            </a:r>
          </a:p>
        </p:txBody>
      </p:sp>
      <p:sp>
        <p:nvSpPr>
          <p:cNvPr id="18" name="object 87"/>
          <p:cNvSpPr txBox="1"/>
          <p:nvPr/>
        </p:nvSpPr>
        <p:spPr>
          <a:xfrm>
            <a:off x="2364855" y="3263110"/>
            <a:ext cx="136894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Prolactin (PRL)</a:t>
            </a:r>
          </a:p>
        </p:txBody>
      </p:sp>
      <p:sp>
        <p:nvSpPr>
          <p:cNvPr id="19" name="object 88"/>
          <p:cNvSpPr txBox="1"/>
          <p:nvPr/>
        </p:nvSpPr>
        <p:spPr>
          <a:xfrm>
            <a:off x="2479156" y="3843624"/>
            <a:ext cx="95937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Mammary glands</a:t>
            </a:r>
          </a:p>
        </p:txBody>
      </p:sp>
      <p:sp>
        <p:nvSpPr>
          <p:cNvPr id="20" name="object 89"/>
          <p:cNvSpPr txBox="1"/>
          <p:nvPr/>
        </p:nvSpPr>
        <p:spPr>
          <a:xfrm>
            <a:off x="395465" y="2571849"/>
            <a:ext cx="204293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Growth hormone (GH)</a:t>
            </a:r>
          </a:p>
        </p:txBody>
      </p:sp>
      <p:sp>
        <p:nvSpPr>
          <p:cNvPr id="21" name="object 90"/>
          <p:cNvSpPr txBox="1"/>
          <p:nvPr/>
        </p:nvSpPr>
        <p:spPr>
          <a:xfrm>
            <a:off x="1874627" y="2019649"/>
            <a:ext cx="126781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Hypophyseal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portal system</a:t>
            </a:r>
          </a:p>
        </p:txBody>
      </p:sp>
      <p:sp>
        <p:nvSpPr>
          <p:cNvPr id="22" name="object 91"/>
          <p:cNvSpPr txBox="1"/>
          <p:nvPr/>
        </p:nvSpPr>
        <p:spPr>
          <a:xfrm>
            <a:off x="7074023" y="2300200"/>
            <a:ext cx="179692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Adrenocorticotropic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hormone (ACTH)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9275" y="1714500"/>
            <a:ext cx="163698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Anterior pituitary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" y="3267075"/>
            <a:ext cx="1679947" cy="2051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550"/>
              </a:lnSpc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Bones and muscles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2B79F-5D0C-BA45-9A40-9262EF905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5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40536" y="213360"/>
            <a:ext cx="6662928" cy="6431280"/>
          </a:xfrm>
          <a:prstGeom prst="rect">
            <a:avLst/>
          </a:prstGeom>
        </p:spPr>
      </p:pic>
      <p:sp>
        <p:nvSpPr>
          <p:cNvPr id="6" name="object 20"/>
          <p:cNvSpPr/>
          <p:nvPr/>
        </p:nvSpPr>
        <p:spPr>
          <a:xfrm>
            <a:off x="5453971" y="4263017"/>
            <a:ext cx="384855" cy="61333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213756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7" name="object 18"/>
          <p:cNvSpPr/>
          <p:nvPr/>
        </p:nvSpPr>
        <p:spPr>
          <a:xfrm>
            <a:off x="4373543" y="624042"/>
            <a:ext cx="1465281" cy="66521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6072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8" name="object 19"/>
          <p:cNvSpPr/>
          <p:nvPr/>
        </p:nvSpPr>
        <p:spPr>
          <a:xfrm>
            <a:off x="4483099" y="2760444"/>
            <a:ext cx="1356851" cy="211356"/>
          </a:xfrm>
          <a:custGeom>
            <a:avLst/>
            <a:gdLst>
              <a:gd name="connsiteX0" fmla="*/ 785268 w 785268"/>
              <a:gd name="connsiteY0" fmla="*/ 4762 h 123298"/>
              <a:gd name="connsiteX1" fmla="*/ 584996 w 785268"/>
              <a:gd name="connsiteY1" fmla="*/ 0 h 123298"/>
              <a:gd name="connsiteX2" fmla="*/ 0 w 785268"/>
              <a:gd name="connsiteY2" fmla="*/ 123298 h 123298"/>
              <a:gd name="connsiteX0" fmla="*/ 1035299 w 1035299"/>
              <a:gd name="connsiteY0" fmla="*/ 4762 h 151872"/>
              <a:gd name="connsiteX1" fmla="*/ 835027 w 1035299"/>
              <a:gd name="connsiteY1" fmla="*/ 0 h 151872"/>
              <a:gd name="connsiteX2" fmla="*/ 0 w 1035299"/>
              <a:gd name="connsiteY2" fmla="*/ 151872 h 151872"/>
              <a:gd name="connsiteX0" fmla="*/ 1016249 w 1016249"/>
              <a:gd name="connsiteY0" fmla="*/ 4762 h 161396"/>
              <a:gd name="connsiteX1" fmla="*/ 815977 w 1016249"/>
              <a:gd name="connsiteY1" fmla="*/ 0 h 161396"/>
              <a:gd name="connsiteX2" fmla="*/ 0 w 1016249"/>
              <a:gd name="connsiteY2" fmla="*/ 161396 h 161396"/>
              <a:gd name="connsiteX0" fmla="*/ 1035299 w 1035299"/>
              <a:gd name="connsiteY0" fmla="*/ 4762 h 159013"/>
              <a:gd name="connsiteX1" fmla="*/ 835027 w 1035299"/>
              <a:gd name="connsiteY1" fmla="*/ 0 h 159013"/>
              <a:gd name="connsiteX2" fmla="*/ 0 w 1035299"/>
              <a:gd name="connsiteY2" fmla="*/ 15901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299" h="159013">
                <a:moveTo>
                  <a:pt x="1035299" y="4762"/>
                </a:moveTo>
                <a:lnTo>
                  <a:pt x="835027" y="0"/>
                </a:lnTo>
                <a:lnTo>
                  <a:pt x="0" y="159013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9" name="object 21"/>
          <p:cNvSpPr/>
          <p:nvPr/>
        </p:nvSpPr>
        <p:spPr>
          <a:xfrm>
            <a:off x="5067280" y="3601233"/>
            <a:ext cx="762019" cy="1232705"/>
          </a:xfrm>
          <a:custGeom>
            <a:avLst/>
            <a:gdLst/>
            <a:ahLst/>
            <a:cxnLst/>
            <a:rect l="l" t="t" r="r" b="b"/>
            <a:pathLst>
              <a:path w="442595" h="704850">
                <a:moveTo>
                  <a:pt x="442356" y="704849"/>
                </a:moveTo>
                <a:lnTo>
                  <a:pt x="129113" y="704849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0" name="object 22"/>
          <p:cNvSpPr/>
          <p:nvPr/>
        </p:nvSpPr>
        <p:spPr>
          <a:xfrm>
            <a:off x="3101955" y="2072412"/>
            <a:ext cx="330219" cy="54838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05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object 23"/>
          <p:cNvSpPr/>
          <p:nvPr/>
        </p:nvSpPr>
        <p:spPr>
          <a:xfrm>
            <a:off x="2189329" y="4213000"/>
            <a:ext cx="2254083" cy="125637"/>
          </a:xfrm>
          <a:custGeom>
            <a:avLst/>
            <a:gdLst/>
            <a:ahLst/>
            <a:cxnLst/>
            <a:rect l="l" t="t" r="r" b="b"/>
            <a:pathLst>
              <a:path w="1349375">
                <a:moveTo>
                  <a:pt x="0" y="0"/>
                </a:moveTo>
                <a:lnTo>
                  <a:pt x="1349288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object 24"/>
          <p:cNvSpPr/>
          <p:nvPr/>
        </p:nvSpPr>
        <p:spPr>
          <a:xfrm>
            <a:off x="1919684" y="5608170"/>
            <a:ext cx="2449116" cy="170330"/>
          </a:xfrm>
          <a:custGeom>
            <a:avLst/>
            <a:gdLst/>
            <a:ahLst/>
            <a:cxnLst/>
            <a:rect l="l" t="t" r="r" b="b"/>
            <a:pathLst>
              <a:path w="1450339">
                <a:moveTo>
                  <a:pt x="0" y="0"/>
                </a:moveTo>
                <a:lnTo>
                  <a:pt x="1449823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3" name="object 26"/>
          <p:cNvSpPr/>
          <p:nvPr/>
        </p:nvSpPr>
        <p:spPr>
          <a:xfrm>
            <a:off x="3074930" y="4845500"/>
            <a:ext cx="1052570" cy="15195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577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3152775" y="669925"/>
            <a:ext cx="949326" cy="746125"/>
          </a:xfrm>
          <a:custGeom>
            <a:avLst/>
            <a:gdLst>
              <a:gd name="connsiteX0" fmla="*/ 0 w 583869"/>
              <a:gd name="connsiteY0" fmla="*/ 1821 h 425470"/>
              <a:gd name="connsiteX1" fmla="*/ 190640 w 583869"/>
              <a:gd name="connsiteY1" fmla="*/ 0 h 425470"/>
              <a:gd name="connsiteX2" fmla="*/ 583869 w 583869"/>
              <a:gd name="connsiteY2" fmla="*/ 425470 h 425470"/>
              <a:gd name="connsiteX0" fmla="*/ 0 w 540486"/>
              <a:gd name="connsiteY0" fmla="*/ 10 h 425470"/>
              <a:gd name="connsiteX1" fmla="*/ 147257 w 540486"/>
              <a:gd name="connsiteY1" fmla="*/ 0 h 425470"/>
              <a:gd name="connsiteX2" fmla="*/ 540486 w 540486"/>
              <a:gd name="connsiteY2" fmla="*/ 425470 h 4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486" h="425470">
                <a:moveTo>
                  <a:pt x="0" y="10"/>
                </a:moveTo>
                <a:lnTo>
                  <a:pt x="147257" y="0"/>
                </a:lnTo>
                <a:lnTo>
                  <a:pt x="540486" y="42547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5" name="object 20"/>
          <p:cNvSpPr/>
          <p:nvPr/>
        </p:nvSpPr>
        <p:spPr>
          <a:xfrm>
            <a:off x="5453955" y="4263001"/>
            <a:ext cx="384855" cy="61333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21375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4373527" y="624026"/>
            <a:ext cx="1465281" cy="66521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607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4483083" y="2760428"/>
            <a:ext cx="1356851" cy="211356"/>
          </a:xfrm>
          <a:custGeom>
            <a:avLst/>
            <a:gdLst>
              <a:gd name="connsiteX0" fmla="*/ 785268 w 785268"/>
              <a:gd name="connsiteY0" fmla="*/ 4762 h 123298"/>
              <a:gd name="connsiteX1" fmla="*/ 584996 w 785268"/>
              <a:gd name="connsiteY1" fmla="*/ 0 h 123298"/>
              <a:gd name="connsiteX2" fmla="*/ 0 w 785268"/>
              <a:gd name="connsiteY2" fmla="*/ 123298 h 123298"/>
              <a:gd name="connsiteX0" fmla="*/ 1035299 w 1035299"/>
              <a:gd name="connsiteY0" fmla="*/ 4762 h 151872"/>
              <a:gd name="connsiteX1" fmla="*/ 835027 w 1035299"/>
              <a:gd name="connsiteY1" fmla="*/ 0 h 151872"/>
              <a:gd name="connsiteX2" fmla="*/ 0 w 1035299"/>
              <a:gd name="connsiteY2" fmla="*/ 151872 h 151872"/>
              <a:gd name="connsiteX0" fmla="*/ 1016249 w 1016249"/>
              <a:gd name="connsiteY0" fmla="*/ 4762 h 161396"/>
              <a:gd name="connsiteX1" fmla="*/ 815977 w 1016249"/>
              <a:gd name="connsiteY1" fmla="*/ 0 h 161396"/>
              <a:gd name="connsiteX2" fmla="*/ 0 w 1016249"/>
              <a:gd name="connsiteY2" fmla="*/ 161396 h 161396"/>
              <a:gd name="connsiteX0" fmla="*/ 1035299 w 1035299"/>
              <a:gd name="connsiteY0" fmla="*/ 4762 h 159013"/>
              <a:gd name="connsiteX1" fmla="*/ 835027 w 1035299"/>
              <a:gd name="connsiteY1" fmla="*/ 0 h 159013"/>
              <a:gd name="connsiteX2" fmla="*/ 0 w 1035299"/>
              <a:gd name="connsiteY2" fmla="*/ 15901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299" h="159013">
                <a:moveTo>
                  <a:pt x="1035299" y="4762"/>
                </a:moveTo>
                <a:lnTo>
                  <a:pt x="835027" y="0"/>
                </a:lnTo>
                <a:lnTo>
                  <a:pt x="0" y="1590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8" name="object 21"/>
          <p:cNvSpPr/>
          <p:nvPr/>
        </p:nvSpPr>
        <p:spPr>
          <a:xfrm>
            <a:off x="5067264" y="3601217"/>
            <a:ext cx="762019" cy="1232705"/>
          </a:xfrm>
          <a:custGeom>
            <a:avLst/>
            <a:gdLst/>
            <a:ahLst/>
            <a:cxnLst/>
            <a:rect l="l" t="t" r="r" b="b"/>
            <a:pathLst>
              <a:path w="442595" h="704850">
                <a:moveTo>
                  <a:pt x="442356" y="704849"/>
                </a:moveTo>
                <a:lnTo>
                  <a:pt x="129113" y="70484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3101939" y="2072396"/>
            <a:ext cx="330219" cy="54838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0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0" name="object 23"/>
          <p:cNvSpPr/>
          <p:nvPr/>
        </p:nvSpPr>
        <p:spPr>
          <a:xfrm>
            <a:off x="2189313" y="4212984"/>
            <a:ext cx="2254083" cy="125637"/>
          </a:xfrm>
          <a:custGeom>
            <a:avLst/>
            <a:gdLst/>
            <a:ahLst/>
            <a:cxnLst/>
            <a:rect l="l" t="t" r="r" b="b"/>
            <a:pathLst>
              <a:path w="1349375">
                <a:moveTo>
                  <a:pt x="0" y="0"/>
                </a:moveTo>
                <a:lnTo>
                  <a:pt x="134928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1" name="object 24"/>
          <p:cNvSpPr/>
          <p:nvPr/>
        </p:nvSpPr>
        <p:spPr>
          <a:xfrm>
            <a:off x="1919668" y="5608154"/>
            <a:ext cx="2449116" cy="170330"/>
          </a:xfrm>
          <a:custGeom>
            <a:avLst/>
            <a:gdLst/>
            <a:ahLst/>
            <a:cxnLst/>
            <a:rect l="l" t="t" r="r" b="b"/>
            <a:pathLst>
              <a:path w="1450339">
                <a:moveTo>
                  <a:pt x="0" y="0"/>
                </a:moveTo>
                <a:lnTo>
                  <a:pt x="144982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3074914" y="4845484"/>
            <a:ext cx="1052570" cy="15195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1957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3" name="object 17"/>
          <p:cNvSpPr/>
          <p:nvPr/>
        </p:nvSpPr>
        <p:spPr>
          <a:xfrm>
            <a:off x="3152759" y="669909"/>
            <a:ext cx="949326" cy="746125"/>
          </a:xfrm>
          <a:custGeom>
            <a:avLst/>
            <a:gdLst>
              <a:gd name="connsiteX0" fmla="*/ 0 w 583869"/>
              <a:gd name="connsiteY0" fmla="*/ 1821 h 425470"/>
              <a:gd name="connsiteX1" fmla="*/ 190640 w 583869"/>
              <a:gd name="connsiteY1" fmla="*/ 0 h 425470"/>
              <a:gd name="connsiteX2" fmla="*/ 583869 w 583869"/>
              <a:gd name="connsiteY2" fmla="*/ 425470 h 425470"/>
              <a:gd name="connsiteX0" fmla="*/ 0 w 540486"/>
              <a:gd name="connsiteY0" fmla="*/ 10 h 425470"/>
              <a:gd name="connsiteX1" fmla="*/ 147257 w 540486"/>
              <a:gd name="connsiteY1" fmla="*/ 0 h 425470"/>
              <a:gd name="connsiteX2" fmla="*/ 540486 w 540486"/>
              <a:gd name="connsiteY2" fmla="*/ 425470 h 4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486" h="425470">
                <a:moveTo>
                  <a:pt x="0" y="10"/>
                </a:moveTo>
                <a:lnTo>
                  <a:pt x="147257" y="0"/>
                </a:lnTo>
                <a:lnTo>
                  <a:pt x="540486" y="42547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sz="2400" b="1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4" name="object 39"/>
          <p:cNvSpPr txBox="1"/>
          <p:nvPr/>
        </p:nvSpPr>
        <p:spPr>
          <a:xfrm>
            <a:off x="1246171" y="6340330"/>
            <a:ext cx="68409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(a) Gross anatomy of the thyroid gland, anterior view</a:t>
            </a:r>
          </a:p>
        </p:txBody>
      </p:sp>
      <p:sp>
        <p:nvSpPr>
          <p:cNvPr id="25" name="object 41"/>
          <p:cNvSpPr txBox="1"/>
          <p:nvPr/>
        </p:nvSpPr>
        <p:spPr>
          <a:xfrm>
            <a:off x="1264290" y="492811"/>
            <a:ext cx="22409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</a:t>
            </a:r>
            <a:r>
              <a:rPr b="1" spc="-3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</a:t>
            </a: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yroid</a:t>
            </a:r>
            <a:r>
              <a:rPr b="1" spc="25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</a:t>
            </a:r>
            <a:r>
              <a:rPr b="1" spc="4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</a:t>
            </a:r>
            <a:r>
              <a:rPr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tilage</a:t>
            </a:r>
          </a:p>
        </p:txBody>
      </p:sp>
      <p:sp>
        <p:nvSpPr>
          <p:cNvPr id="26" name="object 42"/>
          <p:cNvSpPr txBox="1"/>
          <p:nvPr/>
        </p:nvSpPr>
        <p:spPr>
          <a:xfrm>
            <a:off x="1250683" y="1922185"/>
            <a:ext cx="1911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Common carotid 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artery</a:t>
            </a:r>
          </a:p>
        </p:txBody>
      </p:sp>
      <p:sp>
        <p:nvSpPr>
          <p:cNvPr id="27" name="object 43"/>
          <p:cNvSpPr txBox="1"/>
          <p:nvPr/>
        </p:nvSpPr>
        <p:spPr>
          <a:xfrm>
            <a:off x="5855599" y="468877"/>
            <a:ext cx="13310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Epiglottis</a:t>
            </a:r>
          </a:p>
        </p:txBody>
      </p:sp>
      <p:sp>
        <p:nvSpPr>
          <p:cNvPr id="28" name="object 44"/>
          <p:cNvSpPr txBox="1"/>
          <p:nvPr/>
        </p:nvSpPr>
        <p:spPr>
          <a:xfrm>
            <a:off x="5867031" y="4131945"/>
            <a:ext cx="188244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Left </a:t>
            </a:r>
            <a:r>
              <a:rPr b="1" dirty="0" err="1">
                <a:solidFill>
                  <a:srgbClr val="000000"/>
                </a:solidFill>
                <a:ea typeface="ＭＳ Ｐゴシック" charset="0"/>
              </a:rPr>
              <a:t>subclavian</a:t>
            </a:r>
            <a:r>
              <a:rPr b="1" dirty="0">
                <a:solidFill>
                  <a:srgbClr val="000000"/>
                </a:solidFill>
                <a:ea typeface="ＭＳ Ｐゴシック" charset="0"/>
              </a:rPr>
              <a:t> artery</a:t>
            </a:r>
          </a:p>
        </p:txBody>
      </p:sp>
      <p:sp>
        <p:nvSpPr>
          <p:cNvPr id="29" name="object 45"/>
          <p:cNvSpPr txBox="1"/>
          <p:nvPr/>
        </p:nvSpPr>
        <p:spPr>
          <a:xfrm>
            <a:off x="1269054" y="4048124"/>
            <a:ext cx="101694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Trachea</a:t>
            </a:r>
          </a:p>
        </p:txBody>
      </p:sp>
      <p:sp>
        <p:nvSpPr>
          <p:cNvPr id="30" name="object 47"/>
          <p:cNvSpPr txBox="1"/>
          <p:nvPr/>
        </p:nvSpPr>
        <p:spPr>
          <a:xfrm>
            <a:off x="1259529" y="4690747"/>
            <a:ext cx="187737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000000"/>
                </a:solidFill>
                <a:ea typeface="ＭＳ Ｐゴシック" charset="0"/>
              </a:rPr>
              <a:t>Brachiocephalic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artery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1505" y="2608489"/>
            <a:ext cx="19281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3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Isthmus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thyroid gland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3116" y="4691063"/>
            <a:ext cx="175896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Left lobe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thyroid gland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6576" y="5476646"/>
            <a:ext cx="6386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Aorta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2391A-AB21-694F-907A-89F28DF1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612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892</Words>
  <Application>Microsoft Macintosh PowerPoint</Application>
  <PresentationFormat>On-screen Show (4:3)</PresentationFormat>
  <Paragraphs>308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22</vt:i4>
      </vt:variant>
    </vt:vector>
  </HeadingPairs>
  <TitlesOfParts>
    <vt:vector size="51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1_Blank</vt:lpstr>
      <vt:lpstr>8_Blank</vt:lpstr>
      <vt:lpstr>13_Blank</vt:lpstr>
      <vt:lpstr>14_Blank</vt:lpstr>
      <vt:lpstr>15_Blank</vt:lpstr>
      <vt:lpstr>16_Blank</vt:lpstr>
      <vt:lpstr>17_Blank</vt:lpstr>
      <vt:lpstr>19_Blank</vt:lpstr>
      <vt:lpstr>20_Blank</vt:lpstr>
      <vt:lpstr>21_Blank</vt:lpstr>
      <vt:lpstr>23_Blank</vt:lpstr>
      <vt:lpstr>24_Blank</vt:lpstr>
      <vt:lpstr>25_Blank</vt:lpstr>
      <vt:lpstr>27_Blank</vt:lpstr>
      <vt:lpstr>28_Blank</vt:lpstr>
      <vt:lpstr>29_Blank</vt:lpstr>
      <vt:lpstr>30_Blank</vt:lpstr>
      <vt:lpstr>31_Blank</vt:lpstr>
      <vt:lpstr>33_Blank</vt:lpstr>
      <vt:lpstr>34_Blank</vt:lpstr>
      <vt:lpstr>35_Blank</vt:lpstr>
      <vt:lpstr>36_Blank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200</cp:revision>
  <cp:lastPrinted>2020-03-07T00:11:39Z</cp:lastPrinted>
  <dcterms:modified xsi:type="dcterms:W3CDTF">2020-03-19T15:40:33Z</dcterms:modified>
</cp:coreProperties>
</file>