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1" r:id="rId2"/>
    <p:sldMasterId id="2147484765" r:id="rId3"/>
    <p:sldMasterId id="2147484767" r:id="rId4"/>
    <p:sldMasterId id="2147484769" r:id="rId5"/>
    <p:sldMasterId id="2147484771" r:id="rId6"/>
    <p:sldMasterId id="2147484773" r:id="rId7"/>
    <p:sldMasterId id="2147484775" r:id="rId8"/>
    <p:sldMasterId id="2147484777" r:id="rId9"/>
    <p:sldMasterId id="2147484783" r:id="rId10"/>
    <p:sldMasterId id="2147484785" r:id="rId11"/>
    <p:sldMasterId id="2147484787" r:id="rId12"/>
  </p:sldMasterIdLst>
  <p:notesMasterIdLst>
    <p:notesMasterId r:id="rId50"/>
  </p:notesMasterIdLst>
  <p:sldIdLst>
    <p:sldId id="573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4" r:id="rId21"/>
    <p:sldId id="585" r:id="rId22"/>
    <p:sldId id="586" r:id="rId23"/>
    <p:sldId id="587" r:id="rId24"/>
    <p:sldId id="588" r:id="rId25"/>
    <p:sldId id="589" r:id="rId26"/>
    <p:sldId id="675" r:id="rId27"/>
    <p:sldId id="676" r:id="rId28"/>
    <p:sldId id="677" r:id="rId29"/>
    <p:sldId id="678" r:id="rId30"/>
    <p:sldId id="679" r:id="rId31"/>
    <p:sldId id="680" r:id="rId32"/>
    <p:sldId id="681" r:id="rId33"/>
    <p:sldId id="684" r:id="rId34"/>
    <p:sldId id="685" r:id="rId35"/>
    <p:sldId id="686" r:id="rId36"/>
    <p:sldId id="630" r:id="rId37"/>
    <p:sldId id="629" r:id="rId38"/>
    <p:sldId id="632" r:id="rId39"/>
    <p:sldId id="634" r:id="rId40"/>
    <p:sldId id="637" r:id="rId41"/>
    <p:sldId id="639" r:id="rId42"/>
    <p:sldId id="646" r:id="rId43"/>
    <p:sldId id="647" r:id="rId44"/>
    <p:sldId id="648" r:id="rId45"/>
    <p:sldId id="653" r:id="rId46"/>
    <p:sldId id="654" r:id="rId47"/>
    <p:sldId id="661" r:id="rId48"/>
    <p:sldId id="66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Nervous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DFBAC4-0364-1244-ADF8-464E1D9DE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BA9943-2A65-5C46-B3BB-D4078559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96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56E084-E7B4-FA42-A497-560EEA3FC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38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4AF9D1-9E65-644D-8DD6-2D097BB30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04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1B39A4-C98B-0B49-A980-552790276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2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92C3A2-E23B-0F40-A12B-473059B0B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6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8520A0-CDDF-824F-B150-343E46003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1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4C526C-4521-3748-8218-64BC4B79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8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B02C2-88E2-B54E-A5A9-51FDED0FA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EF609-0038-4648-B6B4-8E13C4E4F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F3A2FE-0B4F-7449-AE02-55FF14E2A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74C5FF-791D-8244-9709-DC6FA56CD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C9FAC9-F410-054B-9603-4857762A1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C17D7C2-861B-C94B-AB16-4192D01EE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10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1216A2-0E02-A949-8F74-7270498CF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5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0D6069-D99B-8F47-8D08-6E931E8F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756E-C615-114B-9B19-2A6A1BDF2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918114-5C60-5B49-8EC9-ACF5399A6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EA9044-CDFE-3246-80EE-3D5A6ABE9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5CCAA5-8F1D-DB47-9BCA-967A23E6C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D0BBE82-C907-2746-BCBD-E084A3F43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0C48A4-B40C-C74A-9CAB-22AFE43C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A47AE8-7041-1F4D-80FF-EC3033AB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00769E-5CA4-D54A-96C1-19C397FD8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5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79F549-2718-8C45-9388-875C34245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7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B8448E-17E5-8F41-A5FA-A2DB09DD7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AF4977-CA0A-054D-871E-157266B1E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D27AF9-1353-3D4A-95DC-770610B2A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1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7a-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7b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7c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7d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7e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2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3c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4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4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5-U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3a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6a-U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8a-U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8b-U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18c-U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22-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23-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24a-U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26-U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3b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3c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3d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3e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4a-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0-Feb\Chapter%2007\Unlabeled\figure_07_06-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"/>
          <a:stretch>
            <a:fillRect/>
          </a:stretch>
        </p:blipFill>
        <p:spPr>
          <a:xfrm>
            <a:off x="1475232" y="1453896"/>
            <a:ext cx="6193536" cy="395020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37372" y="1980043"/>
            <a:ext cx="1744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Sensory input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03810" y="2667431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Sensory receptor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34507" y="2424019"/>
            <a:ext cx="1249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n w="28575"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Integration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9622" y="3937431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Motor output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42360" y="4832781"/>
            <a:ext cx="2359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Brain and spinal cord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503810" y="514710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Effector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34506" y="2424019"/>
            <a:ext cx="1249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Integration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B7FF7-A546-B74E-80CE-F86D5C58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39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>
          <a:xfrm>
            <a:off x="1911096" y="609600"/>
            <a:ext cx="5321808" cy="56388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34911" y="5587531"/>
            <a:ext cx="523213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61975" indent="-561975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Free nerve endings (pain</a:t>
            </a:r>
            <a:b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and temperature receptors)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B519F-CC73-1749-BA0A-0246E001B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8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"/>
          <a:stretch>
            <a:fillRect/>
          </a:stretch>
        </p:blipFill>
        <p:spPr>
          <a:xfrm>
            <a:off x="2142744" y="542544"/>
            <a:ext cx="4858512" cy="57729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7588" y="5643845"/>
            <a:ext cx="409753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61975" indent="-561975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(b) Meissner’s corpuscle</a:t>
            </a:r>
            <a:b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(touch receptor)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A09B2-A3EF-464D-959C-3AB3D44D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20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"/>
          <a:stretch>
            <a:fillRect/>
          </a:stretch>
        </p:blipFill>
        <p:spPr>
          <a:xfrm>
            <a:off x="2139696" y="859536"/>
            <a:ext cx="4864608" cy="51389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9498" y="5328380"/>
            <a:ext cx="482683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61975" indent="-561975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Lamellar corpuscle (deep</a:t>
            </a:r>
            <a:b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pressure receptor)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0CF7A-CFD9-6348-B4D9-E30E00E06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3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>
            <a:fillRect/>
          </a:stretch>
        </p:blipFill>
        <p:spPr>
          <a:xfrm>
            <a:off x="292608" y="929640"/>
            <a:ext cx="8558784" cy="499872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15468" y="5581888"/>
            <a:ext cx="638937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61975" indent="-561975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Golgi tendon organ (proprioceptor)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BA2B0-20CD-4B4D-8CD3-9F6138A4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6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"/>
          <a:stretch>
            <a:fillRect/>
          </a:stretch>
        </p:blipFill>
        <p:spPr>
          <a:xfrm>
            <a:off x="1200912" y="1094232"/>
            <a:ext cx="6742176" cy="46695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42187" y="5420818"/>
            <a:ext cx="568925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61975" indent="-561975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Muscle spindle (proprioceptor)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95496-6011-A545-AB48-D9C74D781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3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>
            <a:fillRect/>
          </a:stretch>
        </p:blipFill>
        <p:spPr>
          <a:xfrm>
            <a:off x="298704" y="2548128"/>
            <a:ext cx="8546592" cy="1761744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159222" y="3172235"/>
            <a:ext cx="5727337" cy="10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</a:t>
            </a: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Resting membrane is polarized.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In the resting state, the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external face of the membrane is slightly positive; its internal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face is slightly negative. The chief extracellular ion is sodium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(Na</a:t>
            </a:r>
            <a:r>
              <a:rPr lang="en-US" altLang="en-US" sz="15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), whereas the chief intracellular ion is potassium (K</a:t>
            </a:r>
            <a:r>
              <a:rPr lang="en-US" altLang="en-US" sz="15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 The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is relatively impermeable to both 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168746" y="3157206"/>
            <a:ext cx="205484" cy="227451"/>
            <a:chOff x="3168746" y="3166730"/>
            <a:chExt cx="205484" cy="227451"/>
          </a:xfrm>
        </p:grpSpPr>
        <p:sp>
          <p:nvSpPr>
            <p:cNvPr id="52" name="Oval 51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3218657" y="3176173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  <a:endParaRPr lang="en-US" altLang="en-US" sz="1500" b="1" dirty="0">
                <a:solidFill>
                  <a:srgbClr val="0761B9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567387" y="2934619"/>
            <a:ext cx="4504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[Na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]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65006" y="3448741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[K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41DEF-A8EC-F441-A1BD-8F37FCD8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>
            <a:fillRect/>
          </a:stretch>
        </p:blipFill>
        <p:spPr>
          <a:xfrm>
            <a:off x="298704" y="2758440"/>
            <a:ext cx="8546592" cy="1341120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177815" y="2934897"/>
            <a:ext cx="568424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Stimulus initiates local depolarization. 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stimulus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changes the permeability of a local “patch” of the membrane,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sodium ions diffuse rapidly into the cell. This changes the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polarity of the membrane (the inside becomes more positive;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outside becomes more negative) at that site.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67429" y="2934956"/>
            <a:ext cx="205484" cy="227451"/>
            <a:chOff x="3167429" y="2934956"/>
            <a:chExt cx="205484" cy="227451"/>
          </a:xfrm>
        </p:grpSpPr>
        <p:sp>
          <p:nvSpPr>
            <p:cNvPr id="58" name="Oval 57"/>
            <p:cNvSpPr/>
            <p:nvPr/>
          </p:nvSpPr>
          <p:spPr bwMode="auto">
            <a:xfrm>
              <a:off x="3167429" y="2934956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3217340" y="2944399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  <a:endParaRPr lang="en-US" altLang="en-US" sz="1500" b="1" dirty="0">
                <a:solidFill>
                  <a:srgbClr val="0761B9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45841" y="2760354"/>
            <a:ext cx="331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88419" y="3273524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0BAE4-1815-FF47-825E-7D2FA930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298704" y="2819400"/>
            <a:ext cx="8546592" cy="1219200"/>
          </a:xfrm>
          <a:prstGeom prst="rect">
            <a:avLst/>
          </a:prstGeom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127896" y="3019266"/>
            <a:ext cx="5807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Depolarization and generation of an action potential.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If the stimulus is strong enough, depolarization causes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polarity to be completely reversed, and an 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potential is initiated.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117428" y="3027815"/>
            <a:ext cx="205484" cy="225687"/>
            <a:chOff x="3168746" y="3166730"/>
            <a:chExt cx="205484" cy="225687"/>
          </a:xfrm>
        </p:grpSpPr>
        <p:sp>
          <p:nvSpPr>
            <p:cNvPr id="53" name="Oval 52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3210543" y="3174409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79179" y="2821305"/>
            <a:ext cx="331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1400" b="1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baseline="3000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66990" y="336400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14854-19C6-8A43-8E0B-5828A6901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4"/>
          <a:stretch>
            <a:fillRect/>
          </a:stretch>
        </p:blipFill>
        <p:spPr>
          <a:xfrm>
            <a:off x="298704" y="2846832"/>
            <a:ext cx="8546592" cy="1164336"/>
          </a:xfrm>
          <a:prstGeom prst="rect">
            <a:avLst/>
          </a:prstGeom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01239" y="2911510"/>
            <a:ext cx="5577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Propagation of the action potential.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Depolarization of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first membrane patch causes permeability changes in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adjacent membrane, and the events described in step      are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repeated. Thus, the action potential propagates rapidly along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entire length of the membrane.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86953" y="2884939"/>
            <a:ext cx="205484" cy="227451"/>
            <a:chOff x="3168746" y="3166730"/>
            <a:chExt cx="205484" cy="227451"/>
          </a:xfrm>
        </p:grpSpPr>
        <p:sp>
          <p:nvSpPr>
            <p:cNvPr id="59" name="Oval 58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01652" y="3176173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766573" y="3342961"/>
            <a:ext cx="205484" cy="214316"/>
            <a:chOff x="3168746" y="3166730"/>
            <a:chExt cx="205484" cy="214316"/>
          </a:xfrm>
        </p:grpSpPr>
        <p:sp>
          <p:nvSpPr>
            <p:cNvPr id="62" name="Oval 61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3214233" y="3167742"/>
              <a:ext cx="120226" cy="21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D9C36B-C95A-7449-8052-BDB5A1C02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>
          <a:xfrm>
            <a:off x="298704" y="2773680"/>
            <a:ext cx="8546592" cy="1310640"/>
          </a:xfrm>
          <a:prstGeom prst="rect">
            <a:avLst/>
          </a:prstGeom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77756" y="2923678"/>
            <a:ext cx="562814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</a:t>
            </a: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Repolarization. 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Potassium ions diffuse out of the cell 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membrane permeability changes again, restoring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negative charge on the inside of the membrane and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positive charge on the outside surface. Repolarization occurs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the same direction as depolarization.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267907" y="2915892"/>
            <a:ext cx="205484" cy="227451"/>
            <a:chOff x="3168746" y="3166730"/>
            <a:chExt cx="205484" cy="227451"/>
          </a:xfrm>
        </p:grpSpPr>
        <p:sp>
          <p:nvSpPr>
            <p:cNvPr id="53" name="Oval 52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3212941" y="3176173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9786" y="2773680"/>
            <a:ext cx="2324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4897" y="323088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946FF-4D92-2F48-B29A-9E9ABDC37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03576" y="213360"/>
            <a:ext cx="373684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80539" y="355015"/>
            <a:ext cx="1867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Central Nervous 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(brain and spinal cord)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166226" y="1335504"/>
            <a:ext cx="2096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Peripheral Nervous 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(cranial and spinal nerves)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03169" y="2880141"/>
            <a:ext cx="721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Sensory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(afferent)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8543" y="2875964"/>
            <a:ext cx="721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(efferent)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30585" y="4034840"/>
            <a:ext cx="471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Sense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organs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38845" y="4045952"/>
            <a:ext cx="727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Somatic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(voluntary)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118144" y="4539665"/>
            <a:ext cx="56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Skeletal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muscles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306324" y="4135854"/>
            <a:ext cx="852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Autonomic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(involuntary)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194138" y="4628565"/>
            <a:ext cx="10724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Cardiac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smooth muscle,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827786" y="6279565"/>
            <a:ext cx="11285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Parasympathetic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5402586" y="6276390"/>
            <a:ext cx="8383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Sympathetic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70B6C-5ED1-4E48-BBCA-C8B1EA76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78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>
            <a:fillRect/>
          </a:stretch>
        </p:blipFill>
        <p:spPr>
          <a:xfrm>
            <a:off x="298704" y="2526792"/>
            <a:ext cx="8546592" cy="1804416"/>
          </a:xfrm>
          <a:prstGeom prst="rect">
            <a:avLst/>
          </a:prstGeom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73203" y="3076397"/>
            <a:ext cx="51834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Initial ionic conditions restored.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ionic conditions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the resting state are restored later by the activity of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sodium-potassium pump. Three sodium ions are ejected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every two potassium ions carried back into the cell.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647012" y="3061576"/>
            <a:ext cx="205484" cy="227451"/>
            <a:chOff x="3168746" y="3166730"/>
            <a:chExt cx="205484" cy="227451"/>
          </a:xfrm>
        </p:grpSpPr>
        <p:sp>
          <p:nvSpPr>
            <p:cNvPr id="53" name="Oval 52"/>
            <p:cNvSpPr/>
            <p:nvPr/>
          </p:nvSpPr>
          <p:spPr bwMode="auto">
            <a:xfrm>
              <a:off x="3168746" y="3166730"/>
              <a:ext cx="205484" cy="214316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3207368" y="3176173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6</a:t>
              </a:r>
            </a:p>
          </p:txBody>
        </p:sp>
      </p:grpSp>
      <p:sp>
        <p:nvSpPr>
          <p:cNvPr id="55" name="TextBox 2"/>
          <p:cNvSpPr txBox="1">
            <a:spLocks noChangeArrowheads="1"/>
          </p:cNvSpPr>
          <p:nvPr/>
        </p:nvSpPr>
        <p:spPr bwMode="auto">
          <a:xfrm>
            <a:off x="335384" y="2566303"/>
            <a:ext cx="65723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exterior</a:t>
            </a:r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 rot="16200000">
            <a:off x="479410" y="3403122"/>
            <a:ext cx="658835" cy="1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altLang="en-US" sz="9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Diffusion</a:t>
            </a:r>
          </a:p>
        </p:txBody>
      </p:sp>
      <p:sp>
        <p:nvSpPr>
          <p:cNvPr id="58" name="TextBox 8"/>
          <p:cNvSpPr txBox="1">
            <a:spLocks noChangeArrowheads="1"/>
          </p:cNvSpPr>
          <p:nvPr/>
        </p:nvSpPr>
        <p:spPr bwMode="auto">
          <a:xfrm rot="16200000">
            <a:off x="725774" y="3412649"/>
            <a:ext cx="722955" cy="1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9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Diffusion</a:t>
            </a:r>
          </a:p>
        </p:txBody>
      </p:sp>
      <p:sp>
        <p:nvSpPr>
          <p:cNvPr id="59" name="TextBox 2"/>
          <p:cNvSpPr txBox="1">
            <a:spLocks noChangeArrowheads="1"/>
          </p:cNvSpPr>
          <p:nvPr/>
        </p:nvSpPr>
        <p:spPr bwMode="auto">
          <a:xfrm>
            <a:off x="336602" y="3916982"/>
            <a:ext cx="61715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interior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617515" y="2672635"/>
            <a:ext cx="6957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K</a:t>
            </a:r>
            <a:r>
              <a:rPr lang="en-US" alt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pump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617515" y="3374294"/>
            <a:ext cx="907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62" name="Freeform 3"/>
          <p:cNvSpPr/>
          <p:nvPr/>
        </p:nvSpPr>
        <p:spPr>
          <a:xfrm>
            <a:off x="2457451" y="3139279"/>
            <a:ext cx="70248" cy="687390"/>
          </a:xfrm>
          <a:custGeom>
            <a:avLst/>
            <a:gdLst>
              <a:gd name="connsiteX0" fmla="*/ 6350 w 40881"/>
              <a:gd name="connsiteY0" fmla="*/ 6350 h 540346"/>
              <a:gd name="connsiteX1" fmla="*/ 34531 w 40881"/>
              <a:gd name="connsiteY1" fmla="*/ 6350 h 540346"/>
              <a:gd name="connsiteX2" fmla="*/ 34531 w 40881"/>
              <a:gd name="connsiteY2" fmla="*/ 533996 h 540346"/>
              <a:gd name="connsiteX3" fmla="*/ 6350 w 40881"/>
              <a:gd name="connsiteY3" fmla="*/ 533996 h 540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0881" h="540346">
                <a:moveTo>
                  <a:pt x="6350" y="6350"/>
                </a:moveTo>
                <a:lnTo>
                  <a:pt x="34531" y="6350"/>
                </a:lnTo>
                <a:lnTo>
                  <a:pt x="34531" y="533996"/>
                </a:lnTo>
                <a:lnTo>
                  <a:pt x="6350" y="53399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1960859" y="2795588"/>
            <a:ext cx="629941" cy="370087"/>
          </a:xfrm>
          <a:custGeom>
            <a:avLst/>
            <a:gdLst>
              <a:gd name="connsiteX0" fmla="*/ 6350 w 487059"/>
              <a:gd name="connsiteY0" fmla="*/ 282803 h 289153"/>
              <a:gd name="connsiteX1" fmla="*/ 424511 w 487059"/>
              <a:gd name="connsiteY1" fmla="*/ 6350 h 289153"/>
              <a:gd name="connsiteX2" fmla="*/ 480709 w 487059"/>
              <a:gd name="connsiteY2" fmla="*/ 6350 h 2891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87059" h="289153">
                <a:moveTo>
                  <a:pt x="6350" y="282803"/>
                </a:moveTo>
                <a:lnTo>
                  <a:pt x="424511" y="6350"/>
                </a:lnTo>
                <a:lnTo>
                  <a:pt x="48070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516981" y="3486150"/>
            <a:ext cx="73819" cy="0"/>
          </a:xfrm>
          <a:custGeom>
            <a:avLst/>
            <a:gdLst>
              <a:gd name="connsiteX0" fmla="*/ 0 w 73819"/>
              <a:gd name="connsiteY0" fmla="*/ 0 h 0"/>
              <a:gd name="connsiteX1" fmla="*/ 73819 w 73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19">
                <a:moveTo>
                  <a:pt x="0" y="0"/>
                </a:moveTo>
                <a:lnTo>
                  <a:pt x="73819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70431-5E37-3444-9CCF-7DBF7F454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58112" y="213360"/>
            <a:ext cx="582777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77698" y="319980"/>
            <a:ext cx="1333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Axon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transmitting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577761" y="1285180"/>
            <a:ext cx="109004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Receiving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91586" y="2890143"/>
            <a:ext cx="9361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Dendrite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1417" y="2633662"/>
            <a:ext cx="1094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Action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potential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arrives.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308011" y="3661668"/>
            <a:ext cx="10595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Vesicles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350873" y="4050606"/>
            <a:ext cx="11051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Synaptic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cleft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840785" y="3910111"/>
            <a:ext cx="153888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Axon terminal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38804" y="2587530"/>
            <a:ext cx="320040" cy="320040"/>
            <a:chOff x="5938804" y="2587530"/>
            <a:chExt cx="320040" cy="320040"/>
          </a:xfrm>
        </p:grpSpPr>
        <p:sp>
          <p:nvSpPr>
            <p:cNvPr id="14" name="Oval 13"/>
            <p:cNvSpPr/>
            <p:nvPr/>
          </p:nvSpPr>
          <p:spPr bwMode="auto">
            <a:xfrm>
              <a:off x="5938804" y="2587530"/>
              <a:ext cx="320040" cy="32004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6017545" y="2624512"/>
              <a:ext cx="153888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" name="Freeform 3"/>
          <p:cNvSpPr/>
          <p:nvPr/>
        </p:nvSpPr>
        <p:spPr bwMode="auto">
          <a:xfrm>
            <a:off x="5519738" y="3798094"/>
            <a:ext cx="721518" cy="559594"/>
          </a:xfrm>
          <a:custGeom>
            <a:avLst/>
            <a:gdLst>
              <a:gd name="connsiteX0" fmla="*/ 0 w 721518"/>
              <a:gd name="connsiteY0" fmla="*/ 559594 h 559594"/>
              <a:gd name="connsiteX1" fmla="*/ 611981 w 721518"/>
              <a:gd name="connsiteY1" fmla="*/ 0 h 559594"/>
              <a:gd name="connsiteX2" fmla="*/ 721518 w 721518"/>
              <a:gd name="connsiteY2" fmla="*/ 0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518" h="559594">
                <a:moveTo>
                  <a:pt x="0" y="559594"/>
                </a:moveTo>
                <a:lnTo>
                  <a:pt x="611981" y="0"/>
                </a:lnTo>
                <a:lnTo>
                  <a:pt x="721518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05500" y="3793331"/>
            <a:ext cx="228600" cy="876300"/>
          </a:xfrm>
          <a:custGeom>
            <a:avLst/>
            <a:gdLst>
              <a:gd name="connsiteX0" fmla="*/ 0 w 228600"/>
              <a:gd name="connsiteY0" fmla="*/ 876300 h 876300"/>
              <a:gd name="connsiteX1" fmla="*/ 228600 w 228600"/>
              <a:gd name="connsiteY1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876300">
                <a:moveTo>
                  <a:pt x="0" y="876300"/>
                </a:moveTo>
                <a:lnTo>
                  <a:pt x="22860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79356" y="4572000"/>
            <a:ext cx="733425" cy="371475"/>
            <a:chOff x="6279356" y="4572000"/>
            <a:chExt cx="733425" cy="371475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79356" y="4764881"/>
              <a:ext cx="733425" cy="178594"/>
            </a:xfrm>
            <a:custGeom>
              <a:avLst/>
              <a:gdLst>
                <a:gd name="connsiteX0" fmla="*/ 0 w 733425"/>
                <a:gd name="connsiteY0" fmla="*/ 178594 h 178594"/>
                <a:gd name="connsiteX1" fmla="*/ 0 w 733425"/>
                <a:gd name="connsiteY1" fmla="*/ 0 h 178594"/>
                <a:gd name="connsiteX2" fmla="*/ 733425 w 733425"/>
                <a:gd name="connsiteY2" fmla="*/ 0 h 178594"/>
                <a:gd name="connsiteX3" fmla="*/ 733425 w 733425"/>
                <a:gd name="connsiteY3" fmla="*/ 161925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25" h="178594">
                  <a:moveTo>
                    <a:pt x="0" y="178594"/>
                  </a:moveTo>
                  <a:lnTo>
                    <a:pt x="0" y="0"/>
                  </a:lnTo>
                  <a:lnTo>
                    <a:pt x="733425" y="0"/>
                  </a:lnTo>
                  <a:lnTo>
                    <a:pt x="733425" y="1619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50831" y="4572000"/>
              <a:ext cx="0" cy="185738"/>
            </a:xfrm>
            <a:custGeom>
              <a:avLst/>
              <a:gdLst>
                <a:gd name="connsiteX0" fmla="*/ 0 w 0"/>
                <a:gd name="connsiteY0" fmla="*/ 0 h 185738"/>
                <a:gd name="connsiteX1" fmla="*/ 0 w 0"/>
                <a:gd name="connsiteY1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5738">
                  <a:moveTo>
                    <a:pt x="0" y="0"/>
                  </a:moveTo>
                  <a:lnTo>
                    <a:pt x="0" y="18573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4403725" y="466725"/>
            <a:ext cx="593725" cy="0"/>
          </a:xfrm>
          <a:custGeom>
            <a:avLst/>
            <a:gdLst>
              <a:gd name="connsiteX0" fmla="*/ 0 w 593725"/>
              <a:gd name="connsiteY0" fmla="*/ 0 h 0"/>
              <a:gd name="connsiteX1" fmla="*/ 593725 w 593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725">
                <a:moveTo>
                  <a:pt x="0" y="0"/>
                </a:moveTo>
                <a:lnTo>
                  <a:pt x="59372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417094" y="4038600"/>
            <a:ext cx="500062" cy="0"/>
          </a:xfrm>
          <a:custGeom>
            <a:avLst/>
            <a:gdLst>
              <a:gd name="connsiteX0" fmla="*/ 0 w 500062"/>
              <a:gd name="connsiteY0" fmla="*/ 0 h 0"/>
              <a:gd name="connsiteX1" fmla="*/ 500062 w 5000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062">
                <a:moveTo>
                  <a:pt x="0" y="0"/>
                </a:moveTo>
                <a:lnTo>
                  <a:pt x="50006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890838" y="3026569"/>
            <a:ext cx="709612" cy="0"/>
          </a:xfrm>
          <a:custGeom>
            <a:avLst/>
            <a:gdLst>
              <a:gd name="connsiteX0" fmla="*/ 0 w 709612"/>
              <a:gd name="connsiteY0" fmla="*/ 0 h 0"/>
              <a:gd name="connsiteX1" fmla="*/ 709612 w 7096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12">
                <a:moveTo>
                  <a:pt x="0" y="0"/>
                </a:moveTo>
                <a:lnTo>
                  <a:pt x="70961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A8EE9-1D40-7744-A647-3E427068C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3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>
            <a:fillRect/>
          </a:stretch>
        </p:blipFill>
        <p:spPr>
          <a:xfrm>
            <a:off x="1496568" y="810768"/>
            <a:ext cx="6150864" cy="5236464"/>
          </a:xfrm>
          <a:prstGeom prst="rect">
            <a:avLst/>
          </a:prstGeom>
        </p:spPr>
      </p:pic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1103312" y="6380164"/>
            <a:ext cx="12150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Receiving neuron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491" y="1033462"/>
            <a:ext cx="1301638" cy="1077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Vesicle</a:t>
            </a:r>
            <a:b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fuses with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6115" y="1365247"/>
            <a:ext cx="1788951" cy="1615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</a:t>
            </a:r>
            <a:r>
              <a:rPr lang="en-US" sz="1903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Neurotrans</a:t>
            </a: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mitter</a:t>
            </a: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binds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receptor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on receiving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neuron’s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2095" y="1590675"/>
            <a:ext cx="1788951" cy="1077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</a:t>
            </a:r>
            <a:r>
              <a:rPr lang="en-US" sz="1903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Neurotrans</a:t>
            </a: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mitter</a:t>
            </a: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is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released into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synaptic cleft.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758" y="3762375"/>
            <a:ext cx="1019510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>
                <a:solidFill>
                  <a:srgbClr val="000000"/>
                </a:solidFill>
                <a:latin typeface="Arial"/>
                <a:ea typeface="ＭＳ Ｐゴシック" charset="0"/>
              </a:rPr>
              <a:t>Synaptic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>
                <a:solidFill>
                  <a:srgbClr val="000000"/>
                </a:solidFill>
                <a:latin typeface="Arial"/>
                <a:ea typeface="ＭＳ Ｐゴシック" charset="0"/>
              </a:rPr>
              <a:t>cleft</a:t>
            </a:r>
            <a:endParaRPr lang="en-US" sz="1903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4333" y="4122738"/>
            <a:ext cx="1059585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Ion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channels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6746" y="4213225"/>
            <a:ext cx="1981312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>
                <a:solidFill>
                  <a:srgbClr val="000000"/>
                </a:solidFill>
                <a:latin typeface="Arial"/>
                <a:ea typeface="ＭＳ Ｐゴシック" charset="0"/>
              </a:rPr>
              <a:t>Neurotransmitter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3" b="1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  <a:endParaRPr lang="en-US" sz="1903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6383" y="5610226"/>
            <a:ext cx="2325380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Receiving neuron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7767" y="938623"/>
            <a:ext cx="2719462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Transmitting neuron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708325" y="1296104"/>
            <a:ext cx="338328" cy="338328"/>
            <a:chOff x="5708325" y="1296104"/>
            <a:chExt cx="338328" cy="338328"/>
          </a:xfrm>
        </p:grpSpPr>
        <p:sp>
          <p:nvSpPr>
            <p:cNvPr id="25" name="Oval 24"/>
            <p:cNvSpPr/>
            <p:nvPr/>
          </p:nvSpPr>
          <p:spPr bwMode="auto">
            <a:xfrm>
              <a:off x="5708325" y="1296104"/>
              <a:ext cx="338328" cy="33832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6" name="TextBox 8"/>
            <p:cNvSpPr txBox="1">
              <a:spLocks noChangeArrowheads="1"/>
            </p:cNvSpPr>
            <p:nvPr/>
          </p:nvSpPr>
          <p:spPr bwMode="auto">
            <a:xfrm>
              <a:off x="5796537" y="1340141"/>
              <a:ext cx="161904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25954" y="4674394"/>
            <a:ext cx="1672115" cy="638175"/>
            <a:chOff x="1925954" y="4674394"/>
            <a:chExt cx="1672115" cy="638175"/>
          </a:xfrm>
        </p:grpSpPr>
        <p:grpSp>
          <p:nvGrpSpPr>
            <p:cNvPr id="15" name="Group 14"/>
            <p:cNvGrpSpPr/>
            <p:nvPr/>
          </p:nvGrpSpPr>
          <p:grpSpPr>
            <a:xfrm>
              <a:off x="1926431" y="4674394"/>
              <a:ext cx="1671638" cy="638175"/>
              <a:chOff x="1926431" y="4674394"/>
              <a:chExt cx="1671638" cy="638175"/>
            </a:xfrm>
          </p:grpSpPr>
          <p:sp>
            <p:nvSpPr>
              <p:cNvPr id="2" name="Freeform 1"/>
              <p:cNvSpPr/>
              <p:nvPr/>
            </p:nvSpPr>
            <p:spPr bwMode="auto">
              <a:xfrm>
                <a:off x="1926431" y="4674394"/>
                <a:ext cx="1290638" cy="154781"/>
              </a:xfrm>
              <a:custGeom>
                <a:avLst/>
                <a:gdLst>
                  <a:gd name="connsiteX0" fmla="*/ 0 w 1290638"/>
                  <a:gd name="connsiteY0" fmla="*/ 154781 h 154781"/>
                  <a:gd name="connsiteX1" fmla="*/ 1288257 w 1290638"/>
                  <a:gd name="connsiteY1" fmla="*/ 100012 h 154781"/>
                  <a:gd name="connsiteX2" fmla="*/ 1290638 w 1290638"/>
                  <a:gd name="connsiteY2" fmla="*/ 0 h 1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0638" h="154781">
                    <a:moveTo>
                      <a:pt x="0" y="154781"/>
                    </a:moveTo>
                    <a:lnTo>
                      <a:pt x="1288257" y="100012"/>
                    </a:lnTo>
                    <a:cubicBezTo>
                      <a:pt x="1289051" y="66675"/>
                      <a:pt x="1289844" y="33337"/>
                      <a:pt x="1290638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3214688" y="4774407"/>
                <a:ext cx="383381" cy="538162"/>
              </a:xfrm>
              <a:custGeom>
                <a:avLst/>
                <a:gdLst>
                  <a:gd name="connsiteX0" fmla="*/ 0 w 383381"/>
                  <a:gd name="connsiteY0" fmla="*/ 0 h 538162"/>
                  <a:gd name="connsiteX1" fmla="*/ 383381 w 383381"/>
                  <a:gd name="connsiteY1" fmla="*/ 538162 h 53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381" h="538162">
                    <a:moveTo>
                      <a:pt x="0" y="0"/>
                    </a:moveTo>
                    <a:lnTo>
                      <a:pt x="383381" y="538162"/>
                    </a:lnTo>
                  </a:path>
                </a:pathLst>
              </a:cu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25954" y="4674394"/>
              <a:ext cx="1671638" cy="638175"/>
              <a:chOff x="1926431" y="4674394"/>
              <a:chExt cx="1671638" cy="638175"/>
            </a:xfrm>
          </p:grpSpPr>
          <p:sp>
            <p:nvSpPr>
              <p:cNvPr id="36" name="Freeform 35"/>
              <p:cNvSpPr/>
              <p:nvPr/>
            </p:nvSpPr>
            <p:spPr bwMode="auto">
              <a:xfrm>
                <a:off x="1926431" y="4674394"/>
                <a:ext cx="1290638" cy="154781"/>
              </a:xfrm>
              <a:custGeom>
                <a:avLst/>
                <a:gdLst>
                  <a:gd name="connsiteX0" fmla="*/ 0 w 1290638"/>
                  <a:gd name="connsiteY0" fmla="*/ 154781 h 154781"/>
                  <a:gd name="connsiteX1" fmla="*/ 1288257 w 1290638"/>
                  <a:gd name="connsiteY1" fmla="*/ 100012 h 154781"/>
                  <a:gd name="connsiteX2" fmla="*/ 1290638 w 1290638"/>
                  <a:gd name="connsiteY2" fmla="*/ 0 h 1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0638" h="154781">
                    <a:moveTo>
                      <a:pt x="0" y="154781"/>
                    </a:moveTo>
                    <a:lnTo>
                      <a:pt x="1288257" y="100012"/>
                    </a:lnTo>
                    <a:cubicBezTo>
                      <a:pt x="1289051" y="66675"/>
                      <a:pt x="1289844" y="33337"/>
                      <a:pt x="1290638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3214688" y="4774407"/>
                <a:ext cx="383381" cy="538162"/>
              </a:xfrm>
              <a:custGeom>
                <a:avLst/>
                <a:gdLst>
                  <a:gd name="connsiteX0" fmla="*/ 0 w 383381"/>
                  <a:gd name="connsiteY0" fmla="*/ 0 h 538162"/>
                  <a:gd name="connsiteX1" fmla="*/ 383381 w 383381"/>
                  <a:gd name="connsiteY1" fmla="*/ 538162 h 53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381" h="538162">
                    <a:moveTo>
                      <a:pt x="0" y="0"/>
                    </a:moveTo>
                    <a:lnTo>
                      <a:pt x="383381" y="53816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39" name="TextBox 38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92240" y="4725989"/>
            <a:ext cx="1032826" cy="971264"/>
            <a:chOff x="6492240" y="4725989"/>
            <a:chExt cx="1032826" cy="971264"/>
          </a:xfrm>
        </p:grpSpPr>
        <p:sp>
          <p:nvSpPr>
            <p:cNvPr id="3" name="Rectangle 2"/>
            <p:cNvSpPr/>
            <p:nvPr/>
          </p:nvSpPr>
          <p:spPr bwMode="auto">
            <a:xfrm>
              <a:off x="6492240" y="4726782"/>
              <a:ext cx="1032826" cy="970471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492240" y="4725989"/>
              <a:ext cx="1032826" cy="9704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46220" y="1547528"/>
            <a:ext cx="338328" cy="338328"/>
            <a:chOff x="3646220" y="1547528"/>
            <a:chExt cx="338328" cy="338328"/>
          </a:xfrm>
        </p:grpSpPr>
        <p:sp>
          <p:nvSpPr>
            <p:cNvPr id="47" name="Oval 46"/>
            <p:cNvSpPr/>
            <p:nvPr/>
          </p:nvSpPr>
          <p:spPr bwMode="auto">
            <a:xfrm>
              <a:off x="3646220" y="1547528"/>
              <a:ext cx="338328" cy="33832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48" name="TextBox 8"/>
            <p:cNvSpPr txBox="1">
              <a:spLocks noChangeArrowheads="1"/>
            </p:cNvSpPr>
            <p:nvPr/>
          </p:nvSpPr>
          <p:spPr bwMode="auto">
            <a:xfrm>
              <a:off x="3735047" y="1592180"/>
              <a:ext cx="161904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68966" y="985553"/>
            <a:ext cx="338328" cy="338328"/>
            <a:chOff x="1868966" y="985553"/>
            <a:chExt cx="338328" cy="338328"/>
          </a:xfrm>
        </p:grpSpPr>
        <p:sp>
          <p:nvSpPr>
            <p:cNvPr id="50" name="Oval 49"/>
            <p:cNvSpPr/>
            <p:nvPr/>
          </p:nvSpPr>
          <p:spPr bwMode="auto">
            <a:xfrm>
              <a:off x="1868966" y="985553"/>
              <a:ext cx="338328" cy="33832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51" name="TextBox 8"/>
            <p:cNvSpPr txBox="1">
              <a:spLocks noChangeArrowheads="1"/>
            </p:cNvSpPr>
            <p:nvPr/>
          </p:nvSpPr>
          <p:spPr bwMode="auto">
            <a:xfrm>
              <a:off x="1957762" y="1028311"/>
              <a:ext cx="161904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6113DBE-6844-7A40-87B8-9B97F4BE6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31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192.168.4.30\conversion\IRDVD\Step Edit\Marieb EHAP 12\RFD\03142017\JPEG\figure_07_10_step6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 bwMode="auto">
          <a:xfrm>
            <a:off x="3206750" y="1399368"/>
            <a:ext cx="2730500" cy="40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1103312" y="6380164"/>
            <a:ext cx="12150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Receiving neuron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98879" y="1495206"/>
            <a:ext cx="22105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Ion channel opens.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44060" y="2370425"/>
            <a:ext cx="1981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Neurotransmitter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80635" y="3070512"/>
            <a:ext cx="10595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Receptor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6522" y="3462625"/>
            <a:ext cx="407163" cy="2923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9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520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3479006" y="2681288"/>
            <a:ext cx="507207" cy="1197768"/>
          </a:xfrm>
          <a:custGeom>
            <a:avLst/>
            <a:gdLst>
              <a:gd name="connsiteX0" fmla="*/ 2382 w 507207"/>
              <a:gd name="connsiteY0" fmla="*/ 0 h 1197768"/>
              <a:gd name="connsiteX1" fmla="*/ 0 w 507207"/>
              <a:gd name="connsiteY1" fmla="*/ 159543 h 1197768"/>
              <a:gd name="connsiteX2" fmla="*/ 507207 w 507207"/>
              <a:gd name="connsiteY2" fmla="*/ 1197768 h 11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07" h="1197768">
                <a:moveTo>
                  <a:pt x="2382" y="0"/>
                </a:moveTo>
                <a:lnTo>
                  <a:pt x="0" y="159543"/>
                </a:lnTo>
                <a:lnTo>
                  <a:pt x="507207" y="11977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57663" y="3388519"/>
            <a:ext cx="0" cy="590550"/>
          </a:xfrm>
          <a:custGeom>
            <a:avLst/>
            <a:gdLst>
              <a:gd name="connsiteX0" fmla="*/ 0 w 0"/>
              <a:gd name="connsiteY0" fmla="*/ 0 h 590550"/>
              <a:gd name="connsiteX1" fmla="*/ 0 w 0"/>
              <a:gd name="connsiteY1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6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78977" y="1469740"/>
            <a:ext cx="356616" cy="356677"/>
            <a:chOff x="3243262" y="1450692"/>
            <a:chExt cx="356616" cy="356677"/>
          </a:xfrm>
        </p:grpSpPr>
        <p:sp>
          <p:nvSpPr>
            <p:cNvPr id="21" name="Oval 20"/>
            <p:cNvSpPr/>
            <p:nvPr/>
          </p:nvSpPr>
          <p:spPr bwMode="auto">
            <a:xfrm>
              <a:off x="3243262" y="1450692"/>
              <a:ext cx="356616" cy="356677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3340618" y="1505667"/>
              <a:ext cx="161904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6CE04-24C9-5D4E-87C7-0058BC7AE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3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>
            <a:fillRect/>
          </a:stretch>
        </p:blipFill>
        <p:spPr>
          <a:xfrm>
            <a:off x="3191256" y="1411224"/>
            <a:ext cx="2761488" cy="4035552"/>
          </a:xfrm>
          <a:prstGeom prst="rect">
            <a:avLst/>
          </a:prstGeom>
        </p:spPr>
      </p:pic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1103312" y="6380164"/>
            <a:ext cx="12150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Receiving neuron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5380" y="1487490"/>
            <a:ext cx="2252220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Ion channel closes.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1711" y="2038353"/>
            <a:ext cx="2253822" cy="807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Neurotransmitter is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broken down and</a:t>
            </a:r>
          </a:p>
          <a:p>
            <a:pPr eaLnBrk="0" hangingPunct="0">
              <a:lnSpc>
                <a:spcPts val="2100"/>
              </a:lnSpc>
              <a:defRPr/>
            </a:pPr>
            <a:r>
              <a:rPr lang="en-US" sz="19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2073" y="3086103"/>
            <a:ext cx="407163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19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905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524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0881" y="1450692"/>
            <a:ext cx="356616" cy="356677"/>
            <a:chOff x="3243262" y="1450692"/>
            <a:chExt cx="356616" cy="356677"/>
          </a:xfrm>
        </p:grpSpPr>
        <p:sp>
          <p:nvSpPr>
            <p:cNvPr id="10" name="Oval 9"/>
            <p:cNvSpPr/>
            <p:nvPr/>
          </p:nvSpPr>
          <p:spPr bwMode="auto">
            <a:xfrm>
              <a:off x="3243262" y="1450692"/>
              <a:ext cx="356616" cy="356677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3340618" y="1505667"/>
              <a:ext cx="161904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6</a:t>
              </a:r>
            </a:p>
          </p:txBody>
        </p:sp>
      </p:grpSp>
      <p:sp>
        <p:nvSpPr>
          <p:cNvPr id="4" name="Freeform 3"/>
          <p:cNvSpPr/>
          <p:nvPr/>
        </p:nvSpPr>
        <p:spPr bwMode="auto">
          <a:xfrm>
            <a:off x="4441032" y="2847975"/>
            <a:ext cx="0" cy="492919"/>
          </a:xfrm>
          <a:custGeom>
            <a:avLst/>
            <a:gdLst>
              <a:gd name="connsiteX0" fmla="*/ 0 w 0"/>
              <a:gd name="connsiteY0" fmla="*/ 0 h 492919"/>
              <a:gd name="connsiteX1" fmla="*/ 0 w 0"/>
              <a:gd name="connsiteY1" fmla="*/ 492919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92919">
                <a:moveTo>
                  <a:pt x="0" y="0"/>
                </a:moveTo>
                <a:lnTo>
                  <a:pt x="0" y="492919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7</a:t>
            </a:r>
            <a:endParaRPr lang="en-US" sz="9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1A971-EB0A-AA47-92E2-091BFB992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3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9913" y="1615518"/>
            <a:ext cx="8004175" cy="3626965"/>
            <a:chOff x="569913" y="213515"/>
            <a:chExt cx="8004175" cy="3626965"/>
          </a:xfrm>
        </p:grpSpPr>
        <p:pic>
          <p:nvPicPr>
            <p:cNvPr id="67" name="Picture 3" descr="\\192.168.4.30\conversion\IRDVD\Unlabeled PPT\Marieb_EHAP_12e\RFD\02232017\Chapter 07\figure_07_13_un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07"/>
            <a:stretch/>
          </p:blipFill>
          <p:spPr bwMode="auto">
            <a:xfrm>
              <a:off x="569913" y="213515"/>
              <a:ext cx="8004175" cy="362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2"/>
            <p:cNvSpPr txBox="1">
              <a:spLocks noChangeArrowheads="1"/>
            </p:cNvSpPr>
            <p:nvPr/>
          </p:nvSpPr>
          <p:spPr bwMode="auto">
            <a:xfrm>
              <a:off x="715453" y="232831"/>
              <a:ext cx="10066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Precentral gyrus</a:t>
              </a:r>
            </a:p>
          </p:txBody>
        </p:sp>
        <p:sp>
          <p:nvSpPr>
            <p:cNvPr id="69" name="TextBox 3"/>
            <p:cNvSpPr txBox="1">
              <a:spLocks noChangeArrowheads="1"/>
            </p:cNvSpPr>
            <p:nvPr/>
          </p:nvSpPr>
          <p:spPr bwMode="auto">
            <a:xfrm>
              <a:off x="1058353" y="532868"/>
              <a:ext cx="7325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Frontal lobe</a:t>
              </a:r>
            </a:p>
          </p:txBody>
        </p:sp>
        <p:sp>
          <p:nvSpPr>
            <p:cNvPr id="70" name="TextBox 4"/>
            <p:cNvSpPr txBox="1">
              <a:spLocks noChangeArrowheads="1"/>
            </p:cNvSpPr>
            <p:nvPr/>
          </p:nvSpPr>
          <p:spPr bwMode="auto">
            <a:xfrm>
              <a:off x="2053716" y="221718"/>
              <a:ext cx="88004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Central sulcus</a:t>
              </a:r>
            </a:p>
          </p:txBody>
        </p:sp>
        <p:sp>
          <p:nvSpPr>
            <p:cNvPr id="71" name="TextBox 5"/>
            <p:cNvSpPr txBox="1">
              <a:spLocks noChangeArrowheads="1"/>
            </p:cNvSpPr>
            <p:nvPr/>
          </p:nvSpPr>
          <p:spPr bwMode="auto">
            <a:xfrm>
              <a:off x="2895091" y="383643"/>
              <a:ext cx="10788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Postcentral gyrus</a:t>
              </a: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3101466" y="543981"/>
              <a:ext cx="7582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Parietal lobe</a:t>
              </a:r>
            </a:p>
          </p:txBody>
        </p:sp>
        <p:sp>
          <p:nvSpPr>
            <p:cNvPr id="73" name="TextBox 7"/>
            <p:cNvSpPr txBox="1">
              <a:spLocks noChangeArrowheads="1"/>
            </p:cNvSpPr>
            <p:nvPr/>
          </p:nvSpPr>
          <p:spPr bwMode="auto">
            <a:xfrm>
              <a:off x="3269741" y="728131"/>
              <a:ext cx="9938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Parieto-occipital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sulcus (deep)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TextBox 9"/>
            <p:cNvSpPr txBox="1">
              <a:spLocks noChangeArrowheads="1"/>
            </p:cNvSpPr>
            <p:nvPr/>
          </p:nvSpPr>
          <p:spPr bwMode="auto">
            <a:xfrm>
              <a:off x="3372928" y="1205968"/>
              <a:ext cx="85760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Lateral sulcus</a:t>
              </a: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3376103" y="1405993"/>
              <a:ext cx="8334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Occipital lobe</a:t>
              </a:r>
            </a:p>
          </p:txBody>
        </p:sp>
        <p:sp>
          <p:nvSpPr>
            <p:cNvPr id="76" name="TextBox 11"/>
            <p:cNvSpPr txBox="1">
              <a:spLocks noChangeArrowheads="1"/>
            </p:cNvSpPr>
            <p:nvPr/>
          </p:nvSpPr>
          <p:spPr bwMode="auto">
            <a:xfrm>
              <a:off x="3369753" y="1704443"/>
              <a:ext cx="8736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Temporal lobe</a:t>
              </a:r>
            </a:p>
          </p:txBody>
        </p:sp>
        <p:sp>
          <p:nvSpPr>
            <p:cNvPr id="77" name="TextBox 12"/>
            <p:cNvSpPr txBox="1">
              <a:spLocks noChangeArrowheads="1"/>
            </p:cNvSpPr>
            <p:nvPr/>
          </p:nvSpPr>
          <p:spPr bwMode="auto">
            <a:xfrm>
              <a:off x="3369753" y="1875893"/>
              <a:ext cx="69570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Cerebellum</a:t>
              </a:r>
            </a:p>
          </p:txBody>
        </p:sp>
        <p:sp>
          <p:nvSpPr>
            <p:cNvPr id="78" name="TextBox 13"/>
            <p:cNvSpPr txBox="1">
              <a:spLocks noChangeArrowheads="1"/>
            </p:cNvSpPr>
            <p:nvPr/>
          </p:nvSpPr>
          <p:spPr bwMode="auto">
            <a:xfrm>
              <a:off x="3366578" y="2045756"/>
              <a:ext cx="3125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Pons</a:t>
              </a:r>
            </a:p>
          </p:txBody>
        </p:sp>
        <p:sp>
          <p:nvSpPr>
            <p:cNvPr id="79" name="TextBox 14"/>
            <p:cNvSpPr txBox="1">
              <a:spLocks noChangeArrowheads="1"/>
            </p:cNvSpPr>
            <p:nvPr/>
          </p:nvSpPr>
          <p:spPr bwMode="auto">
            <a:xfrm>
              <a:off x="3366578" y="2217206"/>
              <a:ext cx="6123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Medulla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oblongata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TextBox 16"/>
            <p:cNvSpPr txBox="1">
              <a:spLocks noChangeArrowheads="1"/>
            </p:cNvSpPr>
            <p:nvPr/>
          </p:nvSpPr>
          <p:spPr bwMode="auto">
            <a:xfrm>
              <a:off x="3369753" y="2544231"/>
              <a:ext cx="3831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Spinal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cord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836603" y="1291693"/>
              <a:ext cx="434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Frontal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lobe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TextBox 20"/>
            <p:cNvSpPr txBox="1">
              <a:spLocks noChangeArrowheads="1"/>
            </p:cNvSpPr>
            <p:nvPr/>
          </p:nvSpPr>
          <p:spPr bwMode="auto">
            <a:xfrm>
              <a:off x="4844541" y="1690156"/>
              <a:ext cx="575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Temporal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lobe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TextBox 22"/>
            <p:cNvSpPr txBox="1">
              <a:spLocks noChangeArrowheads="1"/>
            </p:cNvSpPr>
            <p:nvPr/>
          </p:nvSpPr>
          <p:spPr bwMode="auto">
            <a:xfrm>
              <a:off x="4844541" y="2066393"/>
              <a:ext cx="5257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i="1" dirty="0">
                  <a:solidFill>
                    <a:srgbClr val="000000"/>
                  </a:solidFill>
                  <a:latin typeface="Arial"/>
                </a:rPr>
                <a:t>Superior</a:t>
              </a:r>
            </a:p>
          </p:txBody>
        </p:sp>
        <p:sp>
          <p:nvSpPr>
            <p:cNvPr id="84" name="TextBox 23"/>
            <p:cNvSpPr txBox="1">
              <a:spLocks noChangeArrowheads="1"/>
            </p:cNvSpPr>
            <p:nvPr/>
          </p:nvSpPr>
          <p:spPr bwMode="auto">
            <a:xfrm>
              <a:off x="5766878" y="2285468"/>
              <a:ext cx="4408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i="1" dirty="0">
                  <a:solidFill>
                    <a:srgbClr val="000000"/>
                  </a:solidFill>
                  <a:latin typeface="Arial"/>
                </a:rPr>
                <a:t>Inferior</a:t>
              </a:r>
            </a:p>
          </p:txBody>
        </p:sp>
        <p:sp>
          <p:nvSpPr>
            <p:cNvPr id="85" name="TextBox 24"/>
            <p:cNvSpPr txBox="1">
              <a:spLocks noChangeArrowheads="1"/>
            </p:cNvSpPr>
            <p:nvPr/>
          </p:nvSpPr>
          <p:spPr bwMode="auto">
            <a:xfrm>
              <a:off x="4944553" y="2493431"/>
              <a:ext cx="1843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(b)</a:t>
              </a:r>
            </a:p>
          </p:txBody>
        </p:sp>
        <p:sp>
          <p:nvSpPr>
            <p:cNvPr id="86" name="TextBox 25"/>
            <p:cNvSpPr txBox="1">
              <a:spLocks noChangeArrowheads="1"/>
            </p:cNvSpPr>
            <p:nvPr/>
          </p:nvSpPr>
          <p:spPr bwMode="auto">
            <a:xfrm>
              <a:off x="6365366" y="2264831"/>
              <a:ext cx="3270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Brain</a:t>
              </a:r>
            </a:p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stem</a:t>
              </a:r>
            </a:p>
          </p:txBody>
        </p:sp>
        <p:sp>
          <p:nvSpPr>
            <p:cNvPr id="87" name="TextBox 27"/>
            <p:cNvSpPr txBox="1">
              <a:spLocks noChangeArrowheads="1"/>
            </p:cNvSpPr>
            <p:nvPr/>
          </p:nvSpPr>
          <p:spPr bwMode="auto">
            <a:xfrm>
              <a:off x="7260716" y="226481"/>
              <a:ext cx="7582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Parietal lobe</a:t>
              </a:r>
            </a:p>
          </p:txBody>
        </p:sp>
        <p:sp>
          <p:nvSpPr>
            <p:cNvPr id="88" name="TextBox 28"/>
            <p:cNvSpPr txBox="1">
              <a:spLocks noChangeArrowheads="1"/>
            </p:cNvSpPr>
            <p:nvPr/>
          </p:nvSpPr>
          <p:spPr bwMode="auto">
            <a:xfrm>
              <a:off x="7727441" y="663043"/>
              <a:ext cx="766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Left cerebral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hemisphere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TextBox 30"/>
            <p:cNvSpPr txBox="1">
              <a:spLocks noChangeArrowheads="1"/>
            </p:cNvSpPr>
            <p:nvPr/>
          </p:nvSpPr>
          <p:spPr bwMode="auto">
            <a:xfrm>
              <a:off x="8011603" y="1598081"/>
              <a:ext cx="5386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Occipital</a:t>
              </a:r>
            </a:p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lobe</a:t>
              </a:r>
              <a:endParaRPr lang="en-US" altLang="en-US" sz="1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TextBox 32"/>
            <p:cNvSpPr txBox="1">
              <a:spLocks noChangeArrowheads="1"/>
            </p:cNvSpPr>
            <p:nvPr/>
          </p:nvSpPr>
          <p:spPr bwMode="auto">
            <a:xfrm>
              <a:off x="7797291" y="2210856"/>
              <a:ext cx="69570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Cerebellum</a:t>
              </a:r>
            </a:p>
          </p:txBody>
        </p:sp>
        <p:sp>
          <p:nvSpPr>
            <p:cNvPr id="91" name="TextBox 33"/>
            <p:cNvSpPr txBox="1">
              <a:spLocks noChangeArrowheads="1"/>
            </p:cNvSpPr>
            <p:nvPr/>
          </p:nvSpPr>
          <p:spPr bwMode="auto">
            <a:xfrm>
              <a:off x="610678" y="2228318"/>
              <a:ext cx="9361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Cerebral cortex</a:t>
              </a:r>
            </a:p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(gray matter)</a:t>
              </a:r>
            </a:p>
          </p:txBody>
        </p:sp>
        <p:sp>
          <p:nvSpPr>
            <p:cNvPr id="92" name="TextBox 35"/>
            <p:cNvSpPr txBox="1">
              <a:spLocks noChangeArrowheads="1"/>
            </p:cNvSpPr>
            <p:nvPr/>
          </p:nvSpPr>
          <p:spPr bwMode="auto">
            <a:xfrm>
              <a:off x="2323591" y="2556931"/>
              <a:ext cx="3686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Gyrus</a:t>
              </a:r>
            </a:p>
          </p:txBody>
        </p:sp>
        <p:sp>
          <p:nvSpPr>
            <p:cNvPr id="93" name="TextBox 36"/>
            <p:cNvSpPr txBox="1">
              <a:spLocks noChangeArrowheads="1"/>
            </p:cNvSpPr>
            <p:nvPr/>
          </p:nvSpPr>
          <p:spPr bwMode="auto">
            <a:xfrm>
              <a:off x="2401378" y="2818868"/>
              <a:ext cx="41838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/>
                </a:rPr>
                <a:t>Sulcus</a:t>
              </a:r>
            </a:p>
          </p:txBody>
        </p:sp>
        <p:sp>
          <p:nvSpPr>
            <p:cNvPr id="94" name="TextBox 37"/>
            <p:cNvSpPr txBox="1">
              <a:spLocks noChangeArrowheads="1"/>
            </p:cNvSpPr>
            <p:nvPr/>
          </p:nvSpPr>
          <p:spPr bwMode="auto">
            <a:xfrm>
              <a:off x="610678" y="3230031"/>
              <a:ext cx="929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Fissure</a:t>
              </a:r>
            </a:p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(a deep sulcus)</a:t>
              </a:r>
            </a:p>
          </p:txBody>
        </p:sp>
        <p:sp>
          <p:nvSpPr>
            <p:cNvPr id="95" name="TextBox 39"/>
            <p:cNvSpPr txBox="1">
              <a:spLocks noChangeArrowheads="1"/>
            </p:cNvSpPr>
            <p:nvPr/>
          </p:nvSpPr>
          <p:spPr bwMode="auto">
            <a:xfrm>
              <a:off x="609090" y="3568168"/>
              <a:ext cx="1843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 Black" panose="020B0A04020102020204" pitchFamily="34" charset="0"/>
                </a:rPr>
                <a:t>(a)</a:t>
              </a:r>
            </a:p>
          </p:txBody>
        </p:sp>
        <p:sp>
          <p:nvSpPr>
            <p:cNvPr id="96" name="TextBox 40"/>
            <p:cNvSpPr txBox="1">
              <a:spLocks noChangeArrowheads="1"/>
            </p:cNvSpPr>
            <p:nvPr/>
          </p:nvSpPr>
          <p:spPr bwMode="auto">
            <a:xfrm>
              <a:off x="2401378" y="3044293"/>
              <a:ext cx="5177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Cerebral</a:t>
              </a:r>
            </a:p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white</a:t>
              </a:r>
            </a:p>
            <a:p>
              <a:r>
                <a:rPr lang="en-US" altLang="en-US" sz="1000" b="1" dirty="0">
                  <a:solidFill>
                    <a:srgbClr val="000000"/>
                  </a:solidFill>
                  <a:latin typeface="Arial"/>
                </a:rPr>
                <a:t>matter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273540" y="1347891"/>
              <a:ext cx="544017" cy="50800"/>
            </a:xfrm>
            <a:custGeom>
              <a:avLst/>
              <a:gdLst>
                <a:gd name="connsiteX0" fmla="*/ 12700 w 544017"/>
                <a:gd name="connsiteY0" fmla="*/ 12700 h 50800"/>
                <a:gd name="connsiteX1" fmla="*/ 531317 w 544017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44017" h="50800">
                  <a:moveTo>
                    <a:pt x="12700" y="12700"/>
                  </a:moveTo>
                  <a:lnTo>
                    <a:pt x="531317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Freeform 3"/>
            <p:cNvSpPr/>
            <p:nvPr/>
          </p:nvSpPr>
          <p:spPr>
            <a:xfrm>
              <a:off x="5279890" y="1354241"/>
              <a:ext cx="530999" cy="25400"/>
            </a:xfrm>
            <a:custGeom>
              <a:avLst/>
              <a:gdLst>
                <a:gd name="connsiteX0" fmla="*/ 6350 w 530999"/>
                <a:gd name="connsiteY0" fmla="*/ 6350 h 25400"/>
                <a:gd name="connsiteX1" fmla="*/ 524649 w 53099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30999" h="25400">
                  <a:moveTo>
                    <a:pt x="6350" y="6350"/>
                  </a:moveTo>
                  <a:lnTo>
                    <a:pt x="524649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Freeform 3"/>
            <p:cNvSpPr/>
            <p:nvPr/>
          </p:nvSpPr>
          <p:spPr>
            <a:xfrm>
              <a:off x="7133353" y="737668"/>
              <a:ext cx="559434" cy="346176"/>
            </a:xfrm>
            <a:custGeom>
              <a:avLst/>
              <a:gdLst>
                <a:gd name="connsiteX0" fmla="*/ 546734 w 559434"/>
                <a:gd name="connsiteY0" fmla="*/ 12700 h 346176"/>
                <a:gd name="connsiteX1" fmla="*/ 479526 w 559434"/>
                <a:gd name="connsiteY1" fmla="*/ 12700 h 346176"/>
                <a:gd name="connsiteX2" fmla="*/ 12700 w 559434"/>
                <a:gd name="connsiteY2" fmla="*/ 333476 h 3461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59434" h="346176">
                  <a:moveTo>
                    <a:pt x="546734" y="12700"/>
                  </a:moveTo>
                  <a:lnTo>
                    <a:pt x="479526" y="12700"/>
                  </a:lnTo>
                  <a:lnTo>
                    <a:pt x="12700" y="333476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Freeform 3"/>
            <p:cNvSpPr/>
            <p:nvPr/>
          </p:nvSpPr>
          <p:spPr>
            <a:xfrm>
              <a:off x="7277219" y="2033602"/>
              <a:ext cx="484759" cy="272326"/>
            </a:xfrm>
            <a:custGeom>
              <a:avLst/>
              <a:gdLst>
                <a:gd name="connsiteX0" fmla="*/ 472058 w 484759"/>
                <a:gd name="connsiteY0" fmla="*/ 259626 h 272326"/>
                <a:gd name="connsiteX1" fmla="*/ 404838 w 484759"/>
                <a:gd name="connsiteY1" fmla="*/ 259626 h 272326"/>
                <a:gd name="connsiteX2" fmla="*/ 12700 w 484759"/>
                <a:gd name="connsiteY2" fmla="*/ 12700 h 27232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84759" h="272326">
                  <a:moveTo>
                    <a:pt x="472058" y="259626"/>
                  </a:moveTo>
                  <a:lnTo>
                    <a:pt x="404838" y="259626"/>
                  </a:ln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Freeform 3"/>
            <p:cNvSpPr/>
            <p:nvPr/>
          </p:nvSpPr>
          <p:spPr>
            <a:xfrm>
              <a:off x="7139703" y="744018"/>
              <a:ext cx="546734" cy="333476"/>
            </a:xfrm>
            <a:custGeom>
              <a:avLst/>
              <a:gdLst>
                <a:gd name="connsiteX0" fmla="*/ 540384 w 546734"/>
                <a:gd name="connsiteY0" fmla="*/ 6350 h 333476"/>
                <a:gd name="connsiteX1" fmla="*/ 473176 w 546734"/>
                <a:gd name="connsiteY1" fmla="*/ 6350 h 333476"/>
                <a:gd name="connsiteX2" fmla="*/ 6350 w 546734"/>
                <a:gd name="connsiteY2" fmla="*/ 327126 h 3334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46734" h="333476">
                  <a:moveTo>
                    <a:pt x="540384" y="6350"/>
                  </a:moveTo>
                  <a:lnTo>
                    <a:pt x="473176" y="6350"/>
                  </a:lnTo>
                  <a:lnTo>
                    <a:pt x="6350" y="32712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3"/>
            <p:cNvSpPr/>
            <p:nvPr/>
          </p:nvSpPr>
          <p:spPr>
            <a:xfrm>
              <a:off x="7283569" y="2039952"/>
              <a:ext cx="472059" cy="259626"/>
            </a:xfrm>
            <a:custGeom>
              <a:avLst/>
              <a:gdLst>
                <a:gd name="connsiteX0" fmla="*/ 465708 w 472059"/>
                <a:gd name="connsiteY0" fmla="*/ 253276 h 259626"/>
                <a:gd name="connsiteX1" fmla="*/ 398488 w 472059"/>
                <a:gd name="connsiteY1" fmla="*/ 253276 h 259626"/>
                <a:gd name="connsiteX2" fmla="*/ 6350 w 472059"/>
                <a:gd name="connsiteY2" fmla="*/ 6350 h 25962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72059" h="259626">
                  <a:moveTo>
                    <a:pt x="465708" y="253276"/>
                  </a:moveTo>
                  <a:lnTo>
                    <a:pt x="398488" y="253276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Freeform 3"/>
            <p:cNvSpPr/>
            <p:nvPr/>
          </p:nvSpPr>
          <p:spPr>
            <a:xfrm>
              <a:off x="6705363" y="2340738"/>
              <a:ext cx="284289" cy="50800"/>
            </a:xfrm>
            <a:custGeom>
              <a:avLst/>
              <a:gdLst>
                <a:gd name="connsiteX0" fmla="*/ 12700 w 284289"/>
                <a:gd name="connsiteY0" fmla="*/ 12700 h 50800"/>
                <a:gd name="connsiteX1" fmla="*/ 271589 w 284289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4289" h="50800">
                  <a:moveTo>
                    <a:pt x="12700" y="12700"/>
                  </a:moveTo>
                  <a:lnTo>
                    <a:pt x="271589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3"/>
            <p:cNvSpPr/>
            <p:nvPr/>
          </p:nvSpPr>
          <p:spPr>
            <a:xfrm>
              <a:off x="6711713" y="2347088"/>
              <a:ext cx="271589" cy="25400"/>
            </a:xfrm>
            <a:custGeom>
              <a:avLst/>
              <a:gdLst>
                <a:gd name="connsiteX0" fmla="*/ 6350 w 271589"/>
                <a:gd name="connsiteY0" fmla="*/ 6350 h 25400"/>
                <a:gd name="connsiteX1" fmla="*/ 265239 w 27158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71589" h="25400">
                  <a:moveTo>
                    <a:pt x="6350" y="6350"/>
                  </a:moveTo>
                  <a:lnTo>
                    <a:pt x="265239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3"/>
            <p:cNvSpPr/>
            <p:nvPr/>
          </p:nvSpPr>
          <p:spPr>
            <a:xfrm>
              <a:off x="5472777" y="1756043"/>
              <a:ext cx="683717" cy="50800"/>
            </a:xfrm>
            <a:custGeom>
              <a:avLst/>
              <a:gdLst>
                <a:gd name="connsiteX0" fmla="*/ 12700 w 683717"/>
                <a:gd name="connsiteY0" fmla="*/ 12700 h 50800"/>
                <a:gd name="connsiteX1" fmla="*/ 671017 w 683717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83717" h="50800">
                  <a:moveTo>
                    <a:pt x="12700" y="12700"/>
                  </a:moveTo>
                  <a:lnTo>
                    <a:pt x="671017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Freeform 3"/>
            <p:cNvSpPr/>
            <p:nvPr/>
          </p:nvSpPr>
          <p:spPr>
            <a:xfrm>
              <a:off x="5428950" y="1762393"/>
              <a:ext cx="721194" cy="25400"/>
            </a:xfrm>
            <a:custGeom>
              <a:avLst/>
              <a:gdLst>
                <a:gd name="connsiteX0" fmla="*/ 6350 w 721194"/>
                <a:gd name="connsiteY0" fmla="*/ 6350 h 25400"/>
                <a:gd name="connsiteX1" fmla="*/ 714844 w 721194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21194" h="25400">
                  <a:moveTo>
                    <a:pt x="6350" y="6350"/>
                  </a:moveTo>
                  <a:lnTo>
                    <a:pt x="714844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Freeform 3"/>
            <p:cNvSpPr/>
            <p:nvPr/>
          </p:nvSpPr>
          <p:spPr>
            <a:xfrm>
              <a:off x="6666222" y="284139"/>
              <a:ext cx="559448" cy="346176"/>
            </a:xfrm>
            <a:custGeom>
              <a:avLst/>
              <a:gdLst>
                <a:gd name="connsiteX0" fmla="*/ 546748 w 559448"/>
                <a:gd name="connsiteY0" fmla="*/ 12700 h 346176"/>
                <a:gd name="connsiteX1" fmla="*/ 479526 w 559448"/>
                <a:gd name="connsiteY1" fmla="*/ 12700 h 346176"/>
                <a:gd name="connsiteX2" fmla="*/ 12700 w 559448"/>
                <a:gd name="connsiteY2" fmla="*/ 333476 h 3461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59448" h="346176">
                  <a:moveTo>
                    <a:pt x="546748" y="12700"/>
                  </a:moveTo>
                  <a:lnTo>
                    <a:pt x="479526" y="12700"/>
                  </a:lnTo>
                  <a:lnTo>
                    <a:pt x="12700" y="333476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3"/>
            <p:cNvSpPr/>
            <p:nvPr/>
          </p:nvSpPr>
          <p:spPr>
            <a:xfrm>
              <a:off x="6672572" y="290489"/>
              <a:ext cx="546748" cy="333476"/>
            </a:xfrm>
            <a:custGeom>
              <a:avLst/>
              <a:gdLst>
                <a:gd name="connsiteX0" fmla="*/ 540398 w 546748"/>
                <a:gd name="connsiteY0" fmla="*/ 6350 h 333476"/>
                <a:gd name="connsiteX1" fmla="*/ 473176 w 546748"/>
                <a:gd name="connsiteY1" fmla="*/ 6350 h 333476"/>
                <a:gd name="connsiteX2" fmla="*/ 6350 w 546748"/>
                <a:gd name="connsiteY2" fmla="*/ 327126 h 3334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46748" h="333476">
                  <a:moveTo>
                    <a:pt x="540398" y="6350"/>
                  </a:moveTo>
                  <a:lnTo>
                    <a:pt x="473176" y="6350"/>
                  </a:lnTo>
                  <a:lnTo>
                    <a:pt x="6350" y="32712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3"/>
            <p:cNvSpPr/>
            <p:nvPr/>
          </p:nvSpPr>
          <p:spPr>
            <a:xfrm>
              <a:off x="7522430" y="1667219"/>
              <a:ext cx="459143" cy="50800"/>
            </a:xfrm>
            <a:custGeom>
              <a:avLst/>
              <a:gdLst>
                <a:gd name="connsiteX0" fmla="*/ 12700 w 459143"/>
                <a:gd name="connsiteY0" fmla="*/ 12700 h 50800"/>
                <a:gd name="connsiteX1" fmla="*/ 446443 w 459143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59143" h="50800">
                  <a:moveTo>
                    <a:pt x="12700" y="12700"/>
                  </a:moveTo>
                  <a:lnTo>
                    <a:pt x="446443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Freeform 3"/>
            <p:cNvSpPr/>
            <p:nvPr/>
          </p:nvSpPr>
          <p:spPr>
            <a:xfrm>
              <a:off x="7528780" y="1673569"/>
              <a:ext cx="446443" cy="25400"/>
            </a:xfrm>
            <a:custGeom>
              <a:avLst/>
              <a:gdLst>
                <a:gd name="connsiteX0" fmla="*/ 6350 w 446443"/>
                <a:gd name="connsiteY0" fmla="*/ 6350 h 25400"/>
                <a:gd name="connsiteX1" fmla="*/ 440093 w 446443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46443" h="25400">
                  <a:moveTo>
                    <a:pt x="6350" y="6350"/>
                  </a:moveTo>
                  <a:lnTo>
                    <a:pt x="440093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Freeform 3"/>
            <p:cNvSpPr/>
            <p:nvPr/>
          </p:nvSpPr>
          <p:spPr>
            <a:xfrm>
              <a:off x="2297612" y="1989025"/>
              <a:ext cx="1038694" cy="152704"/>
            </a:xfrm>
            <a:custGeom>
              <a:avLst/>
              <a:gdLst>
                <a:gd name="connsiteX0" fmla="*/ 12700 w 1038694"/>
                <a:gd name="connsiteY0" fmla="*/ 12700 h 152704"/>
                <a:gd name="connsiteX1" fmla="*/ 495719 w 1038694"/>
                <a:gd name="connsiteY1" fmla="*/ 140004 h 152704"/>
                <a:gd name="connsiteX2" fmla="*/ 1025994 w 1038694"/>
                <a:gd name="connsiteY2" fmla="*/ 140004 h 15270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38694" h="152704">
                  <a:moveTo>
                    <a:pt x="12700" y="12700"/>
                  </a:moveTo>
                  <a:lnTo>
                    <a:pt x="495719" y="140004"/>
                  </a:lnTo>
                  <a:lnTo>
                    <a:pt x="1025994" y="140004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Freeform 3"/>
            <p:cNvSpPr/>
            <p:nvPr/>
          </p:nvSpPr>
          <p:spPr>
            <a:xfrm>
              <a:off x="2288290" y="1628091"/>
              <a:ext cx="1045120" cy="179146"/>
            </a:xfrm>
            <a:custGeom>
              <a:avLst/>
              <a:gdLst>
                <a:gd name="connsiteX0" fmla="*/ 12700 w 1045120"/>
                <a:gd name="connsiteY0" fmla="*/ 12700 h 179146"/>
                <a:gd name="connsiteX1" fmla="*/ 467715 w 1045120"/>
                <a:gd name="connsiteY1" fmla="*/ 166446 h 179146"/>
                <a:gd name="connsiteX2" fmla="*/ 1032420 w 1045120"/>
                <a:gd name="connsiteY2" fmla="*/ 166446 h 17914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45120" h="179146">
                  <a:moveTo>
                    <a:pt x="12700" y="12700"/>
                  </a:moveTo>
                  <a:lnTo>
                    <a:pt x="467715" y="166446"/>
                  </a:lnTo>
                  <a:lnTo>
                    <a:pt x="1032420" y="166446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3"/>
            <p:cNvSpPr/>
            <p:nvPr/>
          </p:nvSpPr>
          <p:spPr>
            <a:xfrm>
              <a:off x="2330188" y="1273291"/>
              <a:ext cx="1013764" cy="50800"/>
            </a:xfrm>
            <a:custGeom>
              <a:avLst/>
              <a:gdLst>
                <a:gd name="connsiteX0" fmla="*/ 12700 w 1013764"/>
                <a:gd name="connsiteY0" fmla="*/ 12700 h 50800"/>
                <a:gd name="connsiteX1" fmla="*/ 1001064 w 1013764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13764" h="50800">
                  <a:moveTo>
                    <a:pt x="12700" y="12700"/>
                  </a:moveTo>
                  <a:lnTo>
                    <a:pt x="1001064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3"/>
            <p:cNvSpPr/>
            <p:nvPr/>
          </p:nvSpPr>
          <p:spPr>
            <a:xfrm>
              <a:off x="3077926" y="784531"/>
              <a:ext cx="156387" cy="195033"/>
            </a:xfrm>
            <a:custGeom>
              <a:avLst/>
              <a:gdLst>
                <a:gd name="connsiteX0" fmla="*/ 12700 w 156387"/>
                <a:gd name="connsiteY0" fmla="*/ 182333 h 195033"/>
                <a:gd name="connsiteX1" fmla="*/ 76466 w 156387"/>
                <a:gd name="connsiteY1" fmla="*/ 12700 h 195033"/>
                <a:gd name="connsiteX2" fmla="*/ 143687 w 156387"/>
                <a:gd name="connsiteY2" fmla="*/ 12700 h 1950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56387" h="195033">
                  <a:moveTo>
                    <a:pt x="12700" y="182333"/>
                  </a:moveTo>
                  <a:lnTo>
                    <a:pt x="76466" y="12700"/>
                  </a:lnTo>
                  <a:lnTo>
                    <a:pt x="143687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3"/>
            <p:cNvSpPr/>
            <p:nvPr/>
          </p:nvSpPr>
          <p:spPr>
            <a:xfrm>
              <a:off x="2666065" y="602553"/>
              <a:ext cx="411213" cy="301688"/>
            </a:xfrm>
            <a:custGeom>
              <a:avLst/>
              <a:gdLst>
                <a:gd name="connsiteX0" fmla="*/ 12700 w 411213"/>
                <a:gd name="connsiteY0" fmla="*/ 288988 h 301688"/>
                <a:gd name="connsiteX1" fmla="*/ 331266 w 411213"/>
                <a:gd name="connsiteY1" fmla="*/ 12700 h 301688"/>
                <a:gd name="connsiteX2" fmla="*/ 398513 w 411213"/>
                <a:gd name="connsiteY2" fmla="*/ 12700 h 3016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11213" h="301688">
                  <a:moveTo>
                    <a:pt x="12700" y="288988"/>
                  </a:moveTo>
                  <a:lnTo>
                    <a:pt x="331266" y="12700"/>
                  </a:lnTo>
                  <a:lnTo>
                    <a:pt x="398513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reeform 3"/>
            <p:cNvSpPr/>
            <p:nvPr/>
          </p:nvSpPr>
          <p:spPr>
            <a:xfrm>
              <a:off x="2537718" y="456325"/>
              <a:ext cx="322173" cy="251307"/>
            </a:xfrm>
            <a:custGeom>
              <a:avLst/>
              <a:gdLst>
                <a:gd name="connsiteX0" fmla="*/ 12700 w 322173"/>
                <a:gd name="connsiteY0" fmla="*/ 238607 h 251307"/>
                <a:gd name="connsiteX1" fmla="*/ 242252 w 322173"/>
                <a:gd name="connsiteY1" fmla="*/ 12700 h 251307"/>
                <a:gd name="connsiteX2" fmla="*/ 309473 w 322173"/>
                <a:gd name="connsiteY2" fmla="*/ 12700 h 2513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22173" h="251307">
                  <a:moveTo>
                    <a:pt x="12700" y="238607"/>
                  </a:moveTo>
                  <a:lnTo>
                    <a:pt x="242252" y="12700"/>
                  </a:lnTo>
                  <a:lnTo>
                    <a:pt x="309473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Freeform 3"/>
            <p:cNvSpPr/>
            <p:nvPr/>
          </p:nvSpPr>
          <p:spPr>
            <a:xfrm>
              <a:off x="1803036" y="307354"/>
              <a:ext cx="410286" cy="474078"/>
            </a:xfrm>
            <a:custGeom>
              <a:avLst/>
              <a:gdLst>
                <a:gd name="connsiteX0" fmla="*/ 397586 w 410286"/>
                <a:gd name="connsiteY0" fmla="*/ 461378 h 474078"/>
                <a:gd name="connsiteX1" fmla="*/ 12700 w 410286"/>
                <a:gd name="connsiteY1" fmla="*/ 12700 h 47407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10286" h="474078">
                  <a:moveTo>
                    <a:pt x="397586" y="461378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3"/>
            <p:cNvSpPr/>
            <p:nvPr/>
          </p:nvSpPr>
          <p:spPr>
            <a:xfrm>
              <a:off x="2586855" y="2320609"/>
              <a:ext cx="749452" cy="319963"/>
            </a:xfrm>
            <a:custGeom>
              <a:avLst/>
              <a:gdLst>
                <a:gd name="connsiteX0" fmla="*/ 12700 w 749452"/>
                <a:gd name="connsiteY0" fmla="*/ 12700 h 319963"/>
                <a:gd name="connsiteX1" fmla="*/ 188353 w 749452"/>
                <a:gd name="connsiteY1" fmla="*/ 307263 h 319963"/>
                <a:gd name="connsiteX2" fmla="*/ 736752 w 749452"/>
                <a:gd name="connsiteY2" fmla="*/ 307263 h 3199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749452" h="319963">
                  <a:moveTo>
                    <a:pt x="12700" y="12700"/>
                  </a:moveTo>
                  <a:lnTo>
                    <a:pt x="188353" y="307263"/>
                  </a:lnTo>
                  <a:lnTo>
                    <a:pt x="736752" y="307263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Freeform 3"/>
            <p:cNvSpPr/>
            <p:nvPr/>
          </p:nvSpPr>
          <p:spPr>
            <a:xfrm>
              <a:off x="2404394" y="2122324"/>
              <a:ext cx="931913" cy="189763"/>
            </a:xfrm>
            <a:custGeom>
              <a:avLst/>
              <a:gdLst>
                <a:gd name="connsiteX0" fmla="*/ 12700 w 931913"/>
                <a:gd name="connsiteY0" fmla="*/ 12700 h 189763"/>
                <a:gd name="connsiteX1" fmla="*/ 426897 w 931913"/>
                <a:gd name="connsiteY1" fmla="*/ 177063 h 189763"/>
                <a:gd name="connsiteX2" fmla="*/ 919213 w 931913"/>
                <a:gd name="connsiteY2" fmla="*/ 177063 h 1897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31913" h="189763">
                  <a:moveTo>
                    <a:pt x="12700" y="12700"/>
                  </a:moveTo>
                  <a:lnTo>
                    <a:pt x="426897" y="177063"/>
                  </a:lnTo>
                  <a:lnTo>
                    <a:pt x="919213" y="177063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3"/>
            <p:cNvSpPr/>
            <p:nvPr/>
          </p:nvSpPr>
          <p:spPr>
            <a:xfrm>
              <a:off x="2774726" y="1948346"/>
              <a:ext cx="561581" cy="50800"/>
            </a:xfrm>
            <a:custGeom>
              <a:avLst/>
              <a:gdLst>
                <a:gd name="connsiteX0" fmla="*/ 12700 w 561581"/>
                <a:gd name="connsiteY0" fmla="*/ 12700 h 50800"/>
                <a:gd name="connsiteX1" fmla="*/ 548881 w 561581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61581" h="50800">
                  <a:moveTo>
                    <a:pt x="12700" y="12700"/>
                  </a:moveTo>
                  <a:lnTo>
                    <a:pt x="548881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3"/>
            <p:cNvSpPr/>
            <p:nvPr/>
          </p:nvSpPr>
          <p:spPr>
            <a:xfrm>
              <a:off x="3119340" y="1470877"/>
              <a:ext cx="224612" cy="50800"/>
            </a:xfrm>
            <a:custGeom>
              <a:avLst/>
              <a:gdLst>
                <a:gd name="connsiteX0" fmla="*/ 12700 w 224612"/>
                <a:gd name="connsiteY0" fmla="*/ 12700 h 50800"/>
                <a:gd name="connsiteX1" fmla="*/ 211912 w 224612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4612" h="50800">
                  <a:moveTo>
                    <a:pt x="12700" y="12700"/>
                  </a:moveTo>
                  <a:lnTo>
                    <a:pt x="211912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3"/>
            <p:cNvSpPr/>
            <p:nvPr/>
          </p:nvSpPr>
          <p:spPr>
            <a:xfrm>
              <a:off x="2458102" y="354547"/>
              <a:ext cx="50800" cy="262915"/>
            </a:xfrm>
            <a:custGeom>
              <a:avLst/>
              <a:gdLst>
                <a:gd name="connsiteX0" fmla="*/ 12700 w 50800"/>
                <a:gd name="connsiteY0" fmla="*/ 250215 h 262915"/>
                <a:gd name="connsiteX1" fmla="*/ 12700 w 50800"/>
                <a:gd name="connsiteY1" fmla="*/ 12700 h 2629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262915">
                  <a:moveTo>
                    <a:pt x="12700" y="250215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3"/>
            <p:cNvSpPr/>
            <p:nvPr/>
          </p:nvSpPr>
          <p:spPr>
            <a:xfrm>
              <a:off x="1399405" y="677902"/>
              <a:ext cx="50800" cy="237972"/>
            </a:xfrm>
            <a:custGeom>
              <a:avLst/>
              <a:gdLst>
                <a:gd name="connsiteX0" fmla="*/ 12700 w 50800"/>
                <a:gd name="connsiteY0" fmla="*/ 225272 h 237972"/>
                <a:gd name="connsiteX1" fmla="*/ 12700 w 50800"/>
                <a:gd name="connsiteY1" fmla="*/ 12700 h 2379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237972">
                  <a:moveTo>
                    <a:pt x="12700" y="225272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3"/>
            <p:cNvSpPr/>
            <p:nvPr/>
          </p:nvSpPr>
          <p:spPr>
            <a:xfrm>
              <a:off x="1737377" y="307887"/>
              <a:ext cx="93116" cy="50800"/>
            </a:xfrm>
            <a:custGeom>
              <a:avLst/>
              <a:gdLst>
                <a:gd name="connsiteX0" fmla="*/ 12700 w 93116"/>
                <a:gd name="connsiteY0" fmla="*/ 12700 h 50800"/>
                <a:gd name="connsiteX1" fmla="*/ 80416 w 93116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116" h="50800">
                  <a:moveTo>
                    <a:pt x="12700" y="12700"/>
                  </a:moveTo>
                  <a:lnTo>
                    <a:pt x="80416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3"/>
            <p:cNvSpPr/>
            <p:nvPr/>
          </p:nvSpPr>
          <p:spPr>
            <a:xfrm>
              <a:off x="1844781" y="2624520"/>
              <a:ext cx="448564" cy="103581"/>
            </a:xfrm>
            <a:custGeom>
              <a:avLst/>
              <a:gdLst>
                <a:gd name="connsiteX0" fmla="*/ 12700 w 448564"/>
                <a:gd name="connsiteY0" fmla="*/ 90881 h 103581"/>
                <a:gd name="connsiteX1" fmla="*/ 117525 w 448564"/>
                <a:gd name="connsiteY1" fmla="*/ 12700 h 103581"/>
                <a:gd name="connsiteX2" fmla="*/ 435864 w 448564"/>
                <a:gd name="connsiteY2" fmla="*/ 12700 h 10358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48564" h="103581">
                  <a:moveTo>
                    <a:pt x="12700" y="90881"/>
                  </a:moveTo>
                  <a:lnTo>
                    <a:pt x="117525" y="12700"/>
                  </a:lnTo>
                  <a:lnTo>
                    <a:pt x="435864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Freeform 3"/>
            <p:cNvSpPr/>
            <p:nvPr/>
          </p:nvSpPr>
          <p:spPr>
            <a:xfrm>
              <a:off x="1911177" y="2889683"/>
              <a:ext cx="459905" cy="65265"/>
            </a:xfrm>
            <a:custGeom>
              <a:avLst/>
              <a:gdLst>
                <a:gd name="connsiteX0" fmla="*/ 12700 w 459905"/>
                <a:gd name="connsiteY0" fmla="*/ 52565 h 65265"/>
                <a:gd name="connsiteX1" fmla="*/ 131343 w 459905"/>
                <a:gd name="connsiteY1" fmla="*/ 12700 h 65265"/>
                <a:gd name="connsiteX2" fmla="*/ 447205 w 459905"/>
                <a:gd name="connsiteY2" fmla="*/ 12700 h 652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59905" h="65265">
                  <a:moveTo>
                    <a:pt x="12700" y="52565"/>
                  </a:moveTo>
                  <a:lnTo>
                    <a:pt x="131343" y="12700"/>
                  </a:lnTo>
                  <a:lnTo>
                    <a:pt x="447205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Freeform 3"/>
            <p:cNvSpPr/>
            <p:nvPr/>
          </p:nvSpPr>
          <p:spPr>
            <a:xfrm>
              <a:off x="2123292" y="3109330"/>
              <a:ext cx="247789" cy="50800"/>
            </a:xfrm>
            <a:custGeom>
              <a:avLst/>
              <a:gdLst>
                <a:gd name="connsiteX0" fmla="*/ 12700 w 247789"/>
                <a:gd name="connsiteY0" fmla="*/ 12700 h 50800"/>
                <a:gd name="connsiteX1" fmla="*/ 235089 w 247789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47789" h="50800">
                  <a:moveTo>
                    <a:pt x="12700" y="12700"/>
                  </a:moveTo>
                  <a:lnTo>
                    <a:pt x="235089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3"/>
            <p:cNvSpPr/>
            <p:nvPr/>
          </p:nvSpPr>
          <p:spPr>
            <a:xfrm>
              <a:off x="1159128" y="2979167"/>
              <a:ext cx="396829" cy="353415"/>
            </a:xfrm>
            <a:custGeom>
              <a:avLst/>
              <a:gdLst>
                <a:gd name="connsiteX0" fmla="*/ 12700 w 396829"/>
                <a:gd name="connsiteY0" fmla="*/ 340715 h 353415"/>
                <a:gd name="connsiteX1" fmla="*/ 384129 w 396829"/>
                <a:gd name="connsiteY1" fmla="*/ 12700 h 353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96829" h="353415">
                  <a:moveTo>
                    <a:pt x="12700" y="340715"/>
                  </a:moveTo>
                  <a:lnTo>
                    <a:pt x="384129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3"/>
            <p:cNvSpPr/>
            <p:nvPr/>
          </p:nvSpPr>
          <p:spPr>
            <a:xfrm>
              <a:off x="1108923" y="3307183"/>
              <a:ext cx="77614" cy="50800"/>
            </a:xfrm>
            <a:custGeom>
              <a:avLst/>
              <a:gdLst>
                <a:gd name="connsiteX0" fmla="*/ 12700 w 77614"/>
                <a:gd name="connsiteY0" fmla="*/ 12700 h 50800"/>
                <a:gd name="connsiteX1" fmla="*/ 64914 w 77614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7614" h="50800">
                  <a:moveTo>
                    <a:pt x="12700" y="12700"/>
                  </a:moveTo>
                  <a:lnTo>
                    <a:pt x="64914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Freeform 3"/>
            <p:cNvSpPr/>
            <p:nvPr/>
          </p:nvSpPr>
          <p:spPr>
            <a:xfrm>
              <a:off x="1083226" y="2535163"/>
              <a:ext cx="156108" cy="322313"/>
            </a:xfrm>
            <a:custGeom>
              <a:avLst/>
              <a:gdLst>
                <a:gd name="connsiteX0" fmla="*/ 143408 w 156108"/>
                <a:gd name="connsiteY0" fmla="*/ 309613 h 322313"/>
                <a:gd name="connsiteX1" fmla="*/ 12700 w 156108"/>
                <a:gd name="connsiteY1" fmla="*/ 96723 h 322313"/>
                <a:gd name="connsiteX2" fmla="*/ 12700 w 156108"/>
                <a:gd name="connsiteY2" fmla="*/ 12700 h 32231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56108" h="322313">
                  <a:moveTo>
                    <a:pt x="143408" y="309613"/>
                  </a:moveTo>
                  <a:lnTo>
                    <a:pt x="12700" y="96723"/>
                  </a:ln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Freeform 3"/>
            <p:cNvSpPr/>
            <p:nvPr/>
          </p:nvSpPr>
          <p:spPr>
            <a:xfrm>
              <a:off x="2303962" y="1995375"/>
              <a:ext cx="1025994" cy="140004"/>
            </a:xfrm>
            <a:custGeom>
              <a:avLst/>
              <a:gdLst>
                <a:gd name="connsiteX0" fmla="*/ 6350 w 1025994"/>
                <a:gd name="connsiteY0" fmla="*/ 6350 h 140004"/>
                <a:gd name="connsiteX1" fmla="*/ 489369 w 1025994"/>
                <a:gd name="connsiteY1" fmla="*/ 133654 h 140004"/>
                <a:gd name="connsiteX2" fmla="*/ 1019644 w 1025994"/>
                <a:gd name="connsiteY2" fmla="*/ 133654 h 14000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25994" h="140004">
                  <a:moveTo>
                    <a:pt x="6350" y="6350"/>
                  </a:moveTo>
                  <a:lnTo>
                    <a:pt x="489369" y="133654"/>
                  </a:lnTo>
                  <a:lnTo>
                    <a:pt x="1019644" y="133654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Freeform 3"/>
            <p:cNvSpPr/>
            <p:nvPr/>
          </p:nvSpPr>
          <p:spPr>
            <a:xfrm>
              <a:off x="2294640" y="1634441"/>
              <a:ext cx="1032420" cy="166446"/>
            </a:xfrm>
            <a:custGeom>
              <a:avLst/>
              <a:gdLst>
                <a:gd name="connsiteX0" fmla="*/ 6350 w 1032420"/>
                <a:gd name="connsiteY0" fmla="*/ 6350 h 166446"/>
                <a:gd name="connsiteX1" fmla="*/ 461365 w 1032420"/>
                <a:gd name="connsiteY1" fmla="*/ 160096 h 166446"/>
                <a:gd name="connsiteX2" fmla="*/ 1026070 w 1032420"/>
                <a:gd name="connsiteY2" fmla="*/ 160096 h 16644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32420" h="166446">
                  <a:moveTo>
                    <a:pt x="6350" y="6350"/>
                  </a:moveTo>
                  <a:lnTo>
                    <a:pt x="461365" y="160096"/>
                  </a:lnTo>
                  <a:lnTo>
                    <a:pt x="1026070" y="16009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Freeform 3"/>
            <p:cNvSpPr/>
            <p:nvPr/>
          </p:nvSpPr>
          <p:spPr>
            <a:xfrm>
              <a:off x="2336538" y="1279641"/>
              <a:ext cx="1001064" cy="25400"/>
            </a:xfrm>
            <a:custGeom>
              <a:avLst/>
              <a:gdLst>
                <a:gd name="connsiteX0" fmla="*/ 6350 w 1001064"/>
                <a:gd name="connsiteY0" fmla="*/ 6350 h 25400"/>
                <a:gd name="connsiteX1" fmla="*/ 994714 w 1001064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01064" h="25400">
                  <a:moveTo>
                    <a:pt x="6350" y="6350"/>
                  </a:moveTo>
                  <a:lnTo>
                    <a:pt x="994714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Freeform 3"/>
            <p:cNvSpPr/>
            <p:nvPr/>
          </p:nvSpPr>
          <p:spPr>
            <a:xfrm>
              <a:off x="3084276" y="790881"/>
              <a:ext cx="143687" cy="182333"/>
            </a:xfrm>
            <a:custGeom>
              <a:avLst/>
              <a:gdLst>
                <a:gd name="connsiteX0" fmla="*/ 6350 w 143687"/>
                <a:gd name="connsiteY0" fmla="*/ 175983 h 182333"/>
                <a:gd name="connsiteX1" fmla="*/ 70116 w 143687"/>
                <a:gd name="connsiteY1" fmla="*/ 6350 h 182333"/>
                <a:gd name="connsiteX2" fmla="*/ 137337 w 143687"/>
                <a:gd name="connsiteY2" fmla="*/ 6350 h 1823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43687" h="182333">
                  <a:moveTo>
                    <a:pt x="6350" y="175983"/>
                  </a:moveTo>
                  <a:lnTo>
                    <a:pt x="70116" y="6350"/>
                  </a:lnTo>
                  <a:lnTo>
                    <a:pt x="137337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3"/>
            <p:cNvSpPr/>
            <p:nvPr/>
          </p:nvSpPr>
          <p:spPr>
            <a:xfrm>
              <a:off x="2672415" y="608903"/>
              <a:ext cx="398513" cy="288988"/>
            </a:xfrm>
            <a:custGeom>
              <a:avLst/>
              <a:gdLst>
                <a:gd name="connsiteX0" fmla="*/ 6350 w 398513"/>
                <a:gd name="connsiteY0" fmla="*/ 282638 h 288988"/>
                <a:gd name="connsiteX1" fmla="*/ 324916 w 398513"/>
                <a:gd name="connsiteY1" fmla="*/ 6350 h 288988"/>
                <a:gd name="connsiteX2" fmla="*/ 392163 w 398513"/>
                <a:gd name="connsiteY2" fmla="*/ 6350 h 2889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98513" h="288988">
                  <a:moveTo>
                    <a:pt x="6350" y="282638"/>
                  </a:moveTo>
                  <a:lnTo>
                    <a:pt x="324916" y="6350"/>
                  </a:lnTo>
                  <a:lnTo>
                    <a:pt x="392163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3"/>
            <p:cNvSpPr/>
            <p:nvPr/>
          </p:nvSpPr>
          <p:spPr>
            <a:xfrm>
              <a:off x="2544068" y="462675"/>
              <a:ext cx="309473" cy="238607"/>
            </a:xfrm>
            <a:custGeom>
              <a:avLst/>
              <a:gdLst>
                <a:gd name="connsiteX0" fmla="*/ 6350 w 309473"/>
                <a:gd name="connsiteY0" fmla="*/ 232257 h 238607"/>
                <a:gd name="connsiteX1" fmla="*/ 235902 w 309473"/>
                <a:gd name="connsiteY1" fmla="*/ 6350 h 238607"/>
                <a:gd name="connsiteX2" fmla="*/ 303123 w 309473"/>
                <a:gd name="connsiteY2" fmla="*/ 6350 h 2386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09473" h="238607">
                  <a:moveTo>
                    <a:pt x="6350" y="232257"/>
                  </a:moveTo>
                  <a:lnTo>
                    <a:pt x="235902" y="6350"/>
                  </a:lnTo>
                  <a:lnTo>
                    <a:pt x="303123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3"/>
            <p:cNvSpPr/>
            <p:nvPr/>
          </p:nvSpPr>
          <p:spPr>
            <a:xfrm>
              <a:off x="1809386" y="313704"/>
              <a:ext cx="397586" cy="461378"/>
            </a:xfrm>
            <a:custGeom>
              <a:avLst/>
              <a:gdLst>
                <a:gd name="connsiteX0" fmla="*/ 391236 w 397586"/>
                <a:gd name="connsiteY0" fmla="*/ 455028 h 461378"/>
                <a:gd name="connsiteX1" fmla="*/ 6350 w 397586"/>
                <a:gd name="connsiteY1" fmla="*/ 6350 h 46137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97586" h="461378">
                  <a:moveTo>
                    <a:pt x="391236" y="455028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Freeform 3"/>
            <p:cNvSpPr/>
            <p:nvPr/>
          </p:nvSpPr>
          <p:spPr>
            <a:xfrm>
              <a:off x="2593205" y="2326959"/>
              <a:ext cx="736752" cy="307263"/>
            </a:xfrm>
            <a:custGeom>
              <a:avLst/>
              <a:gdLst>
                <a:gd name="connsiteX0" fmla="*/ 6350 w 736752"/>
                <a:gd name="connsiteY0" fmla="*/ 6350 h 307263"/>
                <a:gd name="connsiteX1" fmla="*/ 182003 w 736752"/>
                <a:gd name="connsiteY1" fmla="*/ 300913 h 307263"/>
                <a:gd name="connsiteX2" fmla="*/ 730402 w 736752"/>
                <a:gd name="connsiteY2" fmla="*/ 300913 h 3072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736752" h="307263">
                  <a:moveTo>
                    <a:pt x="6350" y="6350"/>
                  </a:moveTo>
                  <a:lnTo>
                    <a:pt x="182003" y="300913"/>
                  </a:lnTo>
                  <a:lnTo>
                    <a:pt x="730402" y="300913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Freeform 3"/>
            <p:cNvSpPr/>
            <p:nvPr/>
          </p:nvSpPr>
          <p:spPr>
            <a:xfrm>
              <a:off x="2410744" y="2128674"/>
              <a:ext cx="919213" cy="177063"/>
            </a:xfrm>
            <a:custGeom>
              <a:avLst/>
              <a:gdLst>
                <a:gd name="connsiteX0" fmla="*/ 6350 w 919213"/>
                <a:gd name="connsiteY0" fmla="*/ 6350 h 177063"/>
                <a:gd name="connsiteX1" fmla="*/ 420547 w 919213"/>
                <a:gd name="connsiteY1" fmla="*/ 170713 h 177063"/>
                <a:gd name="connsiteX2" fmla="*/ 912863 w 919213"/>
                <a:gd name="connsiteY2" fmla="*/ 170713 h 1770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19213" h="177063">
                  <a:moveTo>
                    <a:pt x="6350" y="6350"/>
                  </a:moveTo>
                  <a:lnTo>
                    <a:pt x="420547" y="170713"/>
                  </a:lnTo>
                  <a:lnTo>
                    <a:pt x="912863" y="170713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3"/>
            <p:cNvSpPr/>
            <p:nvPr/>
          </p:nvSpPr>
          <p:spPr>
            <a:xfrm>
              <a:off x="2781076" y="1954696"/>
              <a:ext cx="548881" cy="25400"/>
            </a:xfrm>
            <a:custGeom>
              <a:avLst/>
              <a:gdLst>
                <a:gd name="connsiteX0" fmla="*/ 6350 w 548881"/>
                <a:gd name="connsiteY0" fmla="*/ 6350 h 25400"/>
                <a:gd name="connsiteX1" fmla="*/ 542531 w 54888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48881" h="25400">
                  <a:moveTo>
                    <a:pt x="6350" y="6350"/>
                  </a:moveTo>
                  <a:lnTo>
                    <a:pt x="542531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Freeform 3"/>
            <p:cNvSpPr/>
            <p:nvPr/>
          </p:nvSpPr>
          <p:spPr>
            <a:xfrm>
              <a:off x="3125690" y="1477227"/>
              <a:ext cx="211912" cy="25400"/>
            </a:xfrm>
            <a:custGeom>
              <a:avLst/>
              <a:gdLst>
                <a:gd name="connsiteX0" fmla="*/ 6350 w 211912"/>
                <a:gd name="connsiteY0" fmla="*/ 6350 h 25400"/>
                <a:gd name="connsiteX1" fmla="*/ 205562 w 211912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11912" h="25400">
                  <a:moveTo>
                    <a:pt x="6350" y="6350"/>
                  </a:moveTo>
                  <a:lnTo>
                    <a:pt x="205562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reeform 3"/>
            <p:cNvSpPr/>
            <p:nvPr/>
          </p:nvSpPr>
          <p:spPr>
            <a:xfrm>
              <a:off x="2464452" y="360897"/>
              <a:ext cx="25400" cy="250215"/>
            </a:xfrm>
            <a:custGeom>
              <a:avLst/>
              <a:gdLst>
                <a:gd name="connsiteX0" fmla="*/ 6350 w 25400"/>
                <a:gd name="connsiteY0" fmla="*/ 243865 h 250215"/>
                <a:gd name="connsiteX1" fmla="*/ 6350 w 25400"/>
                <a:gd name="connsiteY1" fmla="*/ 6350 h 2502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250215">
                  <a:moveTo>
                    <a:pt x="6350" y="243865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3"/>
            <p:cNvSpPr/>
            <p:nvPr/>
          </p:nvSpPr>
          <p:spPr>
            <a:xfrm>
              <a:off x="1405755" y="684252"/>
              <a:ext cx="25400" cy="225272"/>
            </a:xfrm>
            <a:custGeom>
              <a:avLst/>
              <a:gdLst>
                <a:gd name="connsiteX0" fmla="*/ 6350 w 25400"/>
                <a:gd name="connsiteY0" fmla="*/ 218922 h 225272"/>
                <a:gd name="connsiteX1" fmla="*/ 6350 w 25400"/>
                <a:gd name="connsiteY1" fmla="*/ 6350 h 2252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225272">
                  <a:moveTo>
                    <a:pt x="6350" y="218922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Freeform 3"/>
            <p:cNvSpPr/>
            <p:nvPr/>
          </p:nvSpPr>
          <p:spPr>
            <a:xfrm>
              <a:off x="1743727" y="314237"/>
              <a:ext cx="80416" cy="25400"/>
            </a:xfrm>
            <a:custGeom>
              <a:avLst/>
              <a:gdLst>
                <a:gd name="connsiteX0" fmla="*/ 6350 w 80416"/>
                <a:gd name="connsiteY0" fmla="*/ 6350 h 25400"/>
                <a:gd name="connsiteX1" fmla="*/ 74066 w 80416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0416" h="25400">
                  <a:moveTo>
                    <a:pt x="6350" y="6350"/>
                  </a:moveTo>
                  <a:lnTo>
                    <a:pt x="74066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3"/>
            <p:cNvSpPr/>
            <p:nvPr/>
          </p:nvSpPr>
          <p:spPr>
            <a:xfrm>
              <a:off x="1851131" y="2630870"/>
              <a:ext cx="435864" cy="90881"/>
            </a:xfrm>
            <a:custGeom>
              <a:avLst/>
              <a:gdLst>
                <a:gd name="connsiteX0" fmla="*/ 6350 w 435864"/>
                <a:gd name="connsiteY0" fmla="*/ 84531 h 90881"/>
                <a:gd name="connsiteX1" fmla="*/ 111175 w 435864"/>
                <a:gd name="connsiteY1" fmla="*/ 6350 h 90881"/>
                <a:gd name="connsiteX2" fmla="*/ 429514 w 435864"/>
                <a:gd name="connsiteY2" fmla="*/ 6350 h 9088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35864" h="90881">
                  <a:moveTo>
                    <a:pt x="6350" y="84531"/>
                  </a:moveTo>
                  <a:lnTo>
                    <a:pt x="111175" y="6350"/>
                  </a:lnTo>
                  <a:lnTo>
                    <a:pt x="429514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Freeform 3"/>
            <p:cNvSpPr/>
            <p:nvPr/>
          </p:nvSpPr>
          <p:spPr>
            <a:xfrm>
              <a:off x="1917527" y="2896033"/>
              <a:ext cx="447205" cy="52565"/>
            </a:xfrm>
            <a:custGeom>
              <a:avLst/>
              <a:gdLst>
                <a:gd name="connsiteX0" fmla="*/ 6350 w 447205"/>
                <a:gd name="connsiteY0" fmla="*/ 46215 h 52565"/>
                <a:gd name="connsiteX1" fmla="*/ 124993 w 447205"/>
                <a:gd name="connsiteY1" fmla="*/ 6350 h 52565"/>
                <a:gd name="connsiteX2" fmla="*/ 440855 w 447205"/>
                <a:gd name="connsiteY2" fmla="*/ 6350 h 525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47205" h="52565">
                  <a:moveTo>
                    <a:pt x="6350" y="46215"/>
                  </a:moveTo>
                  <a:lnTo>
                    <a:pt x="124993" y="6350"/>
                  </a:lnTo>
                  <a:lnTo>
                    <a:pt x="440855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Freeform 3"/>
            <p:cNvSpPr/>
            <p:nvPr/>
          </p:nvSpPr>
          <p:spPr>
            <a:xfrm>
              <a:off x="2129642" y="3115680"/>
              <a:ext cx="235089" cy="25400"/>
            </a:xfrm>
            <a:custGeom>
              <a:avLst/>
              <a:gdLst>
                <a:gd name="connsiteX0" fmla="*/ 6350 w 235089"/>
                <a:gd name="connsiteY0" fmla="*/ 6350 h 25400"/>
                <a:gd name="connsiteX1" fmla="*/ 228739 w 23508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5089" h="25400">
                  <a:moveTo>
                    <a:pt x="6350" y="6350"/>
                  </a:moveTo>
                  <a:lnTo>
                    <a:pt x="228739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3"/>
            <p:cNvSpPr/>
            <p:nvPr/>
          </p:nvSpPr>
          <p:spPr>
            <a:xfrm>
              <a:off x="1165478" y="2985517"/>
              <a:ext cx="384129" cy="340715"/>
            </a:xfrm>
            <a:custGeom>
              <a:avLst/>
              <a:gdLst>
                <a:gd name="connsiteX0" fmla="*/ 6350 w 384129"/>
                <a:gd name="connsiteY0" fmla="*/ 334365 h 340715"/>
                <a:gd name="connsiteX1" fmla="*/ 377779 w 384129"/>
                <a:gd name="connsiteY1" fmla="*/ 6350 h 3407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84129" h="340715">
                  <a:moveTo>
                    <a:pt x="6350" y="334365"/>
                  </a:moveTo>
                  <a:lnTo>
                    <a:pt x="377779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reeform 3"/>
            <p:cNvSpPr/>
            <p:nvPr/>
          </p:nvSpPr>
          <p:spPr>
            <a:xfrm>
              <a:off x="1088212" y="3313533"/>
              <a:ext cx="91975" cy="25400"/>
            </a:xfrm>
            <a:custGeom>
              <a:avLst/>
              <a:gdLst>
                <a:gd name="connsiteX0" fmla="*/ 6350 w 91975"/>
                <a:gd name="connsiteY0" fmla="*/ 6350 h 25400"/>
                <a:gd name="connsiteX1" fmla="*/ 85625 w 91975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1975" h="25400">
                  <a:moveTo>
                    <a:pt x="6350" y="6350"/>
                  </a:moveTo>
                  <a:lnTo>
                    <a:pt x="85625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Freeform 3"/>
            <p:cNvSpPr/>
            <p:nvPr/>
          </p:nvSpPr>
          <p:spPr>
            <a:xfrm>
              <a:off x="1089576" y="2541513"/>
              <a:ext cx="143408" cy="309613"/>
            </a:xfrm>
            <a:custGeom>
              <a:avLst/>
              <a:gdLst>
                <a:gd name="connsiteX0" fmla="*/ 137058 w 143408"/>
                <a:gd name="connsiteY0" fmla="*/ 303263 h 309613"/>
                <a:gd name="connsiteX1" fmla="*/ 6350 w 143408"/>
                <a:gd name="connsiteY1" fmla="*/ 90373 h 309613"/>
                <a:gd name="connsiteX2" fmla="*/ 6350 w 143408"/>
                <a:gd name="connsiteY2" fmla="*/ 6350 h 30961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43408" h="309613">
                  <a:moveTo>
                    <a:pt x="137058" y="303263"/>
                  </a:moveTo>
                  <a:lnTo>
                    <a:pt x="6350" y="90373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436394" y="2140577"/>
              <a:ext cx="544608" cy="166854"/>
            </a:xfrm>
            <a:custGeom>
              <a:avLst/>
              <a:gdLst>
                <a:gd name="connsiteX0" fmla="*/ 0 w 544608"/>
                <a:gd name="connsiteY0" fmla="*/ 9692 h 166854"/>
                <a:gd name="connsiteX1" fmla="*/ 269081 w 544608"/>
                <a:gd name="connsiteY1" fmla="*/ 167 h 166854"/>
                <a:gd name="connsiteX2" fmla="*/ 442912 w 544608"/>
                <a:gd name="connsiteY2" fmla="*/ 16836 h 166854"/>
                <a:gd name="connsiteX3" fmla="*/ 531019 w 544608"/>
                <a:gd name="connsiteY3" fmla="*/ 69223 h 166854"/>
                <a:gd name="connsiteX4" fmla="*/ 542925 w 544608"/>
                <a:gd name="connsiteY4" fmla="*/ 166854 h 16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608" h="166854">
                  <a:moveTo>
                    <a:pt x="0" y="9692"/>
                  </a:moveTo>
                  <a:cubicBezTo>
                    <a:pt x="97631" y="4334"/>
                    <a:pt x="195262" y="-1024"/>
                    <a:pt x="269081" y="167"/>
                  </a:cubicBezTo>
                  <a:cubicBezTo>
                    <a:pt x="342900" y="1358"/>
                    <a:pt x="399256" y="5327"/>
                    <a:pt x="442912" y="16836"/>
                  </a:cubicBezTo>
                  <a:cubicBezTo>
                    <a:pt x="486568" y="28345"/>
                    <a:pt x="514350" y="44220"/>
                    <a:pt x="531019" y="69223"/>
                  </a:cubicBezTo>
                  <a:cubicBezTo>
                    <a:pt x="547688" y="94226"/>
                    <a:pt x="545306" y="130540"/>
                    <a:pt x="542925" y="166854"/>
                  </a:cubicBezTo>
                </a:path>
              </a:pathLst>
            </a:cu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1017F-1890-A34A-95DA-53664CBDB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6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"/>
          <a:stretch>
            <a:fillRect/>
          </a:stretch>
        </p:blipFill>
        <p:spPr>
          <a:xfrm>
            <a:off x="298704" y="1389888"/>
            <a:ext cx="8546592" cy="407822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4098" y="1571339"/>
            <a:ext cx="164628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Primary motor area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4098" y="1898364"/>
            <a:ext cx="121668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Premotor area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44098" y="2182527"/>
            <a:ext cx="140102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association area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2511" y="2636552"/>
            <a:ext cx="157408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9538" indent="-109538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Working memory</a:t>
            </a:r>
            <a:b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judgment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2511" y="3155664"/>
            <a:ext cx="8303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9538" indent="-109538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Problem</a:t>
            </a:r>
            <a:b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solving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511" y="3616039"/>
            <a:ext cx="144302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9538" indent="-109538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Language</a:t>
            </a:r>
            <a:b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comprehension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982273" y="4152614"/>
            <a:ext cx="129202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Broca’s area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(motor speech)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10936" y="4706652"/>
            <a:ext cx="78547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area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37748" y="5225764"/>
            <a:ext cx="26129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395398" y="1395126"/>
            <a:ext cx="1232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Central sulcus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400411" y="1631664"/>
            <a:ext cx="213199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 somatic sensory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area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887773" y="2182527"/>
            <a:ext cx="184826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Gustatory area (taste)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987786" y="2550827"/>
            <a:ext cx="173605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Speech/language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(outlined by dashes)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7011598" y="3106452"/>
            <a:ext cx="181940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Posterior association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area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6957623" y="4060539"/>
            <a:ext cx="94250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Visual area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6428986" y="4801902"/>
            <a:ext cx="11541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Auditory area</a:t>
            </a:r>
          </a:p>
        </p:txBody>
      </p:sp>
      <p:sp>
        <p:nvSpPr>
          <p:cNvPr id="22" name="Freeform 21"/>
          <p:cNvSpPr/>
          <p:nvPr/>
        </p:nvSpPr>
        <p:spPr>
          <a:xfrm>
            <a:off x="6353250" y="3810450"/>
            <a:ext cx="460120" cy="371868"/>
          </a:xfrm>
          <a:custGeom>
            <a:avLst/>
            <a:gdLst>
              <a:gd name="connsiteX0" fmla="*/ 12700 w 460120"/>
              <a:gd name="connsiteY0" fmla="*/ 12700 h 371868"/>
              <a:gd name="connsiteX1" fmla="*/ 447420 w 460120"/>
              <a:gd name="connsiteY1" fmla="*/ 359168 h 371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0120" h="371868">
                <a:moveTo>
                  <a:pt x="12700" y="12700"/>
                </a:moveTo>
                <a:lnTo>
                  <a:pt x="447420" y="35916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983485" y="1677384"/>
            <a:ext cx="2556141" cy="211785"/>
          </a:xfrm>
          <a:custGeom>
            <a:avLst/>
            <a:gdLst>
              <a:gd name="connsiteX0" fmla="*/ 2543441 w 2556141"/>
              <a:gd name="connsiteY0" fmla="*/ 199085 h 211785"/>
              <a:gd name="connsiteX1" fmla="*/ 2357056 w 2556141"/>
              <a:gd name="connsiteY1" fmla="*/ 12700 h 211785"/>
              <a:gd name="connsiteX2" fmla="*/ 12700 w 2556141"/>
              <a:gd name="connsiteY2" fmla="*/ 12700 h 211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56141" h="211785">
                <a:moveTo>
                  <a:pt x="2543441" y="199085"/>
                </a:moveTo>
                <a:lnTo>
                  <a:pt x="2357056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565693" y="2011127"/>
            <a:ext cx="2263101" cy="50800"/>
          </a:xfrm>
          <a:custGeom>
            <a:avLst/>
            <a:gdLst>
              <a:gd name="connsiteX0" fmla="*/ 2250401 w 2263101"/>
              <a:gd name="connsiteY0" fmla="*/ 12700 h 50800"/>
              <a:gd name="connsiteX1" fmla="*/ 12700 w 226310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3101" h="50800">
                <a:moveTo>
                  <a:pt x="225040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912098" y="2742634"/>
            <a:ext cx="753338" cy="584200"/>
          </a:xfrm>
          <a:custGeom>
            <a:avLst/>
            <a:gdLst>
              <a:gd name="connsiteX0" fmla="*/ 740638 w 753338"/>
              <a:gd name="connsiteY0" fmla="*/ 571499 h 584200"/>
              <a:gd name="connsiteX1" fmla="*/ 517893 w 753338"/>
              <a:gd name="connsiteY1" fmla="*/ 12700 h 584200"/>
              <a:gd name="connsiteX2" fmla="*/ 12700 w 753338"/>
              <a:gd name="connsiteY2" fmla="*/ 1270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3338" h="584200">
                <a:moveTo>
                  <a:pt x="740638" y="571499"/>
                </a:moveTo>
                <a:lnTo>
                  <a:pt x="517893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417292" y="2481751"/>
            <a:ext cx="701675" cy="286283"/>
          </a:xfrm>
          <a:custGeom>
            <a:avLst/>
            <a:gdLst>
              <a:gd name="connsiteX0" fmla="*/ 688975 w 701675"/>
              <a:gd name="connsiteY0" fmla="*/ 12700 h 286283"/>
              <a:gd name="connsiteX1" fmla="*/ 12700 w 701675"/>
              <a:gd name="connsiteY1" fmla="*/ 273583 h 2862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1675" h="286283">
                <a:moveTo>
                  <a:pt x="688975" y="12700"/>
                </a:moveTo>
                <a:lnTo>
                  <a:pt x="12700" y="27358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699418" y="1581499"/>
            <a:ext cx="50800" cy="310959"/>
          </a:xfrm>
          <a:custGeom>
            <a:avLst/>
            <a:gdLst>
              <a:gd name="connsiteX0" fmla="*/ 12700 w 50800"/>
              <a:gd name="connsiteY0" fmla="*/ 298259 h 310959"/>
              <a:gd name="connsiteX1" fmla="*/ 12700 w 50800"/>
              <a:gd name="connsiteY1" fmla="*/ 12700 h 310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310959">
                <a:moveTo>
                  <a:pt x="12700" y="298259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097068" y="1716131"/>
            <a:ext cx="1260004" cy="269278"/>
          </a:xfrm>
          <a:custGeom>
            <a:avLst/>
            <a:gdLst>
              <a:gd name="connsiteX0" fmla="*/ 12700 w 1260004"/>
              <a:gd name="connsiteY0" fmla="*/ 256578 h 269278"/>
              <a:gd name="connsiteX1" fmla="*/ 1061592 w 1260004"/>
              <a:gd name="connsiteY1" fmla="*/ 12700 h 269278"/>
              <a:gd name="connsiteX2" fmla="*/ 1247305 w 1260004"/>
              <a:gd name="connsiteY2" fmla="*/ 12700 h 269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0004" h="269278">
                <a:moveTo>
                  <a:pt x="12700" y="256578"/>
                </a:moveTo>
                <a:lnTo>
                  <a:pt x="1061592" y="12700"/>
                </a:lnTo>
                <a:lnTo>
                  <a:pt x="124730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103418" y="1722481"/>
            <a:ext cx="1247304" cy="256578"/>
          </a:xfrm>
          <a:custGeom>
            <a:avLst/>
            <a:gdLst>
              <a:gd name="connsiteX0" fmla="*/ 6350 w 1247304"/>
              <a:gd name="connsiteY0" fmla="*/ 250228 h 256578"/>
              <a:gd name="connsiteX1" fmla="*/ 1055242 w 1247304"/>
              <a:gd name="connsiteY1" fmla="*/ 6350 h 256578"/>
              <a:gd name="connsiteX2" fmla="*/ 1240955 w 1247304"/>
              <a:gd name="connsiteY2" fmla="*/ 6350 h 256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7304" h="256578">
                <a:moveTo>
                  <a:pt x="6350" y="250228"/>
                </a:moveTo>
                <a:lnTo>
                  <a:pt x="1055242" y="6350"/>
                </a:lnTo>
                <a:lnTo>
                  <a:pt x="124095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181944" y="2260288"/>
            <a:ext cx="2671940" cy="924369"/>
          </a:xfrm>
          <a:custGeom>
            <a:avLst/>
            <a:gdLst>
              <a:gd name="connsiteX0" fmla="*/ 12700 w 2671940"/>
              <a:gd name="connsiteY0" fmla="*/ 911669 h 924369"/>
              <a:gd name="connsiteX1" fmla="*/ 2481910 w 2671940"/>
              <a:gd name="connsiteY1" fmla="*/ 12700 h 924369"/>
              <a:gd name="connsiteX2" fmla="*/ 2659240 w 2671940"/>
              <a:gd name="connsiteY2" fmla="*/ 12700 h 924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71940" h="924369">
                <a:moveTo>
                  <a:pt x="12700" y="911669"/>
                </a:moveTo>
                <a:lnTo>
                  <a:pt x="2481910" y="12700"/>
                </a:lnTo>
                <a:lnTo>
                  <a:pt x="26592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188294" y="2266638"/>
            <a:ext cx="2659240" cy="911669"/>
          </a:xfrm>
          <a:custGeom>
            <a:avLst/>
            <a:gdLst>
              <a:gd name="connsiteX0" fmla="*/ 6350 w 2659240"/>
              <a:gd name="connsiteY0" fmla="*/ 905319 h 911669"/>
              <a:gd name="connsiteX1" fmla="*/ 2475560 w 2659240"/>
              <a:gd name="connsiteY1" fmla="*/ 6350 h 911669"/>
              <a:gd name="connsiteX2" fmla="*/ 2652890 w 2659240"/>
              <a:gd name="connsiteY2" fmla="*/ 6350 h 911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59240" h="911669">
                <a:moveTo>
                  <a:pt x="6350" y="905319"/>
                </a:moveTo>
                <a:lnTo>
                  <a:pt x="2475560" y="6350"/>
                </a:lnTo>
                <a:lnTo>
                  <a:pt x="26528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081193" y="2644425"/>
            <a:ext cx="1861070" cy="478739"/>
          </a:xfrm>
          <a:custGeom>
            <a:avLst/>
            <a:gdLst>
              <a:gd name="connsiteX0" fmla="*/ 12700 w 1861070"/>
              <a:gd name="connsiteY0" fmla="*/ 466039 h 478739"/>
              <a:gd name="connsiteX1" fmla="*/ 1678673 w 1861070"/>
              <a:gd name="connsiteY1" fmla="*/ 12700 h 478739"/>
              <a:gd name="connsiteX2" fmla="*/ 1848370 w 1861070"/>
              <a:gd name="connsiteY2" fmla="*/ 12700 h 478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1070" h="478739">
                <a:moveTo>
                  <a:pt x="12700" y="466039"/>
                </a:moveTo>
                <a:lnTo>
                  <a:pt x="1678673" y="12700"/>
                </a:lnTo>
                <a:lnTo>
                  <a:pt x="18483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087543" y="2650775"/>
            <a:ext cx="1848370" cy="466039"/>
          </a:xfrm>
          <a:custGeom>
            <a:avLst/>
            <a:gdLst>
              <a:gd name="connsiteX0" fmla="*/ 6350 w 1848370"/>
              <a:gd name="connsiteY0" fmla="*/ 459689 h 466039"/>
              <a:gd name="connsiteX1" fmla="*/ 1672323 w 1848370"/>
              <a:gd name="connsiteY1" fmla="*/ 6350 h 466039"/>
              <a:gd name="connsiteX2" fmla="*/ 1842020 w 1848370"/>
              <a:gd name="connsiteY2" fmla="*/ 6350 h 46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8370" h="466039">
                <a:moveTo>
                  <a:pt x="6350" y="459689"/>
                </a:moveTo>
                <a:lnTo>
                  <a:pt x="1672323" y="6350"/>
                </a:lnTo>
                <a:lnTo>
                  <a:pt x="18420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711456" y="3197713"/>
            <a:ext cx="1265707" cy="50800"/>
          </a:xfrm>
          <a:custGeom>
            <a:avLst/>
            <a:gdLst>
              <a:gd name="connsiteX0" fmla="*/ 12700 w 1265707"/>
              <a:gd name="connsiteY0" fmla="*/ 12700 h 50800"/>
              <a:gd name="connsiteX1" fmla="*/ 1253007 w 126570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5707" h="50800">
                <a:moveTo>
                  <a:pt x="12700" y="12700"/>
                </a:moveTo>
                <a:lnTo>
                  <a:pt x="125300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811633" y="3868819"/>
            <a:ext cx="1124381" cy="313499"/>
          </a:xfrm>
          <a:custGeom>
            <a:avLst/>
            <a:gdLst>
              <a:gd name="connsiteX0" fmla="*/ 12700 w 1124381"/>
              <a:gd name="connsiteY0" fmla="*/ 12700 h 313499"/>
              <a:gd name="connsiteX1" fmla="*/ 989037 w 1124381"/>
              <a:gd name="connsiteY1" fmla="*/ 300799 h 313499"/>
              <a:gd name="connsiteX2" fmla="*/ 1111681 w 1124381"/>
              <a:gd name="connsiteY2" fmla="*/ 300799 h 313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4381" h="313499">
                <a:moveTo>
                  <a:pt x="12700" y="12700"/>
                </a:moveTo>
                <a:lnTo>
                  <a:pt x="989037" y="300799"/>
                </a:lnTo>
                <a:lnTo>
                  <a:pt x="1111681" y="3007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989835" y="1683734"/>
            <a:ext cx="2543441" cy="199085"/>
          </a:xfrm>
          <a:custGeom>
            <a:avLst/>
            <a:gdLst>
              <a:gd name="connsiteX0" fmla="*/ 2537091 w 2543441"/>
              <a:gd name="connsiteY0" fmla="*/ 192735 h 199085"/>
              <a:gd name="connsiteX1" fmla="*/ 2350706 w 2543441"/>
              <a:gd name="connsiteY1" fmla="*/ 6350 h 199085"/>
              <a:gd name="connsiteX2" fmla="*/ 6350 w 2543441"/>
              <a:gd name="connsiteY2" fmla="*/ 6350 h 199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3441" h="199085">
                <a:moveTo>
                  <a:pt x="2537091" y="192735"/>
                </a:moveTo>
                <a:lnTo>
                  <a:pt x="2350706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316786" y="3711517"/>
            <a:ext cx="964628" cy="216369"/>
          </a:xfrm>
          <a:custGeom>
            <a:avLst/>
            <a:gdLst>
              <a:gd name="connsiteX0" fmla="*/ 951928 w 964628"/>
              <a:gd name="connsiteY0" fmla="*/ 203669 h 216369"/>
              <a:gd name="connsiteX1" fmla="*/ 615645 w 964628"/>
              <a:gd name="connsiteY1" fmla="*/ 12700 h 216369"/>
              <a:gd name="connsiteX2" fmla="*/ 12700 w 964628"/>
              <a:gd name="connsiteY2" fmla="*/ 12700 h 216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4628" h="216369">
                <a:moveTo>
                  <a:pt x="951928" y="203669"/>
                </a:moveTo>
                <a:lnTo>
                  <a:pt x="615645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503487" y="3602818"/>
            <a:ext cx="1475409" cy="1231315"/>
          </a:xfrm>
          <a:custGeom>
            <a:avLst/>
            <a:gdLst>
              <a:gd name="connsiteX0" fmla="*/ 1462709 w 1475409"/>
              <a:gd name="connsiteY0" fmla="*/ 12700 h 1231315"/>
              <a:gd name="connsiteX1" fmla="*/ 367550 w 1475409"/>
              <a:gd name="connsiteY1" fmla="*/ 1218615 h 1231315"/>
              <a:gd name="connsiteX2" fmla="*/ 12700 w 1475409"/>
              <a:gd name="connsiteY2" fmla="*/ 1218615 h 1231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75409" h="1231315">
                <a:moveTo>
                  <a:pt x="1462709" y="12700"/>
                </a:moveTo>
                <a:lnTo>
                  <a:pt x="367550" y="1218615"/>
                </a:lnTo>
                <a:lnTo>
                  <a:pt x="12700" y="121861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509837" y="3609168"/>
            <a:ext cx="1462709" cy="1218615"/>
          </a:xfrm>
          <a:custGeom>
            <a:avLst/>
            <a:gdLst>
              <a:gd name="connsiteX0" fmla="*/ 1456359 w 1462709"/>
              <a:gd name="connsiteY0" fmla="*/ 6350 h 1218615"/>
              <a:gd name="connsiteX1" fmla="*/ 361200 w 1462709"/>
              <a:gd name="connsiteY1" fmla="*/ 1212265 h 1218615"/>
              <a:gd name="connsiteX2" fmla="*/ 6350 w 1462709"/>
              <a:gd name="connsiteY2" fmla="*/ 1212265 h 1218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2709" h="1218615">
                <a:moveTo>
                  <a:pt x="1456359" y="6350"/>
                </a:moveTo>
                <a:lnTo>
                  <a:pt x="361200" y="1212265"/>
                </a:lnTo>
                <a:lnTo>
                  <a:pt x="6350" y="12122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918448" y="2748984"/>
            <a:ext cx="740638" cy="571500"/>
          </a:xfrm>
          <a:custGeom>
            <a:avLst/>
            <a:gdLst>
              <a:gd name="connsiteX0" fmla="*/ 734288 w 740638"/>
              <a:gd name="connsiteY0" fmla="*/ 565149 h 571500"/>
              <a:gd name="connsiteX1" fmla="*/ 511543 w 740638"/>
              <a:gd name="connsiteY1" fmla="*/ 6350 h 571500"/>
              <a:gd name="connsiteX2" fmla="*/ 6350 w 740638"/>
              <a:gd name="connsiteY2" fmla="*/ 635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40638" h="571500">
                <a:moveTo>
                  <a:pt x="734288" y="565149"/>
                </a:moveTo>
                <a:lnTo>
                  <a:pt x="511543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817983" y="3875169"/>
            <a:ext cx="1111681" cy="300799"/>
          </a:xfrm>
          <a:custGeom>
            <a:avLst/>
            <a:gdLst>
              <a:gd name="connsiteX0" fmla="*/ 6350 w 1111681"/>
              <a:gd name="connsiteY0" fmla="*/ 6350 h 300799"/>
              <a:gd name="connsiteX1" fmla="*/ 982687 w 1111681"/>
              <a:gd name="connsiteY1" fmla="*/ 294449 h 300799"/>
              <a:gd name="connsiteX2" fmla="*/ 1105331 w 1111681"/>
              <a:gd name="connsiteY2" fmla="*/ 294449 h 30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1681" h="300799">
                <a:moveTo>
                  <a:pt x="6350" y="6350"/>
                </a:moveTo>
                <a:lnTo>
                  <a:pt x="982687" y="294449"/>
                </a:lnTo>
                <a:lnTo>
                  <a:pt x="1105331" y="2944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205960" y="3440601"/>
            <a:ext cx="2188095" cy="1487512"/>
          </a:xfrm>
          <a:custGeom>
            <a:avLst/>
            <a:gdLst>
              <a:gd name="connsiteX0" fmla="*/ 12700 w 2188095"/>
              <a:gd name="connsiteY0" fmla="*/ 12700 h 1487512"/>
              <a:gd name="connsiteX1" fmla="*/ 2004288 w 2188095"/>
              <a:gd name="connsiteY1" fmla="*/ 1474812 h 1487512"/>
              <a:gd name="connsiteX2" fmla="*/ 2175395 w 2188095"/>
              <a:gd name="connsiteY2" fmla="*/ 1474812 h 14875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88095" h="1487512">
                <a:moveTo>
                  <a:pt x="12700" y="12700"/>
                </a:moveTo>
                <a:lnTo>
                  <a:pt x="2004288" y="1474812"/>
                </a:lnTo>
                <a:lnTo>
                  <a:pt x="2175395" y="147481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212310" y="3446951"/>
            <a:ext cx="2175395" cy="1474812"/>
          </a:xfrm>
          <a:custGeom>
            <a:avLst/>
            <a:gdLst>
              <a:gd name="connsiteX0" fmla="*/ 6350 w 2175395"/>
              <a:gd name="connsiteY0" fmla="*/ 6350 h 1474812"/>
              <a:gd name="connsiteX1" fmla="*/ 1997938 w 2175395"/>
              <a:gd name="connsiteY1" fmla="*/ 1468462 h 1474812"/>
              <a:gd name="connsiteX2" fmla="*/ 2169045 w 2175395"/>
              <a:gd name="connsiteY2" fmla="*/ 1468462 h 1474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75395" h="1474812">
                <a:moveTo>
                  <a:pt x="6350" y="6350"/>
                </a:moveTo>
                <a:lnTo>
                  <a:pt x="1997938" y="1468462"/>
                </a:lnTo>
                <a:lnTo>
                  <a:pt x="2169045" y="14684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572043" y="2017477"/>
            <a:ext cx="2250401" cy="25400"/>
          </a:xfrm>
          <a:custGeom>
            <a:avLst/>
            <a:gdLst>
              <a:gd name="connsiteX0" fmla="*/ 2244051 w 2250401"/>
              <a:gd name="connsiteY0" fmla="*/ 6350 h 25400"/>
              <a:gd name="connsiteX1" fmla="*/ 6350 w 225040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50401" h="25400">
                <a:moveTo>
                  <a:pt x="224405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1055687" y="2286272"/>
            <a:ext cx="2005710" cy="68580"/>
          </a:xfrm>
          <a:custGeom>
            <a:avLst/>
            <a:gdLst>
              <a:gd name="connsiteX0" fmla="*/ 1993010 w 2005710"/>
              <a:gd name="connsiteY0" fmla="*/ 55880 h 68580"/>
              <a:gd name="connsiteX1" fmla="*/ 453504 w 2005710"/>
              <a:gd name="connsiteY1" fmla="*/ 12700 h 68580"/>
              <a:gd name="connsiteX2" fmla="*/ 12700 w 2005710"/>
              <a:gd name="connsiteY2" fmla="*/ 12700 h 68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05710" h="68580">
                <a:moveTo>
                  <a:pt x="1993010" y="55880"/>
                </a:moveTo>
                <a:lnTo>
                  <a:pt x="453504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062037" y="2292622"/>
            <a:ext cx="1993010" cy="55880"/>
          </a:xfrm>
          <a:custGeom>
            <a:avLst/>
            <a:gdLst>
              <a:gd name="connsiteX0" fmla="*/ 1986660 w 1993010"/>
              <a:gd name="connsiteY0" fmla="*/ 49530 h 55880"/>
              <a:gd name="connsiteX1" fmla="*/ 447154 w 1993010"/>
              <a:gd name="connsiteY1" fmla="*/ 6350 h 55880"/>
              <a:gd name="connsiteX2" fmla="*/ 6350 w 1993010"/>
              <a:gd name="connsiteY2" fmla="*/ 6350 h 55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3010" h="55880">
                <a:moveTo>
                  <a:pt x="1986660" y="49530"/>
                </a:moveTo>
                <a:lnTo>
                  <a:pt x="447154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423642" y="2748984"/>
            <a:ext cx="235445" cy="571500"/>
          </a:xfrm>
          <a:custGeom>
            <a:avLst/>
            <a:gdLst>
              <a:gd name="connsiteX0" fmla="*/ 229095 w 235445"/>
              <a:gd name="connsiteY0" fmla="*/ 565149 h 571500"/>
              <a:gd name="connsiteX1" fmla="*/ 6350 w 235445"/>
              <a:gd name="connsiteY1" fmla="*/ 635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5445" h="571500">
                <a:moveTo>
                  <a:pt x="229095" y="56514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423642" y="2488101"/>
            <a:ext cx="688975" cy="273583"/>
          </a:xfrm>
          <a:custGeom>
            <a:avLst/>
            <a:gdLst>
              <a:gd name="connsiteX0" fmla="*/ 682625 w 688975"/>
              <a:gd name="connsiteY0" fmla="*/ 6350 h 273583"/>
              <a:gd name="connsiteX1" fmla="*/ 6350 w 688975"/>
              <a:gd name="connsiteY1" fmla="*/ 267233 h 27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8975" h="273583">
                <a:moveTo>
                  <a:pt x="682625" y="6350"/>
                </a:moveTo>
                <a:lnTo>
                  <a:pt x="6350" y="26723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705768" y="1587849"/>
            <a:ext cx="25400" cy="298259"/>
          </a:xfrm>
          <a:custGeom>
            <a:avLst/>
            <a:gdLst>
              <a:gd name="connsiteX0" fmla="*/ 6350 w 25400"/>
              <a:gd name="connsiteY0" fmla="*/ 291909 h 298259"/>
              <a:gd name="connsiteX1" fmla="*/ 6350 w 25400"/>
              <a:gd name="connsiteY1" fmla="*/ 6350 h 298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98259">
                <a:moveTo>
                  <a:pt x="6350" y="29190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5717806" y="3204063"/>
            <a:ext cx="1253007" cy="25400"/>
          </a:xfrm>
          <a:custGeom>
            <a:avLst/>
            <a:gdLst>
              <a:gd name="connsiteX0" fmla="*/ 6350 w 1253007"/>
              <a:gd name="connsiteY0" fmla="*/ 6350 h 25400"/>
              <a:gd name="connsiteX1" fmla="*/ 1246657 w 125300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3007" h="25400">
                <a:moveTo>
                  <a:pt x="6350" y="6350"/>
                </a:moveTo>
                <a:lnTo>
                  <a:pt x="124665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6794321" y="4163269"/>
            <a:ext cx="135343" cy="25400"/>
          </a:xfrm>
          <a:custGeom>
            <a:avLst/>
            <a:gdLst>
              <a:gd name="connsiteX0" fmla="*/ 6350 w 135343"/>
              <a:gd name="connsiteY0" fmla="*/ 6350 h 25400"/>
              <a:gd name="connsiteX1" fmla="*/ 128994 w 1353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343" h="25400">
                <a:moveTo>
                  <a:pt x="6350" y="6350"/>
                </a:moveTo>
                <a:lnTo>
                  <a:pt x="12899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919731" y="3700074"/>
            <a:ext cx="315569" cy="50800"/>
          </a:xfrm>
          <a:custGeom>
            <a:avLst/>
            <a:gdLst>
              <a:gd name="connsiteX0" fmla="*/ 302869 w 315569"/>
              <a:gd name="connsiteY0" fmla="*/ 12700 h 50800"/>
              <a:gd name="connsiteX1" fmla="*/ 12700 w 315569"/>
              <a:gd name="connsiteY1" fmla="*/ 24142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5569" h="50800">
                <a:moveTo>
                  <a:pt x="302869" y="12700"/>
                </a:moveTo>
                <a:lnTo>
                  <a:pt x="12700" y="2414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926081" y="3706424"/>
            <a:ext cx="302869" cy="25400"/>
          </a:xfrm>
          <a:custGeom>
            <a:avLst/>
            <a:gdLst>
              <a:gd name="connsiteX0" fmla="*/ 296519 w 302869"/>
              <a:gd name="connsiteY0" fmla="*/ 6350 h 25400"/>
              <a:gd name="connsiteX1" fmla="*/ 6350 w 302869"/>
              <a:gd name="connsiteY1" fmla="*/ 17792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869" h="25400">
                <a:moveTo>
                  <a:pt x="296519" y="6350"/>
                </a:moveTo>
                <a:lnTo>
                  <a:pt x="6350" y="177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1323136" y="3717867"/>
            <a:ext cx="951928" cy="203669"/>
          </a:xfrm>
          <a:custGeom>
            <a:avLst/>
            <a:gdLst>
              <a:gd name="connsiteX0" fmla="*/ 945578 w 951928"/>
              <a:gd name="connsiteY0" fmla="*/ 197319 h 203669"/>
              <a:gd name="connsiteX1" fmla="*/ 609295 w 951928"/>
              <a:gd name="connsiteY1" fmla="*/ 6350 h 203669"/>
              <a:gd name="connsiteX2" fmla="*/ 6350 w 951928"/>
              <a:gd name="connsiteY2" fmla="*/ 6350 h 203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1928" h="203669">
                <a:moveTo>
                  <a:pt x="945578" y="197319"/>
                </a:moveTo>
                <a:lnTo>
                  <a:pt x="609295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1181000" y="3256628"/>
            <a:ext cx="793671" cy="159791"/>
          </a:xfrm>
          <a:custGeom>
            <a:avLst/>
            <a:gdLst>
              <a:gd name="connsiteX0" fmla="*/ 780971 w 793671"/>
              <a:gd name="connsiteY0" fmla="*/ 147091 h 159791"/>
              <a:gd name="connsiteX1" fmla="*/ 270024 w 793671"/>
              <a:gd name="connsiteY1" fmla="*/ 12700 h 159791"/>
              <a:gd name="connsiteX2" fmla="*/ 12700 w 793671"/>
              <a:gd name="connsiteY2" fmla="*/ 12700 h 159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3671" h="159791">
                <a:moveTo>
                  <a:pt x="780971" y="147091"/>
                </a:moveTo>
                <a:lnTo>
                  <a:pt x="270024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187350" y="3262978"/>
            <a:ext cx="780971" cy="147091"/>
          </a:xfrm>
          <a:custGeom>
            <a:avLst/>
            <a:gdLst>
              <a:gd name="connsiteX0" fmla="*/ 774621 w 780971"/>
              <a:gd name="connsiteY0" fmla="*/ 140741 h 147091"/>
              <a:gd name="connsiteX1" fmla="*/ 263674 w 780971"/>
              <a:gd name="connsiteY1" fmla="*/ 6350 h 147091"/>
              <a:gd name="connsiteX2" fmla="*/ 6350 w 780971"/>
              <a:gd name="connsiteY2" fmla="*/ 6350 h 147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0971" h="147091">
                <a:moveTo>
                  <a:pt x="774621" y="140741"/>
                </a:moveTo>
                <a:lnTo>
                  <a:pt x="263674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2068880" y="3172504"/>
            <a:ext cx="1474469" cy="1103426"/>
          </a:xfrm>
          <a:custGeom>
            <a:avLst/>
            <a:gdLst>
              <a:gd name="connsiteX0" fmla="*/ 1461769 w 1474469"/>
              <a:gd name="connsiteY0" fmla="*/ 12700 h 1103426"/>
              <a:gd name="connsiteX1" fmla="*/ 356946 w 1474469"/>
              <a:gd name="connsiteY1" fmla="*/ 1090726 h 1103426"/>
              <a:gd name="connsiteX2" fmla="*/ 12700 w 1474469"/>
              <a:gd name="connsiteY2" fmla="*/ 1090726 h 1103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74469" h="1103426">
                <a:moveTo>
                  <a:pt x="1461769" y="12700"/>
                </a:moveTo>
                <a:lnTo>
                  <a:pt x="356946" y="1090726"/>
                </a:lnTo>
                <a:lnTo>
                  <a:pt x="12700" y="109072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2413126" y="3160032"/>
            <a:ext cx="838961" cy="1115898"/>
          </a:xfrm>
          <a:custGeom>
            <a:avLst/>
            <a:gdLst>
              <a:gd name="connsiteX0" fmla="*/ 826262 w 838961"/>
              <a:gd name="connsiteY0" fmla="*/ 12700 h 1115898"/>
              <a:gd name="connsiteX1" fmla="*/ 12700 w 838961"/>
              <a:gd name="connsiteY1" fmla="*/ 1103198 h 1115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8961" h="1115898">
                <a:moveTo>
                  <a:pt x="826262" y="12700"/>
                </a:moveTo>
                <a:lnTo>
                  <a:pt x="12700" y="11031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2419476" y="3166382"/>
            <a:ext cx="826261" cy="1103198"/>
          </a:xfrm>
          <a:custGeom>
            <a:avLst/>
            <a:gdLst>
              <a:gd name="connsiteX0" fmla="*/ 819912 w 826261"/>
              <a:gd name="connsiteY0" fmla="*/ 6350 h 1103198"/>
              <a:gd name="connsiteX1" fmla="*/ 6350 w 826261"/>
              <a:gd name="connsiteY1" fmla="*/ 1096848 h 1103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6261" h="1103198">
                <a:moveTo>
                  <a:pt x="819912" y="6350"/>
                </a:moveTo>
                <a:lnTo>
                  <a:pt x="6350" y="10968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2075230" y="3178854"/>
            <a:ext cx="1461769" cy="1090726"/>
          </a:xfrm>
          <a:custGeom>
            <a:avLst/>
            <a:gdLst>
              <a:gd name="connsiteX0" fmla="*/ 1455419 w 1461769"/>
              <a:gd name="connsiteY0" fmla="*/ 6350 h 1090726"/>
              <a:gd name="connsiteX1" fmla="*/ 350596 w 1461769"/>
              <a:gd name="connsiteY1" fmla="*/ 1084376 h 1090726"/>
              <a:gd name="connsiteX2" fmla="*/ 6350 w 1461769"/>
              <a:gd name="connsiteY2" fmla="*/ 1084376 h 1090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1769" h="1090726">
                <a:moveTo>
                  <a:pt x="1455419" y="6350"/>
                </a:moveTo>
                <a:lnTo>
                  <a:pt x="350596" y="1084376"/>
                </a:lnTo>
                <a:lnTo>
                  <a:pt x="6350" y="108437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359600" y="3816800"/>
            <a:ext cx="447420" cy="359168"/>
          </a:xfrm>
          <a:custGeom>
            <a:avLst/>
            <a:gdLst>
              <a:gd name="connsiteX0" fmla="*/ 6350 w 447420"/>
              <a:gd name="connsiteY0" fmla="*/ 6350 h 359168"/>
              <a:gd name="connsiteX1" fmla="*/ 441070 w 447420"/>
              <a:gd name="connsiteY1" fmla="*/ 352818 h 359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7420" h="359168">
                <a:moveTo>
                  <a:pt x="6350" y="6350"/>
                </a:moveTo>
                <a:lnTo>
                  <a:pt x="441070" y="3528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17271-C834-1A4B-ABBC-E8067AB76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1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86243" y="211167"/>
            <a:ext cx="7325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Posterior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67118" y="1536730"/>
            <a:ext cx="5257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Motor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124343" y="1735168"/>
            <a:ext cx="6492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60956" y="1538318"/>
            <a:ext cx="7406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Sensory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027506" y="3887818"/>
            <a:ext cx="37875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Toes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002106" y="4206905"/>
            <a:ext cx="6604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Genitals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504843" y="4675218"/>
            <a:ext cx="34464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Lips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568343" y="5110193"/>
            <a:ext cx="3157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Jaw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412768" y="5549930"/>
            <a:ext cx="5935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336568" y="5849968"/>
            <a:ext cx="910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Swallowing</a:t>
            </a: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2478106" y="5578505"/>
            <a:ext cx="14218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Primary 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cortex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(precentral gyrus)</a:t>
            </a: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4743468" y="5553105"/>
            <a:ext cx="15164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Primary somatic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sensory cortex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(postcentral gyrus)</a:t>
            </a: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 rot="21339625">
            <a:off x="7991494" y="5480876"/>
            <a:ext cx="65883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Pharynx</a:t>
            </a:r>
          </a:p>
        </p:txBody>
      </p:sp>
      <p:sp>
        <p:nvSpPr>
          <p:cNvPr id="25" name="TextBox 84"/>
          <p:cNvSpPr txBox="1">
            <a:spLocks noChangeArrowheads="1"/>
          </p:cNvSpPr>
          <p:nvPr/>
        </p:nvSpPr>
        <p:spPr bwMode="auto">
          <a:xfrm>
            <a:off x="7983556" y="5759480"/>
            <a:ext cx="83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Intra-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abdominal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8208" y="1794045"/>
            <a:ext cx="1511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Motor map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precentral gyrus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601633" y="1829670"/>
            <a:ext cx="1610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Sensory map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postcentral gyrus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 rot="470638">
            <a:off x="546216" y="4254186"/>
            <a:ext cx="3815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Face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 rot="857394">
            <a:off x="805638" y="3862553"/>
            <a:ext cx="2965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Eye</a:t>
            </a:r>
          </a:p>
        </p:txBody>
      </p:sp>
      <p:sp>
        <p:nvSpPr>
          <p:cNvPr id="31" name="TextBox 36"/>
          <p:cNvSpPr txBox="1">
            <a:spLocks noChangeArrowheads="1"/>
          </p:cNvSpPr>
          <p:nvPr/>
        </p:nvSpPr>
        <p:spPr bwMode="auto">
          <a:xfrm rot="1241808">
            <a:off x="838385" y="3614537"/>
            <a:ext cx="4167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Brow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 rot="1351303">
            <a:off x="998890" y="3436661"/>
            <a:ext cx="3991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Neck</a:t>
            </a: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 rot="2651999">
            <a:off x="1214685" y="3146967"/>
            <a:ext cx="5578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Thumb</a:t>
            </a:r>
          </a:p>
        </p:txBody>
      </p:sp>
      <p:sp>
        <p:nvSpPr>
          <p:cNvPr id="34" name="TextBox 36"/>
          <p:cNvSpPr txBox="1">
            <a:spLocks noChangeArrowheads="1"/>
          </p:cNvSpPr>
          <p:nvPr/>
        </p:nvSpPr>
        <p:spPr bwMode="auto">
          <a:xfrm rot="2971328">
            <a:off x="1407713" y="2677563"/>
            <a:ext cx="6043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Fingers</a:t>
            </a:r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 rot="3812499">
            <a:off x="2224200" y="2514778"/>
            <a:ext cx="418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Hand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 rot="4111984">
            <a:off x="2599164" y="2512397"/>
            <a:ext cx="413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Wrist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4111984">
            <a:off x="2757366" y="2512741"/>
            <a:ext cx="4921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Elbow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 rot="4336680">
            <a:off x="3040657" y="2477030"/>
            <a:ext cx="3318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</a:p>
        </p:txBody>
      </p:sp>
      <p:sp>
        <p:nvSpPr>
          <p:cNvPr id="39" name="TextBox 36"/>
          <p:cNvSpPr txBox="1">
            <a:spLocks noChangeArrowheads="1"/>
          </p:cNvSpPr>
          <p:nvPr/>
        </p:nvSpPr>
        <p:spPr bwMode="auto">
          <a:xfrm rot="4727225">
            <a:off x="3010474" y="2173302"/>
            <a:ext cx="72455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Shoulder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 rot="5125441">
            <a:off x="3871089" y="2477652"/>
            <a:ext cx="2693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Hip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 rot="5125441">
            <a:off x="3566512" y="2406180"/>
            <a:ext cx="4557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 rot="5125441">
            <a:off x="4015919" y="2970242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Knee</a:t>
            </a: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 rot="5400000">
            <a:off x="4194720" y="3328971"/>
            <a:ext cx="3638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Foot</a:t>
            </a:r>
          </a:p>
        </p:txBody>
      </p:sp>
      <p:sp>
        <p:nvSpPr>
          <p:cNvPr id="44" name="TextBox 36"/>
          <p:cNvSpPr txBox="1">
            <a:spLocks noChangeArrowheads="1"/>
          </p:cNvSpPr>
          <p:nvPr/>
        </p:nvSpPr>
        <p:spPr bwMode="auto">
          <a:xfrm rot="4596933">
            <a:off x="4386105" y="2488594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Knee</a:t>
            </a:r>
          </a:p>
        </p:txBody>
      </p:sp>
      <p:sp>
        <p:nvSpPr>
          <p:cNvPr id="45" name="TextBox 36"/>
          <p:cNvSpPr txBox="1">
            <a:spLocks noChangeArrowheads="1"/>
          </p:cNvSpPr>
          <p:nvPr/>
        </p:nvSpPr>
        <p:spPr bwMode="auto">
          <a:xfrm rot="15741822">
            <a:off x="4625326" y="2427893"/>
            <a:ext cx="2981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Leg</a:t>
            </a: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 rot="16200000">
            <a:off x="4835371" y="2394689"/>
            <a:ext cx="2693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Hip</a:t>
            </a: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 rot="16200000">
            <a:off x="4932704" y="2312356"/>
            <a:ext cx="4557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 rot="16200000">
            <a:off x="5189215" y="2328880"/>
            <a:ext cx="3991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Neck</a:t>
            </a:r>
          </a:p>
        </p:txBody>
      </p:sp>
      <p:sp>
        <p:nvSpPr>
          <p:cNvPr id="49" name="TextBox 36"/>
          <p:cNvSpPr txBox="1">
            <a:spLocks noChangeArrowheads="1"/>
          </p:cNvSpPr>
          <p:nvPr/>
        </p:nvSpPr>
        <p:spPr bwMode="auto">
          <a:xfrm rot="17085667">
            <a:off x="5445142" y="2228579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Head</a:t>
            </a:r>
          </a:p>
        </p:txBody>
      </p:sp>
      <p:sp>
        <p:nvSpPr>
          <p:cNvPr id="50" name="TextBox 36"/>
          <p:cNvSpPr txBox="1">
            <a:spLocks noChangeArrowheads="1"/>
          </p:cNvSpPr>
          <p:nvPr/>
        </p:nvSpPr>
        <p:spPr bwMode="auto">
          <a:xfrm rot="17361500">
            <a:off x="5670511" y="2368747"/>
            <a:ext cx="3318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 rot="17543029">
            <a:off x="5740105" y="2461227"/>
            <a:ext cx="4921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Elbow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 rot="17866174">
            <a:off x="5943942" y="2344972"/>
            <a:ext cx="666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Forearm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 rot="18339293">
            <a:off x="6244774" y="2568197"/>
            <a:ext cx="418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Hand</a:t>
            </a:r>
          </a:p>
        </p:txBody>
      </p:sp>
      <p:sp>
        <p:nvSpPr>
          <p:cNvPr id="54" name="TextBox 36"/>
          <p:cNvSpPr txBox="1">
            <a:spLocks noChangeArrowheads="1"/>
          </p:cNvSpPr>
          <p:nvPr/>
        </p:nvSpPr>
        <p:spPr bwMode="auto">
          <a:xfrm rot="18481204">
            <a:off x="6667986" y="2607714"/>
            <a:ext cx="6043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Fingers</a:t>
            </a:r>
          </a:p>
        </p:txBody>
      </p:sp>
      <p:sp>
        <p:nvSpPr>
          <p:cNvPr id="55" name="TextBox 36"/>
          <p:cNvSpPr txBox="1">
            <a:spLocks noChangeArrowheads="1"/>
          </p:cNvSpPr>
          <p:nvPr/>
        </p:nvSpPr>
        <p:spPr bwMode="auto">
          <a:xfrm rot="18630679">
            <a:off x="6889241" y="3156054"/>
            <a:ext cx="5578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Thumb</a:t>
            </a:r>
          </a:p>
        </p:txBody>
      </p:sp>
      <p:sp>
        <p:nvSpPr>
          <p:cNvPr id="56" name="TextBox 36"/>
          <p:cNvSpPr txBox="1">
            <a:spLocks noChangeArrowheads="1"/>
          </p:cNvSpPr>
          <p:nvPr/>
        </p:nvSpPr>
        <p:spPr bwMode="auto">
          <a:xfrm rot="18846883">
            <a:off x="7240113" y="3371573"/>
            <a:ext cx="2965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Eye</a:t>
            </a:r>
          </a:p>
        </p:txBody>
      </p:sp>
      <p:sp>
        <p:nvSpPr>
          <p:cNvPr id="57" name="TextBox 36"/>
          <p:cNvSpPr txBox="1">
            <a:spLocks noChangeArrowheads="1"/>
          </p:cNvSpPr>
          <p:nvPr/>
        </p:nvSpPr>
        <p:spPr bwMode="auto">
          <a:xfrm rot="19236431">
            <a:off x="7539844" y="3640569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Nose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 rot="19609804">
            <a:off x="7722536" y="3864933"/>
            <a:ext cx="3815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Face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19879248">
            <a:off x="7877103" y="4129060"/>
            <a:ext cx="34464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Lips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20737498">
            <a:off x="7914305" y="4622181"/>
            <a:ext cx="4348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Teeth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 rot="20900526">
            <a:off x="7957529" y="4774581"/>
            <a:ext cx="4728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Gums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 rot="20900526">
            <a:off x="8008863" y="4934124"/>
            <a:ext cx="3157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Jaw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21122174">
            <a:off x="8000523" y="5170053"/>
            <a:ext cx="5935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6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7C9EE-35FE-6B4D-88EC-9EB20F1C2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627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86243" y="211167"/>
            <a:ext cx="7325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Posterior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67118" y="1536730"/>
            <a:ext cx="5257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Motor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124343" y="1735168"/>
            <a:ext cx="6492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60956" y="1538318"/>
            <a:ext cx="7406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Sensory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027506" y="3887818"/>
            <a:ext cx="37875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Toes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002106" y="4206905"/>
            <a:ext cx="6604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Genitals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504843" y="4675218"/>
            <a:ext cx="34464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Lips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568343" y="5110193"/>
            <a:ext cx="3157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Jaw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412768" y="5549930"/>
            <a:ext cx="5935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336568" y="5849968"/>
            <a:ext cx="910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Swallowing</a:t>
            </a: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2478106" y="5578505"/>
            <a:ext cx="14218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Primary 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cortex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(precentral gyrus)</a:t>
            </a: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4743468" y="5553105"/>
            <a:ext cx="15164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Primary somatic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sensory cortex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(postcentral gyrus)</a:t>
            </a: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 rot="21339625">
            <a:off x="7991494" y="5480876"/>
            <a:ext cx="65883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Pharynx</a:t>
            </a:r>
          </a:p>
        </p:txBody>
      </p:sp>
      <p:sp>
        <p:nvSpPr>
          <p:cNvPr id="25" name="TextBox 84"/>
          <p:cNvSpPr txBox="1">
            <a:spLocks noChangeArrowheads="1"/>
          </p:cNvSpPr>
          <p:nvPr/>
        </p:nvSpPr>
        <p:spPr bwMode="auto">
          <a:xfrm>
            <a:off x="7983556" y="5759480"/>
            <a:ext cx="83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Intra-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abdominal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8208" y="1794045"/>
            <a:ext cx="1511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Motor map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precentral gyrus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601633" y="1829670"/>
            <a:ext cx="1610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Sensory map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postcentral gyrus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 rot="470638">
            <a:off x="546216" y="4254186"/>
            <a:ext cx="3815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Face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 rot="857394">
            <a:off x="805638" y="3862553"/>
            <a:ext cx="2965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Eye</a:t>
            </a:r>
          </a:p>
        </p:txBody>
      </p:sp>
      <p:sp>
        <p:nvSpPr>
          <p:cNvPr id="31" name="TextBox 36"/>
          <p:cNvSpPr txBox="1">
            <a:spLocks noChangeArrowheads="1"/>
          </p:cNvSpPr>
          <p:nvPr/>
        </p:nvSpPr>
        <p:spPr bwMode="auto">
          <a:xfrm rot="1241808">
            <a:off x="838385" y="3614537"/>
            <a:ext cx="4167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Brow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 rot="1351303">
            <a:off x="998890" y="3436661"/>
            <a:ext cx="3991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Neck</a:t>
            </a: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 rot="2651999">
            <a:off x="1214685" y="3146967"/>
            <a:ext cx="5578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Thumb</a:t>
            </a:r>
          </a:p>
        </p:txBody>
      </p:sp>
      <p:sp>
        <p:nvSpPr>
          <p:cNvPr id="34" name="TextBox 36"/>
          <p:cNvSpPr txBox="1">
            <a:spLocks noChangeArrowheads="1"/>
          </p:cNvSpPr>
          <p:nvPr/>
        </p:nvSpPr>
        <p:spPr bwMode="auto">
          <a:xfrm rot="2971328">
            <a:off x="1407713" y="2677563"/>
            <a:ext cx="6043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Fingers</a:t>
            </a:r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 rot="3812499">
            <a:off x="2224200" y="2514778"/>
            <a:ext cx="418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Hand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 rot="4111984">
            <a:off x="2599164" y="2512397"/>
            <a:ext cx="413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Wrist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4111984">
            <a:off x="2757366" y="2512741"/>
            <a:ext cx="4921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Elbow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 rot="4336680">
            <a:off x="3040657" y="2477030"/>
            <a:ext cx="3318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</a:p>
        </p:txBody>
      </p:sp>
      <p:sp>
        <p:nvSpPr>
          <p:cNvPr id="39" name="TextBox 36"/>
          <p:cNvSpPr txBox="1">
            <a:spLocks noChangeArrowheads="1"/>
          </p:cNvSpPr>
          <p:nvPr/>
        </p:nvSpPr>
        <p:spPr bwMode="auto">
          <a:xfrm rot="4727225">
            <a:off x="3010474" y="2173302"/>
            <a:ext cx="72455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Shoulder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 rot="5125441">
            <a:off x="3871089" y="2477652"/>
            <a:ext cx="2693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Hip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 rot="5125441">
            <a:off x="3566512" y="2406180"/>
            <a:ext cx="4557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 rot="5125441">
            <a:off x="4015919" y="2970242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Knee</a:t>
            </a: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 rot="5400000">
            <a:off x="4194720" y="3328971"/>
            <a:ext cx="3638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Foot</a:t>
            </a:r>
          </a:p>
        </p:txBody>
      </p:sp>
      <p:sp>
        <p:nvSpPr>
          <p:cNvPr id="44" name="TextBox 36"/>
          <p:cNvSpPr txBox="1">
            <a:spLocks noChangeArrowheads="1"/>
          </p:cNvSpPr>
          <p:nvPr/>
        </p:nvSpPr>
        <p:spPr bwMode="auto">
          <a:xfrm rot="4596933">
            <a:off x="4386105" y="2488594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Knee</a:t>
            </a:r>
          </a:p>
        </p:txBody>
      </p:sp>
      <p:sp>
        <p:nvSpPr>
          <p:cNvPr id="45" name="TextBox 36"/>
          <p:cNvSpPr txBox="1">
            <a:spLocks noChangeArrowheads="1"/>
          </p:cNvSpPr>
          <p:nvPr/>
        </p:nvSpPr>
        <p:spPr bwMode="auto">
          <a:xfrm rot="15741822">
            <a:off x="4625326" y="2427893"/>
            <a:ext cx="2981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Leg</a:t>
            </a: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 rot="16200000">
            <a:off x="4835371" y="2394689"/>
            <a:ext cx="2693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Hip</a:t>
            </a: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 rot="16200000">
            <a:off x="4932704" y="2312356"/>
            <a:ext cx="4557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 rot="16200000">
            <a:off x="5189215" y="2328880"/>
            <a:ext cx="3991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Neck</a:t>
            </a:r>
          </a:p>
        </p:txBody>
      </p:sp>
      <p:sp>
        <p:nvSpPr>
          <p:cNvPr id="49" name="TextBox 36"/>
          <p:cNvSpPr txBox="1">
            <a:spLocks noChangeArrowheads="1"/>
          </p:cNvSpPr>
          <p:nvPr/>
        </p:nvSpPr>
        <p:spPr bwMode="auto">
          <a:xfrm rot="17085667">
            <a:off x="5445142" y="2228579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Head</a:t>
            </a:r>
          </a:p>
        </p:txBody>
      </p:sp>
      <p:sp>
        <p:nvSpPr>
          <p:cNvPr id="50" name="TextBox 36"/>
          <p:cNvSpPr txBox="1">
            <a:spLocks noChangeArrowheads="1"/>
          </p:cNvSpPr>
          <p:nvPr/>
        </p:nvSpPr>
        <p:spPr bwMode="auto">
          <a:xfrm rot="17361500">
            <a:off x="5670511" y="2368747"/>
            <a:ext cx="3318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 rot="17543029">
            <a:off x="5740105" y="2461227"/>
            <a:ext cx="4921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Elbow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 rot="17866174">
            <a:off x="5943942" y="2344972"/>
            <a:ext cx="666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Forearm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 rot="18339293">
            <a:off x="6244774" y="2568197"/>
            <a:ext cx="418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Hand</a:t>
            </a:r>
          </a:p>
        </p:txBody>
      </p:sp>
      <p:sp>
        <p:nvSpPr>
          <p:cNvPr id="54" name="TextBox 36"/>
          <p:cNvSpPr txBox="1">
            <a:spLocks noChangeArrowheads="1"/>
          </p:cNvSpPr>
          <p:nvPr/>
        </p:nvSpPr>
        <p:spPr bwMode="auto">
          <a:xfrm rot="18481204">
            <a:off x="6667986" y="2607714"/>
            <a:ext cx="6043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Fingers</a:t>
            </a:r>
          </a:p>
        </p:txBody>
      </p:sp>
      <p:sp>
        <p:nvSpPr>
          <p:cNvPr id="55" name="TextBox 36"/>
          <p:cNvSpPr txBox="1">
            <a:spLocks noChangeArrowheads="1"/>
          </p:cNvSpPr>
          <p:nvPr/>
        </p:nvSpPr>
        <p:spPr bwMode="auto">
          <a:xfrm rot="18630679">
            <a:off x="6889241" y="3156054"/>
            <a:ext cx="5578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Thumb</a:t>
            </a:r>
          </a:p>
        </p:txBody>
      </p:sp>
      <p:sp>
        <p:nvSpPr>
          <p:cNvPr id="56" name="TextBox 36"/>
          <p:cNvSpPr txBox="1">
            <a:spLocks noChangeArrowheads="1"/>
          </p:cNvSpPr>
          <p:nvPr/>
        </p:nvSpPr>
        <p:spPr bwMode="auto">
          <a:xfrm rot="18846883">
            <a:off x="7240113" y="3371573"/>
            <a:ext cx="2965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Eye</a:t>
            </a:r>
          </a:p>
        </p:txBody>
      </p:sp>
      <p:sp>
        <p:nvSpPr>
          <p:cNvPr id="57" name="TextBox 36"/>
          <p:cNvSpPr txBox="1">
            <a:spLocks noChangeArrowheads="1"/>
          </p:cNvSpPr>
          <p:nvPr/>
        </p:nvSpPr>
        <p:spPr bwMode="auto">
          <a:xfrm rot="19236431">
            <a:off x="7539844" y="3640569"/>
            <a:ext cx="4087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Nose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 rot="19609804">
            <a:off x="7722536" y="3864933"/>
            <a:ext cx="3815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Face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19879248">
            <a:off x="7877103" y="4129060"/>
            <a:ext cx="34464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Lips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20737498">
            <a:off x="7914305" y="4622181"/>
            <a:ext cx="4348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Teeth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 rot="20900526">
            <a:off x="7957529" y="4774581"/>
            <a:ext cx="4728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Gums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 rot="20900526">
            <a:off x="8008863" y="4934124"/>
            <a:ext cx="3157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Jaw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21122174">
            <a:off x="8000523" y="5170053"/>
            <a:ext cx="5935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6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E9DED-6502-104E-ACAC-5A2F9B240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627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615696" y="213360"/>
            <a:ext cx="791260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6773" y="2170269"/>
            <a:ext cx="19620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Longitudinal fissure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5523" y="2584606"/>
            <a:ext cx="844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Lateral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6785" y="3249769"/>
            <a:ext cx="1197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Basal nuclei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40798" y="2282981"/>
            <a:ext cx="8431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349073" y="2141694"/>
            <a:ext cx="2029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Association fibers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349073" y="2500469"/>
            <a:ext cx="217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Commissural fibers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(corpus callosum)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49073" y="3059269"/>
            <a:ext cx="71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Corona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radiata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49073" y="3994306"/>
            <a:ext cx="6267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Fornix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5835" y="4554694"/>
            <a:ext cx="95699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Thalamus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5998" y="5181756"/>
            <a:ext cx="844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Third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97585" y="5789769"/>
            <a:ext cx="5001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Pons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878548" y="6361269"/>
            <a:ext cx="18017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Medulla oblongata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349073" y="4338794"/>
            <a:ext cx="763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Internal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capsule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349073" y="5718331"/>
            <a:ext cx="1152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Projection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fibers</a:t>
            </a:r>
          </a:p>
        </p:txBody>
      </p:sp>
      <p:sp>
        <p:nvSpPr>
          <p:cNvPr id="84" name="Freeform 83"/>
          <p:cNvSpPr/>
          <p:nvPr/>
        </p:nvSpPr>
        <p:spPr>
          <a:xfrm>
            <a:off x="4445031" y="2250633"/>
            <a:ext cx="1845208" cy="865898"/>
          </a:xfrm>
          <a:custGeom>
            <a:avLst/>
            <a:gdLst>
              <a:gd name="connsiteX0" fmla="*/ 17316 w 1845208"/>
              <a:gd name="connsiteY0" fmla="*/ 848582 h 865898"/>
              <a:gd name="connsiteX1" fmla="*/ 599522 w 1845208"/>
              <a:gd name="connsiteY1" fmla="*/ 17316 h 865898"/>
              <a:gd name="connsiteX2" fmla="*/ 1827892 w 1845208"/>
              <a:gd name="connsiteY2" fmla="*/ 17316 h 865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5208" h="865898">
                <a:moveTo>
                  <a:pt x="17316" y="848582"/>
                </a:moveTo>
                <a:lnTo>
                  <a:pt x="599522" y="17316"/>
                </a:lnTo>
                <a:lnTo>
                  <a:pt x="1827892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3930427" y="2600302"/>
            <a:ext cx="2359812" cy="1024216"/>
          </a:xfrm>
          <a:custGeom>
            <a:avLst/>
            <a:gdLst>
              <a:gd name="connsiteX0" fmla="*/ 2342495 w 2359812"/>
              <a:gd name="connsiteY0" fmla="*/ 17316 h 1024216"/>
              <a:gd name="connsiteX1" fmla="*/ 1551184 w 2359812"/>
              <a:gd name="connsiteY1" fmla="*/ 17316 h 1024216"/>
              <a:gd name="connsiteX2" fmla="*/ 17316 w 2359812"/>
              <a:gd name="connsiteY2" fmla="*/ 1006900 h 1024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59812" h="1024216">
                <a:moveTo>
                  <a:pt x="2342495" y="17316"/>
                </a:moveTo>
                <a:lnTo>
                  <a:pt x="1551184" y="17316"/>
                </a:lnTo>
                <a:lnTo>
                  <a:pt x="17316" y="10069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4950237" y="3143163"/>
            <a:ext cx="1340002" cy="715378"/>
          </a:xfrm>
          <a:custGeom>
            <a:avLst/>
            <a:gdLst>
              <a:gd name="connsiteX0" fmla="*/ 1322685 w 1340002"/>
              <a:gd name="connsiteY0" fmla="*/ 17316 h 715378"/>
              <a:gd name="connsiteX1" fmla="*/ 986415 w 1340002"/>
              <a:gd name="connsiteY1" fmla="*/ 17887 h 715378"/>
              <a:gd name="connsiteX2" fmla="*/ 17316 w 1340002"/>
              <a:gd name="connsiteY2" fmla="*/ 698061 h 7153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40002" h="715378">
                <a:moveTo>
                  <a:pt x="1322685" y="17316"/>
                </a:moveTo>
                <a:lnTo>
                  <a:pt x="986415" y="17887"/>
                </a:lnTo>
                <a:lnTo>
                  <a:pt x="17316" y="69806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3894143" y="4092933"/>
            <a:ext cx="2396096" cy="69265"/>
          </a:xfrm>
          <a:custGeom>
            <a:avLst/>
            <a:gdLst>
              <a:gd name="connsiteX0" fmla="*/ 17316 w 2396096"/>
              <a:gd name="connsiteY0" fmla="*/ 17316 h 69265"/>
              <a:gd name="connsiteX1" fmla="*/ 2378779 w 2396096"/>
              <a:gd name="connsiteY1" fmla="*/ 17316 h 692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96096" h="69265">
                <a:moveTo>
                  <a:pt x="17316" y="17316"/>
                </a:moveTo>
                <a:lnTo>
                  <a:pt x="2378779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4433423" y="4440938"/>
            <a:ext cx="1856816" cy="69265"/>
          </a:xfrm>
          <a:custGeom>
            <a:avLst/>
            <a:gdLst>
              <a:gd name="connsiteX0" fmla="*/ 1839499 w 1856816"/>
              <a:gd name="connsiteY0" fmla="*/ 17316 h 69265"/>
              <a:gd name="connsiteX1" fmla="*/ 17316 w 1856816"/>
              <a:gd name="connsiteY1" fmla="*/ 17316 h 692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56816" h="69265">
                <a:moveTo>
                  <a:pt x="1839499" y="17316"/>
                </a:moveTo>
                <a:lnTo>
                  <a:pt x="17316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3939253" y="5809897"/>
            <a:ext cx="2350985" cy="69265"/>
          </a:xfrm>
          <a:custGeom>
            <a:avLst/>
            <a:gdLst>
              <a:gd name="connsiteX0" fmla="*/ 2333669 w 2350985"/>
              <a:gd name="connsiteY0" fmla="*/ 17316 h 69265"/>
              <a:gd name="connsiteX1" fmla="*/ 17316 w 2350985"/>
              <a:gd name="connsiteY1" fmla="*/ 17316 h 692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50985" h="69265">
                <a:moveTo>
                  <a:pt x="2333669" y="17316"/>
                </a:moveTo>
                <a:lnTo>
                  <a:pt x="17316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>
            <a:off x="4454924" y="2260526"/>
            <a:ext cx="1825422" cy="846112"/>
          </a:xfrm>
          <a:custGeom>
            <a:avLst/>
            <a:gdLst>
              <a:gd name="connsiteX0" fmla="*/ 7423 w 1825422"/>
              <a:gd name="connsiteY0" fmla="*/ 838688 h 846112"/>
              <a:gd name="connsiteX1" fmla="*/ 589629 w 1825422"/>
              <a:gd name="connsiteY1" fmla="*/ 7423 h 846112"/>
              <a:gd name="connsiteX2" fmla="*/ 1817998 w 1825422"/>
              <a:gd name="connsiteY2" fmla="*/ 7423 h 846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25422" h="846112">
                <a:moveTo>
                  <a:pt x="7423" y="838688"/>
                </a:moveTo>
                <a:lnTo>
                  <a:pt x="589629" y="7423"/>
                </a:lnTo>
                <a:lnTo>
                  <a:pt x="1817998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>
            <a:off x="3940320" y="2610195"/>
            <a:ext cx="2340025" cy="1004430"/>
          </a:xfrm>
          <a:custGeom>
            <a:avLst/>
            <a:gdLst>
              <a:gd name="connsiteX0" fmla="*/ 2332602 w 2340025"/>
              <a:gd name="connsiteY0" fmla="*/ 7423 h 1004430"/>
              <a:gd name="connsiteX1" fmla="*/ 1541290 w 2340025"/>
              <a:gd name="connsiteY1" fmla="*/ 7423 h 1004430"/>
              <a:gd name="connsiteX2" fmla="*/ 7423 w 2340025"/>
              <a:gd name="connsiteY2" fmla="*/ 997007 h 10044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40025" h="1004430">
                <a:moveTo>
                  <a:pt x="2332602" y="7423"/>
                </a:moveTo>
                <a:lnTo>
                  <a:pt x="1541290" y="7423"/>
                </a:lnTo>
                <a:lnTo>
                  <a:pt x="7423" y="99700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>
            <a:off x="4960130" y="3153057"/>
            <a:ext cx="1320215" cy="695591"/>
          </a:xfrm>
          <a:custGeom>
            <a:avLst/>
            <a:gdLst>
              <a:gd name="connsiteX0" fmla="*/ 1312792 w 1320215"/>
              <a:gd name="connsiteY0" fmla="*/ 7423 h 695591"/>
              <a:gd name="connsiteX1" fmla="*/ 976522 w 1320215"/>
              <a:gd name="connsiteY1" fmla="*/ 7994 h 695591"/>
              <a:gd name="connsiteX2" fmla="*/ 7423 w 1320215"/>
              <a:gd name="connsiteY2" fmla="*/ 688168 h 695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20215" h="695591">
                <a:moveTo>
                  <a:pt x="1312792" y="7423"/>
                </a:moveTo>
                <a:lnTo>
                  <a:pt x="976522" y="7994"/>
                </a:lnTo>
                <a:lnTo>
                  <a:pt x="7423" y="6881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3904036" y="4102826"/>
            <a:ext cx="2376309" cy="29692"/>
          </a:xfrm>
          <a:custGeom>
            <a:avLst/>
            <a:gdLst>
              <a:gd name="connsiteX0" fmla="*/ 7423 w 2376309"/>
              <a:gd name="connsiteY0" fmla="*/ 7423 h 29692"/>
              <a:gd name="connsiteX1" fmla="*/ 2368886 w 2376309"/>
              <a:gd name="connsiteY1" fmla="*/ 7423 h 29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76309" h="29692">
                <a:moveTo>
                  <a:pt x="7423" y="7423"/>
                </a:moveTo>
                <a:lnTo>
                  <a:pt x="2368886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>
            <a:off x="4443316" y="4450832"/>
            <a:ext cx="1837029" cy="29692"/>
          </a:xfrm>
          <a:custGeom>
            <a:avLst/>
            <a:gdLst>
              <a:gd name="connsiteX0" fmla="*/ 1829606 w 1837029"/>
              <a:gd name="connsiteY0" fmla="*/ 7423 h 29692"/>
              <a:gd name="connsiteX1" fmla="*/ 7423 w 1837029"/>
              <a:gd name="connsiteY1" fmla="*/ 7423 h 29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37029" h="29692">
                <a:moveTo>
                  <a:pt x="1829606" y="7423"/>
                </a:moveTo>
                <a:lnTo>
                  <a:pt x="7423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>
            <a:off x="3949146" y="5819790"/>
            <a:ext cx="2331199" cy="29692"/>
          </a:xfrm>
          <a:custGeom>
            <a:avLst/>
            <a:gdLst>
              <a:gd name="connsiteX0" fmla="*/ 2323776 w 2331199"/>
              <a:gd name="connsiteY0" fmla="*/ 7423 h 29692"/>
              <a:gd name="connsiteX1" fmla="*/ 7423 w 2331199"/>
              <a:gd name="connsiteY1" fmla="*/ 7423 h 29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1199" h="29692">
                <a:moveTo>
                  <a:pt x="2323776" y="7423"/>
                </a:moveTo>
                <a:lnTo>
                  <a:pt x="7423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>
            <a:off x="2437008" y="5536110"/>
            <a:ext cx="1165186" cy="403263"/>
          </a:xfrm>
          <a:custGeom>
            <a:avLst/>
            <a:gdLst>
              <a:gd name="connsiteX0" fmla="*/ 17316 w 1165186"/>
              <a:gd name="connsiteY0" fmla="*/ 385946 h 403263"/>
              <a:gd name="connsiteX1" fmla="*/ 1147870 w 1165186"/>
              <a:gd name="connsiteY1" fmla="*/ 17316 h 4032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5186" h="403263">
                <a:moveTo>
                  <a:pt x="17316" y="385946"/>
                </a:moveTo>
                <a:lnTo>
                  <a:pt x="1147870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7" name="Freeform 3"/>
          <p:cNvSpPr/>
          <p:nvPr/>
        </p:nvSpPr>
        <p:spPr>
          <a:xfrm>
            <a:off x="2654191" y="5865993"/>
            <a:ext cx="1145920" cy="639952"/>
          </a:xfrm>
          <a:custGeom>
            <a:avLst/>
            <a:gdLst>
              <a:gd name="connsiteX0" fmla="*/ 17316 w 1145920"/>
              <a:gd name="connsiteY0" fmla="*/ 622636 h 639952"/>
              <a:gd name="connsiteX1" fmla="*/ 350780 w 1145920"/>
              <a:gd name="connsiteY1" fmla="*/ 622636 h 639952"/>
              <a:gd name="connsiteX2" fmla="*/ 1128604 w 1145920"/>
              <a:gd name="connsiteY2" fmla="*/ 17316 h 639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45920" h="639952">
                <a:moveTo>
                  <a:pt x="17316" y="622636"/>
                </a:moveTo>
                <a:lnTo>
                  <a:pt x="350780" y="622636"/>
                </a:lnTo>
                <a:lnTo>
                  <a:pt x="1128604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8" name="Freeform 3"/>
          <p:cNvSpPr/>
          <p:nvPr/>
        </p:nvSpPr>
        <p:spPr>
          <a:xfrm>
            <a:off x="1315218" y="5546003"/>
            <a:ext cx="2277084" cy="383476"/>
          </a:xfrm>
          <a:custGeom>
            <a:avLst/>
            <a:gdLst>
              <a:gd name="connsiteX0" fmla="*/ 7423 w 2277084"/>
              <a:gd name="connsiteY0" fmla="*/ 376053 h 383476"/>
              <a:gd name="connsiteX1" fmla="*/ 1139107 w 2277084"/>
              <a:gd name="connsiteY1" fmla="*/ 376053 h 383476"/>
              <a:gd name="connsiteX2" fmla="*/ 2269661 w 2277084"/>
              <a:gd name="connsiteY2" fmla="*/ 7423 h 383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77084" h="383476">
                <a:moveTo>
                  <a:pt x="7423" y="376053"/>
                </a:moveTo>
                <a:lnTo>
                  <a:pt x="1139107" y="376053"/>
                </a:lnTo>
                <a:lnTo>
                  <a:pt x="2269661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>
            <a:off x="2664084" y="5875886"/>
            <a:ext cx="1126134" cy="620166"/>
          </a:xfrm>
          <a:custGeom>
            <a:avLst/>
            <a:gdLst>
              <a:gd name="connsiteX0" fmla="*/ 7423 w 1126134"/>
              <a:gd name="connsiteY0" fmla="*/ 612743 h 620166"/>
              <a:gd name="connsiteX1" fmla="*/ 340887 w 1126134"/>
              <a:gd name="connsiteY1" fmla="*/ 612743 h 620166"/>
              <a:gd name="connsiteX2" fmla="*/ 1118711 w 1126134"/>
              <a:gd name="connsiteY2" fmla="*/ 7423 h 620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6134" h="620166">
                <a:moveTo>
                  <a:pt x="7423" y="612743"/>
                </a:moveTo>
                <a:lnTo>
                  <a:pt x="340887" y="612743"/>
                </a:lnTo>
                <a:lnTo>
                  <a:pt x="1118711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1924398" y="3350770"/>
            <a:ext cx="1209382" cy="748017"/>
          </a:xfrm>
          <a:custGeom>
            <a:avLst/>
            <a:gdLst>
              <a:gd name="connsiteX0" fmla="*/ 17316 w 1209382"/>
              <a:gd name="connsiteY0" fmla="*/ 17316 h 748017"/>
              <a:gd name="connsiteX1" fmla="*/ 405784 w 1209382"/>
              <a:gd name="connsiteY1" fmla="*/ 17316 h 748017"/>
              <a:gd name="connsiteX2" fmla="*/ 1192066 w 1209382"/>
              <a:gd name="connsiteY2" fmla="*/ 730700 h 748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9382" h="748017">
                <a:moveTo>
                  <a:pt x="17316" y="17316"/>
                </a:moveTo>
                <a:lnTo>
                  <a:pt x="405784" y="17316"/>
                </a:lnTo>
                <a:lnTo>
                  <a:pt x="1192066" y="730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>
            <a:off x="2587795" y="2282142"/>
            <a:ext cx="1397050" cy="722223"/>
          </a:xfrm>
          <a:custGeom>
            <a:avLst/>
            <a:gdLst>
              <a:gd name="connsiteX0" fmla="*/ 17316 w 1397050"/>
              <a:gd name="connsiteY0" fmla="*/ 17316 h 722223"/>
              <a:gd name="connsiteX1" fmla="*/ 535273 w 1397050"/>
              <a:gd name="connsiteY1" fmla="*/ 17316 h 722223"/>
              <a:gd name="connsiteX2" fmla="*/ 1379734 w 1397050"/>
              <a:gd name="connsiteY2" fmla="*/ 704907 h 722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97050" h="722223">
                <a:moveTo>
                  <a:pt x="17316" y="17316"/>
                </a:moveTo>
                <a:lnTo>
                  <a:pt x="535273" y="17316"/>
                </a:lnTo>
                <a:lnTo>
                  <a:pt x="1379734" y="70490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2" name="Freeform 3"/>
          <p:cNvSpPr/>
          <p:nvPr/>
        </p:nvSpPr>
        <p:spPr>
          <a:xfrm>
            <a:off x="1460035" y="2686027"/>
            <a:ext cx="2300503" cy="1195781"/>
          </a:xfrm>
          <a:custGeom>
            <a:avLst/>
            <a:gdLst>
              <a:gd name="connsiteX0" fmla="*/ 17316 w 2300503"/>
              <a:gd name="connsiteY0" fmla="*/ 17316 h 1195781"/>
              <a:gd name="connsiteX1" fmla="*/ 871340 w 2300503"/>
              <a:gd name="connsiteY1" fmla="*/ 17316 h 1195781"/>
              <a:gd name="connsiteX2" fmla="*/ 2283186 w 2300503"/>
              <a:gd name="connsiteY2" fmla="*/ 1178464 h 11957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0503" h="1195781">
                <a:moveTo>
                  <a:pt x="17316" y="17316"/>
                </a:moveTo>
                <a:lnTo>
                  <a:pt x="871340" y="17316"/>
                </a:lnTo>
                <a:lnTo>
                  <a:pt x="2283186" y="11784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3" name="Freeform 3"/>
          <p:cNvSpPr/>
          <p:nvPr/>
        </p:nvSpPr>
        <p:spPr>
          <a:xfrm>
            <a:off x="1731841" y="4394761"/>
            <a:ext cx="2081466" cy="305142"/>
          </a:xfrm>
          <a:custGeom>
            <a:avLst/>
            <a:gdLst>
              <a:gd name="connsiteX0" fmla="*/ 17316 w 2081466"/>
              <a:gd name="connsiteY0" fmla="*/ 287826 h 305142"/>
              <a:gd name="connsiteX1" fmla="*/ 1575949 w 2081466"/>
              <a:gd name="connsiteY1" fmla="*/ 287826 h 305142"/>
              <a:gd name="connsiteX2" fmla="*/ 2064150 w 2081466"/>
              <a:gd name="connsiteY2" fmla="*/ 17316 h 305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81466" h="305142">
                <a:moveTo>
                  <a:pt x="17316" y="287826"/>
                </a:moveTo>
                <a:lnTo>
                  <a:pt x="1575949" y="287826"/>
                </a:lnTo>
                <a:lnTo>
                  <a:pt x="2064150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4" name="Freeform 3"/>
          <p:cNvSpPr/>
          <p:nvPr/>
        </p:nvSpPr>
        <p:spPr>
          <a:xfrm>
            <a:off x="1310360" y="4493732"/>
            <a:ext cx="2621706" cy="813130"/>
          </a:xfrm>
          <a:custGeom>
            <a:avLst/>
            <a:gdLst>
              <a:gd name="connsiteX0" fmla="*/ 17316 w 2621706"/>
              <a:gd name="connsiteY0" fmla="*/ 795813 h 813130"/>
              <a:gd name="connsiteX1" fmla="*/ 1555408 w 2621706"/>
              <a:gd name="connsiteY1" fmla="*/ 795813 h 813130"/>
              <a:gd name="connsiteX2" fmla="*/ 2604389 w 2621706"/>
              <a:gd name="connsiteY2" fmla="*/ 17316 h 813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21706" h="813130">
                <a:moveTo>
                  <a:pt x="17316" y="795813"/>
                </a:moveTo>
                <a:lnTo>
                  <a:pt x="1555408" y="795813"/>
                </a:lnTo>
                <a:lnTo>
                  <a:pt x="2604389" y="1731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5" name="Freeform 3"/>
          <p:cNvSpPr/>
          <p:nvPr/>
        </p:nvSpPr>
        <p:spPr>
          <a:xfrm>
            <a:off x="2597689" y="2292035"/>
            <a:ext cx="1377264" cy="702436"/>
          </a:xfrm>
          <a:custGeom>
            <a:avLst/>
            <a:gdLst>
              <a:gd name="connsiteX0" fmla="*/ 7423 w 1377264"/>
              <a:gd name="connsiteY0" fmla="*/ 7423 h 702436"/>
              <a:gd name="connsiteX1" fmla="*/ 525380 w 1377264"/>
              <a:gd name="connsiteY1" fmla="*/ 7423 h 702436"/>
              <a:gd name="connsiteX2" fmla="*/ 1369841 w 1377264"/>
              <a:gd name="connsiteY2" fmla="*/ 695013 h 70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7264" h="702436">
                <a:moveTo>
                  <a:pt x="7423" y="7423"/>
                </a:moveTo>
                <a:lnTo>
                  <a:pt x="525380" y="7423"/>
                </a:lnTo>
                <a:lnTo>
                  <a:pt x="1369841" y="69501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6" name="Freeform 3"/>
          <p:cNvSpPr/>
          <p:nvPr/>
        </p:nvSpPr>
        <p:spPr>
          <a:xfrm>
            <a:off x="1469929" y="2695920"/>
            <a:ext cx="2280716" cy="1175994"/>
          </a:xfrm>
          <a:custGeom>
            <a:avLst/>
            <a:gdLst>
              <a:gd name="connsiteX0" fmla="*/ 7423 w 2280716"/>
              <a:gd name="connsiteY0" fmla="*/ 7423 h 1175994"/>
              <a:gd name="connsiteX1" fmla="*/ 861447 w 2280716"/>
              <a:gd name="connsiteY1" fmla="*/ 7423 h 1175994"/>
              <a:gd name="connsiteX2" fmla="*/ 2273293 w 2280716"/>
              <a:gd name="connsiteY2" fmla="*/ 1168571 h 1175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716" h="1175994">
                <a:moveTo>
                  <a:pt x="7423" y="7423"/>
                </a:moveTo>
                <a:lnTo>
                  <a:pt x="861447" y="7423"/>
                </a:lnTo>
                <a:lnTo>
                  <a:pt x="2273293" y="116857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7" name="Freeform 3"/>
          <p:cNvSpPr/>
          <p:nvPr/>
        </p:nvSpPr>
        <p:spPr>
          <a:xfrm>
            <a:off x="1934292" y="3360664"/>
            <a:ext cx="1189596" cy="728230"/>
          </a:xfrm>
          <a:custGeom>
            <a:avLst/>
            <a:gdLst>
              <a:gd name="connsiteX0" fmla="*/ 7423 w 1189596"/>
              <a:gd name="connsiteY0" fmla="*/ 7423 h 728230"/>
              <a:gd name="connsiteX1" fmla="*/ 395890 w 1189596"/>
              <a:gd name="connsiteY1" fmla="*/ 7423 h 728230"/>
              <a:gd name="connsiteX2" fmla="*/ 1182173 w 1189596"/>
              <a:gd name="connsiteY2" fmla="*/ 720807 h 728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9596" h="728230">
                <a:moveTo>
                  <a:pt x="7423" y="7423"/>
                </a:moveTo>
                <a:lnTo>
                  <a:pt x="395890" y="7423"/>
                </a:lnTo>
                <a:lnTo>
                  <a:pt x="1182173" y="72080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8" name="Freeform 3"/>
          <p:cNvSpPr/>
          <p:nvPr/>
        </p:nvSpPr>
        <p:spPr>
          <a:xfrm>
            <a:off x="1741734" y="4404654"/>
            <a:ext cx="2061680" cy="285356"/>
          </a:xfrm>
          <a:custGeom>
            <a:avLst/>
            <a:gdLst>
              <a:gd name="connsiteX0" fmla="*/ 7423 w 2061680"/>
              <a:gd name="connsiteY0" fmla="*/ 277933 h 285356"/>
              <a:gd name="connsiteX1" fmla="*/ 1566056 w 2061680"/>
              <a:gd name="connsiteY1" fmla="*/ 277933 h 285356"/>
              <a:gd name="connsiteX2" fmla="*/ 2054256 w 2061680"/>
              <a:gd name="connsiteY2" fmla="*/ 7423 h 285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1680" h="285356">
                <a:moveTo>
                  <a:pt x="7423" y="277933"/>
                </a:moveTo>
                <a:lnTo>
                  <a:pt x="1566056" y="277933"/>
                </a:lnTo>
                <a:lnTo>
                  <a:pt x="2054256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9" name="Freeform 3"/>
          <p:cNvSpPr/>
          <p:nvPr/>
        </p:nvSpPr>
        <p:spPr>
          <a:xfrm>
            <a:off x="1320253" y="4503625"/>
            <a:ext cx="2601919" cy="793343"/>
          </a:xfrm>
          <a:custGeom>
            <a:avLst/>
            <a:gdLst>
              <a:gd name="connsiteX0" fmla="*/ 7423 w 2601919"/>
              <a:gd name="connsiteY0" fmla="*/ 785920 h 793343"/>
              <a:gd name="connsiteX1" fmla="*/ 1545514 w 2601919"/>
              <a:gd name="connsiteY1" fmla="*/ 785920 h 793343"/>
              <a:gd name="connsiteX2" fmla="*/ 2594496 w 2601919"/>
              <a:gd name="connsiteY2" fmla="*/ 7423 h 793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01919" h="793343">
                <a:moveTo>
                  <a:pt x="7423" y="785920"/>
                </a:moveTo>
                <a:lnTo>
                  <a:pt x="1545514" y="785920"/>
                </a:lnTo>
                <a:lnTo>
                  <a:pt x="2594496" y="74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0" name="Freeform 3"/>
          <p:cNvSpPr/>
          <p:nvPr/>
        </p:nvSpPr>
        <p:spPr>
          <a:xfrm>
            <a:off x="2312866" y="3350770"/>
            <a:ext cx="908723" cy="1121155"/>
          </a:xfrm>
          <a:custGeom>
            <a:avLst/>
            <a:gdLst>
              <a:gd name="connsiteX0" fmla="*/ 17316 w 908723"/>
              <a:gd name="connsiteY0" fmla="*/ 17316 h 1121155"/>
              <a:gd name="connsiteX1" fmla="*/ 891406 w 908723"/>
              <a:gd name="connsiteY1" fmla="*/ 1103839 h 1121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8723" h="1121155">
                <a:moveTo>
                  <a:pt x="17316" y="17316"/>
                </a:moveTo>
                <a:lnTo>
                  <a:pt x="891406" y="110383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1" name="Freeform 3"/>
          <p:cNvSpPr/>
          <p:nvPr/>
        </p:nvSpPr>
        <p:spPr>
          <a:xfrm>
            <a:off x="2322759" y="3360664"/>
            <a:ext cx="888936" cy="1101369"/>
          </a:xfrm>
          <a:custGeom>
            <a:avLst/>
            <a:gdLst>
              <a:gd name="connsiteX0" fmla="*/ 7423 w 888936"/>
              <a:gd name="connsiteY0" fmla="*/ 7423 h 1101369"/>
              <a:gd name="connsiteX1" fmla="*/ 881513 w 888936"/>
              <a:gd name="connsiteY1" fmla="*/ 1093946 h 1101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936" h="1101369">
                <a:moveTo>
                  <a:pt x="7423" y="7423"/>
                </a:moveTo>
                <a:lnTo>
                  <a:pt x="881513" y="10939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2" name="Freeform 3"/>
          <p:cNvSpPr/>
          <p:nvPr/>
        </p:nvSpPr>
        <p:spPr>
          <a:xfrm>
            <a:off x="4259712" y="4358960"/>
            <a:ext cx="207352" cy="138720"/>
          </a:xfrm>
          <a:custGeom>
            <a:avLst/>
            <a:gdLst>
              <a:gd name="connsiteX0" fmla="*/ 160140 w 207352"/>
              <a:gd name="connsiteY0" fmla="*/ 51276 h 138720"/>
              <a:gd name="connsiteX1" fmla="*/ 175748 w 207352"/>
              <a:gd name="connsiteY1" fmla="*/ 64738 h 138720"/>
              <a:gd name="connsiteX2" fmla="*/ 190036 w 207352"/>
              <a:gd name="connsiteY2" fmla="*/ 102927 h 138720"/>
              <a:gd name="connsiteX3" fmla="*/ 88106 w 207352"/>
              <a:gd name="connsiteY3" fmla="*/ 109391 h 138720"/>
              <a:gd name="connsiteX4" fmla="*/ 17316 w 207352"/>
              <a:gd name="connsiteY4" fmla="*/ 35744 h 138720"/>
              <a:gd name="connsiteX5" fmla="*/ 68294 w 207352"/>
              <a:gd name="connsiteY5" fmla="*/ 17316 h 13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7352" h="138720">
                <a:moveTo>
                  <a:pt x="160140" y="51276"/>
                </a:moveTo>
                <a:cubicBezTo>
                  <a:pt x="166096" y="55607"/>
                  <a:pt x="171329" y="60166"/>
                  <a:pt x="175748" y="64738"/>
                </a:cubicBezTo>
                <a:cubicBezTo>
                  <a:pt x="188550" y="78073"/>
                  <a:pt x="194316" y="91852"/>
                  <a:pt x="190036" y="102927"/>
                </a:cubicBezTo>
                <a:cubicBezTo>
                  <a:pt x="181425" y="125037"/>
                  <a:pt x="135782" y="127933"/>
                  <a:pt x="88106" y="109391"/>
                </a:cubicBezTo>
                <a:cubicBezTo>
                  <a:pt x="40430" y="90836"/>
                  <a:pt x="8731" y="57854"/>
                  <a:pt x="17316" y="35744"/>
                </a:cubicBezTo>
                <a:cubicBezTo>
                  <a:pt x="22688" y="21913"/>
                  <a:pt x="42525" y="15589"/>
                  <a:pt x="68294" y="17316"/>
                </a:cubicBez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3" name="Freeform 3"/>
          <p:cNvSpPr/>
          <p:nvPr/>
        </p:nvSpPr>
        <p:spPr>
          <a:xfrm>
            <a:off x="4269606" y="4368853"/>
            <a:ext cx="187566" cy="118934"/>
          </a:xfrm>
          <a:custGeom>
            <a:avLst/>
            <a:gdLst>
              <a:gd name="connsiteX0" fmla="*/ 150247 w 187566"/>
              <a:gd name="connsiteY0" fmla="*/ 41383 h 118934"/>
              <a:gd name="connsiteX1" fmla="*/ 165855 w 187566"/>
              <a:gd name="connsiteY1" fmla="*/ 54845 h 118934"/>
              <a:gd name="connsiteX2" fmla="*/ 180143 w 187566"/>
              <a:gd name="connsiteY2" fmla="*/ 93034 h 118934"/>
              <a:gd name="connsiteX3" fmla="*/ 78213 w 187566"/>
              <a:gd name="connsiteY3" fmla="*/ 99498 h 118934"/>
              <a:gd name="connsiteX4" fmla="*/ 7423 w 187566"/>
              <a:gd name="connsiteY4" fmla="*/ 25850 h 118934"/>
              <a:gd name="connsiteX5" fmla="*/ 58401 w 187566"/>
              <a:gd name="connsiteY5" fmla="*/ 7423 h 118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7566" h="118934">
                <a:moveTo>
                  <a:pt x="150247" y="41383"/>
                </a:moveTo>
                <a:cubicBezTo>
                  <a:pt x="156203" y="45713"/>
                  <a:pt x="161436" y="50273"/>
                  <a:pt x="165855" y="54845"/>
                </a:cubicBezTo>
                <a:cubicBezTo>
                  <a:pt x="178657" y="68180"/>
                  <a:pt x="184423" y="81959"/>
                  <a:pt x="180143" y="93034"/>
                </a:cubicBezTo>
                <a:cubicBezTo>
                  <a:pt x="171532" y="115144"/>
                  <a:pt x="125888" y="118040"/>
                  <a:pt x="78213" y="99498"/>
                </a:cubicBezTo>
                <a:cubicBezTo>
                  <a:pt x="30537" y="80943"/>
                  <a:pt x="-1161" y="47961"/>
                  <a:pt x="7423" y="25850"/>
                </a:cubicBezTo>
                <a:cubicBezTo>
                  <a:pt x="12795" y="12020"/>
                  <a:pt x="32632" y="5696"/>
                  <a:pt x="58401" y="7423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4" name="Freeform 3"/>
          <p:cNvSpPr/>
          <p:nvPr/>
        </p:nvSpPr>
        <p:spPr>
          <a:xfrm>
            <a:off x="4397526" y="3378291"/>
            <a:ext cx="613921" cy="484474"/>
          </a:xfrm>
          <a:custGeom>
            <a:avLst/>
            <a:gdLst>
              <a:gd name="connsiteX0" fmla="*/ 590587 w 613921"/>
              <a:gd name="connsiteY0" fmla="*/ 372903 h 484474"/>
              <a:gd name="connsiteX1" fmla="*/ 586613 w 613921"/>
              <a:gd name="connsiteY1" fmla="*/ 448976 h 484474"/>
              <a:gd name="connsiteX2" fmla="*/ 239471 w 613921"/>
              <a:gd name="connsiteY2" fmla="*/ 328656 h 484474"/>
              <a:gd name="connsiteX3" fmla="*/ 24980 w 613921"/>
              <a:gd name="connsiteY3" fmla="*/ 30359 h 484474"/>
              <a:gd name="connsiteX4" fmla="*/ 42430 w 613921"/>
              <a:gd name="connsiteY4" fmla="*/ 17316 h 484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3921" h="484474">
                <a:moveTo>
                  <a:pt x="590587" y="372903"/>
                </a:moveTo>
                <a:cubicBezTo>
                  <a:pt x="604354" y="413429"/>
                  <a:pt x="592518" y="441026"/>
                  <a:pt x="586613" y="448976"/>
                </a:cubicBezTo>
                <a:cubicBezTo>
                  <a:pt x="549960" y="498100"/>
                  <a:pt x="394576" y="444265"/>
                  <a:pt x="239471" y="328656"/>
                </a:cubicBezTo>
                <a:cubicBezTo>
                  <a:pt x="84378" y="213061"/>
                  <a:pt x="-11658" y="79495"/>
                  <a:pt x="24980" y="30359"/>
                </a:cubicBezTo>
                <a:cubicBezTo>
                  <a:pt x="29248" y="24644"/>
                  <a:pt x="35128" y="20313"/>
                  <a:pt x="42430" y="17316"/>
                </a:cubicBez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5" name="Freeform 3"/>
          <p:cNvSpPr/>
          <p:nvPr/>
        </p:nvSpPr>
        <p:spPr>
          <a:xfrm>
            <a:off x="4407420" y="3388184"/>
            <a:ext cx="594135" cy="464688"/>
          </a:xfrm>
          <a:custGeom>
            <a:avLst/>
            <a:gdLst>
              <a:gd name="connsiteX0" fmla="*/ 580694 w 594135"/>
              <a:gd name="connsiteY0" fmla="*/ 363010 h 464688"/>
              <a:gd name="connsiteX1" fmla="*/ 576719 w 594135"/>
              <a:gd name="connsiteY1" fmla="*/ 439083 h 464688"/>
              <a:gd name="connsiteX2" fmla="*/ 229577 w 594135"/>
              <a:gd name="connsiteY2" fmla="*/ 318763 h 464688"/>
              <a:gd name="connsiteX3" fmla="*/ 15087 w 594135"/>
              <a:gd name="connsiteY3" fmla="*/ 20466 h 464688"/>
              <a:gd name="connsiteX4" fmla="*/ 32537 w 594135"/>
              <a:gd name="connsiteY4" fmla="*/ 7423 h 464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4135" h="464688">
                <a:moveTo>
                  <a:pt x="580694" y="363010"/>
                </a:moveTo>
                <a:cubicBezTo>
                  <a:pt x="594461" y="403536"/>
                  <a:pt x="582625" y="431133"/>
                  <a:pt x="576719" y="439083"/>
                </a:cubicBezTo>
                <a:cubicBezTo>
                  <a:pt x="540067" y="488207"/>
                  <a:pt x="384683" y="434371"/>
                  <a:pt x="229577" y="318763"/>
                </a:cubicBezTo>
                <a:cubicBezTo>
                  <a:pt x="74485" y="203168"/>
                  <a:pt x="-21551" y="69602"/>
                  <a:pt x="15087" y="20466"/>
                </a:cubicBezTo>
                <a:cubicBezTo>
                  <a:pt x="19354" y="14751"/>
                  <a:pt x="25234" y="10420"/>
                  <a:pt x="32537" y="7423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50EE3-7740-854B-BF71-7C68DBA2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3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"/>
          <a:stretch>
            <a:fillRect/>
          </a:stretch>
        </p:blipFill>
        <p:spPr>
          <a:xfrm>
            <a:off x="1399032" y="1392936"/>
            <a:ext cx="6345936" cy="40721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3241" y="1434183"/>
            <a:ext cx="11365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89641" y="2591470"/>
            <a:ext cx="9425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89641" y="3683670"/>
            <a:ext cx="12391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Astrocyte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39803" y="4871124"/>
            <a:ext cx="5517857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5488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Astrocytes are the most abundant</a:t>
            </a:r>
            <a:b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and versatile neuroglia.</a:t>
            </a:r>
          </a:p>
        </p:txBody>
      </p:sp>
      <p:sp>
        <p:nvSpPr>
          <p:cNvPr id="10" name="Freeform 9"/>
          <p:cNvSpPr/>
          <p:nvPr/>
        </p:nvSpPr>
        <p:spPr>
          <a:xfrm>
            <a:off x="3418402" y="1633975"/>
            <a:ext cx="485851" cy="50800"/>
          </a:xfrm>
          <a:custGeom>
            <a:avLst/>
            <a:gdLst>
              <a:gd name="connsiteX0" fmla="*/ 473151 w 485851"/>
              <a:gd name="connsiteY0" fmla="*/ 12700 h 50800"/>
              <a:gd name="connsiteX1" fmla="*/ 12700 w 48585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851" h="50800">
                <a:moveTo>
                  <a:pt x="473151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842222" y="2744069"/>
            <a:ext cx="615708" cy="50800"/>
          </a:xfrm>
          <a:custGeom>
            <a:avLst/>
            <a:gdLst>
              <a:gd name="connsiteX0" fmla="*/ 12700 w 615708"/>
              <a:gd name="connsiteY0" fmla="*/ 12700 h 50800"/>
              <a:gd name="connsiteX1" fmla="*/ 603008 w 61570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5708" h="50800">
                <a:moveTo>
                  <a:pt x="12700" y="12700"/>
                </a:moveTo>
                <a:lnTo>
                  <a:pt x="603008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414018" y="3837285"/>
            <a:ext cx="2043912" cy="50800"/>
          </a:xfrm>
          <a:custGeom>
            <a:avLst/>
            <a:gdLst>
              <a:gd name="connsiteX0" fmla="*/ 12700 w 2043912"/>
              <a:gd name="connsiteY0" fmla="*/ 12700 h 50800"/>
              <a:gd name="connsiteX1" fmla="*/ 2031212 w 204391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43912" h="50800">
                <a:moveTo>
                  <a:pt x="12700" y="12700"/>
                </a:moveTo>
                <a:lnTo>
                  <a:pt x="203121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8B921-988C-174E-B89E-6DCE025FD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83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"/>
          <a:stretch>
            <a:fillRect/>
          </a:stretch>
        </p:blipFill>
        <p:spPr>
          <a:xfrm>
            <a:off x="298704" y="1078992"/>
            <a:ext cx="8546592" cy="470001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755071" y="1083618"/>
            <a:ext cx="1527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Cerebral hemisphere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3159" y="1512243"/>
            <a:ext cx="1061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Third ventricle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755071" y="1380481"/>
            <a:ext cx="1248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Corpus callosum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755071" y="1613843"/>
            <a:ext cx="1697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Choroid plexus of third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755071" y="2048818"/>
            <a:ext cx="1502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Occipital lobe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cerebral hemisphere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43159" y="2745731"/>
            <a:ext cx="904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commissure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3159" y="3448993"/>
            <a:ext cx="1207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Hypothalamus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159" y="3791893"/>
            <a:ext cx="10515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Optic chiasma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3159" y="4209406"/>
            <a:ext cx="10708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Pituitary gland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9071" y="4672956"/>
            <a:ext cx="1256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Mammillary body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37009" y="4906318"/>
            <a:ext cx="406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Pons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25896" y="5161906"/>
            <a:ext cx="15458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Medulla oblongata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571" y="5566718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755071" y="2533006"/>
            <a:ext cx="1821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Thalamus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(encloses third ventricle)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755071" y="2980681"/>
            <a:ext cx="1522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Pineal gland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(part of </a:t>
            </a:r>
            <a:r>
              <a:rPr lang="en-US" alt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epithalamus</a:t>
            </a: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6755071" y="3428356"/>
            <a:ext cx="100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Corpora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quadrigemina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755071" y="3898256"/>
            <a:ext cx="68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Cerebral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aqueduct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6755071" y="4341168"/>
            <a:ext cx="676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Cerebral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peduncle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6755071" y="4771381"/>
            <a:ext cx="11637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Fourth ventricle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6755071" y="5020618"/>
            <a:ext cx="1522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Choroid plexus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(part of epithalamus)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820034" y="5390506"/>
            <a:ext cx="836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Cerebellum</a:t>
            </a: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8082221" y="3988743"/>
            <a:ext cx="730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Midbrain</a:t>
            </a: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937009" y="5400031"/>
            <a:ext cx="839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Spinal cord</a:t>
            </a:r>
          </a:p>
        </p:txBody>
      </p:sp>
      <p:sp>
        <p:nvSpPr>
          <p:cNvPr id="29" name="Freeform 28"/>
          <p:cNvSpPr/>
          <p:nvPr/>
        </p:nvSpPr>
        <p:spPr>
          <a:xfrm>
            <a:off x="7803842" y="3459826"/>
            <a:ext cx="121259" cy="1229956"/>
          </a:xfrm>
          <a:custGeom>
            <a:avLst/>
            <a:gdLst>
              <a:gd name="connsiteX0" fmla="*/ 12700 w 121259"/>
              <a:gd name="connsiteY0" fmla="*/ 1217256 h 1229956"/>
              <a:gd name="connsiteX1" fmla="*/ 108559 w 121259"/>
              <a:gd name="connsiteY1" fmla="*/ 1217256 h 1229956"/>
              <a:gd name="connsiteX2" fmla="*/ 108559 w 121259"/>
              <a:gd name="connsiteY2" fmla="*/ 12700 h 1229956"/>
              <a:gd name="connsiteX3" fmla="*/ 12700 w 121259"/>
              <a:gd name="connsiteY3" fmla="*/ 12700 h 1229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259" h="1229956">
                <a:moveTo>
                  <a:pt x="12700" y="1217256"/>
                </a:moveTo>
                <a:lnTo>
                  <a:pt x="108559" y="1217256"/>
                </a:lnTo>
                <a:lnTo>
                  <a:pt x="108559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973939" y="1159171"/>
            <a:ext cx="1718285" cy="702589"/>
          </a:xfrm>
          <a:custGeom>
            <a:avLst/>
            <a:gdLst>
              <a:gd name="connsiteX0" fmla="*/ 1705584 w 1718285"/>
              <a:gd name="connsiteY0" fmla="*/ 12700 h 702589"/>
              <a:gd name="connsiteX1" fmla="*/ 320713 w 1718285"/>
              <a:gd name="connsiteY1" fmla="*/ 12700 h 702589"/>
              <a:gd name="connsiteX2" fmla="*/ 12700 w 1718285"/>
              <a:gd name="connsiteY2" fmla="*/ 689889 h 702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18285" h="702589">
                <a:moveTo>
                  <a:pt x="1705584" y="12700"/>
                </a:moveTo>
                <a:lnTo>
                  <a:pt x="320713" y="12700"/>
                </a:lnTo>
                <a:lnTo>
                  <a:pt x="12700" y="6898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234367" y="1467628"/>
            <a:ext cx="2457856" cy="1360779"/>
          </a:xfrm>
          <a:custGeom>
            <a:avLst/>
            <a:gdLst>
              <a:gd name="connsiteX0" fmla="*/ 2445156 w 2457856"/>
              <a:gd name="connsiteY0" fmla="*/ 12700 h 1360779"/>
              <a:gd name="connsiteX1" fmla="*/ 1253286 w 2457856"/>
              <a:gd name="connsiteY1" fmla="*/ 12700 h 1360779"/>
              <a:gd name="connsiteX2" fmla="*/ 12700 w 2457856"/>
              <a:gd name="connsiteY2" fmla="*/ 1348079 h 1360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57856" h="1360779">
                <a:moveTo>
                  <a:pt x="2445156" y="12700"/>
                </a:moveTo>
                <a:lnTo>
                  <a:pt x="1253286" y="12700"/>
                </a:lnTo>
                <a:lnTo>
                  <a:pt x="12700" y="13480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439783" y="1607493"/>
            <a:ext cx="2584437" cy="1656956"/>
          </a:xfrm>
          <a:custGeom>
            <a:avLst/>
            <a:gdLst>
              <a:gd name="connsiteX0" fmla="*/ 12700 w 2584437"/>
              <a:gd name="connsiteY0" fmla="*/ 12700 h 1656956"/>
              <a:gd name="connsiteX1" fmla="*/ 1146187 w 2584437"/>
              <a:gd name="connsiteY1" fmla="*/ 12700 h 1656956"/>
              <a:gd name="connsiteX2" fmla="*/ 2571737 w 2584437"/>
              <a:gd name="connsiteY2" fmla="*/ 1644256 h 1656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84437" h="1656956">
                <a:moveTo>
                  <a:pt x="12700" y="12700"/>
                </a:moveTo>
                <a:lnTo>
                  <a:pt x="1146187" y="12700"/>
                </a:lnTo>
                <a:lnTo>
                  <a:pt x="2571737" y="164425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988946" y="2838758"/>
            <a:ext cx="2556649" cy="769264"/>
          </a:xfrm>
          <a:custGeom>
            <a:avLst/>
            <a:gdLst>
              <a:gd name="connsiteX0" fmla="*/ 12700 w 2556649"/>
              <a:gd name="connsiteY0" fmla="*/ 12700 h 769264"/>
              <a:gd name="connsiteX1" fmla="*/ 409752 w 2556649"/>
              <a:gd name="connsiteY1" fmla="*/ 12700 h 769264"/>
              <a:gd name="connsiteX2" fmla="*/ 2543949 w 2556649"/>
              <a:gd name="connsiteY2" fmla="*/ 756564 h 769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56649" h="769264">
                <a:moveTo>
                  <a:pt x="12700" y="12700"/>
                </a:moveTo>
                <a:lnTo>
                  <a:pt x="409752" y="12700"/>
                </a:lnTo>
                <a:lnTo>
                  <a:pt x="2543949" y="7565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586544" y="3535633"/>
            <a:ext cx="2009673" cy="344728"/>
          </a:xfrm>
          <a:custGeom>
            <a:avLst/>
            <a:gdLst>
              <a:gd name="connsiteX0" fmla="*/ 12700 w 2009673"/>
              <a:gd name="connsiteY0" fmla="*/ 12979 h 344728"/>
              <a:gd name="connsiteX1" fmla="*/ 303263 w 2009673"/>
              <a:gd name="connsiteY1" fmla="*/ 12700 h 344728"/>
              <a:gd name="connsiteX2" fmla="*/ 1996973 w 2009673"/>
              <a:gd name="connsiteY2" fmla="*/ 332028 h 34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09673" h="344728">
                <a:moveTo>
                  <a:pt x="12700" y="12979"/>
                </a:moveTo>
                <a:lnTo>
                  <a:pt x="303263" y="12700"/>
                </a:lnTo>
                <a:lnTo>
                  <a:pt x="1996973" y="33202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432849" y="3889150"/>
            <a:ext cx="1874316" cy="217423"/>
          </a:xfrm>
          <a:custGeom>
            <a:avLst/>
            <a:gdLst>
              <a:gd name="connsiteX0" fmla="*/ 12700 w 1874316"/>
              <a:gd name="connsiteY0" fmla="*/ 12700 h 217423"/>
              <a:gd name="connsiteX1" fmla="*/ 340118 w 1874316"/>
              <a:gd name="connsiteY1" fmla="*/ 12700 h 217423"/>
              <a:gd name="connsiteX2" fmla="*/ 1861616 w 1874316"/>
              <a:gd name="connsiteY2" fmla="*/ 204723 h 217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74316" h="217423">
                <a:moveTo>
                  <a:pt x="12700" y="12700"/>
                </a:moveTo>
                <a:lnTo>
                  <a:pt x="340118" y="12700"/>
                </a:lnTo>
                <a:lnTo>
                  <a:pt x="1861616" y="2047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445752" y="4288425"/>
            <a:ext cx="1930247" cy="50800"/>
          </a:xfrm>
          <a:custGeom>
            <a:avLst/>
            <a:gdLst>
              <a:gd name="connsiteX0" fmla="*/ 12700 w 1930247"/>
              <a:gd name="connsiteY0" fmla="*/ 12700 h 50800"/>
              <a:gd name="connsiteX1" fmla="*/ 1917547 w 193024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30247" h="50800">
                <a:moveTo>
                  <a:pt x="12700" y="12700"/>
                </a:moveTo>
                <a:lnTo>
                  <a:pt x="191754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188179" y="3953018"/>
            <a:ext cx="619048" cy="840003"/>
          </a:xfrm>
          <a:custGeom>
            <a:avLst/>
            <a:gdLst>
              <a:gd name="connsiteX0" fmla="*/ 12700 w 619048"/>
              <a:gd name="connsiteY0" fmla="*/ 827303 h 840003"/>
              <a:gd name="connsiteX1" fmla="*/ 162318 w 619048"/>
              <a:gd name="connsiteY1" fmla="*/ 821981 h 840003"/>
              <a:gd name="connsiteX2" fmla="*/ 606348 w 619048"/>
              <a:gd name="connsiteY2" fmla="*/ 12700 h 840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9048" h="840003">
                <a:moveTo>
                  <a:pt x="12700" y="827303"/>
                </a:moveTo>
                <a:lnTo>
                  <a:pt x="162318" y="821981"/>
                </a:lnTo>
                <a:lnTo>
                  <a:pt x="60634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401744" y="4517393"/>
            <a:ext cx="1549260" cy="515213"/>
          </a:xfrm>
          <a:custGeom>
            <a:avLst/>
            <a:gdLst>
              <a:gd name="connsiteX0" fmla="*/ 12700 w 1549260"/>
              <a:gd name="connsiteY0" fmla="*/ 502513 h 515213"/>
              <a:gd name="connsiteX1" fmla="*/ 945565 w 1549260"/>
              <a:gd name="connsiteY1" fmla="*/ 502513 h 515213"/>
              <a:gd name="connsiteX2" fmla="*/ 1536560 w 1549260"/>
              <a:gd name="connsiteY2" fmla="*/ 12700 h 515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9260" h="515213">
                <a:moveTo>
                  <a:pt x="12700" y="502513"/>
                </a:moveTo>
                <a:lnTo>
                  <a:pt x="945565" y="502513"/>
                </a:lnTo>
                <a:lnTo>
                  <a:pt x="153656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485003" y="5065792"/>
            <a:ext cx="721537" cy="216979"/>
          </a:xfrm>
          <a:custGeom>
            <a:avLst/>
            <a:gdLst>
              <a:gd name="connsiteX0" fmla="*/ 12700 w 721537"/>
              <a:gd name="connsiteY0" fmla="*/ 204279 h 216979"/>
              <a:gd name="connsiteX1" fmla="*/ 245630 w 721537"/>
              <a:gd name="connsiteY1" fmla="*/ 204279 h 216979"/>
              <a:gd name="connsiteX2" fmla="*/ 708837 w 721537"/>
              <a:gd name="connsiteY2" fmla="*/ 12700 h 216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1537" h="216979">
                <a:moveTo>
                  <a:pt x="12700" y="204279"/>
                </a:moveTo>
                <a:lnTo>
                  <a:pt x="245630" y="204279"/>
                </a:lnTo>
                <a:lnTo>
                  <a:pt x="70883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839920" y="5486365"/>
            <a:ext cx="1821878" cy="73368"/>
          </a:xfrm>
          <a:custGeom>
            <a:avLst/>
            <a:gdLst>
              <a:gd name="connsiteX0" fmla="*/ 12700 w 1821878"/>
              <a:gd name="connsiteY0" fmla="*/ 12700 h 73368"/>
              <a:gd name="connsiteX1" fmla="*/ 881341 w 1821878"/>
              <a:gd name="connsiteY1" fmla="*/ 12700 h 73368"/>
              <a:gd name="connsiteX2" fmla="*/ 1809178 w 1821878"/>
              <a:gd name="connsiteY2" fmla="*/ 60668 h 73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21878" h="73368">
                <a:moveTo>
                  <a:pt x="12700" y="12700"/>
                </a:moveTo>
                <a:lnTo>
                  <a:pt x="881341" y="12700"/>
                </a:lnTo>
                <a:lnTo>
                  <a:pt x="1809178" y="6066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421349" y="1700330"/>
            <a:ext cx="2270874" cy="1484058"/>
          </a:xfrm>
          <a:custGeom>
            <a:avLst/>
            <a:gdLst>
              <a:gd name="connsiteX0" fmla="*/ 2258174 w 2270874"/>
              <a:gd name="connsiteY0" fmla="*/ 12700 h 1484058"/>
              <a:gd name="connsiteX1" fmla="*/ 1345107 w 2270874"/>
              <a:gd name="connsiteY1" fmla="*/ 12700 h 1484058"/>
              <a:gd name="connsiteX2" fmla="*/ 12700 w 2270874"/>
              <a:gd name="connsiteY2" fmla="*/ 1471358 h 1484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70874" h="1484058">
                <a:moveTo>
                  <a:pt x="2258174" y="12700"/>
                </a:moveTo>
                <a:lnTo>
                  <a:pt x="1345107" y="12700"/>
                </a:lnTo>
                <a:lnTo>
                  <a:pt x="12700" y="147135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199997" y="2135305"/>
            <a:ext cx="492226" cy="410400"/>
          </a:xfrm>
          <a:custGeom>
            <a:avLst/>
            <a:gdLst>
              <a:gd name="connsiteX0" fmla="*/ 479526 w 492226"/>
              <a:gd name="connsiteY0" fmla="*/ 12700 h 410400"/>
              <a:gd name="connsiteX1" fmla="*/ 214045 w 492226"/>
              <a:gd name="connsiteY1" fmla="*/ 12700 h 410400"/>
              <a:gd name="connsiteX2" fmla="*/ 12700 w 492226"/>
              <a:gd name="connsiteY2" fmla="*/ 397700 h 410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92226" h="410400">
                <a:moveTo>
                  <a:pt x="479526" y="12700"/>
                </a:moveTo>
                <a:lnTo>
                  <a:pt x="214045" y="12700"/>
                </a:lnTo>
                <a:lnTo>
                  <a:pt x="12700" y="397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426353" y="2619290"/>
            <a:ext cx="2265870" cy="757682"/>
          </a:xfrm>
          <a:custGeom>
            <a:avLst/>
            <a:gdLst>
              <a:gd name="connsiteX0" fmla="*/ 2253170 w 2265870"/>
              <a:gd name="connsiteY0" fmla="*/ 12700 h 757682"/>
              <a:gd name="connsiteX1" fmla="*/ 711225 w 2265870"/>
              <a:gd name="connsiteY1" fmla="*/ 12700 h 757682"/>
              <a:gd name="connsiteX2" fmla="*/ 12700 w 2265870"/>
              <a:gd name="connsiteY2" fmla="*/ 744982 h 757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5870" h="757682">
                <a:moveTo>
                  <a:pt x="2253170" y="12700"/>
                </a:moveTo>
                <a:lnTo>
                  <a:pt x="711225" y="12700"/>
                </a:lnTo>
                <a:lnTo>
                  <a:pt x="12700" y="7449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568885" y="3066812"/>
            <a:ext cx="2123338" cy="542670"/>
          </a:xfrm>
          <a:custGeom>
            <a:avLst/>
            <a:gdLst>
              <a:gd name="connsiteX0" fmla="*/ 2110638 w 2123338"/>
              <a:gd name="connsiteY0" fmla="*/ 12700 h 542670"/>
              <a:gd name="connsiteX1" fmla="*/ 568693 w 2123338"/>
              <a:gd name="connsiteY1" fmla="*/ 12700 h 542670"/>
              <a:gd name="connsiteX2" fmla="*/ 12700 w 2123338"/>
              <a:gd name="connsiteY2" fmla="*/ 529971 h 54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23338" h="542670">
                <a:moveTo>
                  <a:pt x="2110638" y="12700"/>
                </a:moveTo>
                <a:lnTo>
                  <a:pt x="568693" y="12700"/>
                </a:lnTo>
                <a:lnTo>
                  <a:pt x="12700" y="5299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511252" y="3515059"/>
            <a:ext cx="2180971" cy="438911"/>
          </a:xfrm>
          <a:custGeom>
            <a:avLst/>
            <a:gdLst>
              <a:gd name="connsiteX0" fmla="*/ 2168271 w 2180971"/>
              <a:gd name="connsiteY0" fmla="*/ 12700 h 438911"/>
              <a:gd name="connsiteX1" fmla="*/ 456311 w 2180971"/>
              <a:gd name="connsiteY1" fmla="*/ 12700 h 438911"/>
              <a:gd name="connsiteX2" fmla="*/ 12700 w 2180971"/>
              <a:gd name="connsiteY2" fmla="*/ 426211 h 438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80971" h="438911">
                <a:moveTo>
                  <a:pt x="2168271" y="12700"/>
                </a:moveTo>
                <a:lnTo>
                  <a:pt x="456311" y="12700"/>
                </a:lnTo>
                <a:lnTo>
                  <a:pt x="12700" y="42621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431420" y="3984959"/>
            <a:ext cx="2260803" cy="115925"/>
          </a:xfrm>
          <a:custGeom>
            <a:avLst/>
            <a:gdLst>
              <a:gd name="connsiteX0" fmla="*/ 2248103 w 2260803"/>
              <a:gd name="connsiteY0" fmla="*/ 12700 h 115925"/>
              <a:gd name="connsiteX1" fmla="*/ 358749 w 2260803"/>
              <a:gd name="connsiteY1" fmla="*/ 12700 h 115925"/>
              <a:gd name="connsiteX2" fmla="*/ 12700 w 2260803"/>
              <a:gd name="connsiteY2" fmla="*/ 103225 h 1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0803" h="115925">
                <a:moveTo>
                  <a:pt x="2248103" y="12700"/>
                </a:moveTo>
                <a:lnTo>
                  <a:pt x="358749" y="12700"/>
                </a:lnTo>
                <a:lnTo>
                  <a:pt x="12700" y="10322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199734" y="4081174"/>
            <a:ext cx="2492489" cy="371056"/>
          </a:xfrm>
          <a:custGeom>
            <a:avLst/>
            <a:gdLst>
              <a:gd name="connsiteX0" fmla="*/ 2479789 w 2492489"/>
              <a:gd name="connsiteY0" fmla="*/ 358355 h 371056"/>
              <a:gd name="connsiteX1" fmla="*/ 886421 w 2492489"/>
              <a:gd name="connsiteY1" fmla="*/ 358330 h 371056"/>
              <a:gd name="connsiteX2" fmla="*/ 12700 w 2492489"/>
              <a:gd name="connsiteY2" fmla="*/ 12700 h 371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92489" h="371056">
                <a:moveTo>
                  <a:pt x="2479789" y="358355"/>
                </a:moveTo>
                <a:lnTo>
                  <a:pt x="886421" y="35833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575146" y="4474772"/>
            <a:ext cx="2117077" cy="408000"/>
          </a:xfrm>
          <a:custGeom>
            <a:avLst/>
            <a:gdLst>
              <a:gd name="connsiteX0" fmla="*/ 2104377 w 2117077"/>
              <a:gd name="connsiteY0" fmla="*/ 395299 h 408000"/>
              <a:gd name="connsiteX1" fmla="*/ 694169 w 2117077"/>
              <a:gd name="connsiteY1" fmla="*/ 395299 h 408000"/>
              <a:gd name="connsiteX2" fmla="*/ 12700 w 2117077"/>
              <a:gd name="connsiteY2" fmla="*/ 12700 h 40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17077" h="408000">
                <a:moveTo>
                  <a:pt x="2104377" y="395299"/>
                </a:moveTo>
                <a:lnTo>
                  <a:pt x="694169" y="395299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553162" y="4655811"/>
            <a:ext cx="2139060" cy="476478"/>
          </a:xfrm>
          <a:custGeom>
            <a:avLst/>
            <a:gdLst>
              <a:gd name="connsiteX0" fmla="*/ 2126360 w 2139060"/>
              <a:gd name="connsiteY0" fmla="*/ 463778 h 476478"/>
              <a:gd name="connsiteX1" fmla="*/ 703529 w 2139060"/>
              <a:gd name="connsiteY1" fmla="*/ 463778 h 476478"/>
              <a:gd name="connsiteX2" fmla="*/ 12700 w 2139060"/>
              <a:gd name="connsiteY2" fmla="*/ 12700 h 476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39060" h="476478">
                <a:moveTo>
                  <a:pt x="2126360" y="463778"/>
                </a:moveTo>
                <a:lnTo>
                  <a:pt x="703529" y="463778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883959" y="5121761"/>
            <a:ext cx="870813" cy="379717"/>
          </a:xfrm>
          <a:custGeom>
            <a:avLst/>
            <a:gdLst>
              <a:gd name="connsiteX0" fmla="*/ 858113 w 870813"/>
              <a:gd name="connsiteY0" fmla="*/ 367017 h 379717"/>
              <a:gd name="connsiteX1" fmla="*/ 417741 w 870813"/>
              <a:gd name="connsiteY1" fmla="*/ 367017 h 379717"/>
              <a:gd name="connsiteX2" fmla="*/ 12700 w 870813"/>
              <a:gd name="connsiteY2" fmla="*/ 12700 h 379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70813" h="379717">
                <a:moveTo>
                  <a:pt x="858113" y="367017"/>
                </a:moveTo>
                <a:lnTo>
                  <a:pt x="417741" y="36701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439371" y="3510842"/>
            <a:ext cx="539800" cy="306539"/>
          </a:xfrm>
          <a:custGeom>
            <a:avLst/>
            <a:gdLst>
              <a:gd name="connsiteX0" fmla="*/ 527100 w 539800"/>
              <a:gd name="connsiteY0" fmla="*/ 12700 h 306539"/>
              <a:gd name="connsiteX1" fmla="*/ 12700 w 539800"/>
              <a:gd name="connsiteY1" fmla="*/ 293839 h 306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9800" h="306539">
                <a:moveTo>
                  <a:pt x="527100" y="12700"/>
                </a:moveTo>
                <a:lnTo>
                  <a:pt x="12700" y="29383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3708562" y="5486365"/>
            <a:ext cx="773239" cy="148323"/>
          </a:xfrm>
          <a:custGeom>
            <a:avLst/>
            <a:gdLst>
              <a:gd name="connsiteX0" fmla="*/ 760539 w 773239"/>
              <a:gd name="connsiteY0" fmla="*/ 135623 h 148323"/>
              <a:gd name="connsiteX1" fmla="*/ 12700 w 773239"/>
              <a:gd name="connsiteY1" fmla="*/ 12700 h 148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3239" h="148323">
                <a:moveTo>
                  <a:pt x="760539" y="135623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7810192" y="3466176"/>
            <a:ext cx="108559" cy="1217256"/>
          </a:xfrm>
          <a:custGeom>
            <a:avLst/>
            <a:gdLst>
              <a:gd name="connsiteX0" fmla="*/ 6350 w 108559"/>
              <a:gd name="connsiteY0" fmla="*/ 1210906 h 1217256"/>
              <a:gd name="connsiteX1" fmla="*/ 102209 w 108559"/>
              <a:gd name="connsiteY1" fmla="*/ 1210906 h 1217256"/>
              <a:gd name="connsiteX2" fmla="*/ 102209 w 108559"/>
              <a:gd name="connsiteY2" fmla="*/ 6350 h 1217256"/>
              <a:gd name="connsiteX3" fmla="*/ 6350 w 108559"/>
              <a:gd name="connsiteY3" fmla="*/ 6350 h 1217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559" h="1217256">
                <a:moveTo>
                  <a:pt x="6350" y="1210906"/>
                </a:moveTo>
                <a:lnTo>
                  <a:pt x="102209" y="1210906"/>
                </a:lnTo>
                <a:lnTo>
                  <a:pt x="102209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7906051" y="4081834"/>
            <a:ext cx="108572" cy="25400"/>
          </a:xfrm>
          <a:custGeom>
            <a:avLst/>
            <a:gdLst>
              <a:gd name="connsiteX0" fmla="*/ 102222 w 108572"/>
              <a:gd name="connsiteY0" fmla="*/ 6350 h 25400"/>
              <a:gd name="connsiteX1" fmla="*/ 6350 w 10857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572" h="25400">
                <a:moveTo>
                  <a:pt x="10222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980289" y="1165521"/>
            <a:ext cx="1705585" cy="689889"/>
          </a:xfrm>
          <a:custGeom>
            <a:avLst/>
            <a:gdLst>
              <a:gd name="connsiteX0" fmla="*/ 1699234 w 1705585"/>
              <a:gd name="connsiteY0" fmla="*/ 6350 h 689889"/>
              <a:gd name="connsiteX1" fmla="*/ 314363 w 1705585"/>
              <a:gd name="connsiteY1" fmla="*/ 6350 h 689889"/>
              <a:gd name="connsiteX2" fmla="*/ 6350 w 1705585"/>
              <a:gd name="connsiteY2" fmla="*/ 683539 h 6898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05585" h="689889">
                <a:moveTo>
                  <a:pt x="1699234" y="6350"/>
                </a:moveTo>
                <a:lnTo>
                  <a:pt x="314363" y="6350"/>
                </a:lnTo>
                <a:lnTo>
                  <a:pt x="6350" y="6835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240717" y="1473978"/>
            <a:ext cx="2445156" cy="1348079"/>
          </a:xfrm>
          <a:custGeom>
            <a:avLst/>
            <a:gdLst>
              <a:gd name="connsiteX0" fmla="*/ 2438806 w 2445156"/>
              <a:gd name="connsiteY0" fmla="*/ 6350 h 1348079"/>
              <a:gd name="connsiteX1" fmla="*/ 1246936 w 2445156"/>
              <a:gd name="connsiteY1" fmla="*/ 6350 h 1348079"/>
              <a:gd name="connsiteX2" fmla="*/ 6350 w 2445156"/>
              <a:gd name="connsiteY2" fmla="*/ 1341729 h 1348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45156" h="1348079">
                <a:moveTo>
                  <a:pt x="2438806" y="6350"/>
                </a:moveTo>
                <a:lnTo>
                  <a:pt x="1246936" y="6350"/>
                </a:lnTo>
                <a:lnTo>
                  <a:pt x="6350" y="13417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1446133" y="1613843"/>
            <a:ext cx="2571737" cy="1644256"/>
          </a:xfrm>
          <a:custGeom>
            <a:avLst/>
            <a:gdLst>
              <a:gd name="connsiteX0" fmla="*/ 6350 w 2571737"/>
              <a:gd name="connsiteY0" fmla="*/ 6350 h 1644256"/>
              <a:gd name="connsiteX1" fmla="*/ 1139837 w 2571737"/>
              <a:gd name="connsiteY1" fmla="*/ 6350 h 1644256"/>
              <a:gd name="connsiteX2" fmla="*/ 2565387 w 2571737"/>
              <a:gd name="connsiteY2" fmla="*/ 1637906 h 1644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71737" h="1644256">
                <a:moveTo>
                  <a:pt x="6350" y="6350"/>
                </a:moveTo>
                <a:lnTo>
                  <a:pt x="1139837" y="6350"/>
                </a:lnTo>
                <a:lnTo>
                  <a:pt x="2565387" y="163790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995296" y="2845108"/>
            <a:ext cx="2543949" cy="756564"/>
          </a:xfrm>
          <a:custGeom>
            <a:avLst/>
            <a:gdLst>
              <a:gd name="connsiteX0" fmla="*/ 6350 w 2543949"/>
              <a:gd name="connsiteY0" fmla="*/ 6350 h 756564"/>
              <a:gd name="connsiteX1" fmla="*/ 403402 w 2543949"/>
              <a:gd name="connsiteY1" fmla="*/ 6350 h 756564"/>
              <a:gd name="connsiteX2" fmla="*/ 2537599 w 2543949"/>
              <a:gd name="connsiteY2" fmla="*/ 750214 h 756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3949" h="756564">
                <a:moveTo>
                  <a:pt x="6350" y="6350"/>
                </a:moveTo>
                <a:lnTo>
                  <a:pt x="403402" y="6350"/>
                </a:lnTo>
                <a:lnTo>
                  <a:pt x="2537599" y="7502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1592894" y="3541983"/>
            <a:ext cx="1996973" cy="332028"/>
          </a:xfrm>
          <a:custGeom>
            <a:avLst/>
            <a:gdLst>
              <a:gd name="connsiteX0" fmla="*/ 6350 w 1996973"/>
              <a:gd name="connsiteY0" fmla="*/ 6629 h 332028"/>
              <a:gd name="connsiteX1" fmla="*/ 296913 w 1996973"/>
              <a:gd name="connsiteY1" fmla="*/ 6350 h 332028"/>
              <a:gd name="connsiteX2" fmla="*/ 1990623 w 1996973"/>
              <a:gd name="connsiteY2" fmla="*/ 325678 h 33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6973" h="332028">
                <a:moveTo>
                  <a:pt x="6350" y="6629"/>
                </a:moveTo>
                <a:lnTo>
                  <a:pt x="296913" y="6350"/>
                </a:lnTo>
                <a:lnTo>
                  <a:pt x="1990623" y="32567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1439199" y="3895500"/>
            <a:ext cx="1861616" cy="204723"/>
          </a:xfrm>
          <a:custGeom>
            <a:avLst/>
            <a:gdLst>
              <a:gd name="connsiteX0" fmla="*/ 6350 w 1861616"/>
              <a:gd name="connsiteY0" fmla="*/ 6350 h 204723"/>
              <a:gd name="connsiteX1" fmla="*/ 333768 w 1861616"/>
              <a:gd name="connsiteY1" fmla="*/ 6350 h 204723"/>
              <a:gd name="connsiteX2" fmla="*/ 1855266 w 1861616"/>
              <a:gd name="connsiteY2" fmla="*/ 198373 h 20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1616" h="204723">
                <a:moveTo>
                  <a:pt x="6350" y="6350"/>
                </a:moveTo>
                <a:lnTo>
                  <a:pt x="333768" y="6350"/>
                </a:lnTo>
                <a:lnTo>
                  <a:pt x="1855266" y="1983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1452102" y="4294775"/>
            <a:ext cx="1917547" cy="25400"/>
          </a:xfrm>
          <a:custGeom>
            <a:avLst/>
            <a:gdLst>
              <a:gd name="connsiteX0" fmla="*/ 6350 w 1917547"/>
              <a:gd name="connsiteY0" fmla="*/ 6350 h 25400"/>
              <a:gd name="connsiteX1" fmla="*/ 1911197 w 191754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7547" h="25400">
                <a:moveTo>
                  <a:pt x="6350" y="6350"/>
                </a:moveTo>
                <a:lnTo>
                  <a:pt x="191119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3194529" y="3959368"/>
            <a:ext cx="606348" cy="827303"/>
          </a:xfrm>
          <a:custGeom>
            <a:avLst/>
            <a:gdLst>
              <a:gd name="connsiteX0" fmla="*/ 6350 w 606348"/>
              <a:gd name="connsiteY0" fmla="*/ 820953 h 827303"/>
              <a:gd name="connsiteX1" fmla="*/ 155968 w 606348"/>
              <a:gd name="connsiteY1" fmla="*/ 815631 h 827303"/>
              <a:gd name="connsiteX2" fmla="*/ 599998 w 606348"/>
              <a:gd name="connsiteY2" fmla="*/ 6350 h 827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6348" h="827303">
                <a:moveTo>
                  <a:pt x="6350" y="820953"/>
                </a:moveTo>
                <a:lnTo>
                  <a:pt x="155968" y="815631"/>
                </a:lnTo>
                <a:lnTo>
                  <a:pt x="5999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2408094" y="4523743"/>
            <a:ext cx="1536560" cy="502513"/>
          </a:xfrm>
          <a:custGeom>
            <a:avLst/>
            <a:gdLst>
              <a:gd name="connsiteX0" fmla="*/ 6350 w 1536560"/>
              <a:gd name="connsiteY0" fmla="*/ 496163 h 502513"/>
              <a:gd name="connsiteX1" fmla="*/ 939215 w 1536560"/>
              <a:gd name="connsiteY1" fmla="*/ 496163 h 502513"/>
              <a:gd name="connsiteX2" fmla="*/ 1530210 w 1536560"/>
              <a:gd name="connsiteY2" fmla="*/ 6350 h 502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36560" h="502513">
                <a:moveTo>
                  <a:pt x="6350" y="496163"/>
                </a:moveTo>
                <a:lnTo>
                  <a:pt x="939215" y="496163"/>
                </a:lnTo>
                <a:lnTo>
                  <a:pt x="153021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3491353" y="5072142"/>
            <a:ext cx="708837" cy="204279"/>
          </a:xfrm>
          <a:custGeom>
            <a:avLst/>
            <a:gdLst>
              <a:gd name="connsiteX0" fmla="*/ 6350 w 708837"/>
              <a:gd name="connsiteY0" fmla="*/ 197929 h 204279"/>
              <a:gd name="connsiteX1" fmla="*/ 239280 w 708837"/>
              <a:gd name="connsiteY1" fmla="*/ 197929 h 204279"/>
              <a:gd name="connsiteX2" fmla="*/ 702487 w 708837"/>
              <a:gd name="connsiteY2" fmla="*/ 6350 h 20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08837" h="204279">
                <a:moveTo>
                  <a:pt x="6350" y="197929"/>
                </a:moveTo>
                <a:lnTo>
                  <a:pt x="239280" y="197929"/>
                </a:lnTo>
                <a:lnTo>
                  <a:pt x="70248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2846270" y="5492715"/>
            <a:ext cx="1809178" cy="60668"/>
          </a:xfrm>
          <a:custGeom>
            <a:avLst/>
            <a:gdLst>
              <a:gd name="connsiteX0" fmla="*/ 6350 w 1809178"/>
              <a:gd name="connsiteY0" fmla="*/ 6350 h 60668"/>
              <a:gd name="connsiteX1" fmla="*/ 874991 w 1809178"/>
              <a:gd name="connsiteY1" fmla="*/ 6350 h 60668"/>
              <a:gd name="connsiteX2" fmla="*/ 1802828 w 1809178"/>
              <a:gd name="connsiteY2" fmla="*/ 54318 h 60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09178" h="60668">
                <a:moveTo>
                  <a:pt x="6350" y="6350"/>
                </a:moveTo>
                <a:lnTo>
                  <a:pt x="874991" y="6350"/>
                </a:lnTo>
                <a:lnTo>
                  <a:pt x="1802828" y="543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427699" y="1706680"/>
            <a:ext cx="2258174" cy="1471358"/>
          </a:xfrm>
          <a:custGeom>
            <a:avLst/>
            <a:gdLst>
              <a:gd name="connsiteX0" fmla="*/ 2251824 w 2258174"/>
              <a:gd name="connsiteY0" fmla="*/ 6350 h 1471358"/>
              <a:gd name="connsiteX1" fmla="*/ 1338757 w 2258174"/>
              <a:gd name="connsiteY1" fmla="*/ 6350 h 1471358"/>
              <a:gd name="connsiteX2" fmla="*/ 6350 w 2258174"/>
              <a:gd name="connsiteY2" fmla="*/ 1465008 h 147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58174" h="1471358">
                <a:moveTo>
                  <a:pt x="2251824" y="6350"/>
                </a:moveTo>
                <a:lnTo>
                  <a:pt x="1338757" y="6350"/>
                </a:lnTo>
                <a:lnTo>
                  <a:pt x="6350" y="14650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6206347" y="2141655"/>
            <a:ext cx="479526" cy="397700"/>
          </a:xfrm>
          <a:custGeom>
            <a:avLst/>
            <a:gdLst>
              <a:gd name="connsiteX0" fmla="*/ 473176 w 479526"/>
              <a:gd name="connsiteY0" fmla="*/ 6350 h 397700"/>
              <a:gd name="connsiteX1" fmla="*/ 207695 w 479526"/>
              <a:gd name="connsiteY1" fmla="*/ 6350 h 397700"/>
              <a:gd name="connsiteX2" fmla="*/ 6350 w 479526"/>
              <a:gd name="connsiteY2" fmla="*/ 391350 h 39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9526" h="397700">
                <a:moveTo>
                  <a:pt x="473176" y="6350"/>
                </a:moveTo>
                <a:lnTo>
                  <a:pt x="207695" y="6350"/>
                </a:lnTo>
                <a:lnTo>
                  <a:pt x="6350" y="391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4432703" y="2625640"/>
            <a:ext cx="2253170" cy="744982"/>
          </a:xfrm>
          <a:custGeom>
            <a:avLst/>
            <a:gdLst>
              <a:gd name="connsiteX0" fmla="*/ 2246820 w 2253170"/>
              <a:gd name="connsiteY0" fmla="*/ 6350 h 744982"/>
              <a:gd name="connsiteX1" fmla="*/ 704875 w 2253170"/>
              <a:gd name="connsiteY1" fmla="*/ 6350 h 744982"/>
              <a:gd name="connsiteX2" fmla="*/ 6350 w 2253170"/>
              <a:gd name="connsiteY2" fmla="*/ 738632 h 744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53170" h="744982">
                <a:moveTo>
                  <a:pt x="2246820" y="6350"/>
                </a:moveTo>
                <a:lnTo>
                  <a:pt x="704875" y="6350"/>
                </a:lnTo>
                <a:lnTo>
                  <a:pt x="6350" y="7386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575235" y="3073162"/>
            <a:ext cx="2110638" cy="529970"/>
          </a:xfrm>
          <a:custGeom>
            <a:avLst/>
            <a:gdLst>
              <a:gd name="connsiteX0" fmla="*/ 2104288 w 2110638"/>
              <a:gd name="connsiteY0" fmla="*/ 6350 h 529970"/>
              <a:gd name="connsiteX1" fmla="*/ 562343 w 2110638"/>
              <a:gd name="connsiteY1" fmla="*/ 6350 h 529970"/>
              <a:gd name="connsiteX2" fmla="*/ 6350 w 2110638"/>
              <a:gd name="connsiteY2" fmla="*/ 523621 h 529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10638" h="529970">
                <a:moveTo>
                  <a:pt x="2104288" y="6350"/>
                </a:moveTo>
                <a:lnTo>
                  <a:pt x="562343" y="6350"/>
                </a:lnTo>
                <a:lnTo>
                  <a:pt x="6350" y="5236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4517602" y="3521409"/>
            <a:ext cx="2168271" cy="426211"/>
          </a:xfrm>
          <a:custGeom>
            <a:avLst/>
            <a:gdLst>
              <a:gd name="connsiteX0" fmla="*/ 2161921 w 2168271"/>
              <a:gd name="connsiteY0" fmla="*/ 6350 h 426211"/>
              <a:gd name="connsiteX1" fmla="*/ 449961 w 2168271"/>
              <a:gd name="connsiteY1" fmla="*/ 6350 h 426211"/>
              <a:gd name="connsiteX2" fmla="*/ 6350 w 2168271"/>
              <a:gd name="connsiteY2" fmla="*/ 419861 h 426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68271" h="426211">
                <a:moveTo>
                  <a:pt x="2161921" y="6350"/>
                </a:moveTo>
                <a:lnTo>
                  <a:pt x="449961" y="6350"/>
                </a:lnTo>
                <a:lnTo>
                  <a:pt x="6350" y="41986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4437770" y="3991309"/>
            <a:ext cx="2248103" cy="103225"/>
          </a:xfrm>
          <a:custGeom>
            <a:avLst/>
            <a:gdLst>
              <a:gd name="connsiteX0" fmla="*/ 2241753 w 2248103"/>
              <a:gd name="connsiteY0" fmla="*/ 6350 h 103225"/>
              <a:gd name="connsiteX1" fmla="*/ 352399 w 2248103"/>
              <a:gd name="connsiteY1" fmla="*/ 6350 h 103225"/>
              <a:gd name="connsiteX2" fmla="*/ 6350 w 2248103"/>
              <a:gd name="connsiteY2" fmla="*/ 96875 h 103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8103" h="103225">
                <a:moveTo>
                  <a:pt x="2241753" y="6350"/>
                </a:moveTo>
                <a:lnTo>
                  <a:pt x="352399" y="6350"/>
                </a:lnTo>
                <a:lnTo>
                  <a:pt x="6350" y="9687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4206084" y="4087524"/>
            <a:ext cx="2479789" cy="358356"/>
          </a:xfrm>
          <a:custGeom>
            <a:avLst/>
            <a:gdLst>
              <a:gd name="connsiteX0" fmla="*/ 2473439 w 2479789"/>
              <a:gd name="connsiteY0" fmla="*/ 352005 h 358356"/>
              <a:gd name="connsiteX1" fmla="*/ 880071 w 2479789"/>
              <a:gd name="connsiteY1" fmla="*/ 351980 h 358356"/>
              <a:gd name="connsiteX2" fmla="*/ 6350 w 2479789"/>
              <a:gd name="connsiteY2" fmla="*/ 6350 h 358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79789" h="358356">
                <a:moveTo>
                  <a:pt x="2473439" y="352005"/>
                </a:moveTo>
                <a:lnTo>
                  <a:pt x="880071" y="35198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4581496" y="4481122"/>
            <a:ext cx="2104377" cy="395300"/>
          </a:xfrm>
          <a:custGeom>
            <a:avLst/>
            <a:gdLst>
              <a:gd name="connsiteX0" fmla="*/ 2098027 w 2104377"/>
              <a:gd name="connsiteY0" fmla="*/ 388949 h 395300"/>
              <a:gd name="connsiteX1" fmla="*/ 687819 w 2104377"/>
              <a:gd name="connsiteY1" fmla="*/ 388949 h 395300"/>
              <a:gd name="connsiteX2" fmla="*/ 6350 w 2104377"/>
              <a:gd name="connsiteY2" fmla="*/ 6350 h 39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04377" h="395300">
                <a:moveTo>
                  <a:pt x="2098027" y="388949"/>
                </a:moveTo>
                <a:lnTo>
                  <a:pt x="687819" y="38894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4559512" y="4662161"/>
            <a:ext cx="2126360" cy="463778"/>
          </a:xfrm>
          <a:custGeom>
            <a:avLst/>
            <a:gdLst>
              <a:gd name="connsiteX0" fmla="*/ 2120010 w 2126360"/>
              <a:gd name="connsiteY0" fmla="*/ 457428 h 463778"/>
              <a:gd name="connsiteX1" fmla="*/ 697179 w 2126360"/>
              <a:gd name="connsiteY1" fmla="*/ 457428 h 463778"/>
              <a:gd name="connsiteX2" fmla="*/ 6350 w 2126360"/>
              <a:gd name="connsiteY2" fmla="*/ 6350 h 4637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26360" h="463778">
                <a:moveTo>
                  <a:pt x="2120010" y="457428"/>
                </a:moveTo>
                <a:lnTo>
                  <a:pt x="697179" y="45742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4890309" y="5128111"/>
            <a:ext cx="858113" cy="367017"/>
          </a:xfrm>
          <a:custGeom>
            <a:avLst/>
            <a:gdLst>
              <a:gd name="connsiteX0" fmla="*/ 851763 w 858113"/>
              <a:gd name="connsiteY0" fmla="*/ 360667 h 367017"/>
              <a:gd name="connsiteX1" fmla="*/ 411391 w 858113"/>
              <a:gd name="connsiteY1" fmla="*/ 360667 h 367017"/>
              <a:gd name="connsiteX2" fmla="*/ 6350 w 858113"/>
              <a:gd name="connsiteY2" fmla="*/ 6350 h 36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8113" h="367017">
                <a:moveTo>
                  <a:pt x="851763" y="360667"/>
                </a:moveTo>
                <a:lnTo>
                  <a:pt x="411391" y="36066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4445721" y="3517192"/>
            <a:ext cx="527100" cy="293839"/>
          </a:xfrm>
          <a:custGeom>
            <a:avLst/>
            <a:gdLst>
              <a:gd name="connsiteX0" fmla="*/ 520750 w 527100"/>
              <a:gd name="connsiteY0" fmla="*/ 6350 h 293839"/>
              <a:gd name="connsiteX1" fmla="*/ 6350 w 527100"/>
              <a:gd name="connsiteY1" fmla="*/ 287489 h 293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7100" h="293839">
                <a:moveTo>
                  <a:pt x="520750" y="6350"/>
                </a:moveTo>
                <a:lnTo>
                  <a:pt x="6350" y="28748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3714912" y="5492715"/>
            <a:ext cx="760539" cy="135623"/>
          </a:xfrm>
          <a:custGeom>
            <a:avLst/>
            <a:gdLst>
              <a:gd name="connsiteX0" fmla="*/ 754189 w 760539"/>
              <a:gd name="connsiteY0" fmla="*/ 129273 h 135623"/>
              <a:gd name="connsiteX1" fmla="*/ 6350 w 760539"/>
              <a:gd name="connsiteY1" fmla="*/ 6350 h 135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539" h="135623">
                <a:moveTo>
                  <a:pt x="754189" y="1292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4ED15-73D7-414E-9D5E-C98562B19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5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>
            <a:fillRect/>
          </a:stretch>
        </p:blipFill>
        <p:spPr>
          <a:xfrm>
            <a:off x="1018032" y="1161288"/>
            <a:ext cx="7107936" cy="453542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01988" y="1162089"/>
            <a:ext cx="2078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Lateral ventricle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4500" y="1928852"/>
            <a:ext cx="1474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Anterior horn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33113" y="2201902"/>
            <a:ext cx="12182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Septum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pellucidum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33113" y="3063914"/>
            <a:ext cx="795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Inferior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horn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33113" y="3964027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aperture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84500" y="2501939"/>
            <a:ext cx="16799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Interventricular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foramen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784500" y="3533020"/>
            <a:ext cx="1846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Third ventricle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784500" y="3985458"/>
            <a:ext cx="2339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Cerebral aqueduct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784500" y="4380745"/>
            <a:ext cx="2005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Fourth ventricle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784500" y="4841914"/>
            <a:ext cx="1449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Central canal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056925" y="5388014"/>
            <a:ext cx="2103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Anterior view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33052" y="2364699"/>
            <a:ext cx="2001965" cy="38100"/>
          </a:xfrm>
          <a:custGeom>
            <a:avLst/>
            <a:gdLst>
              <a:gd name="connsiteX0" fmla="*/ 9525 w 2001965"/>
              <a:gd name="connsiteY0" fmla="*/ 9525 h 38100"/>
              <a:gd name="connsiteX1" fmla="*/ 1992440 w 200196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01965" h="38100">
                <a:moveTo>
                  <a:pt x="9525" y="9525"/>
                </a:moveTo>
                <a:lnTo>
                  <a:pt x="199244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861886" y="3207166"/>
            <a:ext cx="1315068" cy="38100"/>
          </a:xfrm>
          <a:custGeom>
            <a:avLst/>
            <a:gdLst>
              <a:gd name="connsiteX0" fmla="*/ 9525 w 1315068"/>
              <a:gd name="connsiteY0" fmla="*/ 9525 h 38100"/>
              <a:gd name="connsiteX1" fmla="*/ 1305543 w 131506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5068" h="38100">
                <a:moveTo>
                  <a:pt x="9525" y="9525"/>
                </a:moveTo>
                <a:lnTo>
                  <a:pt x="130554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832965" y="4090197"/>
            <a:ext cx="1684070" cy="38100"/>
          </a:xfrm>
          <a:custGeom>
            <a:avLst/>
            <a:gdLst>
              <a:gd name="connsiteX0" fmla="*/ 9525 w 1684070"/>
              <a:gd name="connsiteY0" fmla="*/ 9525 h 38100"/>
              <a:gd name="connsiteX1" fmla="*/ 1674545 w 168407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84070" h="38100">
                <a:moveTo>
                  <a:pt x="9525" y="9525"/>
                </a:moveTo>
                <a:lnTo>
                  <a:pt x="167454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931068" y="4107114"/>
            <a:ext cx="1799348" cy="427786"/>
          </a:xfrm>
          <a:custGeom>
            <a:avLst/>
            <a:gdLst>
              <a:gd name="connsiteX0" fmla="*/ 1789823 w 1799348"/>
              <a:gd name="connsiteY0" fmla="*/ 418261 h 427786"/>
              <a:gd name="connsiteX1" fmla="*/ 1589049 w 1799348"/>
              <a:gd name="connsiteY1" fmla="*/ 418261 h 427786"/>
              <a:gd name="connsiteX2" fmla="*/ 9525 w 1799348"/>
              <a:gd name="connsiteY2" fmla="*/ 9525 h 427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9348" h="427786">
                <a:moveTo>
                  <a:pt x="1789823" y="418261"/>
                </a:moveTo>
                <a:lnTo>
                  <a:pt x="1589049" y="418261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305504" y="1288692"/>
            <a:ext cx="2640736" cy="771309"/>
          </a:xfrm>
          <a:custGeom>
            <a:avLst/>
            <a:gdLst>
              <a:gd name="connsiteX0" fmla="*/ 2631211 w 2640736"/>
              <a:gd name="connsiteY0" fmla="*/ 9525 h 771309"/>
              <a:gd name="connsiteX1" fmla="*/ 1497698 w 2640736"/>
              <a:gd name="connsiteY1" fmla="*/ 9525 h 771309"/>
              <a:gd name="connsiteX2" fmla="*/ 9525 w 2640736"/>
              <a:gd name="connsiteY2" fmla="*/ 761784 h 771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40736" h="771309">
                <a:moveTo>
                  <a:pt x="2631211" y="9525"/>
                </a:moveTo>
                <a:lnTo>
                  <a:pt x="1497698" y="9525"/>
                </a:lnTo>
                <a:lnTo>
                  <a:pt x="9525" y="76178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096790" y="2040951"/>
            <a:ext cx="1616087" cy="291985"/>
          </a:xfrm>
          <a:custGeom>
            <a:avLst/>
            <a:gdLst>
              <a:gd name="connsiteX0" fmla="*/ 1606562 w 1616087"/>
              <a:gd name="connsiteY0" fmla="*/ 9525 h 291985"/>
              <a:gd name="connsiteX1" fmla="*/ 1373123 w 1616087"/>
              <a:gd name="connsiteY1" fmla="*/ 9525 h 291985"/>
              <a:gd name="connsiteX2" fmla="*/ 9525 w 1616087"/>
              <a:gd name="connsiteY2" fmla="*/ 282460 h 291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6087" h="291985">
                <a:moveTo>
                  <a:pt x="1606562" y="9525"/>
                </a:moveTo>
                <a:lnTo>
                  <a:pt x="1373123" y="9525"/>
                </a:lnTo>
                <a:lnTo>
                  <a:pt x="9525" y="28246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914101" y="2932973"/>
            <a:ext cx="1797367" cy="758520"/>
          </a:xfrm>
          <a:custGeom>
            <a:avLst/>
            <a:gdLst>
              <a:gd name="connsiteX0" fmla="*/ 9525 w 1797367"/>
              <a:gd name="connsiteY0" fmla="*/ 9525 h 758520"/>
              <a:gd name="connsiteX1" fmla="*/ 1669465 w 1797367"/>
              <a:gd name="connsiteY1" fmla="*/ 748995 h 758520"/>
              <a:gd name="connsiteX2" fmla="*/ 1787842 w 1797367"/>
              <a:gd name="connsiteY2" fmla="*/ 748995 h 758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7367" h="758520">
                <a:moveTo>
                  <a:pt x="9525" y="9525"/>
                </a:moveTo>
                <a:lnTo>
                  <a:pt x="1669465" y="748995"/>
                </a:lnTo>
                <a:lnTo>
                  <a:pt x="1787842" y="74899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978477" y="2550691"/>
            <a:ext cx="1751939" cy="124028"/>
          </a:xfrm>
          <a:custGeom>
            <a:avLst/>
            <a:gdLst>
              <a:gd name="connsiteX0" fmla="*/ 9525 w 1751939"/>
              <a:gd name="connsiteY0" fmla="*/ 9525 h 124028"/>
              <a:gd name="connsiteX1" fmla="*/ 1624037 w 1751939"/>
              <a:gd name="connsiteY1" fmla="*/ 114503 h 124028"/>
              <a:gd name="connsiteX2" fmla="*/ 1742414 w 1751939"/>
              <a:gd name="connsiteY2" fmla="*/ 114503 h 124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51939" h="124028">
                <a:moveTo>
                  <a:pt x="9525" y="9525"/>
                </a:moveTo>
                <a:lnTo>
                  <a:pt x="1624037" y="114503"/>
                </a:lnTo>
                <a:lnTo>
                  <a:pt x="1742414" y="11450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920095" y="3423650"/>
            <a:ext cx="1799996" cy="702513"/>
          </a:xfrm>
          <a:custGeom>
            <a:avLst/>
            <a:gdLst>
              <a:gd name="connsiteX0" fmla="*/ 1790471 w 1799996"/>
              <a:gd name="connsiteY0" fmla="*/ 692988 h 702513"/>
              <a:gd name="connsiteX1" fmla="*/ 1672132 w 1799996"/>
              <a:gd name="connsiteY1" fmla="*/ 692988 h 702513"/>
              <a:gd name="connsiteX2" fmla="*/ 9525 w 1799996"/>
              <a:gd name="connsiteY2" fmla="*/ 9525 h 702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9996" h="702513">
                <a:moveTo>
                  <a:pt x="1790471" y="692988"/>
                </a:moveTo>
                <a:lnTo>
                  <a:pt x="1672132" y="692988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936034" y="4982639"/>
            <a:ext cx="1794382" cy="38100"/>
          </a:xfrm>
          <a:custGeom>
            <a:avLst/>
            <a:gdLst>
              <a:gd name="connsiteX0" fmla="*/ 1784857 w 1794382"/>
              <a:gd name="connsiteY0" fmla="*/ 9525 h 38100"/>
              <a:gd name="connsiteX1" fmla="*/ 9525 w 179438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4382" h="38100">
                <a:moveTo>
                  <a:pt x="1784857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17427-A520-D24F-82E7-9CBE6DAD2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32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"/>
          <a:stretch>
            <a:fillRect/>
          </a:stretch>
        </p:blipFill>
        <p:spPr>
          <a:xfrm>
            <a:off x="569976" y="1194816"/>
            <a:ext cx="8004048" cy="446836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15592" y="1219900"/>
            <a:ext cx="207838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Lateral ventricle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2393" y="1978724"/>
            <a:ext cx="147476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Anterior horn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5568" y="2551811"/>
            <a:ext cx="167994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Interventricular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foramen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93342" y="3591625"/>
            <a:ext cx="184672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Third ventricle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2867" y="4044062"/>
            <a:ext cx="233942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Cerebral aqueduct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2867" y="4439350"/>
            <a:ext cx="200503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Fourth ventricle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04456" y="4894961"/>
            <a:ext cx="144911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Central canal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06042" y="5382325"/>
            <a:ext cx="247503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Left lateral view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192581" y="2153349"/>
            <a:ext cx="101309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Posterior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horn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92581" y="3553524"/>
            <a:ext cx="137217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Inferior horn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92581" y="4007549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Median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aperture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192581" y="4747324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Lateral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aperture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80498" y="2113902"/>
            <a:ext cx="1592258" cy="761161"/>
          </a:xfrm>
          <a:custGeom>
            <a:avLst/>
            <a:gdLst>
              <a:gd name="connsiteX0" fmla="*/ 9525 w 1592258"/>
              <a:gd name="connsiteY0" fmla="*/ 9525 h 761161"/>
              <a:gd name="connsiteX1" fmla="*/ 387650 w 1592258"/>
              <a:gd name="connsiteY1" fmla="*/ 9525 h 761161"/>
              <a:gd name="connsiteX2" fmla="*/ 1582733 w 1592258"/>
              <a:gd name="connsiteY2" fmla="*/ 751636 h 761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2258" h="761161">
                <a:moveTo>
                  <a:pt x="9525" y="9525"/>
                </a:moveTo>
                <a:lnTo>
                  <a:pt x="387650" y="9525"/>
                </a:lnTo>
                <a:lnTo>
                  <a:pt x="1582733" y="7516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922415" y="1339977"/>
            <a:ext cx="1728520" cy="1228153"/>
          </a:xfrm>
          <a:custGeom>
            <a:avLst/>
            <a:gdLst>
              <a:gd name="connsiteX0" fmla="*/ 9525 w 1728520"/>
              <a:gd name="connsiteY0" fmla="*/ 9525 h 1228153"/>
              <a:gd name="connsiteX1" fmla="*/ 260350 w 1728520"/>
              <a:gd name="connsiteY1" fmla="*/ 9525 h 1228153"/>
              <a:gd name="connsiteX2" fmla="*/ 1718995 w 1728520"/>
              <a:gd name="connsiteY2" fmla="*/ 1218628 h 12281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8520" h="1228153">
                <a:moveTo>
                  <a:pt x="9525" y="9525"/>
                </a:moveTo>
                <a:lnTo>
                  <a:pt x="260350" y="9525"/>
                </a:lnTo>
                <a:lnTo>
                  <a:pt x="1718995" y="121862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302643" y="2664079"/>
            <a:ext cx="1921548" cy="483057"/>
          </a:xfrm>
          <a:custGeom>
            <a:avLst/>
            <a:gdLst>
              <a:gd name="connsiteX0" fmla="*/ 1912023 w 1921548"/>
              <a:gd name="connsiteY0" fmla="*/ 473532 h 483057"/>
              <a:gd name="connsiteX1" fmla="*/ 233489 w 1921548"/>
              <a:gd name="connsiteY1" fmla="*/ 9525 h 483057"/>
              <a:gd name="connsiteX2" fmla="*/ 9525 w 1921548"/>
              <a:gd name="connsiteY2" fmla="*/ 9525 h 483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1548" h="483057">
                <a:moveTo>
                  <a:pt x="1912023" y="473532"/>
                </a:moveTo>
                <a:lnTo>
                  <a:pt x="233489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448426" y="3151695"/>
            <a:ext cx="2294090" cy="596823"/>
          </a:xfrm>
          <a:custGeom>
            <a:avLst/>
            <a:gdLst>
              <a:gd name="connsiteX0" fmla="*/ 2284564 w 2294090"/>
              <a:gd name="connsiteY0" fmla="*/ 9525 h 596823"/>
              <a:gd name="connsiteX1" fmla="*/ 195491 w 2294090"/>
              <a:gd name="connsiteY1" fmla="*/ 587298 h 596823"/>
              <a:gd name="connsiteX2" fmla="*/ 9525 w 2294090"/>
              <a:gd name="connsiteY2" fmla="*/ 587298 h 596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94090" h="596823">
                <a:moveTo>
                  <a:pt x="2284564" y="9525"/>
                </a:moveTo>
                <a:lnTo>
                  <a:pt x="195491" y="587298"/>
                </a:lnTo>
                <a:lnTo>
                  <a:pt x="9525" y="5872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933934" y="3846106"/>
            <a:ext cx="2150630" cy="330060"/>
          </a:xfrm>
          <a:custGeom>
            <a:avLst/>
            <a:gdLst>
              <a:gd name="connsiteX0" fmla="*/ 2141105 w 2150630"/>
              <a:gd name="connsiteY0" fmla="*/ 9525 h 330060"/>
              <a:gd name="connsiteX1" fmla="*/ 1128331 w 2150630"/>
              <a:gd name="connsiteY1" fmla="*/ 320535 h 330060"/>
              <a:gd name="connsiteX2" fmla="*/ 9525 w 2150630"/>
              <a:gd name="connsiteY2" fmla="*/ 320535 h 330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50630" h="330060">
                <a:moveTo>
                  <a:pt x="2141105" y="9525"/>
                </a:moveTo>
                <a:lnTo>
                  <a:pt x="1128331" y="320535"/>
                </a:lnTo>
                <a:lnTo>
                  <a:pt x="9525" y="3205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619851" y="4022471"/>
            <a:ext cx="2533446" cy="563473"/>
          </a:xfrm>
          <a:custGeom>
            <a:avLst/>
            <a:gdLst>
              <a:gd name="connsiteX0" fmla="*/ 2523921 w 2533446"/>
              <a:gd name="connsiteY0" fmla="*/ 9525 h 563473"/>
              <a:gd name="connsiteX1" fmla="*/ 1757464 w 2533446"/>
              <a:gd name="connsiteY1" fmla="*/ 553948 h 563473"/>
              <a:gd name="connsiteX2" fmla="*/ 9525 w 2533446"/>
              <a:gd name="connsiteY2" fmla="*/ 553948 h 5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33446" h="563473">
                <a:moveTo>
                  <a:pt x="2523921" y="9525"/>
                </a:moveTo>
                <a:lnTo>
                  <a:pt x="1757464" y="553948"/>
                </a:lnTo>
                <a:lnTo>
                  <a:pt x="9525" y="5539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038877" y="5027041"/>
            <a:ext cx="3453066" cy="38100"/>
          </a:xfrm>
          <a:custGeom>
            <a:avLst/>
            <a:gdLst>
              <a:gd name="connsiteX0" fmla="*/ 3443541 w 3453066"/>
              <a:gd name="connsiteY0" fmla="*/ 9525 h 38100"/>
              <a:gd name="connsiteX1" fmla="*/ 9525 w 345306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3066" h="38100">
                <a:moveTo>
                  <a:pt x="3443541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962453" y="2251024"/>
            <a:ext cx="1201648" cy="659028"/>
          </a:xfrm>
          <a:custGeom>
            <a:avLst/>
            <a:gdLst>
              <a:gd name="connsiteX0" fmla="*/ 9525 w 1201648"/>
              <a:gd name="connsiteY0" fmla="*/ 649503 h 659028"/>
              <a:gd name="connsiteX1" fmla="*/ 1003300 w 1201648"/>
              <a:gd name="connsiteY1" fmla="*/ 9525 h 659028"/>
              <a:gd name="connsiteX2" fmla="*/ 1192123 w 1201648"/>
              <a:gd name="connsiteY2" fmla="*/ 9525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1648" h="659028">
                <a:moveTo>
                  <a:pt x="9525" y="649503"/>
                </a:moveTo>
                <a:lnTo>
                  <a:pt x="1003300" y="9525"/>
                </a:lnTo>
                <a:lnTo>
                  <a:pt x="119212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597063" y="3683266"/>
            <a:ext cx="2567038" cy="38100"/>
          </a:xfrm>
          <a:custGeom>
            <a:avLst/>
            <a:gdLst>
              <a:gd name="connsiteX0" fmla="*/ 9525 w 2567038"/>
              <a:gd name="connsiteY0" fmla="*/ 9525 h 38100"/>
              <a:gd name="connsiteX1" fmla="*/ 2557513 w 256703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67038" h="38100">
                <a:moveTo>
                  <a:pt x="9525" y="9525"/>
                </a:moveTo>
                <a:lnTo>
                  <a:pt x="255751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230323" y="4164164"/>
            <a:ext cx="1923630" cy="62255"/>
          </a:xfrm>
          <a:custGeom>
            <a:avLst/>
            <a:gdLst>
              <a:gd name="connsiteX0" fmla="*/ 9525 w 1923630"/>
              <a:gd name="connsiteY0" fmla="*/ 52730 h 62255"/>
              <a:gd name="connsiteX1" fmla="*/ 1750936 w 1923630"/>
              <a:gd name="connsiteY1" fmla="*/ 9525 h 62255"/>
              <a:gd name="connsiteX2" fmla="*/ 1914105 w 1923630"/>
              <a:gd name="connsiteY2" fmla="*/ 9525 h 62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3630" h="62255">
                <a:moveTo>
                  <a:pt x="9525" y="52730"/>
                </a:moveTo>
                <a:lnTo>
                  <a:pt x="1750936" y="9525"/>
                </a:lnTo>
                <a:lnTo>
                  <a:pt x="191410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079485" y="4457522"/>
            <a:ext cx="2071039" cy="433793"/>
          </a:xfrm>
          <a:custGeom>
            <a:avLst/>
            <a:gdLst>
              <a:gd name="connsiteX0" fmla="*/ 9525 w 2071039"/>
              <a:gd name="connsiteY0" fmla="*/ 9525 h 433793"/>
              <a:gd name="connsiteX1" fmla="*/ 1886267 w 2071039"/>
              <a:gd name="connsiteY1" fmla="*/ 424268 h 433793"/>
              <a:gd name="connsiteX2" fmla="*/ 2061514 w 2071039"/>
              <a:gd name="connsiteY2" fmla="*/ 424268 h 4337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1039" h="433793">
                <a:moveTo>
                  <a:pt x="9525" y="9525"/>
                </a:moveTo>
                <a:lnTo>
                  <a:pt x="1886267" y="424268"/>
                </a:lnTo>
                <a:lnTo>
                  <a:pt x="2061514" y="4242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6DF39-7584-784B-B688-E93FA794A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70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"/>
          <a:stretch>
            <a:fillRect/>
          </a:stretch>
        </p:blipFill>
        <p:spPr>
          <a:xfrm>
            <a:off x="530352" y="231648"/>
            <a:ext cx="8083296" cy="6394704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46532" y="786706"/>
            <a:ext cx="98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sagittal sinus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7157" y="1323281"/>
            <a:ext cx="12920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Choroid plexuses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lateral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third ventricles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7157" y="1923356"/>
            <a:ext cx="1248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Corpus callosum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157" y="2226568"/>
            <a:ext cx="111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Interventricular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foramen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87157" y="2705993"/>
            <a:ext cx="1061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Third ventricle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94494" y="3369568"/>
            <a:ext cx="13497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Cerebral aqueduct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794494" y="3609281"/>
            <a:ext cx="1160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Lateral aperture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794494" y="3848993"/>
            <a:ext cx="11637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Fourth ventricle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794494" y="4087118"/>
            <a:ext cx="11878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Median aperture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958382" y="3088581"/>
            <a:ext cx="1309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Choroid plexus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of fourth ventricle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560757" y="6400106"/>
            <a:ext cx="15645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CSF circulation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6958382" y="926406"/>
            <a:ext cx="16446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Arachnoid granulation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958382" y="1308993"/>
            <a:ext cx="15052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Subarachnoid space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6958382" y="1532831"/>
            <a:ext cx="1221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Arachnoid mater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6958382" y="1766193"/>
            <a:ext cx="15901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Meningeal dura mater</a:t>
            </a: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6958382" y="2005906"/>
            <a:ext cx="15709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Periosteal dura mater</a:t>
            </a: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6958382" y="2266256"/>
            <a:ext cx="1564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Right lateral ventricle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(deep to cut)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1794494" y="4652268"/>
            <a:ext cx="1011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Central canal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spinal cord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5872534" y="3756660"/>
            <a:ext cx="19380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CSF is produced by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choroid plexus of each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ventricle.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5872534" y="4364673"/>
            <a:ext cx="2662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CSF flows through the ventricles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into the subarachnoid space via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median and lateral apertures.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Some CSF flows through the central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canal of the spinal cord.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5882059" y="5325110"/>
            <a:ext cx="1862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CSF flows through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subarachnoid space.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882059" y="5798187"/>
            <a:ext cx="2495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CSF is absorbed into the </a:t>
            </a:r>
            <a:r>
              <a:rPr lang="en-US" alt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dural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venous sinuses via the arachnoid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granulations.</a:t>
            </a:r>
          </a:p>
        </p:txBody>
      </p:sp>
      <p:sp>
        <p:nvSpPr>
          <p:cNvPr id="28" name="Freeform 27"/>
          <p:cNvSpPr/>
          <p:nvPr/>
        </p:nvSpPr>
        <p:spPr>
          <a:xfrm>
            <a:off x="2133440" y="1699591"/>
            <a:ext cx="108610" cy="288010"/>
          </a:xfrm>
          <a:custGeom>
            <a:avLst/>
            <a:gdLst>
              <a:gd name="connsiteX0" fmla="*/ 15614 w 108610"/>
              <a:gd name="connsiteY0" fmla="*/ 272395 h 288010"/>
              <a:gd name="connsiteX1" fmla="*/ 92995 w 108610"/>
              <a:gd name="connsiteY1" fmla="*/ 15614 h 288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610" h="288010">
                <a:moveTo>
                  <a:pt x="15614" y="272395"/>
                </a:moveTo>
                <a:cubicBezTo>
                  <a:pt x="24149" y="217074"/>
                  <a:pt x="66236" y="72294"/>
                  <a:pt x="92995" y="15614"/>
                </a:cubicBez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173496" y="1673695"/>
            <a:ext cx="74904" cy="107530"/>
          </a:xfrm>
          <a:custGeom>
            <a:avLst/>
            <a:gdLst>
              <a:gd name="connsiteX0" fmla="*/ 40138 w 74904"/>
              <a:gd name="connsiteY0" fmla="*/ 78428 h 107530"/>
              <a:gd name="connsiteX1" fmla="*/ 7804 w 74904"/>
              <a:gd name="connsiteY1" fmla="*/ 80168 h 107530"/>
              <a:gd name="connsiteX2" fmla="*/ 67100 w 74904"/>
              <a:gd name="connsiteY2" fmla="*/ 7804 h 107530"/>
              <a:gd name="connsiteX3" fmla="*/ 63684 w 74904"/>
              <a:gd name="connsiteY3" fmla="*/ 99726 h 107530"/>
              <a:gd name="connsiteX4" fmla="*/ 40138 w 74904"/>
              <a:gd name="connsiteY4" fmla="*/ 78428 h 107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904" h="107530">
                <a:moveTo>
                  <a:pt x="40138" y="78428"/>
                </a:moveTo>
                <a:cubicBezTo>
                  <a:pt x="22472" y="71647"/>
                  <a:pt x="7804" y="80168"/>
                  <a:pt x="7804" y="80168"/>
                </a:cubicBezTo>
                <a:lnTo>
                  <a:pt x="67100" y="7804"/>
                </a:lnTo>
                <a:lnTo>
                  <a:pt x="63684" y="99726"/>
                </a:lnTo>
                <a:cubicBezTo>
                  <a:pt x="63684" y="99726"/>
                  <a:pt x="58566" y="85439"/>
                  <a:pt x="40138" y="7842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141251" y="1707401"/>
            <a:ext cx="92989" cy="272389"/>
          </a:xfrm>
          <a:custGeom>
            <a:avLst/>
            <a:gdLst>
              <a:gd name="connsiteX0" fmla="*/ 7804 w 92989"/>
              <a:gd name="connsiteY0" fmla="*/ 264585 h 272389"/>
              <a:gd name="connsiteX1" fmla="*/ 85185 w 92989"/>
              <a:gd name="connsiteY1" fmla="*/ 7804 h 272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989" h="272389">
                <a:moveTo>
                  <a:pt x="7804" y="264585"/>
                </a:moveTo>
                <a:cubicBezTo>
                  <a:pt x="16338" y="209264"/>
                  <a:pt x="58426" y="64484"/>
                  <a:pt x="85185" y="7804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2181300" y="1681499"/>
            <a:ext cx="59296" cy="91922"/>
          </a:xfrm>
          <a:custGeom>
            <a:avLst/>
            <a:gdLst>
              <a:gd name="connsiteX0" fmla="*/ 32334 w 59296"/>
              <a:gd name="connsiteY0" fmla="*/ 70624 h 91922"/>
              <a:gd name="connsiteX1" fmla="*/ 0 w 59296"/>
              <a:gd name="connsiteY1" fmla="*/ 72364 h 91922"/>
              <a:gd name="connsiteX2" fmla="*/ 59296 w 59296"/>
              <a:gd name="connsiteY2" fmla="*/ 0 h 91922"/>
              <a:gd name="connsiteX3" fmla="*/ 55880 w 59296"/>
              <a:gd name="connsiteY3" fmla="*/ 91922 h 91922"/>
              <a:gd name="connsiteX4" fmla="*/ 32334 w 59296"/>
              <a:gd name="connsiteY4" fmla="*/ 70624 h 91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296" h="91922">
                <a:moveTo>
                  <a:pt x="32334" y="70624"/>
                </a:moveTo>
                <a:cubicBezTo>
                  <a:pt x="14668" y="63842"/>
                  <a:pt x="0" y="72364"/>
                  <a:pt x="0" y="72364"/>
                </a:cubicBezTo>
                <a:lnTo>
                  <a:pt x="59296" y="0"/>
                </a:lnTo>
                <a:lnTo>
                  <a:pt x="55880" y="91922"/>
                </a:lnTo>
                <a:cubicBezTo>
                  <a:pt x="55880" y="91922"/>
                  <a:pt x="50761" y="77635"/>
                  <a:pt x="32334" y="70624"/>
                </a:cubicBez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043778" y="888251"/>
            <a:ext cx="384848" cy="191909"/>
          </a:xfrm>
          <a:custGeom>
            <a:avLst/>
            <a:gdLst>
              <a:gd name="connsiteX0" fmla="*/ 369042 w 384848"/>
              <a:gd name="connsiteY0" fmla="*/ 176104 h 191909"/>
              <a:gd name="connsiteX1" fmla="*/ 15805 w 384848"/>
              <a:gd name="connsiteY1" fmla="*/ 15805 h 191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4848" h="191909">
                <a:moveTo>
                  <a:pt x="369042" y="176104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210189" y="887286"/>
            <a:ext cx="1412087" cy="63220"/>
          </a:xfrm>
          <a:custGeom>
            <a:avLst/>
            <a:gdLst>
              <a:gd name="connsiteX0" fmla="*/ 15805 w 1412087"/>
              <a:gd name="connsiteY0" fmla="*/ 15805 h 63220"/>
              <a:gd name="connsiteX1" fmla="*/ 1396282 w 1412087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087" h="63220">
                <a:moveTo>
                  <a:pt x="15805" y="15805"/>
                </a:moveTo>
                <a:lnTo>
                  <a:pt x="1396282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810949" y="1420216"/>
            <a:ext cx="2087435" cy="947572"/>
          </a:xfrm>
          <a:custGeom>
            <a:avLst/>
            <a:gdLst>
              <a:gd name="connsiteX0" fmla="*/ 15805 w 2087435"/>
              <a:gd name="connsiteY0" fmla="*/ 15805 h 947572"/>
              <a:gd name="connsiteX1" fmla="*/ 970375 w 2087435"/>
              <a:gd name="connsiteY1" fmla="*/ 15805 h 947572"/>
              <a:gd name="connsiteX2" fmla="*/ 2071630 w 2087435"/>
              <a:gd name="connsiteY2" fmla="*/ 931767 h 947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87435" h="947572">
                <a:moveTo>
                  <a:pt x="15805" y="15805"/>
                </a:moveTo>
                <a:lnTo>
                  <a:pt x="970375" y="15805"/>
                </a:lnTo>
                <a:lnTo>
                  <a:pt x="2071630" y="93176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653863" y="2335162"/>
            <a:ext cx="2055088" cy="172097"/>
          </a:xfrm>
          <a:custGeom>
            <a:avLst/>
            <a:gdLst>
              <a:gd name="connsiteX0" fmla="*/ 15805 w 2055088"/>
              <a:gd name="connsiteY0" fmla="*/ 15805 h 172097"/>
              <a:gd name="connsiteX1" fmla="*/ 1673879 w 2055088"/>
              <a:gd name="connsiteY1" fmla="*/ 15805 h 172097"/>
              <a:gd name="connsiteX2" fmla="*/ 2039283 w 2055088"/>
              <a:gd name="connsiteY2" fmla="*/ 156292 h 1720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5088" h="172097">
                <a:moveTo>
                  <a:pt x="15805" y="15805"/>
                </a:moveTo>
                <a:lnTo>
                  <a:pt x="1673879" y="15805"/>
                </a:lnTo>
                <a:cubicBezTo>
                  <a:pt x="1673879" y="15805"/>
                  <a:pt x="2039257" y="156292"/>
                  <a:pt x="2039283" y="156292"/>
                </a:cubicBez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594541" y="2633904"/>
            <a:ext cx="2254923" cy="195046"/>
          </a:xfrm>
          <a:custGeom>
            <a:avLst/>
            <a:gdLst>
              <a:gd name="connsiteX0" fmla="*/ 15805 w 2254923"/>
              <a:gd name="connsiteY0" fmla="*/ 179241 h 195046"/>
              <a:gd name="connsiteX1" fmla="*/ 2154789 w 2254923"/>
              <a:gd name="connsiteY1" fmla="*/ 179241 h 195046"/>
              <a:gd name="connsiteX2" fmla="*/ 2239117 w 2254923"/>
              <a:gd name="connsiteY2" fmla="*/ 15805 h 1950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54923" h="195046">
                <a:moveTo>
                  <a:pt x="15805" y="179241"/>
                </a:moveTo>
                <a:lnTo>
                  <a:pt x="2154789" y="179241"/>
                </a:lnTo>
                <a:lnTo>
                  <a:pt x="2239117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202920" y="2994051"/>
            <a:ext cx="1261706" cy="506234"/>
          </a:xfrm>
          <a:custGeom>
            <a:avLst/>
            <a:gdLst>
              <a:gd name="connsiteX0" fmla="*/ 15805 w 1261706"/>
              <a:gd name="connsiteY0" fmla="*/ 490429 h 506234"/>
              <a:gd name="connsiteX1" fmla="*/ 452748 w 1261706"/>
              <a:gd name="connsiteY1" fmla="*/ 490429 h 506234"/>
              <a:gd name="connsiteX2" fmla="*/ 1245901 w 1261706"/>
              <a:gd name="connsiteY2" fmla="*/ 15805 h 5062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1706" h="506234">
                <a:moveTo>
                  <a:pt x="15805" y="490429"/>
                </a:moveTo>
                <a:lnTo>
                  <a:pt x="452748" y="490429"/>
                </a:lnTo>
                <a:lnTo>
                  <a:pt x="1245901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016725" y="3366669"/>
            <a:ext cx="1587398" cy="376161"/>
          </a:xfrm>
          <a:custGeom>
            <a:avLst/>
            <a:gdLst>
              <a:gd name="connsiteX0" fmla="*/ 15805 w 1587398"/>
              <a:gd name="connsiteY0" fmla="*/ 360356 h 376161"/>
              <a:gd name="connsiteX1" fmla="*/ 620477 w 1587398"/>
              <a:gd name="connsiteY1" fmla="*/ 360356 h 376161"/>
              <a:gd name="connsiteX2" fmla="*/ 1571593 w 1587398"/>
              <a:gd name="connsiteY2" fmla="*/ 15805 h 376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87398" h="376161">
                <a:moveTo>
                  <a:pt x="15805" y="360356"/>
                </a:moveTo>
                <a:lnTo>
                  <a:pt x="620477" y="360356"/>
                </a:lnTo>
                <a:lnTo>
                  <a:pt x="1571593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016725" y="3424987"/>
            <a:ext cx="1568602" cy="556755"/>
          </a:xfrm>
          <a:custGeom>
            <a:avLst/>
            <a:gdLst>
              <a:gd name="connsiteX0" fmla="*/ 15805 w 1568602"/>
              <a:gd name="connsiteY0" fmla="*/ 540950 h 556755"/>
              <a:gd name="connsiteX1" fmla="*/ 712489 w 1568602"/>
              <a:gd name="connsiteY1" fmla="*/ 540950 h 556755"/>
              <a:gd name="connsiteX2" fmla="*/ 1552797 w 1568602"/>
              <a:gd name="connsiteY2" fmla="*/ 15805 h 556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8602" h="556755">
                <a:moveTo>
                  <a:pt x="15805" y="540950"/>
                </a:moveTo>
                <a:lnTo>
                  <a:pt x="712489" y="540950"/>
                </a:lnTo>
                <a:lnTo>
                  <a:pt x="1552797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044843" y="3964140"/>
            <a:ext cx="1673758" cy="260159"/>
          </a:xfrm>
          <a:custGeom>
            <a:avLst/>
            <a:gdLst>
              <a:gd name="connsiteX0" fmla="*/ 15805 w 1673758"/>
              <a:gd name="connsiteY0" fmla="*/ 244354 h 260159"/>
              <a:gd name="connsiteX1" fmla="*/ 762565 w 1673758"/>
              <a:gd name="connsiteY1" fmla="*/ 244354 h 260159"/>
              <a:gd name="connsiteX2" fmla="*/ 1657953 w 1673758"/>
              <a:gd name="connsiteY2" fmla="*/ 15805 h 260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73758" h="260159">
                <a:moveTo>
                  <a:pt x="15805" y="244354"/>
                </a:moveTo>
                <a:lnTo>
                  <a:pt x="762565" y="244354"/>
                </a:lnTo>
                <a:lnTo>
                  <a:pt x="1657953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6444836" y="2098866"/>
            <a:ext cx="490842" cy="63220"/>
          </a:xfrm>
          <a:custGeom>
            <a:avLst/>
            <a:gdLst>
              <a:gd name="connsiteX0" fmla="*/ 475037 w 490842"/>
              <a:gd name="connsiteY0" fmla="*/ 15805 h 63220"/>
              <a:gd name="connsiteX1" fmla="*/ 15805 w 490842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0842" h="63220">
                <a:moveTo>
                  <a:pt x="475037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187674" y="1863649"/>
            <a:ext cx="748004" cy="63220"/>
          </a:xfrm>
          <a:custGeom>
            <a:avLst/>
            <a:gdLst>
              <a:gd name="connsiteX0" fmla="*/ 732199 w 748004"/>
              <a:gd name="connsiteY0" fmla="*/ 15805 h 63220"/>
              <a:gd name="connsiteX1" fmla="*/ 15805 w 748004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8004" h="63220">
                <a:moveTo>
                  <a:pt x="732199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057194" y="1628407"/>
            <a:ext cx="878484" cy="63220"/>
          </a:xfrm>
          <a:custGeom>
            <a:avLst/>
            <a:gdLst>
              <a:gd name="connsiteX0" fmla="*/ 862679 w 878484"/>
              <a:gd name="connsiteY0" fmla="*/ 15805 h 63220"/>
              <a:gd name="connsiteX1" fmla="*/ 15805 w 878484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8484" h="63220">
                <a:moveTo>
                  <a:pt x="862679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803385" y="1401483"/>
            <a:ext cx="1132293" cy="63220"/>
          </a:xfrm>
          <a:custGeom>
            <a:avLst/>
            <a:gdLst>
              <a:gd name="connsiteX0" fmla="*/ 1116488 w 1132293"/>
              <a:gd name="connsiteY0" fmla="*/ 15805 h 63220"/>
              <a:gd name="connsiteX1" fmla="*/ 15805 w 1132293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2293" h="63220">
                <a:moveTo>
                  <a:pt x="1116488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760319" y="1024674"/>
            <a:ext cx="1175359" cy="63220"/>
          </a:xfrm>
          <a:custGeom>
            <a:avLst/>
            <a:gdLst>
              <a:gd name="connsiteX0" fmla="*/ 1159554 w 1175359"/>
              <a:gd name="connsiteY0" fmla="*/ 15805 h 63220"/>
              <a:gd name="connsiteX1" fmla="*/ 15805 w 1175359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5359" h="63220">
                <a:moveTo>
                  <a:pt x="1159554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218089" y="895185"/>
            <a:ext cx="1396288" cy="31623"/>
          </a:xfrm>
          <a:custGeom>
            <a:avLst/>
            <a:gdLst>
              <a:gd name="connsiteX0" fmla="*/ 7905 w 1396288"/>
              <a:gd name="connsiteY0" fmla="*/ 7905 h 31623"/>
              <a:gd name="connsiteX1" fmla="*/ 1388383 w 1396288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6288" h="31623">
                <a:moveTo>
                  <a:pt x="7905" y="7905"/>
                </a:moveTo>
                <a:lnTo>
                  <a:pt x="1388383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818849" y="1428115"/>
            <a:ext cx="2071636" cy="931773"/>
          </a:xfrm>
          <a:custGeom>
            <a:avLst/>
            <a:gdLst>
              <a:gd name="connsiteX0" fmla="*/ 7905 w 2071636"/>
              <a:gd name="connsiteY0" fmla="*/ 7905 h 931773"/>
              <a:gd name="connsiteX1" fmla="*/ 962475 w 2071636"/>
              <a:gd name="connsiteY1" fmla="*/ 7905 h 931773"/>
              <a:gd name="connsiteX2" fmla="*/ 2063730 w 2071636"/>
              <a:gd name="connsiteY2" fmla="*/ 923867 h 931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1636" h="931773">
                <a:moveTo>
                  <a:pt x="7905" y="7905"/>
                </a:moveTo>
                <a:lnTo>
                  <a:pt x="962475" y="7905"/>
                </a:lnTo>
                <a:lnTo>
                  <a:pt x="2063730" y="92386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1661762" y="2343061"/>
            <a:ext cx="2039289" cy="156298"/>
          </a:xfrm>
          <a:custGeom>
            <a:avLst/>
            <a:gdLst>
              <a:gd name="connsiteX0" fmla="*/ 7905 w 2039289"/>
              <a:gd name="connsiteY0" fmla="*/ 7905 h 156298"/>
              <a:gd name="connsiteX1" fmla="*/ 1665979 w 2039289"/>
              <a:gd name="connsiteY1" fmla="*/ 7905 h 156298"/>
              <a:gd name="connsiteX2" fmla="*/ 2031384 w 2039289"/>
              <a:gd name="connsiteY2" fmla="*/ 148393 h 156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39289" h="156298">
                <a:moveTo>
                  <a:pt x="7905" y="7905"/>
                </a:moveTo>
                <a:lnTo>
                  <a:pt x="1665979" y="7905"/>
                </a:lnTo>
                <a:cubicBezTo>
                  <a:pt x="1665979" y="7905"/>
                  <a:pt x="2031358" y="148393"/>
                  <a:pt x="2031384" y="148393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1602441" y="2641804"/>
            <a:ext cx="2239124" cy="179247"/>
          </a:xfrm>
          <a:custGeom>
            <a:avLst/>
            <a:gdLst>
              <a:gd name="connsiteX0" fmla="*/ 7905 w 2239124"/>
              <a:gd name="connsiteY0" fmla="*/ 171342 h 179247"/>
              <a:gd name="connsiteX1" fmla="*/ 2146890 w 2239124"/>
              <a:gd name="connsiteY1" fmla="*/ 171342 h 179247"/>
              <a:gd name="connsiteX2" fmla="*/ 2231218 w 2239124"/>
              <a:gd name="connsiteY2" fmla="*/ 7905 h 179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39124" h="179247">
                <a:moveTo>
                  <a:pt x="7905" y="171342"/>
                </a:moveTo>
                <a:lnTo>
                  <a:pt x="2146890" y="171342"/>
                </a:lnTo>
                <a:lnTo>
                  <a:pt x="2231218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3210819" y="3001950"/>
            <a:ext cx="1245908" cy="490435"/>
          </a:xfrm>
          <a:custGeom>
            <a:avLst/>
            <a:gdLst>
              <a:gd name="connsiteX0" fmla="*/ 7905 w 1245908"/>
              <a:gd name="connsiteY0" fmla="*/ 482530 h 490435"/>
              <a:gd name="connsiteX1" fmla="*/ 444849 w 1245908"/>
              <a:gd name="connsiteY1" fmla="*/ 482530 h 490435"/>
              <a:gd name="connsiteX2" fmla="*/ 1238002 w 1245908"/>
              <a:gd name="connsiteY2" fmla="*/ 7905 h 490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5908" h="490435">
                <a:moveTo>
                  <a:pt x="7905" y="482530"/>
                </a:moveTo>
                <a:lnTo>
                  <a:pt x="444849" y="482530"/>
                </a:lnTo>
                <a:lnTo>
                  <a:pt x="1238002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3024625" y="3374568"/>
            <a:ext cx="1571599" cy="360362"/>
          </a:xfrm>
          <a:custGeom>
            <a:avLst/>
            <a:gdLst>
              <a:gd name="connsiteX0" fmla="*/ 7905 w 1571599"/>
              <a:gd name="connsiteY0" fmla="*/ 352456 h 360362"/>
              <a:gd name="connsiteX1" fmla="*/ 612578 w 1571599"/>
              <a:gd name="connsiteY1" fmla="*/ 352456 h 360362"/>
              <a:gd name="connsiteX2" fmla="*/ 1563693 w 1571599"/>
              <a:gd name="connsiteY2" fmla="*/ 7905 h 360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1599" h="360362">
                <a:moveTo>
                  <a:pt x="7905" y="352456"/>
                </a:moveTo>
                <a:lnTo>
                  <a:pt x="612578" y="352456"/>
                </a:lnTo>
                <a:lnTo>
                  <a:pt x="1563693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608911" y="3183471"/>
            <a:ext cx="2310104" cy="378256"/>
          </a:xfrm>
          <a:custGeom>
            <a:avLst/>
            <a:gdLst>
              <a:gd name="connsiteX0" fmla="*/ 2294299 w 2310104"/>
              <a:gd name="connsiteY0" fmla="*/ 15805 h 378256"/>
              <a:gd name="connsiteX1" fmla="*/ 662209 w 2310104"/>
              <a:gd name="connsiteY1" fmla="*/ 15805 h 378256"/>
              <a:gd name="connsiteX2" fmla="*/ 15805 w 2310104"/>
              <a:gd name="connsiteY2" fmla="*/ 362451 h 378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10104" h="378256">
                <a:moveTo>
                  <a:pt x="2294299" y="15805"/>
                </a:moveTo>
                <a:lnTo>
                  <a:pt x="662209" y="15805"/>
                </a:lnTo>
                <a:lnTo>
                  <a:pt x="15805" y="36245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616811" y="3191371"/>
            <a:ext cx="2294306" cy="362457"/>
          </a:xfrm>
          <a:custGeom>
            <a:avLst/>
            <a:gdLst>
              <a:gd name="connsiteX0" fmla="*/ 2286399 w 2294306"/>
              <a:gd name="connsiteY0" fmla="*/ 7905 h 362457"/>
              <a:gd name="connsiteX1" fmla="*/ 654310 w 2294306"/>
              <a:gd name="connsiteY1" fmla="*/ 7905 h 362457"/>
              <a:gd name="connsiteX2" fmla="*/ 7905 w 2294306"/>
              <a:gd name="connsiteY2" fmla="*/ 354552 h 362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94306" h="362457">
                <a:moveTo>
                  <a:pt x="2286399" y="7905"/>
                </a:moveTo>
                <a:lnTo>
                  <a:pt x="654310" y="7905"/>
                </a:lnTo>
                <a:lnTo>
                  <a:pt x="7905" y="35455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3024625" y="3432887"/>
            <a:ext cx="1552803" cy="540956"/>
          </a:xfrm>
          <a:custGeom>
            <a:avLst/>
            <a:gdLst>
              <a:gd name="connsiteX0" fmla="*/ 7905 w 1552803"/>
              <a:gd name="connsiteY0" fmla="*/ 533050 h 540956"/>
              <a:gd name="connsiteX1" fmla="*/ 704589 w 1552803"/>
              <a:gd name="connsiteY1" fmla="*/ 533050 h 540956"/>
              <a:gd name="connsiteX2" fmla="*/ 1544897 w 1552803"/>
              <a:gd name="connsiteY2" fmla="*/ 7905 h 540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2803" h="540956">
                <a:moveTo>
                  <a:pt x="7905" y="533050"/>
                </a:moveTo>
                <a:lnTo>
                  <a:pt x="704589" y="533050"/>
                </a:lnTo>
                <a:lnTo>
                  <a:pt x="1544897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3052742" y="3972040"/>
            <a:ext cx="1657959" cy="244360"/>
          </a:xfrm>
          <a:custGeom>
            <a:avLst/>
            <a:gdLst>
              <a:gd name="connsiteX0" fmla="*/ 7905 w 1657959"/>
              <a:gd name="connsiteY0" fmla="*/ 236454 h 244360"/>
              <a:gd name="connsiteX1" fmla="*/ 754665 w 1657959"/>
              <a:gd name="connsiteY1" fmla="*/ 236454 h 244360"/>
              <a:gd name="connsiteX2" fmla="*/ 1650053 w 1657959"/>
              <a:gd name="connsiteY2" fmla="*/ 7905 h 24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57959" h="244360">
                <a:moveTo>
                  <a:pt x="7905" y="236454"/>
                </a:moveTo>
                <a:lnTo>
                  <a:pt x="754665" y="236454"/>
                </a:lnTo>
                <a:lnTo>
                  <a:pt x="1650053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2832804" y="4759173"/>
            <a:ext cx="1773212" cy="31623"/>
          </a:xfrm>
          <a:custGeom>
            <a:avLst/>
            <a:gdLst>
              <a:gd name="connsiteX0" fmla="*/ 1765306 w 1773212"/>
              <a:gd name="connsiteY0" fmla="*/ 7905 h 31623"/>
              <a:gd name="connsiteX1" fmla="*/ 7905 w 1773212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73212" h="31623">
                <a:moveTo>
                  <a:pt x="1765306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6452736" y="2106765"/>
            <a:ext cx="475043" cy="31623"/>
          </a:xfrm>
          <a:custGeom>
            <a:avLst/>
            <a:gdLst>
              <a:gd name="connsiteX0" fmla="*/ 467137 w 475043"/>
              <a:gd name="connsiteY0" fmla="*/ 7905 h 31623"/>
              <a:gd name="connsiteX1" fmla="*/ 7905 w 475043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5043" h="31623">
                <a:moveTo>
                  <a:pt x="467137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5271445" y="2361184"/>
            <a:ext cx="1664233" cy="63220"/>
          </a:xfrm>
          <a:custGeom>
            <a:avLst/>
            <a:gdLst>
              <a:gd name="connsiteX0" fmla="*/ 1648428 w 1664233"/>
              <a:gd name="connsiteY0" fmla="*/ 15805 h 63220"/>
              <a:gd name="connsiteX1" fmla="*/ 15805 w 1664233"/>
              <a:gd name="connsiteY1" fmla="*/ 15805 h 63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4233" h="63220">
                <a:moveTo>
                  <a:pt x="1648428" y="15805"/>
                </a:moveTo>
                <a:lnTo>
                  <a:pt x="15805" y="158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5279345" y="2369084"/>
            <a:ext cx="1648434" cy="31623"/>
          </a:xfrm>
          <a:custGeom>
            <a:avLst/>
            <a:gdLst>
              <a:gd name="connsiteX0" fmla="*/ 1640528 w 1648434"/>
              <a:gd name="connsiteY0" fmla="*/ 7905 h 31623"/>
              <a:gd name="connsiteX1" fmla="*/ 7905 w 1648434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48434" h="31623">
                <a:moveTo>
                  <a:pt x="1640528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195573" y="1871549"/>
            <a:ext cx="732205" cy="31623"/>
          </a:xfrm>
          <a:custGeom>
            <a:avLst/>
            <a:gdLst>
              <a:gd name="connsiteX0" fmla="*/ 724299 w 732205"/>
              <a:gd name="connsiteY0" fmla="*/ 7905 h 31623"/>
              <a:gd name="connsiteX1" fmla="*/ 7905 w 732205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2205" h="31623">
                <a:moveTo>
                  <a:pt x="724299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065093" y="1636306"/>
            <a:ext cx="862685" cy="31623"/>
          </a:xfrm>
          <a:custGeom>
            <a:avLst/>
            <a:gdLst>
              <a:gd name="connsiteX0" fmla="*/ 854779 w 862685"/>
              <a:gd name="connsiteY0" fmla="*/ 7905 h 31623"/>
              <a:gd name="connsiteX1" fmla="*/ 7905 w 862685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2685" h="31623">
                <a:moveTo>
                  <a:pt x="854779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5811284" y="1409383"/>
            <a:ext cx="1116495" cy="31623"/>
          </a:xfrm>
          <a:custGeom>
            <a:avLst/>
            <a:gdLst>
              <a:gd name="connsiteX0" fmla="*/ 1108589 w 1116495"/>
              <a:gd name="connsiteY0" fmla="*/ 7905 h 31623"/>
              <a:gd name="connsiteX1" fmla="*/ 7905 w 1116495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6495" h="31623">
                <a:moveTo>
                  <a:pt x="1108589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5768219" y="1032574"/>
            <a:ext cx="1159560" cy="31623"/>
          </a:xfrm>
          <a:custGeom>
            <a:avLst/>
            <a:gdLst>
              <a:gd name="connsiteX0" fmla="*/ 1151654 w 1159560"/>
              <a:gd name="connsiteY0" fmla="*/ 7905 h 31623"/>
              <a:gd name="connsiteX1" fmla="*/ 7905 w 1159560"/>
              <a:gd name="connsiteY1" fmla="*/ 7905 h 3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9560" h="31623">
                <a:moveTo>
                  <a:pt x="1151654" y="79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2051678" y="896150"/>
            <a:ext cx="369049" cy="176110"/>
          </a:xfrm>
          <a:custGeom>
            <a:avLst/>
            <a:gdLst>
              <a:gd name="connsiteX0" fmla="*/ 361143 w 369049"/>
              <a:gd name="connsiteY0" fmla="*/ 168205 h 176110"/>
              <a:gd name="connsiteX1" fmla="*/ 7905 w 369049"/>
              <a:gd name="connsiteY1" fmla="*/ 7905 h 1761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9049" h="176110">
                <a:moveTo>
                  <a:pt x="361143" y="168205"/>
                </a:moveTo>
                <a:lnTo>
                  <a:pt x="7905" y="79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1772659" y="2025371"/>
            <a:ext cx="1378292" cy="83667"/>
          </a:xfrm>
          <a:custGeom>
            <a:avLst/>
            <a:gdLst>
              <a:gd name="connsiteX0" fmla="*/ 15805 w 1378292"/>
              <a:gd name="connsiteY0" fmla="*/ 15805 h 83667"/>
              <a:gd name="connsiteX1" fmla="*/ 1008665 w 1378292"/>
              <a:gd name="connsiteY1" fmla="*/ 15805 h 83667"/>
              <a:gd name="connsiteX2" fmla="*/ 1362487 w 1378292"/>
              <a:gd name="connsiteY2" fmla="*/ 67862 h 83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8292" h="83667">
                <a:moveTo>
                  <a:pt x="15805" y="15805"/>
                </a:moveTo>
                <a:lnTo>
                  <a:pt x="1008665" y="15805"/>
                </a:lnTo>
                <a:lnTo>
                  <a:pt x="1362487" y="678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780558" y="2033270"/>
            <a:ext cx="1362494" cy="67868"/>
          </a:xfrm>
          <a:custGeom>
            <a:avLst/>
            <a:gdLst>
              <a:gd name="connsiteX0" fmla="*/ 7905 w 1362494"/>
              <a:gd name="connsiteY0" fmla="*/ 7905 h 67868"/>
              <a:gd name="connsiteX1" fmla="*/ 1000766 w 1362494"/>
              <a:gd name="connsiteY1" fmla="*/ 7905 h 67868"/>
              <a:gd name="connsiteX2" fmla="*/ 1354588 w 1362494"/>
              <a:gd name="connsiteY2" fmla="*/ 59963 h 67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2494" h="67868">
                <a:moveTo>
                  <a:pt x="7905" y="7905"/>
                </a:moveTo>
                <a:lnTo>
                  <a:pt x="1000766" y="7905"/>
                </a:lnTo>
                <a:lnTo>
                  <a:pt x="1354588" y="599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838696" y="3931445"/>
            <a:ext cx="192024" cy="192024"/>
            <a:chOff x="4838696" y="3931445"/>
            <a:chExt cx="192024" cy="192024"/>
          </a:xfrm>
        </p:grpSpPr>
        <p:sp>
          <p:nvSpPr>
            <p:cNvPr id="68" name="Oval 67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69" name="TextBox 43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05258" y="2102639"/>
            <a:ext cx="192024" cy="192024"/>
            <a:chOff x="4838696" y="3931445"/>
            <a:chExt cx="192024" cy="192024"/>
          </a:xfrm>
        </p:grpSpPr>
        <p:sp>
          <p:nvSpPr>
            <p:cNvPr id="71" name="Oval 70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72" name="TextBox 43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33628" y="2864647"/>
            <a:ext cx="192024" cy="192024"/>
            <a:chOff x="4838696" y="3931445"/>
            <a:chExt cx="192024" cy="192024"/>
          </a:xfrm>
        </p:grpSpPr>
        <p:sp>
          <p:nvSpPr>
            <p:cNvPr id="74" name="Oval 73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75" name="TextBox 43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133832" y="490534"/>
            <a:ext cx="192024" cy="192024"/>
            <a:chOff x="4838696" y="3931445"/>
            <a:chExt cx="192024" cy="192024"/>
          </a:xfrm>
        </p:grpSpPr>
        <p:sp>
          <p:nvSpPr>
            <p:cNvPr id="77" name="Oval 76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78" name="TextBox 43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830090" y="4365623"/>
            <a:ext cx="192024" cy="192024"/>
            <a:chOff x="4838696" y="3931445"/>
            <a:chExt cx="192024" cy="192024"/>
          </a:xfrm>
        </p:grpSpPr>
        <p:sp>
          <p:nvSpPr>
            <p:cNvPr id="80" name="Oval 79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noFill/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829757" y="3755007"/>
            <a:ext cx="192024" cy="192024"/>
            <a:chOff x="4838696" y="3931445"/>
            <a:chExt cx="192024" cy="192024"/>
          </a:xfrm>
        </p:grpSpPr>
        <p:sp>
          <p:nvSpPr>
            <p:cNvPr id="83" name="Oval 82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noFill/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837563" y="5322095"/>
            <a:ext cx="192024" cy="192024"/>
            <a:chOff x="4838696" y="3931445"/>
            <a:chExt cx="192024" cy="192024"/>
          </a:xfrm>
        </p:grpSpPr>
        <p:sp>
          <p:nvSpPr>
            <p:cNvPr id="86" name="Oval 85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noFill/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36900" y="5798343"/>
            <a:ext cx="192024" cy="192024"/>
            <a:chOff x="4838696" y="3931445"/>
            <a:chExt cx="192024" cy="192024"/>
          </a:xfrm>
        </p:grpSpPr>
        <p:sp>
          <p:nvSpPr>
            <p:cNvPr id="89" name="Oval 88"/>
            <p:cNvSpPr/>
            <p:nvPr/>
          </p:nvSpPr>
          <p:spPr>
            <a:xfrm>
              <a:off x="4838696" y="3931445"/>
              <a:ext cx="192024" cy="192024"/>
            </a:xfrm>
            <a:prstGeom prst="ellipse">
              <a:avLst/>
            </a:prstGeom>
            <a:noFill/>
            <a:ln w="12700">
              <a:solidFill>
                <a:srgbClr val="076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90" name="TextBox 89"/>
            <p:cNvSpPr txBox="1">
              <a:spLocks noChangeArrowheads="1"/>
            </p:cNvSpPr>
            <p:nvPr/>
          </p:nvSpPr>
          <p:spPr bwMode="auto">
            <a:xfrm>
              <a:off x="4883412" y="3935124"/>
              <a:ext cx="1025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sp>
        <p:nvSpPr>
          <p:cNvPr id="9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BE1AC-6771-624F-BFD6-9C08A22FD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87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42032" y="213360"/>
            <a:ext cx="405993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4767" y="205423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Axon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4767" y="608648"/>
            <a:ext cx="11814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Myelin sheath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65842" y="107696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Endoneurium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565842" y="1483361"/>
            <a:ext cx="10467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Perineurium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565842" y="2418398"/>
            <a:ext cx="9858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Epineurium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705917" y="3129598"/>
            <a:ext cx="705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Fascicle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705917" y="3505836"/>
            <a:ext cx="6460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67517" y="306027"/>
            <a:ext cx="598703" cy="123431"/>
          </a:xfrm>
          <a:custGeom>
            <a:avLst/>
            <a:gdLst>
              <a:gd name="connsiteX0" fmla="*/ 586003 w 598703"/>
              <a:gd name="connsiteY0" fmla="*/ 12700 h 123431"/>
              <a:gd name="connsiteX1" fmla="*/ 455282 w 598703"/>
              <a:gd name="connsiteY1" fmla="*/ 12700 h 123431"/>
              <a:gd name="connsiteX2" fmla="*/ 12700 w 598703"/>
              <a:gd name="connsiteY2" fmla="*/ 110731 h 123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8703" h="123431">
                <a:moveTo>
                  <a:pt x="586003" y="12700"/>
                </a:moveTo>
                <a:lnTo>
                  <a:pt x="455282" y="12700"/>
                </a:lnTo>
                <a:lnTo>
                  <a:pt x="12700" y="11073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722472" y="1194811"/>
            <a:ext cx="1075816" cy="249364"/>
          </a:xfrm>
          <a:custGeom>
            <a:avLst/>
            <a:gdLst>
              <a:gd name="connsiteX0" fmla="*/ 12700 w 1075816"/>
              <a:gd name="connsiteY0" fmla="*/ 12700 h 249364"/>
              <a:gd name="connsiteX1" fmla="*/ 154127 w 1075816"/>
              <a:gd name="connsiteY1" fmla="*/ 12700 h 249364"/>
              <a:gd name="connsiteX2" fmla="*/ 1063116 w 1075816"/>
              <a:gd name="connsiteY2" fmla="*/ 236664 h 24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5816" h="249364">
                <a:moveTo>
                  <a:pt x="12700" y="12700"/>
                </a:moveTo>
                <a:lnTo>
                  <a:pt x="154127" y="12700"/>
                </a:lnTo>
                <a:lnTo>
                  <a:pt x="1063116" y="2366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617240" y="1601452"/>
            <a:ext cx="805332" cy="758063"/>
          </a:xfrm>
          <a:custGeom>
            <a:avLst/>
            <a:gdLst>
              <a:gd name="connsiteX0" fmla="*/ 12700 w 805332"/>
              <a:gd name="connsiteY0" fmla="*/ 12700 h 758063"/>
              <a:gd name="connsiteX1" fmla="*/ 146926 w 805332"/>
              <a:gd name="connsiteY1" fmla="*/ 12700 h 758063"/>
              <a:gd name="connsiteX2" fmla="*/ 792632 w 805332"/>
              <a:gd name="connsiteY2" fmla="*/ 745363 h 758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5332" h="758063">
                <a:moveTo>
                  <a:pt x="12700" y="12700"/>
                </a:moveTo>
                <a:lnTo>
                  <a:pt x="146926" y="12700"/>
                </a:lnTo>
                <a:lnTo>
                  <a:pt x="792632" y="7453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011539" y="2616207"/>
            <a:ext cx="220192" cy="916749"/>
          </a:xfrm>
          <a:custGeom>
            <a:avLst/>
            <a:gdLst>
              <a:gd name="connsiteX0" fmla="*/ 12700 w 220192"/>
              <a:gd name="connsiteY0" fmla="*/ 12700 h 916749"/>
              <a:gd name="connsiteX1" fmla="*/ 12700 w 220192"/>
              <a:gd name="connsiteY1" fmla="*/ 234835 h 916749"/>
              <a:gd name="connsiteX2" fmla="*/ 207492 w 220192"/>
              <a:gd name="connsiteY2" fmla="*/ 904049 h 916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0192" h="916749">
                <a:moveTo>
                  <a:pt x="12700" y="12700"/>
                </a:moveTo>
                <a:lnTo>
                  <a:pt x="12700" y="234835"/>
                </a:lnTo>
                <a:lnTo>
                  <a:pt x="207492" y="90404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792193" y="706851"/>
            <a:ext cx="574027" cy="148120"/>
          </a:xfrm>
          <a:custGeom>
            <a:avLst/>
            <a:gdLst>
              <a:gd name="connsiteX0" fmla="*/ 561327 w 574027"/>
              <a:gd name="connsiteY0" fmla="*/ 12700 h 148120"/>
              <a:gd name="connsiteX1" fmla="*/ 430606 w 574027"/>
              <a:gd name="connsiteY1" fmla="*/ 12700 h 148120"/>
              <a:gd name="connsiteX2" fmla="*/ 12700 w 574027"/>
              <a:gd name="connsiteY2" fmla="*/ 135420 h 148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74027" h="148120">
                <a:moveTo>
                  <a:pt x="561327" y="12700"/>
                </a:moveTo>
                <a:lnTo>
                  <a:pt x="430606" y="12700"/>
                </a:lnTo>
                <a:lnTo>
                  <a:pt x="12700" y="13542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379760" y="3605575"/>
            <a:ext cx="1297584" cy="197498"/>
          </a:xfrm>
          <a:custGeom>
            <a:avLst/>
            <a:gdLst>
              <a:gd name="connsiteX0" fmla="*/ 1284884 w 1297584"/>
              <a:gd name="connsiteY0" fmla="*/ 12700 h 197498"/>
              <a:gd name="connsiteX1" fmla="*/ 378675 w 1297584"/>
              <a:gd name="connsiteY1" fmla="*/ 12700 h 197498"/>
              <a:gd name="connsiteX2" fmla="*/ 12700 w 1297584"/>
              <a:gd name="connsiteY2" fmla="*/ 184798 h 197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7584" h="197498">
                <a:moveTo>
                  <a:pt x="1284884" y="12700"/>
                </a:moveTo>
                <a:lnTo>
                  <a:pt x="378675" y="12700"/>
                </a:lnTo>
                <a:lnTo>
                  <a:pt x="12700" y="1847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514825" y="3605575"/>
            <a:ext cx="256311" cy="50800"/>
          </a:xfrm>
          <a:custGeom>
            <a:avLst/>
            <a:gdLst>
              <a:gd name="connsiteX0" fmla="*/ 12700 w 256311"/>
              <a:gd name="connsiteY0" fmla="*/ 12700 h 50800"/>
              <a:gd name="connsiteX1" fmla="*/ 243611 w 25631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6311" h="50800">
                <a:moveTo>
                  <a:pt x="12700" y="12700"/>
                </a:moveTo>
                <a:lnTo>
                  <a:pt x="24361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593235" y="2980380"/>
            <a:ext cx="1084110" cy="129971"/>
          </a:xfrm>
          <a:custGeom>
            <a:avLst/>
            <a:gdLst>
              <a:gd name="connsiteX0" fmla="*/ 1071410 w 1084110"/>
              <a:gd name="connsiteY0" fmla="*/ 12700 h 129971"/>
              <a:gd name="connsiteX1" fmla="*/ 1071410 w 1084110"/>
              <a:gd name="connsiteY1" fmla="*/ 117271 h 129971"/>
              <a:gd name="connsiteX2" fmla="*/ 12700 w 1084110"/>
              <a:gd name="connsiteY2" fmla="*/ 117271 h 129971"/>
              <a:gd name="connsiteX3" fmla="*/ 12700 w 1084110"/>
              <a:gd name="connsiteY3" fmla="*/ 12700 h 129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4110" h="129971">
                <a:moveTo>
                  <a:pt x="1071410" y="12700"/>
                </a:moveTo>
                <a:lnTo>
                  <a:pt x="1071410" y="117271"/>
                </a:lnTo>
                <a:lnTo>
                  <a:pt x="12700" y="117271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122596" y="3087847"/>
            <a:ext cx="554748" cy="166979"/>
          </a:xfrm>
          <a:custGeom>
            <a:avLst/>
            <a:gdLst>
              <a:gd name="connsiteX0" fmla="*/ 542048 w 554748"/>
              <a:gd name="connsiteY0" fmla="*/ 154279 h 166979"/>
              <a:gd name="connsiteX1" fmla="*/ 12700 w 554748"/>
              <a:gd name="connsiteY1" fmla="*/ 154279 h 166979"/>
              <a:gd name="connsiteX2" fmla="*/ 12700 w 554748"/>
              <a:gd name="connsiteY2" fmla="*/ 12700 h 166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4748" h="166979">
                <a:moveTo>
                  <a:pt x="542048" y="154279"/>
                </a:moveTo>
                <a:lnTo>
                  <a:pt x="12700" y="154279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773867" y="312377"/>
            <a:ext cx="586003" cy="110731"/>
          </a:xfrm>
          <a:custGeom>
            <a:avLst/>
            <a:gdLst>
              <a:gd name="connsiteX0" fmla="*/ 579653 w 586003"/>
              <a:gd name="connsiteY0" fmla="*/ 6350 h 110731"/>
              <a:gd name="connsiteX1" fmla="*/ 448932 w 586003"/>
              <a:gd name="connsiteY1" fmla="*/ 6350 h 110731"/>
              <a:gd name="connsiteX2" fmla="*/ 6350 w 586003"/>
              <a:gd name="connsiteY2" fmla="*/ 104381 h 1107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6003" h="110731">
                <a:moveTo>
                  <a:pt x="579653" y="6350"/>
                </a:moveTo>
                <a:lnTo>
                  <a:pt x="448932" y="6350"/>
                </a:lnTo>
                <a:lnTo>
                  <a:pt x="6350" y="1043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728822" y="1201161"/>
            <a:ext cx="1063116" cy="236664"/>
          </a:xfrm>
          <a:custGeom>
            <a:avLst/>
            <a:gdLst>
              <a:gd name="connsiteX0" fmla="*/ 6350 w 1063116"/>
              <a:gd name="connsiteY0" fmla="*/ 6350 h 236664"/>
              <a:gd name="connsiteX1" fmla="*/ 147777 w 1063116"/>
              <a:gd name="connsiteY1" fmla="*/ 6350 h 236664"/>
              <a:gd name="connsiteX2" fmla="*/ 1056766 w 1063116"/>
              <a:gd name="connsiteY2" fmla="*/ 230314 h 236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3116" h="236664">
                <a:moveTo>
                  <a:pt x="6350" y="6350"/>
                </a:moveTo>
                <a:lnTo>
                  <a:pt x="147777" y="6350"/>
                </a:lnTo>
                <a:lnTo>
                  <a:pt x="1056766" y="2303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623590" y="1607802"/>
            <a:ext cx="792632" cy="745363"/>
          </a:xfrm>
          <a:custGeom>
            <a:avLst/>
            <a:gdLst>
              <a:gd name="connsiteX0" fmla="*/ 6350 w 792632"/>
              <a:gd name="connsiteY0" fmla="*/ 6350 h 745363"/>
              <a:gd name="connsiteX1" fmla="*/ 140576 w 792632"/>
              <a:gd name="connsiteY1" fmla="*/ 6350 h 745363"/>
              <a:gd name="connsiteX2" fmla="*/ 786282 w 792632"/>
              <a:gd name="connsiteY2" fmla="*/ 739013 h 745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2632" h="745363">
                <a:moveTo>
                  <a:pt x="6350" y="6350"/>
                </a:moveTo>
                <a:lnTo>
                  <a:pt x="140576" y="6350"/>
                </a:lnTo>
                <a:lnTo>
                  <a:pt x="786282" y="73901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017889" y="2622557"/>
            <a:ext cx="207492" cy="904049"/>
          </a:xfrm>
          <a:custGeom>
            <a:avLst/>
            <a:gdLst>
              <a:gd name="connsiteX0" fmla="*/ 6350 w 207492"/>
              <a:gd name="connsiteY0" fmla="*/ 6350 h 904049"/>
              <a:gd name="connsiteX1" fmla="*/ 6350 w 207492"/>
              <a:gd name="connsiteY1" fmla="*/ 228485 h 904049"/>
              <a:gd name="connsiteX2" fmla="*/ 201142 w 207492"/>
              <a:gd name="connsiteY2" fmla="*/ 897699 h 904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492" h="904049">
                <a:moveTo>
                  <a:pt x="6350" y="6350"/>
                </a:moveTo>
                <a:lnTo>
                  <a:pt x="6350" y="228485"/>
                </a:lnTo>
                <a:lnTo>
                  <a:pt x="201142" y="89769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798543" y="713201"/>
            <a:ext cx="561327" cy="135420"/>
          </a:xfrm>
          <a:custGeom>
            <a:avLst/>
            <a:gdLst>
              <a:gd name="connsiteX0" fmla="*/ 554977 w 561327"/>
              <a:gd name="connsiteY0" fmla="*/ 6350 h 135420"/>
              <a:gd name="connsiteX1" fmla="*/ 424256 w 561327"/>
              <a:gd name="connsiteY1" fmla="*/ 6350 h 135420"/>
              <a:gd name="connsiteX2" fmla="*/ 6350 w 561327"/>
              <a:gd name="connsiteY2" fmla="*/ 129070 h 135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1327" h="135420">
                <a:moveTo>
                  <a:pt x="554977" y="6350"/>
                </a:moveTo>
                <a:lnTo>
                  <a:pt x="424256" y="6350"/>
                </a:lnTo>
                <a:lnTo>
                  <a:pt x="6350" y="1290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386110" y="3611925"/>
            <a:ext cx="1284884" cy="184798"/>
          </a:xfrm>
          <a:custGeom>
            <a:avLst/>
            <a:gdLst>
              <a:gd name="connsiteX0" fmla="*/ 1278534 w 1284884"/>
              <a:gd name="connsiteY0" fmla="*/ 6350 h 184798"/>
              <a:gd name="connsiteX1" fmla="*/ 372325 w 1284884"/>
              <a:gd name="connsiteY1" fmla="*/ 6350 h 184798"/>
              <a:gd name="connsiteX2" fmla="*/ 6350 w 1284884"/>
              <a:gd name="connsiteY2" fmla="*/ 178448 h 184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4884" h="184798">
                <a:moveTo>
                  <a:pt x="1278534" y="6350"/>
                </a:moveTo>
                <a:lnTo>
                  <a:pt x="372325" y="6350"/>
                </a:lnTo>
                <a:lnTo>
                  <a:pt x="6350" y="1784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521175" y="3611925"/>
            <a:ext cx="243611" cy="25400"/>
          </a:xfrm>
          <a:custGeom>
            <a:avLst/>
            <a:gdLst>
              <a:gd name="connsiteX0" fmla="*/ 6350 w 243611"/>
              <a:gd name="connsiteY0" fmla="*/ 6350 h 25400"/>
              <a:gd name="connsiteX1" fmla="*/ 237261 w 24361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3611" h="25400">
                <a:moveTo>
                  <a:pt x="6350" y="6350"/>
                </a:moveTo>
                <a:lnTo>
                  <a:pt x="23726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599585" y="2986730"/>
            <a:ext cx="1071410" cy="117271"/>
          </a:xfrm>
          <a:custGeom>
            <a:avLst/>
            <a:gdLst>
              <a:gd name="connsiteX0" fmla="*/ 1065060 w 1071410"/>
              <a:gd name="connsiteY0" fmla="*/ 6350 h 117271"/>
              <a:gd name="connsiteX1" fmla="*/ 1065060 w 1071410"/>
              <a:gd name="connsiteY1" fmla="*/ 110921 h 117271"/>
              <a:gd name="connsiteX2" fmla="*/ 6350 w 1071410"/>
              <a:gd name="connsiteY2" fmla="*/ 110921 h 117271"/>
              <a:gd name="connsiteX3" fmla="*/ 6350 w 1071410"/>
              <a:gd name="connsiteY3" fmla="*/ 6350 h 117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71410" h="117271">
                <a:moveTo>
                  <a:pt x="1065060" y="6350"/>
                </a:moveTo>
                <a:lnTo>
                  <a:pt x="1065060" y="110921"/>
                </a:lnTo>
                <a:lnTo>
                  <a:pt x="6350" y="11092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128946" y="3094197"/>
            <a:ext cx="542048" cy="154279"/>
          </a:xfrm>
          <a:custGeom>
            <a:avLst/>
            <a:gdLst>
              <a:gd name="connsiteX0" fmla="*/ 535698 w 542048"/>
              <a:gd name="connsiteY0" fmla="*/ 147929 h 154279"/>
              <a:gd name="connsiteX1" fmla="*/ 6350 w 542048"/>
              <a:gd name="connsiteY1" fmla="*/ 147929 h 154279"/>
              <a:gd name="connsiteX2" fmla="*/ 6350 w 542048"/>
              <a:gd name="connsiteY2" fmla="*/ 6350 h 15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2048" h="154279">
                <a:moveTo>
                  <a:pt x="535698" y="147929"/>
                </a:moveTo>
                <a:lnTo>
                  <a:pt x="6350" y="14792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89871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50D45-27C0-2C41-82AA-546162D0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16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59280" y="213360"/>
            <a:ext cx="5425440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59447" y="1184714"/>
            <a:ext cx="69730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III Oculomotor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70547" y="1343464"/>
            <a:ext cx="5963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IV Trochlear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08635" y="1492689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VI Abducens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84610" y="1621276"/>
            <a:ext cx="5097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I Olfactory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991060" y="1662551"/>
            <a:ext cx="3494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II Optic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070685" y="1757801"/>
            <a:ext cx="61875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 Trigeminal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029535" y="1743514"/>
            <a:ext cx="61875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 Trigeminal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354722" y="3211951"/>
            <a:ext cx="44884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VII Facial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62622" y="3812026"/>
            <a:ext cx="4985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Vestibular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branch</a:t>
            </a:r>
            <a:endParaRPr lang="en-US" altLang="en-US" sz="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49985" y="4250176"/>
            <a:ext cx="4408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Cochlear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branch</a:t>
            </a:r>
            <a:endParaRPr lang="en-US" altLang="en-US" sz="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048460" y="4454964"/>
            <a:ext cx="10724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VIII Vestibulocochlear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480135" y="4904226"/>
            <a:ext cx="4071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X Vagus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735847" y="5067739"/>
            <a:ext cx="102592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IX Glossopharyngeal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159210" y="5189976"/>
            <a:ext cx="7678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XII Hypoglossal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438735" y="5189976"/>
            <a:ext cx="6492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000000"/>
                </a:solidFill>
                <a:latin typeface="Arial"/>
                <a:ea typeface="ＭＳ Ｐゴシック" charset="0"/>
              </a:rPr>
              <a:t>XI Accessory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90436" y="3873941"/>
            <a:ext cx="82550" cy="257327"/>
          </a:xfrm>
          <a:custGeom>
            <a:avLst/>
            <a:gdLst>
              <a:gd name="connsiteX0" fmla="*/ 6350 w 82550"/>
              <a:gd name="connsiteY0" fmla="*/ 6350 h 257327"/>
              <a:gd name="connsiteX1" fmla="*/ 69126 w 82550"/>
              <a:gd name="connsiteY1" fmla="*/ 6350 h 257327"/>
              <a:gd name="connsiteX2" fmla="*/ 76200 w 82550"/>
              <a:gd name="connsiteY2" fmla="*/ 250977 h 257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550" h="257327">
                <a:moveTo>
                  <a:pt x="6350" y="6350"/>
                </a:moveTo>
                <a:lnTo>
                  <a:pt x="69126" y="6350"/>
                </a:lnTo>
                <a:lnTo>
                  <a:pt x="76200" y="2509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431330" y="4151855"/>
            <a:ext cx="95554" cy="164680"/>
          </a:xfrm>
          <a:custGeom>
            <a:avLst/>
            <a:gdLst>
              <a:gd name="connsiteX0" fmla="*/ 89204 w 95554"/>
              <a:gd name="connsiteY0" fmla="*/ 158330 h 164680"/>
              <a:gd name="connsiteX1" fmla="*/ 26123 w 95554"/>
              <a:gd name="connsiteY1" fmla="*/ 158330 h 164680"/>
              <a:gd name="connsiteX2" fmla="*/ 6350 w 95554"/>
              <a:gd name="connsiteY2" fmla="*/ 6350 h 164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554" h="164680">
                <a:moveTo>
                  <a:pt x="89204" y="158330"/>
                </a:moveTo>
                <a:lnTo>
                  <a:pt x="26123" y="15833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660466" y="1243225"/>
            <a:ext cx="392049" cy="25400"/>
          </a:xfrm>
          <a:custGeom>
            <a:avLst/>
            <a:gdLst>
              <a:gd name="connsiteX0" fmla="*/ 385699 w 392049"/>
              <a:gd name="connsiteY0" fmla="*/ 6350 h 25400"/>
              <a:gd name="connsiteX1" fmla="*/ 6350 w 3920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2049" h="25400">
                <a:moveTo>
                  <a:pt x="38569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692377" y="1402775"/>
            <a:ext cx="264417" cy="25400"/>
          </a:xfrm>
          <a:custGeom>
            <a:avLst/>
            <a:gdLst>
              <a:gd name="connsiteX0" fmla="*/ 258067 w 264417"/>
              <a:gd name="connsiteY0" fmla="*/ 6350 h 25400"/>
              <a:gd name="connsiteX1" fmla="*/ 6350 w 2644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4417" h="25400">
                <a:moveTo>
                  <a:pt x="25806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791644" y="1548126"/>
            <a:ext cx="94246" cy="25400"/>
          </a:xfrm>
          <a:custGeom>
            <a:avLst/>
            <a:gdLst>
              <a:gd name="connsiteX0" fmla="*/ 87896 w 94246"/>
              <a:gd name="connsiteY0" fmla="*/ 6350 h 25400"/>
              <a:gd name="connsiteX1" fmla="*/ 6350 w 9424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246" h="25400">
                <a:moveTo>
                  <a:pt x="8789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395440" y="1806292"/>
            <a:ext cx="651649" cy="25400"/>
          </a:xfrm>
          <a:custGeom>
            <a:avLst/>
            <a:gdLst>
              <a:gd name="connsiteX0" fmla="*/ 645299 w 651649"/>
              <a:gd name="connsiteY0" fmla="*/ 6350 h 25400"/>
              <a:gd name="connsiteX1" fmla="*/ 6350 w 6516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1649" h="25400">
                <a:moveTo>
                  <a:pt x="64529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793077" y="1807498"/>
            <a:ext cx="160934" cy="94513"/>
          </a:xfrm>
          <a:custGeom>
            <a:avLst/>
            <a:gdLst>
              <a:gd name="connsiteX0" fmla="*/ 154584 w 160934"/>
              <a:gd name="connsiteY0" fmla="*/ 6350 h 94513"/>
              <a:gd name="connsiteX1" fmla="*/ 6350 w 160934"/>
              <a:gd name="connsiteY1" fmla="*/ 88163 h 94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934" h="94513">
                <a:moveTo>
                  <a:pt x="154584" y="6350"/>
                </a:moveTo>
                <a:lnTo>
                  <a:pt x="6350" y="881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558686" y="1806977"/>
            <a:ext cx="160921" cy="94526"/>
          </a:xfrm>
          <a:custGeom>
            <a:avLst/>
            <a:gdLst>
              <a:gd name="connsiteX0" fmla="*/ 154571 w 160921"/>
              <a:gd name="connsiteY0" fmla="*/ 6350 h 94526"/>
              <a:gd name="connsiteX1" fmla="*/ 6350 w 160921"/>
              <a:gd name="connsiteY1" fmla="*/ 88176 h 94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921" h="94526">
                <a:moveTo>
                  <a:pt x="154571" y="6350"/>
                </a:moveTo>
                <a:lnTo>
                  <a:pt x="6350" y="8817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827392" y="3265966"/>
            <a:ext cx="348703" cy="25400"/>
          </a:xfrm>
          <a:custGeom>
            <a:avLst/>
            <a:gdLst>
              <a:gd name="connsiteX0" fmla="*/ 342353 w 348703"/>
              <a:gd name="connsiteY0" fmla="*/ 6350 h 25400"/>
              <a:gd name="connsiteX1" fmla="*/ 6350 w 34870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8703" h="25400">
                <a:moveTo>
                  <a:pt x="34235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884695" y="3265128"/>
            <a:ext cx="394563" cy="252793"/>
          </a:xfrm>
          <a:custGeom>
            <a:avLst/>
            <a:gdLst>
              <a:gd name="connsiteX0" fmla="*/ 388213 w 394563"/>
              <a:gd name="connsiteY0" fmla="*/ 246443 h 252793"/>
              <a:gd name="connsiteX1" fmla="*/ 6350 w 394563"/>
              <a:gd name="connsiteY1" fmla="*/ 6350 h 2527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4563" h="252793">
                <a:moveTo>
                  <a:pt x="388213" y="24644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887273" y="3266258"/>
            <a:ext cx="303326" cy="329666"/>
          </a:xfrm>
          <a:custGeom>
            <a:avLst/>
            <a:gdLst>
              <a:gd name="connsiteX0" fmla="*/ 6350 w 303326"/>
              <a:gd name="connsiteY0" fmla="*/ 6350 h 329666"/>
              <a:gd name="connsiteX1" fmla="*/ 296976 w 303326"/>
              <a:gd name="connsiteY1" fmla="*/ 323316 h 329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326" h="329666">
                <a:moveTo>
                  <a:pt x="6350" y="6350"/>
                </a:moveTo>
                <a:lnTo>
                  <a:pt x="296976" y="3233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E3A1A-084D-014E-8F15-BF847EF34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8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075944" y="213360"/>
            <a:ext cx="6992112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4281" y="303838"/>
            <a:ext cx="185948" cy="204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r>
              <a:rPr lang="en-US" sz="133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4456" y="46893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4456" y="61022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4456" y="770563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4456" y="91978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4456" y="1070601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2393" y="1234113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0331" y="1384926"/>
            <a:ext cx="160300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8*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2381" y="1529388"/>
            <a:ext cx="166712" cy="204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  <a:r>
              <a:rPr lang="en-US" sz="133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0806" y="171988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0806" y="186593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0806" y="206437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0806" y="2262813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0806" y="244537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0331" y="266603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0331" y="2894638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7631" y="310577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4131" y="3351838"/>
            <a:ext cx="189154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2068" y="3574088"/>
            <a:ext cx="179793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5718" y="3821738"/>
            <a:ext cx="189154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7618" y="4063038"/>
            <a:ext cx="166712" cy="204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</a:t>
            </a:r>
            <a:r>
              <a:rPr lang="en-US" sz="133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7631" y="431227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7631" y="4556751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07631" y="4817101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07631" y="5086976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2381" y="5429876"/>
            <a:ext cx="176330" cy="204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  <a:r>
              <a:rPr lang="en-US" sz="133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2393" y="5609263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12393" y="5812463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2393" y="5966451"/>
            <a:ext cx="94578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0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1250" y="755764"/>
            <a:ext cx="660437" cy="408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Cervical</a:t>
            </a:r>
          </a:p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nerves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1250" y="2327389"/>
            <a:ext cx="708527" cy="408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Thoracic</a:t>
            </a:r>
          </a:p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nerves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1250" y="3587864"/>
            <a:ext cx="623569" cy="408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Lumbar</a:t>
            </a:r>
          </a:p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nerves</a:t>
            </a:r>
            <a:endParaRPr lang="en-US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1250" y="4078401"/>
            <a:ext cx="548227" cy="4084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Sacral</a:t>
            </a:r>
          </a:p>
          <a:p>
            <a:pPr eaLnBrk="0" hangingPunct="0">
              <a:defRPr/>
            </a:pPr>
            <a:r>
              <a:rPr lang="en-US" sz="1327" b="1">
                <a:solidFill>
                  <a:srgbClr val="000000"/>
                </a:solidFill>
                <a:latin typeface="Arial"/>
                <a:ea typeface="ＭＳ Ｐゴシック" charset="0"/>
              </a:rPr>
              <a:t>nerves</a:t>
            </a:r>
            <a:endParaRPr lang="en-US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1650" y="664819"/>
            <a:ext cx="1393267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Ventral rami form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cervical plexus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C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11650" y="1302994"/>
            <a:ext cx="1393267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Ventral rami </a:t>
            </a:r>
            <a:r>
              <a:rPr lang="fr-FR" sz="1327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form</a:t>
            </a:r>
            <a:endParaRPr lang="fr-FR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brachial plexus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</a:t>
            </a:r>
            <a:r>
              <a:rPr lang="fr-FR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C</a:t>
            </a:r>
            <a:r>
              <a:rPr lang="fr-FR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T</a:t>
            </a:r>
            <a:r>
              <a:rPr lang="fr-FR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fr-F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1650" y="2847631"/>
            <a:ext cx="913712" cy="9618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 plexus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(intercostal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nerves)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(T</a:t>
            </a:r>
            <a:r>
              <a:rPr lang="pt-BR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T</a:t>
            </a:r>
            <a:r>
              <a:rPr lang="pt-BR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12</a:t>
            </a:r>
            <a:r>
              <a:rPr lang="pt-BR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11650" y="4522444"/>
            <a:ext cx="1393267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nn-NO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Ventral rami form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nn-NO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lumbar plexus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nn-NO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(L</a:t>
            </a:r>
            <a:r>
              <a:rPr lang="nn-NO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nn-NO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L</a:t>
            </a:r>
            <a:r>
              <a:rPr lang="nn-NO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  <a:r>
              <a:rPr lang="nn-NO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3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11650" y="5417794"/>
            <a:ext cx="1404231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Ventral rami form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sacral plexus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(L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L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S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– S</a:t>
            </a:r>
            <a:r>
              <a:rPr lang="en-US" sz="13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  <a:r>
              <a:rPr lang="en-US" sz="13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11253" y="6091465"/>
            <a:ext cx="245260" cy="2042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45" name="TextBox 58"/>
          <p:cNvSpPr txBox="1">
            <a:spLocks noChangeArrowheads="1"/>
          </p:cNvSpPr>
          <p:nvPr/>
        </p:nvSpPr>
        <p:spPr bwMode="auto">
          <a:xfrm>
            <a:off x="1117603" y="6316097"/>
            <a:ext cx="6431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*Note that the cervical nerve C</a:t>
            </a:r>
            <a:r>
              <a:rPr lang="en-US" altLang="en-US" sz="1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emerges inferior to the C</a:t>
            </a:r>
            <a:r>
              <a:rPr lang="en-US" altLang="en-US" sz="1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vertebra, while the other seven cervical nerves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emerge superior to the vertebrae for which they are named.</a:t>
            </a:r>
          </a:p>
        </p:txBody>
      </p:sp>
      <p:sp>
        <p:nvSpPr>
          <p:cNvPr id="46" name="Freeform 45"/>
          <p:cNvSpPr/>
          <p:nvPr/>
        </p:nvSpPr>
        <p:spPr>
          <a:xfrm>
            <a:off x="5731851" y="756209"/>
            <a:ext cx="1827199" cy="28930"/>
          </a:xfrm>
          <a:custGeom>
            <a:avLst/>
            <a:gdLst>
              <a:gd name="connsiteX0" fmla="*/ 7232 w 1827199"/>
              <a:gd name="connsiteY0" fmla="*/ 7232 h 28930"/>
              <a:gd name="connsiteX1" fmla="*/ 1819967 w 1827199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7199" h="28930">
                <a:moveTo>
                  <a:pt x="7232" y="7232"/>
                </a:moveTo>
                <a:lnTo>
                  <a:pt x="1819967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5722187" y="1392948"/>
            <a:ext cx="1663217" cy="73545"/>
          </a:xfrm>
          <a:custGeom>
            <a:avLst/>
            <a:gdLst>
              <a:gd name="connsiteX0" fmla="*/ 7232 w 1663217"/>
              <a:gd name="connsiteY0" fmla="*/ 7232 h 73545"/>
              <a:gd name="connsiteX1" fmla="*/ 336441 w 1663217"/>
              <a:gd name="connsiteY1" fmla="*/ 7232 h 73545"/>
              <a:gd name="connsiteX2" fmla="*/ 1655984 w 1663217"/>
              <a:gd name="connsiteY2" fmla="*/ 66313 h 73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63217" h="73545">
                <a:moveTo>
                  <a:pt x="7232" y="7232"/>
                </a:moveTo>
                <a:lnTo>
                  <a:pt x="336441" y="7232"/>
                </a:lnTo>
                <a:lnTo>
                  <a:pt x="1655984" y="6631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5737706" y="4577804"/>
            <a:ext cx="1792401" cy="49441"/>
          </a:xfrm>
          <a:custGeom>
            <a:avLst/>
            <a:gdLst>
              <a:gd name="connsiteX0" fmla="*/ 7232 w 1792401"/>
              <a:gd name="connsiteY0" fmla="*/ 42208 h 49441"/>
              <a:gd name="connsiteX1" fmla="*/ 333000 w 1792401"/>
              <a:gd name="connsiteY1" fmla="*/ 42208 h 49441"/>
              <a:gd name="connsiteX2" fmla="*/ 1785168 w 1792401"/>
              <a:gd name="connsiteY2" fmla="*/ 7232 h 49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2401" h="49441">
                <a:moveTo>
                  <a:pt x="7232" y="42208"/>
                </a:moveTo>
                <a:lnTo>
                  <a:pt x="333000" y="42208"/>
                </a:lnTo>
                <a:lnTo>
                  <a:pt x="1785168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5725679" y="5509069"/>
            <a:ext cx="1645246" cy="23825"/>
          </a:xfrm>
          <a:custGeom>
            <a:avLst/>
            <a:gdLst>
              <a:gd name="connsiteX0" fmla="*/ 7232 w 1645246"/>
              <a:gd name="connsiteY0" fmla="*/ 7232 h 23825"/>
              <a:gd name="connsiteX1" fmla="*/ 420718 w 1645246"/>
              <a:gd name="connsiteY1" fmla="*/ 7232 h 23825"/>
              <a:gd name="connsiteX2" fmla="*/ 1638013 w 1645246"/>
              <a:gd name="connsiteY2" fmla="*/ 16592 h 23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5246" h="23825">
                <a:moveTo>
                  <a:pt x="7232" y="7232"/>
                </a:moveTo>
                <a:lnTo>
                  <a:pt x="420718" y="7232"/>
                </a:lnTo>
                <a:lnTo>
                  <a:pt x="1638013" y="165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5146204" y="2262416"/>
            <a:ext cx="1761642" cy="690702"/>
          </a:xfrm>
          <a:custGeom>
            <a:avLst/>
            <a:gdLst>
              <a:gd name="connsiteX0" fmla="*/ 7232 w 1761642"/>
              <a:gd name="connsiteY0" fmla="*/ 683469 h 690702"/>
              <a:gd name="connsiteX1" fmla="*/ 529177 w 1761642"/>
              <a:gd name="connsiteY1" fmla="*/ 683469 h 690702"/>
              <a:gd name="connsiteX2" fmla="*/ 1754409 w 1761642"/>
              <a:gd name="connsiteY2" fmla="*/ 7232 h 690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61642" h="690702">
                <a:moveTo>
                  <a:pt x="7232" y="683469"/>
                </a:moveTo>
                <a:lnTo>
                  <a:pt x="529177" y="683469"/>
                </a:lnTo>
                <a:lnTo>
                  <a:pt x="1754409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5668148" y="2938653"/>
            <a:ext cx="1449539" cy="944524"/>
          </a:xfrm>
          <a:custGeom>
            <a:avLst/>
            <a:gdLst>
              <a:gd name="connsiteX0" fmla="*/ 7232 w 1449539"/>
              <a:gd name="connsiteY0" fmla="*/ 7232 h 944524"/>
              <a:gd name="connsiteX1" fmla="*/ 1442306 w 1449539"/>
              <a:gd name="connsiteY1" fmla="*/ 937291 h 944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9539" h="944524">
                <a:moveTo>
                  <a:pt x="7232" y="7232"/>
                </a:moveTo>
                <a:lnTo>
                  <a:pt x="1442306" y="9372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913075" y="403618"/>
            <a:ext cx="800709" cy="940841"/>
          </a:xfrm>
          <a:custGeom>
            <a:avLst/>
            <a:gdLst>
              <a:gd name="connsiteX0" fmla="*/ 793476 w 800709"/>
              <a:gd name="connsiteY0" fmla="*/ 7232 h 940841"/>
              <a:gd name="connsiteX1" fmla="*/ 7232 w 800709"/>
              <a:gd name="connsiteY1" fmla="*/ 7232 h 940841"/>
              <a:gd name="connsiteX2" fmla="*/ 7232 w 800709"/>
              <a:gd name="connsiteY2" fmla="*/ 933608 h 940841"/>
              <a:gd name="connsiteX3" fmla="*/ 676916 w 800709"/>
              <a:gd name="connsiteY3" fmla="*/ 933608 h 940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00709" h="940841">
                <a:moveTo>
                  <a:pt x="793476" y="7232"/>
                </a:moveTo>
                <a:lnTo>
                  <a:pt x="7232" y="7232"/>
                </a:lnTo>
                <a:lnTo>
                  <a:pt x="7232" y="933608"/>
                </a:lnTo>
                <a:lnTo>
                  <a:pt x="676916" y="9336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794506" y="870699"/>
            <a:ext cx="133035" cy="28930"/>
          </a:xfrm>
          <a:custGeom>
            <a:avLst/>
            <a:gdLst>
              <a:gd name="connsiteX0" fmla="*/ 7232 w 133035"/>
              <a:gd name="connsiteY0" fmla="*/ 7232 h 28930"/>
              <a:gd name="connsiteX1" fmla="*/ 125802 w 133035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035" h="28930">
                <a:moveTo>
                  <a:pt x="7232" y="7232"/>
                </a:moveTo>
                <a:lnTo>
                  <a:pt x="125802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1920861" y="1459065"/>
            <a:ext cx="625335" cy="1979460"/>
          </a:xfrm>
          <a:custGeom>
            <a:avLst/>
            <a:gdLst>
              <a:gd name="connsiteX0" fmla="*/ 618102 w 625335"/>
              <a:gd name="connsiteY0" fmla="*/ 7232 h 1979460"/>
              <a:gd name="connsiteX1" fmla="*/ 7232 w 625335"/>
              <a:gd name="connsiteY1" fmla="*/ 7232 h 1979460"/>
              <a:gd name="connsiteX2" fmla="*/ 7232 w 625335"/>
              <a:gd name="connsiteY2" fmla="*/ 1972227 h 1979460"/>
              <a:gd name="connsiteX3" fmla="*/ 497655 w 625335"/>
              <a:gd name="connsiteY3" fmla="*/ 1972227 h 1979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25335" h="1979460">
                <a:moveTo>
                  <a:pt x="618102" y="7232"/>
                </a:moveTo>
                <a:lnTo>
                  <a:pt x="7232" y="7232"/>
                </a:lnTo>
                <a:lnTo>
                  <a:pt x="7232" y="1972227"/>
                </a:lnTo>
                <a:lnTo>
                  <a:pt x="497655" y="19722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1837180" y="2443188"/>
            <a:ext cx="97040" cy="28930"/>
          </a:xfrm>
          <a:custGeom>
            <a:avLst/>
            <a:gdLst>
              <a:gd name="connsiteX0" fmla="*/ 7232 w 97040"/>
              <a:gd name="connsiteY0" fmla="*/ 7232 h 28930"/>
              <a:gd name="connsiteX1" fmla="*/ 89808 w 97040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040" h="28930">
                <a:moveTo>
                  <a:pt x="7232" y="7232"/>
                </a:moveTo>
                <a:lnTo>
                  <a:pt x="89808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928633" y="3494113"/>
            <a:ext cx="701713" cy="458190"/>
          </a:xfrm>
          <a:custGeom>
            <a:avLst/>
            <a:gdLst>
              <a:gd name="connsiteX0" fmla="*/ 513238 w 701713"/>
              <a:gd name="connsiteY0" fmla="*/ 7232 h 458190"/>
              <a:gd name="connsiteX1" fmla="*/ 7232 w 701713"/>
              <a:gd name="connsiteY1" fmla="*/ 7232 h 458190"/>
              <a:gd name="connsiteX2" fmla="*/ 7232 w 701713"/>
              <a:gd name="connsiteY2" fmla="*/ 450957 h 458190"/>
              <a:gd name="connsiteX3" fmla="*/ 694480 w 701713"/>
              <a:gd name="connsiteY3" fmla="*/ 450957 h 458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713" h="458190">
                <a:moveTo>
                  <a:pt x="513238" y="7232"/>
                </a:moveTo>
                <a:lnTo>
                  <a:pt x="7232" y="7232"/>
                </a:lnTo>
                <a:lnTo>
                  <a:pt x="7232" y="450957"/>
                </a:lnTo>
                <a:lnTo>
                  <a:pt x="694480" y="45095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1763861" y="3712070"/>
            <a:ext cx="174525" cy="28930"/>
          </a:xfrm>
          <a:custGeom>
            <a:avLst/>
            <a:gdLst>
              <a:gd name="connsiteX0" fmla="*/ 7232 w 174525"/>
              <a:gd name="connsiteY0" fmla="*/ 7232 h 28930"/>
              <a:gd name="connsiteX1" fmla="*/ 167293 w 174525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4525" h="28930">
                <a:moveTo>
                  <a:pt x="7232" y="7232"/>
                </a:moveTo>
                <a:lnTo>
                  <a:pt x="167293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1928087" y="3968420"/>
            <a:ext cx="855764" cy="458724"/>
          </a:xfrm>
          <a:custGeom>
            <a:avLst/>
            <a:gdLst>
              <a:gd name="connsiteX0" fmla="*/ 700601 w 855764"/>
              <a:gd name="connsiteY0" fmla="*/ 7232 h 458724"/>
              <a:gd name="connsiteX1" fmla="*/ 7232 w 855764"/>
              <a:gd name="connsiteY1" fmla="*/ 7232 h 458724"/>
              <a:gd name="connsiteX2" fmla="*/ 7232 w 855764"/>
              <a:gd name="connsiteY2" fmla="*/ 451491 h 458724"/>
              <a:gd name="connsiteX3" fmla="*/ 848531 w 855764"/>
              <a:gd name="connsiteY3" fmla="*/ 451491 h 458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55764" h="458724">
                <a:moveTo>
                  <a:pt x="700601" y="7232"/>
                </a:moveTo>
                <a:lnTo>
                  <a:pt x="7232" y="7232"/>
                </a:lnTo>
                <a:lnTo>
                  <a:pt x="7232" y="451491"/>
                </a:lnTo>
                <a:lnTo>
                  <a:pt x="848531" y="4514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1681708" y="4194721"/>
            <a:ext cx="256679" cy="28930"/>
          </a:xfrm>
          <a:custGeom>
            <a:avLst/>
            <a:gdLst>
              <a:gd name="connsiteX0" fmla="*/ 7232 w 256679"/>
              <a:gd name="connsiteY0" fmla="*/ 7232 h 28930"/>
              <a:gd name="connsiteX1" fmla="*/ 249447 w 256679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6679" h="28930">
                <a:moveTo>
                  <a:pt x="7232" y="7232"/>
                </a:moveTo>
                <a:lnTo>
                  <a:pt x="249447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4047501" y="302425"/>
            <a:ext cx="115696" cy="1431264"/>
          </a:xfrm>
          <a:custGeom>
            <a:avLst/>
            <a:gdLst>
              <a:gd name="connsiteX0" fmla="*/ 15017 w 115696"/>
              <a:gd name="connsiteY0" fmla="*/ 7232 h 1431264"/>
              <a:gd name="connsiteX1" fmla="*/ 108464 w 115696"/>
              <a:gd name="connsiteY1" fmla="*/ 7232 h 1431264"/>
              <a:gd name="connsiteX2" fmla="*/ 108464 w 115696"/>
              <a:gd name="connsiteY2" fmla="*/ 1424031 h 1431264"/>
              <a:gd name="connsiteX3" fmla="*/ 7232 w 115696"/>
              <a:gd name="connsiteY3" fmla="*/ 1424031 h 1431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5696" h="1431264">
                <a:moveTo>
                  <a:pt x="15017" y="7232"/>
                </a:moveTo>
                <a:lnTo>
                  <a:pt x="108464" y="7232"/>
                </a:lnTo>
                <a:lnTo>
                  <a:pt x="108464" y="1424031"/>
                </a:lnTo>
                <a:lnTo>
                  <a:pt x="7232" y="14240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4051120" y="1750377"/>
            <a:ext cx="105613" cy="2303119"/>
          </a:xfrm>
          <a:custGeom>
            <a:avLst/>
            <a:gdLst>
              <a:gd name="connsiteX0" fmla="*/ 7232 w 105613"/>
              <a:gd name="connsiteY0" fmla="*/ 7232 h 2303119"/>
              <a:gd name="connsiteX1" fmla="*/ 98380 w 105613"/>
              <a:gd name="connsiteY1" fmla="*/ 7232 h 2303119"/>
              <a:gd name="connsiteX2" fmla="*/ 98380 w 105613"/>
              <a:gd name="connsiteY2" fmla="*/ 2295886 h 2303119"/>
              <a:gd name="connsiteX3" fmla="*/ 7232 w 105613"/>
              <a:gd name="connsiteY3" fmla="*/ 2295886 h 2303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613" h="2303119">
                <a:moveTo>
                  <a:pt x="7232" y="7232"/>
                </a:moveTo>
                <a:lnTo>
                  <a:pt x="98380" y="7232"/>
                </a:lnTo>
                <a:lnTo>
                  <a:pt x="98380" y="2295886"/>
                </a:lnTo>
                <a:lnTo>
                  <a:pt x="7232" y="22958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4047501" y="4070197"/>
            <a:ext cx="100101" cy="2069566"/>
          </a:xfrm>
          <a:custGeom>
            <a:avLst/>
            <a:gdLst>
              <a:gd name="connsiteX0" fmla="*/ 7232 w 100101"/>
              <a:gd name="connsiteY0" fmla="*/ 7232 h 2069566"/>
              <a:gd name="connsiteX1" fmla="*/ 92868 w 100101"/>
              <a:gd name="connsiteY1" fmla="*/ 7232 h 2069566"/>
              <a:gd name="connsiteX2" fmla="*/ 92868 w 100101"/>
              <a:gd name="connsiteY2" fmla="*/ 2062333 h 2069566"/>
              <a:gd name="connsiteX3" fmla="*/ 7232 w 100101"/>
              <a:gd name="connsiteY3" fmla="*/ 2062333 h 2069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0101" h="2069566">
                <a:moveTo>
                  <a:pt x="7232" y="7232"/>
                </a:moveTo>
                <a:lnTo>
                  <a:pt x="92868" y="7232"/>
                </a:lnTo>
                <a:lnTo>
                  <a:pt x="92868" y="2062333"/>
                </a:lnTo>
                <a:lnTo>
                  <a:pt x="7232" y="206233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4047501" y="964120"/>
            <a:ext cx="115697" cy="28930"/>
          </a:xfrm>
          <a:custGeom>
            <a:avLst/>
            <a:gdLst>
              <a:gd name="connsiteX0" fmla="*/ 7232 w 115697"/>
              <a:gd name="connsiteY0" fmla="*/ 7232 h 28930"/>
              <a:gd name="connsiteX1" fmla="*/ 108464 w 115697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697" h="28930">
                <a:moveTo>
                  <a:pt x="7232" y="7232"/>
                </a:moveTo>
                <a:lnTo>
                  <a:pt x="108464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4047501" y="1119809"/>
            <a:ext cx="114579" cy="28930"/>
          </a:xfrm>
          <a:custGeom>
            <a:avLst/>
            <a:gdLst>
              <a:gd name="connsiteX0" fmla="*/ 7232 w 114579"/>
              <a:gd name="connsiteY0" fmla="*/ 7232 h 28930"/>
              <a:gd name="connsiteX1" fmla="*/ 107346 w 114579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579" h="28930">
                <a:moveTo>
                  <a:pt x="7232" y="7232"/>
                </a:moveTo>
                <a:lnTo>
                  <a:pt x="107346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4148733" y="741858"/>
            <a:ext cx="132753" cy="28930"/>
          </a:xfrm>
          <a:custGeom>
            <a:avLst/>
            <a:gdLst>
              <a:gd name="connsiteX0" fmla="*/ 7232 w 132753"/>
              <a:gd name="connsiteY0" fmla="*/ 7232 h 28930"/>
              <a:gd name="connsiteX1" fmla="*/ 125520 w 132753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753" h="28930">
                <a:moveTo>
                  <a:pt x="7232" y="7232"/>
                </a:moveTo>
                <a:lnTo>
                  <a:pt x="125520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148733" y="1388529"/>
            <a:ext cx="132753" cy="28930"/>
          </a:xfrm>
          <a:custGeom>
            <a:avLst/>
            <a:gdLst>
              <a:gd name="connsiteX0" fmla="*/ 7232 w 132753"/>
              <a:gd name="connsiteY0" fmla="*/ 7232 h 28930"/>
              <a:gd name="connsiteX1" fmla="*/ 125520 w 132753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753" h="28930">
                <a:moveTo>
                  <a:pt x="7232" y="7232"/>
                </a:moveTo>
                <a:lnTo>
                  <a:pt x="125520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4140948" y="2927362"/>
            <a:ext cx="144856" cy="28930"/>
          </a:xfrm>
          <a:custGeom>
            <a:avLst/>
            <a:gdLst>
              <a:gd name="connsiteX0" fmla="*/ 7232 w 144856"/>
              <a:gd name="connsiteY0" fmla="*/ 7232 h 28930"/>
              <a:gd name="connsiteX1" fmla="*/ 137623 w 144856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856" h="28930">
                <a:moveTo>
                  <a:pt x="7232" y="7232"/>
                </a:moveTo>
                <a:lnTo>
                  <a:pt x="137623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4135639" y="4596333"/>
            <a:ext cx="144818" cy="28930"/>
          </a:xfrm>
          <a:custGeom>
            <a:avLst/>
            <a:gdLst>
              <a:gd name="connsiteX0" fmla="*/ 7232 w 144818"/>
              <a:gd name="connsiteY0" fmla="*/ 7232 h 28930"/>
              <a:gd name="connsiteX1" fmla="*/ 137585 w 144818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818" h="28930">
                <a:moveTo>
                  <a:pt x="7232" y="7232"/>
                </a:moveTo>
                <a:lnTo>
                  <a:pt x="137585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133137" y="5491569"/>
            <a:ext cx="149250" cy="28930"/>
          </a:xfrm>
          <a:custGeom>
            <a:avLst/>
            <a:gdLst>
              <a:gd name="connsiteX0" fmla="*/ 7232 w 149250"/>
              <a:gd name="connsiteY0" fmla="*/ 7232 h 28930"/>
              <a:gd name="connsiteX1" fmla="*/ 142017 w 149250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250" h="28930">
                <a:moveTo>
                  <a:pt x="7232" y="7232"/>
                </a:moveTo>
                <a:lnTo>
                  <a:pt x="142017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4047501" y="4801933"/>
            <a:ext cx="100101" cy="28930"/>
          </a:xfrm>
          <a:custGeom>
            <a:avLst/>
            <a:gdLst>
              <a:gd name="connsiteX0" fmla="*/ 7232 w 100101"/>
              <a:gd name="connsiteY0" fmla="*/ 7232 h 28930"/>
              <a:gd name="connsiteX1" fmla="*/ 92868 w 100101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101" h="28930">
                <a:moveTo>
                  <a:pt x="7232" y="7232"/>
                </a:moveTo>
                <a:lnTo>
                  <a:pt x="92868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4047501" y="5066055"/>
            <a:ext cx="92328" cy="28930"/>
          </a:xfrm>
          <a:custGeom>
            <a:avLst/>
            <a:gdLst>
              <a:gd name="connsiteX0" fmla="*/ 7232 w 92328"/>
              <a:gd name="connsiteY0" fmla="*/ 7232 h 28930"/>
              <a:gd name="connsiteX1" fmla="*/ 85096 w 92328"/>
              <a:gd name="connsiteY1" fmla="*/ 7232 h 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328" h="28930">
                <a:moveTo>
                  <a:pt x="7232" y="7232"/>
                </a:moveTo>
                <a:lnTo>
                  <a:pt x="85096" y="7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2962E-3997-3843-9290-13D2630F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97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"/>
          <a:stretch>
            <a:fillRect/>
          </a:stretch>
        </p:blipFill>
        <p:spPr>
          <a:xfrm>
            <a:off x="298704" y="713232"/>
            <a:ext cx="8546592" cy="54315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52683" y="710684"/>
            <a:ext cx="1168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Central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nervous system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29096" y="915472"/>
            <a:ext cx="19636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Peripheral nervous system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00683" y="1367909"/>
            <a:ext cx="1000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Acetylcholine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389796" y="915472"/>
            <a:ext cx="11365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Effector organs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39902" y="1696522"/>
            <a:ext cx="2074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Somatic nervous system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581883" y="1699697"/>
            <a:ext cx="1152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Skeletal muscle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305158" y="2277547"/>
            <a:ext cx="1000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Acetylcholine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416533" y="2266434"/>
            <a:ext cx="1138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Norepinephrine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440596" y="2277547"/>
            <a:ext cx="1267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Smooth muscle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(e.g., in stomach)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527759" y="2980809"/>
            <a:ext cx="105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Sympathetic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division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6624" y="3352284"/>
            <a:ext cx="905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Autonomic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nervous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330683" y="2936359"/>
            <a:ext cx="6700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Ganglion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3303571" y="3191947"/>
            <a:ext cx="1000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Acetylcholine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211746" y="3172897"/>
            <a:ext cx="120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Epinephrine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norepinephrine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821471" y="3541197"/>
            <a:ext cx="468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166083" y="3533259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4221146" y="3872984"/>
            <a:ext cx="11974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Adrenal medulla</a:t>
            </a: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4500546" y="4104759"/>
            <a:ext cx="1000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Acetylcholine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7835" y="4361934"/>
            <a:ext cx="1364156" cy="3539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Parasympathetic</a:t>
            </a:r>
          </a:p>
          <a:p>
            <a:pPr algn="ctr"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division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8166083" y="4306372"/>
            <a:ext cx="562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Cardiac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702283" y="4787384"/>
            <a:ext cx="6700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Ganglion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406624" y="5267880"/>
            <a:ext cx="4011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633396" y="5489059"/>
            <a:ext cx="1019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Preganglionic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axons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(sympathetic)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2466958" y="5489059"/>
            <a:ext cx="1106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Postganglionic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axons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(sympathetic)</a:t>
            </a:r>
          </a:p>
        </p:txBody>
      </p: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4157646" y="5489059"/>
            <a:ext cx="8479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Myelination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524483" y="5489059"/>
            <a:ext cx="1322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Preganglionic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axons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(parasympathetic)</a:t>
            </a:r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7358046" y="5489059"/>
            <a:ext cx="1322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Postganglionic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axons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(parasympathetic)</a:t>
            </a:r>
          </a:p>
        </p:txBody>
      </p:sp>
      <p:sp>
        <p:nvSpPr>
          <p:cNvPr id="33" name="Freeform 32"/>
          <p:cNvSpPr/>
          <p:nvPr/>
        </p:nvSpPr>
        <p:spPr>
          <a:xfrm>
            <a:off x="7045640" y="2348833"/>
            <a:ext cx="298005" cy="2559647"/>
          </a:xfrm>
          <a:custGeom>
            <a:avLst/>
            <a:gdLst>
              <a:gd name="connsiteX0" fmla="*/ 9169 w 298005"/>
              <a:gd name="connsiteY0" fmla="*/ 6350 h 2559647"/>
              <a:gd name="connsiteX1" fmla="*/ 291655 w 298005"/>
              <a:gd name="connsiteY1" fmla="*/ 6350 h 2559647"/>
              <a:gd name="connsiteX2" fmla="*/ 291655 w 298005"/>
              <a:gd name="connsiteY2" fmla="*/ 2553297 h 2559647"/>
              <a:gd name="connsiteX3" fmla="*/ 6350 w 298005"/>
              <a:gd name="connsiteY3" fmla="*/ 2553297 h 2559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8005" h="2559647">
                <a:moveTo>
                  <a:pt x="9169" y="6350"/>
                </a:moveTo>
                <a:lnTo>
                  <a:pt x="291655" y="6350"/>
                </a:lnTo>
                <a:lnTo>
                  <a:pt x="291655" y="2553297"/>
                </a:lnTo>
                <a:lnTo>
                  <a:pt x="6350" y="25532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333765" y="3622300"/>
            <a:ext cx="114579" cy="25400"/>
          </a:xfrm>
          <a:custGeom>
            <a:avLst/>
            <a:gdLst>
              <a:gd name="connsiteX0" fmla="*/ 6350 w 114579"/>
              <a:gd name="connsiteY0" fmla="*/ 6350 h 25400"/>
              <a:gd name="connsiteX1" fmla="*/ 108229 w 11457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579" h="25400">
                <a:moveTo>
                  <a:pt x="6350" y="6350"/>
                </a:moveTo>
                <a:lnTo>
                  <a:pt x="10822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6499438" y="3622300"/>
            <a:ext cx="284365" cy="25400"/>
          </a:xfrm>
          <a:custGeom>
            <a:avLst/>
            <a:gdLst>
              <a:gd name="connsiteX0" fmla="*/ 6350 w 284365"/>
              <a:gd name="connsiteY0" fmla="*/ 6350 h 25400"/>
              <a:gd name="connsiteX1" fmla="*/ 278015 w 28436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4365" h="25400">
                <a:moveTo>
                  <a:pt x="6350" y="6350"/>
                </a:moveTo>
                <a:lnTo>
                  <a:pt x="27801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325795" y="2374309"/>
            <a:ext cx="258813" cy="185331"/>
          </a:xfrm>
          <a:custGeom>
            <a:avLst/>
            <a:gdLst>
              <a:gd name="connsiteX0" fmla="*/ 6350 w 258813"/>
              <a:gd name="connsiteY0" fmla="*/ 6350 h 185331"/>
              <a:gd name="connsiteX1" fmla="*/ 79845 w 258813"/>
              <a:gd name="connsiteY1" fmla="*/ 6350 h 185331"/>
              <a:gd name="connsiteX2" fmla="*/ 252463 w 258813"/>
              <a:gd name="connsiteY2" fmla="*/ 178981 h 185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8813" h="185331">
                <a:moveTo>
                  <a:pt x="6350" y="6350"/>
                </a:moveTo>
                <a:lnTo>
                  <a:pt x="79845" y="6350"/>
                </a:lnTo>
                <a:lnTo>
                  <a:pt x="252463" y="1789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327459" y="3291198"/>
            <a:ext cx="426974" cy="304190"/>
          </a:xfrm>
          <a:custGeom>
            <a:avLst/>
            <a:gdLst>
              <a:gd name="connsiteX0" fmla="*/ 6350 w 426974"/>
              <a:gd name="connsiteY0" fmla="*/ 6350 h 304190"/>
              <a:gd name="connsiteX1" fmla="*/ 78181 w 426974"/>
              <a:gd name="connsiteY1" fmla="*/ 6350 h 304190"/>
              <a:gd name="connsiteX2" fmla="*/ 420623 w 426974"/>
              <a:gd name="connsiteY2" fmla="*/ 297840 h 304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6974" h="304190">
                <a:moveTo>
                  <a:pt x="6350" y="6350"/>
                </a:moveTo>
                <a:lnTo>
                  <a:pt x="78181" y="6350"/>
                </a:lnTo>
                <a:lnTo>
                  <a:pt x="420623" y="2978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675602" y="4208100"/>
            <a:ext cx="1332928" cy="280695"/>
          </a:xfrm>
          <a:custGeom>
            <a:avLst/>
            <a:gdLst>
              <a:gd name="connsiteX0" fmla="*/ 1326578 w 1332928"/>
              <a:gd name="connsiteY0" fmla="*/ 274345 h 280695"/>
              <a:gd name="connsiteX1" fmla="*/ 927823 w 1332928"/>
              <a:gd name="connsiteY1" fmla="*/ 6350 h 280695"/>
              <a:gd name="connsiteX2" fmla="*/ 6350 w 1332928"/>
              <a:gd name="connsiteY2" fmla="*/ 6350 h 280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2928" h="280695">
                <a:moveTo>
                  <a:pt x="1326578" y="274345"/>
                </a:moveTo>
                <a:lnTo>
                  <a:pt x="927823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519608" y="4208100"/>
            <a:ext cx="431876" cy="237680"/>
          </a:xfrm>
          <a:custGeom>
            <a:avLst/>
            <a:gdLst>
              <a:gd name="connsiteX0" fmla="*/ 6350 w 431876"/>
              <a:gd name="connsiteY0" fmla="*/ 6350 h 237680"/>
              <a:gd name="connsiteX1" fmla="*/ 162344 w 431876"/>
              <a:gd name="connsiteY1" fmla="*/ 6350 h 237680"/>
              <a:gd name="connsiteX2" fmla="*/ 425526 w 431876"/>
              <a:gd name="connsiteY2" fmla="*/ 231330 h 237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1876" h="237680">
                <a:moveTo>
                  <a:pt x="6350" y="6350"/>
                </a:moveTo>
                <a:lnTo>
                  <a:pt x="162344" y="6350"/>
                </a:lnTo>
                <a:lnTo>
                  <a:pt x="425526" y="23133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569288" y="2374309"/>
            <a:ext cx="412356" cy="261454"/>
          </a:xfrm>
          <a:custGeom>
            <a:avLst/>
            <a:gdLst>
              <a:gd name="connsiteX0" fmla="*/ 6350 w 412356"/>
              <a:gd name="connsiteY0" fmla="*/ 6350 h 261454"/>
              <a:gd name="connsiteX1" fmla="*/ 157238 w 412356"/>
              <a:gd name="connsiteY1" fmla="*/ 6350 h 261454"/>
              <a:gd name="connsiteX2" fmla="*/ 406006 w 412356"/>
              <a:gd name="connsiteY2" fmla="*/ 255104 h 261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2356" h="261454">
                <a:moveTo>
                  <a:pt x="6350" y="6350"/>
                </a:moveTo>
                <a:lnTo>
                  <a:pt x="157238" y="6350"/>
                </a:lnTo>
                <a:lnTo>
                  <a:pt x="406006" y="25510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2778086" y="1194212"/>
            <a:ext cx="734020" cy="114566"/>
          </a:xfrm>
          <a:custGeom>
            <a:avLst/>
            <a:gdLst>
              <a:gd name="connsiteX0" fmla="*/ 727670 w 734020"/>
              <a:gd name="connsiteY0" fmla="*/ 105397 h 114566"/>
              <a:gd name="connsiteX1" fmla="*/ 727670 w 734020"/>
              <a:gd name="connsiteY1" fmla="*/ 6350 h 114566"/>
              <a:gd name="connsiteX2" fmla="*/ 6350 w 734020"/>
              <a:gd name="connsiteY2" fmla="*/ 6350 h 114566"/>
              <a:gd name="connsiteX3" fmla="*/ 6350 w 734020"/>
              <a:gd name="connsiteY3" fmla="*/ 108216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4020" h="114566">
                <a:moveTo>
                  <a:pt x="727670" y="105397"/>
                </a:moveTo>
                <a:lnTo>
                  <a:pt x="727670" y="6350"/>
                </a:lnTo>
                <a:lnTo>
                  <a:pt x="6350" y="6350"/>
                </a:lnTo>
                <a:lnTo>
                  <a:pt x="6350" y="1082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142828" y="1089501"/>
            <a:ext cx="25400" cy="114566"/>
          </a:xfrm>
          <a:custGeom>
            <a:avLst/>
            <a:gdLst>
              <a:gd name="connsiteX0" fmla="*/ 6350 w 25400"/>
              <a:gd name="connsiteY0" fmla="*/ 108216 h 114566"/>
              <a:gd name="connsiteX1" fmla="*/ 6350 w 25400"/>
              <a:gd name="connsiteY1" fmla="*/ 6350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4566">
                <a:moveTo>
                  <a:pt x="6350" y="10821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7082419" y="1194212"/>
            <a:ext cx="1727644" cy="114566"/>
          </a:xfrm>
          <a:custGeom>
            <a:avLst/>
            <a:gdLst>
              <a:gd name="connsiteX0" fmla="*/ 1721294 w 1727644"/>
              <a:gd name="connsiteY0" fmla="*/ 105397 h 114566"/>
              <a:gd name="connsiteX1" fmla="*/ 1721294 w 1727644"/>
              <a:gd name="connsiteY1" fmla="*/ 6350 h 114566"/>
              <a:gd name="connsiteX2" fmla="*/ 6350 w 1727644"/>
              <a:gd name="connsiteY2" fmla="*/ 6350 h 114566"/>
              <a:gd name="connsiteX3" fmla="*/ 6350 w 1727644"/>
              <a:gd name="connsiteY3" fmla="*/ 108216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27644" h="114566">
                <a:moveTo>
                  <a:pt x="1721294" y="105397"/>
                </a:moveTo>
                <a:lnTo>
                  <a:pt x="1721294" y="6350"/>
                </a:lnTo>
                <a:lnTo>
                  <a:pt x="6350" y="6350"/>
                </a:lnTo>
                <a:lnTo>
                  <a:pt x="6350" y="1082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7939898" y="1089501"/>
            <a:ext cx="25400" cy="114566"/>
          </a:xfrm>
          <a:custGeom>
            <a:avLst/>
            <a:gdLst>
              <a:gd name="connsiteX0" fmla="*/ 6350 w 25400"/>
              <a:gd name="connsiteY0" fmla="*/ 108216 h 114566"/>
              <a:gd name="connsiteX1" fmla="*/ 6350 w 25400"/>
              <a:gd name="connsiteY1" fmla="*/ 6350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4566">
                <a:moveTo>
                  <a:pt x="6350" y="10821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533366" y="1194212"/>
            <a:ext cx="3527793" cy="114566"/>
          </a:xfrm>
          <a:custGeom>
            <a:avLst/>
            <a:gdLst>
              <a:gd name="connsiteX0" fmla="*/ 3521443 w 3527793"/>
              <a:gd name="connsiteY0" fmla="*/ 105397 h 114566"/>
              <a:gd name="connsiteX1" fmla="*/ 3521443 w 3527793"/>
              <a:gd name="connsiteY1" fmla="*/ 6350 h 114566"/>
              <a:gd name="connsiteX2" fmla="*/ 6350 w 3527793"/>
              <a:gd name="connsiteY2" fmla="*/ 6350 h 114566"/>
              <a:gd name="connsiteX3" fmla="*/ 6350 w 3527793"/>
              <a:gd name="connsiteY3" fmla="*/ 108216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27793" h="114566">
                <a:moveTo>
                  <a:pt x="3521443" y="105397"/>
                </a:moveTo>
                <a:lnTo>
                  <a:pt x="3521443" y="6350"/>
                </a:lnTo>
                <a:lnTo>
                  <a:pt x="6350" y="6350"/>
                </a:lnTo>
                <a:lnTo>
                  <a:pt x="6350" y="1082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290729" y="1089501"/>
            <a:ext cx="25400" cy="114566"/>
          </a:xfrm>
          <a:custGeom>
            <a:avLst/>
            <a:gdLst>
              <a:gd name="connsiteX0" fmla="*/ 6350 w 25400"/>
              <a:gd name="connsiteY0" fmla="*/ 108216 h 114566"/>
              <a:gd name="connsiteX1" fmla="*/ 6350 w 25400"/>
              <a:gd name="connsiteY1" fmla="*/ 6350 h 11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4566">
                <a:moveTo>
                  <a:pt x="6350" y="10821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621930" y="1457407"/>
            <a:ext cx="403834" cy="250405"/>
          </a:xfrm>
          <a:custGeom>
            <a:avLst/>
            <a:gdLst>
              <a:gd name="connsiteX0" fmla="*/ 6350 w 403834"/>
              <a:gd name="connsiteY0" fmla="*/ 6350 h 250405"/>
              <a:gd name="connsiteX1" fmla="*/ 161899 w 403834"/>
              <a:gd name="connsiteY1" fmla="*/ 6350 h 250405"/>
              <a:gd name="connsiteX2" fmla="*/ 397484 w 403834"/>
              <a:gd name="connsiteY2" fmla="*/ 244055 h 2504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3834" h="250405">
                <a:moveTo>
                  <a:pt x="6350" y="6350"/>
                </a:moveTo>
                <a:lnTo>
                  <a:pt x="161899" y="6350"/>
                </a:lnTo>
                <a:lnTo>
                  <a:pt x="397484" y="24405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5528460" y="3549198"/>
            <a:ext cx="188112" cy="295224"/>
          </a:xfrm>
          <a:custGeom>
            <a:avLst/>
            <a:gdLst>
              <a:gd name="connsiteX0" fmla="*/ 181762 w 188112"/>
              <a:gd name="connsiteY0" fmla="*/ 6350 h 295224"/>
              <a:gd name="connsiteX1" fmla="*/ 181762 w 188112"/>
              <a:gd name="connsiteY1" fmla="*/ 87934 h 295224"/>
              <a:gd name="connsiteX2" fmla="*/ 6350 w 188112"/>
              <a:gd name="connsiteY2" fmla="*/ 288874 h 295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112" h="295224">
                <a:moveTo>
                  <a:pt x="181762" y="6350"/>
                </a:moveTo>
                <a:lnTo>
                  <a:pt x="181762" y="87934"/>
                </a:lnTo>
                <a:lnTo>
                  <a:pt x="6350" y="2888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5703872" y="3630783"/>
            <a:ext cx="124498" cy="135813"/>
          </a:xfrm>
          <a:custGeom>
            <a:avLst/>
            <a:gdLst>
              <a:gd name="connsiteX0" fmla="*/ 6350 w 124498"/>
              <a:gd name="connsiteY0" fmla="*/ 6350 h 135813"/>
              <a:gd name="connsiteX1" fmla="*/ 118148 w 124498"/>
              <a:gd name="connsiteY1" fmla="*/ 129463 h 135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498" h="135813">
                <a:moveTo>
                  <a:pt x="6350" y="6350"/>
                </a:moveTo>
                <a:lnTo>
                  <a:pt x="118148" y="1294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35B46-2181-544F-B826-1B3BD9A6B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4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>
            <a:fillRect/>
          </a:stretch>
        </p:blipFill>
        <p:spPr>
          <a:xfrm>
            <a:off x="1411224" y="1551432"/>
            <a:ext cx="6321552" cy="37551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72453" y="2816910"/>
            <a:ext cx="9425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72453" y="3166160"/>
            <a:ext cx="1258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Microglial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alt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33728" y="4755247"/>
            <a:ext cx="578530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5488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Microglial cells are phagocytes that</a:t>
            </a:r>
            <a:b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defend CNS cells.</a:t>
            </a:r>
          </a:p>
        </p:txBody>
      </p:sp>
      <p:sp>
        <p:nvSpPr>
          <p:cNvPr id="9" name="Freeform 8"/>
          <p:cNvSpPr/>
          <p:nvPr/>
        </p:nvSpPr>
        <p:spPr>
          <a:xfrm>
            <a:off x="5854327" y="2979071"/>
            <a:ext cx="596696" cy="50800"/>
          </a:xfrm>
          <a:custGeom>
            <a:avLst/>
            <a:gdLst>
              <a:gd name="connsiteX0" fmla="*/ 12700 w 596696"/>
              <a:gd name="connsiteY0" fmla="*/ 12700 h 50800"/>
              <a:gd name="connsiteX1" fmla="*/ 583996 w 59669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6696" h="50800">
                <a:moveTo>
                  <a:pt x="12700" y="12700"/>
                </a:moveTo>
                <a:lnTo>
                  <a:pt x="58399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450319" y="3328093"/>
            <a:ext cx="3000705" cy="50800"/>
          </a:xfrm>
          <a:custGeom>
            <a:avLst/>
            <a:gdLst>
              <a:gd name="connsiteX0" fmla="*/ 12700 w 3000705"/>
              <a:gd name="connsiteY0" fmla="*/ 12700 h 50800"/>
              <a:gd name="connsiteX1" fmla="*/ 2988005 w 300070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00705" h="50800">
                <a:moveTo>
                  <a:pt x="12700" y="12700"/>
                </a:moveTo>
                <a:lnTo>
                  <a:pt x="2988005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5ED71-9871-EA44-A852-12019F713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8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"/>
          <a:stretch>
            <a:fillRect/>
          </a:stretch>
        </p:blipFill>
        <p:spPr>
          <a:xfrm>
            <a:off x="1335024" y="1819656"/>
            <a:ext cx="6473952" cy="321868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62211" y="2129959"/>
            <a:ext cx="2202526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Fluid-filled cavity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364224" y="2447459"/>
            <a:ext cx="1436291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Ependymal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alt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364224" y="3345984"/>
            <a:ext cx="1437894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Brain 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spinal cord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alt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9474" y="4481046"/>
            <a:ext cx="563263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5488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Ependymal cells line cerebrospinal</a:t>
            </a:r>
            <a:b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fluid–filled cavities.</a:t>
            </a:r>
          </a:p>
        </p:txBody>
      </p:sp>
      <p:sp>
        <p:nvSpPr>
          <p:cNvPr id="10" name="Freeform 9"/>
          <p:cNvSpPr/>
          <p:nvPr/>
        </p:nvSpPr>
        <p:spPr>
          <a:xfrm>
            <a:off x="5710389" y="3481277"/>
            <a:ext cx="603034" cy="737298"/>
          </a:xfrm>
          <a:custGeom>
            <a:avLst/>
            <a:gdLst>
              <a:gd name="connsiteX0" fmla="*/ 12700 w 603034"/>
              <a:gd name="connsiteY0" fmla="*/ 724598 h 737298"/>
              <a:gd name="connsiteX1" fmla="*/ 304711 w 603034"/>
              <a:gd name="connsiteY1" fmla="*/ 12700 h 737298"/>
              <a:gd name="connsiteX2" fmla="*/ 590334 w 603034"/>
              <a:gd name="connsiteY2" fmla="*/ 12700 h 737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3034" h="737298">
                <a:moveTo>
                  <a:pt x="12700" y="724598"/>
                </a:moveTo>
                <a:lnTo>
                  <a:pt x="304711" y="12700"/>
                </a:lnTo>
                <a:lnTo>
                  <a:pt x="590334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804727" y="2587159"/>
            <a:ext cx="2508697" cy="1192085"/>
          </a:xfrm>
          <a:custGeom>
            <a:avLst/>
            <a:gdLst>
              <a:gd name="connsiteX0" fmla="*/ 12700 w 2508697"/>
              <a:gd name="connsiteY0" fmla="*/ 1179385 h 1192085"/>
              <a:gd name="connsiteX1" fmla="*/ 2210374 w 2508697"/>
              <a:gd name="connsiteY1" fmla="*/ 12700 h 1192085"/>
              <a:gd name="connsiteX2" fmla="*/ 2495997 w 2508697"/>
              <a:gd name="connsiteY2" fmla="*/ 12700 h 1192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08697" h="1192085">
                <a:moveTo>
                  <a:pt x="12700" y="1179385"/>
                </a:moveTo>
                <a:lnTo>
                  <a:pt x="2210374" y="12700"/>
                </a:lnTo>
                <a:lnTo>
                  <a:pt x="2495997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435855" y="2587159"/>
            <a:ext cx="1591944" cy="1214627"/>
          </a:xfrm>
          <a:custGeom>
            <a:avLst/>
            <a:gdLst>
              <a:gd name="connsiteX0" fmla="*/ 12700 w 1591944"/>
              <a:gd name="connsiteY0" fmla="*/ 1201927 h 1214627"/>
              <a:gd name="connsiteX1" fmla="*/ 1579245 w 1591944"/>
              <a:gd name="connsiteY1" fmla="*/ 12700 h 12146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91944" h="1214627">
                <a:moveTo>
                  <a:pt x="12700" y="1201927"/>
                </a:moveTo>
                <a:lnTo>
                  <a:pt x="1579245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9662A-A7AB-6E47-BB85-4085E564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0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"/>
          <a:stretch>
            <a:fillRect/>
          </a:stretch>
        </p:blipFill>
        <p:spPr>
          <a:xfrm>
            <a:off x="1115568" y="1776984"/>
            <a:ext cx="6912864" cy="330403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72780" y="1745565"/>
            <a:ext cx="1780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Myelin sheath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81180" y="2239278"/>
            <a:ext cx="2096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Process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oligodendrocyte</a:t>
            </a:r>
            <a:endParaRPr lang="en-US" alt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341618" y="3187016"/>
            <a:ext cx="745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alt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53668" y="4530041"/>
            <a:ext cx="691362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5488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Oligodendrocytes have processes that form</a:t>
            </a:r>
            <a:b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myelin sheaths around CNS nerve fibers.</a:t>
            </a:r>
          </a:p>
        </p:txBody>
      </p:sp>
      <p:sp>
        <p:nvSpPr>
          <p:cNvPr id="10" name="Freeform 9"/>
          <p:cNvSpPr/>
          <p:nvPr/>
        </p:nvSpPr>
        <p:spPr>
          <a:xfrm>
            <a:off x="2478041" y="2042392"/>
            <a:ext cx="50800" cy="570661"/>
          </a:xfrm>
          <a:custGeom>
            <a:avLst/>
            <a:gdLst>
              <a:gd name="connsiteX0" fmla="*/ 12700 w 50800"/>
              <a:gd name="connsiteY0" fmla="*/ 12700 h 570661"/>
              <a:gd name="connsiteX1" fmla="*/ 12700 w 50800"/>
              <a:gd name="connsiteY1" fmla="*/ 557961 h 5706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70661">
                <a:moveTo>
                  <a:pt x="12700" y="12700"/>
                </a:moveTo>
                <a:lnTo>
                  <a:pt x="12700" y="55796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797236" y="3353184"/>
            <a:ext cx="361848" cy="867486"/>
          </a:xfrm>
          <a:custGeom>
            <a:avLst/>
            <a:gdLst>
              <a:gd name="connsiteX0" fmla="*/ 349148 w 361848"/>
              <a:gd name="connsiteY0" fmla="*/ 12700 h 867486"/>
              <a:gd name="connsiteX1" fmla="*/ 12700 w 361848"/>
              <a:gd name="connsiteY1" fmla="*/ 854786 h 867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848" h="867486">
                <a:moveTo>
                  <a:pt x="349148" y="12700"/>
                </a:moveTo>
                <a:lnTo>
                  <a:pt x="12700" y="8547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837457" y="3353184"/>
            <a:ext cx="497243" cy="50800"/>
          </a:xfrm>
          <a:custGeom>
            <a:avLst/>
            <a:gdLst>
              <a:gd name="connsiteX0" fmla="*/ 484543 w 497243"/>
              <a:gd name="connsiteY0" fmla="*/ 12700 h 50800"/>
              <a:gd name="connsiteX1" fmla="*/ 12700 w 49724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7243" h="50800">
                <a:moveTo>
                  <a:pt x="484543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111261" y="2385838"/>
            <a:ext cx="1243736" cy="1128115"/>
          </a:xfrm>
          <a:custGeom>
            <a:avLst/>
            <a:gdLst>
              <a:gd name="connsiteX0" fmla="*/ 12700 w 1243736"/>
              <a:gd name="connsiteY0" fmla="*/ 1115415 h 1128115"/>
              <a:gd name="connsiteX1" fmla="*/ 899223 w 1243736"/>
              <a:gd name="connsiteY1" fmla="*/ 12700 h 1128115"/>
              <a:gd name="connsiteX2" fmla="*/ 1231036 w 1243736"/>
              <a:gd name="connsiteY2" fmla="*/ 12700 h 1128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3736" h="1128115">
                <a:moveTo>
                  <a:pt x="12700" y="1115415"/>
                </a:moveTo>
                <a:lnTo>
                  <a:pt x="899223" y="12700"/>
                </a:lnTo>
                <a:lnTo>
                  <a:pt x="123103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340A5-213D-6A44-9320-7B7BC1A56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>
            <a:fillRect/>
          </a:stretch>
        </p:blipFill>
        <p:spPr>
          <a:xfrm>
            <a:off x="981456" y="1837944"/>
            <a:ext cx="7181088" cy="31821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06856" y="1808730"/>
            <a:ext cx="1032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Satellite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9906" y="1923031"/>
            <a:ext cx="2532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Cell body of neuron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815144" y="2435793"/>
            <a:ext cx="3053721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Schwann cells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(forming myelin sheath)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788156" y="3291456"/>
            <a:ext cx="14042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Nerve fiber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08444" y="4423343"/>
            <a:ext cx="7208448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5488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Satellite cells and Schwann cells (which form</a:t>
            </a:r>
            <a:b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myelin) surround neurons in the PNS.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896027" y="2571103"/>
            <a:ext cx="639876" cy="1215161"/>
          </a:xfrm>
          <a:custGeom>
            <a:avLst/>
            <a:gdLst>
              <a:gd name="connsiteX0" fmla="*/ 12700 w 639876"/>
              <a:gd name="connsiteY0" fmla="*/ 885520 h 1215161"/>
              <a:gd name="connsiteX1" fmla="*/ 627176 w 639876"/>
              <a:gd name="connsiteY1" fmla="*/ 12700 h 1215161"/>
              <a:gd name="connsiteX2" fmla="*/ 484035 w 639876"/>
              <a:gd name="connsiteY2" fmla="*/ 1202461 h 1215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39876" h="1215161">
                <a:moveTo>
                  <a:pt x="12700" y="885520"/>
                </a:moveTo>
                <a:lnTo>
                  <a:pt x="627176" y="12700"/>
                </a:lnTo>
                <a:lnTo>
                  <a:pt x="484035" y="120246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510504" y="2571103"/>
            <a:ext cx="248920" cy="50800"/>
          </a:xfrm>
          <a:custGeom>
            <a:avLst/>
            <a:gdLst>
              <a:gd name="connsiteX0" fmla="*/ 236219 w 248920"/>
              <a:gd name="connsiteY0" fmla="*/ 12700 h 50800"/>
              <a:gd name="connsiteX1" fmla="*/ 12700 w 24892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0" h="50800">
                <a:moveTo>
                  <a:pt x="236219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108894" y="1997051"/>
            <a:ext cx="476846" cy="196214"/>
          </a:xfrm>
          <a:custGeom>
            <a:avLst/>
            <a:gdLst>
              <a:gd name="connsiteX0" fmla="*/ 464146 w 476846"/>
              <a:gd name="connsiteY0" fmla="*/ 183514 h 196214"/>
              <a:gd name="connsiteX1" fmla="*/ 238798 w 476846"/>
              <a:gd name="connsiteY1" fmla="*/ 12700 h 196214"/>
              <a:gd name="connsiteX2" fmla="*/ 12700 w 476846"/>
              <a:gd name="connsiteY2" fmla="*/ 12700 h 196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6846" h="196214">
                <a:moveTo>
                  <a:pt x="464146" y="183514"/>
                </a:moveTo>
                <a:lnTo>
                  <a:pt x="238798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298568" y="1997051"/>
            <a:ext cx="61823" cy="467309"/>
          </a:xfrm>
          <a:custGeom>
            <a:avLst/>
            <a:gdLst>
              <a:gd name="connsiteX0" fmla="*/ 12700 w 61823"/>
              <a:gd name="connsiteY0" fmla="*/ 454609 h 467309"/>
              <a:gd name="connsiteX1" fmla="*/ 49123 w 61823"/>
              <a:gd name="connsiteY1" fmla="*/ 12700 h 467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823" h="467309">
                <a:moveTo>
                  <a:pt x="12700" y="454609"/>
                </a:moveTo>
                <a:lnTo>
                  <a:pt x="49123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745900" y="2082496"/>
            <a:ext cx="1014247" cy="358063"/>
          </a:xfrm>
          <a:custGeom>
            <a:avLst/>
            <a:gdLst>
              <a:gd name="connsiteX0" fmla="*/ 12700 w 1014247"/>
              <a:gd name="connsiteY0" fmla="*/ 345363 h 358063"/>
              <a:gd name="connsiteX1" fmla="*/ 701179 w 1014247"/>
              <a:gd name="connsiteY1" fmla="*/ 12700 h 358063"/>
              <a:gd name="connsiteX2" fmla="*/ 1001547 w 1014247"/>
              <a:gd name="connsiteY2" fmla="*/ 12700 h 358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4247" h="358063">
                <a:moveTo>
                  <a:pt x="12700" y="345363"/>
                </a:moveTo>
                <a:lnTo>
                  <a:pt x="701179" y="12700"/>
                </a:lnTo>
                <a:lnTo>
                  <a:pt x="1001547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339902" y="3608363"/>
            <a:ext cx="50800" cy="378764"/>
          </a:xfrm>
          <a:custGeom>
            <a:avLst/>
            <a:gdLst>
              <a:gd name="connsiteX0" fmla="*/ 12700 w 50800"/>
              <a:gd name="connsiteY0" fmla="*/ 366064 h 378764"/>
              <a:gd name="connsiteX1" fmla="*/ 12700 w 50800"/>
              <a:gd name="connsiteY1" fmla="*/ 12700 h 378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378764">
                <a:moveTo>
                  <a:pt x="12700" y="366064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59D63-3D05-B545-B466-A3AF8065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0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10056" y="213360"/>
            <a:ext cx="672388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37236" y="359033"/>
            <a:ext cx="10724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Mitochondrion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116836" y="219333"/>
            <a:ext cx="6235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Dendrite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36011" y="224096"/>
            <a:ext cx="36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body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024886" y="928946"/>
            <a:ext cx="11701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Nissl substance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07448" y="1214696"/>
            <a:ext cx="488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Axon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hillock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437761" y="1476633"/>
            <a:ext cx="3847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Axon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986786" y="2060833"/>
            <a:ext cx="8640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Neurofibrils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27736" y="2356108"/>
            <a:ext cx="5979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361061" y="2570421"/>
            <a:ext cx="7357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Nucleolus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864923" y="2117983"/>
            <a:ext cx="70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branch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8398" y="3507046"/>
            <a:ext cx="676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Schwann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356423" y="4278571"/>
            <a:ext cx="59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Axon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terminal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6728398" y="4183321"/>
            <a:ext cx="5738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Node of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728398" y="4361121"/>
            <a:ext cx="5626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Ranvier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549011" y="4734183"/>
            <a:ext cx="13785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Schwann cells,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forming the myelin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sheath on axon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1361061" y="6429634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04032" y="4653075"/>
            <a:ext cx="310222" cy="188582"/>
          </a:xfrm>
          <a:custGeom>
            <a:avLst/>
            <a:gdLst>
              <a:gd name="connsiteX0" fmla="*/ 297522 w 310222"/>
              <a:gd name="connsiteY0" fmla="*/ 175882 h 188582"/>
              <a:gd name="connsiteX1" fmla="*/ 178866 w 310222"/>
              <a:gd name="connsiteY1" fmla="*/ 175882 h 188582"/>
              <a:gd name="connsiteX2" fmla="*/ 12700 w 310222"/>
              <a:gd name="connsiteY2" fmla="*/ 12700 h 188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0222" h="188582">
                <a:moveTo>
                  <a:pt x="297522" y="175882"/>
                </a:moveTo>
                <a:lnTo>
                  <a:pt x="178866" y="175882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6212440" y="1861209"/>
            <a:ext cx="412572" cy="368515"/>
          </a:xfrm>
          <a:custGeom>
            <a:avLst/>
            <a:gdLst>
              <a:gd name="connsiteX0" fmla="*/ 399872 w 412572"/>
              <a:gd name="connsiteY0" fmla="*/ 355815 h 368515"/>
              <a:gd name="connsiteX1" fmla="*/ 12700 w 412572"/>
              <a:gd name="connsiteY1" fmla="*/ 12700 h 368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2572" h="368515">
                <a:moveTo>
                  <a:pt x="399872" y="355815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959672" y="2204325"/>
            <a:ext cx="870330" cy="50800"/>
          </a:xfrm>
          <a:custGeom>
            <a:avLst/>
            <a:gdLst>
              <a:gd name="connsiteX0" fmla="*/ 12700 w 870330"/>
              <a:gd name="connsiteY0" fmla="*/ 12700 h 50800"/>
              <a:gd name="connsiteX1" fmla="*/ 857630 w 87033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0330" h="50800">
                <a:moveTo>
                  <a:pt x="12700" y="12700"/>
                </a:moveTo>
                <a:lnTo>
                  <a:pt x="85763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267456" y="4073651"/>
            <a:ext cx="421335" cy="209512"/>
          </a:xfrm>
          <a:custGeom>
            <a:avLst/>
            <a:gdLst>
              <a:gd name="connsiteX0" fmla="*/ 12700 w 421335"/>
              <a:gd name="connsiteY0" fmla="*/ 12700 h 209512"/>
              <a:gd name="connsiteX1" fmla="*/ 291630 w 421335"/>
              <a:gd name="connsiteY1" fmla="*/ 196812 h 209512"/>
              <a:gd name="connsiteX2" fmla="*/ 408635 w 421335"/>
              <a:gd name="connsiteY2" fmla="*/ 196812 h 2095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1335" h="209512">
                <a:moveTo>
                  <a:pt x="12700" y="12700"/>
                </a:moveTo>
                <a:lnTo>
                  <a:pt x="291630" y="196812"/>
                </a:lnTo>
                <a:lnTo>
                  <a:pt x="408635" y="19681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210382" y="4659425"/>
            <a:ext cx="297522" cy="175882"/>
          </a:xfrm>
          <a:custGeom>
            <a:avLst/>
            <a:gdLst>
              <a:gd name="connsiteX0" fmla="*/ 291172 w 297522"/>
              <a:gd name="connsiteY0" fmla="*/ 169532 h 175882"/>
              <a:gd name="connsiteX1" fmla="*/ 172516 w 297522"/>
              <a:gd name="connsiteY1" fmla="*/ 169532 h 175882"/>
              <a:gd name="connsiteX2" fmla="*/ 6350 w 297522"/>
              <a:gd name="connsiteY2" fmla="*/ 6350 h 1758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7522" h="175882">
                <a:moveTo>
                  <a:pt x="291172" y="169532"/>
                </a:moveTo>
                <a:lnTo>
                  <a:pt x="172516" y="16953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218790" y="1867559"/>
            <a:ext cx="399872" cy="355815"/>
          </a:xfrm>
          <a:custGeom>
            <a:avLst/>
            <a:gdLst>
              <a:gd name="connsiteX0" fmla="*/ 393522 w 399872"/>
              <a:gd name="connsiteY0" fmla="*/ 349465 h 355815"/>
              <a:gd name="connsiteX1" fmla="*/ 6350 w 399872"/>
              <a:gd name="connsiteY1" fmla="*/ 6350 h 355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9872" h="355815">
                <a:moveTo>
                  <a:pt x="393522" y="34946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966022" y="2210675"/>
            <a:ext cx="857630" cy="25400"/>
          </a:xfrm>
          <a:custGeom>
            <a:avLst/>
            <a:gdLst>
              <a:gd name="connsiteX0" fmla="*/ 6350 w 857630"/>
              <a:gd name="connsiteY0" fmla="*/ 6350 h 25400"/>
              <a:gd name="connsiteX1" fmla="*/ 851280 w 85763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7630" h="25400">
                <a:moveTo>
                  <a:pt x="6350" y="6350"/>
                </a:moveTo>
                <a:lnTo>
                  <a:pt x="85128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273806" y="4080001"/>
            <a:ext cx="408635" cy="196812"/>
          </a:xfrm>
          <a:custGeom>
            <a:avLst/>
            <a:gdLst>
              <a:gd name="connsiteX0" fmla="*/ 6350 w 408635"/>
              <a:gd name="connsiteY0" fmla="*/ 6350 h 196812"/>
              <a:gd name="connsiteX1" fmla="*/ 285280 w 408635"/>
              <a:gd name="connsiteY1" fmla="*/ 190462 h 196812"/>
              <a:gd name="connsiteX2" fmla="*/ 402285 w 408635"/>
              <a:gd name="connsiteY2" fmla="*/ 190462 h 196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8635" h="196812">
                <a:moveTo>
                  <a:pt x="6350" y="6350"/>
                </a:moveTo>
                <a:lnTo>
                  <a:pt x="285280" y="190462"/>
                </a:lnTo>
                <a:lnTo>
                  <a:pt x="402285" y="1904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497936" y="3132212"/>
            <a:ext cx="101727" cy="916787"/>
          </a:xfrm>
          <a:custGeom>
            <a:avLst/>
            <a:gdLst>
              <a:gd name="connsiteX0" fmla="*/ 6350 w 101727"/>
              <a:gd name="connsiteY0" fmla="*/ 6350 h 916787"/>
              <a:gd name="connsiteX1" fmla="*/ 95376 w 101727"/>
              <a:gd name="connsiteY1" fmla="*/ 6350 h 916787"/>
              <a:gd name="connsiteX2" fmla="*/ 95376 w 101727"/>
              <a:gd name="connsiteY2" fmla="*/ 910437 h 916787"/>
              <a:gd name="connsiteX3" fmla="*/ 6350 w 101727"/>
              <a:gd name="connsiteY3" fmla="*/ 910437 h 916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1727" h="916787">
                <a:moveTo>
                  <a:pt x="6350" y="6350"/>
                </a:moveTo>
                <a:lnTo>
                  <a:pt x="95376" y="6350"/>
                </a:lnTo>
                <a:lnTo>
                  <a:pt x="95376" y="910437"/>
                </a:lnTo>
                <a:lnTo>
                  <a:pt x="6350" y="91043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586518" y="3584256"/>
            <a:ext cx="101727" cy="25400"/>
          </a:xfrm>
          <a:custGeom>
            <a:avLst/>
            <a:gdLst>
              <a:gd name="connsiteX0" fmla="*/ 6350 w 101727"/>
              <a:gd name="connsiteY0" fmla="*/ 6350 h 25400"/>
              <a:gd name="connsiteX1" fmla="*/ 95376 w 10172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727" h="25400">
                <a:moveTo>
                  <a:pt x="6350" y="6350"/>
                </a:moveTo>
                <a:lnTo>
                  <a:pt x="9537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669959" y="4816257"/>
            <a:ext cx="725639" cy="366648"/>
          </a:xfrm>
          <a:custGeom>
            <a:avLst/>
            <a:gdLst>
              <a:gd name="connsiteX0" fmla="*/ 712939 w 725639"/>
              <a:gd name="connsiteY0" fmla="*/ 12700 h 366648"/>
              <a:gd name="connsiteX1" fmla="*/ 12700 w 725639"/>
              <a:gd name="connsiteY1" fmla="*/ 353948 h 366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5639" h="366648">
                <a:moveTo>
                  <a:pt x="712939" y="12700"/>
                </a:moveTo>
                <a:lnTo>
                  <a:pt x="12700" y="35394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676309" y="4822607"/>
            <a:ext cx="712939" cy="353948"/>
          </a:xfrm>
          <a:custGeom>
            <a:avLst/>
            <a:gdLst>
              <a:gd name="connsiteX0" fmla="*/ 706589 w 712939"/>
              <a:gd name="connsiteY0" fmla="*/ 6350 h 353948"/>
              <a:gd name="connsiteX1" fmla="*/ 6350 w 712939"/>
              <a:gd name="connsiteY1" fmla="*/ 347598 h 353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2939" h="353948">
                <a:moveTo>
                  <a:pt x="706589" y="6350"/>
                </a:moveTo>
                <a:lnTo>
                  <a:pt x="6350" y="3475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288565" y="1556650"/>
            <a:ext cx="103454" cy="333616"/>
          </a:xfrm>
          <a:custGeom>
            <a:avLst/>
            <a:gdLst>
              <a:gd name="connsiteX0" fmla="*/ 12700 w 103454"/>
              <a:gd name="connsiteY0" fmla="*/ 320916 h 333616"/>
              <a:gd name="connsiteX1" fmla="*/ 12700 w 103454"/>
              <a:gd name="connsiteY1" fmla="*/ 12700 h 333616"/>
              <a:gd name="connsiteX2" fmla="*/ 90754 w 103454"/>
              <a:gd name="connsiteY2" fmla="*/ 12700 h 333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454" h="333616">
                <a:moveTo>
                  <a:pt x="12700" y="320916"/>
                </a:moveTo>
                <a:lnTo>
                  <a:pt x="12700" y="12700"/>
                </a:lnTo>
                <a:lnTo>
                  <a:pt x="9075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3699948" y="1691169"/>
            <a:ext cx="251587" cy="482130"/>
          </a:xfrm>
          <a:custGeom>
            <a:avLst/>
            <a:gdLst>
              <a:gd name="connsiteX0" fmla="*/ 238886 w 251587"/>
              <a:gd name="connsiteY0" fmla="*/ 469430 h 482130"/>
              <a:gd name="connsiteX1" fmla="*/ 80645 w 251587"/>
              <a:gd name="connsiteY1" fmla="*/ 469430 h 482130"/>
              <a:gd name="connsiteX2" fmla="*/ 12700 w 251587"/>
              <a:gd name="connsiteY2" fmla="*/ 12700 h 48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1587" h="482130">
                <a:moveTo>
                  <a:pt x="238886" y="469430"/>
                </a:moveTo>
                <a:lnTo>
                  <a:pt x="80645" y="46943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294915" y="1563000"/>
            <a:ext cx="90754" cy="320916"/>
          </a:xfrm>
          <a:custGeom>
            <a:avLst/>
            <a:gdLst>
              <a:gd name="connsiteX0" fmla="*/ 6350 w 90754"/>
              <a:gd name="connsiteY0" fmla="*/ 314566 h 320916"/>
              <a:gd name="connsiteX1" fmla="*/ 6350 w 90754"/>
              <a:gd name="connsiteY1" fmla="*/ 6350 h 320916"/>
              <a:gd name="connsiteX2" fmla="*/ 84404 w 90754"/>
              <a:gd name="connsiteY2" fmla="*/ 6350 h 320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754" h="320916">
                <a:moveTo>
                  <a:pt x="6350" y="314566"/>
                </a:moveTo>
                <a:lnTo>
                  <a:pt x="6350" y="6350"/>
                </a:lnTo>
                <a:lnTo>
                  <a:pt x="844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010806" y="1292668"/>
            <a:ext cx="161480" cy="386245"/>
          </a:xfrm>
          <a:custGeom>
            <a:avLst/>
            <a:gdLst>
              <a:gd name="connsiteX0" fmla="*/ 12700 w 161480"/>
              <a:gd name="connsiteY0" fmla="*/ 373545 h 386245"/>
              <a:gd name="connsiteX1" fmla="*/ 44945 w 161480"/>
              <a:gd name="connsiteY1" fmla="*/ 12700 h 386245"/>
              <a:gd name="connsiteX2" fmla="*/ 148780 w 161480"/>
              <a:gd name="connsiteY2" fmla="*/ 12700 h 386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480" h="386245">
                <a:moveTo>
                  <a:pt x="12700" y="373545"/>
                </a:moveTo>
                <a:lnTo>
                  <a:pt x="44945" y="12700"/>
                </a:lnTo>
                <a:lnTo>
                  <a:pt x="14878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017156" y="1299018"/>
            <a:ext cx="148780" cy="373545"/>
          </a:xfrm>
          <a:custGeom>
            <a:avLst/>
            <a:gdLst>
              <a:gd name="connsiteX0" fmla="*/ 6350 w 148780"/>
              <a:gd name="connsiteY0" fmla="*/ 367195 h 373545"/>
              <a:gd name="connsiteX1" fmla="*/ 38595 w 148780"/>
              <a:gd name="connsiteY1" fmla="*/ 6350 h 373545"/>
              <a:gd name="connsiteX2" fmla="*/ 142430 w 148780"/>
              <a:gd name="connsiteY2" fmla="*/ 6350 h 373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8780" h="373545">
                <a:moveTo>
                  <a:pt x="6350" y="367195"/>
                </a:moveTo>
                <a:lnTo>
                  <a:pt x="38595" y="6350"/>
                </a:lnTo>
                <a:lnTo>
                  <a:pt x="14243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767893" y="1589708"/>
            <a:ext cx="50800" cy="583590"/>
          </a:xfrm>
          <a:custGeom>
            <a:avLst/>
            <a:gdLst>
              <a:gd name="connsiteX0" fmla="*/ 12700 w 50800"/>
              <a:gd name="connsiteY0" fmla="*/ 570890 h 583590"/>
              <a:gd name="connsiteX1" fmla="*/ 21323 w 50800"/>
              <a:gd name="connsiteY1" fmla="*/ 12700 h 58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83590">
                <a:moveTo>
                  <a:pt x="12700" y="570890"/>
                </a:moveTo>
                <a:lnTo>
                  <a:pt x="2132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706298" y="1697519"/>
            <a:ext cx="238887" cy="469430"/>
          </a:xfrm>
          <a:custGeom>
            <a:avLst/>
            <a:gdLst>
              <a:gd name="connsiteX0" fmla="*/ 232536 w 238887"/>
              <a:gd name="connsiteY0" fmla="*/ 463080 h 469430"/>
              <a:gd name="connsiteX1" fmla="*/ 74295 w 238887"/>
              <a:gd name="connsiteY1" fmla="*/ 463080 h 469430"/>
              <a:gd name="connsiteX2" fmla="*/ 6350 w 238887"/>
              <a:gd name="connsiteY2" fmla="*/ 6350 h 4694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8887" h="469430">
                <a:moveTo>
                  <a:pt x="232536" y="463080"/>
                </a:moveTo>
                <a:lnTo>
                  <a:pt x="74295" y="46308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774243" y="1596058"/>
            <a:ext cx="25400" cy="570890"/>
          </a:xfrm>
          <a:custGeom>
            <a:avLst/>
            <a:gdLst>
              <a:gd name="connsiteX0" fmla="*/ 6350 w 25400"/>
              <a:gd name="connsiteY0" fmla="*/ 564540 h 570890"/>
              <a:gd name="connsiteX1" fmla="*/ 14973 w 25400"/>
              <a:gd name="connsiteY1" fmla="*/ 6350 h 570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70890">
                <a:moveTo>
                  <a:pt x="6350" y="564540"/>
                </a:moveTo>
                <a:lnTo>
                  <a:pt x="1497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308739" y="458735"/>
            <a:ext cx="455396" cy="1014475"/>
          </a:xfrm>
          <a:custGeom>
            <a:avLst/>
            <a:gdLst>
              <a:gd name="connsiteX0" fmla="*/ 442696 w 455396"/>
              <a:gd name="connsiteY0" fmla="*/ 1001775 h 1014475"/>
              <a:gd name="connsiteX1" fmla="*/ 185013 w 455396"/>
              <a:gd name="connsiteY1" fmla="*/ 12700 h 1014475"/>
              <a:gd name="connsiteX2" fmla="*/ 12700 w 455396"/>
              <a:gd name="connsiteY2" fmla="*/ 12700 h 1014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5396" h="1014475">
                <a:moveTo>
                  <a:pt x="442696" y="1001775"/>
                </a:moveTo>
                <a:lnTo>
                  <a:pt x="185013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032667" y="1597963"/>
            <a:ext cx="1006106" cy="874433"/>
          </a:xfrm>
          <a:custGeom>
            <a:avLst/>
            <a:gdLst>
              <a:gd name="connsiteX0" fmla="*/ 12700 w 1006106"/>
              <a:gd name="connsiteY0" fmla="*/ 861733 h 874433"/>
              <a:gd name="connsiteX1" fmla="*/ 156337 w 1006106"/>
              <a:gd name="connsiteY1" fmla="*/ 861733 h 874433"/>
              <a:gd name="connsiteX2" fmla="*/ 993406 w 1006106"/>
              <a:gd name="connsiteY2" fmla="*/ 12700 h 874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6106" h="874433">
                <a:moveTo>
                  <a:pt x="12700" y="861733"/>
                </a:moveTo>
                <a:lnTo>
                  <a:pt x="156337" y="861733"/>
                </a:lnTo>
                <a:lnTo>
                  <a:pt x="99340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3414668" y="1010664"/>
            <a:ext cx="582218" cy="321614"/>
          </a:xfrm>
          <a:custGeom>
            <a:avLst/>
            <a:gdLst>
              <a:gd name="connsiteX0" fmla="*/ 569518 w 582218"/>
              <a:gd name="connsiteY0" fmla="*/ 12700 h 321614"/>
              <a:gd name="connsiteX1" fmla="*/ 470598 w 582218"/>
              <a:gd name="connsiteY1" fmla="*/ 12700 h 321614"/>
              <a:gd name="connsiteX2" fmla="*/ 12700 w 582218"/>
              <a:gd name="connsiteY2" fmla="*/ 308914 h 321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2218" h="321614">
                <a:moveTo>
                  <a:pt x="569518" y="12700"/>
                </a:moveTo>
                <a:lnTo>
                  <a:pt x="470598" y="12700"/>
                </a:lnTo>
                <a:lnTo>
                  <a:pt x="12700" y="30891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502145" y="1010664"/>
            <a:ext cx="395820" cy="477367"/>
          </a:xfrm>
          <a:custGeom>
            <a:avLst/>
            <a:gdLst>
              <a:gd name="connsiteX0" fmla="*/ 12700 w 395820"/>
              <a:gd name="connsiteY0" fmla="*/ 464667 h 477367"/>
              <a:gd name="connsiteX1" fmla="*/ 383120 w 395820"/>
              <a:gd name="connsiteY1" fmla="*/ 12700 h 477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5820" h="477367">
                <a:moveTo>
                  <a:pt x="12700" y="464667"/>
                </a:moveTo>
                <a:lnTo>
                  <a:pt x="38312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146368" y="305319"/>
            <a:ext cx="955052" cy="1027061"/>
          </a:xfrm>
          <a:custGeom>
            <a:avLst/>
            <a:gdLst>
              <a:gd name="connsiteX0" fmla="*/ 942352 w 955052"/>
              <a:gd name="connsiteY0" fmla="*/ 12700 h 1027061"/>
              <a:gd name="connsiteX1" fmla="*/ 685203 w 955052"/>
              <a:gd name="connsiteY1" fmla="*/ 12700 h 1027061"/>
              <a:gd name="connsiteX2" fmla="*/ 12700 w 955052"/>
              <a:gd name="connsiteY2" fmla="*/ 1014361 h 1027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5052" h="1027061">
                <a:moveTo>
                  <a:pt x="942352" y="12700"/>
                </a:moveTo>
                <a:lnTo>
                  <a:pt x="685203" y="12700"/>
                </a:lnTo>
                <a:lnTo>
                  <a:pt x="12700" y="101436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935255" y="301751"/>
            <a:ext cx="157962" cy="615137"/>
          </a:xfrm>
          <a:custGeom>
            <a:avLst/>
            <a:gdLst>
              <a:gd name="connsiteX0" fmla="*/ 12700 w 157962"/>
              <a:gd name="connsiteY0" fmla="*/ 602437 h 615137"/>
              <a:gd name="connsiteX1" fmla="*/ 65227 w 157962"/>
              <a:gd name="connsiteY1" fmla="*/ 12700 h 615137"/>
              <a:gd name="connsiteX2" fmla="*/ 145262 w 157962"/>
              <a:gd name="connsiteY2" fmla="*/ 12700 h 615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962" h="615137">
                <a:moveTo>
                  <a:pt x="12700" y="602437"/>
                </a:moveTo>
                <a:lnTo>
                  <a:pt x="65227" y="12700"/>
                </a:lnTo>
                <a:lnTo>
                  <a:pt x="14526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315089" y="465085"/>
            <a:ext cx="442696" cy="1001775"/>
          </a:xfrm>
          <a:custGeom>
            <a:avLst/>
            <a:gdLst>
              <a:gd name="connsiteX0" fmla="*/ 436346 w 442696"/>
              <a:gd name="connsiteY0" fmla="*/ 995425 h 1001775"/>
              <a:gd name="connsiteX1" fmla="*/ 178663 w 442696"/>
              <a:gd name="connsiteY1" fmla="*/ 6350 h 1001775"/>
              <a:gd name="connsiteX2" fmla="*/ 6350 w 442696"/>
              <a:gd name="connsiteY2" fmla="*/ 6350 h 1001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2696" h="1001775">
                <a:moveTo>
                  <a:pt x="436346" y="995425"/>
                </a:moveTo>
                <a:lnTo>
                  <a:pt x="178663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039017" y="1604313"/>
            <a:ext cx="993406" cy="861733"/>
          </a:xfrm>
          <a:custGeom>
            <a:avLst/>
            <a:gdLst>
              <a:gd name="connsiteX0" fmla="*/ 6350 w 993406"/>
              <a:gd name="connsiteY0" fmla="*/ 855383 h 861733"/>
              <a:gd name="connsiteX1" fmla="*/ 149987 w 993406"/>
              <a:gd name="connsiteY1" fmla="*/ 855383 h 861733"/>
              <a:gd name="connsiteX2" fmla="*/ 987056 w 993406"/>
              <a:gd name="connsiteY2" fmla="*/ 6350 h 8617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93406" h="861733">
                <a:moveTo>
                  <a:pt x="6350" y="855383"/>
                </a:moveTo>
                <a:lnTo>
                  <a:pt x="149987" y="855383"/>
                </a:lnTo>
                <a:lnTo>
                  <a:pt x="98705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099428" y="1665388"/>
            <a:ext cx="1032449" cy="1031316"/>
          </a:xfrm>
          <a:custGeom>
            <a:avLst/>
            <a:gdLst>
              <a:gd name="connsiteX0" fmla="*/ 12700 w 1032449"/>
              <a:gd name="connsiteY0" fmla="*/ 1018616 h 1031316"/>
              <a:gd name="connsiteX1" fmla="*/ 156352 w 1032449"/>
              <a:gd name="connsiteY1" fmla="*/ 1018616 h 1031316"/>
              <a:gd name="connsiteX2" fmla="*/ 1019749 w 1032449"/>
              <a:gd name="connsiteY2" fmla="*/ 12700 h 1031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2449" h="1031316">
                <a:moveTo>
                  <a:pt x="12700" y="1018616"/>
                </a:moveTo>
                <a:lnTo>
                  <a:pt x="156352" y="1018616"/>
                </a:lnTo>
                <a:lnTo>
                  <a:pt x="101974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105778" y="1671738"/>
            <a:ext cx="1019749" cy="1018616"/>
          </a:xfrm>
          <a:custGeom>
            <a:avLst/>
            <a:gdLst>
              <a:gd name="connsiteX0" fmla="*/ 6350 w 1019749"/>
              <a:gd name="connsiteY0" fmla="*/ 1012266 h 1018616"/>
              <a:gd name="connsiteX1" fmla="*/ 150002 w 1019749"/>
              <a:gd name="connsiteY1" fmla="*/ 1012266 h 1018616"/>
              <a:gd name="connsiteX2" fmla="*/ 1013399 w 1019749"/>
              <a:gd name="connsiteY2" fmla="*/ 6350 h 1018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9749" h="1018616">
                <a:moveTo>
                  <a:pt x="6350" y="1012266"/>
                </a:moveTo>
                <a:lnTo>
                  <a:pt x="150002" y="1012266"/>
                </a:lnTo>
                <a:lnTo>
                  <a:pt x="101339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3421018" y="1017014"/>
            <a:ext cx="569518" cy="308914"/>
          </a:xfrm>
          <a:custGeom>
            <a:avLst/>
            <a:gdLst>
              <a:gd name="connsiteX0" fmla="*/ 563168 w 569518"/>
              <a:gd name="connsiteY0" fmla="*/ 6350 h 308914"/>
              <a:gd name="connsiteX1" fmla="*/ 464248 w 569518"/>
              <a:gd name="connsiteY1" fmla="*/ 6350 h 308914"/>
              <a:gd name="connsiteX2" fmla="*/ 6350 w 569518"/>
              <a:gd name="connsiteY2" fmla="*/ 302564 h 308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9518" h="308914">
                <a:moveTo>
                  <a:pt x="563168" y="6350"/>
                </a:moveTo>
                <a:lnTo>
                  <a:pt x="464248" y="6350"/>
                </a:lnTo>
                <a:lnTo>
                  <a:pt x="6350" y="30256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3508495" y="1017014"/>
            <a:ext cx="383120" cy="464667"/>
          </a:xfrm>
          <a:custGeom>
            <a:avLst/>
            <a:gdLst>
              <a:gd name="connsiteX0" fmla="*/ 6350 w 383120"/>
              <a:gd name="connsiteY0" fmla="*/ 458317 h 464667"/>
              <a:gd name="connsiteX1" fmla="*/ 376770 w 383120"/>
              <a:gd name="connsiteY1" fmla="*/ 6350 h 464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3120" h="464667">
                <a:moveTo>
                  <a:pt x="6350" y="458317"/>
                </a:moveTo>
                <a:lnTo>
                  <a:pt x="37677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3152718" y="311669"/>
            <a:ext cx="942352" cy="1014361"/>
          </a:xfrm>
          <a:custGeom>
            <a:avLst/>
            <a:gdLst>
              <a:gd name="connsiteX0" fmla="*/ 936002 w 942352"/>
              <a:gd name="connsiteY0" fmla="*/ 6350 h 1014361"/>
              <a:gd name="connsiteX1" fmla="*/ 678853 w 942352"/>
              <a:gd name="connsiteY1" fmla="*/ 6350 h 1014361"/>
              <a:gd name="connsiteX2" fmla="*/ 6350 w 942352"/>
              <a:gd name="connsiteY2" fmla="*/ 1008011 h 10143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2352" h="1014361">
                <a:moveTo>
                  <a:pt x="936002" y="6350"/>
                </a:moveTo>
                <a:lnTo>
                  <a:pt x="678853" y="6350"/>
                </a:lnTo>
                <a:lnTo>
                  <a:pt x="6350" y="10080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2941605" y="308101"/>
            <a:ext cx="145262" cy="602437"/>
          </a:xfrm>
          <a:custGeom>
            <a:avLst/>
            <a:gdLst>
              <a:gd name="connsiteX0" fmla="*/ 6350 w 145262"/>
              <a:gd name="connsiteY0" fmla="*/ 596087 h 602437"/>
              <a:gd name="connsiteX1" fmla="*/ 58877 w 145262"/>
              <a:gd name="connsiteY1" fmla="*/ 6350 h 602437"/>
              <a:gd name="connsiteX2" fmla="*/ 138912 w 145262"/>
              <a:gd name="connsiteY2" fmla="*/ 6350 h 602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262" h="602437">
                <a:moveTo>
                  <a:pt x="6350" y="596087"/>
                </a:moveTo>
                <a:lnTo>
                  <a:pt x="58877" y="6350"/>
                </a:lnTo>
                <a:lnTo>
                  <a:pt x="13891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898775" y="4394200"/>
            <a:ext cx="247650" cy="0"/>
          </a:xfrm>
          <a:custGeom>
            <a:avLst/>
            <a:gdLst>
              <a:gd name="connsiteX0" fmla="*/ 0 w 247650"/>
              <a:gd name="connsiteY0" fmla="*/ 15875 h 15875"/>
              <a:gd name="connsiteX1" fmla="*/ 247650 w 247650"/>
              <a:gd name="connsiteY1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15875">
                <a:moveTo>
                  <a:pt x="0" y="15875"/>
                </a:moveTo>
                <a:lnTo>
                  <a:pt x="247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012D5-597C-A749-AC1B-C83BEAF28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7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"/>
          <a:stretch>
            <a:fillRect/>
          </a:stretch>
        </p:blipFill>
        <p:spPr>
          <a:xfrm>
            <a:off x="298704" y="972312"/>
            <a:ext cx="8546592" cy="491337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67602" y="1522563"/>
            <a:ext cx="426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body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3690" y="2021038"/>
            <a:ext cx="7742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Ganglion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2577" y="2290913"/>
            <a:ext cx="8255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Dendrites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38790" y="2344888"/>
            <a:ext cx="1271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Peripheral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 (axon)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937202" y="3122763"/>
            <a:ext cx="11140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Afferent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transmission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715" y="3856188"/>
            <a:ext cx="8752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Receptors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6327" y="3863061"/>
            <a:ext cx="93147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Peripheral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nervous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143952" y="974875"/>
            <a:ext cx="19380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Central process (axon)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443865" y="1238401"/>
            <a:ext cx="706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Sensory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312352" y="1430488"/>
            <a:ext cx="21175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Spinal cord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(central nervous system)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088265" y="3291038"/>
            <a:ext cx="1041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Interneuron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(association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neuron)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070552" y="4497538"/>
            <a:ext cx="1840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Efferent transmission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3305627" y="4986488"/>
            <a:ext cx="1152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Motor neuron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27478" y="5437338"/>
            <a:ext cx="18274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effectors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(muscles and glands)</a:t>
            </a:r>
          </a:p>
        </p:txBody>
      </p:sp>
      <p:sp>
        <p:nvSpPr>
          <p:cNvPr id="20" name="Freeform 19"/>
          <p:cNvSpPr/>
          <p:nvPr/>
        </p:nvSpPr>
        <p:spPr>
          <a:xfrm>
            <a:off x="370296" y="2602656"/>
            <a:ext cx="1076032" cy="191274"/>
          </a:xfrm>
          <a:custGeom>
            <a:avLst/>
            <a:gdLst>
              <a:gd name="connsiteX0" fmla="*/ 12700 w 1076032"/>
              <a:gd name="connsiteY0" fmla="*/ 178574 h 191274"/>
              <a:gd name="connsiteX1" fmla="*/ 12700 w 1076032"/>
              <a:gd name="connsiteY1" fmla="*/ 12700 h 191274"/>
              <a:gd name="connsiteX2" fmla="*/ 1063332 w 1076032"/>
              <a:gd name="connsiteY2" fmla="*/ 12700 h 191274"/>
              <a:gd name="connsiteX3" fmla="*/ 1063332 w 1076032"/>
              <a:gd name="connsiteY3" fmla="*/ 178574 h 191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76032" h="191274">
                <a:moveTo>
                  <a:pt x="12700" y="178574"/>
                </a:moveTo>
                <a:lnTo>
                  <a:pt x="12700" y="12700"/>
                </a:lnTo>
                <a:lnTo>
                  <a:pt x="1063332" y="12700"/>
                </a:lnTo>
                <a:lnTo>
                  <a:pt x="1063332" y="17857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894158" y="2474602"/>
            <a:ext cx="50800" cy="153454"/>
          </a:xfrm>
          <a:custGeom>
            <a:avLst/>
            <a:gdLst>
              <a:gd name="connsiteX0" fmla="*/ 12700 w 50800"/>
              <a:gd name="connsiteY0" fmla="*/ 12700 h 153454"/>
              <a:gd name="connsiteX1" fmla="*/ 12700 w 50800"/>
              <a:gd name="connsiteY1" fmla="*/ 140754 h 153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53454">
                <a:moveTo>
                  <a:pt x="12700" y="12700"/>
                </a:moveTo>
                <a:lnTo>
                  <a:pt x="12700" y="14075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724657" y="1778705"/>
            <a:ext cx="1043939" cy="1392275"/>
          </a:xfrm>
          <a:custGeom>
            <a:avLst/>
            <a:gdLst>
              <a:gd name="connsiteX0" fmla="*/ 1031240 w 1043939"/>
              <a:gd name="connsiteY0" fmla="*/ 12700 h 1392275"/>
              <a:gd name="connsiteX1" fmla="*/ 12700 w 1043939"/>
              <a:gd name="connsiteY1" fmla="*/ 1379575 h 1392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3939" h="1392275">
                <a:moveTo>
                  <a:pt x="1031240" y="12700"/>
                </a:moveTo>
                <a:lnTo>
                  <a:pt x="12700" y="13795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635529" y="1903495"/>
            <a:ext cx="425678" cy="1169390"/>
          </a:xfrm>
          <a:custGeom>
            <a:avLst/>
            <a:gdLst>
              <a:gd name="connsiteX0" fmla="*/ 412978 w 425678"/>
              <a:gd name="connsiteY0" fmla="*/ 12700 h 1169390"/>
              <a:gd name="connsiteX1" fmla="*/ 412978 w 425678"/>
              <a:gd name="connsiteY1" fmla="*/ 372414 h 1169390"/>
              <a:gd name="connsiteX2" fmla="*/ 12700 w 425678"/>
              <a:gd name="connsiteY2" fmla="*/ 1156690 h 1169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5678" h="1169390">
                <a:moveTo>
                  <a:pt x="412978" y="12700"/>
                </a:moveTo>
                <a:lnTo>
                  <a:pt x="412978" y="372414"/>
                </a:lnTo>
                <a:lnTo>
                  <a:pt x="12700" y="115669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7307074" y="1826863"/>
            <a:ext cx="50800" cy="428180"/>
          </a:xfrm>
          <a:custGeom>
            <a:avLst/>
            <a:gdLst>
              <a:gd name="connsiteX0" fmla="*/ 12700 w 50800"/>
              <a:gd name="connsiteY0" fmla="*/ 12700 h 428180"/>
              <a:gd name="connsiteX1" fmla="*/ 12700 w 50800"/>
              <a:gd name="connsiteY1" fmla="*/ 415480 h 428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28180">
                <a:moveTo>
                  <a:pt x="12700" y="12700"/>
                </a:moveTo>
                <a:lnTo>
                  <a:pt x="12700" y="41548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429052" y="2225212"/>
            <a:ext cx="50800" cy="819670"/>
          </a:xfrm>
          <a:custGeom>
            <a:avLst/>
            <a:gdLst>
              <a:gd name="connsiteX0" fmla="*/ 12700 w 50800"/>
              <a:gd name="connsiteY0" fmla="*/ 12700 h 819670"/>
              <a:gd name="connsiteX1" fmla="*/ 12700 w 50800"/>
              <a:gd name="connsiteY1" fmla="*/ 806970 h 819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819670">
                <a:moveTo>
                  <a:pt x="12700" y="12700"/>
                </a:moveTo>
                <a:lnTo>
                  <a:pt x="12700" y="80697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455853" y="2418760"/>
            <a:ext cx="463689" cy="820470"/>
          </a:xfrm>
          <a:custGeom>
            <a:avLst/>
            <a:gdLst>
              <a:gd name="connsiteX0" fmla="*/ 12700 w 463689"/>
              <a:gd name="connsiteY0" fmla="*/ 807770 h 820470"/>
              <a:gd name="connsiteX1" fmla="*/ 262978 w 463689"/>
              <a:gd name="connsiteY1" fmla="*/ 12700 h 820470"/>
              <a:gd name="connsiteX2" fmla="*/ 450989 w 463689"/>
              <a:gd name="connsiteY2" fmla="*/ 12700 h 820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3689" h="820470">
                <a:moveTo>
                  <a:pt x="12700" y="807770"/>
                </a:moveTo>
                <a:lnTo>
                  <a:pt x="262978" y="12700"/>
                </a:lnTo>
                <a:lnTo>
                  <a:pt x="45098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868125" y="1194658"/>
            <a:ext cx="50800" cy="1258684"/>
          </a:xfrm>
          <a:custGeom>
            <a:avLst/>
            <a:gdLst>
              <a:gd name="connsiteX0" fmla="*/ 12700 w 50800"/>
              <a:gd name="connsiteY0" fmla="*/ 12700 h 1258684"/>
              <a:gd name="connsiteX1" fmla="*/ 12700 w 50800"/>
              <a:gd name="connsiteY1" fmla="*/ 1245984 h 125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258684">
                <a:moveTo>
                  <a:pt x="12700" y="12700"/>
                </a:moveTo>
                <a:lnTo>
                  <a:pt x="12700" y="12459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558286" y="4560678"/>
            <a:ext cx="232384" cy="558597"/>
          </a:xfrm>
          <a:custGeom>
            <a:avLst/>
            <a:gdLst>
              <a:gd name="connsiteX0" fmla="*/ 219684 w 232384"/>
              <a:gd name="connsiteY0" fmla="*/ 12700 h 558597"/>
              <a:gd name="connsiteX1" fmla="*/ 12700 w 232384"/>
              <a:gd name="connsiteY1" fmla="*/ 545897 h 558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384" h="558597">
                <a:moveTo>
                  <a:pt x="219684" y="12700"/>
                </a:moveTo>
                <a:lnTo>
                  <a:pt x="12700" y="54589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463353" y="3714680"/>
            <a:ext cx="1740433" cy="1404594"/>
          </a:xfrm>
          <a:custGeom>
            <a:avLst/>
            <a:gdLst>
              <a:gd name="connsiteX0" fmla="*/ 1727733 w 1740433"/>
              <a:gd name="connsiteY0" fmla="*/ 12700 h 1404594"/>
              <a:gd name="connsiteX1" fmla="*/ 107632 w 1740433"/>
              <a:gd name="connsiteY1" fmla="*/ 1391894 h 1404594"/>
              <a:gd name="connsiteX2" fmla="*/ 12700 w 1740433"/>
              <a:gd name="connsiteY2" fmla="*/ 1391894 h 1404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0433" h="1404594">
                <a:moveTo>
                  <a:pt x="1727733" y="12700"/>
                </a:moveTo>
                <a:lnTo>
                  <a:pt x="107632" y="1391894"/>
                </a:lnTo>
                <a:lnTo>
                  <a:pt x="12700" y="139189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740124" y="1657077"/>
            <a:ext cx="50800" cy="778433"/>
          </a:xfrm>
          <a:custGeom>
            <a:avLst/>
            <a:gdLst>
              <a:gd name="connsiteX0" fmla="*/ 12700 w 50800"/>
              <a:gd name="connsiteY0" fmla="*/ 12700 h 778433"/>
              <a:gd name="connsiteX1" fmla="*/ 12700 w 50800"/>
              <a:gd name="connsiteY1" fmla="*/ 765733 h 778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78433">
                <a:moveTo>
                  <a:pt x="12700" y="12700"/>
                </a:moveTo>
                <a:lnTo>
                  <a:pt x="12700" y="76573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091216" y="2848959"/>
            <a:ext cx="1210538" cy="568020"/>
          </a:xfrm>
          <a:custGeom>
            <a:avLst/>
            <a:gdLst>
              <a:gd name="connsiteX0" fmla="*/ 1197838 w 1210538"/>
              <a:gd name="connsiteY0" fmla="*/ 12700 h 568020"/>
              <a:gd name="connsiteX1" fmla="*/ 338061 w 1210538"/>
              <a:gd name="connsiteY1" fmla="*/ 555320 h 568020"/>
              <a:gd name="connsiteX2" fmla="*/ 12700 w 1210538"/>
              <a:gd name="connsiteY2" fmla="*/ 555320 h 568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0538" h="568020">
                <a:moveTo>
                  <a:pt x="1197838" y="12700"/>
                </a:moveTo>
                <a:lnTo>
                  <a:pt x="338061" y="555320"/>
                </a:lnTo>
                <a:lnTo>
                  <a:pt x="12700" y="55532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41199" y="3546367"/>
            <a:ext cx="61607" cy="348310"/>
          </a:xfrm>
          <a:custGeom>
            <a:avLst/>
            <a:gdLst>
              <a:gd name="connsiteX0" fmla="*/ 12700 w 61607"/>
              <a:gd name="connsiteY0" fmla="*/ 12700 h 348310"/>
              <a:gd name="connsiteX1" fmla="*/ 48907 w 61607"/>
              <a:gd name="connsiteY1" fmla="*/ 335610 h 348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607" h="348310">
                <a:moveTo>
                  <a:pt x="12700" y="12700"/>
                </a:moveTo>
                <a:lnTo>
                  <a:pt x="48907" y="3356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45366" y="3470155"/>
            <a:ext cx="157440" cy="424522"/>
          </a:xfrm>
          <a:custGeom>
            <a:avLst/>
            <a:gdLst>
              <a:gd name="connsiteX0" fmla="*/ 12700 w 157440"/>
              <a:gd name="connsiteY0" fmla="*/ 12700 h 424522"/>
              <a:gd name="connsiteX1" fmla="*/ 144740 w 157440"/>
              <a:gd name="connsiteY1" fmla="*/ 411822 h 424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440" h="424522">
                <a:moveTo>
                  <a:pt x="12700" y="12700"/>
                </a:moveTo>
                <a:lnTo>
                  <a:pt x="144740" y="41182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76646" y="2609006"/>
            <a:ext cx="1063332" cy="178574"/>
          </a:xfrm>
          <a:custGeom>
            <a:avLst/>
            <a:gdLst>
              <a:gd name="connsiteX0" fmla="*/ 6350 w 1063332"/>
              <a:gd name="connsiteY0" fmla="*/ 172224 h 178574"/>
              <a:gd name="connsiteX1" fmla="*/ 6350 w 1063332"/>
              <a:gd name="connsiteY1" fmla="*/ 6350 h 178574"/>
              <a:gd name="connsiteX2" fmla="*/ 1056982 w 1063332"/>
              <a:gd name="connsiteY2" fmla="*/ 6350 h 178574"/>
              <a:gd name="connsiteX3" fmla="*/ 1056982 w 1063332"/>
              <a:gd name="connsiteY3" fmla="*/ 172224 h 1785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63332" h="178574">
                <a:moveTo>
                  <a:pt x="6350" y="172224"/>
                </a:moveTo>
                <a:lnTo>
                  <a:pt x="6350" y="6350"/>
                </a:lnTo>
                <a:lnTo>
                  <a:pt x="1056982" y="6350"/>
                </a:lnTo>
                <a:lnTo>
                  <a:pt x="1056982" y="1722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900508" y="2480952"/>
            <a:ext cx="25400" cy="140754"/>
          </a:xfrm>
          <a:custGeom>
            <a:avLst/>
            <a:gdLst>
              <a:gd name="connsiteX0" fmla="*/ 6350 w 25400"/>
              <a:gd name="connsiteY0" fmla="*/ 6350 h 140754"/>
              <a:gd name="connsiteX1" fmla="*/ 6350 w 25400"/>
              <a:gd name="connsiteY1" fmla="*/ 134404 h 140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40754">
                <a:moveTo>
                  <a:pt x="6350" y="6350"/>
                </a:moveTo>
                <a:lnTo>
                  <a:pt x="6350" y="13440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641879" y="1909845"/>
            <a:ext cx="412978" cy="1156690"/>
          </a:xfrm>
          <a:custGeom>
            <a:avLst/>
            <a:gdLst>
              <a:gd name="connsiteX0" fmla="*/ 406628 w 412978"/>
              <a:gd name="connsiteY0" fmla="*/ 6350 h 1156690"/>
              <a:gd name="connsiteX1" fmla="*/ 406628 w 412978"/>
              <a:gd name="connsiteY1" fmla="*/ 366064 h 1156690"/>
              <a:gd name="connsiteX2" fmla="*/ 6350 w 412978"/>
              <a:gd name="connsiteY2" fmla="*/ 1150340 h 1156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2978" h="1156690">
                <a:moveTo>
                  <a:pt x="406628" y="6350"/>
                </a:moveTo>
                <a:lnTo>
                  <a:pt x="406628" y="366064"/>
                </a:lnTo>
                <a:lnTo>
                  <a:pt x="6350" y="11503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7313424" y="1833213"/>
            <a:ext cx="25400" cy="415480"/>
          </a:xfrm>
          <a:custGeom>
            <a:avLst/>
            <a:gdLst>
              <a:gd name="connsiteX0" fmla="*/ 6350 w 25400"/>
              <a:gd name="connsiteY0" fmla="*/ 6350 h 415480"/>
              <a:gd name="connsiteX1" fmla="*/ 6350 w 25400"/>
              <a:gd name="connsiteY1" fmla="*/ 409130 h 415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15480">
                <a:moveTo>
                  <a:pt x="6350" y="6350"/>
                </a:moveTo>
                <a:lnTo>
                  <a:pt x="6350" y="40913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435402" y="2252504"/>
            <a:ext cx="25400" cy="786028"/>
          </a:xfrm>
          <a:custGeom>
            <a:avLst/>
            <a:gdLst>
              <a:gd name="connsiteX0" fmla="*/ 6350 w 25400"/>
              <a:gd name="connsiteY0" fmla="*/ 6350 h 786028"/>
              <a:gd name="connsiteX1" fmla="*/ 6350 w 25400"/>
              <a:gd name="connsiteY1" fmla="*/ 779678 h 78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86028">
                <a:moveTo>
                  <a:pt x="6350" y="6350"/>
                </a:moveTo>
                <a:lnTo>
                  <a:pt x="6350" y="77967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746474" y="1638980"/>
            <a:ext cx="25400" cy="790181"/>
          </a:xfrm>
          <a:custGeom>
            <a:avLst/>
            <a:gdLst>
              <a:gd name="connsiteX0" fmla="*/ 6350 w 25400"/>
              <a:gd name="connsiteY0" fmla="*/ 6350 h 790181"/>
              <a:gd name="connsiteX1" fmla="*/ 6350 w 25400"/>
              <a:gd name="connsiteY1" fmla="*/ 783831 h 790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90181">
                <a:moveTo>
                  <a:pt x="6350" y="6350"/>
                </a:moveTo>
                <a:lnTo>
                  <a:pt x="6350" y="7838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462203" y="2425110"/>
            <a:ext cx="450989" cy="807770"/>
          </a:xfrm>
          <a:custGeom>
            <a:avLst/>
            <a:gdLst>
              <a:gd name="connsiteX0" fmla="*/ 6350 w 450989"/>
              <a:gd name="connsiteY0" fmla="*/ 801420 h 807770"/>
              <a:gd name="connsiteX1" fmla="*/ 256628 w 450989"/>
              <a:gd name="connsiteY1" fmla="*/ 6350 h 807770"/>
              <a:gd name="connsiteX2" fmla="*/ 444639 w 450989"/>
              <a:gd name="connsiteY2" fmla="*/ 6350 h 807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0989" h="807770">
                <a:moveTo>
                  <a:pt x="6350" y="801420"/>
                </a:moveTo>
                <a:lnTo>
                  <a:pt x="256628" y="6350"/>
                </a:lnTo>
                <a:lnTo>
                  <a:pt x="44463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874475" y="1201008"/>
            <a:ext cx="25400" cy="1245984"/>
          </a:xfrm>
          <a:custGeom>
            <a:avLst/>
            <a:gdLst>
              <a:gd name="connsiteX0" fmla="*/ 6350 w 25400"/>
              <a:gd name="connsiteY0" fmla="*/ 6350 h 1245984"/>
              <a:gd name="connsiteX1" fmla="*/ 6350 w 25400"/>
              <a:gd name="connsiteY1" fmla="*/ 1239634 h 1245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45984">
                <a:moveTo>
                  <a:pt x="6350" y="6350"/>
                </a:moveTo>
                <a:lnTo>
                  <a:pt x="6350" y="123963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564636" y="4567028"/>
            <a:ext cx="219684" cy="545897"/>
          </a:xfrm>
          <a:custGeom>
            <a:avLst/>
            <a:gdLst>
              <a:gd name="connsiteX0" fmla="*/ 213334 w 219684"/>
              <a:gd name="connsiteY0" fmla="*/ 6350 h 545897"/>
              <a:gd name="connsiteX1" fmla="*/ 6350 w 219684"/>
              <a:gd name="connsiteY1" fmla="*/ 539547 h 545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684" h="545897">
                <a:moveTo>
                  <a:pt x="213334" y="6350"/>
                </a:moveTo>
                <a:lnTo>
                  <a:pt x="6350" y="53954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469703" y="3721030"/>
            <a:ext cx="1727733" cy="1391894"/>
          </a:xfrm>
          <a:custGeom>
            <a:avLst/>
            <a:gdLst>
              <a:gd name="connsiteX0" fmla="*/ 1721383 w 1727733"/>
              <a:gd name="connsiteY0" fmla="*/ 6350 h 1391894"/>
              <a:gd name="connsiteX1" fmla="*/ 101282 w 1727733"/>
              <a:gd name="connsiteY1" fmla="*/ 1385544 h 1391894"/>
              <a:gd name="connsiteX2" fmla="*/ 6350 w 1727733"/>
              <a:gd name="connsiteY2" fmla="*/ 1385544 h 13918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7733" h="1391894">
                <a:moveTo>
                  <a:pt x="1721383" y="6350"/>
                </a:moveTo>
                <a:lnTo>
                  <a:pt x="101282" y="1385544"/>
                </a:lnTo>
                <a:lnTo>
                  <a:pt x="6350" y="13855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097566" y="2855309"/>
            <a:ext cx="1197838" cy="555320"/>
          </a:xfrm>
          <a:custGeom>
            <a:avLst/>
            <a:gdLst>
              <a:gd name="connsiteX0" fmla="*/ 1191488 w 1197838"/>
              <a:gd name="connsiteY0" fmla="*/ 6350 h 555320"/>
              <a:gd name="connsiteX1" fmla="*/ 331711 w 1197838"/>
              <a:gd name="connsiteY1" fmla="*/ 548970 h 555320"/>
              <a:gd name="connsiteX2" fmla="*/ 6350 w 1197838"/>
              <a:gd name="connsiteY2" fmla="*/ 548970 h 555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7838" h="555320">
                <a:moveTo>
                  <a:pt x="1191488" y="6350"/>
                </a:moveTo>
                <a:lnTo>
                  <a:pt x="331711" y="548970"/>
                </a:lnTo>
                <a:lnTo>
                  <a:pt x="6350" y="5489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731007" y="1785055"/>
            <a:ext cx="1031239" cy="1379575"/>
          </a:xfrm>
          <a:custGeom>
            <a:avLst/>
            <a:gdLst>
              <a:gd name="connsiteX0" fmla="*/ 1024890 w 1031239"/>
              <a:gd name="connsiteY0" fmla="*/ 6350 h 1379575"/>
              <a:gd name="connsiteX1" fmla="*/ 6350 w 1031239"/>
              <a:gd name="connsiteY1" fmla="*/ 1373225 h 1379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1239" h="1379575">
                <a:moveTo>
                  <a:pt x="1024890" y="6350"/>
                </a:moveTo>
                <a:lnTo>
                  <a:pt x="6350" y="13732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47549" y="3552717"/>
            <a:ext cx="48907" cy="335610"/>
          </a:xfrm>
          <a:custGeom>
            <a:avLst/>
            <a:gdLst>
              <a:gd name="connsiteX0" fmla="*/ 6350 w 48907"/>
              <a:gd name="connsiteY0" fmla="*/ 6350 h 335610"/>
              <a:gd name="connsiteX1" fmla="*/ 42557 w 48907"/>
              <a:gd name="connsiteY1" fmla="*/ 329260 h 335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907" h="335610">
                <a:moveTo>
                  <a:pt x="6350" y="6350"/>
                </a:moveTo>
                <a:lnTo>
                  <a:pt x="42557" y="32926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51716" y="3476505"/>
            <a:ext cx="144740" cy="411822"/>
          </a:xfrm>
          <a:custGeom>
            <a:avLst/>
            <a:gdLst>
              <a:gd name="connsiteX0" fmla="*/ 6350 w 144740"/>
              <a:gd name="connsiteY0" fmla="*/ 6350 h 411822"/>
              <a:gd name="connsiteX1" fmla="*/ 138390 w 144740"/>
              <a:gd name="connsiteY1" fmla="*/ 405472 h 411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740" h="411822">
                <a:moveTo>
                  <a:pt x="6350" y="6350"/>
                </a:moveTo>
                <a:lnTo>
                  <a:pt x="138390" y="4054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043F9-1B26-8645-8662-E93958E4B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839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1736</Words>
  <Application>Microsoft Macintosh PowerPoint</Application>
  <PresentationFormat>On-screen Show (4:3)</PresentationFormat>
  <Paragraphs>722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10_Blank</vt:lpstr>
      <vt:lpstr>11_Blank</vt:lpstr>
      <vt:lpstr>12_Blank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182</cp:revision>
  <dcterms:modified xsi:type="dcterms:W3CDTF">2020-02-07T17:25:36Z</dcterms:modified>
</cp:coreProperties>
</file>