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theme/theme18.xml" ContentType="application/vnd.openxmlformats-officedocument.theme+xml"/>
  <Override PartName="/ppt/slideLayouts/slideLayout22.xml" ContentType="application/vnd.openxmlformats-officedocument.presentationml.slideLayout+xml"/>
  <Override PartName="/ppt/theme/theme19.xml" ContentType="application/vnd.openxmlformats-officedocument.theme+xml"/>
  <Override PartName="/ppt/slideLayouts/slideLayout23.xml" ContentType="application/vnd.openxmlformats-officedocument.presentationml.slideLayout+xml"/>
  <Override PartName="/ppt/theme/theme20.xml" ContentType="application/vnd.openxmlformats-officedocument.theme+xml"/>
  <Override PartName="/ppt/slideLayouts/slideLayout24.xml" ContentType="application/vnd.openxmlformats-officedocument.presentationml.slideLayout+xml"/>
  <Override PartName="/ppt/theme/theme21.xml" ContentType="application/vnd.openxmlformats-officedocument.theme+xml"/>
  <Override PartName="/ppt/slideLayouts/slideLayout25.xml" ContentType="application/vnd.openxmlformats-officedocument.presentationml.slideLayout+xml"/>
  <Override PartName="/ppt/theme/theme22.xml" ContentType="application/vnd.openxmlformats-officedocument.theme+xml"/>
  <Override PartName="/ppt/slideLayouts/slideLayout26.xml" ContentType="application/vnd.openxmlformats-officedocument.presentationml.slideLayout+xml"/>
  <Override PartName="/ppt/theme/theme23.xml" ContentType="application/vnd.openxmlformats-officedocument.theme+xml"/>
  <Override PartName="/ppt/slideLayouts/slideLayout27.xml" ContentType="application/vnd.openxmlformats-officedocument.presentationml.slideLayout+xml"/>
  <Override PartName="/ppt/theme/theme24.xml" ContentType="application/vnd.openxmlformats-officedocument.theme+xml"/>
  <Override PartName="/ppt/slideLayouts/slideLayout28.xml" ContentType="application/vnd.openxmlformats-officedocument.presentationml.slideLayout+xml"/>
  <Override PartName="/ppt/theme/theme25.xml" ContentType="application/vnd.openxmlformats-officedocument.theme+xml"/>
  <Override PartName="/ppt/slideLayouts/slideLayout29.xml" ContentType="application/vnd.openxmlformats-officedocument.presentationml.slideLayout+xml"/>
  <Override PartName="/ppt/theme/theme26.xml" ContentType="application/vnd.openxmlformats-officedocument.theme+xml"/>
  <Override PartName="/ppt/slideLayouts/slideLayout30.xml" ContentType="application/vnd.openxmlformats-officedocument.presentationml.slideLayout+xml"/>
  <Override PartName="/ppt/theme/theme27.xml" ContentType="application/vnd.openxmlformats-officedocument.theme+xml"/>
  <Override PartName="/ppt/slideLayouts/slideLayout31.xml" ContentType="application/vnd.openxmlformats-officedocument.presentationml.slideLayout+xml"/>
  <Override PartName="/ppt/theme/theme28.xml" ContentType="application/vnd.openxmlformats-officedocument.theme+xml"/>
  <Override PartName="/ppt/slideLayouts/slideLayout32.xml" ContentType="application/vnd.openxmlformats-officedocument.presentationml.slideLayout+xml"/>
  <Override PartName="/ppt/theme/theme29.xml" ContentType="application/vnd.openxmlformats-officedocument.theme+xml"/>
  <Override PartName="/ppt/slideLayouts/slideLayout33.xml" ContentType="application/vnd.openxmlformats-officedocument.presentationml.slideLayout+xml"/>
  <Override PartName="/ppt/theme/theme30.xml" ContentType="application/vnd.openxmlformats-officedocument.theme+xml"/>
  <Override PartName="/ppt/slideLayouts/slideLayout34.xml" ContentType="application/vnd.openxmlformats-officedocument.presentationml.slideLayout+xml"/>
  <Override PartName="/ppt/theme/theme31.xml" ContentType="application/vnd.openxmlformats-officedocument.theme+xml"/>
  <Override PartName="/ppt/slideLayouts/slideLayout35.xml" ContentType="application/vnd.openxmlformats-officedocument.presentationml.slideLayout+xml"/>
  <Override PartName="/ppt/theme/theme32.xml" ContentType="application/vnd.openxmlformats-officedocument.theme+xml"/>
  <Override PartName="/ppt/slideLayouts/slideLayout36.xml" ContentType="application/vnd.openxmlformats-officedocument.presentationml.slideLayout+xml"/>
  <Override PartName="/ppt/theme/theme33.xml" ContentType="application/vnd.openxmlformats-officedocument.theme+xml"/>
  <Override PartName="/ppt/slideLayouts/slideLayout37.xml" ContentType="application/vnd.openxmlformats-officedocument.presentationml.slideLayout+xml"/>
  <Override PartName="/ppt/theme/theme34.xml" ContentType="application/vnd.openxmlformats-officedocument.theme+xml"/>
  <Override PartName="/ppt/slideLayouts/slideLayout38.xml" ContentType="application/vnd.openxmlformats-officedocument.presentationml.slideLayout+xml"/>
  <Override PartName="/ppt/theme/theme35.xml" ContentType="application/vnd.openxmlformats-officedocument.theme+xml"/>
  <Override PartName="/ppt/slideLayouts/slideLayout39.xml" ContentType="application/vnd.openxmlformats-officedocument.presentationml.slideLayout+xml"/>
  <Override PartName="/ppt/theme/theme36.xml" ContentType="application/vnd.openxmlformats-officedocument.theme+xml"/>
  <Override PartName="/ppt/slideLayouts/slideLayout40.xml" ContentType="application/vnd.openxmlformats-officedocument.presentationml.slideLayout+xml"/>
  <Override PartName="/ppt/theme/theme37.xml" ContentType="application/vnd.openxmlformats-officedocument.theme+xml"/>
  <Override PartName="/ppt/slideLayouts/slideLayout41.xml" ContentType="application/vnd.openxmlformats-officedocument.presentationml.slideLayout+xml"/>
  <Override PartName="/ppt/theme/theme38.xml" ContentType="application/vnd.openxmlformats-officedocument.theme+xml"/>
  <Override PartName="/ppt/slideLayouts/slideLayout42.xml" ContentType="application/vnd.openxmlformats-officedocument.presentationml.slideLayout+xml"/>
  <Override PartName="/ppt/theme/theme39.xml" ContentType="application/vnd.openxmlformats-officedocument.theme+xml"/>
  <Override PartName="/ppt/slideLayouts/slideLayout43.xml" ContentType="application/vnd.openxmlformats-officedocument.presentationml.slideLayout+xml"/>
  <Override PartName="/ppt/theme/theme40.xml" ContentType="application/vnd.openxmlformats-officedocument.theme+xml"/>
  <Override PartName="/ppt/slideLayouts/slideLayout44.xml" ContentType="application/vnd.openxmlformats-officedocument.presentationml.slideLayout+xml"/>
  <Override PartName="/ppt/theme/theme41.xml" ContentType="application/vnd.openxmlformats-officedocument.theme+xml"/>
  <Override PartName="/ppt/slideLayouts/slideLayout45.xml" ContentType="application/vnd.openxmlformats-officedocument.presentationml.slideLayout+xml"/>
  <Override PartName="/ppt/theme/theme42.xml" ContentType="application/vnd.openxmlformats-officedocument.theme+xml"/>
  <Override PartName="/ppt/slideLayouts/slideLayout46.xml" ContentType="application/vnd.openxmlformats-officedocument.presentationml.slideLayout+xml"/>
  <Override PartName="/ppt/theme/theme43.xml" ContentType="application/vnd.openxmlformats-officedocument.theme+xml"/>
  <Override PartName="/ppt/slideLayouts/slideLayout47.xml" ContentType="application/vnd.openxmlformats-officedocument.presentationml.slideLayout+xml"/>
  <Override PartName="/ppt/theme/theme44.xml" ContentType="application/vnd.openxmlformats-officedocument.theme+xml"/>
  <Override PartName="/ppt/slideLayouts/slideLayout48.xml" ContentType="application/vnd.openxmlformats-officedocument.presentationml.slideLayout+xml"/>
  <Override PartName="/ppt/theme/theme45.xml" ContentType="application/vnd.openxmlformats-officedocument.theme+xml"/>
  <Override PartName="/ppt/slideLayouts/slideLayout49.xml" ContentType="application/vnd.openxmlformats-officedocument.presentationml.slideLayout+xml"/>
  <Override PartName="/ppt/theme/theme46.xml" ContentType="application/vnd.openxmlformats-officedocument.theme+xml"/>
  <Override PartName="/ppt/slideLayouts/slideLayout50.xml" ContentType="application/vnd.openxmlformats-officedocument.presentationml.slideLayout+xml"/>
  <Override PartName="/ppt/theme/theme47.xml" ContentType="application/vnd.openxmlformats-officedocument.theme+xml"/>
  <Override PartName="/ppt/theme/theme4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753" r:id="rId1"/>
    <p:sldMasterId id="2147484774" r:id="rId2"/>
    <p:sldMasterId id="2147484776" r:id="rId3"/>
    <p:sldMasterId id="2147484790" r:id="rId4"/>
    <p:sldMasterId id="2147484792" r:id="rId5"/>
    <p:sldMasterId id="2147484794" r:id="rId6"/>
    <p:sldMasterId id="2147484796" r:id="rId7"/>
    <p:sldMasterId id="2147484798" r:id="rId8"/>
    <p:sldMasterId id="2147484800" r:id="rId9"/>
    <p:sldMasterId id="2147484802" r:id="rId10"/>
    <p:sldMasterId id="2147484804" r:id="rId11"/>
    <p:sldMasterId id="2147484808" r:id="rId12"/>
    <p:sldMasterId id="2147484810" r:id="rId13"/>
    <p:sldMasterId id="2147484812" r:id="rId14"/>
    <p:sldMasterId id="2147484818" r:id="rId15"/>
    <p:sldMasterId id="2147484824" r:id="rId16"/>
    <p:sldMasterId id="2147484828" r:id="rId17"/>
    <p:sldMasterId id="2147484830" r:id="rId18"/>
    <p:sldMasterId id="2147484840" r:id="rId19"/>
    <p:sldMasterId id="2147484842" r:id="rId20"/>
    <p:sldMasterId id="2147484844" r:id="rId21"/>
    <p:sldMasterId id="2147484846" r:id="rId22"/>
    <p:sldMasterId id="2147484848" r:id="rId23"/>
    <p:sldMasterId id="2147484850" r:id="rId24"/>
    <p:sldMasterId id="2147484852" r:id="rId25"/>
    <p:sldMasterId id="2147484854" r:id="rId26"/>
    <p:sldMasterId id="2147484856" r:id="rId27"/>
    <p:sldMasterId id="2147484858" r:id="rId28"/>
    <p:sldMasterId id="2147484860" r:id="rId29"/>
    <p:sldMasterId id="2147484862" r:id="rId30"/>
    <p:sldMasterId id="2147484864" r:id="rId31"/>
    <p:sldMasterId id="2147484866" r:id="rId32"/>
    <p:sldMasterId id="2147484868" r:id="rId33"/>
    <p:sldMasterId id="2147484870" r:id="rId34"/>
    <p:sldMasterId id="2147484872" r:id="rId35"/>
    <p:sldMasterId id="2147484874" r:id="rId36"/>
    <p:sldMasterId id="2147484876" r:id="rId37"/>
    <p:sldMasterId id="2147484878" r:id="rId38"/>
    <p:sldMasterId id="2147484880" r:id="rId39"/>
    <p:sldMasterId id="2147484882" r:id="rId40"/>
    <p:sldMasterId id="2147484884" r:id="rId41"/>
    <p:sldMasterId id="2147484894" r:id="rId42"/>
    <p:sldMasterId id="2147484902" r:id="rId43"/>
    <p:sldMasterId id="2147484914" r:id="rId44"/>
    <p:sldMasterId id="2147484930" r:id="rId45"/>
    <p:sldMasterId id="2147484944" r:id="rId46"/>
    <p:sldMasterId id="2147484946" r:id="rId47"/>
  </p:sldMasterIdLst>
  <p:notesMasterIdLst>
    <p:notesMasterId r:id="rId99"/>
  </p:notesMasterIdLst>
  <p:sldIdLst>
    <p:sldId id="687" r:id="rId48"/>
    <p:sldId id="479" r:id="rId49"/>
    <p:sldId id="480" r:id="rId50"/>
    <p:sldId id="481" r:id="rId51"/>
    <p:sldId id="482" r:id="rId52"/>
    <p:sldId id="657" r:id="rId53"/>
    <p:sldId id="486" r:id="rId54"/>
    <p:sldId id="490" r:id="rId55"/>
    <p:sldId id="501" r:id="rId56"/>
    <p:sldId id="503" r:id="rId57"/>
    <p:sldId id="505" r:id="rId58"/>
    <p:sldId id="507" r:id="rId59"/>
    <p:sldId id="509" r:id="rId60"/>
    <p:sldId id="511" r:id="rId61"/>
    <p:sldId id="513" r:id="rId62"/>
    <p:sldId id="522" r:id="rId63"/>
    <p:sldId id="688" r:id="rId64"/>
    <p:sldId id="527" r:id="rId65"/>
    <p:sldId id="529" r:id="rId66"/>
    <p:sldId id="531" r:id="rId67"/>
    <p:sldId id="662" r:id="rId68"/>
    <p:sldId id="542" r:id="rId69"/>
    <p:sldId id="544" r:id="rId70"/>
    <p:sldId id="666" r:id="rId71"/>
    <p:sldId id="552" r:id="rId72"/>
    <p:sldId id="556" r:id="rId73"/>
    <p:sldId id="561" r:id="rId74"/>
    <p:sldId id="672" r:id="rId75"/>
    <p:sldId id="680" r:id="rId76"/>
    <p:sldId id="596" r:id="rId77"/>
    <p:sldId id="597" r:id="rId78"/>
    <p:sldId id="598" r:id="rId79"/>
    <p:sldId id="601" r:id="rId80"/>
    <p:sldId id="603" r:id="rId81"/>
    <p:sldId id="605" r:id="rId82"/>
    <p:sldId id="607" r:id="rId83"/>
    <p:sldId id="610" r:id="rId84"/>
    <p:sldId id="613" r:id="rId85"/>
    <p:sldId id="621" r:id="rId86"/>
    <p:sldId id="624" r:id="rId87"/>
    <p:sldId id="626" r:id="rId88"/>
    <p:sldId id="628" r:id="rId89"/>
    <p:sldId id="631" r:id="rId90"/>
    <p:sldId id="633" r:id="rId91"/>
    <p:sldId id="635" r:id="rId92"/>
    <p:sldId id="637" r:id="rId93"/>
    <p:sldId id="640" r:id="rId94"/>
    <p:sldId id="642" r:id="rId95"/>
    <p:sldId id="644" r:id="rId96"/>
    <p:sldId id="646" r:id="rId97"/>
    <p:sldId id="648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88"/>
  </p:normalViewPr>
  <p:slideViewPr>
    <p:cSldViewPr>
      <p:cViewPr varScale="1">
        <p:scale>
          <a:sx n="212" d="100"/>
          <a:sy n="212" d="100"/>
        </p:scale>
        <p:origin x="25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6.xml"/><Relationship Id="rId68" Type="http://schemas.openxmlformats.org/officeDocument/2006/relationships/slide" Target="slides/slide21.xml"/><Relationship Id="rId84" Type="http://schemas.openxmlformats.org/officeDocument/2006/relationships/slide" Target="slides/slide37.xml"/><Relationship Id="rId89" Type="http://schemas.openxmlformats.org/officeDocument/2006/relationships/slide" Target="slides/slide42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6.xml"/><Relationship Id="rId58" Type="http://schemas.openxmlformats.org/officeDocument/2006/relationships/slide" Target="slides/slide11.xml"/><Relationship Id="rId74" Type="http://schemas.openxmlformats.org/officeDocument/2006/relationships/slide" Target="slides/slide27.xml"/><Relationship Id="rId79" Type="http://schemas.openxmlformats.org/officeDocument/2006/relationships/slide" Target="slides/slide32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3.xml"/><Relationship Id="rId95" Type="http://schemas.openxmlformats.org/officeDocument/2006/relationships/slide" Target="slides/slide48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64" Type="http://schemas.openxmlformats.org/officeDocument/2006/relationships/slide" Target="slides/slide17.xml"/><Relationship Id="rId69" Type="http://schemas.openxmlformats.org/officeDocument/2006/relationships/slide" Target="slides/slide22.xml"/><Relationship Id="rId80" Type="http://schemas.openxmlformats.org/officeDocument/2006/relationships/slide" Target="slides/slide33.xml"/><Relationship Id="rId85" Type="http://schemas.openxmlformats.org/officeDocument/2006/relationships/slide" Target="slides/slide38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2.xml"/><Relationship Id="rId67" Type="http://schemas.openxmlformats.org/officeDocument/2006/relationships/slide" Target="slides/slide20.xml"/><Relationship Id="rId103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7.xml"/><Relationship Id="rId62" Type="http://schemas.openxmlformats.org/officeDocument/2006/relationships/slide" Target="slides/slide15.xml"/><Relationship Id="rId70" Type="http://schemas.openxmlformats.org/officeDocument/2006/relationships/slide" Target="slides/slide23.xml"/><Relationship Id="rId75" Type="http://schemas.openxmlformats.org/officeDocument/2006/relationships/slide" Target="slides/slide28.xml"/><Relationship Id="rId83" Type="http://schemas.openxmlformats.org/officeDocument/2006/relationships/slide" Target="slides/slide36.xml"/><Relationship Id="rId88" Type="http://schemas.openxmlformats.org/officeDocument/2006/relationships/slide" Target="slides/slide41.xml"/><Relationship Id="rId91" Type="http://schemas.openxmlformats.org/officeDocument/2006/relationships/slide" Target="slides/slide44.xml"/><Relationship Id="rId96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2.xml"/><Relationship Id="rId57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5.xml"/><Relationship Id="rId60" Type="http://schemas.openxmlformats.org/officeDocument/2006/relationships/slide" Target="slides/slide13.xml"/><Relationship Id="rId65" Type="http://schemas.openxmlformats.org/officeDocument/2006/relationships/slide" Target="slides/slide18.xml"/><Relationship Id="rId73" Type="http://schemas.openxmlformats.org/officeDocument/2006/relationships/slide" Target="slides/slide26.xml"/><Relationship Id="rId78" Type="http://schemas.openxmlformats.org/officeDocument/2006/relationships/slide" Target="slides/slide31.xml"/><Relationship Id="rId81" Type="http://schemas.openxmlformats.org/officeDocument/2006/relationships/slide" Target="slides/slide34.xml"/><Relationship Id="rId86" Type="http://schemas.openxmlformats.org/officeDocument/2006/relationships/slide" Target="slides/slide39.xml"/><Relationship Id="rId94" Type="http://schemas.openxmlformats.org/officeDocument/2006/relationships/slide" Target="slides/slide47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76" Type="http://schemas.openxmlformats.org/officeDocument/2006/relationships/slide" Target="slides/slide29.xml"/><Relationship Id="rId97" Type="http://schemas.openxmlformats.org/officeDocument/2006/relationships/slide" Target="slides/slide5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4.xml"/><Relationship Id="rId92" Type="http://schemas.openxmlformats.org/officeDocument/2006/relationships/slide" Target="slides/slide4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9.xml"/><Relationship Id="rId87" Type="http://schemas.openxmlformats.org/officeDocument/2006/relationships/slide" Target="slides/slide40.xml"/><Relationship Id="rId61" Type="http://schemas.openxmlformats.org/officeDocument/2006/relationships/slide" Target="slides/slide14.xml"/><Relationship Id="rId82" Type="http://schemas.openxmlformats.org/officeDocument/2006/relationships/slide" Target="slides/slide3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9.xml"/><Relationship Id="rId77" Type="http://schemas.openxmlformats.org/officeDocument/2006/relationships/slide" Target="slides/slide30.xml"/><Relationship Id="rId100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72" Type="http://schemas.openxmlformats.org/officeDocument/2006/relationships/slide" Target="slides/slide25.xml"/><Relationship Id="rId93" Type="http://schemas.openxmlformats.org/officeDocument/2006/relationships/slide" Target="slides/slide46.xml"/><Relationship Id="rId98" Type="http://schemas.openxmlformats.org/officeDocument/2006/relationships/slide" Target="slides/slide5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98B11F-C989-4FC2-9FC4-9CD7F081D68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0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6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2775"/>
            <a:ext cx="4572000" cy="58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A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1808" y="3503697"/>
            <a:ext cx="3711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>
                <a:solidFill>
                  <a:srgbClr val="E44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en-US" sz="3000" b="0" baseline="0" dirty="0">
                <a:solidFill>
                  <a:srgbClr val="E44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Tissues</a:t>
            </a:r>
            <a:endParaRPr lang="en-US" sz="3000" b="0" dirty="0">
              <a:solidFill>
                <a:srgbClr val="E44E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stomShape 2"/>
          <p:cNvSpPr/>
          <p:nvPr userDrawn="1"/>
        </p:nvSpPr>
        <p:spPr>
          <a:xfrm>
            <a:off x="5185800" y="5486040"/>
            <a:ext cx="368280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2A61A4"/>
                </a:solidFill>
                <a:latin typeface="Arial"/>
              </a:rPr>
              <a:t>Lecture Presentation by 
Patty </a:t>
            </a:r>
            <a:r>
              <a:rPr lang="en-US" sz="1600" dirty="0" err="1">
                <a:solidFill>
                  <a:srgbClr val="2A61A4"/>
                </a:solidFill>
                <a:latin typeface="Arial"/>
              </a:rPr>
              <a:t>Bostwick</a:t>
            </a:r>
            <a:r>
              <a:rPr lang="en-US" sz="1600" dirty="0">
                <a:solidFill>
                  <a:srgbClr val="2A61A4"/>
                </a:solidFill>
                <a:latin typeface="Arial"/>
              </a:rPr>
              <a:t>-Taylor
Florence-Darlington Technical College</a:t>
            </a: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FF48613-E2C5-F04D-B332-3DBA746F2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2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51C2A5F-0B37-DD4B-BF07-9BAE415CA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57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4FF1DF-2F4C-1844-AEC8-0F390F3FA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0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C70563D-5051-5148-A697-785D1C7F5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70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DE61907-4025-BA42-BC5C-A32E80966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05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3E1BE4A-F997-2249-BC78-B5B059CF6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700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47B60EC-A0BB-F34C-8F34-E141CB4AD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101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F817F10-C25B-7241-890E-4EC919D3C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631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7F20CD3-230C-8644-99D8-B58FADF96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25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399ED8B-6F70-024C-B75E-4C10DC0B2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763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9216F65-25DB-D444-A6D5-165E438C6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30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9819-53C7-C04B-8E7D-771BEB5B9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20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FCFFA14-9EBB-264A-9BAE-C1C0BA19B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137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F88A17B-539D-CF40-941E-829ABD3E1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982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451B941-4B04-4E4C-87D5-DCD949941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242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5C23211-482E-9B42-B104-32A29B3B0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66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402DC2-5334-1F4B-A1C8-CF34A571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045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6089B2-A2FA-9443-B803-518F4036E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098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5C5A71-9CC7-1D41-9560-F9CB5E52E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217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91ED916-C8CC-F240-ABC8-EC92CE31D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6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DF8DD4E-61A5-4A46-827B-AA10F218E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460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B3D4086-42E0-4F4E-A7A9-E2AB4E357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97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3BC47E-C8D0-8F42-BD68-BE6F15361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81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71986E-4B6B-FB4A-9B50-CC5B8E3CF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128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80A6F82-033C-7F4D-9785-887EE7DCB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273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69D9AE-6604-D24E-8CC5-071A91FA1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047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CD0835-5108-DC4A-9719-C8F1B17E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387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60F19A3-0B22-D847-8ECB-D3E5C19EC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691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C6D3C7B-2C9A-A44F-B283-030FE40FF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510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B251D7C-93F3-EA49-B35D-F3E813E2B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448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8323EE7-0195-8C45-ACCA-436DDEC80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96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A9A1AC6-C09D-F748-BEBC-D26979F9D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948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E25E7EA-8BBE-2D41-B7D3-2F954BB8B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09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859ABA-F5B5-164E-BCA4-10BF358AD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9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5BBE29-FE67-0146-9DE5-3DFD12AE6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551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46214D5-960F-3747-A45F-84F557BE7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711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DC105BC-C648-D14F-9B15-E130F4C1A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689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2F5F7FF-C7D7-DF44-89C1-19236F4C9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537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A38B365-2779-EC4D-AB9F-3F95FAE6F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047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1480B6-15BF-294D-84B1-87D27326A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9052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77D30CF-BCB9-EE47-AA63-F6C3CAD91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340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7479E85-49BB-7741-9EE8-F21CEF522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536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44D6B9-F82B-6E46-B60E-407C950C2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2630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B23B22-D08F-9F44-BE80-27CC3A78D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70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C1D0412-81DF-9C45-9177-90BD55391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532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F1D5F21-3820-EB4A-9F55-A8B4CBBD8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33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E321DC6-C6C2-BB4F-8660-F81E32319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12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779DE5F-AA4D-8242-A6EA-924F93765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5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6031670-CB51-9F48-8B7C-2166F9674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49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815F0E8-318E-D94D-82F3-6FC973CF3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65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8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4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5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6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47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48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49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13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CE7B-4C2E-1246-9CC9-7B3943D9C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9" r:id="rId3"/>
    <p:sldLayoutId id="214748476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A61A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352000-523C-9D4E-BDC5-A3C8DD3BF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63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F7855C-B1EA-6440-889D-2F9A4AC85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94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80927D-E359-194B-B921-7E9F3DF63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53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F73C0B-6837-8447-A6D0-1E3D90F4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22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48DA21-1FF4-D54C-9DDC-231AD57E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77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26411-97A2-4A48-B8B3-43E61220B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25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CBD8A1-10D2-D44B-B0E0-943652B89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75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4905CE-5AC5-A14D-BE6A-3630A72AF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45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C3A4B6-2968-1F44-9DDF-FFB10B95C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04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B13B5D-1E3D-C444-A993-CCB1D7FB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85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A81AB2-A8BB-D842-B9FB-3A0145F30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48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2A2794-C9A0-CA47-B5DB-0DD5BFA01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2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12A1A2-C9D4-9C4A-8AD4-EF5489BE8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0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EFF164-641A-9E4D-8FFC-FDECC23AE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73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CE7C10-119A-054E-B159-E80722D59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80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1A0082-01EE-5849-9F9C-DE9169D17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17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552060-43E3-1745-AE7A-A69AD56E6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62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9C6AE6-9B9C-7740-B062-5EED17A53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48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1E1FFB-F581-BF40-B2F3-BCDD3DB5B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86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6E11A3-CC6A-124B-9A7E-DCD526155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38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78A2BB-B9FF-884D-8B59-D75E336F6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10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833A55-A21C-7C46-BCC9-EF87CBD78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62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344D39-E644-2347-B8EB-10CA5F5E8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36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5A96D4-194F-A449-A383-3D732F860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45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071EE5-9F5B-C946-A078-3DC1ACE42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59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30D480-EB0C-6B4C-939C-2DBB8EBCD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42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F58D47-8730-174D-A634-2C14988B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12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873FD0-7341-5048-B301-2A960EAE5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67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85BAA4-8E75-7542-B208-C14E583D5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31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E2A36D-F971-9441-8AA1-CDA4366C5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83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C6B256-4409-1F4D-B929-04FC65882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79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9D51DA-7DAA-474F-96B3-307E6DEE2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24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4726AD-5153-8342-97E3-1F21E8F11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59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4A693D-34D6-BC4A-9B7C-E6CE4B802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3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344065-9B1B-6B40-8D95-80853FBA2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89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7F2C7F-07C2-AA49-8D36-99CDB8F07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9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30D951-87EC-E749-9DBD-01EC9289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32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A6A836-CC43-044C-A999-D2A05B42F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7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7FB653-22FF-134B-B151-E011603B9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50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CB39F5-3F4F-F549-9FB9-EA601D7D8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93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D8D6B7-8CCF-1144-B200-9A4021812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06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C8CB2C-C48E-5048-A7DB-D3F10D845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35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C596C6-3326-1249-828F-2EB9E801B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16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A91DBD-D474-2F41-8FA4-983343ADC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24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9F5761-F75E-D541-AD2A-0A132482E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42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8437B8-E009-AB4D-948E-844A0228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74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01a-U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08b-U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08c-U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08d-U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08e-U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08f-U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08g-U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09-U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0a-U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0b-U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unnumbered_03_01-U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01b-U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0-U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2a-U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3b-U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3c-U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C:\Users\rajesh\Desktop\Jan-17\Unlabeled\figure_03_02-U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7a-U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7b-U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8a-U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8b-U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8c-U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8d-U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8e-U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8f-U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9a-U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03-U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9b-U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9c-U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9d-U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9e-U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9f-U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9g-U.jp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19h-U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20a-U.jpg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20b-U.jp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20c-U.jp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04-U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21-U.jpg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22-U.jpg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06-U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07-U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Jan-17\Unlabeled\figure_03_08a-U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"/>
          <a:stretch>
            <a:fillRect/>
          </a:stretch>
        </p:blipFill>
        <p:spPr>
          <a:xfrm>
            <a:off x="2081784" y="1652016"/>
            <a:ext cx="4980432" cy="3553968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559994" y="2522517"/>
            <a:ext cx="1134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Nucleus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559994" y="3513117"/>
            <a:ext cx="14827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Cytoplasm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559994" y="4122717"/>
            <a:ext cx="148874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Plasma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membrane</a:t>
            </a:r>
            <a:endParaRPr lang="en-US" altLang="en-US" sz="2000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105594" y="4879954"/>
            <a:ext cx="37496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Generalized animal cell</a:t>
            </a:r>
          </a:p>
        </p:txBody>
      </p:sp>
      <p:sp>
        <p:nvSpPr>
          <p:cNvPr id="10" name="Freeform 9"/>
          <p:cNvSpPr/>
          <p:nvPr/>
        </p:nvSpPr>
        <p:spPr>
          <a:xfrm>
            <a:off x="4112892" y="3469229"/>
            <a:ext cx="537692" cy="207619"/>
          </a:xfrm>
          <a:custGeom>
            <a:avLst/>
            <a:gdLst>
              <a:gd name="connsiteX0" fmla="*/ 512292 w 537692"/>
              <a:gd name="connsiteY0" fmla="*/ 182219 h 207619"/>
              <a:gd name="connsiteX1" fmla="*/ 25400 w 537692"/>
              <a:gd name="connsiteY1" fmla="*/ 25400 h 2076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37692" h="207619">
                <a:moveTo>
                  <a:pt x="512292" y="182219"/>
                </a:moveTo>
                <a:lnTo>
                  <a:pt x="25400" y="25400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4125592" y="3481929"/>
            <a:ext cx="1407109" cy="182219"/>
          </a:xfrm>
          <a:custGeom>
            <a:avLst/>
            <a:gdLst>
              <a:gd name="connsiteX0" fmla="*/ 1394409 w 1407109"/>
              <a:gd name="connsiteY0" fmla="*/ 169519 h 182219"/>
              <a:gd name="connsiteX1" fmla="*/ 499592 w 1407109"/>
              <a:gd name="connsiteY1" fmla="*/ 169519 h 182219"/>
              <a:gd name="connsiteX2" fmla="*/ 12700 w 1407109"/>
              <a:gd name="connsiteY2" fmla="*/ 12700 h 1822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07109" h="182219">
                <a:moveTo>
                  <a:pt x="1394409" y="169519"/>
                </a:moveTo>
                <a:lnTo>
                  <a:pt x="499592" y="169519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4112892" y="2379874"/>
            <a:ext cx="537692" cy="309232"/>
          </a:xfrm>
          <a:custGeom>
            <a:avLst/>
            <a:gdLst>
              <a:gd name="connsiteX0" fmla="*/ 512292 w 537692"/>
              <a:gd name="connsiteY0" fmla="*/ 283832 h 309232"/>
              <a:gd name="connsiteX1" fmla="*/ 25400 w 537692"/>
              <a:gd name="connsiteY1" fmla="*/ 25400 h 3092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37692" h="309232">
                <a:moveTo>
                  <a:pt x="512292" y="283832"/>
                </a:moveTo>
                <a:lnTo>
                  <a:pt x="25400" y="25400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125592" y="2392573"/>
            <a:ext cx="1407109" cy="283832"/>
          </a:xfrm>
          <a:custGeom>
            <a:avLst/>
            <a:gdLst>
              <a:gd name="connsiteX0" fmla="*/ 1394409 w 1407109"/>
              <a:gd name="connsiteY0" fmla="*/ 271132 h 283832"/>
              <a:gd name="connsiteX1" fmla="*/ 499592 w 1407109"/>
              <a:gd name="connsiteY1" fmla="*/ 271132 h 283832"/>
              <a:gd name="connsiteX2" fmla="*/ 12700 w 1407109"/>
              <a:gd name="connsiteY2" fmla="*/ 12700 h 283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07109" h="283832">
                <a:moveTo>
                  <a:pt x="1394409" y="271132"/>
                </a:moveTo>
                <a:lnTo>
                  <a:pt x="499592" y="271132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3436910" y="4234200"/>
            <a:ext cx="2110384" cy="101600"/>
          </a:xfrm>
          <a:custGeom>
            <a:avLst/>
            <a:gdLst>
              <a:gd name="connsiteX0" fmla="*/ 2084984 w 2110384"/>
              <a:gd name="connsiteY0" fmla="*/ 25400 h 101600"/>
              <a:gd name="connsiteX1" fmla="*/ 25400 w 2110384"/>
              <a:gd name="connsiteY1" fmla="*/ 25400 h 101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0384" h="101600">
                <a:moveTo>
                  <a:pt x="2084984" y="25400"/>
                </a:moveTo>
                <a:lnTo>
                  <a:pt x="25400" y="25400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3449610" y="4246900"/>
            <a:ext cx="2084984" cy="50800"/>
          </a:xfrm>
          <a:custGeom>
            <a:avLst/>
            <a:gdLst>
              <a:gd name="connsiteX0" fmla="*/ 2072284 w 2084984"/>
              <a:gd name="connsiteY0" fmla="*/ 12700 h 50800"/>
              <a:gd name="connsiteX1" fmla="*/ 12700 w 2084984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84984" h="50800">
                <a:moveTo>
                  <a:pt x="2072284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CAB60-CBA5-0C47-9402-ECFCC0259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51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2"/>
          <a:stretch>
            <a:fillRect/>
          </a:stretch>
        </p:blipFill>
        <p:spPr>
          <a:xfrm>
            <a:off x="1514856" y="2423160"/>
            <a:ext cx="6114288" cy="201168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48254" y="2435542"/>
            <a:ext cx="1325684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Epithelial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cells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099616" y="2511425"/>
            <a:ext cx="99867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091679" y="2892425"/>
            <a:ext cx="1522853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Intermediate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filaments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554604" y="4138930"/>
            <a:ext cx="566123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Cells that cover and line body organs</a:t>
            </a:r>
          </a:p>
        </p:txBody>
      </p:sp>
      <p:sp>
        <p:nvSpPr>
          <p:cNvPr id="10" name="Freeform 9"/>
          <p:cNvSpPr/>
          <p:nvPr/>
        </p:nvSpPr>
        <p:spPr>
          <a:xfrm>
            <a:off x="4607715" y="2619801"/>
            <a:ext cx="1476970" cy="824280"/>
          </a:xfrm>
          <a:custGeom>
            <a:avLst/>
            <a:gdLst>
              <a:gd name="connsiteX0" fmla="*/ 25400 w 1476970"/>
              <a:gd name="connsiteY0" fmla="*/ 798880 h 824280"/>
              <a:gd name="connsiteX1" fmla="*/ 968970 w 1476970"/>
              <a:gd name="connsiteY1" fmla="*/ 25400 h 824280"/>
              <a:gd name="connsiteX2" fmla="*/ 1451570 w 1476970"/>
              <a:gd name="connsiteY2" fmla="*/ 25400 h 824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76970" h="824280">
                <a:moveTo>
                  <a:pt x="25400" y="798880"/>
                </a:moveTo>
                <a:lnTo>
                  <a:pt x="968970" y="25400"/>
                </a:lnTo>
                <a:lnTo>
                  <a:pt x="1451570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5233239" y="3000801"/>
            <a:ext cx="842962" cy="259575"/>
          </a:xfrm>
          <a:custGeom>
            <a:avLst/>
            <a:gdLst>
              <a:gd name="connsiteX0" fmla="*/ 25400 w 842962"/>
              <a:gd name="connsiteY0" fmla="*/ 234175 h 259575"/>
              <a:gd name="connsiteX1" fmla="*/ 444995 w 842962"/>
              <a:gd name="connsiteY1" fmla="*/ 25400 h 259575"/>
              <a:gd name="connsiteX2" fmla="*/ 817562 w 842962"/>
              <a:gd name="connsiteY2" fmla="*/ 25400 h 259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42962" h="259575">
                <a:moveTo>
                  <a:pt x="25400" y="234175"/>
                </a:moveTo>
                <a:lnTo>
                  <a:pt x="444995" y="25400"/>
                </a:lnTo>
                <a:lnTo>
                  <a:pt x="817562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5427193" y="3000801"/>
            <a:ext cx="276440" cy="592815"/>
          </a:xfrm>
          <a:custGeom>
            <a:avLst/>
            <a:gdLst>
              <a:gd name="connsiteX0" fmla="*/ 251040 w 276440"/>
              <a:gd name="connsiteY0" fmla="*/ 25400 h 592815"/>
              <a:gd name="connsiteX1" fmla="*/ 25400 w 276440"/>
              <a:gd name="connsiteY1" fmla="*/ 567415 h 5928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6440" h="592815">
                <a:moveTo>
                  <a:pt x="251040" y="25400"/>
                </a:moveTo>
                <a:lnTo>
                  <a:pt x="25400" y="56741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620414" y="2632501"/>
            <a:ext cx="1451570" cy="798880"/>
          </a:xfrm>
          <a:custGeom>
            <a:avLst/>
            <a:gdLst>
              <a:gd name="connsiteX0" fmla="*/ 12700 w 1451570"/>
              <a:gd name="connsiteY0" fmla="*/ 786180 h 798880"/>
              <a:gd name="connsiteX1" fmla="*/ 956270 w 1451570"/>
              <a:gd name="connsiteY1" fmla="*/ 12700 h 798880"/>
              <a:gd name="connsiteX2" fmla="*/ 1438870 w 1451570"/>
              <a:gd name="connsiteY2" fmla="*/ 12700 h 7988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51570" h="798880">
                <a:moveTo>
                  <a:pt x="12700" y="786180"/>
                </a:moveTo>
                <a:lnTo>
                  <a:pt x="956270" y="12700"/>
                </a:lnTo>
                <a:lnTo>
                  <a:pt x="143887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5245939" y="3013501"/>
            <a:ext cx="817562" cy="234175"/>
          </a:xfrm>
          <a:custGeom>
            <a:avLst/>
            <a:gdLst>
              <a:gd name="connsiteX0" fmla="*/ 12700 w 817562"/>
              <a:gd name="connsiteY0" fmla="*/ 221475 h 234175"/>
              <a:gd name="connsiteX1" fmla="*/ 432295 w 817562"/>
              <a:gd name="connsiteY1" fmla="*/ 12700 h 234175"/>
              <a:gd name="connsiteX2" fmla="*/ 804862 w 817562"/>
              <a:gd name="connsiteY2" fmla="*/ 12700 h 234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17562" h="234175">
                <a:moveTo>
                  <a:pt x="12700" y="221475"/>
                </a:moveTo>
                <a:lnTo>
                  <a:pt x="432295" y="12700"/>
                </a:lnTo>
                <a:lnTo>
                  <a:pt x="804862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5439893" y="3013501"/>
            <a:ext cx="251040" cy="567415"/>
          </a:xfrm>
          <a:custGeom>
            <a:avLst/>
            <a:gdLst>
              <a:gd name="connsiteX0" fmla="*/ 238340 w 251040"/>
              <a:gd name="connsiteY0" fmla="*/ 12700 h 567415"/>
              <a:gd name="connsiteX1" fmla="*/ 12700 w 251040"/>
              <a:gd name="connsiteY1" fmla="*/ 554715 h 567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1040" h="567415">
                <a:moveTo>
                  <a:pt x="238340" y="12700"/>
                </a:moveTo>
                <a:lnTo>
                  <a:pt x="12700" y="55471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32CBE-C5B5-FA40-B5DC-ABC1F5236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42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"/>
          <a:stretch>
            <a:fillRect/>
          </a:stretch>
        </p:blipFill>
        <p:spPr>
          <a:xfrm>
            <a:off x="1493520" y="2136648"/>
            <a:ext cx="6156960" cy="2584704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5270" y="2159573"/>
            <a:ext cx="160435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Skeletal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muscle cell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6857" y="2861248"/>
            <a:ext cx="1338508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Contractile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filaments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55995" y="2342136"/>
            <a:ext cx="76944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Nuclei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24232" y="3010473"/>
            <a:ext cx="1761444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Smooth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muscle cells</a:t>
            </a:r>
            <a:endParaRPr lang="en-US" altLang="en-US" sz="2000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534795" y="4440811"/>
            <a:ext cx="5859938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Cells that move organs and body parts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50412" y="3009274"/>
            <a:ext cx="186524" cy="538069"/>
          </a:xfrm>
          <a:custGeom>
            <a:avLst/>
            <a:gdLst>
              <a:gd name="connsiteX0" fmla="*/ 25400 w 186524"/>
              <a:gd name="connsiteY0" fmla="*/ 25400 h 538069"/>
              <a:gd name="connsiteX1" fmla="*/ 161124 w 186524"/>
              <a:gd name="connsiteY1" fmla="*/ 25400 h 538069"/>
              <a:gd name="connsiteX2" fmla="*/ 134429 w 186524"/>
              <a:gd name="connsiteY2" fmla="*/ 512669 h 5380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6524" h="538069">
                <a:moveTo>
                  <a:pt x="25400" y="25400"/>
                </a:moveTo>
                <a:lnTo>
                  <a:pt x="161124" y="25400"/>
                </a:lnTo>
                <a:lnTo>
                  <a:pt x="134429" y="51266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2986136" y="3009274"/>
            <a:ext cx="402767" cy="446138"/>
          </a:xfrm>
          <a:custGeom>
            <a:avLst/>
            <a:gdLst>
              <a:gd name="connsiteX0" fmla="*/ 25400 w 402767"/>
              <a:gd name="connsiteY0" fmla="*/ 25400 h 446138"/>
              <a:gd name="connsiteX1" fmla="*/ 377367 w 402767"/>
              <a:gd name="connsiteY1" fmla="*/ 420738 h 4461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2767" h="446138">
                <a:moveTo>
                  <a:pt x="25400" y="25400"/>
                </a:moveTo>
                <a:lnTo>
                  <a:pt x="377367" y="42073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5373711" y="2446690"/>
            <a:ext cx="641794" cy="197027"/>
          </a:xfrm>
          <a:custGeom>
            <a:avLst/>
            <a:gdLst>
              <a:gd name="connsiteX0" fmla="*/ 616394 w 641794"/>
              <a:gd name="connsiteY0" fmla="*/ 25400 h 197027"/>
              <a:gd name="connsiteX1" fmla="*/ 379310 w 641794"/>
              <a:gd name="connsiteY1" fmla="*/ 25400 h 197027"/>
              <a:gd name="connsiteX2" fmla="*/ 25400 w 641794"/>
              <a:gd name="connsiteY2" fmla="*/ 171627 h 1970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41794" h="197027">
                <a:moveTo>
                  <a:pt x="616394" y="25400"/>
                </a:moveTo>
                <a:lnTo>
                  <a:pt x="379310" y="25400"/>
                </a:lnTo>
                <a:lnTo>
                  <a:pt x="25400" y="17162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022124" y="2446690"/>
            <a:ext cx="756297" cy="1180166"/>
          </a:xfrm>
          <a:custGeom>
            <a:avLst/>
            <a:gdLst>
              <a:gd name="connsiteX0" fmla="*/ 730897 w 756297"/>
              <a:gd name="connsiteY0" fmla="*/ 25400 h 1180166"/>
              <a:gd name="connsiteX1" fmla="*/ 25400 w 756297"/>
              <a:gd name="connsiteY1" fmla="*/ 1154766 h 11801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6297" h="1180166">
                <a:moveTo>
                  <a:pt x="730897" y="25400"/>
                </a:moveTo>
                <a:lnTo>
                  <a:pt x="25400" y="115476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2863112" y="3021974"/>
            <a:ext cx="161124" cy="512669"/>
          </a:xfrm>
          <a:custGeom>
            <a:avLst/>
            <a:gdLst>
              <a:gd name="connsiteX0" fmla="*/ 12700 w 161124"/>
              <a:gd name="connsiteY0" fmla="*/ 12700 h 512669"/>
              <a:gd name="connsiteX1" fmla="*/ 148424 w 161124"/>
              <a:gd name="connsiteY1" fmla="*/ 12700 h 512669"/>
              <a:gd name="connsiteX2" fmla="*/ 121729 w 161124"/>
              <a:gd name="connsiteY2" fmla="*/ 499969 h 5126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1124" h="512669">
                <a:moveTo>
                  <a:pt x="12700" y="12700"/>
                </a:moveTo>
                <a:lnTo>
                  <a:pt x="148424" y="12700"/>
                </a:lnTo>
                <a:lnTo>
                  <a:pt x="121729" y="49996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2998836" y="3021974"/>
            <a:ext cx="377367" cy="420738"/>
          </a:xfrm>
          <a:custGeom>
            <a:avLst/>
            <a:gdLst>
              <a:gd name="connsiteX0" fmla="*/ 12700 w 377367"/>
              <a:gd name="connsiteY0" fmla="*/ 12700 h 420738"/>
              <a:gd name="connsiteX1" fmla="*/ 364667 w 377367"/>
              <a:gd name="connsiteY1" fmla="*/ 408038 h 420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7367" h="420738">
                <a:moveTo>
                  <a:pt x="12700" y="12700"/>
                </a:moveTo>
                <a:lnTo>
                  <a:pt x="364667" y="40803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386411" y="2459390"/>
            <a:ext cx="616394" cy="171627"/>
          </a:xfrm>
          <a:custGeom>
            <a:avLst/>
            <a:gdLst>
              <a:gd name="connsiteX0" fmla="*/ 603694 w 616394"/>
              <a:gd name="connsiteY0" fmla="*/ 12700 h 171627"/>
              <a:gd name="connsiteX1" fmla="*/ 366610 w 616394"/>
              <a:gd name="connsiteY1" fmla="*/ 12700 h 171627"/>
              <a:gd name="connsiteX2" fmla="*/ 12700 w 616394"/>
              <a:gd name="connsiteY2" fmla="*/ 158927 h 1716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16394" h="171627">
                <a:moveTo>
                  <a:pt x="603694" y="12700"/>
                </a:moveTo>
                <a:lnTo>
                  <a:pt x="366610" y="12700"/>
                </a:lnTo>
                <a:lnTo>
                  <a:pt x="12700" y="15892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5034824" y="2459390"/>
            <a:ext cx="730897" cy="1154766"/>
          </a:xfrm>
          <a:custGeom>
            <a:avLst/>
            <a:gdLst>
              <a:gd name="connsiteX0" fmla="*/ 718197 w 730897"/>
              <a:gd name="connsiteY0" fmla="*/ 12700 h 1154766"/>
              <a:gd name="connsiteX1" fmla="*/ 12700 w 730897"/>
              <a:gd name="connsiteY1" fmla="*/ 1142066 h 11547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0897" h="1154766">
                <a:moveTo>
                  <a:pt x="718197" y="12700"/>
                </a:moveTo>
                <a:lnTo>
                  <a:pt x="12700" y="114206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62DCC-2210-D94B-81DE-CB1200810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59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8"/>
          <a:stretch>
            <a:fillRect/>
          </a:stretch>
        </p:blipFill>
        <p:spPr>
          <a:xfrm>
            <a:off x="2575560" y="2255520"/>
            <a:ext cx="3992880" cy="2346960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590800" y="2245359"/>
            <a:ext cx="1043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Fat cell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705350" y="2247900"/>
            <a:ext cx="15517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Lipid droplet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705350" y="3757612"/>
            <a:ext cx="9986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605088" y="4277360"/>
            <a:ext cx="3975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(d) Cell that stores nutrients</a:t>
            </a:r>
          </a:p>
        </p:txBody>
      </p:sp>
      <p:sp>
        <p:nvSpPr>
          <p:cNvPr id="9" name="Freeform 8"/>
          <p:cNvSpPr/>
          <p:nvPr/>
        </p:nvSpPr>
        <p:spPr>
          <a:xfrm>
            <a:off x="3451226" y="2357387"/>
            <a:ext cx="1244600" cy="595604"/>
          </a:xfrm>
          <a:custGeom>
            <a:avLst/>
            <a:gdLst>
              <a:gd name="connsiteX0" fmla="*/ 1219200 w 1244600"/>
              <a:gd name="connsiteY0" fmla="*/ 25400 h 595604"/>
              <a:gd name="connsiteX1" fmla="*/ 1016000 w 1244600"/>
              <a:gd name="connsiteY1" fmla="*/ 25400 h 595604"/>
              <a:gd name="connsiteX2" fmla="*/ 25400 w 1244600"/>
              <a:gd name="connsiteY2" fmla="*/ 570204 h 5956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44600" h="595604">
                <a:moveTo>
                  <a:pt x="1219200" y="25400"/>
                </a:moveTo>
                <a:lnTo>
                  <a:pt x="1016000" y="25400"/>
                </a:lnTo>
                <a:lnTo>
                  <a:pt x="25400" y="57020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2878417" y="3725367"/>
            <a:ext cx="1817409" cy="209943"/>
          </a:xfrm>
          <a:custGeom>
            <a:avLst/>
            <a:gdLst>
              <a:gd name="connsiteX0" fmla="*/ 25400 w 1817409"/>
              <a:gd name="connsiteY0" fmla="*/ 25400 h 209943"/>
              <a:gd name="connsiteX1" fmla="*/ 847992 w 1817409"/>
              <a:gd name="connsiteY1" fmla="*/ 184543 h 209943"/>
              <a:gd name="connsiteX2" fmla="*/ 1792009 w 1817409"/>
              <a:gd name="connsiteY2" fmla="*/ 184543 h 2099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17409" h="209943">
                <a:moveTo>
                  <a:pt x="25400" y="25400"/>
                </a:moveTo>
                <a:lnTo>
                  <a:pt x="847992" y="184543"/>
                </a:lnTo>
                <a:lnTo>
                  <a:pt x="1792009" y="18454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3463926" y="2370087"/>
            <a:ext cx="1219200" cy="570204"/>
          </a:xfrm>
          <a:custGeom>
            <a:avLst/>
            <a:gdLst>
              <a:gd name="connsiteX0" fmla="*/ 1206500 w 1219200"/>
              <a:gd name="connsiteY0" fmla="*/ 12700 h 570204"/>
              <a:gd name="connsiteX1" fmla="*/ 1003300 w 1219200"/>
              <a:gd name="connsiteY1" fmla="*/ 12700 h 570204"/>
              <a:gd name="connsiteX2" fmla="*/ 12700 w 1219200"/>
              <a:gd name="connsiteY2" fmla="*/ 557504 h 570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19200" h="570204">
                <a:moveTo>
                  <a:pt x="1206500" y="12700"/>
                </a:moveTo>
                <a:lnTo>
                  <a:pt x="1003300" y="12700"/>
                </a:lnTo>
                <a:lnTo>
                  <a:pt x="12700" y="55750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2891117" y="3738067"/>
            <a:ext cx="1792009" cy="184543"/>
          </a:xfrm>
          <a:custGeom>
            <a:avLst/>
            <a:gdLst>
              <a:gd name="connsiteX0" fmla="*/ 12700 w 1792009"/>
              <a:gd name="connsiteY0" fmla="*/ 12700 h 184543"/>
              <a:gd name="connsiteX1" fmla="*/ 835292 w 1792009"/>
              <a:gd name="connsiteY1" fmla="*/ 171843 h 184543"/>
              <a:gd name="connsiteX2" fmla="*/ 1779309 w 1792009"/>
              <a:gd name="connsiteY2" fmla="*/ 171843 h 1845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92009" h="184543">
                <a:moveTo>
                  <a:pt x="12700" y="12700"/>
                </a:moveTo>
                <a:lnTo>
                  <a:pt x="835292" y="171843"/>
                </a:lnTo>
                <a:lnTo>
                  <a:pt x="1779309" y="17184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BA8C2-612B-624F-9C79-BA0C5A20C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49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"/>
          <a:stretch>
            <a:fillRect/>
          </a:stretch>
        </p:blipFill>
        <p:spPr>
          <a:xfrm>
            <a:off x="2203704" y="2072640"/>
            <a:ext cx="4736592" cy="2712720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170968" y="2071053"/>
            <a:ext cx="1402756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Lysosomes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205893" y="2452053"/>
            <a:ext cx="173624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Macrophage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221393" y="3161666"/>
            <a:ext cx="1542089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Pseudopods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230918" y="4493578"/>
            <a:ext cx="3785139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(e) Cell that fights disease</a:t>
            </a:r>
          </a:p>
        </p:txBody>
      </p:sp>
      <p:sp>
        <p:nvSpPr>
          <p:cNvPr id="9" name="Freeform 8"/>
          <p:cNvSpPr/>
          <p:nvPr/>
        </p:nvSpPr>
        <p:spPr>
          <a:xfrm>
            <a:off x="4852858" y="2182166"/>
            <a:ext cx="313245" cy="1119936"/>
          </a:xfrm>
          <a:custGeom>
            <a:avLst/>
            <a:gdLst>
              <a:gd name="connsiteX0" fmla="*/ 287845 w 313245"/>
              <a:gd name="connsiteY0" fmla="*/ 25400 h 1119936"/>
              <a:gd name="connsiteX1" fmla="*/ 25400 w 313245"/>
              <a:gd name="connsiteY1" fmla="*/ 25400 h 1119936"/>
              <a:gd name="connsiteX2" fmla="*/ 26746 w 313245"/>
              <a:gd name="connsiteY2" fmla="*/ 1094536 h 11199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13245" h="1119936">
                <a:moveTo>
                  <a:pt x="287845" y="25400"/>
                </a:moveTo>
                <a:lnTo>
                  <a:pt x="25400" y="25400"/>
                </a:lnTo>
                <a:lnTo>
                  <a:pt x="26746" y="109453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4852858" y="2182166"/>
            <a:ext cx="275145" cy="963066"/>
          </a:xfrm>
          <a:custGeom>
            <a:avLst/>
            <a:gdLst>
              <a:gd name="connsiteX0" fmla="*/ 25400 w 275145"/>
              <a:gd name="connsiteY0" fmla="*/ 25400 h 963066"/>
              <a:gd name="connsiteX1" fmla="*/ 249745 w 275145"/>
              <a:gd name="connsiteY1" fmla="*/ 937666 h 9630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5145" h="963066">
                <a:moveTo>
                  <a:pt x="25400" y="25400"/>
                </a:moveTo>
                <a:lnTo>
                  <a:pt x="249745" y="93766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3751164" y="3286126"/>
            <a:ext cx="225572" cy="410286"/>
          </a:xfrm>
          <a:custGeom>
            <a:avLst/>
            <a:gdLst>
              <a:gd name="connsiteX0" fmla="*/ 25399 w 225572"/>
              <a:gd name="connsiteY0" fmla="*/ 25400 h 410286"/>
              <a:gd name="connsiteX1" fmla="*/ 200172 w 225572"/>
              <a:gd name="connsiteY1" fmla="*/ 25793 h 410286"/>
              <a:gd name="connsiteX2" fmla="*/ 167139 w 225572"/>
              <a:gd name="connsiteY2" fmla="*/ 384886 h 4102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5572" h="410286">
                <a:moveTo>
                  <a:pt x="25400" y="25400"/>
                </a:moveTo>
                <a:lnTo>
                  <a:pt x="200172" y="25793"/>
                </a:lnTo>
                <a:lnTo>
                  <a:pt x="167139" y="38488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3925593" y="3301404"/>
            <a:ext cx="272719" cy="534441"/>
          </a:xfrm>
          <a:custGeom>
            <a:avLst/>
            <a:gdLst>
              <a:gd name="connsiteX0" fmla="*/ 25400 w 272719"/>
              <a:gd name="connsiteY0" fmla="*/ 25400 h 534441"/>
              <a:gd name="connsiteX1" fmla="*/ 247319 w 272719"/>
              <a:gd name="connsiteY1" fmla="*/ 509041 h 5344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2719" h="534441">
                <a:moveTo>
                  <a:pt x="25400" y="25400"/>
                </a:moveTo>
                <a:lnTo>
                  <a:pt x="247319" y="50904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865558" y="2194866"/>
            <a:ext cx="287845" cy="1094536"/>
          </a:xfrm>
          <a:custGeom>
            <a:avLst/>
            <a:gdLst>
              <a:gd name="connsiteX0" fmla="*/ 275145 w 287845"/>
              <a:gd name="connsiteY0" fmla="*/ 12700 h 1094536"/>
              <a:gd name="connsiteX1" fmla="*/ 12700 w 287845"/>
              <a:gd name="connsiteY1" fmla="*/ 12700 h 1094536"/>
              <a:gd name="connsiteX2" fmla="*/ 14046 w 287845"/>
              <a:gd name="connsiteY2" fmla="*/ 1081836 h 10945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7845" h="1094536">
                <a:moveTo>
                  <a:pt x="275145" y="12700"/>
                </a:moveTo>
                <a:lnTo>
                  <a:pt x="12700" y="12700"/>
                </a:lnTo>
                <a:lnTo>
                  <a:pt x="14046" y="108183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4865558" y="2194866"/>
            <a:ext cx="249745" cy="937666"/>
          </a:xfrm>
          <a:custGeom>
            <a:avLst/>
            <a:gdLst>
              <a:gd name="connsiteX0" fmla="*/ 12700 w 249745"/>
              <a:gd name="connsiteY0" fmla="*/ 12700 h 937666"/>
              <a:gd name="connsiteX1" fmla="*/ 237045 w 249745"/>
              <a:gd name="connsiteY1" fmla="*/ 924966 h 9376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9745" h="937666">
                <a:moveTo>
                  <a:pt x="12700" y="12700"/>
                </a:moveTo>
                <a:lnTo>
                  <a:pt x="237045" y="92496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3763864" y="3298826"/>
            <a:ext cx="205277" cy="390004"/>
          </a:xfrm>
          <a:custGeom>
            <a:avLst/>
            <a:gdLst>
              <a:gd name="connsiteX0" fmla="*/ 12699 w 205277"/>
              <a:gd name="connsiteY0" fmla="*/ 12700 h 390004"/>
              <a:gd name="connsiteX1" fmla="*/ 192577 w 205277"/>
              <a:gd name="connsiteY1" fmla="*/ 13093 h 390004"/>
              <a:gd name="connsiteX2" fmla="*/ 150959 w 205277"/>
              <a:gd name="connsiteY2" fmla="*/ 377304 h 390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5277" h="390004">
                <a:moveTo>
                  <a:pt x="12700" y="12700"/>
                </a:moveTo>
                <a:lnTo>
                  <a:pt x="192577" y="13093"/>
                </a:lnTo>
                <a:lnTo>
                  <a:pt x="150959" y="37730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3943741" y="3299219"/>
            <a:ext cx="241871" cy="523925"/>
          </a:xfrm>
          <a:custGeom>
            <a:avLst/>
            <a:gdLst>
              <a:gd name="connsiteX0" fmla="*/ 12700 w 241871"/>
              <a:gd name="connsiteY0" fmla="*/ 12700 h 523925"/>
              <a:gd name="connsiteX1" fmla="*/ 229171 w 241871"/>
              <a:gd name="connsiteY1" fmla="*/ 511225 h 523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1871" h="523925">
                <a:moveTo>
                  <a:pt x="12700" y="12700"/>
                </a:moveTo>
                <a:lnTo>
                  <a:pt x="229171" y="5112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047B0-73C2-BC41-97D7-3AC3D8D91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17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5"/>
          <a:stretch>
            <a:fillRect/>
          </a:stretch>
        </p:blipFill>
        <p:spPr>
          <a:xfrm>
            <a:off x="1917192" y="2026920"/>
            <a:ext cx="5309616" cy="280416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090349" y="2012751"/>
            <a:ext cx="1284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Processes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090349" y="2393751"/>
            <a:ext cx="12423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Rough ER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085587" y="3047793"/>
            <a:ext cx="14332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Nerve cell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090349" y="3674863"/>
            <a:ext cx="9986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47225" y="4244766"/>
            <a:ext cx="5031955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93700" indent="-3937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(f) Cell that gathers information and</a:t>
            </a:r>
            <a:b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controls body functions</a:t>
            </a:r>
          </a:p>
        </p:txBody>
      </p:sp>
      <p:sp>
        <p:nvSpPr>
          <p:cNvPr id="11" name="Freeform 10"/>
          <p:cNvSpPr/>
          <p:nvPr/>
        </p:nvSpPr>
        <p:spPr>
          <a:xfrm>
            <a:off x="3031024" y="2521646"/>
            <a:ext cx="1053232" cy="396913"/>
          </a:xfrm>
          <a:custGeom>
            <a:avLst/>
            <a:gdLst>
              <a:gd name="connsiteX0" fmla="*/ 1027832 w 1053232"/>
              <a:gd name="connsiteY0" fmla="*/ 26238 h 396913"/>
              <a:gd name="connsiteX1" fmla="*/ 807690 w 1053232"/>
              <a:gd name="connsiteY1" fmla="*/ 25400 h 396913"/>
              <a:gd name="connsiteX2" fmla="*/ 25400 w 1053232"/>
              <a:gd name="connsiteY2" fmla="*/ 371513 h 3969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53232" h="396913">
                <a:moveTo>
                  <a:pt x="1027832" y="26238"/>
                </a:moveTo>
                <a:lnTo>
                  <a:pt x="807690" y="25400"/>
                </a:lnTo>
                <a:lnTo>
                  <a:pt x="25400" y="37151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2926001" y="2965942"/>
            <a:ext cx="1146775" cy="889000"/>
          </a:xfrm>
          <a:custGeom>
            <a:avLst/>
            <a:gdLst>
              <a:gd name="connsiteX0" fmla="*/ 1121375 w 1146775"/>
              <a:gd name="connsiteY0" fmla="*/ 862749 h 889000"/>
              <a:gd name="connsiteX1" fmla="*/ 773852 w 1146775"/>
              <a:gd name="connsiteY1" fmla="*/ 863600 h 889000"/>
              <a:gd name="connsiteX2" fmla="*/ 25400 w 1146775"/>
              <a:gd name="connsiteY2" fmla="*/ 25400 h 88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46775" h="889000">
                <a:moveTo>
                  <a:pt x="1121375" y="862749"/>
                </a:moveTo>
                <a:lnTo>
                  <a:pt x="773852" y="863600"/>
                </a:lnTo>
                <a:lnTo>
                  <a:pt x="25400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3532226" y="2143021"/>
            <a:ext cx="548627" cy="307505"/>
          </a:xfrm>
          <a:custGeom>
            <a:avLst/>
            <a:gdLst>
              <a:gd name="connsiteX0" fmla="*/ 523227 w 548627"/>
              <a:gd name="connsiteY0" fmla="*/ 25400 h 307505"/>
              <a:gd name="connsiteX1" fmla="*/ 303085 w 548627"/>
              <a:gd name="connsiteY1" fmla="*/ 25400 h 307505"/>
              <a:gd name="connsiteX2" fmla="*/ 25400 w 548627"/>
              <a:gd name="connsiteY2" fmla="*/ 282105 h 3075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48627" h="307505">
                <a:moveTo>
                  <a:pt x="523227" y="25400"/>
                </a:moveTo>
                <a:lnTo>
                  <a:pt x="303085" y="25400"/>
                </a:lnTo>
                <a:lnTo>
                  <a:pt x="25400" y="282105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5355692" y="2143021"/>
            <a:ext cx="579983" cy="815848"/>
          </a:xfrm>
          <a:custGeom>
            <a:avLst/>
            <a:gdLst>
              <a:gd name="connsiteX0" fmla="*/ 25400 w 579983"/>
              <a:gd name="connsiteY0" fmla="*/ 25400 h 815848"/>
              <a:gd name="connsiteX1" fmla="*/ 164706 w 579983"/>
              <a:gd name="connsiteY1" fmla="*/ 25400 h 815848"/>
              <a:gd name="connsiteX2" fmla="*/ 554583 w 579983"/>
              <a:gd name="connsiteY2" fmla="*/ 790448 h 8158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79983" h="815848">
                <a:moveTo>
                  <a:pt x="25400" y="25400"/>
                </a:moveTo>
                <a:lnTo>
                  <a:pt x="164706" y="25400"/>
                </a:lnTo>
                <a:lnTo>
                  <a:pt x="554583" y="79044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3043724" y="2534346"/>
            <a:ext cx="1027832" cy="371513"/>
          </a:xfrm>
          <a:custGeom>
            <a:avLst/>
            <a:gdLst>
              <a:gd name="connsiteX0" fmla="*/ 1015132 w 1027832"/>
              <a:gd name="connsiteY0" fmla="*/ 13538 h 371513"/>
              <a:gd name="connsiteX1" fmla="*/ 794990 w 1027832"/>
              <a:gd name="connsiteY1" fmla="*/ 12700 h 371513"/>
              <a:gd name="connsiteX2" fmla="*/ 12700 w 1027832"/>
              <a:gd name="connsiteY2" fmla="*/ 358813 h 3715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27832" h="371513">
                <a:moveTo>
                  <a:pt x="1015132" y="13538"/>
                </a:moveTo>
                <a:lnTo>
                  <a:pt x="794990" y="12700"/>
                </a:lnTo>
                <a:lnTo>
                  <a:pt x="12700" y="35881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938700" y="2978642"/>
            <a:ext cx="1121375" cy="863600"/>
          </a:xfrm>
          <a:custGeom>
            <a:avLst/>
            <a:gdLst>
              <a:gd name="connsiteX0" fmla="*/ 1108675 w 1121375"/>
              <a:gd name="connsiteY0" fmla="*/ 850049 h 863600"/>
              <a:gd name="connsiteX1" fmla="*/ 761152 w 1121375"/>
              <a:gd name="connsiteY1" fmla="*/ 850900 h 863600"/>
              <a:gd name="connsiteX2" fmla="*/ 12700 w 1121375"/>
              <a:gd name="connsiteY2" fmla="*/ 12700 h 86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21375" h="863600">
                <a:moveTo>
                  <a:pt x="1108675" y="850049"/>
                </a:moveTo>
                <a:lnTo>
                  <a:pt x="761152" y="850900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3544926" y="2155721"/>
            <a:ext cx="523227" cy="282105"/>
          </a:xfrm>
          <a:custGeom>
            <a:avLst/>
            <a:gdLst>
              <a:gd name="connsiteX0" fmla="*/ 510527 w 523227"/>
              <a:gd name="connsiteY0" fmla="*/ 12700 h 282105"/>
              <a:gd name="connsiteX1" fmla="*/ 290385 w 523227"/>
              <a:gd name="connsiteY1" fmla="*/ 12700 h 282105"/>
              <a:gd name="connsiteX2" fmla="*/ 12700 w 523227"/>
              <a:gd name="connsiteY2" fmla="*/ 269405 h 2821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23227" h="282105">
                <a:moveTo>
                  <a:pt x="510527" y="12700"/>
                </a:moveTo>
                <a:lnTo>
                  <a:pt x="290385" y="12700"/>
                </a:lnTo>
                <a:lnTo>
                  <a:pt x="12700" y="2694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5368392" y="2155721"/>
            <a:ext cx="554583" cy="790448"/>
          </a:xfrm>
          <a:custGeom>
            <a:avLst/>
            <a:gdLst>
              <a:gd name="connsiteX0" fmla="*/ 12700 w 554583"/>
              <a:gd name="connsiteY0" fmla="*/ 12700 h 790448"/>
              <a:gd name="connsiteX1" fmla="*/ 152006 w 554583"/>
              <a:gd name="connsiteY1" fmla="*/ 12700 h 790448"/>
              <a:gd name="connsiteX2" fmla="*/ 541883 w 554583"/>
              <a:gd name="connsiteY2" fmla="*/ 777748 h 7904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54583" h="790448">
                <a:moveTo>
                  <a:pt x="12700" y="12700"/>
                </a:moveTo>
                <a:lnTo>
                  <a:pt x="152006" y="12700"/>
                </a:lnTo>
                <a:lnTo>
                  <a:pt x="541883" y="77774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EF72D-6A88-AE48-AB1C-9B565017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463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4"/>
          <a:stretch>
            <a:fillRect/>
          </a:stretch>
        </p:blipFill>
        <p:spPr>
          <a:xfrm>
            <a:off x="1581912" y="2685288"/>
            <a:ext cx="5980176" cy="1487424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886573" y="2666238"/>
            <a:ext cx="9986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283573" y="3398075"/>
            <a:ext cx="9120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622798" y="3848925"/>
            <a:ext cx="32579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(g) Cell of reproduction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353548" y="2666238"/>
            <a:ext cx="11958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Flagellum</a:t>
            </a:r>
          </a:p>
        </p:txBody>
      </p:sp>
      <p:sp>
        <p:nvSpPr>
          <p:cNvPr id="10" name="Freeform 9"/>
          <p:cNvSpPr/>
          <p:nvPr/>
        </p:nvSpPr>
        <p:spPr>
          <a:xfrm>
            <a:off x="2270896" y="2802664"/>
            <a:ext cx="1606699" cy="483736"/>
          </a:xfrm>
          <a:custGeom>
            <a:avLst/>
            <a:gdLst>
              <a:gd name="connsiteX0" fmla="*/ 25400 w 1606699"/>
              <a:gd name="connsiteY0" fmla="*/ 458336 h 483736"/>
              <a:gd name="connsiteX1" fmla="*/ 1109139 w 1606699"/>
              <a:gd name="connsiteY1" fmla="*/ 25400 h 483736"/>
              <a:gd name="connsiteX2" fmla="*/ 1581299 w 1606699"/>
              <a:gd name="connsiteY2" fmla="*/ 25400 h 483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06699" h="483736">
                <a:moveTo>
                  <a:pt x="25400" y="458336"/>
                </a:moveTo>
                <a:lnTo>
                  <a:pt x="1109139" y="25400"/>
                </a:lnTo>
                <a:lnTo>
                  <a:pt x="1581299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5539060" y="2802664"/>
            <a:ext cx="814082" cy="161975"/>
          </a:xfrm>
          <a:custGeom>
            <a:avLst/>
            <a:gdLst>
              <a:gd name="connsiteX0" fmla="*/ 25400 w 814082"/>
              <a:gd name="connsiteY0" fmla="*/ 136575 h 161975"/>
              <a:gd name="connsiteX1" fmla="*/ 313283 w 814082"/>
              <a:gd name="connsiteY1" fmla="*/ 25400 h 161975"/>
              <a:gd name="connsiteX2" fmla="*/ 788682 w 814082"/>
              <a:gd name="connsiteY2" fmla="*/ 25400 h 161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14082" h="161975">
                <a:moveTo>
                  <a:pt x="25400" y="136575"/>
                </a:moveTo>
                <a:lnTo>
                  <a:pt x="313283" y="25400"/>
                </a:lnTo>
                <a:lnTo>
                  <a:pt x="788682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2283596" y="2815364"/>
            <a:ext cx="1581299" cy="458336"/>
          </a:xfrm>
          <a:custGeom>
            <a:avLst/>
            <a:gdLst>
              <a:gd name="connsiteX0" fmla="*/ 12700 w 1581299"/>
              <a:gd name="connsiteY0" fmla="*/ 445636 h 458336"/>
              <a:gd name="connsiteX1" fmla="*/ 1096439 w 1581299"/>
              <a:gd name="connsiteY1" fmla="*/ 12700 h 458336"/>
              <a:gd name="connsiteX2" fmla="*/ 1568599 w 1581299"/>
              <a:gd name="connsiteY2" fmla="*/ 12700 h 458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81299" h="458336">
                <a:moveTo>
                  <a:pt x="12700" y="445636"/>
                </a:moveTo>
                <a:lnTo>
                  <a:pt x="1096439" y="12700"/>
                </a:lnTo>
                <a:lnTo>
                  <a:pt x="1568599" y="1270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550820" y="2815364"/>
            <a:ext cx="789622" cy="136969"/>
          </a:xfrm>
          <a:custGeom>
            <a:avLst/>
            <a:gdLst>
              <a:gd name="connsiteX0" fmla="*/ 12700 w 789622"/>
              <a:gd name="connsiteY0" fmla="*/ 124269 h 136969"/>
              <a:gd name="connsiteX1" fmla="*/ 301523 w 789622"/>
              <a:gd name="connsiteY1" fmla="*/ 12700 h 136969"/>
              <a:gd name="connsiteX2" fmla="*/ 776922 w 789622"/>
              <a:gd name="connsiteY2" fmla="*/ 12700 h 136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89622" h="136969">
                <a:moveTo>
                  <a:pt x="12700" y="124269"/>
                </a:moveTo>
                <a:lnTo>
                  <a:pt x="301523" y="12700"/>
                </a:lnTo>
                <a:lnTo>
                  <a:pt x="776922" y="1270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27BC8-82BB-1740-81CB-F81235C60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512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0"/>
          <a:stretch>
            <a:fillRect/>
          </a:stretch>
        </p:blipFill>
        <p:spPr>
          <a:xfrm>
            <a:off x="1487424" y="1673352"/>
            <a:ext cx="6169152" cy="35112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B00BC-8F5E-FA44-A806-510FD05E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693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3392424" y="213360"/>
            <a:ext cx="2359152" cy="643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9162" y="282712"/>
            <a:ext cx="1841851" cy="26379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714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Extracellular fluid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3587" y="700223"/>
            <a:ext cx="769441" cy="79137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714" b="1">
                <a:solidFill>
                  <a:srgbClr val="000000"/>
                </a:solidFill>
                <a:latin typeface="Arial"/>
                <a:ea typeface="ＭＳ Ｐゴシック" charset="0"/>
              </a:rPr>
              <a:t>Lipid-</a:t>
            </a:r>
          </a:p>
          <a:p>
            <a:pPr eaLnBrk="0" hangingPunct="0">
              <a:defRPr/>
            </a:pPr>
            <a:r>
              <a:rPr lang="en-US" sz="1714" b="1">
                <a:solidFill>
                  <a:srgbClr val="000000"/>
                </a:solidFill>
                <a:latin typeface="Arial"/>
                <a:ea typeface="ＭＳ Ｐゴシック" charset="0"/>
              </a:rPr>
              <a:t>soluble</a:t>
            </a:r>
          </a:p>
          <a:p>
            <a:pPr eaLnBrk="0" hangingPunct="0">
              <a:defRPr/>
            </a:pPr>
            <a:r>
              <a:rPr lang="en-US" sz="1714" b="1">
                <a:solidFill>
                  <a:srgbClr val="000000"/>
                </a:solidFill>
                <a:latin typeface="Arial"/>
                <a:ea typeface="ＭＳ Ｐゴシック" charset="0"/>
              </a:rPr>
              <a:t>solutes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9162" y="4440373"/>
            <a:ext cx="1123706" cy="26379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714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Cytoplasm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787" y="5017424"/>
            <a:ext cx="2321789" cy="15827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65760" indent="-365760" eaLnBrk="0" hangingPunct="0">
              <a:defRPr/>
            </a:pPr>
            <a:r>
              <a:rPr lang="en-US" sz="1714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Simple diffusion</a:t>
            </a:r>
            <a:br>
              <a:rPr lang="en-US" sz="1714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7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lipid-soluble</a:t>
            </a:r>
            <a:br>
              <a:rPr lang="en-US" sz="1714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7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solutes directly</a:t>
            </a:r>
            <a:br>
              <a:rPr lang="en-US" sz="1714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7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through the</a:t>
            </a:r>
            <a:br>
              <a:rPr lang="en-US" sz="1714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7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phospholipid</a:t>
            </a:r>
            <a:br>
              <a:rPr lang="en-US" sz="1714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71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bilayer</a:t>
            </a:r>
          </a:p>
        </p:txBody>
      </p:sp>
      <p:sp>
        <p:nvSpPr>
          <p:cNvPr id="11" name="Freeform 10"/>
          <p:cNvSpPr/>
          <p:nvPr/>
        </p:nvSpPr>
        <p:spPr>
          <a:xfrm>
            <a:off x="3976733" y="826745"/>
            <a:ext cx="604791" cy="215290"/>
          </a:xfrm>
          <a:custGeom>
            <a:avLst/>
            <a:gdLst>
              <a:gd name="connsiteX0" fmla="*/ 598441 w 604791"/>
              <a:gd name="connsiteY0" fmla="*/ 6350 h 215290"/>
              <a:gd name="connsiteX1" fmla="*/ 409389 w 604791"/>
              <a:gd name="connsiteY1" fmla="*/ 6350 h 215290"/>
              <a:gd name="connsiteX2" fmla="*/ 6349 w 604791"/>
              <a:gd name="connsiteY2" fmla="*/ 208940 h 21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04791" h="215290">
                <a:moveTo>
                  <a:pt x="598441" y="6350"/>
                </a:moveTo>
                <a:lnTo>
                  <a:pt x="409389" y="6350"/>
                </a:lnTo>
                <a:lnTo>
                  <a:pt x="6349" y="20894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4207585" y="826745"/>
            <a:ext cx="184886" cy="446168"/>
          </a:xfrm>
          <a:custGeom>
            <a:avLst/>
            <a:gdLst>
              <a:gd name="connsiteX0" fmla="*/ 178536 w 184886"/>
              <a:gd name="connsiteY0" fmla="*/ 6350 h 446168"/>
              <a:gd name="connsiteX1" fmla="*/ 6350 w 184886"/>
              <a:gd name="connsiteY1" fmla="*/ 439818 h 446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4886" h="446168">
                <a:moveTo>
                  <a:pt x="178536" y="6350"/>
                </a:moveTo>
                <a:lnTo>
                  <a:pt x="6350" y="43981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46D6D-D9F6-D74F-808C-86252E115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894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3307080" y="213360"/>
            <a:ext cx="2529840" cy="643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92049" y="344896"/>
            <a:ext cx="1168590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6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Water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6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molecules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8830" y="5315360"/>
            <a:ext cx="2472152" cy="128240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411480" indent="-411480" eaLnBrk="0" hangingPunct="0">
              <a:lnSpc>
                <a:spcPts val="2000"/>
              </a:lnSpc>
              <a:defRPr/>
            </a:pPr>
            <a:r>
              <a:rPr lang="en-US" sz="186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Osmosis,</a:t>
            </a:r>
            <a:br>
              <a:rPr lang="en-US" sz="186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86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diffusion of water</a:t>
            </a:r>
            <a:br>
              <a:rPr lang="en-US" sz="1865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6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through a specific</a:t>
            </a:r>
            <a:br>
              <a:rPr lang="en-US" sz="1865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6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channel protein</a:t>
            </a:r>
            <a:br>
              <a:rPr lang="en-US" sz="1865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6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(aquaporin)</a:t>
            </a:r>
          </a:p>
        </p:txBody>
      </p:sp>
      <p:sp>
        <p:nvSpPr>
          <p:cNvPr id="7" name="Freeform 6"/>
          <p:cNvSpPr/>
          <p:nvPr/>
        </p:nvSpPr>
        <p:spPr>
          <a:xfrm>
            <a:off x="4035044" y="900154"/>
            <a:ext cx="180051" cy="560097"/>
          </a:xfrm>
          <a:custGeom>
            <a:avLst/>
            <a:gdLst>
              <a:gd name="connsiteX0" fmla="*/ 169574 w 180051"/>
              <a:gd name="connsiteY0" fmla="*/ 9524 h 560097"/>
              <a:gd name="connsiteX1" fmla="*/ 170526 w 180051"/>
              <a:gd name="connsiteY1" fmla="*/ 257098 h 560097"/>
              <a:gd name="connsiteX2" fmla="*/ 9525 w 180051"/>
              <a:gd name="connsiteY2" fmla="*/ 550572 h 5600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0051" h="560097">
                <a:moveTo>
                  <a:pt x="169574" y="9524"/>
                </a:moveTo>
                <a:lnTo>
                  <a:pt x="170526" y="257098"/>
                </a:lnTo>
                <a:lnTo>
                  <a:pt x="9525" y="55057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4196045" y="1147726"/>
            <a:ext cx="350659" cy="205875"/>
          </a:xfrm>
          <a:custGeom>
            <a:avLst/>
            <a:gdLst>
              <a:gd name="connsiteX0" fmla="*/ 9525 w 350659"/>
              <a:gd name="connsiteY0" fmla="*/ 9525 h 205875"/>
              <a:gd name="connsiteX1" fmla="*/ 341134 w 350659"/>
              <a:gd name="connsiteY1" fmla="*/ 196350 h 205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0659" h="205875">
                <a:moveTo>
                  <a:pt x="9525" y="9525"/>
                </a:moveTo>
                <a:lnTo>
                  <a:pt x="341134" y="19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ABF5972-DD17-EE41-853C-8A4F8200D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899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3"/>
          <a:stretch>
            <a:fillRect/>
          </a:stretch>
        </p:blipFill>
        <p:spPr>
          <a:xfrm>
            <a:off x="298704" y="1944624"/>
            <a:ext cx="8546592" cy="2968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045" y="4700873"/>
            <a:ext cx="2396490" cy="19345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5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RBC in isotonic solution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6220" y="4700873"/>
            <a:ext cx="2638543" cy="19345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5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RBC in hypertonic 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1983" y="4700873"/>
            <a:ext cx="2558393" cy="19345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57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RBC in hypotonic solution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B1518-78B8-CD40-A55B-4D7C55DB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0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"/>
          <a:stretch>
            <a:fillRect/>
          </a:stretch>
        </p:blipFill>
        <p:spPr>
          <a:xfrm>
            <a:off x="1149096" y="405384"/>
            <a:ext cx="6845808" cy="6047232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173226" y="392691"/>
            <a:ext cx="243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Nuclear envelope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73226" y="789566"/>
            <a:ext cx="1453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Chromatin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73226" y="1234066"/>
            <a:ext cx="1391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Nucleolus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173226" y="1945266"/>
            <a:ext cx="109138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Nuclear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pores</a:t>
            </a:r>
            <a:endParaRPr lang="en-US" altLang="en-US" sz="2000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79576" y="6131504"/>
            <a:ext cx="1589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Nucleus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964360" y="1050017"/>
            <a:ext cx="9986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</p:txBody>
      </p:sp>
      <p:sp>
        <p:nvSpPr>
          <p:cNvPr id="12" name="Freeform 11"/>
          <p:cNvSpPr/>
          <p:nvPr/>
        </p:nvSpPr>
        <p:spPr>
          <a:xfrm>
            <a:off x="3694594" y="1368904"/>
            <a:ext cx="1130300" cy="965200"/>
          </a:xfrm>
          <a:custGeom>
            <a:avLst/>
            <a:gdLst>
              <a:gd name="connsiteX0" fmla="*/ 25400 w 1130300"/>
              <a:gd name="connsiteY0" fmla="*/ 25400 h 965200"/>
              <a:gd name="connsiteX1" fmla="*/ 1104900 w 1130300"/>
              <a:gd name="connsiteY1" fmla="*/ 939799 h 965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30300" h="965200">
                <a:moveTo>
                  <a:pt x="25400" y="25400"/>
                </a:moveTo>
                <a:lnTo>
                  <a:pt x="1104900" y="939799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2919894" y="2080104"/>
            <a:ext cx="680859" cy="1413624"/>
          </a:xfrm>
          <a:custGeom>
            <a:avLst/>
            <a:gdLst>
              <a:gd name="connsiteX0" fmla="*/ 25400 w 680859"/>
              <a:gd name="connsiteY0" fmla="*/ 25400 h 1413624"/>
              <a:gd name="connsiteX1" fmla="*/ 655459 w 680859"/>
              <a:gd name="connsiteY1" fmla="*/ 1388224 h 1413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0859" h="1413624">
                <a:moveTo>
                  <a:pt x="25400" y="25400"/>
                </a:moveTo>
                <a:lnTo>
                  <a:pt x="655459" y="1388224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6166865" y="1195345"/>
            <a:ext cx="778789" cy="101600"/>
          </a:xfrm>
          <a:custGeom>
            <a:avLst/>
            <a:gdLst>
              <a:gd name="connsiteX0" fmla="*/ 753389 w 778789"/>
              <a:gd name="connsiteY0" fmla="*/ 25400 h 101600"/>
              <a:gd name="connsiteX1" fmla="*/ 25400 w 778789"/>
              <a:gd name="connsiteY1" fmla="*/ 25400 h 101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8789" h="101600">
                <a:moveTo>
                  <a:pt x="753389" y="25400"/>
                </a:moveTo>
                <a:lnTo>
                  <a:pt x="25400" y="25400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2919894" y="2080104"/>
            <a:ext cx="1336840" cy="1700860"/>
          </a:xfrm>
          <a:custGeom>
            <a:avLst/>
            <a:gdLst>
              <a:gd name="connsiteX0" fmla="*/ 25400 w 1336840"/>
              <a:gd name="connsiteY0" fmla="*/ 25400 h 1700860"/>
              <a:gd name="connsiteX1" fmla="*/ 1311440 w 1336840"/>
              <a:gd name="connsiteY1" fmla="*/ 1675460 h 1700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36840" h="1700860">
                <a:moveTo>
                  <a:pt x="25400" y="25400"/>
                </a:moveTo>
                <a:lnTo>
                  <a:pt x="1311440" y="1675460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593161" y="1381604"/>
            <a:ext cx="2219032" cy="939799"/>
          </a:xfrm>
          <a:custGeom>
            <a:avLst/>
            <a:gdLst>
              <a:gd name="connsiteX0" fmla="*/ 12700 w 2219032"/>
              <a:gd name="connsiteY0" fmla="*/ 12700 h 939799"/>
              <a:gd name="connsiteX1" fmla="*/ 1126832 w 2219032"/>
              <a:gd name="connsiteY1" fmla="*/ 12700 h 939799"/>
              <a:gd name="connsiteX2" fmla="*/ 2206332 w 2219032"/>
              <a:gd name="connsiteY2" fmla="*/ 927099 h 939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19032" h="939799">
                <a:moveTo>
                  <a:pt x="12700" y="12700"/>
                </a:moveTo>
                <a:lnTo>
                  <a:pt x="1126832" y="12700"/>
                </a:lnTo>
                <a:lnTo>
                  <a:pt x="2206332" y="927099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3783494" y="937104"/>
            <a:ext cx="1272844" cy="510984"/>
          </a:xfrm>
          <a:custGeom>
            <a:avLst/>
            <a:gdLst>
              <a:gd name="connsiteX0" fmla="*/ 25400 w 1272844"/>
              <a:gd name="connsiteY0" fmla="*/ 25400 h 510984"/>
              <a:gd name="connsiteX1" fmla="*/ 1247444 w 1272844"/>
              <a:gd name="connsiteY1" fmla="*/ 485584 h 510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2844" h="510984">
                <a:moveTo>
                  <a:pt x="25400" y="25400"/>
                </a:moveTo>
                <a:lnTo>
                  <a:pt x="1247444" y="485584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641408" y="949804"/>
            <a:ext cx="2402230" cy="485584"/>
          </a:xfrm>
          <a:custGeom>
            <a:avLst/>
            <a:gdLst>
              <a:gd name="connsiteX0" fmla="*/ 12700 w 2402230"/>
              <a:gd name="connsiteY0" fmla="*/ 12700 h 485584"/>
              <a:gd name="connsiteX1" fmla="*/ 1167485 w 2402230"/>
              <a:gd name="connsiteY1" fmla="*/ 12700 h 485584"/>
              <a:gd name="connsiteX2" fmla="*/ 2389530 w 2402230"/>
              <a:gd name="connsiteY2" fmla="*/ 472884 h 4855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402230" h="485584">
                <a:moveTo>
                  <a:pt x="12700" y="12700"/>
                </a:moveTo>
                <a:lnTo>
                  <a:pt x="1167485" y="12700"/>
                </a:lnTo>
                <a:lnTo>
                  <a:pt x="2389530" y="472884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4456594" y="530705"/>
            <a:ext cx="786079" cy="230327"/>
          </a:xfrm>
          <a:custGeom>
            <a:avLst/>
            <a:gdLst>
              <a:gd name="connsiteX0" fmla="*/ 25400 w 786079"/>
              <a:gd name="connsiteY0" fmla="*/ 25400 h 230327"/>
              <a:gd name="connsiteX1" fmla="*/ 760679 w 786079"/>
              <a:gd name="connsiteY1" fmla="*/ 204927 h 2303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079" h="230327">
                <a:moveTo>
                  <a:pt x="25400" y="25400"/>
                </a:moveTo>
                <a:lnTo>
                  <a:pt x="760679" y="204927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662272" y="543404"/>
            <a:ext cx="1567700" cy="204927"/>
          </a:xfrm>
          <a:custGeom>
            <a:avLst/>
            <a:gdLst>
              <a:gd name="connsiteX0" fmla="*/ 12700 w 1567700"/>
              <a:gd name="connsiteY0" fmla="*/ 12700 h 204927"/>
              <a:gd name="connsiteX1" fmla="*/ 819721 w 1567700"/>
              <a:gd name="connsiteY1" fmla="*/ 12700 h 204927"/>
              <a:gd name="connsiteX2" fmla="*/ 1555000 w 1567700"/>
              <a:gd name="connsiteY2" fmla="*/ 192227 h 2049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67700" h="204927">
                <a:moveTo>
                  <a:pt x="12700" y="12700"/>
                </a:moveTo>
                <a:lnTo>
                  <a:pt x="819721" y="12700"/>
                </a:lnTo>
                <a:lnTo>
                  <a:pt x="1555000" y="192227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2320937" y="2092804"/>
            <a:ext cx="1267117" cy="1388224"/>
          </a:xfrm>
          <a:custGeom>
            <a:avLst/>
            <a:gdLst>
              <a:gd name="connsiteX0" fmla="*/ 12700 w 1267117"/>
              <a:gd name="connsiteY0" fmla="*/ 12700 h 1388224"/>
              <a:gd name="connsiteX1" fmla="*/ 624357 w 1267117"/>
              <a:gd name="connsiteY1" fmla="*/ 12700 h 1388224"/>
              <a:gd name="connsiteX2" fmla="*/ 1254417 w 1267117"/>
              <a:gd name="connsiteY2" fmla="*/ 1375524 h 1388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67117" h="1388224">
                <a:moveTo>
                  <a:pt x="12700" y="12700"/>
                </a:moveTo>
                <a:lnTo>
                  <a:pt x="624357" y="12700"/>
                </a:lnTo>
                <a:lnTo>
                  <a:pt x="1254417" y="1375524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6179565" y="1208045"/>
            <a:ext cx="753389" cy="50800"/>
          </a:xfrm>
          <a:custGeom>
            <a:avLst/>
            <a:gdLst>
              <a:gd name="connsiteX0" fmla="*/ 740689 w 753389"/>
              <a:gd name="connsiteY0" fmla="*/ 12700 h 50800"/>
              <a:gd name="connsiteX1" fmla="*/ 12700 w 75338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3389" h="50800">
                <a:moveTo>
                  <a:pt x="740689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2932594" y="2092804"/>
            <a:ext cx="1311440" cy="1675460"/>
          </a:xfrm>
          <a:custGeom>
            <a:avLst/>
            <a:gdLst>
              <a:gd name="connsiteX0" fmla="*/ 12700 w 1311440"/>
              <a:gd name="connsiteY0" fmla="*/ 12700 h 1675460"/>
              <a:gd name="connsiteX1" fmla="*/ 1298740 w 1311440"/>
              <a:gd name="connsiteY1" fmla="*/ 1662760 h 16754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11440" h="1675460">
                <a:moveTo>
                  <a:pt x="12700" y="12700"/>
                </a:moveTo>
                <a:lnTo>
                  <a:pt x="1298740" y="1662760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B62E5B3-DE38-4D47-B151-B97B86868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74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6" b="3268"/>
          <a:stretch/>
        </p:blipFill>
        <p:spPr>
          <a:xfrm>
            <a:off x="2286000" y="1143000"/>
            <a:ext cx="4959096" cy="4511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1655" y="1215039"/>
            <a:ext cx="820738" cy="5639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196" b="1">
                <a:solidFill>
                  <a:srgbClr val="000000"/>
                </a:solidFill>
                <a:latin typeface="Arial"/>
                <a:ea typeface="ＭＳ Ｐゴシック" charset="0"/>
              </a:rPr>
              <a:t>Small lipid-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196" b="1">
                <a:solidFill>
                  <a:srgbClr val="000000"/>
                </a:solidFill>
                <a:latin typeface="Arial"/>
                <a:ea typeface="ＭＳ Ｐゴシック" charset="0"/>
              </a:rPr>
              <a:t>insoluble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196" b="1">
                <a:solidFill>
                  <a:srgbClr val="000000"/>
                </a:solidFill>
                <a:latin typeface="Arial"/>
                <a:ea typeface="ＭＳ Ｐゴシック" charset="0"/>
              </a:rPr>
              <a:t>solutes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3418" y="1207101"/>
            <a:ext cx="671659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196" b="1">
                <a:solidFill>
                  <a:srgbClr val="000000"/>
                </a:solidFill>
                <a:latin typeface="Arial"/>
                <a:ea typeface="ＭＳ Ｐゴシック" charset="0"/>
              </a:rPr>
              <a:t>Lipid-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196" b="1">
                <a:solidFill>
                  <a:srgbClr val="000000"/>
                </a:solidFill>
                <a:latin typeface="Arial"/>
                <a:ea typeface="ＭＳ Ｐゴシック" charset="0"/>
              </a:rPr>
              <a:t>insoluble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196" b="1">
                <a:solidFill>
                  <a:srgbClr val="000000"/>
                </a:solidFill>
                <a:latin typeface="Arial"/>
                <a:ea typeface="ＭＳ Ｐゴシック" charset="0"/>
              </a:rPr>
              <a:t>solutes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4218" y="2842226"/>
            <a:ext cx="493725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196" b="1">
                <a:solidFill>
                  <a:srgbClr val="000000"/>
                </a:solidFill>
                <a:latin typeface="Arial"/>
                <a:ea typeface="ＭＳ Ｐゴシック" charset="0"/>
              </a:rPr>
              <a:t>Lipid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196" b="1">
                <a:solidFill>
                  <a:srgbClr val="000000"/>
                </a:solidFill>
                <a:latin typeface="Arial"/>
                <a:ea typeface="ＭＳ Ｐゴシック" charset="0"/>
              </a:rPr>
              <a:t>bilayer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0868" y="4497989"/>
            <a:ext cx="2488182" cy="96180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65176" indent="-265176" eaLnBrk="0" hangingPunct="0">
              <a:lnSpc>
                <a:spcPts val="1500"/>
              </a:lnSpc>
              <a:defRPr/>
            </a:pPr>
            <a:r>
              <a:rPr lang="en-US" sz="119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(d) Facilitated diffusion </a:t>
            </a:r>
            <a: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via</a:t>
            </a:r>
            <a:b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protein carrier specific for one</a:t>
            </a:r>
            <a:b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chemical; binding of substrate</a:t>
            </a:r>
            <a:b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causes shape change in</a:t>
            </a:r>
            <a:b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transport protein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9068" y="4497989"/>
            <a:ext cx="1619354" cy="11410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65176" indent="-265176" eaLnBrk="0" hangingPunct="0">
              <a:lnSpc>
                <a:spcPts val="1500"/>
              </a:lnSpc>
              <a:defRPr/>
            </a:pPr>
            <a:r>
              <a:rPr lang="en-US" sz="119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Facilitated</a:t>
            </a:r>
            <a:br>
              <a:rPr lang="en-US" sz="119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19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diffusion </a:t>
            </a:r>
            <a: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through</a:t>
            </a:r>
            <a:b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 channel protein;</a:t>
            </a:r>
            <a:b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mostly ions,</a:t>
            </a:r>
            <a:b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selected on basis</a:t>
            </a:r>
            <a:b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1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size and charge</a:t>
            </a:r>
          </a:p>
        </p:txBody>
      </p:sp>
      <p:sp>
        <p:nvSpPr>
          <p:cNvPr id="26" name="Freeform 25"/>
          <p:cNvSpPr/>
          <p:nvPr/>
        </p:nvSpPr>
        <p:spPr>
          <a:xfrm>
            <a:off x="4749874" y="1285972"/>
            <a:ext cx="620191" cy="322122"/>
          </a:xfrm>
          <a:custGeom>
            <a:avLst/>
            <a:gdLst>
              <a:gd name="connsiteX0" fmla="*/ 613841 w 620191"/>
              <a:gd name="connsiteY0" fmla="*/ 6350 h 322122"/>
              <a:gd name="connsiteX1" fmla="*/ 428142 w 620191"/>
              <a:gd name="connsiteY1" fmla="*/ 6350 h 322122"/>
              <a:gd name="connsiteX2" fmla="*/ 6350 w 620191"/>
              <a:gd name="connsiteY2" fmla="*/ 315772 h 3221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20191" h="322122">
                <a:moveTo>
                  <a:pt x="613841" y="6350"/>
                </a:moveTo>
                <a:lnTo>
                  <a:pt x="428142" y="6350"/>
                </a:lnTo>
                <a:lnTo>
                  <a:pt x="6350" y="315772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890539" y="1285972"/>
            <a:ext cx="293827" cy="727278"/>
          </a:xfrm>
          <a:custGeom>
            <a:avLst/>
            <a:gdLst>
              <a:gd name="connsiteX0" fmla="*/ 287477 w 293827"/>
              <a:gd name="connsiteY0" fmla="*/ 6350 h 727278"/>
              <a:gd name="connsiteX1" fmla="*/ 6350 w 293827"/>
              <a:gd name="connsiteY1" fmla="*/ 720928 h 7272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3827" h="727278">
                <a:moveTo>
                  <a:pt x="287477" y="6350"/>
                </a:moveTo>
                <a:lnTo>
                  <a:pt x="6350" y="720928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2907256" y="1769562"/>
            <a:ext cx="232778" cy="230593"/>
          </a:xfrm>
          <a:custGeom>
            <a:avLst/>
            <a:gdLst>
              <a:gd name="connsiteX0" fmla="*/ 226428 w 232778"/>
              <a:gd name="connsiteY0" fmla="*/ 6350 h 230593"/>
              <a:gd name="connsiteX1" fmla="*/ 226428 w 232778"/>
              <a:gd name="connsiteY1" fmla="*/ 100876 h 230593"/>
              <a:gd name="connsiteX2" fmla="*/ 6350 w 232778"/>
              <a:gd name="connsiteY2" fmla="*/ 224243 h 2305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2778" h="230593">
                <a:moveTo>
                  <a:pt x="226428" y="6350"/>
                </a:moveTo>
                <a:lnTo>
                  <a:pt x="226428" y="100876"/>
                </a:lnTo>
                <a:lnTo>
                  <a:pt x="6350" y="224243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3080015" y="1864088"/>
            <a:ext cx="60020" cy="214591"/>
          </a:xfrm>
          <a:custGeom>
            <a:avLst/>
            <a:gdLst>
              <a:gd name="connsiteX0" fmla="*/ 53669 w 60020"/>
              <a:gd name="connsiteY0" fmla="*/ 6350 h 214591"/>
              <a:gd name="connsiteX1" fmla="*/ 6350 w 60020"/>
              <a:gd name="connsiteY1" fmla="*/ 208241 h 2145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020" h="214591">
                <a:moveTo>
                  <a:pt x="53669" y="6350"/>
                </a:moveTo>
                <a:lnTo>
                  <a:pt x="6350" y="208241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6552550" y="2616805"/>
            <a:ext cx="72859" cy="666077"/>
          </a:xfrm>
          <a:custGeom>
            <a:avLst/>
            <a:gdLst>
              <a:gd name="connsiteX0" fmla="*/ 6451 w 72859"/>
              <a:gd name="connsiteY0" fmla="*/ 6350 h 666077"/>
              <a:gd name="connsiteX1" fmla="*/ 66509 w 72859"/>
              <a:gd name="connsiteY1" fmla="*/ 6350 h 666077"/>
              <a:gd name="connsiteX2" fmla="*/ 66509 w 72859"/>
              <a:gd name="connsiteY2" fmla="*/ 659727 h 666077"/>
              <a:gd name="connsiteX3" fmla="*/ 6350 w 72859"/>
              <a:gd name="connsiteY3" fmla="*/ 659727 h 6660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2859" h="666077">
                <a:moveTo>
                  <a:pt x="6451" y="6350"/>
                </a:moveTo>
                <a:lnTo>
                  <a:pt x="66509" y="6350"/>
                </a:lnTo>
                <a:lnTo>
                  <a:pt x="66509" y="659727"/>
                </a:lnTo>
                <a:lnTo>
                  <a:pt x="6350" y="659727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6615517" y="2933581"/>
            <a:ext cx="76796" cy="25400"/>
          </a:xfrm>
          <a:custGeom>
            <a:avLst/>
            <a:gdLst>
              <a:gd name="connsiteX0" fmla="*/ 6350 w 76796"/>
              <a:gd name="connsiteY0" fmla="*/ 6350 h 25400"/>
              <a:gd name="connsiteX1" fmla="*/ 70446 w 7679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796" h="25400">
                <a:moveTo>
                  <a:pt x="6350" y="6350"/>
                </a:moveTo>
                <a:lnTo>
                  <a:pt x="70446" y="63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32061-26DF-B045-AE33-EF12C6E8E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930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"/>
          <a:stretch>
            <a:fillRect/>
          </a:stretch>
        </p:blipFill>
        <p:spPr>
          <a:xfrm>
            <a:off x="298704" y="521208"/>
            <a:ext cx="8546592" cy="5815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775" y="4642535"/>
            <a:ext cx="2547172" cy="96180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Binding of cytoplasmic Na</a:t>
            </a:r>
            <a:r>
              <a:rPr lang="en-US" sz="1339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to the pump protein stimulates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phosphorylation by ATP, which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causes the pump protein to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change its shape.</a:t>
            </a:r>
            <a:endParaRPr lang="en-US" sz="1072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6363" y="4641739"/>
            <a:ext cx="2635337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The shape change expels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sz="1339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to the outside. Extracellular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</a:t>
            </a:r>
            <a:r>
              <a:rPr lang="en-US" sz="1339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binds, causing release of the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inorganic phosphate group.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6800" y="4645709"/>
            <a:ext cx="2543966" cy="11541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Loss of phosphate restores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original shape of the pump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protein. K</a:t>
            </a:r>
            <a:r>
              <a:rPr lang="en-US" sz="1339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is released to the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cytoplasm, and Na</a:t>
            </a:r>
            <a:r>
              <a:rPr lang="en-US" sz="1339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sites are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ready to bind Na</a:t>
            </a:r>
            <a:r>
              <a:rPr lang="en-US" sz="1339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again; the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cycle repeats.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108" y="6011861"/>
            <a:ext cx="878446" cy="2060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9" b="1" i="1">
                <a:solidFill>
                  <a:srgbClr val="000000"/>
                </a:solidFill>
                <a:latin typeface="Arial"/>
                <a:ea typeface="ＭＳ Ｐゴシック" charset="0"/>
              </a:rPr>
              <a:t>Cytoplasm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108" y="654842"/>
            <a:ext cx="1445909" cy="2060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9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Extracellular fluid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1798" y="1163637"/>
            <a:ext cx="21320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sz="10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5673" y="993775"/>
            <a:ext cx="21320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sz="10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6073" y="1225550"/>
            <a:ext cx="14266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</a:t>
            </a:r>
            <a:r>
              <a:rPr lang="en-US" sz="10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6435" y="1684337"/>
            <a:ext cx="21320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sz="10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9810" y="2300287"/>
            <a:ext cx="21320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sz="10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18373" y="2613025"/>
            <a:ext cx="21320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sz="10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23110" y="3059112"/>
            <a:ext cx="10900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  <a:r>
              <a:rPr lang="en-US" sz="10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0610" y="2782887"/>
            <a:ext cx="14266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</a:t>
            </a:r>
            <a:r>
              <a:rPr lang="en-US" sz="10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9073" y="3630612"/>
            <a:ext cx="21320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sz="100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6548" y="3392487"/>
            <a:ext cx="10900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</a:t>
            </a:r>
            <a:r>
              <a:rPr lang="en-US" sz="10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279" y="3655766"/>
            <a:ext cx="368114" cy="2060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9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ATP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91866" y="4097091"/>
            <a:ext cx="389530" cy="2060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9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ADP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08218" y="3458321"/>
            <a:ext cx="229230" cy="1646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sz="107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90868" y="3480546"/>
            <a:ext cx="152286" cy="1646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</a:t>
            </a:r>
            <a:r>
              <a:rPr lang="en-US" sz="107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11555" y="3817096"/>
            <a:ext cx="152286" cy="1646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</a:t>
            </a:r>
            <a:r>
              <a:rPr lang="en-US" sz="1070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7580" y="1631349"/>
            <a:ext cx="1019510" cy="2060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sz="1072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-K</a:t>
            </a:r>
            <a:r>
              <a:rPr lang="en-US" sz="1072" b="1" baseline="300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  <a:r>
              <a:rPr lang="en-US" sz="133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pump</a:t>
            </a:r>
          </a:p>
        </p:txBody>
      </p:sp>
      <p:sp>
        <p:nvSpPr>
          <p:cNvPr id="30" name="Freeform 29"/>
          <p:cNvSpPr/>
          <p:nvPr/>
        </p:nvSpPr>
        <p:spPr>
          <a:xfrm>
            <a:off x="1964230" y="1862221"/>
            <a:ext cx="17288" cy="419018"/>
          </a:xfrm>
          <a:custGeom>
            <a:avLst/>
            <a:gdLst>
              <a:gd name="connsiteX0" fmla="*/ 10938 w 17288"/>
              <a:gd name="connsiteY0" fmla="*/ 6350 h 419018"/>
              <a:gd name="connsiteX1" fmla="*/ 10938 w 17288"/>
              <a:gd name="connsiteY1" fmla="*/ 101600 h 419018"/>
              <a:gd name="connsiteX2" fmla="*/ 6350 w 17288"/>
              <a:gd name="connsiteY2" fmla="*/ 412668 h 4190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288" h="419018">
                <a:moveTo>
                  <a:pt x="10938" y="6350"/>
                </a:moveTo>
                <a:lnTo>
                  <a:pt x="10938" y="101600"/>
                </a:lnTo>
                <a:lnTo>
                  <a:pt x="6350" y="41266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60085" y="4637818"/>
            <a:ext cx="210312" cy="210312"/>
            <a:chOff x="560085" y="4637818"/>
            <a:chExt cx="210312" cy="210312"/>
          </a:xfrm>
        </p:grpSpPr>
        <p:sp>
          <p:nvSpPr>
            <p:cNvPr id="36" name="Oval 35"/>
            <p:cNvSpPr/>
            <p:nvPr/>
          </p:nvSpPr>
          <p:spPr bwMode="auto">
            <a:xfrm>
              <a:off x="560085" y="4637818"/>
              <a:ext cx="210312" cy="2103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8334" y="4646794"/>
              <a:ext cx="113814" cy="19236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500"/>
                </a:lnSpc>
                <a:defRPr/>
              </a:pPr>
              <a:r>
                <a:rPr lang="en-US" sz="1339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  <a:endParaRPr lang="en-US" sz="1072" b="1" dirty="0">
                <a:solidFill>
                  <a:srgbClr val="005CA7"/>
                </a:solidFill>
                <a:latin typeface="Arial Black" panose="020B0A04020102020204" pitchFamily="34" charset="0"/>
                <a:ea typeface="ＭＳ Ｐゴシック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53506" y="4622155"/>
            <a:ext cx="210312" cy="210312"/>
            <a:chOff x="560085" y="4637818"/>
            <a:chExt cx="210312" cy="210312"/>
          </a:xfrm>
        </p:grpSpPr>
        <p:sp>
          <p:nvSpPr>
            <p:cNvPr id="39" name="Oval 38"/>
            <p:cNvSpPr/>
            <p:nvPr/>
          </p:nvSpPr>
          <p:spPr bwMode="auto">
            <a:xfrm>
              <a:off x="560085" y="4637818"/>
              <a:ext cx="210312" cy="2103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5CA7"/>
                </a:solidFill>
                <a:ea typeface="ＭＳ Ｐゴシック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8334" y="4646794"/>
              <a:ext cx="113814" cy="19236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500"/>
                </a:lnSpc>
                <a:defRPr/>
              </a:pPr>
              <a:r>
                <a:rPr lang="en-US" sz="1339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  <a:endParaRPr lang="en-US" sz="1072" b="1" dirty="0">
                <a:solidFill>
                  <a:srgbClr val="005CA7"/>
                </a:solidFill>
                <a:latin typeface="Arial Black" panose="020B0A04020102020204" pitchFamily="34" charset="0"/>
                <a:ea typeface="ＭＳ Ｐゴシック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96324" y="4635417"/>
            <a:ext cx="210312" cy="210312"/>
            <a:chOff x="6196324" y="4635417"/>
            <a:chExt cx="210312" cy="210312"/>
          </a:xfrm>
        </p:grpSpPr>
        <p:sp>
          <p:nvSpPr>
            <p:cNvPr id="42" name="Oval 41"/>
            <p:cNvSpPr/>
            <p:nvPr/>
          </p:nvSpPr>
          <p:spPr bwMode="auto">
            <a:xfrm>
              <a:off x="6196324" y="4635417"/>
              <a:ext cx="210312" cy="2103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44573" y="4644393"/>
              <a:ext cx="113814" cy="19236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500"/>
                </a:lnSpc>
                <a:defRPr/>
              </a:pPr>
              <a:r>
                <a:rPr lang="en-US" sz="1339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  <a:endParaRPr lang="en-US" sz="1072" b="1" dirty="0">
                <a:solidFill>
                  <a:srgbClr val="005CA7"/>
                </a:solidFill>
                <a:latin typeface="Arial Black" panose="020B0A04020102020204" pitchFamily="34" charset="0"/>
                <a:ea typeface="ＭＳ Ｐゴシック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36004" y="3746786"/>
            <a:ext cx="210312" cy="210312"/>
            <a:chOff x="4036004" y="3746786"/>
            <a:chExt cx="210312" cy="210312"/>
          </a:xfrm>
        </p:grpSpPr>
        <p:sp>
          <p:nvSpPr>
            <p:cNvPr id="31" name="Oval 30"/>
            <p:cNvSpPr/>
            <p:nvPr/>
          </p:nvSpPr>
          <p:spPr bwMode="auto">
            <a:xfrm>
              <a:off x="4036004" y="3746786"/>
              <a:ext cx="210312" cy="2103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84253" y="3748901"/>
              <a:ext cx="113814" cy="20608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339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25543" y="3743345"/>
            <a:ext cx="210312" cy="210312"/>
            <a:chOff x="6325543" y="3743345"/>
            <a:chExt cx="210312" cy="210312"/>
          </a:xfrm>
        </p:grpSpPr>
        <p:sp>
          <p:nvSpPr>
            <p:cNvPr id="33" name="Oval 32"/>
            <p:cNvSpPr/>
            <p:nvPr/>
          </p:nvSpPr>
          <p:spPr bwMode="auto">
            <a:xfrm>
              <a:off x="6325543" y="3743345"/>
              <a:ext cx="210312" cy="2103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73792" y="3745460"/>
              <a:ext cx="113814" cy="20608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339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16756" y="3743343"/>
            <a:ext cx="210312" cy="210312"/>
            <a:chOff x="2416756" y="3743343"/>
            <a:chExt cx="210312" cy="210312"/>
          </a:xfrm>
        </p:grpSpPr>
        <p:sp>
          <p:nvSpPr>
            <p:cNvPr id="32" name="Oval 31"/>
            <p:cNvSpPr/>
            <p:nvPr/>
          </p:nvSpPr>
          <p:spPr bwMode="auto">
            <a:xfrm>
              <a:off x="2416756" y="3743343"/>
              <a:ext cx="210312" cy="2103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65005" y="3745458"/>
              <a:ext cx="113814" cy="20608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339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>
          <a:xfrm>
            <a:off x="6492240" y="0"/>
            <a:ext cx="2651760" cy="374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4A537-6D20-4B40-9965-76CB57EDE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82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1"/>
          <a:stretch/>
        </p:blipFill>
        <p:spPr>
          <a:xfrm>
            <a:off x="298704" y="938784"/>
            <a:ext cx="8546592" cy="47762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DF0E2-D388-FF47-BF46-39C0DFAE0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150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791968" y="213360"/>
            <a:ext cx="3560064" cy="6431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837" y="284297"/>
            <a:ext cx="876843" cy="3334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36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Extracellular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fluid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9475" y="284297"/>
            <a:ext cx="740587" cy="6668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Plasma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docking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protein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5618" y="1196315"/>
            <a:ext cx="1325684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The membrane-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bound vesicle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migrates to the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plasma membrane.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9475" y="1413010"/>
            <a:ext cx="562655" cy="5001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36" b="1">
                <a:solidFill>
                  <a:srgbClr val="000000"/>
                </a:solidFill>
                <a:latin typeface="Arial"/>
                <a:ea typeface="ＭＳ Ｐゴシック" charset="0"/>
              </a:rPr>
              <a:t>Vesicle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>
                <a:solidFill>
                  <a:srgbClr val="000000"/>
                </a:solidFill>
                <a:latin typeface="Arial"/>
                <a:ea typeface="ＭＳ Ｐゴシック" charset="0"/>
              </a:rPr>
              <a:t>docking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>
                <a:solidFill>
                  <a:srgbClr val="000000"/>
                </a:solidFill>
                <a:latin typeface="Arial"/>
                <a:ea typeface="ＭＳ Ｐゴシック" charset="0"/>
              </a:rPr>
              <a:t>protein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4237" y="1987685"/>
            <a:ext cx="626775" cy="5001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Molecule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to be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secreted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8037" y="2560773"/>
            <a:ext cx="748603" cy="166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36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Cytoplasm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837" y="2403610"/>
            <a:ext cx="674865" cy="3334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36" b="1">
                <a:solidFill>
                  <a:srgbClr val="000000"/>
                </a:solidFill>
                <a:latin typeface="Arial"/>
                <a:ea typeface="ＭＳ Ｐゴシック" charset="0"/>
              </a:rPr>
              <a:t>Secretory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>
                <a:solidFill>
                  <a:srgbClr val="000000"/>
                </a:solidFill>
                <a:latin typeface="Arial"/>
                <a:ea typeface="ＭＳ Ｐゴシック" charset="0"/>
              </a:rPr>
              <a:t>vesicle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4775" y="3025910"/>
            <a:ext cx="1373774" cy="166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36" b="1">
                <a:solidFill>
                  <a:srgbClr val="000000"/>
                </a:solidFill>
                <a:latin typeface="Arial"/>
                <a:ea typeface="ＭＳ Ｐゴシック" charset="0"/>
              </a:rPr>
              <a:t>Fusion pore formed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837" y="4019685"/>
            <a:ext cx="577081" cy="5001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Fused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docking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proteins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9111" y="3145765"/>
            <a:ext cx="1423467" cy="11669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 There, docking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proteins on the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vesicle and plasma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 bind, the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vesicle and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 fuse, and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 pore opens up.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7842" y="5334133"/>
            <a:ext cx="1396216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Vesicle contents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are released to the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 exterior.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28369" y="6454909"/>
            <a:ext cx="2362826" cy="166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3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The process of exocytosis</a:t>
            </a:r>
          </a:p>
        </p:txBody>
      </p:sp>
      <p:sp>
        <p:nvSpPr>
          <p:cNvPr id="19" name="Freeform 18"/>
          <p:cNvSpPr/>
          <p:nvPr/>
        </p:nvSpPr>
        <p:spPr>
          <a:xfrm>
            <a:off x="3917523" y="921414"/>
            <a:ext cx="474154" cy="229019"/>
          </a:xfrm>
          <a:custGeom>
            <a:avLst/>
            <a:gdLst>
              <a:gd name="connsiteX0" fmla="*/ 6350 w 474154"/>
              <a:gd name="connsiteY0" fmla="*/ 222669 h 229019"/>
              <a:gd name="connsiteX1" fmla="*/ 467804 w 474154"/>
              <a:gd name="connsiteY1" fmla="*/ 6350 h 229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4154" h="229019">
                <a:moveTo>
                  <a:pt x="6350" y="222669"/>
                </a:moveTo>
                <a:lnTo>
                  <a:pt x="46780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956113" y="2225880"/>
            <a:ext cx="204160" cy="155613"/>
          </a:xfrm>
          <a:custGeom>
            <a:avLst/>
            <a:gdLst>
              <a:gd name="connsiteX0" fmla="*/ 6350 w 204160"/>
              <a:gd name="connsiteY0" fmla="*/ 149263 h 155613"/>
              <a:gd name="connsiteX1" fmla="*/ 197810 w 204160"/>
              <a:gd name="connsiteY1" fmla="*/ 6350 h 155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4160" h="155613">
                <a:moveTo>
                  <a:pt x="6350" y="149263"/>
                </a:moveTo>
                <a:lnTo>
                  <a:pt x="19781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3766952" y="1497205"/>
            <a:ext cx="270179" cy="73101"/>
          </a:xfrm>
          <a:custGeom>
            <a:avLst/>
            <a:gdLst>
              <a:gd name="connsiteX0" fmla="*/ 6350 w 270179"/>
              <a:gd name="connsiteY0" fmla="*/ 66751 h 73101"/>
              <a:gd name="connsiteX1" fmla="*/ 123545 w 270179"/>
              <a:gd name="connsiteY1" fmla="*/ 6350 h 73101"/>
              <a:gd name="connsiteX2" fmla="*/ 263829 w 270179"/>
              <a:gd name="connsiteY2" fmla="*/ 6350 h 731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70179" h="73101">
                <a:moveTo>
                  <a:pt x="6350" y="66751"/>
                </a:moveTo>
                <a:lnTo>
                  <a:pt x="123545" y="6350"/>
                </a:lnTo>
                <a:lnTo>
                  <a:pt x="26382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3407313" y="2075398"/>
            <a:ext cx="635495" cy="25400"/>
          </a:xfrm>
          <a:custGeom>
            <a:avLst/>
            <a:gdLst>
              <a:gd name="connsiteX0" fmla="*/ 6350 w 635495"/>
              <a:gd name="connsiteY0" fmla="*/ 6350 h 25400"/>
              <a:gd name="connsiteX1" fmla="*/ 629145 w 63549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5495" h="25400">
                <a:moveTo>
                  <a:pt x="6350" y="6350"/>
                </a:moveTo>
                <a:lnTo>
                  <a:pt x="62914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078684" y="3650605"/>
            <a:ext cx="441735" cy="365975"/>
          </a:xfrm>
          <a:custGeom>
            <a:avLst/>
            <a:gdLst>
              <a:gd name="connsiteX0" fmla="*/ 435385 w 441735"/>
              <a:gd name="connsiteY0" fmla="*/ 6350 h 365975"/>
              <a:gd name="connsiteX1" fmla="*/ 6350 w 441735"/>
              <a:gd name="connsiteY1" fmla="*/ 201040 h 365975"/>
              <a:gd name="connsiteX2" fmla="*/ 6350 w 441735"/>
              <a:gd name="connsiteY2" fmla="*/ 359625 h 365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41735" h="365975">
                <a:moveTo>
                  <a:pt x="435385" y="6350"/>
                </a:moveTo>
                <a:lnTo>
                  <a:pt x="6350" y="201040"/>
                </a:lnTo>
                <a:lnTo>
                  <a:pt x="6350" y="3596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3898283" y="3199945"/>
            <a:ext cx="25400" cy="232994"/>
          </a:xfrm>
          <a:custGeom>
            <a:avLst/>
            <a:gdLst>
              <a:gd name="connsiteX0" fmla="*/ 6350 w 25400"/>
              <a:gd name="connsiteY0" fmla="*/ 226644 h 232994"/>
              <a:gd name="connsiteX1" fmla="*/ 6350 w 25400"/>
              <a:gd name="connsiteY1" fmla="*/ 6350 h 2329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232994">
                <a:moveTo>
                  <a:pt x="6350" y="22664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19111" y="1181999"/>
            <a:ext cx="182880" cy="182880"/>
            <a:chOff x="4919111" y="1181999"/>
            <a:chExt cx="182880" cy="182880"/>
          </a:xfrm>
        </p:grpSpPr>
        <p:sp>
          <p:nvSpPr>
            <p:cNvPr id="26" name="Oval 25"/>
            <p:cNvSpPr/>
            <p:nvPr/>
          </p:nvSpPr>
          <p:spPr bwMode="auto">
            <a:xfrm>
              <a:off x="4919111" y="1181999"/>
              <a:ext cx="182880" cy="182880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60858" y="1190083"/>
              <a:ext cx="99386" cy="16671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300"/>
                </a:lnSpc>
                <a:defRPr/>
              </a:pPr>
              <a:r>
                <a:rPr lang="en-US" sz="1170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27134" y="3133562"/>
            <a:ext cx="182880" cy="182880"/>
            <a:chOff x="4919111" y="1181999"/>
            <a:chExt cx="182880" cy="182880"/>
          </a:xfrm>
        </p:grpSpPr>
        <p:sp>
          <p:nvSpPr>
            <p:cNvPr id="29" name="Oval 28"/>
            <p:cNvSpPr/>
            <p:nvPr/>
          </p:nvSpPr>
          <p:spPr bwMode="auto">
            <a:xfrm>
              <a:off x="4919111" y="1181999"/>
              <a:ext cx="182880" cy="182880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60858" y="1190083"/>
              <a:ext cx="99386" cy="16671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300"/>
                </a:lnSpc>
                <a:defRPr/>
              </a:pPr>
              <a:r>
                <a:rPr lang="en-US" sz="1170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27938" y="5312704"/>
            <a:ext cx="182880" cy="182880"/>
            <a:chOff x="4919111" y="1181999"/>
            <a:chExt cx="182880" cy="182880"/>
          </a:xfrm>
        </p:grpSpPr>
        <p:sp>
          <p:nvSpPr>
            <p:cNvPr id="32" name="Oval 31"/>
            <p:cNvSpPr/>
            <p:nvPr/>
          </p:nvSpPr>
          <p:spPr bwMode="auto">
            <a:xfrm>
              <a:off x="4919111" y="1181999"/>
              <a:ext cx="182880" cy="182880"/>
            </a:xfrm>
            <a:prstGeom prst="ellipse">
              <a:avLst/>
            </a:prstGeom>
            <a:noFill/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60858" y="1190083"/>
              <a:ext cx="99386" cy="16671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300"/>
                </a:lnSpc>
                <a:defRPr/>
              </a:pPr>
              <a:r>
                <a:rPr lang="en-US" sz="1170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6D418-9EE1-514A-BDA3-4FCAFA3CA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18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981456" y="213360"/>
            <a:ext cx="7181088" cy="64312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82467" y="299245"/>
            <a:ext cx="1344920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744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Extracellular</a:t>
            </a:r>
          </a:p>
          <a:p>
            <a:pPr eaLnBrk="0" hangingPunct="0">
              <a:lnSpc>
                <a:spcPts val="1900"/>
              </a:lnSpc>
              <a:defRPr/>
            </a:pPr>
            <a:r>
              <a:rPr lang="en-US" sz="1744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fluid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38367" y="553245"/>
            <a:ext cx="1144544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744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Cytoplasm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0733" y="1214442"/>
            <a:ext cx="1728037" cy="10259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Vesicle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forms and fuses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with lysosome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 digestion.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8749" y="919958"/>
            <a:ext cx="761940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Vesicle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34774" y="505620"/>
            <a:ext cx="1131720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Plasma</a:t>
            </a:r>
          </a:p>
          <a:p>
            <a:pPr eaLnBrk="0" hangingPunct="0">
              <a:lnSpc>
                <a:spcPts val="19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98286" y="1061245"/>
            <a:ext cx="1099404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744" b="1">
                <a:solidFill>
                  <a:srgbClr val="000000"/>
                </a:solidFill>
                <a:latin typeface="Arial"/>
                <a:ea typeface="ＭＳ Ｐゴシック" charset="0"/>
              </a:rPr>
              <a:t>Lysosome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79112" y="1677195"/>
            <a:ext cx="1203856" cy="7309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Release of</a:t>
            </a:r>
          </a:p>
          <a:p>
            <a:pPr eaLnBrk="0" hangingPunct="0">
              <a:lnSpc>
                <a:spcPts val="19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contents to</a:t>
            </a:r>
          </a:p>
          <a:p>
            <a:pPr eaLnBrk="0" hangingPunct="0">
              <a:lnSpc>
                <a:spcPts val="19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cytosol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92206" y="2442723"/>
            <a:ext cx="2813271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Transport to plasma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 and exocytosis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vesicle contents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84492" y="3462338"/>
            <a:ext cx="1821011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Detached vesicle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98517" y="3765551"/>
            <a:ext cx="1107676" cy="4873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744" b="1">
                <a:solidFill>
                  <a:srgbClr val="000000"/>
                </a:solidFill>
                <a:latin typeface="Arial"/>
                <a:ea typeface="ＭＳ Ｐゴシック" charset="0"/>
              </a:rPr>
              <a:t>Ingested</a:t>
            </a:r>
          </a:p>
          <a:p>
            <a:pPr eaLnBrk="0" hangingPunct="0">
              <a:lnSpc>
                <a:spcPts val="1900"/>
              </a:lnSpc>
              <a:defRPr/>
            </a:pPr>
            <a:r>
              <a:rPr lang="en-US" sz="1744" b="1">
                <a:solidFill>
                  <a:srgbClr val="000000"/>
                </a:solidFill>
                <a:latin typeface="Arial"/>
                <a:ea typeface="ＭＳ Ｐゴシック" charset="0"/>
              </a:rPr>
              <a:t>substance</a:t>
            </a:r>
            <a:endParaRPr lang="en-US" sz="1744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39704" y="5156201"/>
            <a:ext cx="285335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744" b="1">
                <a:solidFill>
                  <a:srgbClr val="000000"/>
                </a:solidFill>
                <a:latin typeface="Arial"/>
                <a:ea typeface="ＭＳ Ｐゴシック" charset="0"/>
              </a:rPr>
              <a:t>Pit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49442" y="4578351"/>
            <a:ext cx="3161122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Membranes and receptors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(if present) recycled to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plasma membrane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2142" y="6392863"/>
            <a:ext cx="3528530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  <a:defRPr/>
            </a:pPr>
            <a:r>
              <a:rPr lang="en-US" sz="1744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Endocytosis (pinocytosis)</a:t>
            </a:r>
          </a:p>
        </p:txBody>
      </p:sp>
      <p:sp>
        <p:nvSpPr>
          <p:cNvPr id="19" name="Freeform 18"/>
          <p:cNvSpPr/>
          <p:nvPr/>
        </p:nvSpPr>
        <p:spPr>
          <a:xfrm>
            <a:off x="2170231" y="3371306"/>
            <a:ext cx="308693" cy="512813"/>
          </a:xfrm>
          <a:custGeom>
            <a:avLst/>
            <a:gdLst>
              <a:gd name="connsiteX0" fmla="*/ 299168 w 308693"/>
              <a:gd name="connsiteY0" fmla="*/ 503288 h 512813"/>
              <a:gd name="connsiteX1" fmla="*/ 121220 w 308693"/>
              <a:gd name="connsiteY1" fmla="*/ 503288 h 512813"/>
              <a:gd name="connsiteX2" fmla="*/ 9525 w 308693"/>
              <a:gd name="connsiteY2" fmla="*/ 9525 h 5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08693" h="512813">
                <a:moveTo>
                  <a:pt x="299168" y="503288"/>
                </a:moveTo>
                <a:lnTo>
                  <a:pt x="121220" y="503288"/>
                </a:ln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4019738" y="3533713"/>
            <a:ext cx="549503" cy="38100"/>
          </a:xfrm>
          <a:custGeom>
            <a:avLst/>
            <a:gdLst>
              <a:gd name="connsiteX0" fmla="*/ 9525 w 549503"/>
              <a:gd name="connsiteY0" fmla="*/ 9525 h 38100"/>
              <a:gd name="connsiteX1" fmla="*/ 539978 w 549503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9503" h="38100">
                <a:moveTo>
                  <a:pt x="9525" y="9525"/>
                </a:moveTo>
                <a:lnTo>
                  <a:pt x="539978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5947344" y="593067"/>
            <a:ext cx="860145" cy="38100"/>
          </a:xfrm>
          <a:custGeom>
            <a:avLst/>
            <a:gdLst>
              <a:gd name="connsiteX0" fmla="*/ 9525 w 860145"/>
              <a:gd name="connsiteY0" fmla="*/ 9525 h 38100"/>
              <a:gd name="connsiteX1" fmla="*/ 850620 w 86014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0145" h="38100">
                <a:moveTo>
                  <a:pt x="9525" y="9525"/>
                </a:moveTo>
                <a:lnTo>
                  <a:pt x="850620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4672823" y="1130391"/>
            <a:ext cx="38100" cy="220370"/>
          </a:xfrm>
          <a:custGeom>
            <a:avLst/>
            <a:gdLst>
              <a:gd name="connsiteX0" fmla="*/ 9525 w 38100"/>
              <a:gd name="connsiteY0" fmla="*/ 210845 h 220370"/>
              <a:gd name="connsiteX1" fmla="*/ 9525 w 38100"/>
              <a:gd name="connsiteY1" fmla="*/ 9525 h 2203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220370">
                <a:moveTo>
                  <a:pt x="9525" y="21084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5736321" y="1163614"/>
            <a:ext cx="1242961" cy="159435"/>
          </a:xfrm>
          <a:custGeom>
            <a:avLst/>
            <a:gdLst>
              <a:gd name="connsiteX0" fmla="*/ 1212138 w 1242961"/>
              <a:gd name="connsiteY0" fmla="*/ 9525 h 159435"/>
              <a:gd name="connsiteX1" fmla="*/ 1233436 w 1242961"/>
              <a:gd name="connsiteY1" fmla="*/ 9525 h 159435"/>
              <a:gd name="connsiteX2" fmla="*/ 1128102 w 1242961"/>
              <a:gd name="connsiteY2" fmla="*/ 9626 h 159435"/>
              <a:gd name="connsiteX3" fmla="*/ 9525 w 1242961"/>
              <a:gd name="connsiteY3" fmla="*/ 149910 h 1594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42961" h="159435">
                <a:moveTo>
                  <a:pt x="1212138" y="9525"/>
                </a:moveTo>
                <a:lnTo>
                  <a:pt x="1233436" y="9525"/>
                </a:lnTo>
                <a:lnTo>
                  <a:pt x="1128102" y="9626"/>
                </a:lnTo>
                <a:lnTo>
                  <a:pt x="9525" y="14991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2281926" y="3186724"/>
            <a:ext cx="58694" cy="697395"/>
          </a:xfrm>
          <a:custGeom>
            <a:avLst/>
            <a:gdLst>
              <a:gd name="connsiteX0" fmla="*/ 49169 w 58694"/>
              <a:gd name="connsiteY0" fmla="*/ 9525 h 697395"/>
              <a:gd name="connsiteX1" fmla="*/ 9525 w 58694"/>
              <a:gd name="connsiteY1" fmla="*/ 687870 h 6973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694" h="697395">
                <a:moveTo>
                  <a:pt x="49169" y="9525"/>
                </a:moveTo>
                <a:lnTo>
                  <a:pt x="9525" y="68787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25495" y="1192597"/>
            <a:ext cx="292608" cy="290921"/>
            <a:chOff x="2523114" y="1190216"/>
            <a:chExt cx="292608" cy="290921"/>
          </a:xfrm>
        </p:grpSpPr>
        <p:sp>
          <p:nvSpPr>
            <p:cNvPr id="3" name="Oval 2"/>
            <p:cNvSpPr/>
            <p:nvPr/>
          </p:nvSpPr>
          <p:spPr bwMode="auto">
            <a:xfrm>
              <a:off x="2523114" y="1190216"/>
              <a:ext cx="292608" cy="29092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94878" y="1207436"/>
              <a:ext cx="149080" cy="25648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2000"/>
                </a:lnSpc>
                <a:defRPr/>
              </a:pPr>
              <a:r>
                <a:rPr lang="en-US" sz="1744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296944" y="2426056"/>
            <a:ext cx="292608" cy="290921"/>
            <a:chOff x="2523114" y="1190216"/>
            <a:chExt cx="292608" cy="290921"/>
          </a:xfrm>
        </p:grpSpPr>
        <p:sp>
          <p:nvSpPr>
            <p:cNvPr id="45" name="Oval 44"/>
            <p:cNvSpPr/>
            <p:nvPr/>
          </p:nvSpPr>
          <p:spPr bwMode="auto">
            <a:xfrm>
              <a:off x="2523114" y="1190216"/>
              <a:ext cx="292608" cy="29092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94878" y="1207436"/>
              <a:ext cx="149080" cy="25648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2000"/>
                </a:lnSpc>
                <a:defRPr/>
              </a:pPr>
              <a:r>
                <a:rPr lang="en-US" sz="1744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61347" y="4559303"/>
            <a:ext cx="292608" cy="290921"/>
            <a:chOff x="2523114" y="1190216"/>
            <a:chExt cx="292608" cy="290921"/>
          </a:xfrm>
        </p:grpSpPr>
        <p:sp>
          <p:nvSpPr>
            <p:cNvPr id="54" name="Oval 53"/>
            <p:cNvSpPr/>
            <p:nvPr/>
          </p:nvSpPr>
          <p:spPr bwMode="auto">
            <a:xfrm>
              <a:off x="2523114" y="1190216"/>
              <a:ext cx="292608" cy="29092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94879" y="1207436"/>
              <a:ext cx="149079" cy="25648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2000"/>
                </a:lnSpc>
                <a:defRPr/>
              </a:pPr>
              <a:r>
                <a:rPr lang="en-US" sz="1744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03640" y="1959210"/>
            <a:ext cx="292608" cy="290921"/>
            <a:chOff x="5403640" y="1959210"/>
            <a:chExt cx="292608" cy="290921"/>
          </a:xfrm>
        </p:grpSpPr>
        <p:sp>
          <p:nvSpPr>
            <p:cNvPr id="48" name="Oval 47"/>
            <p:cNvSpPr/>
            <p:nvPr/>
          </p:nvSpPr>
          <p:spPr bwMode="auto">
            <a:xfrm>
              <a:off x="5403640" y="1959210"/>
              <a:ext cx="292608" cy="29092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28116" y="2003425"/>
              <a:ext cx="243656" cy="20249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316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2A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78173" y="3624898"/>
            <a:ext cx="292608" cy="290921"/>
            <a:chOff x="6878173" y="3624898"/>
            <a:chExt cx="292608" cy="290921"/>
          </a:xfrm>
        </p:grpSpPr>
        <p:sp>
          <p:nvSpPr>
            <p:cNvPr id="52" name="Oval 51"/>
            <p:cNvSpPr/>
            <p:nvPr/>
          </p:nvSpPr>
          <p:spPr bwMode="auto">
            <a:xfrm>
              <a:off x="6878173" y="3624898"/>
              <a:ext cx="292608" cy="29092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02649" y="3669113"/>
              <a:ext cx="243656" cy="20249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316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2B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384C2-CFD8-624C-BC6B-E451C0643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348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3"/>
          <a:stretch>
            <a:fillRect/>
          </a:stretch>
        </p:blipFill>
        <p:spPr>
          <a:xfrm>
            <a:off x="2478024" y="1700784"/>
            <a:ext cx="4187952" cy="3456432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633363" y="1957388"/>
            <a:ext cx="153728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Extracellular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fluid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73375" y="1816100"/>
            <a:ext cx="1311256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Cytoplasm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22588" y="2390775"/>
            <a:ext cx="125354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Bacterium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or other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particle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569863" y="4429125"/>
            <a:ext cx="139942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Pseudopod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505570" y="4863299"/>
            <a:ext cx="2340128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Phagocytosis</a:t>
            </a:r>
          </a:p>
        </p:txBody>
      </p:sp>
      <p:sp>
        <p:nvSpPr>
          <p:cNvPr id="10" name="Freeform 9"/>
          <p:cNvSpPr/>
          <p:nvPr/>
        </p:nvSpPr>
        <p:spPr>
          <a:xfrm>
            <a:off x="4370625" y="2504380"/>
            <a:ext cx="907821" cy="695375"/>
          </a:xfrm>
          <a:custGeom>
            <a:avLst/>
            <a:gdLst>
              <a:gd name="connsiteX0" fmla="*/ 895121 w 907821"/>
              <a:gd name="connsiteY0" fmla="*/ 12700 h 695375"/>
              <a:gd name="connsiteX1" fmla="*/ 717321 w 907821"/>
              <a:gd name="connsiteY1" fmla="*/ 12700 h 695375"/>
              <a:gd name="connsiteX2" fmla="*/ 12700 w 907821"/>
              <a:gd name="connsiteY2" fmla="*/ 682675 h 695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07821" h="695375">
                <a:moveTo>
                  <a:pt x="895121" y="12700"/>
                </a:moveTo>
                <a:lnTo>
                  <a:pt x="717321" y="12700"/>
                </a:lnTo>
                <a:lnTo>
                  <a:pt x="12700" y="68267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3310849" y="3769096"/>
            <a:ext cx="296316" cy="649859"/>
          </a:xfrm>
          <a:custGeom>
            <a:avLst/>
            <a:gdLst>
              <a:gd name="connsiteX0" fmla="*/ 12700 w 296316"/>
              <a:gd name="connsiteY0" fmla="*/ 637158 h 649859"/>
              <a:gd name="connsiteX1" fmla="*/ 12700 w 296316"/>
              <a:gd name="connsiteY1" fmla="*/ 541705 h 649859"/>
              <a:gd name="connsiteX2" fmla="*/ 283616 w 296316"/>
              <a:gd name="connsiteY2" fmla="*/ 12700 h 649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96316" h="649859">
                <a:moveTo>
                  <a:pt x="12700" y="637158"/>
                </a:moveTo>
                <a:lnTo>
                  <a:pt x="12700" y="541705"/>
                </a:lnTo>
                <a:lnTo>
                  <a:pt x="283616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EA28C-B959-6347-AB0F-3B0FCE1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972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3"/>
          <a:stretch>
            <a:fillRect/>
          </a:stretch>
        </p:blipFill>
        <p:spPr>
          <a:xfrm>
            <a:off x="2478024" y="1572768"/>
            <a:ext cx="4187952" cy="3712464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616200" y="1951038"/>
            <a:ext cx="1282402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receptor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00325" y="3392488"/>
            <a:ext cx="1946238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Target molecule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503488" y="4705350"/>
            <a:ext cx="3126305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indent="-463550"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Receptor-mediated</a:t>
            </a:r>
            <a:b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endocytosis</a:t>
            </a:r>
          </a:p>
        </p:txBody>
      </p:sp>
      <p:sp>
        <p:nvSpPr>
          <p:cNvPr id="8" name="Freeform 7"/>
          <p:cNvSpPr/>
          <p:nvPr/>
        </p:nvSpPr>
        <p:spPr>
          <a:xfrm>
            <a:off x="3910507" y="2081613"/>
            <a:ext cx="257543" cy="50800"/>
          </a:xfrm>
          <a:custGeom>
            <a:avLst/>
            <a:gdLst>
              <a:gd name="connsiteX0" fmla="*/ 12700 w 257543"/>
              <a:gd name="connsiteY0" fmla="*/ 12700 h 50800"/>
              <a:gd name="connsiteX1" fmla="*/ 244843 w 25754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7543" h="50800">
                <a:moveTo>
                  <a:pt x="12700" y="12700"/>
                </a:moveTo>
                <a:lnTo>
                  <a:pt x="244843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3388487" y="3079629"/>
            <a:ext cx="110232" cy="335876"/>
          </a:xfrm>
          <a:custGeom>
            <a:avLst/>
            <a:gdLst>
              <a:gd name="connsiteX0" fmla="*/ 12700 w 110232"/>
              <a:gd name="connsiteY0" fmla="*/ 323176 h 335876"/>
              <a:gd name="connsiteX1" fmla="*/ 12700 w 110232"/>
              <a:gd name="connsiteY1" fmla="*/ 160388 h 335876"/>
              <a:gd name="connsiteX2" fmla="*/ 97532 w 110232"/>
              <a:gd name="connsiteY2" fmla="*/ 12700 h 3358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0232" h="335876">
                <a:moveTo>
                  <a:pt x="12700" y="323176"/>
                </a:moveTo>
                <a:lnTo>
                  <a:pt x="12700" y="160388"/>
                </a:lnTo>
                <a:lnTo>
                  <a:pt x="97532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E8A48-77B7-9F48-B468-1B903666F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645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\\192.168.4.30\conversion\IRDVD\JPG Creation\Marieb EHAP 12\Output\Chapter 03\01242017\figure_03_14_un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3029743" y="213514"/>
            <a:ext cx="3084513" cy="6430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10312" y="1720053"/>
            <a:ext cx="312586" cy="1410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91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KEY: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9087" y="1911350"/>
            <a:ext cx="464871" cy="1410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916" b="1">
                <a:solidFill>
                  <a:srgbClr val="000000"/>
                </a:solidFill>
                <a:latin typeface="Arial"/>
                <a:ea typeface="ＭＳ Ｐゴシック" charset="0"/>
              </a:rPr>
              <a:t>Adenine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2262" y="2112962"/>
            <a:ext cx="484107" cy="1410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916" b="1">
                <a:solidFill>
                  <a:srgbClr val="000000"/>
                </a:solidFill>
                <a:latin typeface="Arial"/>
                <a:ea typeface="ＭＳ Ｐゴシック" charset="0"/>
              </a:rPr>
              <a:t>Thymine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4325" y="2316162"/>
            <a:ext cx="496931" cy="1410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916" b="1">
                <a:solidFill>
                  <a:srgbClr val="000000"/>
                </a:solidFill>
                <a:latin typeface="Arial"/>
                <a:ea typeface="ＭＳ Ｐゴシック" charset="0"/>
              </a:rPr>
              <a:t>Cytosine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4325" y="2505075"/>
            <a:ext cx="471283" cy="1410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916" b="1">
                <a:solidFill>
                  <a:srgbClr val="000000"/>
                </a:solidFill>
                <a:latin typeface="Arial"/>
                <a:ea typeface="ＭＳ Ｐゴシック" charset="0"/>
              </a:rPr>
              <a:t>Guanine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9037" y="6057899"/>
            <a:ext cx="559449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000"/>
              </a:lnSpc>
              <a:defRPr/>
            </a:pPr>
            <a:r>
              <a:rPr lang="en-US" sz="91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Old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91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(template)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91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strand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677050" y="6061074"/>
            <a:ext cx="674865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000"/>
              </a:lnSpc>
              <a:defRPr/>
            </a:pPr>
            <a:r>
              <a:rPr lang="en-US" sz="916" b="1">
                <a:solidFill>
                  <a:srgbClr val="000000"/>
                </a:solidFill>
                <a:latin typeface="Arial"/>
                <a:ea typeface="ＭＳ Ｐゴシック" charset="0"/>
              </a:rPr>
              <a:t>Newly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916" b="1">
                <a:solidFill>
                  <a:srgbClr val="000000"/>
                </a:solidFill>
                <a:latin typeface="Arial"/>
                <a:ea typeface="ＭＳ Ｐゴシック" charset="0"/>
              </a:rPr>
              <a:t>synthesized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916" b="1">
                <a:solidFill>
                  <a:srgbClr val="000000"/>
                </a:solidFill>
                <a:latin typeface="Arial"/>
                <a:ea typeface="ＭＳ Ｐゴシック" charset="0"/>
              </a:rPr>
              <a:t>strand</a:t>
            </a:r>
            <a:endParaRPr lang="en-US" sz="916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97800" y="5968999"/>
            <a:ext cx="437620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000"/>
              </a:lnSpc>
              <a:defRPr/>
            </a:pPr>
            <a:r>
              <a:rPr lang="en-US" sz="91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New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91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strand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91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forming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512075" y="6500812"/>
            <a:ext cx="1586973" cy="1410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916" b="1">
                <a:solidFill>
                  <a:srgbClr val="000000"/>
                </a:solidFill>
                <a:latin typeface="Arial"/>
                <a:ea typeface="ＭＳ Ｐゴシック" charset="0"/>
              </a:rPr>
              <a:t>DNA of one sister chromatid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120836" y="6108350"/>
            <a:ext cx="787075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000"/>
              </a:lnSpc>
              <a:defRPr/>
            </a:pPr>
            <a:r>
              <a:rPr lang="en-US" sz="91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Old (template)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91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strand</a:t>
            </a:r>
          </a:p>
        </p:txBody>
      </p:sp>
      <p:sp>
        <p:nvSpPr>
          <p:cNvPr id="72" name="Freeform 71"/>
          <p:cNvSpPr/>
          <p:nvPr/>
        </p:nvSpPr>
        <p:spPr>
          <a:xfrm>
            <a:off x="4579471" y="6345456"/>
            <a:ext cx="1357947" cy="82520"/>
          </a:xfrm>
          <a:custGeom>
            <a:avLst/>
            <a:gdLst>
              <a:gd name="connsiteX0" fmla="*/ 6350 w 1357947"/>
              <a:gd name="connsiteY0" fmla="*/ 8280 h 82520"/>
              <a:gd name="connsiteX1" fmla="*/ 6350 w 1357947"/>
              <a:gd name="connsiteY1" fmla="*/ 76170 h 82520"/>
              <a:gd name="connsiteX2" fmla="*/ 1351597 w 1357947"/>
              <a:gd name="connsiteY2" fmla="*/ 76170 h 82520"/>
              <a:gd name="connsiteX3" fmla="*/ 1351597 w 1357947"/>
              <a:gd name="connsiteY3" fmla="*/ 6350 h 82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57947" h="82520">
                <a:moveTo>
                  <a:pt x="6350" y="8280"/>
                </a:moveTo>
                <a:lnTo>
                  <a:pt x="6350" y="76170"/>
                </a:lnTo>
                <a:lnTo>
                  <a:pt x="1351597" y="76170"/>
                </a:lnTo>
                <a:lnTo>
                  <a:pt x="135159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3" name="Freeform 3"/>
          <p:cNvSpPr/>
          <p:nvPr/>
        </p:nvSpPr>
        <p:spPr>
          <a:xfrm>
            <a:off x="5250361" y="6417211"/>
            <a:ext cx="25400" cy="82524"/>
          </a:xfrm>
          <a:custGeom>
            <a:avLst/>
            <a:gdLst>
              <a:gd name="connsiteX0" fmla="*/ 6350 w 25400"/>
              <a:gd name="connsiteY0" fmla="*/ 6350 h 82524"/>
              <a:gd name="connsiteX1" fmla="*/ 6350 w 25400"/>
              <a:gd name="connsiteY1" fmla="*/ 76174 h 82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82524">
                <a:moveTo>
                  <a:pt x="6350" y="6350"/>
                </a:moveTo>
                <a:lnTo>
                  <a:pt x="6350" y="7617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4" name="Freeform 3"/>
          <p:cNvSpPr/>
          <p:nvPr/>
        </p:nvSpPr>
        <p:spPr>
          <a:xfrm>
            <a:off x="4659138" y="5686645"/>
            <a:ext cx="251269" cy="363270"/>
          </a:xfrm>
          <a:custGeom>
            <a:avLst/>
            <a:gdLst>
              <a:gd name="connsiteX0" fmla="*/ 198373 w 251269"/>
              <a:gd name="connsiteY0" fmla="*/ 356920 h 363270"/>
              <a:gd name="connsiteX1" fmla="*/ 244919 w 251269"/>
              <a:gd name="connsiteY1" fmla="*/ 356920 h 363270"/>
              <a:gd name="connsiteX2" fmla="*/ 6350 w 251269"/>
              <a:gd name="connsiteY2" fmla="*/ 6350 h 363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1269" h="363270">
                <a:moveTo>
                  <a:pt x="198373" y="356920"/>
                </a:moveTo>
                <a:lnTo>
                  <a:pt x="244919" y="35692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5" name="Freeform 3"/>
          <p:cNvSpPr/>
          <p:nvPr/>
        </p:nvSpPr>
        <p:spPr>
          <a:xfrm>
            <a:off x="4018690" y="5898352"/>
            <a:ext cx="83819" cy="235953"/>
          </a:xfrm>
          <a:custGeom>
            <a:avLst/>
            <a:gdLst>
              <a:gd name="connsiteX0" fmla="*/ 6350 w 83819"/>
              <a:gd name="connsiteY0" fmla="*/ 229603 h 235953"/>
              <a:gd name="connsiteX1" fmla="*/ 77469 w 83819"/>
              <a:gd name="connsiteY1" fmla="*/ 229603 h 235953"/>
              <a:gd name="connsiteX2" fmla="*/ 55206 w 83819"/>
              <a:gd name="connsiteY2" fmla="*/ 6350 h 2359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3819" h="235953">
                <a:moveTo>
                  <a:pt x="6350" y="229603"/>
                </a:moveTo>
                <a:lnTo>
                  <a:pt x="77469" y="229603"/>
                </a:lnTo>
                <a:lnTo>
                  <a:pt x="5520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6" name="Freeform 3"/>
          <p:cNvSpPr/>
          <p:nvPr/>
        </p:nvSpPr>
        <p:spPr>
          <a:xfrm>
            <a:off x="3172581" y="5684930"/>
            <a:ext cx="164170" cy="447255"/>
          </a:xfrm>
          <a:custGeom>
            <a:avLst/>
            <a:gdLst>
              <a:gd name="connsiteX0" fmla="*/ 103050 w 164170"/>
              <a:gd name="connsiteY0" fmla="*/ 440905 h 447255"/>
              <a:gd name="connsiteX1" fmla="*/ 157820 w 164170"/>
              <a:gd name="connsiteY1" fmla="*/ 440905 h 447255"/>
              <a:gd name="connsiteX2" fmla="*/ 6350 w 164170"/>
              <a:gd name="connsiteY2" fmla="*/ 6349 h 447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4170" h="447255">
                <a:moveTo>
                  <a:pt x="103050" y="440905"/>
                </a:moveTo>
                <a:lnTo>
                  <a:pt x="157820" y="440905"/>
                </a:lnTo>
                <a:lnTo>
                  <a:pt x="6350" y="634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7" name="Freeform 3"/>
          <p:cNvSpPr/>
          <p:nvPr/>
        </p:nvSpPr>
        <p:spPr>
          <a:xfrm>
            <a:off x="5635705" y="5791876"/>
            <a:ext cx="361886" cy="392607"/>
          </a:xfrm>
          <a:custGeom>
            <a:avLst/>
            <a:gdLst>
              <a:gd name="connsiteX0" fmla="*/ 289547 w 361886"/>
              <a:gd name="connsiteY0" fmla="*/ 386257 h 392607"/>
              <a:gd name="connsiteX1" fmla="*/ 355536 w 361886"/>
              <a:gd name="connsiteY1" fmla="*/ 386257 h 392607"/>
              <a:gd name="connsiteX2" fmla="*/ 6350 w 361886"/>
              <a:gd name="connsiteY2" fmla="*/ 6350 h 3926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61886" h="392607">
                <a:moveTo>
                  <a:pt x="289547" y="386257"/>
                </a:moveTo>
                <a:lnTo>
                  <a:pt x="355536" y="386257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25C607-0CFC-2245-A68B-CCA3F0ADB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368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859536" y="213360"/>
            <a:ext cx="7424928" cy="643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4321" y="245370"/>
            <a:ext cx="644407" cy="1410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10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Centrioles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1796" y="245370"/>
            <a:ext cx="657231" cy="1410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Chromatin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2558" y="245370"/>
            <a:ext cx="644407" cy="1410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10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Centrioles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8246" y="245370"/>
            <a:ext cx="827150" cy="2821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Spindle</a:t>
            </a:r>
          </a:p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microtubules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3471" y="245370"/>
            <a:ext cx="738985" cy="1410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10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Centromere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6796" y="653358"/>
            <a:ext cx="525785" cy="4231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Forming</a:t>
            </a:r>
          </a:p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mitotic</a:t>
            </a:r>
          </a:p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spindle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3246" y="1077220"/>
            <a:ext cx="738985" cy="1410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Centromere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4283" y="2570264"/>
            <a:ext cx="666849" cy="2821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Plasma</a:t>
            </a:r>
          </a:p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9045" y="3222725"/>
            <a:ext cx="779059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29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Interphase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8283" y="2576614"/>
            <a:ext cx="572273" cy="2821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Nuclear</a:t>
            </a:r>
          </a:p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envelope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28283" y="2973489"/>
            <a:ext cx="629981" cy="1410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Nucleolus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20458" y="2540102"/>
            <a:ext cx="1099660" cy="4231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Chromosome,</a:t>
            </a:r>
          </a:p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consisting of two</a:t>
            </a:r>
          </a:p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sister chromatids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80795" y="3222725"/>
            <a:ext cx="107721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Early prophase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8183" y="2551214"/>
            <a:ext cx="1078821" cy="28212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Fragments of</a:t>
            </a:r>
          </a:p>
          <a:p>
            <a:pPr eaLnBrk="0" hangingPunct="0">
              <a:lnSpc>
                <a:spcPts val="11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nuclear envelope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0958" y="3222725"/>
            <a:ext cx="103554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Late prophase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7758" y="3565621"/>
            <a:ext cx="629981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Nucleolus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forming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4120" y="3565621"/>
            <a:ext cx="682879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Metaphase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plate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9633" y="4794346"/>
            <a:ext cx="580287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Cleavage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furrow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2870" y="6013546"/>
            <a:ext cx="461665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Mitotic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spindle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0633" y="6457256"/>
            <a:ext cx="793487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29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Metaphase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98070" y="6013546"/>
            <a:ext cx="710131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Sister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chromatids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09370" y="6000846"/>
            <a:ext cx="900888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Daughter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2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chromosomes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76033" y="6457256"/>
            <a:ext cx="711733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Anaphase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77933" y="5859558"/>
            <a:ext cx="572273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Nuclear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envelope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"/>
                <a:ea typeface="ＭＳ Ｐゴシック" charset="0"/>
              </a:rPr>
              <a:t>forming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54133" y="6450906"/>
            <a:ext cx="1925207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29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Telophase and cytokinesis</a:t>
            </a:r>
          </a:p>
        </p:txBody>
      </p:sp>
      <p:sp>
        <p:nvSpPr>
          <p:cNvPr id="30" name="Freeform 29"/>
          <p:cNvSpPr/>
          <p:nvPr/>
        </p:nvSpPr>
        <p:spPr>
          <a:xfrm>
            <a:off x="1518497" y="433029"/>
            <a:ext cx="163842" cy="842822"/>
          </a:xfrm>
          <a:custGeom>
            <a:avLst/>
            <a:gdLst>
              <a:gd name="connsiteX0" fmla="*/ 12700 w 163842"/>
              <a:gd name="connsiteY0" fmla="*/ 12700 h 842822"/>
              <a:gd name="connsiteX1" fmla="*/ 151142 w 163842"/>
              <a:gd name="connsiteY1" fmla="*/ 830122 h 8428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3842" h="842822">
                <a:moveTo>
                  <a:pt x="12700" y="12700"/>
                </a:moveTo>
                <a:lnTo>
                  <a:pt x="151142" y="83012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1523158" y="374825"/>
            <a:ext cx="410387" cy="796645"/>
          </a:xfrm>
          <a:custGeom>
            <a:avLst/>
            <a:gdLst>
              <a:gd name="connsiteX0" fmla="*/ 397687 w 410387"/>
              <a:gd name="connsiteY0" fmla="*/ 783945 h 796645"/>
              <a:gd name="connsiteX1" fmla="*/ 12700 w 410387"/>
              <a:gd name="connsiteY1" fmla="*/ 95008 h 796645"/>
              <a:gd name="connsiteX2" fmla="*/ 12700 w 410387"/>
              <a:gd name="connsiteY2" fmla="*/ 12700 h 7966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10387" h="796645">
                <a:moveTo>
                  <a:pt x="397687" y="783945"/>
                </a:moveTo>
                <a:lnTo>
                  <a:pt x="12700" y="95008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1394240" y="2463937"/>
            <a:ext cx="371233" cy="179743"/>
          </a:xfrm>
          <a:custGeom>
            <a:avLst/>
            <a:gdLst>
              <a:gd name="connsiteX0" fmla="*/ 12700 w 371233"/>
              <a:gd name="connsiteY0" fmla="*/ 167043 h 179743"/>
              <a:gd name="connsiteX1" fmla="*/ 269112 w 371233"/>
              <a:gd name="connsiteY1" fmla="*/ 167043 h 179743"/>
              <a:gd name="connsiteX2" fmla="*/ 358533 w 371233"/>
              <a:gd name="connsiteY2" fmla="*/ 12700 h 1797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71233" h="179743">
                <a:moveTo>
                  <a:pt x="12700" y="167043"/>
                </a:moveTo>
                <a:lnTo>
                  <a:pt x="269112" y="167043"/>
                </a:lnTo>
                <a:lnTo>
                  <a:pt x="35853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4212726" y="2162604"/>
            <a:ext cx="410298" cy="472046"/>
          </a:xfrm>
          <a:custGeom>
            <a:avLst/>
            <a:gdLst>
              <a:gd name="connsiteX0" fmla="*/ 12700 w 410298"/>
              <a:gd name="connsiteY0" fmla="*/ 459346 h 472046"/>
              <a:gd name="connsiteX1" fmla="*/ 142950 w 410298"/>
              <a:gd name="connsiteY1" fmla="*/ 459346 h 472046"/>
              <a:gd name="connsiteX2" fmla="*/ 397598 w 410298"/>
              <a:gd name="connsiteY2" fmla="*/ 12700 h 4720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10298" h="472046">
                <a:moveTo>
                  <a:pt x="12700" y="459346"/>
                </a:moveTo>
                <a:lnTo>
                  <a:pt x="142950" y="459346"/>
                </a:lnTo>
                <a:lnTo>
                  <a:pt x="39759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4274054" y="298790"/>
            <a:ext cx="290880" cy="912406"/>
          </a:xfrm>
          <a:custGeom>
            <a:avLst/>
            <a:gdLst>
              <a:gd name="connsiteX0" fmla="*/ 12700 w 290880"/>
              <a:gd name="connsiteY0" fmla="*/ 12700 h 912406"/>
              <a:gd name="connsiteX1" fmla="*/ 143814 w 290880"/>
              <a:gd name="connsiteY1" fmla="*/ 12700 h 912406"/>
              <a:gd name="connsiteX2" fmla="*/ 278181 w 290880"/>
              <a:gd name="connsiteY2" fmla="*/ 899706 h 912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90880" h="912406">
                <a:moveTo>
                  <a:pt x="12700" y="12700"/>
                </a:moveTo>
                <a:lnTo>
                  <a:pt x="143814" y="12700"/>
                </a:lnTo>
                <a:lnTo>
                  <a:pt x="278181" y="89970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4093688" y="4677648"/>
            <a:ext cx="205270" cy="1428102"/>
          </a:xfrm>
          <a:custGeom>
            <a:avLst/>
            <a:gdLst>
              <a:gd name="connsiteX0" fmla="*/ 12700 w 205270"/>
              <a:gd name="connsiteY0" fmla="*/ 1415402 h 1428102"/>
              <a:gd name="connsiteX1" fmla="*/ 116954 w 205270"/>
              <a:gd name="connsiteY1" fmla="*/ 1415402 h 1428102"/>
              <a:gd name="connsiteX2" fmla="*/ 192570 w 205270"/>
              <a:gd name="connsiteY2" fmla="*/ 12700 h 14281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5270" h="1428102">
                <a:moveTo>
                  <a:pt x="12700" y="1415402"/>
                </a:moveTo>
                <a:lnTo>
                  <a:pt x="116954" y="1415402"/>
                </a:lnTo>
                <a:lnTo>
                  <a:pt x="19257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197943" y="4965634"/>
            <a:ext cx="248170" cy="1140117"/>
          </a:xfrm>
          <a:custGeom>
            <a:avLst/>
            <a:gdLst>
              <a:gd name="connsiteX0" fmla="*/ 12700 w 248170"/>
              <a:gd name="connsiteY0" fmla="*/ 1127417 h 1140117"/>
              <a:gd name="connsiteX1" fmla="*/ 235470 w 248170"/>
              <a:gd name="connsiteY1" fmla="*/ 12700 h 11401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8170" h="1140117">
                <a:moveTo>
                  <a:pt x="12700" y="1127417"/>
                </a:moveTo>
                <a:lnTo>
                  <a:pt x="23547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1567163" y="1795586"/>
            <a:ext cx="843902" cy="1250023"/>
          </a:xfrm>
          <a:custGeom>
            <a:avLst/>
            <a:gdLst>
              <a:gd name="connsiteX0" fmla="*/ 831202 w 843902"/>
              <a:gd name="connsiteY0" fmla="*/ 1237323 h 1250023"/>
              <a:gd name="connsiteX1" fmla="*/ 651383 w 843902"/>
              <a:gd name="connsiteY1" fmla="*/ 1237323 h 1250023"/>
              <a:gd name="connsiteX2" fmla="*/ 12700 w 843902"/>
              <a:gd name="connsiteY2" fmla="*/ 12700 h 12500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43902" h="1250023">
                <a:moveTo>
                  <a:pt x="831202" y="1237323"/>
                </a:moveTo>
                <a:lnTo>
                  <a:pt x="651383" y="1237323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1503396" y="5003378"/>
            <a:ext cx="473964" cy="1102373"/>
          </a:xfrm>
          <a:custGeom>
            <a:avLst/>
            <a:gdLst>
              <a:gd name="connsiteX0" fmla="*/ 461264 w 473964"/>
              <a:gd name="connsiteY0" fmla="*/ 1089673 h 1102373"/>
              <a:gd name="connsiteX1" fmla="*/ 407708 w 473964"/>
              <a:gd name="connsiteY1" fmla="*/ 1089673 h 1102373"/>
              <a:gd name="connsiteX2" fmla="*/ 12700 w 473964"/>
              <a:gd name="connsiteY2" fmla="*/ 12700 h 11023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3964" h="1102373">
                <a:moveTo>
                  <a:pt x="461264" y="1089673"/>
                </a:moveTo>
                <a:lnTo>
                  <a:pt x="407708" y="1089673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1554603" y="4936652"/>
            <a:ext cx="369201" cy="1169098"/>
          </a:xfrm>
          <a:custGeom>
            <a:avLst/>
            <a:gdLst>
              <a:gd name="connsiteX0" fmla="*/ 356501 w 369201"/>
              <a:gd name="connsiteY0" fmla="*/ 1156398 h 1169098"/>
              <a:gd name="connsiteX1" fmla="*/ 12700 w 369201"/>
              <a:gd name="connsiteY1" fmla="*/ 12700 h 1169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9201" h="1169098">
                <a:moveTo>
                  <a:pt x="356501" y="1156398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2049649" y="2216287"/>
            <a:ext cx="361416" cy="433171"/>
          </a:xfrm>
          <a:custGeom>
            <a:avLst/>
            <a:gdLst>
              <a:gd name="connsiteX0" fmla="*/ 348716 w 361416"/>
              <a:gd name="connsiteY0" fmla="*/ 420471 h 433171"/>
              <a:gd name="connsiteX1" fmla="*/ 190690 w 361416"/>
              <a:gd name="connsiteY1" fmla="*/ 420471 h 433171"/>
              <a:gd name="connsiteX2" fmla="*/ 12700 w 361416"/>
              <a:gd name="connsiteY2" fmla="*/ 12700 h 4331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61416" h="433171">
                <a:moveTo>
                  <a:pt x="348716" y="420471"/>
                </a:moveTo>
                <a:lnTo>
                  <a:pt x="190690" y="420471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1977132" y="290383"/>
            <a:ext cx="598550" cy="1418856"/>
          </a:xfrm>
          <a:custGeom>
            <a:avLst/>
            <a:gdLst>
              <a:gd name="connsiteX0" fmla="*/ 585850 w 598550"/>
              <a:gd name="connsiteY0" fmla="*/ 12700 h 1418856"/>
              <a:gd name="connsiteX1" fmla="*/ 427824 w 598550"/>
              <a:gd name="connsiteY1" fmla="*/ 12700 h 1418856"/>
              <a:gd name="connsiteX2" fmla="*/ 12700 w 598550"/>
              <a:gd name="connsiteY2" fmla="*/ 1406156 h 14188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98550" h="1418856">
                <a:moveTo>
                  <a:pt x="585850" y="12700"/>
                </a:moveTo>
                <a:lnTo>
                  <a:pt x="427824" y="12700"/>
                </a:lnTo>
                <a:lnTo>
                  <a:pt x="12700" y="140615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6514016" y="5608761"/>
            <a:ext cx="459880" cy="346836"/>
          </a:xfrm>
          <a:custGeom>
            <a:avLst/>
            <a:gdLst>
              <a:gd name="connsiteX0" fmla="*/ 12700 w 459880"/>
              <a:gd name="connsiteY0" fmla="*/ 334136 h 346836"/>
              <a:gd name="connsiteX1" fmla="*/ 209372 w 459880"/>
              <a:gd name="connsiteY1" fmla="*/ 334136 h 346836"/>
              <a:gd name="connsiteX2" fmla="*/ 447179 w 459880"/>
              <a:gd name="connsiteY2" fmla="*/ 12700 h 346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59880" h="346836">
                <a:moveTo>
                  <a:pt x="12700" y="334136"/>
                </a:moveTo>
                <a:lnTo>
                  <a:pt x="209372" y="334136"/>
                </a:lnTo>
                <a:lnTo>
                  <a:pt x="44717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6495093" y="3624069"/>
            <a:ext cx="622770" cy="512635"/>
          </a:xfrm>
          <a:custGeom>
            <a:avLst/>
            <a:gdLst>
              <a:gd name="connsiteX0" fmla="*/ 12700 w 622770"/>
              <a:gd name="connsiteY0" fmla="*/ 12700 h 512635"/>
              <a:gd name="connsiteX1" fmla="*/ 156197 w 622770"/>
              <a:gd name="connsiteY1" fmla="*/ 12700 h 512635"/>
              <a:gd name="connsiteX2" fmla="*/ 610069 w 622770"/>
              <a:gd name="connsiteY2" fmla="*/ 499935 h 5126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22770" h="512635">
                <a:moveTo>
                  <a:pt x="12700" y="12700"/>
                </a:moveTo>
                <a:lnTo>
                  <a:pt x="156197" y="12700"/>
                </a:lnTo>
                <a:lnTo>
                  <a:pt x="610069" y="49993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6284972" y="1959264"/>
            <a:ext cx="189979" cy="675386"/>
          </a:xfrm>
          <a:custGeom>
            <a:avLst/>
            <a:gdLst>
              <a:gd name="connsiteX0" fmla="*/ 12700 w 189979"/>
              <a:gd name="connsiteY0" fmla="*/ 662685 h 675386"/>
              <a:gd name="connsiteX1" fmla="*/ 142976 w 189979"/>
              <a:gd name="connsiteY1" fmla="*/ 662685 h 675386"/>
              <a:gd name="connsiteX2" fmla="*/ 177279 w 189979"/>
              <a:gd name="connsiteY2" fmla="*/ 12700 h 675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9979" h="675386">
                <a:moveTo>
                  <a:pt x="12700" y="662685"/>
                </a:moveTo>
                <a:lnTo>
                  <a:pt x="142976" y="662685"/>
                </a:lnTo>
                <a:lnTo>
                  <a:pt x="17727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6415249" y="2126307"/>
            <a:ext cx="361099" cy="508342"/>
          </a:xfrm>
          <a:custGeom>
            <a:avLst/>
            <a:gdLst>
              <a:gd name="connsiteX0" fmla="*/ 12700 w 361099"/>
              <a:gd name="connsiteY0" fmla="*/ 495642 h 508342"/>
              <a:gd name="connsiteX1" fmla="*/ 348398 w 361099"/>
              <a:gd name="connsiteY1" fmla="*/ 12700 h 508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1099" h="508342">
                <a:moveTo>
                  <a:pt x="12700" y="495642"/>
                </a:moveTo>
                <a:lnTo>
                  <a:pt x="34839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4543154" y="1112441"/>
            <a:ext cx="741464" cy="480047"/>
          </a:xfrm>
          <a:custGeom>
            <a:avLst/>
            <a:gdLst>
              <a:gd name="connsiteX0" fmla="*/ 728764 w 741464"/>
              <a:gd name="connsiteY0" fmla="*/ 12700 h 480047"/>
              <a:gd name="connsiteX1" fmla="*/ 641629 w 741464"/>
              <a:gd name="connsiteY1" fmla="*/ 15849 h 480047"/>
              <a:gd name="connsiteX2" fmla="*/ 12700 w 741464"/>
              <a:gd name="connsiteY2" fmla="*/ 467347 h 480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41464" h="480047">
                <a:moveTo>
                  <a:pt x="728764" y="12700"/>
                </a:moveTo>
                <a:lnTo>
                  <a:pt x="641629" y="15849"/>
                </a:lnTo>
                <a:lnTo>
                  <a:pt x="12700" y="46734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7342844" y="365135"/>
            <a:ext cx="154406" cy="1307236"/>
          </a:xfrm>
          <a:custGeom>
            <a:avLst/>
            <a:gdLst>
              <a:gd name="connsiteX0" fmla="*/ 141706 w 154406"/>
              <a:gd name="connsiteY0" fmla="*/ 12700 h 1307236"/>
              <a:gd name="connsiteX1" fmla="*/ 141706 w 154406"/>
              <a:gd name="connsiteY1" fmla="*/ 172478 h 1307236"/>
              <a:gd name="connsiteX2" fmla="*/ 12700 w 154406"/>
              <a:gd name="connsiteY2" fmla="*/ 1294536 h 13072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4406" h="1307236">
                <a:moveTo>
                  <a:pt x="141706" y="12700"/>
                </a:moveTo>
                <a:lnTo>
                  <a:pt x="141706" y="172478"/>
                </a:lnTo>
                <a:lnTo>
                  <a:pt x="12700" y="129453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6193862" y="4870739"/>
            <a:ext cx="134594" cy="50800"/>
          </a:xfrm>
          <a:custGeom>
            <a:avLst/>
            <a:gdLst>
              <a:gd name="connsiteX0" fmla="*/ 12700 w 134594"/>
              <a:gd name="connsiteY0" fmla="*/ 12700 h 50800"/>
              <a:gd name="connsiteX1" fmla="*/ 121894 w 134594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4594" h="50800">
                <a:moveTo>
                  <a:pt x="12700" y="12700"/>
                </a:moveTo>
                <a:lnTo>
                  <a:pt x="12189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1102000" y="4184723"/>
            <a:ext cx="175475" cy="1251775"/>
          </a:xfrm>
          <a:custGeom>
            <a:avLst/>
            <a:gdLst>
              <a:gd name="connsiteX0" fmla="*/ 157937 w 175475"/>
              <a:gd name="connsiteY0" fmla="*/ 1239075 h 1251775"/>
              <a:gd name="connsiteX1" fmla="*/ 12700 w 175475"/>
              <a:gd name="connsiteY1" fmla="*/ 1239075 h 1251775"/>
              <a:gd name="connsiteX2" fmla="*/ 12700 w 175475"/>
              <a:gd name="connsiteY2" fmla="*/ 12700 h 1251775"/>
              <a:gd name="connsiteX3" fmla="*/ 162775 w 175475"/>
              <a:gd name="connsiteY3" fmla="*/ 12700 h 1251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75475" h="1251775">
                <a:moveTo>
                  <a:pt x="157937" y="1239075"/>
                </a:moveTo>
                <a:lnTo>
                  <a:pt x="12700" y="1239075"/>
                </a:lnTo>
                <a:lnTo>
                  <a:pt x="12700" y="12700"/>
                </a:lnTo>
                <a:lnTo>
                  <a:pt x="16277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891384" y="4836652"/>
            <a:ext cx="236016" cy="1261617"/>
          </a:xfrm>
          <a:custGeom>
            <a:avLst/>
            <a:gdLst>
              <a:gd name="connsiteX0" fmla="*/ 223316 w 236016"/>
              <a:gd name="connsiteY0" fmla="*/ 12700 h 1261617"/>
              <a:gd name="connsiteX1" fmla="*/ 12700 w 236016"/>
              <a:gd name="connsiteY1" fmla="*/ 12700 h 1261617"/>
              <a:gd name="connsiteX2" fmla="*/ 12700 w 236016"/>
              <a:gd name="connsiteY2" fmla="*/ 1248917 h 1261617"/>
              <a:gd name="connsiteX3" fmla="*/ 111671 w 236016"/>
              <a:gd name="connsiteY3" fmla="*/ 1248917 h 1261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36016" h="1261617">
                <a:moveTo>
                  <a:pt x="223316" y="12700"/>
                </a:moveTo>
                <a:lnTo>
                  <a:pt x="12700" y="12700"/>
                </a:lnTo>
                <a:lnTo>
                  <a:pt x="12700" y="1248917"/>
                </a:lnTo>
                <a:lnTo>
                  <a:pt x="111671" y="124891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2828057" y="3622977"/>
            <a:ext cx="170649" cy="737742"/>
          </a:xfrm>
          <a:custGeom>
            <a:avLst/>
            <a:gdLst>
              <a:gd name="connsiteX0" fmla="*/ 12700 w 170649"/>
              <a:gd name="connsiteY0" fmla="*/ 725042 h 737742"/>
              <a:gd name="connsiteX1" fmla="*/ 157949 w 170649"/>
              <a:gd name="connsiteY1" fmla="*/ 725042 h 737742"/>
              <a:gd name="connsiteX2" fmla="*/ 157949 w 170649"/>
              <a:gd name="connsiteY2" fmla="*/ 12700 h 737742"/>
              <a:gd name="connsiteX3" fmla="*/ 58991 w 170649"/>
              <a:gd name="connsiteY3" fmla="*/ 12700 h 7377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70649" h="737742">
                <a:moveTo>
                  <a:pt x="12700" y="725042"/>
                </a:moveTo>
                <a:lnTo>
                  <a:pt x="157949" y="725042"/>
                </a:lnTo>
                <a:lnTo>
                  <a:pt x="157949" y="12700"/>
                </a:lnTo>
                <a:lnTo>
                  <a:pt x="5899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1108350" y="4191073"/>
            <a:ext cx="162775" cy="1308074"/>
          </a:xfrm>
          <a:custGeom>
            <a:avLst/>
            <a:gdLst>
              <a:gd name="connsiteX0" fmla="*/ 151587 w 162775"/>
              <a:gd name="connsiteY0" fmla="*/ 1301724 h 1308074"/>
              <a:gd name="connsiteX1" fmla="*/ 6350 w 162775"/>
              <a:gd name="connsiteY1" fmla="*/ 1301724 h 1308074"/>
              <a:gd name="connsiteX2" fmla="*/ 6350 w 162775"/>
              <a:gd name="connsiteY2" fmla="*/ 6350 h 1308074"/>
              <a:gd name="connsiteX3" fmla="*/ 156425 w 162775"/>
              <a:gd name="connsiteY3" fmla="*/ 6350 h 1308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62775" h="1308074">
                <a:moveTo>
                  <a:pt x="151587" y="1301724"/>
                </a:moveTo>
                <a:lnTo>
                  <a:pt x="6350" y="1301724"/>
                </a:lnTo>
                <a:lnTo>
                  <a:pt x="6350" y="6350"/>
                </a:lnTo>
                <a:lnTo>
                  <a:pt x="15642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897734" y="4842037"/>
            <a:ext cx="223316" cy="1247470"/>
          </a:xfrm>
          <a:custGeom>
            <a:avLst/>
            <a:gdLst>
              <a:gd name="connsiteX0" fmla="*/ 216966 w 223316"/>
              <a:gd name="connsiteY0" fmla="*/ 6350 h 1247470"/>
              <a:gd name="connsiteX1" fmla="*/ 6350 w 223316"/>
              <a:gd name="connsiteY1" fmla="*/ 6350 h 1247470"/>
              <a:gd name="connsiteX2" fmla="*/ 6350 w 223316"/>
              <a:gd name="connsiteY2" fmla="*/ 1241119 h 1247470"/>
              <a:gd name="connsiteX3" fmla="*/ 105321 w 223316"/>
              <a:gd name="connsiteY3" fmla="*/ 1241119 h 1247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23316" h="1247470">
                <a:moveTo>
                  <a:pt x="216966" y="6350"/>
                </a:moveTo>
                <a:lnTo>
                  <a:pt x="6350" y="6350"/>
                </a:lnTo>
                <a:lnTo>
                  <a:pt x="6350" y="1241119"/>
                </a:lnTo>
                <a:lnTo>
                  <a:pt x="105321" y="124111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2834407" y="3629327"/>
            <a:ext cx="157949" cy="725042"/>
          </a:xfrm>
          <a:custGeom>
            <a:avLst/>
            <a:gdLst>
              <a:gd name="connsiteX0" fmla="*/ 6350 w 157949"/>
              <a:gd name="connsiteY0" fmla="*/ 718692 h 725042"/>
              <a:gd name="connsiteX1" fmla="*/ 151599 w 157949"/>
              <a:gd name="connsiteY1" fmla="*/ 718692 h 725042"/>
              <a:gd name="connsiteX2" fmla="*/ 151599 w 157949"/>
              <a:gd name="connsiteY2" fmla="*/ 6350 h 725042"/>
              <a:gd name="connsiteX3" fmla="*/ 52641 w 157949"/>
              <a:gd name="connsiteY3" fmla="*/ 6350 h 7250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57949" h="725042">
                <a:moveTo>
                  <a:pt x="6350" y="718692"/>
                </a:moveTo>
                <a:lnTo>
                  <a:pt x="151599" y="718692"/>
                </a:lnTo>
                <a:lnTo>
                  <a:pt x="151599" y="6350"/>
                </a:lnTo>
                <a:lnTo>
                  <a:pt x="5264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1524694" y="439379"/>
            <a:ext cx="151295" cy="830122"/>
          </a:xfrm>
          <a:custGeom>
            <a:avLst/>
            <a:gdLst>
              <a:gd name="connsiteX0" fmla="*/ 6350 w 151295"/>
              <a:gd name="connsiteY0" fmla="*/ 6350 h 830122"/>
              <a:gd name="connsiteX1" fmla="*/ 144945 w 151295"/>
              <a:gd name="connsiteY1" fmla="*/ 823772 h 8301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1295" h="830122">
                <a:moveTo>
                  <a:pt x="6350" y="6350"/>
                </a:moveTo>
                <a:lnTo>
                  <a:pt x="144945" y="82377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1525418" y="438528"/>
            <a:ext cx="401777" cy="726592"/>
          </a:xfrm>
          <a:custGeom>
            <a:avLst/>
            <a:gdLst>
              <a:gd name="connsiteX0" fmla="*/ 6350 w 401777"/>
              <a:gd name="connsiteY0" fmla="*/ 6350 h 726592"/>
              <a:gd name="connsiteX1" fmla="*/ 395427 w 401777"/>
              <a:gd name="connsiteY1" fmla="*/ 720242 h 7265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1777" h="726592">
                <a:moveTo>
                  <a:pt x="6350" y="6350"/>
                </a:moveTo>
                <a:lnTo>
                  <a:pt x="395427" y="72024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1400590" y="2470287"/>
            <a:ext cx="358533" cy="167043"/>
          </a:xfrm>
          <a:custGeom>
            <a:avLst/>
            <a:gdLst>
              <a:gd name="connsiteX0" fmla="*/ 6350 w 358533"/>
              <a:gd name="connsiteY0" fmla="*/ 160693 h 167043"/>
              <a:gd name="connsiteX1" fmla="*/ 262762 w 358533"/>
              <a:gd name="connsiteY1" fmla="*/ 160693 h 167043"/>
              <a:gd name="connsiteX2" fmla="*/ 352183 w 358533"/>
              <a:gd name="connsiteY2" fmla="*/ 6350 h 1670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58533" h="167043">
                <a:moveTo>
                  <a:pt x="6350" y="160693"/>
                </a:moveTo>
                <a:lnTo>
                  <a:pt x="262762" y="160693"/>
                </a:lnTo>
                <a:lnTo>
                  <a:pt x="35218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4219076" y="2168954"/>
            <a:ext cx="397598" cy="459346"/>
          </a:xfrm>
          <a:custGeom>
            <a:avLst/>
            <a:gdLst>
              <a:gd name="connsiteX0" fmla="*/ 6350 w 397598"/>
              <a:gd name="connsiteY0" fmla="*/ 452996 h 459346"/>
              <a:gd name="connsiteX1" fmla="*/ 136600 w 397598"/>
              <a:gd name="connsiteY1" fmla="*/ 452996 h 459346"/>
              <a:gd name="connsiteX2" fmla="*/ 391248 w 397598"/>
              <a:gd name="connsiteY2" fmla="*/ 6350 h 459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97598" h="459346">
                <a:moveTo>
                  <a:pt x="6350" y="452996"/>
                </a:moveTo>
                <a:lnTo>
                  <a:pt x="136600" y="452996"/>
                </a:lnTo>
                <a:lnTo>
                  <a:pt x="39124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4280404" y="305140"/>
            <a:ext cx="278180" cy="899706"/>
          </a:xfrm>
          <a:custGeom>
            <a:avLst/>
            <a:gdLst>
              <a:gd name="connsiteX0" fmla="*/ 6350 w 278180"/>
              <a:gd name="connsiteY0" fmla="*/ 6350 h 899706"/>
              <a:gd name="connsiteX1" fmla="*/ 137464 w 278180"/>
              <a:gd name="connsiteY1" fmla="*/ 6350 h 899706"/>
              <a:gd name="connsiteX2" fmla="*/ 271831 w 278180"/>
              <a:gd name="connsiteY2" fmla="*/ 893356 h 8997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78180" h="899706">
                <a:moveTo>
                  <a:pt x="6350" y="6350"/>
                </a:moveTo>
                <a:lnTo>
                  <a:pt x="137464" y="6350"/>
                </a:lnTo>
                <a:lnTo>
                  <a:pt x="271831" y="89335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6771242" y="305661"/>
            <a:ext cx="197573" cy="814755"/>
          </a:xfrm>
          <a:custGeom>
            <a:avLst/>
            <a:gdLst>
              <a:gd name="connsiteX0" fmla="*/ 12700 w 197573"/>
              <a:gd name="connsiteY0" fmla="*/ 12700 h 814755"/>
              <a:gd name="connsiteX1" fmla="*/ 184873 w 197573"/>
              <a:gd name="connsiteY1" fmla="*/ 802055 h 814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7573" h="814755">
                <a:moveTo>
                  <a:pt x="12700" y="12700"/>
                </a:moveTo>
                <a:lnTo>
                  <a:pt x="184873" y="80205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6437613" y="301711"/>
            <a:ext cx="636498" cy="746086"/>
          </a:xfrm>
          <a:custGeom>
            <a:avLst/>
            <a:gdLst>
              <a:gd name="connsiteX0" fmla="*/ 12700 w 636498"/>
              <a:gd name="connsiteY0" fmla="*/ 12700 h 746086"/>
              <a:gd name="connsiteX1" fmla="*/ 348310 w 636498"/>
              <a:gd name="connsiteY1" fmla="*/ 12700 h 746086"/>
              <a:gd name="connsiteX2" fmla="*/ 623798 w 636498"/>
              <a:gd name="connsiteY2" fmla="*/ 733386 h 7460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36498" h="746086">
                <a:moveTo>
                  <a:pt x="12700" y="12700"/>
                </a:moveTo>
                <a:lnTo>
                  <a:pt x="348310" y="12700"/>
                </a:lnTo>
                <a:lnTo>
                  <a:pt x="623798" y="73338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6443963" y="308061"/>
            <a:ext cx="623798" cy="733386"/>
          </a:xfrm>
          <a:custGeom>
            <a:avLst/>
            <a:gdLst>
              <a:gd name="connsiteX0" fmla="*/ 6350 w 623798"/>
              <a:gd name="connsiteY0" fmla="*/ 6350 h 733386"/>
              <a:gd name="connsiteX1" fmla="*/ 341960 w 623798"/>
              <a:gd name="connsiteY1" fmla="*/ 6350 h 733386"/>
              <a:gd name="connsiteX2" fmla="*/ 617448 w 623798"/>
              <a:gd name="connsiteY2" fmla="*/ 727036 h 733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23798" h="733386">
                <a:moveTo>
                  <a:pt x="6350" y="6350"/>
                </a:moveTo>
                <a:lnTo>
                  <a:pt x="341960" y="6350"/>
                </a:lnTo>
                <a:lnTo>
                  <a:pt x="617448" y="72703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6777592" y="312011"/>
            <a:ext cx="184873" cy="802055"/>
          </a:xfrm>
          <a:custGeom>
            <a:avLst/>
            <a:gdLst>
              <a:gd name="connsiteX0" fmla="*/ 6350 w 184873"/>
              <a:gd name="connsiteY0" fmla="*/ 6350 h 802055"/>
              <a:gd name="connsiteX1" fmla="*/ 178523 w 184873"/>
              <a:gd name="connsiteY1" fmla="*/ 795705 h 8020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4873" h="802055">
                <a:moveTo>
                  <a:pt x="6350" y="6350"/>
                </a:moveTo>
                <a:lnTo>
                  <a:pt x="178523" y="7957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3793905" y="706333"/>
            <a:ext cx="349796" cy="512140"/>
          </a:xfrm>
          <a:custGeom>
            <a:avLst/>
            <a:gdLst>
              <a:gd name="connsiteX0" fmla="*/ 12700 w 349796"/>
              <a:gd name="connsiteY0" fmla="*/ 12700 h 512140"/>
              <a:gd name="connsiteX1" fmla="*/ 138582 w 349796"/>
              <a:gd name="connsiteY1" fmla="*/ 12700 h 512140"/>
              <a:gd name="connsiteX2" fmla="*/ 337096 w 349796"/>
              <a:gd name="connsiteY2" fmla="*/ 499440 h 5121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49796" h="512140">
                <a:moveTo>
                  <a:pt x="12700" y="12700"/>
                </a:moveTo>
                <a:lnTo>
                  <a:pt x="138582" y="12700"/>
                </a:lnTo>
                <a:lnTo>
                  <a:pt x="337096" y="49944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3800255" y="712683"/>
            <a:ext cx="337096" cy="499440"/>
          </a:xfrm>
          <a:custGeom>
            <a:avLst/>
            <a:gdLst>
              <a:gd name="connsiteX0" fmla="*/ 6350 w 337096"/>
              <a:gd name="connsiteY0" fmla="*/ 6350 h 499440"/>
              <a:gd name="connsiteX1" fmla="*/ 132232 w 337096"/>
              <a:gd name="connsiteY1" fmla="*/ 6350 h 499440"/>
              <a:gd name="connsiteX2" fmla="*/ 330746 w 337096"/>
              <a:gd name="connsiteY2" fmla="*/ 493090 h 499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7096" h="499440">
                <a:moveTo>
                  <a:pt x="6350" y="6350"/>
                </a:moveTo>
                <a:lnTo>
                  <a:pt x="132232" y="6350"/>
                </a:lnTo>
                <a:lnTo>
                  <a:pt x="330746" y="49309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4100038" y="4683998"/>
            <a:ext cx="192570" cy="1415402"/>
          </a:xfrm>
          <a:custGeom>
            <a:avLst/>
            <a:gdLst>
              <a:gd name="connsiteX0" fmla="*/ 6350 w 192570"/>
              <a:gd name="connsiteY0" fmla="*/ 1409052 h 1415402"/>
              <a:gd name="connsiteX1" fmla="*/ 110604 w 192570"/>
              <a:gd name="connsiteY1" fmla="*/ 1409052 h 1415402"/>
              <a:gd name="connsiteX2" fmla="*/ 186220 w 192570"/>
              <a:gd name="connsiteY2" fmla="*/ 6350 h 14154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2570" h="1415402">
                <a:moveTo>
                  <a:pt x="6350" y="1409052"/>
                </a:moveTo>
                <a:lnTo>
                  <a:pt x="110604" y="1409052"/>
                </a:lnTo>
                <a:lnTo>
                  <a:pt x="18622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7" name="Freeform 3"/>
          <p:cNvSpPr/>
          <p:nvPr/>
        </p:nvSpPr>
        <p:spPr>
          <a:xfrm>
            <a:off x="4204293" y="4971984"/>
            <a:ext cx="235470" cy="1127417"/>
          </a:xfrm>
          <a:custGeom>
            <a:avLst/>
            <a:gdLst>
              <a:gd name="connsiteX0" fmla="*/ 6350 w 235470"/>
              <a:gd name="connsiteY0" fmla="*/ 1121067 h 1127417"/>
              <a:gd name="connsiteX1" fmla="*/ 229120 w 235470"/>
              <a:gd name="connsiteY1" fmla="*/ 6350 h 11274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5470" h="1127417">
                <a:moveTo>
                  <a:pt x="6350" y="1121067"/>
                </a:moveTo>
                <a:lnTo>
                  <a:pt x="22912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8" name="Freeform 3"/>
          <p:cNvSpPr/>
          <p:nvPr/>
        </p:nvSpPr>
        <p:spPr>
          <a:xfrm>
            <a:off x="1573513" y="1801936"/>
            <a:ext cx="831202" cy="1237323"/>
          </a:xfrm>
          <a:custGeom>
            <a:avLst/>
            <a:gdLst>
              <a:gd name="connsiteX0" fmla="*/ 824852 w 831202"/>
              <a:gd name="connsiteY0" fmla="*/ 1230973 h 1237323"/>
              <a:gd name="connsiteX1" fmla="*/ 645033 w 831202"/>
              <a:gd name="connsiteY1" fmla="*/ 1230973 h 1237323"/>
              <a:gd name="connsiteX2" fmla="*/ 6350 w 831202"/>
              <a:gd name="connsiteY2" fmla="*/ 6350 h 1237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31202" h="1237323">
                <a:moveTo>
                  <a:pt x="824852" y="1230973"/>
                </a:moveTo>
                <a:lnTo>
                  <a:pt x="645033" y="1230973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9" name="Freeform 3"/>
          <p:cNvSpPr/>
          <p:nvPr/>
        </p:nvSpPr>
        <p:spPr>
          <a:xfrm>
            <a:off x="1509746" y="5009728"/>
            <a:ext cx="461264" cy="1089673"/>
          </a:xfrm>
          <a:custGeom>
            <a:avLst/>
            <a:gdLst>
              <a:gd name="connsiteX0" fmla="*/ 454914 w 461264"/>
              <a:gd name="connsiteY0" fmla="*/ 1083323 h 1089673"/>
              <a:gd name="connsiteX1" fmla="*/ 401358 w 461264"/>
              <a:gd name="connsiteY1" fmla="*/ 1083323 h 1089673"/>
              <a:gd name="connsiteX2" fmla="*/ 6350 w 461264"/>
              <a:gd name="connsiteY2" fmla="*/ 6350 h 10896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61264" h="1089673">
                <a:moveTo>
                  <a:pt x="454914" y="1083323"/>
                </a:moveTo>
                <a:lnTo>
                  <a:pt x="401358" y="1083323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0" name="Freeform 3"/>
          <p:cNvSpPr/>
          <p:nvPr/>
        </p:nvSpPr>
        <p:spPr>
          <a:xfrm>
            <a:off x="1560953" y="4943002"/>
            <a:ext cx="356501" cy="1156398"/>
          </a:xfrm>
          <a:custGeom>
            <a:avLst/>
            <a:gdLst>
              <a:gd name="connsiteX0" fmla="*/ 350151 w 356501"/>
              <a:gd name="connsiteY0" fmla="*/ 1150048 h 1156398"/>
              <a:gd name="connsiteX1" fmla="*/ 6350 w 356501"/>
              <a:gd name="connsiteY1" fmla="*/ 6350 h 11563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501" h="1156398">
                <a:moveTo>
                  <a:pt x="350151" y="1150048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1" name="Freeform 3"/>
          <p:cNvSpPr/>
          <p:nvPr/>
        </p:nvSpPr>
        <p:spPr>
          <a:xfrm>
            <a:off x="2055999" y="2222637"/>
            <a:ext cx="348716" cy="420471"/>
          </a:xfrm>
          <a:custGeom>
            <a:avLst/>
            <a:gdLst>
              <a:gd name="connsiteX0" fmla="*/ 342366 w 348716"/>
              <a:gd name="connsiteY0" fmla="*/ 414121 h 420471"/>
              <a:gd name="connsiteX1" fmla="*/ 184340 w 348716"/>
              <a:gd name="connsiteY1" fmla="*/ 414121 h 420471"/>
              <a:gd name="connsiteX2" fmla="*/ 6350 w 348716"/>
              <a:gd name="connsiteY2" fmla="*/ 6350 h 420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48716" h="420471">
                <a:moveTo>
                  <a:pt x="342366" y="414121"/>
                </a:moveTo>
                <a:lnTo>
                  <a:pt x="184340" y="414121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2" name="Freeform 3"/>
          <p:cNvSpPr/>
          <p:nvPr/>
        </p:nvSpPr>
        <p:spPr>
          <a:xfrm>
            <a:off x="1983482" y="296733"/>
            <a:ext cx="585850" cy="1406156"/>
          </a:xfrm>
          <a:custGeom>
            <a:avLst/>
            <a:gdLst>
              <a:gd name="connsiteX0" fmla="*/ 579500 w 585850"/>
              <a:gd name="connsiteY0" fmla="*/ 6350 h 1406156"/>
              <a:gd name="connsiteX1" fmla="*/ 421474 w 585850"/>
              <a:gd name="connsiteY1" fmla="*/ 6350 h 1406156"/>
              <a:gd name="connsiteX2" fmla="*/ 6350 w 585850"/>
              <a:gd name="connsiteY2" fmla="*/ 1399806 h 1406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85850" h="1406156">
                <a:moveTo>
                  <a:pt x="579500" y="6350"/>
                </a:moveTo>
                <a:lnTo>
                  <a:pt x="421474" y="6350"/>
                </a:lnTo>
                <a:lnTo>
                  <a:pt x="6350" y="139980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3" name="Freeform 3"/>
          <p:cNvSpPr/>
          <p:nvPr/>
        </p:nvSpPr>
        <p:spPr>
          <a:xfrm>
            <a:off x="6521725" y="5615111"/>
            <a:ext cx="445820" cy="334136"/>
          </a:xfrm>
          <a:custGeom>
            <a:avLst/>
            <a:gdLst>
              <a:gd name="connsiteX0" fmla="*/ 6350 w 445820"/>
              <a:gd name="connsiteY0" fmla="*/ 327786 h 334136"/>
              <a:gd name="connsiteX1" fmla="*/ 201663 w 445820"/>
              <a:gd name="connsiteY1" fmla="*/ 327786 h 334136"/>
              <a:gd name="connsiteX2" fmla="*/ 439470 w 445820"/>
              <a:gd name="connsiteY2" fmla="*/ 6350 h 334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45820" h="334136">
                <a:moveTo>
                  <a:pt x="6350" y="327786"/>
                </a:moveTo>
                <a:lnTo>
                  <a:pt x="201663" y="327786"/>
                </a:lnTo>
                <a:lnTo>
                  <a:pt x="43947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4" name="Freeform 3"/>
          <p:cNvSpPr/>
          <p:nvPr/>
        </p:nvSpPr>
        <p:spPr>
          <a:xfrm>
            <a:off x="6501443" y="3630419"/>
            <a:ext cx="610070" cy="499935"/>
          </a:xfrm>
          <a:custGeom>
            <a:avLst/>
            <a:gdLst>
              <a:gd name="connsiteX0" fmla="*/ 6350 w 610070"/>
              <a:gd name="connsiteY0" fmla="*/ 6350 h 499935"/>
              <a:gd name="connsiteX1" fmla="*/ 149847 w 610070"/>
              <a:gd name="connsiteY1" fmla="*/ 6350 h 499935"/>
              <a:gd name="connsiteX2" fmla="*/ 603719 w 610070"/>
              <a:gd name="connsiteY2" fmla="*/ 493585 h 499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10070" h="499935">
                <a:moveTo>
                  <a:pt x="6350" y="6350"/>
                </a:moveTo>
                <a:lnTo>
                  <a:pt x="149847" y="6350"/>
                </a:lnTo>
                <a:lnTo>
                  <a:pt x="603719" y="49358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5" name="Freeform 3"/>
          <p:cNvSpPr/>
          <p:nvPr/>
        </p:nvSpPr>
        <p:spPr>
          <a:xfrm>
            <a:off x="6291322" y="1965614"/>
            <a:ext cx="177279" cy="662686"/>
          </a:xfrm>
          <a:custGeom>
            <a:avLst/>
            <a:gdLst>
              <a:gd name="connsiteX0" fmla="*/ 6350 w 177279"/>
              <a:gd name="connsiteY0" fmla="*/ 656335 h 662686"/>
              <a:gd name="connsiteX1" fmla="*/ 136626 w 177279"/>
              <a:gd name="connsiteY1" fmla="*/ 656335 h 662686"/>
              <a:gd name="connsiteX2" fmla="*/ 170929 w 177279"/>
              <a:gd name="connsiteY2" fmla="*/ 6350 h 662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7279" h="662686">
                <a:moveTo>
                  <a:pt x="6350" y="656335"/>
                </a:moveTo>
                <a:lnTo>
                  <a:pt x="136626" y="656335"/>
                </a:lnTo>
                <a:lnTo>
                  <a:pt x="17092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6" name="Freeform 3"/>
          <p:cNvSpPr/>
          <p:nvPr/>
        </p:nvSpPr>
        <p:spPr>
          <a:xfrm>
            <a:off x="6421599" y="2132657"/>
            <a:ext cx="348399" cy="495642"/>
          </a:xfrm>
          <a:custGeom>
            <a:avLst/>
            <a:gdLst>
              <a:gd name="connsiteX0" fmla="*/ 6350 w 348399"/>
              <a:gd name="connsiteY0" fmla="*/ 489292 h 495642"/>
              <a:gd name="connsiteX1" fmla="*/ 342048 w 348399"/>
              <a:gd name="connsiteY1" fmla="*/ 6350 h 4956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8399" h="495642">
                <a:moveTo>
                  <a:pt x="6350" y="489292"/>
                </a:moveTo>
                <a:lnTo>
                  <a:pt x="34204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7" name="Freeform 3"/>
          <p:cNvSpPr/>
          <p:nvPr/>
        </p:nvSpPr>
        <p:spPr>
          <a:xfrm>
            <a:off x="4549504" y="1121940"/>
            <a:ext cx="728764" cy="464197"/>
          </a:xfrm>
          <a:custGeom>
            <a:avLst/>
            <a:gdLst>
              <a:gd name="connsiteX0" fmla="*/ 722414 w 728764"/>
              <a:gd name="connsiteY0" fmla="*/ 6350 h 464197"/>
              <a:gd name="connsiteX1" fmla="*/ 635279 w 728764"/>
              <a:gd name="connsiteY1" fmla="*/ 6350 h 464197"/>
              <a:gd name="connsiteX2" fmla="*/ 6350 w 728764"/>
              <a:gd name="connsiteY2" fmla="*/ 457847 h 4641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28764" h="464197">
                <a:moveTo>
                  <a:pt x="722414" y="6350"/>
                </a:moveTo>
                <a:lnTo>
                  <a:pt x="635279" y="6350"/>
                </a:lnTo>
                <a:lnTo>
                  <a:pt x="6350" y="45784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8" name="Freeform 3"/>
          <p:cNvSpPr/>
          <p:nvPr/>
        </p:nvSpPr>
        <p:spPr>
          <a:xfrm>
            <a:off x="7349194" y="371485"/>
            <a:ext cx="141706" cy="1294536"/>
          </a:xfrm>
          <a:custGeom>
            <a:avLst/>
            <a:gdLst>
              <a:gd name="connsiteX0" fmla="*/ 135356 w 141706"/>
              <a:gd name="connsiteY0" fmla="*/ 6350 h 1294536"/>
              <a:gd name="connsiteX1" fmla="*/ 135356 w 141706"/>
              <a:gd name="connsiteY1" fmla="*/ 166128 h 1294536"/>
              <a:gd name="connsiteX2" fmla="*/ 6350 w 141706"/>
              <a:gd name="connsiteY2" fmla="*/ 1288186 h 12945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1706" h="1294536">
                <a:moveTo>
                  <a:pt x="135356" y="6350"/>
                </a:moveTo>
                <a:lnTo>
                  <a:pt x="135356" y="166128"/>
                </a:lnTo>
                <a:lnTo>
                  <a:pt x="6350" y="128818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9" name="Freeform 3"/>
          <p:cNvSpPr/>
          <p:nvPr/>
        </p:nvSpPr>
        <p:spPr>
          <a:xfrm>
            <a:off x="6200530" y="4877991"/>
            <a:ext cx="121577" cy="25400"/>
          </a:xfrm>
          <a:custGeom>
            <a:avLst/>
            <a:gdLst>
              <a:gd name="connsiteX0" fmla="*/ 6350 w 121577"/>
              <a:gd name="connsiteY0" fmla="*/ 7073 h 25400"/>
              <a:gd name="connsiteX1" fmla="*/ 115227 w 12157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577" h="25400">
                <a:moveTo>
                  <a:pt x="6350" y="7073"/>
                </a:moveTo>
                <a:lnTo>
                  <a:pt x="11522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0" name="Freeform 3"/>
          <p:cNvSpPr/>
          <p:nvPr/>
        </p:nvSpPr>
        <p:spPr>
          <a:xfrm>
            <a:off x="1525418" y="376235"/>
            <a:ext cx="25400" cy="78168"/>
          </a:xfrm>
          <a:custGeom>
            <a:avLst/>
            <a:gdLst>
              <a:gd name="connsiteX0" fmla="*/ 6350 w 25400"/>
              <a:gd name="connsiteY0" fmla="*/ 6350 h 78168"/>
              <a:gd name="connsiteX1" fmla="*/ 6350 w 25400"/>
              <a:gd name="connsiteY1" fmla="*/ 71818 h 78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78168">
                <a:moveTo>
                  <a:pt x="6350" y="6350"/>
                </a:moveTo>
                <a:lnTo>
                  <a:pt x="6350" y="7181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F1D220-43E8-B346-9052-E145729F3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824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996440" y="213360"/>
            <a:ext cx="5151120" cy="64312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06562" y="292011"/>
            <a:ext cx="1019510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 i="1" dirty="0">
                <a:solidFill>
                  <a:srgbClr val="FFFFFF"/>
                </a:solidFill>
                <a:latin typeface="Arial"/>
                <a:ea typeface="ＭＳ Ｐゴシック" charset="0"/>
              </a:rPr>
              <a:t>Nucleus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 i="1" dirty="0">
                <a:solidFill>
                  <a:srgbClr val="FFFFFF"/>
                </a:solidFill>
                <a:latin typeface="Arial"/>
                <a:ea typeface="ＭＳ Ｐゴシック" charset="0"/>
              </a:rPr>
              <a:t>(site of transcription)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46412" y="299949"/>
            <a:ext cx="237244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FFFFFF"/>
                </a:solidFill>
                <a:latin typeface="Arial"/>
                <a:ea typeface="ＭＳ Ｐゴシック" charset="0"/>
              </a:rPr>
              <a:t>DNA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FFFFFF"/>
                </a:solidFill>
                <a:latin typeface="Arial"/>
                <a:ea typeface="ＭＳ Ｐゴシック" charset="0"/>
              </a:rPr>
              <a:t>gene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10237" y="297567"/>
            <a:ext cx="916918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Cytoplasm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(site of translation)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63372" y="707141"/>
            <a:ext cx="1144544" cy="6412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mRNA specifying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one polypeptide is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made from a gene on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DNA template by an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enzyme (not shown).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41487" y="1879511"/>
            <a:ext cx="312586" cy="11541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mRNA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16174" y="2154149"/>
            <a:ext cx="623569" cy="11541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Nuclear pore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0399" y="2358936"/>
            <a:ext cx="918521" cy="11541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Nuclear membrane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94112" y="2347824"/>
            <a:ext cx="774251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Correct amino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acid attached to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each type of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tRNA by an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enzyme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16474" y="1809661"/>
            <a:ext cx="318998" cy="11541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Amino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16474" y="1920786"/>
            <a:ext cx="259686" cy="11541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acids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4959" y="1692184"/>
            <a:ext cx="1263166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mRNA leaves nucleus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attaches to ribosome,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translation begins.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10212" y="2463711"/>
            <a:ext cx="540212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Synthetase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enzyme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39219" y="3908338"/>
            <a:ext cx="1466748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As the ribosome moves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along the mRNA, a new amino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acid is added to the growing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protein chain.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59249" y="3536861"/>
            <a:ext cx="572273" cy="3462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Growing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polypeptide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chain</a:t>
            </a:r>
            <a:endParaRPr lang="en-US" sz="796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95887" y="4108361"/>
            <a:ext cx="884858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tRNA</a:t>
            </a: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“head”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bearing anticodon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84790" y="3307466"/>
            <a:ext cx="1399422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Incoming </a:t>
            </a:r>
            <a:r>
              <a:rPr lang="en-US" sz="796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tRNA</a:t>
            </a:r>
            <a:endParaRPr lang="en-US" sz="796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recognizes a complementary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mRNA codon calling for its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amino acid by temporarily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binding its anticodon to the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codon.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13512" y="4460786"/>
            <a:ext cx="646011" cy="11541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Peptide bond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46920" y="4833759"/>
            <a:ext cx="1338508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Released </a:t>
            </a:r>
            <a:r>
              <a:rPr lang="en-US" sz="796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tRNA</a:t>
            </a:r>
            <a:endParaRPr lang="en-US" sz="796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reenters the cytoplasmic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pool, ready to be recharged</a:t>
            </a:r>
          </a:p>
          <a:p>
            <a:pPr eaLnBrk="0" hangingPunct="0">
              <a:lnSpc>
                <a:spcPts val="10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with a new amino acid.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24462" y="5060861"/>
            <a:ext cx="1192634" cy="11541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Large ribosomal subunit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57649" y="5575211"/>
            <a:ext cx="323807" cy="11541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Codon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30524" y="5889536"/>
            <a:ext cx="697307" cy="3462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Portion of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mRNA already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>
                <a:solidFill>
                  <a:srgbClr val="000000"/>
                </a:solidFill>
                <a:latin typeface="Arial"/>
                <a:ea typeface="ＭＳ Ｐゴシック" charset="0"/>
              </a:rPr>
              <a:t>translated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45074" y="5676811"/>
            <a:ext cx="1184620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Direction of ribosome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reading; ribosome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moves the mRNA strand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along sequentially</a:t>
            </a:r>
          </a:p>
          <a:p>
            <a:pPr eaLnBrk="0" hangingPunct="0">
              <a:lnSpc>
                <a:spcPts val="9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as each codon is read.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200474" y="5827624"/>
            <a:ext cx="1187826" cy="11541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900"/>
              </a:lnSpc>
              <a:defRPr/>
            </a:pPr>
            <a:r>
              <a:rPr lang="en-US" sz="7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Small ribosomal subunit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23720" y="3326515"/>
            <a:ext cx="81754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573" b="1">
                <a:solidFill>
                  <a:srgbClr val="000000"/>
                </a:solidFill>
                <a:latin typeface="Arial"/>
                <a:ea typeface="ＭＳ Ｐゴシック" charset="0"/>
              </a:rPr>
              <a:t>IIe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237858" y="3726565"/>
            <a:ext cx="125034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573" b="1">
                <a:solidFill>
                  <a:srgbClr val="000000"/>
                </a:solidFill>
                <a:latin typeface="Arial"/>
                <a:ea typeface="ＭＳ Ｐゴシック" charset="0"/>
              </a:rPr>
              <a:t>Met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41033" y="3885315"/>
            <a:ext cx="118622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573" b="1">
                <a:solidFill>
                  <a:srgbClr val="000000"/>
                </a:solidFill>
                <a:latin typeface="Arial"/>
                <a:ea typeface="ＭＳ Ｐゴシック" charset="0"/>
              </a:rPr>
              <a:t>Gly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07708" y="4066290"/>
            <a:ext cx="118622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573" b="1">
                <a:solidFill>
                  <a:srgbClr val="000000"/>
                </a:solidFill>
                <a:latin typeface="Arial"/>
                <a:ea typeface="ＭＳ Ｐゴシック" charset="0"/>
              </a:rPr>
              <a:t>Ser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83152" y="4372677"/>
            <a:ext cx="113814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5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Ala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60108" y="4234565"/>
            <a:ext cx="134652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573" b="1">
                <a:solidFill>
                  <a:srgbClr val="000000"/>
                </a:solidFill>
                <a:latin typeface="Arial"/>
                <a:ea typeface="ＭＳ Ｐゴシック" charset="0"/>
              </a:rPr>
              <a:t>Phe</a:t>
            </a:r>
          </a:p>
        </p:txBody>
      </p:sp>
      <p:sp>
        <p:nvSpPr>
          <p:cNvPr id="76" name="Freeform 75"/>
          <p:cNvSpPr/>
          <p:nvPr/>
        </p:nvSpPr>
        <p:spPr>
          <a:xfrm>
            <a:off x="4725701" y="5705180"/>
            <a:ext cx="25400" cy="126860"/>
          </a:xfrm>
          <a:custGeom>
            <a:avLst/>
            <a:gdLst>
              <a:gd name="connsiteX0" fmla="*/ 6350 w 25400"/>
              <a:gd name="connsiteY0" fmla="*/ 6350 h 126860"/>
              <a:gd name="connsiteX1" fmla="*/ 6350 w 25400"/>
              <a:gd name="connsiteY1" fmla="*/ 120510 h 126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26860">
                <a:moveTo>
                  <a:pt x="6350" y="6350"/>
                </a:moveTo>
                <a:lnTo>
                  <a:pt x="6350" y="12051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7" name="Freeform 3"/>
          <p:cNvSpPr/>
          <p:nvPr/>
        </p:nvSpPr>
        <p:spPr>
          <a:xfrm>
            <a:off x="5448140" y="4099316"/>
            <a:ext cx="125526" cy="66167"/>
          </a:xfrm>
          <a:custGeom>
            <a:avLst/>
            <a:gdLst>
              <a:gd name="connsiteX0" fmla="*/ 119176 w 125526"/>
              <a:gd name="connsiteY0" fmla="*/ 59817 h 66167"/>
              <a:gd name="connsiteX1" fmla="*/ 6350 w 125526"/>
              <a:gd name="connsiteY1" fmla="*/ 6350 h 661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526" h="66167">
                <a:moveTo>
                  <a:pt x="119176" y="5981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8" name="Freeform 3"/>
          <p:cNvSpPr/>
          <p:nvPr/>
        </p:nvSpPr>
        <p:spPr>
          <a:xfrm>
            <a:off x="5411056" y="3367148"/>
            <a:ext cx="278879" cy="148640"/>
          </a:xfrm>
          <a:custGeom>
            <a:avLst/>
            <a:gdLst>
              <a:gd name="connsiteX0" fmla="*/ 272529 w 278879"/>
              <a:gd name="connsiteY0" fmla="*/ 6350 h 148640"/>
              <a:gd name="connsiteX1" fmla="*/ 6350 w 278879"/>
              <a:gd name="connsiteY1" fmla="*/ 142290 h 1486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8879" h="148640">
                <a:moveTo>
                  <a:pt x="272529" y="6350"/>
                </a:moveTo>
                <a:lnTo>
                  <a:pt x="6350" y="14229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9" name="Freeform 3"/>
          <p:cNvSpPr/>
          <p:nvPr/>
        </p:nvSpPr>
        <p:spPr>
          <a:xfrm>
            <a:off x="4371853" y="3585322"/>
            <a:ext cx="176072" cy="86004"/>
          </a:xfrm>
          <a:custGeom>
            <a:avLst/>
            <a:gdLst>
              <a:gd name="connsiteX0" fmla="*/ 169722 w 176072"/>
              <a:gd name="connsiteY0" fmla="*/ 6350 h 86004"/>
              <a:gd name="connsiteX1" fmla="*/ 6350 w 176072"/>
              <a:gd name="connsiteY1" fmla="*/ 79654 h 86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6072" h="86004">
                <a:moveTo>
                  <a:pt x="169722" y="6350"/>
                </a:moveTo>
                <a:lnTo>
                  <a:pt x="6350" y="7965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0" name="Freeform 3"/>
          <p:cNvSpPr/>
          <p:nvPr/>
        </p:nvSpPr>
        <p:spPr>
          <a:xfrm>
            <a:off x="5320099" y="5116814"/>
            <a:ext cx="287261" cy="25400"/>
          </a:xfrm>
          <a:custGeom>
            <a:avLst/>
            <a:gdLst>
              <a:gd name="connsiteX0" fmla="*/ 6350 w 287261"/>
              <a:gd name="connsiteY0" fmla="*/ 6350 h 25400"/>
              <a:gd name="connsiteX1" fmla="*/ 280911 w 28726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7261" h="25400">
                <a:moveTo>
                  <a:pt x="6350" y="6350"/>
                </a:moveTo>
                <a:lnTo>
                  <a:pt x="28091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>
            <a:off x="5509799" y="2513276"/>
            <a:ext cx="385991" cy="25400"/>
          </a:xfrm>
          <a:custGeom>
            <a:avLst/>
            <a:gdLst>
              <a:gd name="connsiteX0" fmla="*/ 6350 w 385991"/>
              <a:gd name="connsiteY0" fmla="*/ 6350 h 25400"/>
              <a:gd name="connsiteX1" fmla="*/ 379641 w 3859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5991" h="25400">
                <a:moveTo>
                  <a:pt x="6350" y="6350"/>
                </a:moveTo>
                <a:lnTo>
                  <a:pt x="37964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2" name="Freeform 3"/>
          <p:cNvSpPr/>
          <p:nvPr/>
        </p:nvSpPr>
        <p:spPr>
          <a:xfrm>
            <a:off x="4858530" y="1862300"/>
            <a:ext cx="238391" cy="171043"/>
          </a:xfrm>
          <a:custGeom>
            <a:avLst/>
            <a:gdLst>
              <a:gd name="connsiteX0" fmla="*/ 6350 w 238391"/>
              <a:gd name="connsiteY0" fmla="*/ 164693 h 171043"/>
              <a:gd name="connsiteX1" fmla="*/ 232041 w 238391"/>
              <a:gd name="connsiteY1" fmla="*/ 6350 h 1710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8391" h="171043">
                <a:moveTo>
                  <a:pt x="6350" y="164693"/>
                </a:moveTo>
                <a:lnTo>
                  <a:pt x="23204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3" name="Freeform 3"/>
          <p:cNvSpPr/>
          <p:nvPr/>
        </p:nvSpPr>
        <p:spPr>
          <a:xfrm>
            <a:off x="3830922" y="763953"/>
            <a:ext cx="1939874" cy="25400"/>
          </a:xfrm>
          <a:custGeom>
            <a:avLst/>
            <a:gdLst>
              <a:gd name="connsiteX0" fmla="*/ 6350 w 1939874"/>
              <a:gd name="connsiteY0" fmla="*/ 6350 h 25400"/>
              <a:gd name="connsiteX1" fmla="*/ 1933524 w 193987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39874" h="25400">
                <a:moveTo>
                  <a:pt x="6350" y="6350"/>
                </a:moveTo>
                <a:lnTo>
                  <a:pt x="193352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4" name="Freeform 3"/>
          <p:cNvSpPr/>
          <p:nvPr/>
        </p:nvSpPr>
        <p:spPr>
          <a:xfrm>
            <a:off x="3547928" y="1747746"/>
            <a:ext cx="2222868" cy="25400"/>
          </a:xfrm>
          <a:custGeom>
            <a:avLst/>
            <a:gdLst>
              <a:gd name="connsiteX0" fmla="*/ 6350 w 2222868"/>
              <a:gd name="connsiteY0" fmla="*/ 6350 h 25400"/>
              <a:gd name="connsiteX1" fmla="*/ 2216518 w 222286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868" h="25400">
                <a:moveTo>
                  <a:pt x="6350" y="6350"/>
                </a:moveTo>
                <a:lnTo>
                  <a:pt x="221651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5" name="Freeform 3"/>
          <p:cNvSpPr/>
          <p:nvPr/>
        </p:nvSpPr>
        <p:spPr>
          <a:xfrm>
            <a:off x="5049246" y="1862300"/>
            <a:ext cx="148755" cy="370738"/>
          </a:xfrm>
          <a:custGeom>
            <a:avLst/>
            <a:gdLst>
              <a:gd name="connsiteX0" fmla="*/ 6350 w 148755"/>
              <a:gd name="connsiteY0" fmla="*/ 364388 h 370738"/>
              <a:gd name="connsiteX1" fmla="*/ 41325 w 148755"/>
              <a:gd name="connsiteY1" fmla="*/ 6350 h 370738"/>
              <a:gd name="connsiteX2" fmla="*/ 142405 w 148755"/>
              <a:gd name="connsiteY2" fmla="*/ 6350 h 370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8755" h="370738">
                <a:moveTo>
                  <a:pt x="6350" y="364388"/>
                </a:moveTo>
                <a:lnTo>
                  <a:pt x="41325" y="6350"/>
                </a:lnTo>
                <a:lnTo>
                  <a:pt x="14240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6" name="Freeform 3"/>
          <p:cNvSpPr/>
          <p:nvPr/>
        </p:nvSpPr>
        <p:spPr>
          <a:xfrm>
            <a:off x="2656757" y="2067710"/>
            <a:ext cx="151663" cy="154203"/>
          </a:xfrm>
          <a:custGeom>
            <a:avLst/>
            <a:gdLst>
              <a:gd name="connsiteX0" fmla="*/ 6350 w 151663"/>
              <a:gd name="connsiteY0" fmla="*/ 6350 h 154203"/>
              <a:gd name="connsiteX1" fmla="*/ 84670 w 151663"/>
              <a:gd name="connsiteY1" fmla="*/ 147853 h 154203"/>
              <a:gd name="connsiteX2" fmla="*/ 145313 w 151663"/>
              <a:gd name="connsiteY2" fmla="*/ 147853 h 1542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1663" h="154203">
                <a:moveTo>
                  <a:pt x="6350" y="6350"/>
                </a:moveTo>
                <a:lnTo>
                  <a:pt x="84670" y="147853"/>
                </a:lnTo>
                <a:lnTo>
                  <a:pt x="145313" y="14785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7" name="Freeform 3"/>
          <p:cNvSpPr/>
          <p:nvPr/>
        </p:nvSpPr>
        <p:spPr>
          <a:xfrm>
            <a:off x="2129481" y="2168776"/>
            <a:ext cx="188745" cy="257759"/>
          </a:xfrm>
          <a:custGeom>
            <a:avLst/>
            <a:gdLst>
              <a:gd name="connsiteX0" fmla="*/ 6350 w 188745"/>
              <a:gd name="connsiteY0" fmla="*/ 6350 h 257759"/>
              <a:gd name="connsiteX1" fmla="*/ 121728 w 188745"/>
              <a:gd name="connsiteY1" fmla="*/ 251409 h 257759"/>
              <a:gd name="connsiteX2" fmla="*/ 182395 w 188745"/>
              <a:gd name="connsiteY2" fmla="*/ 251409 h 2577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8745" h="257759">
                <a:moveTo>
                  <a:pt x="6350" y="6350"/>
                </a:moveTo>
                <a:lnTo>
                  <a:pt x="121728" y="251409"/>
                </a:lnTo>
                <a:lnTo>
                  <a:pt x="182395" y="25140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8" name="Freeform 3"/>
          <p:cNvSpPr/>
          <p:nvPr/>
        </p:nvSpPr>
        <p:spPr>
          <a:xfrm>
            <a:off x="2440818" y="1815856"/>
            <a:ext cx="181470" cy="122199"/>
          </a:xfrm>
          <a:custGeom>
            <a:avLst/>
            <a:gdLst>
              <a:gd name="connsiteX0" fmla="*/ 175120 w 181470"/>
              <a:gd name="connsiteY0" fmla="*/ 6350 h 122199"/>
              <a:gd name="connsiteX1" fmla="*/ 53822 w 181470"/>
              <a:gd name="connsiteY1" fmla="*/ 115849 h 122199"/>
              <a:gd name="connsiteX2" fmla="*/ 6350 w 181470"/>
              <a:gd name="connsiteY2" fmla="*/ 115849 h 1221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1470" h="122199">
                <a:moveTo>
                  <a:pt x="175120" y="6350"/>
                </a:moveTo>
                <a:lnTo>
                  <a:pt x="53822" y="115849"/>
                </a:lnTo>
                <a:lnTo>
                  <a:pt x="6350" y="11584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9" name="Freeform 3"/>
          <p:cNvSpPr/>
          <p:nvPr/>
        </p:nvSpPr>
        <p:spPr>
          <a:xfrm>
            <a:off x="4422958" y="4340883"/>
            <a:ext cx="204597" cy="186778"/>
          </a:xfrm>
          <a:custGeom>
            <a:avLst/>
            <a:gdLst>
              <a:gd name="connsiteX0" fmla="*/ 198247 w 204597"/>
              <a:gd name="connsiteY0" fmla="*/ 6350 h 186778"/>
              <a:gd name="connsiteX1" fmla="*/ 88112 w 204597"/>
              <a:gd name="connsiteY1" fmla="*/ 180428 h 186778"/>
              <a:gd name="connsiteX2" fmla="*/ 6350 w 204597"/>
              <a:gd name="connsiteY2" fmla="*/ 180428 h 1867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4597" h="186778">
                <a:moveTo>
                  <a:pt x="198247" y="6350"/>
                </a:moveTo>
                <a:lnTo>
                  <a:pt x="88112" y="180428"/>
                </a:lnTo>
                <a:lnTo>
                  <a:pt x="6350" y="18042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0" name="Freeform 3"/>
          <p:cNvSpPr/>
          <p:nvPr/>
        </p:nvSpPr>
        <p:spPr>
          <a:xfrm>
            <a:off x="3581583" y="5754418"/>
            <a:ext cx="25400" cy="154203"/>
          </a:xfrm>
          <a:custGeom>
            <a:avLst/>
            <a:gdLst>
              <a:gd name="connsiteX0" fmla="*/ 6350 w 25400"/>
              <a:gd name="connsiteY0" fmla="*/ 147853 h 154203"/>
              <a:gd name="connsiteX1" fmla="*/ 6350 w 25400"/>
              <a:gd name="connsiteY1" fmla="*/ 6350 h 1542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54203">
                <a:moveTo>
                  <a:pt x="6350" y="147853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70796" y="704760"/>
            <a:ext cx="124994" cy="128678"/>
            <a:chOff x="5770796" y="704760"/>
            <a:chExt cx="124994" cy="128678"/>
          </a:xfrm>
        </p:grpSpPr>
        <p:sp>
          <p:nvSpPr>
            <p:cNvPr id="3" name="Oval 2"/>
            <p:cNvSpPr/>
            <p:nvPr/>
          </p:nvSpPr>
          <p:spPr bwMode="auto">
            <a:xfrm>
              <a:off x="5770796" y="704760"/>
              <a:ext cx="124994" cy="12867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n>
                  <a:solidFill>
                    <a:srgbClr val="005CA7"/>
                  </a:solidFill>
                </a:ln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799630" y="707576"/>
              <a:ext cx="67326" cy="12304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000"/>
                </a:lnSpc>
                <a:defRPr/>
              </a:pPr>
              <a:r>
                <a:rPr lang="en-US" sz="796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770515" y="1689559"/>
            <a:ext cx="124994" cy="128678"/>
            <a:chOff x="5770796" y="704760"/>
            <a:chExt cx="124994" cy="128678"/>
          </a:xfrm>
        </p:grpSpPr>
        <p:sp>
          <p:nvSpPr>
            <p:cNvPr id="93" name="Oval 92"/>
            <p:cNvSpPr/>
            <p:nvPr/>
          </p:nvSpPr>
          <p:spPr bwMode="auto">
            <a:xfrm>
              <a:off x="5770796" y="704760"/>
              <a:ext cx="124994" cy="12867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799630" y="707576"/>
              <a:ext cx="67326" cy="12304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000"/>
                </a:lnSpc>
                <a:defRPr/>
              </a:pPr>
              <a:r>
                <a:rPr lang="en-US" sz="796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49891" y="3900683"/>
            <a:ext cx="124994" cy="129647"/>
            <a:chOff x="2649891" y="3900683"/>
            <a:chExt cx="124994" cy="129647"/>
          </a:xfrm>
        </p:grpSpPr>
        <p:sp>
          <p:nvSpPr>
            <p:cNvPr id="99" name="Oval 98"/>
            <p:cNvSpPr/>
            <p:nvPr/>
          </p:nvSpPr>
          <p:spPr bwMode="auto">
            <a:xfrm>
              <a:off x="2649891" y="3901652"/>
              <a:ext cx="124994" cy="12867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675459" y="3900683"/>
              <a:ext cx="67326" cy="128240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ts val="1000"/>
                </a:lnSpc>
                <a:defRPr/>
              </a:pPr>
              <a:r>
                <a:rPr lang="en-US" sz="796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156444" y="4832200"/>
            <a:ext cx="124994" cy="128678"/>
            <a:chOff x="5770796" y="704760"/>
            <a:chExt cx="124994" cy="128678"/>
          </a:xfrm>
        </p:grpSpPr>
        <p:sp>
          <p:nvSpPr>
            <p:cNvPr id="102" name="Oval 101"/>
            <p:cNvSpPr/>
            <p:nvPr/>
          </p:nvSpPr>
          <p:spPr bwMode="auto">
            <a:xfrm>
              <a:off x="5770796" y="704760"/>
              <a:ext cx="124994" cy="12867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799630" y="707576"/>
              <a:ext cx="67326" cy="12304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ts val="1000"/>
                </a:lnSpc>
                <a:defRPr/>
              </a:pPr>
              <a:r>
                <a:rPr lang="en-US" sz="796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5</a:t>
              </a:r>
            </a:p>
          </p:txBody>
        </p:sp>
      </p:grpSp>
      <p:sp>
        <p:nvSpPr>
          <p:cNvPr id="106" name="Freeform 105"/>
          <p:cNvSpPr/>
          <p:nvPr/>
        </p:nvSpPr>
        <p:spPr>
          <a:xfrm>
            <a:off x="3550444" y="519113"/>
            <a:ext cx="133350" cy="76200"/>
          </a:xfrm>
          <a:custGeom>
            <a:avLst/>
            <a:gdLst>
              <a:gd name="connsiteX0" fmla="*/ 0 w 133350"/>
              <a:gd name="connsiteY0" fmla="*/ 0 h 76200"/>
              <a:gd name="connsiteX1" fmla="*/ 133350 w 133350"/>
              <a:gd name="connsiteY1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0" h="76200">
                <a:moveTo>
                  <a:pt x="0" y="0"/>
                </a:moveTo>
                <a:lnTo>
                  <a:pt x="133350" y="762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>
          <a:xfrm>
            <a:off x="6492240" y="0"/>
            <a:ext cx="2651760" cy="374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86663" y="3305613"/>
            <a:ext cx="124994" cy="131203"/>
            <a:chOff x="5686663" y="3305613"/>
            <a:chExt cx="124994" cy="131203"/>
          </a:xfrm>
        </p:grpSpPr>
        <p:sp>
          <p:nvSpPr>
            <p:cNvPr id="96" name="Oval 95"/>
            <p:cNvSpPr/>
            <p:nvPr/>
          </p:nvSpPr>
          <p:spPr bwMode="auto">
            <a:xfrm>
              <a:off x="5686663" y="3308138"/>
              <a:ext cx="124994" cy="12867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718336" y="3305613"/>
              <a:ext cx="67326" cy="128240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ts val="1000"/>
                </a:lnSpc>
                <a:defRPr/>
              </a:pPr>
              <a:r>
                <a:rPr lang="en-US" sz="796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F6510-473D-E24B-B838-B473142E7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39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5"/>
          <a:stretch>
            <a:fillRect/>
          </a:stretch>
        </p:blipFill>
        <p:spPr>
          <a:xfrm>
            <a:off x="298704" y="1502664"/>
            <a:ext cx="8546592" cy="3852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4533" y="1588985"/>
            <a:ext cx="1543692" cy="3665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Extracellular fluid</a:t>
            </a:r>
          </a:p>
          <a:p>
            <a:pPr eaLnBrk="0" hangingPunct="0">
              <a:defRPr/>
            </a:pPr>
            <a:r>
              <a:rPr lang="en-US" sz="1191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(watery environment)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7983" y="1645341"/>
            <a:ext cx="939360" cy="1832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Glycoprotein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45" y="1645341"/>
            <a:ext cx="734175" cy="1832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Glycolipid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495" y="1923947"/>
            <a:ext cx="838371" cy="1832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Cholesterol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2302" y="2469253"/>
            <a:ext cx="905697" cy="1832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Sugar group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270" y="2893116"/>
            <a:ext cx="1049967" cy="5001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Polar heads of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phospholipid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molecules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270" y="3666229"/>
            <a:ext cx="872034" cy="6668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Bimolecular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lipid layer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containing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proteins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270" y="4590154"/>
            <a:ext cx="1200650" cy="5001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Nonpolar tails of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phospholipid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molecules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39108" y="4230584"/>
            <a:ext cx="601127" cy="1832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Channel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29158" y="4636191"/>
            <a:ext cx="610745" cy="1832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Proteins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1645" y="4648891"/>
            <a:ext cx="932948" cy="3665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Filaments of</a:t>
            </a:r>
          </a:p>
          <a:p>
            <a:pPr eaLnBrk="0" hangingPunct="0"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cytoskeleton</a:t>
            </a:r>
            <a:endParaRPr lang="en-US" sz="11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7056" y="4896541"/>
            <a:ext cx="1543692" cy="3665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191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Cytoplasm</a:t>
            </a:r>
          </a:p>
          <a:p>
            <a:pPr algn="ctr" eaLnBrk="0" hangingPunct="0">
              <a:defRPr/>
            </a:pPr>
            <a:r>
              <a:rPr lang="en-US" sz="1191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(watery environment)</a:t>
            </a:r>
          </a:p>
        </p:txBody>
      </p:sp>
      <p:sp>
        <p:nvSpPr>
          <p:cNvPr id="17" name="Freeform 16"/>
          <p:cNvSpPr/>
          <p:nvPr/>
        </p:nvSpPr>
        <p:spPr>
          <a:xfrm>
            <a:off x="2861172" y="2250267"/>
            <a:ext cx="217170" cy="791210"/>
          </a:xfrm>
          <a:custGeom>
            <a:avLst/>
            <a:gdLst>
              <a:gd name="connsiteX0" fmla="*/ 113550 w 217170"/>
              <a:gd name="connsiteY0" fmla="*/ 12700 h 791210"/>
              <a:gd name="connsiteX1" fmla="*/ 12700 w 217170"/>
              <a:gd name="connsiteY1" fmla="*/ 12700 h 791210"/>
              <a:gd name="connsiteX2" fmla="*/ 12700 w 217170"/>
              <a:gd name="connsiteY2" fmla="*/ 778510 h 791210"/>
              <a:gd name="connsiteX3" fmla="*/ 204470 w 217170"/>
              <a:gd name="connsiteY3" fmla="*/ 778510 h 7912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7170" h="791210">
                <a:moveTo>
                  <a:pt x="113550" y="12700"/>
                </a:moveTo>
                <a:lnTo>
                  <a:pt x="12700" y="12700"/>
                </a:lnTo>
                <a:lnTo>
                  <a:pt x="12700" y="778510"/>
                </a:lnTo>
                <a:lnTo>
                  <a:pt x="204470" y="77851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785099" y="2562230"/>
            <a:ext cx="99364" cy="50800"/>
          </a:xfrm>
          <a:custGeom>
            <a:avLst/>
            <a:gdLst>
              <a:gd name="connsiteX0" fmla="*/ 86664 w 99364"/>
              <a:gd name="connsiteY0" fmla="*/ 12700 h 50800"/>
              <a:gd name="connsiteX1" fmla="*/ 12700 w 99364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9364" h="50800">
                <a:moveTo>
                  <a:pt x="86664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4400654" y="1824627"/>
            <a:ext cx="199440" cy="697788"/>
          </a:xfrm>
          <a:custGeom>
            <a:avLst/>
            <a:gdLst>
              <a:gd name="connsiteX0" fmla="*/ 12700 w 199440"/>
              <a:gd name="connsiteY0" fmla="*/ 685088 h 697788"/>
              <a:gd name="connsiteX1" fmla="*/ 186740 w 199440"/>
              <a:gd name="connsiteY1" fmla="*/ 360095 h 697788"/>
              <a:gd name="connsiteX2" fmla="*/ 186740 w 199440"/>
              <a:gd name="connsiteY2" fmla="*/ 12700 h 6977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9440" h="697788">
                <a:moveTo>
                  <a:pt x="12700" y="685088"/>
                </a:moveTo>
                <a:lnTo>
                  <a:pt x="186740" y="360095"/>
                </a:lnTo>
                <a:lnTo>
                  <a:pt x="18674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5566158" y="1824627"/>
            <a:ext cx="237159" cy="505726"/>
          </a:xfrm>
          <a:custGeom>
            <a:avLst/>
            <a:gdLst>
              <a:gd name="connsiteX0" fmla="*/ 224459 w 237159"/>
              <a:gd name="connsiteY0" fmla="*/ 493026 h 505726"/>
              <a:gd name="connsiteX1" fmla="*/ 12700 w 237159"/>
              <a:gd name="connsiteY1" fmla="*/ 265556 h 505726"/>
              <a:gd name="connsiteX2" fmla="*/ 12700 w 237159"/>
              <a:gd name="connsiteY2" fmla="*/ 12700 h 505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7159" h="505726">
                <a:moveTo>
                  <a:pt x="224459" y="493026"/>
                </a:moveTo>
                <a:lnTo>
                  <a:pt x="12700" y="265556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7355423" y="2093600"/>
            <a:ext cx="50800" cy="725220"/>
          </a:xfrm>
          <a:custGeom>
            <a:avLst/>
            <a:gdLst>
              <a:gd name="connsiteX0" fmla="*/ 12700 w 50800"/>
              <a:gd name="connsiteY0" fmla="*/ 712520 h 725220"/>
              <a:gd name="connsiteX1" fmla="*/ 12700 w 50800"/>
              <a:gd name="connsiteY1" fmla="*/ 12700 h 725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725220">
                <a:moveTo>
                  <a:pt x="12700" y="71252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5863516" y="3761313"/>
            <a:ext cx="50800" cy="901598"/>
          </a:xfrm>
          <a:custGeom>
            <a:avLst/>
            <a:gdLst>
              <a:gd name="connsiteX0" fmla="*/ 12700 w 50800"/>
              <a:gd name="connsiteY0" fmla="*/ 12700 h 901598"/>
              <a:gd name="connsiteX1" fmla="*/ 12700 w 50800"/>
              <a:gd name="connsiteY1" fmla="*/ 888898 h 901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901598">
                <a:moveTo>
                  <a:pt x="12700" y="12700"/>
                </a:moveTo>
                <a:lnTo>
                  <a:pt x="12700" y="88889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561531" y="2967715"/>
            <a:ext cx="429768" cy="459333"/>
          </a:xfrm>
          <a:custGeom>
            <a:avLst/>
            <a:gdLst>
              <a:gd name="connsiteX0" fmla="*/ 12700 w 429768"/>
              <a:gd name="connsiteY0" fmla="*/ 12700 h 459333"/>
              <a:gd name="connsiteX1" fmla="*/ 193040 w 429768"/>
              <a:gd name="connsiteY1" fmla="*/ 12700 h 459333"/>
              <a:gd name="connsiteX2" fmla="*/ 417067 w 429768"/>
              <a:gd name="connsiteY2" fmla="*/ 446633 h 4593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29768" h="459333">
                <a:moveTo>
                  <a:pt x="12700" y="12700"/>
                </a:moveTo>
                <a:lnTo>
                  <a:pt x="193040" y="12700"/>
                </a:lnTo>
                <a:lnTo>
                  <a:pt x="417067" y="44663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1741871" y="2967715"/>
            <a:ext cx="268579" cy="1165720"/>
          </a:xfrm>
          <a:custGeom>
            <a:avLst/>
            <a:gdLst>
              <a:gd name="connsiteX0" fmla="*/ 12700 w 268579"/>
              <a:gd name="connsiteY0" fmla="*/ 12700 h 1165720"/>
              <a:gd name="connsiteX1" fmla="*/ 255879 w 268579"/>
              <a:gd name="connsiteY1" fmla="*/ 1153020 h 1165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8579" h="1165720">
                <a:moveTo>
                  <a:pt x="12700" y="12700"/>
                </a:moveTo>
                <a:lnTo>
                  <a:pt x="255879" y="115302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1695401" y="3963103"/>
            <a:ext cx="489470" cy="722210"/>
          </a:xfrm>
          <a:custGeom>
            <a:avLst/>
            <a:gdLst>
              <a:gd name="connsiteX0" fmla="*/ 12700 w 489470"/>
              <a:gd name="connsiteY0" fmla="*/ 709510 h 722210"/>
              <a:gd name="connsiteX1" fmla="*/ 269303 w 489470"/>
              <a:gd name="connsiteY1" fmla="*/ 709510 h 722210"/>
              <a:gd name="connsiteX2" fmla="*/ 476770 w 489470"/>
              <a:gd name="connsiteY2" fmla="*/ 12700 h 7222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89470" h="722210">
                <a:moveTo>
                  <a:pt x="12700" y="709510"/>
                </a:moveTo>
                <a:lnTo>
                  <a:pt x="269303" y="709510"/>
                </a:lnTo>
                <a:lnTo>
                  <a:pt x="47677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1952005" y="3799515"/>
            <a:ext cx="416674" cy="885799"/>
          </a:xfrm>
          <a:custGeom>
            <a:avLst/>
            <a:gdLst>
              <a:gd name="connsiteX0" fmla="*/ 12700 w 416674"/>
              <a:gd name="connsiteY0" fmla="*/ 873099 h 885799"/>
              <a:gd name="connsiteX1" fmla="*/ 403974 w 416674"/>
              <a:gd name="connsiteY1" fmla="*/ 12700 h 885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16674" h="885799">
                <a:moveTo>
                  <a:pt x="12700" y="873099"/>
                </a:moveTo>
                <a:lnTo>
                  <a:pt x="40397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894671" y="3463612"/>
            <a:ext cx="50800" cy="1193698"/>
          </a:xfrm>
          <a:custGeom>
            <a:avLst/>
            <a:gdLst>
              <a:gd name="connsiteX0" fmla="*/ 12700 w 50800"/>
              <a:gd name="connsiteY0" fmla="*/ 1180998 h 1193698"/>
              <a:gd name="connsiteX1" fmla="*/ 12700 w 50800"/>
              <a:gd name="connsiteY1" fmla="*/ 12700 h 1193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1193698">
                <a:moveTo>
                  <a:pt x="12700" y="1180998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552810" y="4009827"/>
            <a:ext cx="336105" cy="218808"/>
          </a:xfrm>
          <a:custGeom>
            <a:avLst/>
            <a:gdLst>
              <a:gd name="connsiteX0" fmla="*/ 323405 w 336105"/>
              <a:gd name="connsiteY0" fmla="*/ 206108 h 218808"/>
              <a:gd name="connsiteX1" fmla="*/ 12700 w 336105"/>
              <a:gd name="connsiteY1" fmla="*/ 12700 h 218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6105" h="218808">
                <a:moveTo>
                  <a:pt x="323405" y="206108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2867522" y="2256617"/>
            <a:ext cx="204470" cy="778510"/>
          </a:xfrm>
          <a:custGeom>
            <a:avLst/>
            <a:gdLst>
              <a:gd name="connsiteX0" fmla="*/ 107200 w 204470"/>
              <a:gd name="connsiteY0" fmla="*/ 6350 h 778510"/>
              <a:gd name="connsiteX1" fmla="*/ 6350 w 204470"/>
              <a:gd name="connsiteY1" fmla="*/ 6350 h 778510"/>
              <a:gd name="connsiteX2" fmla="*/ 6350 w 204470"/>
              <a:gd name="connsiteY2" fmla="*/ 772160 h 778510"/>
              <a:gd name="connsiteX3" fmla="*/ 198120 w 204470"/>
              <a:gd name="connsiteY3" fmla="*/ 772160 h 7785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04470" h="778510">
                <a:moveTo>
                  <a:pt x="107200" y="6350"/>
                </a:moveTo>
                <a:lnTo>
                  <a:pt x="6350" y="6350"/>
                </a:lnTo>
                <a:lnTo>
                  <a:pt x="6350" y="772160"/>
                </a:lnTo>
                <a:lnTo>
                  <a:pt x="198120" y="77216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2791449" y="2568580"/>
            <a:ext cx="86664" cy="25400"/>
          </a:xfrm>
          <a:custGeom>
            <a:avLst/>
            <a:gdLst>
              <a:gd name="connsiteX0" fmla="*/ 80314 w 86664"/>
              <a:gd name="connsiteY0" fmla="*/ 6350 h 25400"/>
              <a:gd name="connsiteX1" fmla="*/ 6350 w 8666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664" h="25400">
                <a:moveTo>
                  <a:pt x="80314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407004" y="1830977"/>
            <a:ext cx="186740" cy="685088"/>
          </a:xfrm>
          <a:custGeom>
            <a:avLst/>
            <a:gdLst>
              <a:gd name="connsiteX0" fmla="*/ 6350 w 186740"/>
              <a:gd name="connsiteY0" fmla="*/ 678738 h 685088"/>
              <a:gd name="connsiteX1" fmla="*/ 180390 w 186740"/>
              <a:gd name="connsiteY1" fmla="*/ 353745 h 685088"/>
              <a:gd name="connsiteX2" fmla="*/ 180390 w 186740"/>
              <a:gd name="connsiteY2" fmla="*/ 6350 h 685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6740" h="685088">
                <a:moveTo>
                  <a:pt x="6350" y="678738"/>
                </a:moveTo>
                <a:lnTo>
                  <a:pt x="180390" y="353745"/>
                </a:lnTo>
                <a:lnTo>
                  <a:pt x="18039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5572508" y="1830977"/>
            <a:ext cx="224459" cy="493026"/>
          </a:xfrm>
          <a:custGeom>
            <a:avLst/>
            <a:gdLst>
              <a:gd name="connsiteX0" fmla="*/ 218109 w 224459"/>
              <a:gd name="connsiteY0" fmla="*/ 486676 h 493026"/>
              <a:gd name="connsiteX1" fmla="*/ 6350 w 224459"/>
              <a:gd name="connsiteY1" fmla="*/ 259206 h 493026"/>
              <a:gd name="connsiteX2" fmla="*/ 6350 w 224459"/>
              <a:gd name="connsiteY2" fmla="*/ 6350 h 493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4459" h="493026">
                <a:moveTo>
                  <a:pt x="218109" y="486676"/>
                </a:moveTo>
                <a:lnTo>
                  <a:pt x="6350" y="259206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7513843" y="3559675"/>
            <a:ext cx="511683" cy="771258"/>
          </a:xfrm>
          <a:custGeom>
            <a:avLst/>
            <a:gdLst>
              <a:gd name="connsiteX0" fmla="*/ 12700 w 511683"/>
              <a:gd name="connsiteY0" fmla="*/ 12700 h 771258"/>
              <a:gd name="connsiteX1" fmla="*/ 246088 w 511683"/>
              <a:gd name="connsiteY1" fmla="*/ 758558 h 771258"/>
              <a:gd name="connsiteX2" fmla="*/ 498983 w 511683"/>
              <a:gd name="connsiteY2" fmla="*/ 758558 h 7712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11683" h="771258">
                <a:moveTo>
                  <a:pt x="12700" y="12700"/>
                </a:moveTo>
                <a:lnTo>
                  <a:pt x="246088" y="758558"/>
                </a:lnTo>
                <a:lnTo>
                  <a:pt x="498983" y="75855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7520193" y="3566025"/>
            <a:ext cx="498983" cy="758558"/>
          </a:xfrm>
          <a:custGeom>
            <a:avLst/>
            <a:gdLst>
              <a:gd name="connsiteX0" fmla="*/ 6350 w 498983"/>
              <a:gd name="connsiteY0" fmla="*/ 6350 h 758558"/>
              <a:gd name="connsiteX1" fmla="*/ 239738 w 498983"/>
              <a:gd name="connsiteY1" fmla="*/ 752208 h 758558"/>
              <a:gd name="connsiteX2" fmla="*/ 492633 w 498983"/>
              <a:gd name="connsiteY2" fmla="*/ 752208 h 7585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98983" h="758558">
                <a:moveTo>
                  <a:pt x="6350" y="6350"/>
                </a:moveTo>
                <a:lnTo>
                  <a:pt x="239738" y="752208"/>
                </a:lnTo>
                <a:lnTo>
                  <a:pt x="492633" y="75220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7361773" y="2099950"/>
            <a:ext cx="25400" cy="712520"/>
          </a:xfrm>
          <a:custGeom>
            <a:avLst/>
            <a:gdLst>
              <a:gd name="connsiteX0" fmla="*/ 6350 w 25400"/>
              <a:gd name="connsiteY0" fmla="*/ 706170 h 712520"/>
              <a:gd name="connsiteX1" fmla="*/ 6350 w 25400"/>
              <a:gd name="connsiteY1" fmla="*/ 6350 h 712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712520">
                <a:moveTo>
                  <a:pt x="6350" y="70617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5869866" y="3767663"/>
            <a:ext cx="25400" cy="888898"/>
          </a:xfrm>
          <a:custGeom>
            <a:avLst/>
            <a:gdLst>
              <a:gd name="connsiteX0" fmla="*/ 6350 w 25400"/>
              <a:gd name="connsiteY0" fmla="*/ 6350 h 888898"/>
              <a:gd name="connsiteX1" fmla="*/ 6350 w 25400"/>
              <a:gd name="connsiteY1" fmla="*/ 882548 h 888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888898">
                <a:moveTo>
                  <a:pt x="6350" y="6350"/>
                </a:moveTo>
                <a:lnTo>
                  <a:pt x="6350" y="88254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1692188" y="3338340"/>
            <a:ext cx="113563" cy="858913"/>
          </a:xfrm>
          <a:custGeom>
            <a:avLst/>
            <a:gdLst>
              <a:gd name="connsiteX0" fmla="*/ 107213 w 113563"/>
              <a:gd name="connsiteY0" fmla="*/ 6350 h 858913"/>
              <a:gd name="connsiteX1" fmla="*/ 6350 w 113563"/>
              <a:gd name="connsiteY1" fmla="*/ 6476 h 858913"/>
              <a:gd name="connsiteX2" fmla="*/ 6350 w 113563"/>
              <a:gd name="connsiteY2" fmla="*/ 852563 h 858913"/>
              <a:gd name="connsiteX3" fmla="*/ 107213 w 113563"/>
              <a:gd name="connsiteY3" fmla="*/ 852563 h 8589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3563" h="858913">
                <a:moveTo>
                  <a:pt x="107213" y="6350"/>
                </a:moveTo>
                <a:lnTo>
                  <a:pt x="6350" y="6476"/>
                </a:lnTo>
                <a:lnTo>
                  <a:pt x="6350" y="852563"/>
                </a:lnTo>
                <a:lnTo>
                  <a:pt x="107213" y="85256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1359347" y="3757541"/>
            <a:ext cx="345541" cy="25400"/>
          </a:xfrm>
          <a:custGeom>
            <a:avLst/>
            <a:gdLst>
              <a:gd name="connsiteX0" fmla="*/ 339191 w 345541"/>
              <a:gd name="connsiteY0" fmla="*/ 6350 h 25400"/>
              <a:gd name="connsiteX1" fmla="*/ 6350 w 34554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5541" h="25400">
                <a:moveTo>
                  <a:pt x="33919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1558076" y="2974065"/>
            <a:ext cx="426872" cy="446633"/>
          </a:xfrm>
          <a:custGeom>
            <a:avLst/>
            <a:gdLst>
              <a:gd name="connsiteX0" fmla="*/ 6350 w 426872"/>
              <a:gd name="connsiteY0" fmla="*/ 6350 h 446633"/>
              <a:gd name="connsiteX1" fmla="*/ 196494 w 426872"/>
              <a:gd name="connsiteY1" fmla="*/ 6350 h 446633"/>
              <a:gd name="connsiteX2" fmla="*/ 420522 w 426872"/>
              <a:gd name="connsiteY2" fmla="*/ 440283 h 4466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26872" h="446633">
                <a:moveTo>
                  <a:pt x="6350" y="6350"/>
                </a:moveTo>
                <a:lnTo>
                  <a:pt x="196494" y="6350"/>
                </a:lnTo>
                <a:lnTo>
                  <a:pt x="420522" y="44028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1748221" y="2974065"/>
            <a:ext cx="255879" cy="1153020"/>
          </a:xfrm>
          <a:custGeom>
            <a:avLst/>
            <a:gdLst>
              <a:gd name="connsiteX0" fmla="*/ 6350 w 255879"/>
              <a:gd name="connsiteY0" fmla="*/ 6350 h 1153020"/>
              <a:gd name="connsiteX1" fmla="*/ 249529 w 255879"/>
              <a:gd name="connsiteY1" fmla="*/ 1146670 h 11530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5879" h="1153020">
                <a:moveTo>
                  <a:pt x="6350" y="6350"/>
                </a:moveTo>
                <a:lnTo>
                  <a:pt x="249529" y="114667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1701751" y="3969453"/>
            <a:ext cx="476770" cy="709510"/>
          </a:xfrm>
          <a:custGeom>
            <a:avLst/>
            <a:gdLst>
              <a:gd name="connsiteX0" fmla="*/ 6350 w 476770"/>
              <a:gd name="connsiteY0" fmla="*/ 703160 h 709510"/>
              <a:gd name="connsiteX1" fmla="*/ 262953 w 476770"/>
              <a:gd name="connsiteY1" fmla="*/ 703160 h 709510"/>
              <a:gd name="connsiteX2" fmla="*/ 470420 w 476770"/>
              <a:gd name="connsiteY2" fmla="*/ 6350 h 7095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6770" h="709510">
                <a:moveTo>
                  <a:pt x="6350" y="703160"/>
                </a:moveTo>
                <a:lnTo>
                  <a:pt x="262953" y="703160"/>
                </a:lnTo>
                <a:lnTo>
                  <a:pt x="47042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1958355" y="3805865"/>
            <a:ext cx="403974" cy="873099"/>
          </a:xfrm>
          <a:custGeom>
            <a:avLst/>
            <a:gdLst>
              <a:gd name="connsiteX0" fmla="*/ 6350 w 403974"/>
              <a:gd name="connsiteY0" fmla="*/ 866749 h 873099"/>
              <a:gd name="connsiteX1" fmla="*/ 397624 w 403974"/>
              <a:gd name="connsiteY1" fmla="*/ 6350 h 873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3974" h="873099">
                <a:moveTo>
                  <a:pt x="6350" y="866749"/>
                </a:moveTo>
                <a:lnTo>
                  <a:pt x="39762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4144863" y="3571638"/>
            <a:ext cx="775208" cy="514121"/>
          </a:xfrm>
          <a:custGeom>
            <a:avLst/>
            <a:gdLst>
              <a:gd name="connsiteX0" fmla="*/ 762508 w 775208"/>
              <a:gd name="connsiteY0" fmla="*/ 501421 h 514121"/>
              <a:gd name="connsiteX1" fmla="*/ 12700 w 775208"/>
              <a:gd name="connsiteY1" fmla="*/ 12700 h 5141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5208" h="514121">
                <a:moveTo>
                  <a:pt x="762508" y="501421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4151213" y="3577988"/>
            <a:ext cx="762508" cy="501421"/>
          </a:xfrm>
          <a:custGeom>
            <a:avLst/>
            <a:gdLst>
              <a:gd name="connsiteX0" fmla="*/ 756158 w 762508"/>
              <a:gd name="connsiteY0" fmla="*/ 495071 h 501421"/>
              <a:gd name="connsiteX1" fmla="*/ 6350 w 762508"/>
              <a:gd name="connsiteY1" fmla="*/ 6350 h 5014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508" h="501421">
                <a:moveTo>
                  <a:pt x="756158" y="495071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5559160" y="4016177"/>
            <a:ext cx="323405" cy="206108"/>
          </a:xfrm>
          <a:custGeom>
            <a:avLst/>
            <a:gdLst>
              <a:gd name="connsiteX0" fmla="*/ 317055 w 323405"/>
              <a:gd name="connsiteY0" fmla="*/ 199758 h 206108"/>
              <a:gd name="connsiteX1" fmla="*/ 6350 w 323405"/>
              <a:gd name="connsiteY1" fmla="*/ 6350 h 2061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3405" h="206108">
                <a:moveTo>
                  <a:pt x="317055" y="199758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4901021" y="3469962"/>
            <a:ext cx="25400" cy="1180998"/>
          </a:xfrm>
          <a:custGeom>
            <a:avLst/>
            <a:gdLst>
              <a:gd name="connsiteX0" fmla="*/ 6350 w 25400"/>
              <a:gd name="connsiteY0" fmla="*/ 1174648 h 1180998"/>
              <a:gd name="connsiteX1" fmla="*/ 6350 w 25400"/>
              <a:gd name="connsiteY1" fmla="*/ 6350 h 1180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180998">
                <a:moveTo>
                  <a:pt x="6350" y="1174648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5D8F78C7-72AB-B94F-97F8-641D6FEAB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25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161032" y="213360"/>
            <a:ext cx="4821936" cy="6431280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173613" y="190401"/>
            <a:ext cx="17520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Apical surface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41563" y="1475323"/>
            <a:ext cx="912109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Basal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surface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076651" y="1546126"/>
            <a:ext cx="9553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Simple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173613" y="2678013"/>
            <a:ext cx="17520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Apical surface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741563" y="5331361"/>
            <a:ext cx="912109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Basal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surface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00438" y="5595837"/>
            <a:ext cx="1311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Stratified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87524" y="6043520"/>
            <a:ext cx="48719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Classification based on number</a:t>
            </a:r>
            <a:b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of cell layers</a:t>
            </a:r>
          </a:p>
        </p:txBody>
      </p:sp>
      <p:sp>
        <p:nvSpPr>
          <p:cNvPr id="12" name="Freeform 11"/>
          <p:cNvSpPr/>
          <p:nvPr/>
        </p:nvSpPr>
        <p:spPr>
          <a:xfrm>
            <a:off x="3445667" y="4762695"/>
            <a:ext cx="528116" cy="722236"/>
          </a:xfrm>
          <a:custGeom>
            <a:avLst/>
            <a:gdLst>
              <a:gd name="connsiteX0" fmla="*/ 12700 w 528116"/>
              <a:gd name="connsiteY0" fmla="*/ 709536 h 722236"/>
              <a:gd name="connsiteX1" fmla="*/ 271805 w 528116"/>
              <a:gd name="connsiteY1" fmla="*/ 709536 h 722236"/>
              <a:gd name="connsiteX2" fmla="*/ 515416 w 528116"/>
              <a:gd name="connsiteY2" fmla="*/ 12700 h 7222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28116" h="722236">
                <a:moveTo>
                  <a:pt x="12700" y="709536"/>
                </a:moveTo>
                <a:lnTo>
                  <a:pt x="271805" y="709536"/>
                </a:lnTo>
                <a:lnTo>
                  <a:pt x="515416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762085" y="2830581"/>
            <a:ext cx="365150" cy="498144"/>
          </a:xfrm>
          <a:custGeom>
            <a:avLst/>
            <a:gdLst>
              <a:gd name="connsiteX0" fmla="*/ 352450 w 365150"/>
              <a:gd name="connsiteY0" fmla="*/ 12700 h 498144"/>
              <a:gd name="connsiteX1" fmla="*/ 96735 w 365150"/>
              <a:gd name="connsiteY1" fmla="*/ 12700 h 498144"/>
              <a:gd name="connsiteX2" fmla="*/ 12700 w 365150"/>
              <a:gd name="connsiteY2" fmla="*/ 485444 h 498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65150" h="498144">
                <a:moveTo>
                  <a:pt x="352450" y="12700"/>
                </a:moveTo>
                <a:lnTo>
                  <a:pt x="96735" y="12700"/>
                </a:lnTo>
                <a:lnTo>
                  <a:pt x="12700" y="48544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4620023" y="353154"/>
            <a:ext cx="507212" cy="334721"/>
          </a:xfrm>
          <a:custGeom>
            <a:avLst/>
            <a:gdLst>
              <a:gd name="connsiteX0" fmla="*/ 494512 w 507212"/>
              <a:gd name="connsiteY0" fmla="*/ 12700 h 334721"/>
              <a:gd name="connsiteX1" fmla="*/ 322541 w 507212"/>
              <a:gd name="connsiteY1" fmla="*/ 12700 h 334721"/>
              <a:gd name="connsiteX2" fmla="*/ 12700 w 507212"/>
              <a:gd name="connsiteY2" fmla="*/ 322021 h 3347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07212" h="334721">
                <a:moveTo>
                  <a:pt x="494512" y="12700"/>
                </a:moveTo>
                <a:lnTo>
                  <a:pt x="322541" y="12700"/>
                </a:lnTo>
                <a:lnTo>
                  <a:pt x="12700" y="32202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3445667" y="1188445"/>
            <a:ext cx="344360" cy="442493"/>
          </a:xfrm>
          <a:custGeom>
            <a:avLst/>
            <a:gdLst>
              <a:gd name="connsiteX0" fmla="*/ 12700 w 344360"/>
              <a:gd name="connsiteY0" fmla="*/ 429793 h 442493"/>
              <a:gd name="connsiteX1" fmla="*/ 196608 w 344360"/>
              <a:gd name="connsiteY1" fmla="*/ 429793 h 442493"/>
              <a:gd name="connsiteX2" fmla="*/ 331660 w 344360"/>
              <a:gd name="connsiteY2" fmla="*/ 12700 h 442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44360" h="442493">
                <a:moveTo>
                  <a:pt x="12700" y="429793"/>
                </a:moveTo>
                <a:lnTo>
                  <a:pt x="196608" y="429793"/>
                </a:lnTo>
                <a:lnTo>
                  <a:pt x="33166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61C5B-854A-3F42-BA19-4A981D3FA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292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636520" y="213360"/>
            <a:ext cx="3870960" cy="643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8124" y="875132"/>
            <a:ext cx="1402628" cy="2970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3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Squamous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7662" y="2664244"/>
            <a:ext cx="1181414" cy="2970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3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Cuboidal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3687" y="5623344"/>
            <a:ext cx="1292020" cy="2970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3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Columnar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8747" y="6077369"/>
            <a:ext cx="3605731" cy="5642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441325" indent="-428625" eaLnBrk="0" hangingPunct="0">
              <a:lnSpc>
                <a:spcPts val="2200"/>
              </a:lnSpc>
              <a:defRPr/>
            </a:pPr>
            <a:r>
              <a:rPr lang="en-US" sz="193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Classification based on</a:t>
            </a:r>
            <a:br>
              <a:rPr lang="en-US" sz="193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93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cell shape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1CA4-F595-894D-ABFC-20CB8A354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129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0"/>
          <a:stretch>
            <a:fillRect/>
          </a:stretch>
        </p:blipFill>
        <p:spPr>
          <a:xfrm>
            <a:off x="298704" y="1520952"/>
            <a:ext cx="8546592" cy="38160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75493" y="1625174"/>
            <a:ext cx="1688604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Number of layers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584" y="1911717"/>
            <a:ext cx="1029256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Cell shape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6584" y="2480040"/>
            <a:ext cx="1019510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Squamous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1777" y="1911856"/>
            <a:ext cx="2686313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One layer: simple epithelial</a:t>
            </a:r>
            <a:br>
              <a:rPr 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tissues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1777" y="2476867"/>
            <a:ext cx="2979983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Diffusion and filtration Secretion in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serous membranes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11777" y="3145205"/>
            <a:ext cx="3396764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Secretion and absorption; ciliated types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propel mucus or reproductive cells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1777" y="3656380"/>
            <a:ext cx="3396764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Secretion and absorption; ciliated types</a:t>
            </a:r>
          </a:p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propel mucus or reproductive cells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83543" y="1911430"/>
            <a:ext cx="2984150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More than one layer: stratified</a:t>
            </a:r>
            <a:br>
              <a:rPr 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epithelial tissues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83543" y="2477661"/>
            <a:ext cx="884858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Protection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6584" y="3149965"/>
            <a:ext cx="859210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Cuboidal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6584" y="3661140"/>
            <a:ext cx="939360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Columnar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3543" y="3147586"/>
            <a:ext cx="3250890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Protection; these tissue types are rare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 humans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6584" y="4530297"/>
            <a:ext cx="1173591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Transitional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1669" y="5132175"/>
            <a:ext cx="4289636" cy="17697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Function of epithelial tissue related to tissue type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83543" y="4531886"/>
            <a:ext cx="3329438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Protection; stretching to accommodate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distension of urinary structures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11777" y="4528499"/>
            <a:ext cx="3369512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No simple transitional epithelium exists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BB7493-2C8B-E84D-8E06-D750AF6E2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131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9"/>
          <a:stretch>
            <a:fillRect/>
          </a:stretch>
        </p:blipFill>
        <p:spPr>
          <a:xfrm>
            <a:off x="298704" y="1655064"/>
            <a:ext cx="8546592" cy="3547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7627" y="2120503"/>
            <a:ext cx="926536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11" b="1">
                <a:solidFill>
                  <a:srgbClr val="000000"/>
                </a:solidFill>
                <a:latin typeface="Arial"/>
                <a:ea typeface="ＭＳ Ｐゴシック" charset="0"/>
              </a:rPr>
              <a:t>Air sacs of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11" b="1">
                <a:solidFill>
                  <a:srgbClr val="000000"/>
                </a:solidFill>
                <a:latin typeface="Arial"/>
                <a:ea typeface="ＭＳ Ｐゴシック" charset="0"/>
              </a:rPr>
              <a:t>lungs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0052" y="3087291"/>
            <a:ext cx="1134926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1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Nucleus of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1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squamous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1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epithelial cell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0802" y="3173016"/>
            <a:ext cx="905697" cy="820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11" b="1">
                <a:solidFill>
                  <a:srgbClr val="000000"/>
                </a:solidFill>
                <a:latin typeface="Arial"/>
                <a:ea typeface="ＭＳ Ｐゴシック" charset="0"/>
              </a:rPr>
              <a:t>Nuclei of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11" b="1">
                <a:solidFill>
                  <a:srgbClr val="000000"/>
                </a:solidFill>
                <a:latin typeface="Arial"/>
                <a:ea typeface="ＭＳ Ｐゴシック" charset="0"/>
              </a:rPr>
              <a:t>squamous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11" b="1">
                <a:solidFill>
                  <a:srgbClr val="000000"/>
                </a:solidFill>
                <a:latin typeface="Arial"/>
                <a:ea typeface="ＭＳ Ｐゴシック" charset="0"/>
              </a:rPr>
              <a:t>epithelial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11" b="1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9577" y="4322366"/>
            <a:ext cx="915315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11" b="1">
                <a:solidFill>
                  <a:srgbClr val="000000"/>
                </a:solidFill>
                <a:latin typeface="Arial"/>
                <a:ea typeface="ＭＳ Ｐゴシック" charset="0"/>
              </a:rPr>
              <a:t>Basement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11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352" y="4963716"/>
            <a:ext cx="282410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11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Diagram: </a:t>
            </a:r>
            <a:r>
              <a:rPr lang="en-US" sz="141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Simple squamous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7052" y="4569217"/>
            <a:ext cx="3375732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11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41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Simple squamous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1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epithelium forming part of the alveolar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1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(air sac) walls (275</a:t>
            </a:r>
            <a:r>
              <a:rPr lang="en-US" sz="1411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41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</a:t>
            </a:r>
          </a:p>
        </p:txBody>
      </p:sp>
      <p:sp>
        <p:nvSpPr>
          <p:cNvPr id="13" name="Freeform 3"/>
          <p:cNvSpPr/>
          <p:nvPr/>
        </p:nvSpPr>
        <p:spPr>
          <a:xfrm>
            <a:off x="1738505" y="4424504"/>
            <a:ext cx="1271155" cy="157403"/>
          </a:xfrm>
          <a:custGeom>
            <a:avLst/>
            <a:gdLst>
              <a:gd name="connsiteX0" fmla="*/ 6350 w 1271155"/>
              <a:gd name="connsiteY0" fmla="*/ 151053 h 157403"/>
              <a:gd name="connsiteX1" fmla="*/ 1264805 w 1271155"/>
              <a:gd name="connsiteY1" fmla="*/ 6350 h 157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1155" h="157403">
                <a:moveTo>
                  <a:pt x="6350" y="151053"/>
                </a:moveTo>
                <a:lnTo>
                  <a:pt x="126480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2996961" y="4424504"/>
            <a:ext cx="143929" cy="25400"/>
          </a:xfrm>
          <a:custGeom>
            <a:avLst/>
            <a:gdLst>
              <a:gd name="connsiteX0" fmla="*/ 6350 w 143929"/>
              <a:gd name="connsiteY0" fmla="*/ 6350 h 25400"/>
              <a:gd name="connsiteX1" fmla="*/ 137579 w 14392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929" h="25400">
                <a:moveTo>
                  <a:pt x="6350" y="6350"/>
                </a:moveTo>
                <a:lnTo>
                  <a:pt x="13757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6659933" y="1863727"/>
            <a:ext cx="1203350" cy="360425"/>
          </a:xfrm>
          <a:custGeom>
            <a:avLst/>
            <a:gdLst>
              <a:gd name="connsiteX0" fmla="*/ 1197000 w 1203350"/>
              <a:gd name="connsiteY0" fmla="*/ 354075 h 360425"/>
              <a:gd name="connsiteX1" fmla="*/ 976540 w 1203350"/>
              <a:gd name="connsiteY1" fmla="*/ 354075 h 360425"/>
              <a:gd name="connsiteX2" fmla="*/ 6350 w 1203350"/>
              <a:gd name="connsiteY2" fmla="*/ 6350 h 360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03350" h="360425">
                <a:moveTo>
                  <a:pt x="1197000" y="354075"/>
                </a:moveTo>
                <a:lnTo>
                  <a:pt x="976540" y="354075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6659514" y="1863309"/>
            <a:ext cx="1204188" cy="361264"/>
          </a:xfrm>
          <a:custGeom>
            <a:avLst/>
            <a:gdLst>
              <a:gd name="connsiteX0" fmla="*/ 1197419 w 1204188"/>
              <a:gd name="connsiteY0" fmla="*/ 354495 h 361264"/>
              <a:gd name="connsiteX1" fmla="*/ 976959 w 1204188"/>
              <a:gd name="connsiteY1" fmla="*/ 354495 h 361264"/>
              <a:gd name="connsiteX2" fmla="*/ 6768 w 1204188"/>
              <a:gd name="connsiteY2" fmla="*/ 6769 h 361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04188" h="361264">
                <a:moveTo>
                  <a:pt x="1197419" y="354495"/>
                </a:moveTo>
                <a:lnTo>
                  <a:pt x="976959" y="354495"/>
                </a:lnTo>
                <a:lnTo>
                  <a:pt x="6768" y="676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6258511" y="2211453"/>
            <a:ext cx="1384312" cy="219481"/>
          </a:xfrm>
          <a:custGeom>
            <a:avLst/>
            <a:gdLst>
              <a:gd name="connsiteX0" fmla="*/ 1377962 w 1384312"/>
              <a:gd name="connsiteY0" fmla="*/ 6350 h 219481"/>
              <a:gd name="connsiteX1" fmla="*/ 6350 w 1384312"/>
              <a:gd name="connsiteY1" fmla="*/ 213131 h 219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4312" h="219481">
                <a:moveTo>
                  <a:pt x="1377962" y="6350"/>
                </a:moveTo>
                <a:lnTo>
                  <a:pt x="6350" y="21313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6804814" y="2650009"/>
            <a:ext cx="1058468" cy="633577"/>
          </a:xfrm>
          <a:custGeom>
            <a:avLst/>
            <a:gdLst>
              <a:gd name="connsiteX0" fmla="*/ 1052118 w 1058468"/>
              <a:gd name="connsiteY0" fmla="*/ 627227 h 633577"/>
              <a:gd name="connsiteX1" fmla="*/ 831659 w 1058468"/>
              <a:gd name="connsiteY1" fmla="*/ 627227 h 633577"/>
              <a:gd name="connsiteX2" fmla="*/ 6350 w 1058468"/>
              <a:gd name="connsiteY2" fmla="*/ 6350 h 6335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58468" h="633577">
                <a:moveTo>
                  <a:pt x="1052118" y="627227"/>
                </a:moveTo>
                <a:lnTo>
                  <a:pt x="831659" y="627227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6767540" y="3270887"/>
            <a:ext cx="875283" cy="703681"/>
          </a:xfrm>
          <a:custGeom>
            <a:avLst/>
            <a:gdLst>
              <a:gd name="connsiteX0" fmla="*/ 868933 w 875283"/>
              <a:gd name="connsiteY0" fmla="*/ 6350 h 703681"/>
              <a:gd name="connsiteX1" fmla="*/ 6350 w 875283"/>
              <a:gd name="connsiteY1" fmla="*/ 697331 h 7036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5283" h="703681">
                <a:moveTo>
                  <a:pt x="868933" y="6350"/>
                </a:moveTo>
                <a:lnTo>
                  <a:pt x="6350" y="69733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597025" y="3171825"/>
            <a:ext cx="1530350" cy="1393825"/>
          </a:xfrm>
          <a:custGeom>
            <a:avLst/>
            <a:gdLst>
              <a:gd name="connsiteX0" fmla="*/ 0 w 1530350"/>
              <a:gd name="connsiteY0" fmla="*/ 1393825 h 1393825"/>
              <a:gd name="connsiteX1" fmla="*/ 1400175 w 1530350"/>
              <a:gd name="connsiteY1" fmla="*/ 0 h 1393825"/>
              <a:gd name="connsiteX2" fmla="*/ 1530350 w 1530350"/>
              <a:gd name="connsiteY2" fmla="*/ 0 h 139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0350" h="1393825">
                <a:moveTo>
                  <a:pt x="0" y="1393825"/>
                </a:moveTo>
                <a:lnTo>
                  <a:pt x="1400175" y="0"/>
                </a:lnTo>
                <a:lnTo>
                  <a:pt x="153035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FC26-CCED-3F4E-8D52-5B408E285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670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>
            <a:fillRect/>
          </a:stretch>
        </p:blipFill>
        <p:spPr>
          <a:xfrm>
            <a:off x="298704" y="1728216"/>
            <a:ext cx="8546592" cy="3401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5587" y="2352600"/>
            <a:ext cx="940963" cy="10259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2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Nucleus of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2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simple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2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cuboidal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2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epithelial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2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4000" y="3463850"/>
            <a:ext cx="929742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28" b="1">
                <a:solidFill>
                  <a:srgbClr val="000000"/>
                </a:solidFill>
                <a:latin typeface="Arial"/>
                <a:ea typeface="ＭＳ Ｐゴシック" charset="0"/>
              </a:rPr>
              <a:t>Basement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28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2037" y="2311325"/>
            <a:ext cx="798295" cy="820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2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Simple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2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cuboidal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2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epithelial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2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0450" y="3336850"/>
            <a:ext cx="929742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28" b="1">
                <a:solidFill>
                  <a:srgbClr val="000000"/>
                </a:solidFill>
                <a:latin typeface="Arial"/>
                <a:ea typeface="ＭＳ Ｐゴシック" charset="0"/>
              </a:rPr>
              <a:t>Basement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28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3625" y="3948037"/>
            <a:ext cx="992259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28" b="1">
                <a:solidFill>
                  <a:srgbClr val="000000"/>
                </a:solidFill>
                <a:latin typeface="Arial"/>
                <a:ea typeface="ＭＳ Ｐゴシック" charset="0"/>
              </a:rPr>
              <a:t>Connective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28" b="1">
                <a:solidFill>
                  <a:srgbClr val="000000"/>
                </a:solidFill>
                <a:latin typeface="Arial"/>
                <a:ea typeface="ＭＳ Ｐゴシック" charset="0"/>
              </a:rPr>
              <a:t>tissue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5112" y="4684637"/>
            <a:ext cx="3262111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28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42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Simple cuboidal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2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epithelium in kidney tubules (250</a:t>
            </a:r>
            <a:r>
              <a:rPr lang="en-US" sz="1428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42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594" y="4886250"/>
            <a:ext cx="2699265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28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Diagram: </a:t>
            </a:r>
            <a:r>
              <a:rPr lang="en-US" sz="142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Simple cuboidal</a:t>
            </a:r>
          </a:p>
        </p:txBody>
      </p:sp>
      <p:sp>
        <p:nvSpPr>
          <p:cNvPr id="12" name="Freeform 3"/>
          <p:cNvSpPr/>
          <p:nvPr/>
        </p:nvSpPr>
        <p:spPr>
          <a:xfrm>
            <a:off x="5467795" y="2416507"/>
            <a:ext cx="2248712" cy="363931"/>
          </a:xfrm>
          <a:custGeom>
            <a:avLst/>
            <a:gdLst>
              <a:gd name="connsiteX0" fmla="*/ 12700 w 2248712"/>
              <a:gd name="connsiteY0" fmla="*/ 351231 h 363931"/>
              <a:gd name="connsiteX1" fmla="*/ 2236012 w 2248712"/>
              <a:gd name="connsiteY1" fmla="*/ 12700 h 3639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48712" h="363931">
                <a:moveTo>
                  <a:pt x="12700" y="351231"/>
                </a:moveTo>
                <a:lnTo>
                  <a:pt x="2236012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756402" y="2416507"/>
            <a:ext cx="1960105" cy="769035"/>
          </a:xfrm>
          <a:custGeom>
            <a:avLst/>
            <a:gdLst>
              <a:gd name="connsiteX0" fmla="*/ 12700 w 1960105"/>
              <a:gd name="connsiteY0" fmla="*/ 756335 h 769035"/>
              <a:gd name="connsiteX1" fmla="*/ 1947405 w 1960105"/>
              <a:gd name="connsiteY1" fmla="*/ 12700 h 769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60105" h="769035">
                <a:moveTo>
                  <a:pt x="12700" y="756335"/>
                </a:moveTo>
                <a:lnTo>
                  <a:pt x="194740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5990197" y="3436342"/>
            <a:ext cx="1809419" cy="50800"/>
          </a:xfrm>
          <a:custGeom>
            <a:avLst/>
            <a:gdLst>
              <a:gd name="connsiteX0" fmla="*/ 12700 w 1809419"/>
              <a:gd name="connsiteY0" fmla="*/ 12700 h 50800"/>
              <a:gd name="connsiteX1" fmla="*/ 1796719 w 180941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09419" h="50800">
                <a:moveTo>
                  <a:pt x="12700" y="12700"/>
                </a:moveTo>
                <a:lnTo>
                  <a:pt x="179671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5238446" y="4044887"/>
            <a:ext cx="2561170" cy="50800"/>
          </a:xfrm>
          <a:custGeom>
            <a:avLst/>
            <a:gdLst>
              <a:gd name="connsiteX0" fmla="*/ 12700 w 2561170"/>
              <a:gd name="connsiteY0" fmla="*/ 17729 h 50800"/>
              <a:gd name="connsiteX1" fmla="*/ 2548470 w 256117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61170" h="50800">
                <a:moveTo>
                  <a:pt x="12700" y="17729"/>
                </a:moveTo>
                <a:lnTo>
                  <a:pt x="254847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474145" y="2422856"/>
            <a:ext cx="2236012" cy="351231"/>
          </a:xfrm>
          <a:custGeom>
            <a:avLst/>
            <a:gdLst>
              <a:gd name="connsiteX0" fmla="*/ 6350 w 2236012"/>
              <a:gd name="connsiteY0" fmla="*/ 344881 h 351231"/>
              <a:gd name="connsiteX1" fmla="*/ 2229662 w 2236012"/>
              <a:gd name="connsiteY1" fmla="*/ 6350 h 3512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36012" h="351231">
                <a:moveTo>
                  <a:pt x="6350" y="344881"/>
                </a:moveTo>
                <a:lnTo>
                  <a:pt x="222966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5762752" y="2422856"/>
            <a:ext cx="1947405" cy="756335"/>
          </a:xfrm>
          <a:custGeom>
            <a:avLst/>
            <a:gdLst>
              <a:gd name="connsiteX0" fmla="*/ 6350 w 1947405"/>
              <a:gd name="connsiteY0" fmla="*/ 749985 h 756335"/>
              <a:gd name="connsiteX1" fmla="*/ 1941055 w 1947405"/>
              <a:gd name="connsiteY1" fmla="*/ 6350 h 756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47405" h="756335">
                <a:moveTo>
                  <a:pt x="6350" y="749985"/>
                </a:moveTo>
                <a:lnTo>
                  <a:pt x="194105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7696023" y="2422856"/>
            <a:ext cx="97243" cy="25400"/>
          </a:xfrm>
          <a:custGeom>
            <a:avLst/>
            <a:gdLst>
              <a:gd name="connsiteX0" fmla="*/ 6350 w 97243"/>
              <a:gd name="connsiteY0" fmla="*/ 6350 h 25400"/>
              <a:gd name="connsiteX1" fmla="*/ 90893 w 9724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7243" h="25400">
                <a:moveTo>
                  <a:pt x="6350" y="6350"/>
                </a:moveTo>
                <a:lnTo>
                  <a:pt x="9089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5996547" y="3442692"/>
            <a:ext cx="1796719" cy="25400"/>
          </a:xfrm>
          <a:custGeom>
            <a:avLst/>
            <a:gdLst>
              <a:gd name="connsiteX0" fmla="*/ 6350 w 1796719"/>
              <a:gd name="connsiteY0" fmla="*/ 6350 h 25400"/>
              <a:gd name="connsiteX1" fmla="*/ 1790369 w 179671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96719" h="25400">
                <a:moveTo>
                  <a:pt x="6350" y="6350"/>
                </a:moveTo>
                <a:lnTo>
                  <a:pt x="179036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5244796" y="4051237"/>
            <a:ext cx="2548470" cy="25400"/>
          </a:xfrm>
          <a:custGeom>
            <a:avLst/>
            <a:gdLst>
              <a:gd name="connsiteX0" fmla="*/ 6350 w 2548470"/>
              <a:gd name="connsiteY0" fmla="*/ 11379 h 25400"/>
              <a:gd name="connsiteX1" fmla="*/ 2542120 w 254847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8470" h="25400">
                <a:moveTo>
                  <a:pt x="6350" y="11379"/>
                </a:moveTo>
                <a:lnTo>
                  <a:pt x="254212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501900" y="2470150"/>
            <a:ext cx="666750" cy="1358900"/>
          </a:xfrm>
          <a:custGeom>
            <a:avLst/>
            <a:gdLst>
              <a:gd name="connsiteX0" fmla="*/ 0 w 666750"/>
              <a:gd name="connsiteY0" fmla="*/ 1358900 h 1358900"/>
              <a:gd name="connsiteX1" fmla="*/ 546100 w 666750"/>
              <a:gd name="connsiteY1" fmla="*/ 0 h 1358900"/>
              <a:gd name="connsiteX2" fmla="*/ 666750 w 666750"/>
              <a:gd name="connsiteY2" fmla="*/ 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58900">
                <a:moveTo>
                  <a:pt x="0" y="1358900"/>
                </a:moveTo>
                <a:lnTo>
                  <a:pt x="546100" y="0"/>
                </a:lnTo>
                <a:lnTo>
                  <a:pt x="66675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797175" y="3571875"/>
            <a:ext cx="377825" cy="269875"/>
          </a:xfrm>
          <a:custGeom>
            <a:avLst/>
            <a:gdLst>
              <a:gd name="connsiteX0" fmla="*/ 0 w 377825"/>
              <a:gd name="connsiteY0" fmla="*/ 269875 h 269875"/>
              <a:gd name="connsiteX1" fmla="*/ 238125 w 377825"/>
              <a:gd name="connsiteY1" fmla="*/ 3175 h 269875"/>
              <a:gd name="connsiteX2" fmla="*/ 377825 w 377825"/>
              <a:gd name="connsiteY2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825" h="269875">
                <a:moveTo>
                  <a:pt x="0" y="269875"/>
                </a:moveTo>
                <a:lnTo>
                  <a:pt x="238125" y="3175"/>
                </a:lnTo>
                <a:lnTo>
                  <a:pt x="377825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5D1CB-E53C-6948-8231-F8C2C6D2A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859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4"/>
          <a:stretch>
            <a:fillRect/>
          </a:stretch>
        </p:blipFill>
        <p:spPr>
          <a:xfrm>
            <a:off x="298704" y="1709928"/>
            <a:ext cx="8546592" cy="3438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2946" y="2166007"/>
            <a:ext cx="1968488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Nuclei of simple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columnar epithelial cells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tend to line 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0396" y="2223157"/>
            <a:ext cx="886461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4" b="1">
                <a:solidFill>
                  <a:srgbClr val="000000"/>
                </a:solidFill>
                <a:latin typeface="Arial"/>
                <a:ea typeface="ＭＳ Ｐゴシック" charset="0"/>
              </a:rPr>
              <a:t>Mucus of a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4" b="1">
                <a:solidFill>
                  <a:srgbClr val="000000"/>
                </a:solidFill>
                <a:latin typeface="Arial"/>
                <a:ea typeface="ＭＳ Ｐゴシック" charset="0"/>
              </a:rPr>
              <a:t>goblet cell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0396" y="3118507"/>
            <a:ext cx="1367362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4" b="1">
                <a:solidFill>
                  <a:srgbClr val="000000"/>
                </a:solidFill>
                <a:latin typeface="Arial"/>
                <a:ea typeface="ＭＳ Ｐゴシック" charset="0"/>
              </a:rPr>
              <a:t>Simple columnar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4" b="1">
                <a:solidFill>
                  <a:srgbClr val="000000"/>
                </a:solidFill>
                <a:latin typeface="Arial"/>
                <a:ea typeface="ＭＳ Ｐゴシック" charset="0"/>
              </a:rPr>
              <a:t>epithelial cell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0158" y="3932895"/>
            <a:ext cx="859210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Basement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0396" y="3672545"/>
            <a:ext cx="859210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4" b="1">
                <a:solidFill>
                  <a:srgbClr val="000000"/>
                </a:solidFill>
                <a:latin typeface="Arial"/>
                <a:ea typeface="ＭＳ Ｐゴシック" charset="0"/>
              </a:rPr>
              <a:t>Basement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4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6808" y="4920325"/>
            <a:ext cx="2563907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Diagram: </a:t>
            </a: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Simple columnar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8920" y="4740937"/>
            <a:ext cx="3238066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Simple columnar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epithelium of the small intestine (575</a:t>
            </a:r>
            <a:r>
              <a:rPr lang="en-US" sz="1324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1387475" y="3067050"/>
            <a:ext cx="1584325" cy="971550"/>
          </a:xfrm>
          <a:custGeom>
            <a:avLst/>
            <a:gdLst>
              <a:gd name="connsiteX0" fmla="*/ 0 w 1584325"/>
              <a:gd name="connsiteY0" fmla="*/ 0 h 971550"/>
              <a:gd name="connsiteX1" fmla="*/ 1447800 w 1584325"/>
              <a:gd name="connsiteY1" fmla="*/ 971550 h 971550"/>
              <a:gd name="connsiteX2" fmla="*/ 1584325 w 1584325"/>
              <a:gd name="connsiteY2" fmla="*/ 968375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4325" h="971550">
                <a:moveTo>
                  <a:pt x="0" y="0"/>
                </a:moveTo>
                <a:lnTo>
                  <a:pt x="1447800" y="971550"/>
                </a:lnTo>
                <a:lnTo>
                  <a:pt x="1584325" y="96837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6329912" y="2308594"/>
            <a:ext cx="1097445" cy="50800"/>
          </a:xfrm>
          <a:custGeom>
            <a:avLst/>
            <a:gdLst>
              <a:gd name="connsiteX0" fmla="*/ 12700 w 1097445"/>
              <a:gd name="connsiteY0" fmla="*/ 12700 h 50800"/>
              <a:gd name="connsiteX1" fmla="*/ 1084745 w 1097445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97445" h="50800">
                <a:moveTo>
                  <a:pt x="12700" y="12700"/>
                </a:moveTo>
                <a:lnTo>
                  <a:pt x="108474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6336262" y="2314944"/>
            <a:ext cx="1084745" cy="25400"/>
          </a:xfrm>
          <a:custGeom>
            <a:avLst/>
            <a:gdLst>
              <a:gd name="connsiteX0" fmla="*/ 6350 w 1084745"/>
              <a:gd name="connsiteY0" fmla="*/ 6350 h 25400"/>
              <a:gd name="connsiteX1" fmla="*/ 1078395 w 108474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4745" h="25400">
                <a:moveTo>
                  <a:pt x="6350" y="6350"/>
                </a:moveTo>
                <a:lnTo>
                  <a:pt x="107839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6038536" y="3217711"/>
            <a:ext cx="1379474" cy="50800"/>
          </a:xfrm>
          <a:custGeom>
            <a:avLst/>
            <a:gdLst>
              <a:gd name="connsiteX0" fmla="*/ 12700 w 1379474"/>
              <a:gd name="connsiteY0" fmla="*/ 12700 h 50800"/>
              <a:gd name="connsiteX1" fmla="*/ 1366773 w 1379474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79474" h="50800">
                <a:moveTo>
                  <a:pt x="12700" y="12700"/>
                </a:moveTo>
                <a:lnTo>
                  <a:pt x="136677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6044886" y="3224061"/>
            <a:ext cx="1366774" cy="25400"/>
          </a:xfrm>
          <a:custGeom>
            <a:avLst/>
            <a:gdLst>
              <a:gd name="connsiteX0" fmla="*/ 6350 w 1366774"/>
              <a:gd name="connsiteY0" fmla="*/ 6350 h 25400"/>
              <a:gd name="connsiteX1" fmla="*/ 1360423 w 136677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6774" h="25400">
                <a:moveTo>
                  <a:pt x="6350" y="6350"/>
                </a:moveTo>
                <a:lnTo>
                  <a:pt x="136042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6621250" y="3765436"/>
            <a:ext cx="796760" cy="57823"/>
          </a:xfrm>
          <a:custGeom>
            <a:avLst/>
            <a:gdLst>
              <a:gd name="connsiteX0" fmla="*/ 12700 w 796760"/>
              <a:gd name="connsiteY0" fmla="*/ 45123 h 57823"/>
              <a:gd name="connsiteX1" fmla="*/ 696303 w 796760"/>
              <a:gd name="connsiteY1" fmla="*/ 12700 h 57823"/>
              <a:gd name="connsiteX2" fmla="*/ 784059 w 796760"/>
              <a:gd name="connsiteY2" fmla="*/ 12700 h 578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96760" h="57823">
                <a:moveTo>
                  <a:pt x="12700" y="45123"/>
                </a:moveTo>
                <a:lnTo>
                  <a:pt x="696303" y="12700"/>
                </a:lnTo>
                <a:lnTo>
                  <a:pt x="78405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6627600" y="3771786"/>
            <a:ext cx="784060" cy="45123"/>
          </a:xfrm>
          <a:custGeom>
            <a:avLst/>
            <a:gdLst>
              <a:gd name="connsiteX0" fmla="*/ 6350 w 784060"/>
              <a:gd name="connsiteY0" fmla="*/ 38773 h 45123"/>
              <a:gd name="connsiteX1" fmla="*/ 689953 w 784060"/>
              <a:gd name="connsiteY1" fmla="*/ 6350 h 45123"/>
              <a:gd name="connsiteX2" fmla="*/ 777709 w 784060"/>
              <a:gd name="connsiteY2" fmla="*/ 6350 h 451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84060" h="45123">
                <a:moveTo>
                  <a:pt x="6350" y="38773"/>
                </a:moveTo>
                <a:lnTo>
                  <a:pt x="689953" y="6350"/>
                </a:lnTo>
                <a:lnTo>
                  <a:pt x="77770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233488" y="2259806"/>
            <a:ext cx="1197768" cy="650082"/>
          </a:xfrm>
          <a:custGeom>
            <a:avLst/>
            <a:gdLst>
              <a:gd name="connsiteX0" fmla="*/ 0 w 1197768"/>
              <a:gd name="connsiteY0" fmla="*/ 650082 h 650082"/>
              <a:gd name="connsiteX1" fmla="*/ 852487 w 1197768"/>
              <a:gd name="connsiteY1" fmla="*/ 0 h 650082"/>
              <a:gd name="connsiteX2" fmla="*/ 1197768 w 1197768"/>
              <a:gd name="connsiteY2" fmla="*/ 0 h 65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768" h="650082">
                <a:moveTo>
                  <a:pt x="0" y="650082"/>
                </a:moveTo>
                <a:lnTo>
                  <a:pt x="852487" y="0"/>
                </a:lnTo>
                <a:lnTo>
                  <a:pt x="1197768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443038" y="2257425"/>
            <a:ext cx="647700" cy="633413"/>
          </a:xfrm>
          <a:custGeom>
            <a:avLst/>
            <a:gdLst>
              <a:gd name="connsiteX0" fmla="*/ 0 w 647700"/>
              <a:gd name="connsiteY0" fmla="*/ 633413 h 633413"/>
              <a:gd name="connsiteX1" fmla="*/ 647700 w 647700"/>
              <a:gd name="connsiteY1" fmla="*/ 0 h 63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7700" h="633413">
                <a:moveTo>
                  <a:pt x="0" y="633413"/>
                </a:move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64B31-01F8-1C43-836F-33A41AD5F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739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5"/>
          <a:stretch>
            <a:fillRect/>
          </a:stretch>
        </p:blipFill>
        <p:spPr>
          <a:xfrm>
            <a:off x="298704" y="1630680"/>
            <a:ext cx="8546592" cy="3596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391" y="2085951"/>
            <a:ext cx="734175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Pseudo-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stratified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epithelial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804" y="3081313"/>
            <a:ext cx="859210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4" b="1">
                <a:solidFill>
                  <a:srgbClr val="000000"/>
                </a:solidFill>
                <a:latin typeface="Arial"/>
                <a:ea typeface="ＭＳ Ｐゴシック" charset="0"/>
              </a:rPr>
              <a:t>Basement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4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804" y="3851251"/>
            <a:ext cx="1535677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4" b="1">
                <a:solidFill>
                  <a:srgbClr val="000000"/>
                </a:solidFill>
                <a:latin typeface="Arial"/>
                <a:ea typeface="ＭＳ Ｐゴシック" charset="0"/>
              </a:rPr>
              <a:t>Nuclei of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4" b="1">
                <a:solidFill>
                  <a:srgbClr val="000000"/>
                </a:solidFill>
                <a:latin typeface="Arial"/>
                <a:ea typeface="ＭＳ Ｐゴシック" charset="0"/>
              </a:rPr>
              <a:t>pseudostratified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4" b="1">
                <a:solidFill>
                  <a:srgbClr val="000000"/>
                </a:solidFill>
                <a:latin typeface="Arial"/>
                <a:ea typeface="ＭＳ Ｐゴシック" charset="0"/>
              </a:rPr>
              <a:t>cells do not line up</a:t>
            </a:r>
            <a:endParaRPr lang="en-US" sz="1324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803" y="4852965"/>
            <a:ext cx="3269228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(d) Diagram: </a:t>
            </a: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Pseudostratified (ciliated)</a:t>
            </a:r>
          </a:p>
          <a:p>
            <a:pPr marL="314325"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columnar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1491" y="2257401"/>
            <a:ext cx="355867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4" b="1">
                <a:solidFill>
                  <a:srgbClr val="000000"/>
                </a:solidFill>
                <a:latin typeface="Arial"/>
                <a:ea typeface="ＭＳ Ｐゴシック" charset="0"/>
              </a:rPr>
              <a:t>Cilia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1491" y="2936851"/>
            <a:ext cx="1330492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4" b="1">
                <a:solidFill>
                  <a:srgbClr val="000000"/>
                </a:solidFill>
                <a:latin typeface="Arial"/>
                <a:ea typeface="ＭＳ Ｐゴシック" charset="0"/>
              </a:rPr>
              <a:t>Pseudostratified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4" b="1">
                <a:solidFill>
                  <a:srgbClr val="000000"/>
                </a:solidFill>
                <a:latin typeface="Arial"/>
                <a:ea typeface="ＭＳ Ｐゴシック" charset="0"/>
              </a:rPr>
              <a:t>epithelial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1491" y="3668688"/>
            <a:ext cx="859210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Basement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1491" y="4264001"/>
            <a:ext cx="145232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4" b="1">
                <a:solidFill>
                  <a:srgbClr val="000000"/>
                </a:solidFill>
                <a:latin typeface="Arial"/>
                <a:ea typeface="ＭＳ Ｐゴシック" charset="0"/>
              </a:rPr>
              <a:t>Connective tissue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7329" y="4648967"/>
            <a:ext cx="3051285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Pseudostratified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ciliated columnar epithelium lining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human trachea (560</a:t>
            </a:r>
            <a:r>
              <a:rPr lang="en-US" sz="1324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32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</a:t>
            </a:r>
          </a:p>
        </p:txBody>
      </p:sp>
      <p:sp>
        <p:nvSpPr>
          <p:cNvPr id="18" name="Freeform 3"/>
          <p:cNvSpPr/>
          <p:nvPr/>
        </p:nvSpPr>
        <p:spPr>
          <a:xfrm>
            <a:off x="6289116" y="3730965"/>
            <a:ext cx="1056259" cy="437019"/>
          </a:xfrm>
          <a:custGeom>
            <a:avLst/>
            <a:gdLst>
              <a:gd name="connsiteX0" fmla="*/ 12700 w 1056259"/>
              <a:gd name="connsiteY0" fmla="*/ 424319 h 437019"/>
              <a:gd name="connsiteX1" fmla="*/ 896937 w 1056259"/>
              <a:gd name="connsiteY1" fmla="*/ 14592 h 437019"/>
              <a:gd name="connsiteX2" fmla="*/ 1043558 w 1056259"/>
              <a:gd name="connsiteY2" fmla="*/ 12700 h 437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56259" h="437019">
                <a:moveTo>
                  <a:pt x="12700" y="424319"/>
                </a:moveTo>
                <a:lnTo>
                  <a:pt x="896937" y="14592"/>
                </a:lnTo>
                <a:lnTo>
                  <a:pt x="104355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6295466" y="3737315"/>
            <a:ext cx="899388" cy="424319"/>
          </a:xfrm>
          <a:custGeom>
            <a:avLst/>
            <a:gdLst>
              <a:gd name="connsiteX0" fmla="*/ 6350 w 899388"/>
              <a:gd name="connsiteY0" fmla="*/ 417969 h 424319"/>
              <a:gd name="connsiteX1" fmla="*/ 893038 w 899388"/>
              <a:gd name="connsiteY1" fmla="*/ 6350 h 4243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9388" h="424319">
                <a:moveTo>
                  <a:pt x="6350" y="417969"/>
                </a:moveTo>
                <a:lnTo>
                  <a:pt x="89303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7178636" y="3737835"/>
            <a:ext cx="162940" cy="25400"/>
          </a:xfrm>
          <a:custGeom>
            <a:avLst/>
            <a:gdLst>
              <a:gd name="connsiteX0" fmla="*/ 6350 w 162940"/>
              <a:gd name="connsiteY0" fmla="*/ 6350 h 25400"/>
              <a:gd name="connsiteX1" fmla="*/ 156590 w 16294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2940" h="25400">
                <a:moveTo>
                  <a:pt x="6350" y="6350"/>
                </a:moveTo>
                <a:lnTo>
                  <a:pt x="15659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5370524" y="4337529"/>
            <a:ext cx="1977402" cy="50800"/>
          </a:xfrm>
          <a:custGeom>
            <a:avLst/>
            <a:gdLst>
              <a:gd name="connsiteX0" fmla="*/ 12700 w 1977402"/>
              <a:gd name="connsiteY0" fmla="*/ 12700 h 50800"/>
              <a:gd name="connsiteX1" fmla="*/ 1964702 w 197740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77402" h="50800">
                <a:moveTo>
                  <a:pt x="12700" y="12700"/>
                </a:moveTo>
                <a:lnTo>
                  <a:pt x="1964702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5376874" y="4343879"/>
            <a:ext cx="1964702" cy="25400"/>
          </a:xfrm>
          <a:custGeom>
            <a:avLst/>
            <a:gdLst>
              <a:gd name="connsiteX0" fmla="*/ 6350 w 1964702"/>
              <a:gd name="connsiteY0" fmla="*/ 6350 h 25400"/>
              <a:gd name="connsiteX1" fmla="*/ 1958352 w 196470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64702" h="25400">
                <a:moveTo>
                  <a:pt x="6350" y="6350"/>
                </a:moveTo>
                <a:lnTo>
                  <a:pt x="195835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067803" y="2176980"/>
            <a:ext cx="90760" cy="25400"/>
          </a:xfrm>
          <a:custGeom>
            <a:avLst/>
            <a:gdLst>
              <a:gd name="connsiteX0" fmla="*/ 84410 w 90760"/>
              <a:gd name="connsiteY0" fmla="*/ 6350 h 25400"/>
              <a:gd name="connsiteX1" fmla="*/ 6350 w 9076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760" h="25400">
                <a:moveTo>
                  <a:pt x="8441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1152188" y="2864050"/>
            <a:ext cx="298354" cy="322706"/>
          </a:xfrm>
          <a:custGeom>
            <a:avLst/>
            <a:gdLst>
              <a:gd name="connsiteX0" fmla="*/ 12700 w 298354"/>
              <a:gd name="connsiteY0" fmla="*/ 310006 h 322706"/>
              <a:gd name="connsiteX1" fmla="*/ 177209 w 298354"/>
              <a:gd name="connsiteY1" fmla="*/ 310006 h 322706"/>
              <a:gd name="connsiteX2" fmla="*/ 285654 w 298354"/>
              <a:gd name="connsiteY2" fmla="*/ 12700 h 3227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98354" h="322706">
                <a:moveTo>
                  <a:pt x="12700" y="310006"/>
                </a:moveTo>
                <a:lnTo>
                  <a:pt x="177209" y="310006"/>
                </a:lnTo>
                <a:lnTo>
                  <a:pt x="28565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1168312" y="2870400"/>
            <a:ext cx="275880" cy="311175"/>
          </a:xfrm>
          <a:custGeom>
            <a:avLst/>
            <a:gdLst>
              <a:gd name="connsiteX0" fmla="*/ 6350 w 275880"/>
              <a:gd name="connsiteY0" fmla="*/ 304825 h 311175"/>
              <a:gd name="connsiteX1" fmla="*/ 167359 w 275880"/>
              <a:gd name="connsiteY1" fmla="*/ 304825 h 311175"/>
              <a:gd name="connsiteX2" fmla="*/ 269530 w 275880"/>
              <a:gd name="connsiteY2" fmla="*/ 6350 h 311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75880" h="311175">
                <a:moveTo>
                  <a:pt x="6350" y="304825"/>
                </a:moveTo>
                <a:lnTo>
                  <a:pt x="167359" y="304825"/>
                </a:lnTo>
                <a:lnTo>
                  <a:pt x="26953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1077030" y="2906087"/>
            <a:ext cx="840186" cy="1051242"/>
          </a:xfrm>
          <a:custGeom>
            <a:avLst/>
            <a:gdLst>
              <a:gd name="connsiteX0" fmla="*/ 12700 w 840186"/>
              <a:gd name="connsiteY0" fmla="*/ 1038542 h 1051242"/>
              <a:gd name="connsiteX1" fmla="*/ 167403 w 840186"/>
              <a:gd name="connsiteY1" fmla="*/ 1037386 h 1051242"/>
              <a:gd name="connsiteX2" fmla="*/ 827486 w 840186"/>
              <a:gd name="connsiteY2" fmla="*/ 12700 h 10512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40186" h="1051242">
                <a:moveTo>
                  <a:pt x="12700" y="1038542"/>
                </a:moveTo>
                <a:lnTo>
                  <a:pt x="167403" y="1037386"/>
                </a:lnTo>
                <a:lnTo>
                  <a:pt x="82748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1083380" y="2912437"/>
            <a:ext cx="827486" cy="1038542"/>
          </a:xfrm>
          <a:custGeom>
            <a:avLst/>
            <a:gdLst>
              <a:gd name="connsiteX0" fmla="*/ 6350 w 827486"/>
              <a:gd name="connsiteY0" fmla="*/ 1032192 h 1038542"/>
              <a:gd name="connsiteX1" fmla="*/ 167352 w 827486"/>
              <a:gd name="connsiteY1" fmla="*/ 1032192 h 1038542"/>
              <a:gd name="connsiteX2" fmla="*/ 821136 w 827486"/>
              <a:gd name="connsiteY2" fmla="*/ 6350 h 10385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27486" h="1038542">
                <a:moveTo>
                  <a:pt x="6350" y="1032192"/>
                </a:moveTo>
                <a:lnTo>
                  <a:pt x="167352" y="1032192"/>
                </a:lnTo>
                <a:lnTo>
                  <a:pt x="82113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1231734" y="2456240"/>
            <a:ext cx="628726" cy="1499933"/>
          </a:xfrm>
          <a:custGeom>
            <a:avLst/>
            <a:gdLst>
              <a:gd name="connsiteX0" fmla="*/ 12700 w 628726"/>
              <a:gd name="connsiteY0" fmla="*/ 1487233 h 1499933"/>
              <a:gd name="connsiteX1" fmla="*/ 616026 w 628726"/>
              <a:gd name="connsiteY1" fmla="*/ 12700 h 14999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8726" h="1499933">
                <a:moveTo>
                  <a:pt x="12700" y="1487233"/>
                </a:moveTo>
                <a:lnTo>
                  <a:pt x="61602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244383" y="2462590"/>
            <a:ext cx="609726" cy="1488389"/>
          </a:xfrm>
          <a:custGeom>
            <a:avLst/>
            <a:gdLst>
              <a:gd name="connsiteX0" fmla="*/ 6350 w 609726"/>
              <a:gd name="connsiteY0" fmla="*/ 1482039 h 1488389"/>
              <a:gd name="connsiteX1" fmla="*/ 603377 w 609726"/>
              <a:gd name="connsiteY1" fmla="*/ 6350 h 14883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9726" h="1488389">
                <a:moveTo>
                  <a:pt x="6350" y="1482039"/>
                </a:moveTo>
                <a:lnTo>
                  <a:pt x="60337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1140952" y="1901949"/>
            <a:ext cx="114823" cy="774750"/>
          </a:xfrm>
          <a:custGeom>
            <a:avLst/>
            <a:gdLst>
              <a:gd name="connsiteX0" fmla="*/ 108473 w 114823"/>
              <a:gd name="connsiteY0" fmla="*/ 768400 h 774750"/>
              <a:gd name="connsiteX1" fmla="*/ 6350 w 114823"/>
              <a:gd name="connsiteY1" fmla="*/ 768324 h 774750"/>
              <a:gd name="connsiteX2" fmla="*/ 6350 w 114823"/>
              <a:gd name="connsiteY2" fmla="*/ 6350 h 774750"/>
              <a:gd name="connsiteX3" fmla="*/ 99367 w 114823"/>
              <a:gd name="connsiteY3" fmla="*/ 6769 h 774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823" h="774750">
                <a:moveTo>
                  <a:pt x="108473" y="768400"/>
                </a:moveTo>
                <a:lnTo>
                  <a:pt x="6350" y="768324"/>
                </a:lnTo>
                <a:lnTo>
                  <a:pt x="6350" y="6350"/>
                </a:lnTo>
                <a:lnTo>
                  <a:pt x="99367" y="676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5888786" y="3267834"/>
            <a:ext cx="164731" cy="774573"/>
          </a:xfrm>
          <a:custGeom>
            <a:avLst/>
            <a:gdLst>
              <a:gd name="connsiteX0" fmla="*/ 13969 w 164731"/>
              <a:gd name="connsiteY0" fmla="*/ 13246 h 774573"/>
              <a:gd name="connsiteX1" fmla="*/ 152031 w 164731"/>
              <a:gd name="connsiteY1" fmla="*/ 12700 h 774573"/>
              <a:gd name="connsiteX2" fmla="*/ 152031 w 164731"/>
              <a:gd name="connsiteY2" fmla="*/ 761873 h 774573"/>
              <a:gd name="connsiteX3" fmla="*/ 12700 w 164731"/>
              <a:gd name="connsiteY3" fmla="*/ 761873 h 7745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64731" h="774573">
                <a:moveTo>
                  <a:pt x="13969" y="13246"/>
                </a:moveTo>
                <a:lnTo>
                  <a:pt x="152031" y="12700"/>
                </a:lnTo>
                <a:lnTo>
                  <a:pt x="152031" y="761873"/>
                </a:lnTo>
                <a:lnTo>
                  <a:pt x="12700" y="76187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6027965" y="3003979"/>
            <a:ext cx="1319961" cy="687451"/>
          </a:xfrm>
          <a:custGeom>
            <a:avLst/>
            <a:gdLst>
              <a:gd name="connsiteX0" fmla="*/ 12700 w 1319961"/>
              <a:gd name="connsiteY0" fmla="*/ 674751 h 687451"/>
              <a:gd name="connsiteX1" fmla="*/ 1158113 w 1319961"/>
              <a:gd name="connsiteY1" fmla="*/ 12700 h 687451"/>
              <a:gd name="connsiteX2" fmla="*/ 1307261 w 1319961"/>
              <a:gd name="connsiteY2" fmla="*/ 12700 h 6874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19961" h="687451">
                <a:moveTo>
                  <a:pt x="12700" y="674751"/>
                </a:moveTo>
                <a:lnTo>
                  <a:pt x="1158113" y="12700"/>
                </a:lnTo>
                <a:lnTo>
                  <a:pt x="130726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5895136" y="3274184"/>
            <a:ext cx="152031" cy="761873"/>
          </a:xfrm>
          <a:custGeom>
            <a:avLst/>
            <a:gdLst>
              <a:gd name="connsiteX0" fmla="*/ 7619 w 152031"/>
              <a:gd name="connsiteY0" fmla="*/ 6896 h 761873"/>
              <a:gd name="connsiteX1" fmla="*/ 145681 w 152031"/>
              <a:gd name="connsiteY1" fmla="*/ 6350 h 761873"/>
              <a:gd name="connsiteX2" fmla="*/ 145681 w 152031"/>
              <a:gd name="connsiteY2" fmla="*/ 755523 h 761873"/>
              <a:gd name="connsiteX3" fmla="*/ 6350 w 152031"/>
              <a:gd name="connsiteY3" fmla="*/ 755523 h 7618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52031" h="761873">
                <a:moveTo>
                  <a:pt x="7619" y="6896"/>
                </a:moveTo>
                <a:lnTo>
                  <a:pt x="145681" y="6350"/>
                </a:lnTo>
                <a:lnTo>
                  <a:pt x="145681" y="755523"/>
                </a:lnTo>
                <a:lnTo>
                  <a:pt x="6350" y="75552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6034315" y="3010329"/>
            <a:ext cx="1307261" cy="674751"/>
          </a:xfrm>
          <a:custGeom>
            <a:avLst/>
            <a:gdLst>
              <a:gd name="connsiteX0" fmla="*/ 6350 w 1307261"/>
              <a:gd name="connsiteY0" fmla="*/ 668401 h 674751"/>
              <a:gd name="connsiteX1" fmla="*/ 1151763 w 1307261"/>
              <a:gd name="connsiteY1" fmla="*/ 6350 h 674751"/>
              <a:gd name="connsiteX2" fmla="*/ 1300911 w 1307261"/>
              <a:gd name="connsiteY2" fmla="*/ 6350 h 6747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07261" h="674751">
                <a:moveTo>
                  <a:pt x="6350" y="668401"/>
                </a:moveTo>
                <a:lnTo>
                  <a:pt x="1151763" y="6350"/>
                </a:lnTo>
                <a:lnTo>
                  <a:pt x="130091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319713" y="2350294"/>
            <a:ext cx="2016918" cy="416719"/>
          </a:xfrm>
          <a:custGeom>
            <a:avLst/>
            <a:gdLst>
              <a:gd name="connsiteX0" fmla="*/ 0 w 2016918"/>
              <a:gd name="connsiteY0" fmla="*/ 416719 h 416719"/>
              <a:gd name="connsiteX1" fmla="*/ 1895475 w 2016918"/>
              <a:gd name="connsiteY1" fmla="*/ 2381 h 416719"/>
              <a:gd name="connsiteX2" fmla="*/ 2016918 w 2016918"/>
              <a:gd name="connsiteY2" fmla="*/ 0 h 41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6918" h="416719">
                <a:moveTo>
                  <a:pt x="0" y="416719"/>
                </a:moveTo>
                <a:lnTo>
                  <a:pt x="1895475" y="2381"/>
                </a:lnTo>
                <a:lnTo>
                  <a:pt x="2016918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28DD7-615F-5448-8CE3-295862FCB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577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"/>
          <a:stretch>
            <a:fillRect/>
          </a:stretch>
        </p:blipFill>
        <p:spPr>
          <a:xfrm>
            <a:off x="298704" y="1560576"/>
            <a:ext cx="8546592" cy="3736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7420" y="1696641"/>
            <a:ext cx="569067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7" b="1">
                <a:solidFill>
                  <a:srgbClr val="000000"/>
                </a:solidFill>
                <a:latin typeface="Arial"/>
                <a:ea typeface="ＭＳ Ｐゴシック" charset="0"/>
              </a:rPr>
              <a:t>Nuclei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807" y="2725341"/>
            <a:ext cx="947375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7" b="1">
                <a:solidFill>
                  <a:srgbClr val="000000"/>
                </a:solidFill>
                <a:latin typeface="Arial"/>
                <a:ea typeface="ＭＳ Ｐゴシック" charset="0"/>
              </a:rPr>
              <a:t>Stratified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7" b="1">
                <a:solidFill>
                  <a:srgbClr val="000000"/>
                </a:solidFill>
                <a:latin typeface="Arial"/>
                <a:ea typeface="ＭＳ Ｐゴシック" charset="0"/>
              </a:rPr>
              <a:t>squamous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7" b="1">
                <a:solidFill>
                  <a:srgbClr val="000000"/>
                </a:solidFill>
                <a:latin typeface="Arial"/>
                <a:ea typeface="ＭＳ Ｐゴシック" charset="0"/>
              </a:rPr>
              <a:t>epithelium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5357" y="3047604"/>
            <a:ext cx="947375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7" b="1">
                <a:solidFill>
                  <a:srgbClr val="000000"/>
                </a:solidFill>
                <a:latin typeface="Arial"/>
                <a:ea typeface="ＭＳ Ｐゴシック" charset="0"/>
              </a:rPr>
              <a:t>Stratified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7" b="1">
                <a:solidFill>
                  <a:srgbClr val="000000"/>
                </a:solidFill>
                <a:latin typeface="Arial"/>
                <a:ea typeface="ＭＳ Ｐゴシック" charset="0"/>
              </a:rPr>
              <a:t>squamous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7" b="1">
                <a:solidFill>
                  <a:srgbClr val="000000"/>
                </a:solidFill>
                <a:latin typeface="Arial"/>
                <a:ea typeface="ＭＳ Ｐゴシック" charset="0"/>
              </a:rPr>
              <a:t>epithelium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2182" y="4027091"/>
            <a:ext cx="958596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7" b="1">
                <a:solidFill>
                  <a:srgbClr val="000000"/>
                </a:solidFill>
                <a:latin typeface="Arial"/>
                <a:ea typeface="ＭＳ Ｐゴシック" charset="0"/>
              </a:rPr>
              <a:t>Basement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7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  <a:endParaRPr lang="en-US" sz="147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6945" y="4473179"/>
            <a:ext cx="1021113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7" b="1">
                <a:solidFill>
                  <a:srgbClr val="000000"/>
                </a:solidFill>
                <a:latin typeface="Arial"/>
                <a:ea typeface="ＭＳ Ｐゴシック" charset="0"/>
              </a:rPr>
              <a:t>Connective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7" b="1">
                <a:solidFill>
                  <a:srgbClr val="000000"/>
                </a:solidFill>
                <a:latin typeface="Arial"/>
                <a:ea typeface="ＭＳ Ｐゴシック" charset="0"/>
              </a:rPr>
              <a:t>tissue</a:t>
            </a:r>
            <a:endParaRPr lang="en-US" sz="147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445" y="4004866"/>
            <a:ext cx="958596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7" b="1">
                <a:solidFill>
                  <a:srgbClr val="000000"/>
                </a:solidFill>
                <a:latin typeface="Arial"/>
                <a:ea typeface="ＭＳ Ｐゴシック" charset="0"/>
              </a:rPr>
              <a:t>Basement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7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1907" y="4643041"/>
            <a:ext cx="2736327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47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Stratified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squamous epithelium lining of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esophagus (140</a:t>
            </a:r>
            <a:r>
              <a:rPr lang="en-US" sz="1477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47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107" y="5006579"/>
            <a:ext cx="3154774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(e) Diagram: </a:t>
            </a:r>
            <a:r>
              <a:rPr lang="en-US" sz="147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Stratified squamous</a:t>
            </a:r>
          </a:p>
        </p:txBody>
      </p:sp>
      <p:sp>
        <p:nvSpPr>
          <p:cNvPr id="13" name="Freeform 12"/>
          <p:cNvSpPr/>
          <p:nvPr/>
        </p:nvSpPr>
        <p:spPr>
          <a:xfrm>
            <a:off x="5816032" y="1782901"/>
            <a:ext cx="1393418" cy="717257"/>
          </a:xfrm>
          <a:custGeom>
            <a:avLst/>
            <a:gdLst>
              <a:gd name="connsiteX0" fmla="*/ 12700 w 1393418"/>
              <a:gd name="connsiteY0" fmla="*/ 704557 h 717257"/>
              <a:gd name="connsiteX1" fmla="*/ 1380718 w 1393418"/>
              <a:gd name="connsiteY1" fmla="*/ 12700 h 7172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93418" h="717257">
                <a:moveTo>
                  <a:pt x="12700" y="704557"/>
                </a:moveTo>
                <a:lnTo>
                  <a:pt x="138071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6642256" y="1782901"/>
            <a:ext cx="567194" cy="949121"/>
          </a:xfrm>
          <a:custGeom>
            <a:avLst/>
            <a:gdLst>
              <a:gd name="connsiteX0" fmla="*/ 12700 w 567194"/>
              <a:gd name="connsiteY0" fmla="*/ 936421 h 949121"/>
              <a:gd name="connsiteX1" fmla="*/ 554494 w 567194"/>
              <a:gd name="connsiteY1" fmla="*/ 12700 h 9491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7194" h="949121">
                <a:moveTo>
                  <a:pt x="12700" y="936421"/>
                </a:moveTo>
                <a:lnTo>
                  <a:pt x="55449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7184051" y="1782901"/>
            <a:ext cx="569391" cy="50800"/>
          </a:xfrm>
          <a:custGeom>
            <a:avLst/>
            <a:gdLst>
              <a:gd name="connsiteX0" fmla="*/ 12700 w 569391"/>
              <a:gd name="connsiteY0" fmla="*/ 12700 h 50800"/>
              <a:gd name="connsiteX1" fmla="*/ 556691 w 56939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9391" h="50800">
                <a:moveTo>
                  <a:pt x="12700" y="12700"/>
                </a:moveTo>
                <a:lnTo>
                  <a:pt x="55669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832034" y="3911268"/>
            <a:ext cx="1382217" cy="247764"/>
          </a:xfrm>
          <a:custGeom>
            <a:avLst/>
            <a:gdLst>
              <a:gd name="connsiteX0" fmla="*/ 12700 w 1382217"/>
              <a:gd name="connsiteY0" fmla="*/ 12700 h 247764"/>
              <a:gd name="connsiteX1" fmla="*/ 1369517 w 1382217"/>
              <a:gd name="connsiteY1" fmla="*/ 235064 h 247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2217" h="247764">
                <a:moveTo>
                  <a:pt x="12700" y="12700"/>
                </a:moveTo>
                <a:lnTo>
                  <a:pt x="1369517" y="23506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5822382" y="1789251"/>
            <a:ext cx="1380718" cy="704557"/>
          </a:xfrm>
          <a:custGeom>
            <a:avLst/>
            <a:gdLst>
              <a:gd name="connsiteX0" fmla="*/ 6350 w 1380718"/>
              <a:gd name="connsiteY0" fmla="*/ 698207 h 704557"/>
              <a:gd name="connsiteX1" fmla="*/ 1374368 w 1380718"/>
              <a:gd name="connsiteY1" fmla="*/ 6350 h 7045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0718" h="704557">
                <a:moveTo>
                  <a:pt x="6350" y="698207"/>
                </a:moveTo>
                <a:lnTo>
                  <a:pt x="137436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6648606" y="1789251"/>
            <a:ext cx="554494" cy="936421"/>
          </a:xfrm>
          <a:custGeom>
            <a:avLst/>
            <a:gdLst>
              <a:gd name="connsiteX0" fmla="*/ 6350 w 554494"/>
              <a:gd name="connsiteY0" fmla="*/ 930071 h 936421"/>
              <a:gd name="connsiteX1" fmla="*/ 548144 w 554494"/>
              <a:gd name="connsiteY1" fmla="*/ 6350 h 9364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4494" h="936421">
                <a:moveTo>
                  <a:pt x="6350" y="930071"/>
                </a:moveTo>
                <a:lnTo>
                  <a:pt x="54814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7190401" y="1789251"/>
            <a:ext cx="556691" cy="25400"/>
          </a:xfrm>
          <a:custGeom>
            <a:avLst/>
            <a:gdLst>
              <a:gd name="connsiteX0" fmla="*/ 6350 w 556691"/>
              <a:gd name="connsiteY0" fmla="*/ 6350 h 25400"/>
              <a:gd name="connsiteX1" fmla="*/ 550341 w 5566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6691" h="25400">
                <a:moveTo>
                  <a:pt x="6350" y="6350"/>
                </a:moveTo>
                <a:lnTo>
                  <a:pt x="55034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5838384" y="3917618"/>
            <a:ext cx="1369517" cy="235064"/>
          </a:xfrm>
          <a:custGeom>
            <a:avLst/>
            <a:gdLst>
              <a:gd name="connsiteX0" fmla="*/ 6350 w 1369517"/>
              <a:gd name="connsiteY0" fmla="*/ 6350 h 235064"/>
              <a:gd name="connsiteX1" fmla="*/ 1363167 w 1369517"/>
              <a:gd name="connsiteY1" fmla="*/ 228714 h 2350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9517" h="235064">
                <a:moveTo>
                  <a:pt x="6350" y="6350"/>
                </a:moveTo>
                <a:lnTo>
                  <a:pt x="1363167" y="22871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6074541" y="4204448"/>
            <a:ext cx="1139710" cy="367347"/>
          </a:xfrm>
          <a:custGeom>
            <a:avLst/>
            <a:gdLst>
              <a:gd name="connsiteX0" fmla="*/ 12700 w 1139710"/>
              <a:gd name="connsiteY0" fmla="*/ 12700 h 367347"/>
              <a:gd name="connsiteX1" fmla="*/ 1127010 w 1139710"/>
              <a:gd name="connsiteY1" fmla="*/ 354647 h 3673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39710" h="367347">
                <a:moveTo>
                  <a:pt x="12700" y="12700"/>
                </a:moveTo>
                <a:lnTo>
                  <a:pt x="1127010" y="35464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6080891" y="4210798"/>
            <a:ext cx="1127010" cy="354647"/>
          </a:xfrm>
          <a:custGeom>
            <a:avLst/>
            <a:gdLst>
              <a:gd name="connsiteX0" fmla="*/ 6350 w 1127010"/>
              <a:gd name="connsiteY0" fmla="*/ 6350 h 354647"/>
              <a:gd name="connsiteX1" fmla="*/ 1120660 w 1127010"/>
              <a:gd name="connsiteY1" fmla="*/ 348297 h 3546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27010" h="354647">
                <a:moveTo>
                  <a:pt x="6350" y="6350"/>
                </a:moveTo>
                <a:lnTo>
                  <a:pt x="1120660" y="34829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7142078" y="4066310"/>
            <a:ext cx="166712" cy="25400"/>
          </a:xfrm>
          <a:custGeom>
            <a:avLst/>
            <a:gdLst>
              <a:gd name="connsiteX0" fmla="*/ 6350 w 166712"/>
              <a:gd name="connsiteY0" fmla="*/ 6350 h 25400"/>
              <a:gd name="connsiteX1" fmla="*/ 160362 w 16671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6712" h="25400">
                <a:moveTo>
                  <a:pt x="6350" y="6350"/>
                </a:moveTo>
                <a:lnTo>
                  <a:pt x="16036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7142078" y="2243949"/>
            <a:ext cx="166713" cy="1840877"/>
          </a:xfrm>
          <a:custGeom>
            <a:avLst/>
            <a:gdLst>
              <a:gd name="connsiteX0" fmla="*/ 6350 w 166713"/>
              <a:gd name="connsiteY0" fmla="*/ 6807 h 1840877"/>
              <a:gd name="connsiteX1" fmla="*/ 160362 w 166713"/>
              <a:gd name="connsiteY1" fmla="*/ 6350 h 1840877"/>
              <a:gd name="connsiteX2" fmla="*/ 160362 w 166713"/>
              <a:gd name="connsiteY2" fmla="*/ 1834527 h 18408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6713" h="1840877">
                <a:moveTo>
                  <a:pt x="6350" y="6807"/>
                </a:moveTo>
                <a:lnTo>
                  <a:pt x="160362" y="6350"/>
                </a:lnTo>
                <a:lnTo>
                  <a:pt x="160362" y="183452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7295913" y="3132237"/>
            <a:ext cx="457631" cy="25400"/>
          </a:xfrm>
          <a:custGeom>
            <a:avLst/>
            <a:gdLst>
              <a:gd name="connsiteX0" fmla="*/ 6350 w 457631"/>
              <a:gd name="connsiteY0" fmla="*/ 6350 h 25400"/>
              <a:gd name="connsiteX1" fmla="*/ 451282 w 45763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7631" h="25400">
                <a:moveTo>
                  <a:pt x="6350" y="6350"/>
                </a:moveTo>
                <a:lnTo>
                  <a:pt x="45128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7191049" y="4139982"/>
            <a:ext cx="562495" cy="25400"/>
          </a:xfrm>
          <a:custGeom>
            <a:avLst/>
            <a:gdLst>
              <a:gd name="connsiteX0" fmla="*/ 6350 w 562495"/>
              <a:gd name="connsiteY0" fmla="*/ 6350 h 25400"/>
              <a:gd name="connsiteX1" fmla="*/ 556145 w 56249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2495" h="25400">
                <a:moveTo>
                  <a:pt x="6350" y="6350"/>
                </a:moveTo>
                <a:lnTo>
                  <a:pt x="55614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7195202" y="4552529"/>
            <a:ext cx="558342" cy="25400"/>
          </a:xfrm>
          <a:custGeom>
            <a:avLst/>
            <a:gdLst>
              <a:gd name="connsiteX0" fmla="*/ 6350 w 558342"/>
              <a:gd name="connsiteY0" fmla="*/ 6350 h 25400"/>
              <a:gd name="connsiteX1" fmla="*/ 551993 w 55834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8342" h="25400">
                <a:moveTo>
                  <a:pt x="6350" y="6350"/>
                </a:moveTo>
                <a:lnTo>
                  <a:pt x="55199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1252789" y="3618393"/>
            <a:ext cx="696436" cy="507923"/>
          </a:xfrm>
          <a:custGeom>
            <a:avLst/>
            <a:gdLst>
              <a:gd name="connsiteX0" fmla="*/ 12700 w 696436"/>
              <a:gd name="connsiteY0" fmla="*/ 495223 h 507923"/>
              <a:gd name="connsiteX1" fmla="*/ 177450 w 696436"/>
              <a:gd name="connsiteY1" fmla="*/ 495223 h 507923"/>
              <a:gd name="connsiteX2" fmla="*/ 683736 w 696436"/>
              <a:gd name="connsiteY2" fmla="*/ 12700 h 5079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96436" h="507923">
                <a:moveTo>
                  <a:pt x="12700" y="495223"/>
                </a:moveTo>
                <a:lnTo>
                  <a:pt x="177450" y="495223"/>
                </a:lnTo>
                <a:lnTo>
                  <a:pt x="68373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259139" y="3624743"/>
            <a:ext cx="683736" cy="495223"/>
          </a:xfrm>
          <a:custGeom>
            <a:avLst/>
            <a:gdLst>
              <a:gd name="connsiteX0" fmla="*/ 6350 w 683736"/>
              <a:gd name="connsiteY0" fmla="*/ 488873 h 495223"/>
              <a:gd name="connsiteX1" fmla="*/ 171100 w 683736"/>
              <a:gd name="connsiteY1" fmla="*/ 488873 h 495223"/>
              <a:gd name="connsiteX2" fmla="*/ 677386 w 683736"/>
              <a:gd name="connsiteY2" fmla="*/ 6350 h 495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3736" h="495223">
                <a:moveTo>
                  <a:pt x="6350" y="488873"/>
                </a:moveTo>
                <a:lnTo>
                  <a:pt x="171100" y="488873"/>
                </a:lnTo>
                <a:lnTo>
                  <a:pt x="67738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1160467" y="2827222"/>
            <a:ext cx="219075" cy="25400"/>
          </a:xfrm>
          <a:custGeom>
            <a:avLst/>
            <a:gdLst>
              <a:gd name="connsiteX0" fmla="*/ 212725 w 219075"/>
              <a:gd name="connsiteY0" fmla="*/ 6350 h 25400"/>
              <a:gd name="connsiteX1" fmla="*/ 6350 w 21907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075" h="25400">
                <a:moveTo>
                  <a:pt x="212725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1363870" y="2501708"/>
            <a:ext cx="259156" cy="1057744"/>
          </a:xfrm>
          <a:custGeom>
            <a:avLst/>
            <a:gdLst>
              <a:gd name="connsiteX0" fmla="*/ 252806 w 259156"/>
              <a:gd name="connsiteY0" fmla="*/ 1051394 h 1057744"/>
              <a:gd name="connsiteX1" fmla="*/ 6350 w 259156"/>
              <a:gd name="connsiteY1" fmla="*/ 1051318 h 1057744"/>
              <a:gd name="connsiteX2" fmla="*/ 6350 w 259156"/>
              <a:gd name="connsiteY2" fmla="*/ 6350 h 1057744"/>
              <a:gd name="connsiteX3" fmla="*/ 102196 w 259156"/>
              <a:gd name="connsiteY3" fmla="*/ 6832 h 10577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59156" h="1057744">
                <a:moveTo>
                  <a:pt x="252806" y="1051394"/>
                </a:moveTo>
                <a:lnTo>
                  <a:pt x="6350" y="1051318"/>
                </a:lnTo>
                <a:lnTo>
                  <a:pt x="6350" y="6350"/>
                </a:lnTo>
                <a:lnTo>
                  <a:pt x="102196" y="68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E432C-7E67-3348-A6DD-1A3F0270D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856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9"/>
          <a:stretch>
            <a:fillRect/>
          </a:stretch>
        </p:blipFill>
        <p:spPr>
          <a:xfrm>
            <a:off x="298704" y="1655064"/>
            <a:ext cx="8546592" cy="3547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48804" y="1859955"/>
            <a:ext cx="910506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4" b="1">
                <a:solidFill>
                  <a:srgbClr val="000000"/>
                </a:solidFill>
                <a:latin typeface="Arial"/>
                <a:ea typeface="ＭＳ Ｐゴシック" charset="0"/>
              </a:rPr>
              <a:t>Basement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04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154" y="2396530"/>
            <a:ext cx="899285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4" b="1">
                <a:solidFill>
                  <a:srgbClr val="000000"/>
                </a:solidFill>
                <a:latin typeface="Arial"/>
                <a:ea typeface="ＭＳ Ｐゴシック" charset="0"/>
              </a:rPr>
              <a:t>Transi-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04" b="1">
                <a:solidFill>
                  <a:srgbClr val="000000"/>
                </a:solidFill>
                <a:latin typeface="Arial"/>
                <a:ea typeface="ＭＳ Ｐゴシック" charset="0"/>
              </a:rPr>
              <a:t>tional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04" b="1">
                <a:solidFill>
                  <a:srgbClr val="000000"/>
                </a:solidFill>
                <a:latin typeface="Arial"/>
                <a:ea typeface="ＭＳ Ｐゴシック" charset="0"/>
              </a:rPr>
              <a:t>epithelium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204" y="3428405"/>
            <a:ext cx="910506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4" b="1">
                <a:solidFill>
                  <a:srgbClr val="000000"/>
                </a:solidFill>
                <a:latin typeface="Arial"/>
                <a:ea typeface="ＭＳ Ｐゴシック" charset="0"/>
              </a:rPr>
              <a:t>Basement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04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5917" y="3175993"/>
            <a:ext cx="1009572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4" b="1">
                <a:solidFill>
                  <a:srgbClr val="000000"/>
                </a:solidFill>
                <a:latin typeface="Arial"/>
                <a:ea typeface="ＭＳ Ｐゴシック" charset="0"/>
              </a:rPr>
              <a:t>Transitional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04" b="1">
                <a:solidFill>
                  <a:srgbClr val="000000"/>
                </a:solidFill>
                <a:latin typeface="Arial"/>
                <a:ea typeface="ＭＳ Ｐゴシック" charset="0"/>
              </a:rPr>
              <a:t>epithelium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5154" y="3934818"/>
            <a:ext cx="968214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4" b="1">
                <a:solidFill>
                  <a:srgbClr val="000000"/>
                </a:solidFill>
                <a:latin typeface="Arial"/>
                <a:ea typeface="ＭＳ Ｐゴシック" charset="0"/>
              </a:rPr>
              <a:t>Connective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04" b="1">
                <a:solidFill>
                  <a:srgbClr val="000000"/>
                </a:solidFill>
                <a:latin typeface="Arial"/>
                <a:ea typeface="ＭＳ Ｐゴシック" charset="0"/>
              </a:rPr>
              <a:t>tissue</a:t>
            </a:r>
            <a:endParaRPr lang="en-US" sz="1404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5693" y="4560297"/>
            <a:ext cx="4768613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4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40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Transitional epithelium lining of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0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bladder, relaxed state (270</a:t>
            </a:r>
            <a:r>
              <a:rPr lang="en-US" sz="1404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40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); surface rounded cells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0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flatten and elongate when the bladder fills with urine.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950" y="4961139"/>
            <a:ext cx="2227469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4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(f) Diagram: </a:t>
            </a:r>
            <a:r>
              <a:rPr lang="en-US" sz="140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Transitional</a:t>
            </a:r>
          </a:p>
        </p:txBody>
      </p:sp>
      <p:sp>
        <p:nvSpPr>
          <p:cNvPr id="12" name="Freeform 11"/>
          <p:cNvSpPr/>
          <p:nvPr/>
        </p:nvSpPr>
        <p:spPr>
          <a:xfrm>
            <a:off x="6316078" y="1951351"/>
            <a:ext cx="1119504" cy="1862480"/>
          </a:xfrm>
          <a:custGeom>
            <a:avLst/>
            <a:gdLst>
              <a:gd name="connsiteX0" fmla="*/ 12700 w 1119504"/>
              <a:gd name="connsiteY0" fmla="*/ 1849780 h 1862480"/>
              <a:gd name="connsiteX1" fmla="*/ 681583 w 1119504"/>
              <a:gd name="connsiteY1" fmla="*/ 12700 h 1862480"/>
              <a:gd name="connsiteX2" fmla="*/ 1106804 w 1119504"/>
              <a:gd name="connsiteY2" fmla="*/ 12700 h 1862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19504" h="1862480">
                <a:moveTo>
                  <a:pt x="12700" y="1849780"/>
                </a:moveTo>
                <a:lnTo>
                  <a:pt x="681583" y="12700"/>
                </a:lnTo>
                <a:lnTo>
                  <a:pt x="110680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6322974" y="1957701"/>
            <a:ext cx="1095044" cy="1849780"/>
          </a:xfrm>
          <a:custGeom>
            <a:avLst/>
            <a:gdLst>
              <a:gd name="connsiteX0" fmla="*/ 6350 w 1095044"/>
              <a:gd name="connsiteY0" fmla="*/ 1843430 h 1849780"/>
              <a:gd name="connsiteX1" fmla="*/ 674687 w 1095044"/>
              <a:gd name="connsiteY1" fmla="*/ 6350 h 1849780"/>
              <a:gd name="connsiteX2" fmla="*/ 1088694 w 1095044"/>
              <a:gd name="connsiteY2" fmla="*/ 6350 h 1849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95044" h="1849780">
                <a:moveTo>
                  <a:pt x="6350" y="1843430"/>
                </a:moveTo>
                <a:lnTo>
                  <a:pt x="674687" y="6350"/>
                </a:lnTo>
                <a:lnTo>
                  <a:pt x="108869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6089281" y="4023305"/>
            <a:ext cx="1353045" cy="50800"/>
          </a:xfrm>
          <a:custGeom>
            <a:avLst/>
            <a:gdLst>
              <a:gd name="connsiteX0" fmla="*/ 12700 w 1353045"/>
              <a:gd name="connsiteY0" fmla="*/ 12700 h 50800"/>
              <a:gd name="connsiteX1" fmla="*/ 1340345 w 1353045"/>
              <a:gd name="connsiteY1" fmla="*/ 12827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3045" h="50800">
                <a:moveTo>
                  <a:pt x="12700" y="12700"/>
                </a:moveTo>
                <a:lnTo>
                  <a:pt x="1340345" y="1282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6096329" y="4029655"/>
            <a:ext cx="1339646" cy="25400"/>
          </a:xfrm>
          <a:custGeom>
            <a:avLst/>
            <a:gdLst>
              <a:gd name="connsiteX0" fmla="*/ 6350 w 1339646"/>
              <a:gd name="connsiteY0" fmla="*/ 6350 h 25400"/>
              <a:gd name="connsiteX1" fmla="*/ 1333296 w 1339646"/>
              <a:gd name="connsiteY1" fmla="*/ 6477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39646" h="25400">
                <a:moveTo>
                  <a:pt x="6350" y="6350"/>
                </a:moveTo>
                <a:lnTo>
                  <a:pt x="1333296" y="647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6856374" y="2680712"/>
            <a:ext cx="163131" cy="1296530"/>
          </a:xfrm>
          <a:custGeom>
            <a:avLst/>
            <a:gdLst>
              <a:gd name="connsiteX0" fmla="*/ 6350 w 163131"/>
              <a:gd name="connsiteY0" fmla="*/ 6794 h 1296530"/>
              <a:gd name="connsiteX1" fmla="*/ 152692 w 163131"/>
              <a:gd name="connsiteY1" fmla="*/ 6350 h 1296530"/>
              <a:gd name="connsiteX2" fmla="*/ 152692 w 163131"/>
              <a:gd name="connsiteY2" fmla="*/ 1290180 h 1296530"/>
              <a:gd name="connsiteX3" fmla="*/ 156781 w 163131"/>
              <a:gd name="connsiteY3" fmla="*/ 1290104 h 1296530"/>
              <a:gd name="connsiteX4" fmla="*/ 10426 w 163131"/>
              <a:gd name="connsiteY4" fmla="*/ 1290104 h 12965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3131" h="1296530">
                <a:moveTo>
                  <a:pt x="6350" y="6794"/>
                </a:moveTo>
                <a:lnTo>
                  <a:pt x="152692" y="6350"/>
                </a:lnTo>
                <a:lnTo>
                  <a:pt x="152692" y="1290180"/>
                </a:lnTo>
                <a:lnTo>
                  <a:pt x="156781" y="1290104"/>
                </a:lnTo>
                <a:lnTo>
                  <a:pt x="10426" y="129010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7002602" y="3281993"/>
            <a:ext cx="179908" cy="25400"/>
          </a:xfrm>
          <a:custGeom>
            <a:avLst/>
            <a:gdLst>
              <a:gd name="connsiteX0" fmla="*/ 6350 w 179908"/>
              <a:gd name="connsiteY0" fmla="*/ 6350 h 25400"/>
              <a:gd name="connsiteX1" fmla="*/ 173558 w 17990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9908" h="25400">
                <a:moveTo>
                  <a:pt x="6350" y="6350"/>
                </a:moveTo>
                <a:lnTo>
                  <a:pt x="17355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1249298" y="3291772"/>
            <a:ext cx="428320" cy="257009"/>
          </a:xfrm>
          <a:custGeom>
            <a:avLst/>
            <a:gdLst>
              <a:gd name="connsiteX0" fmla="*/ 12700 w 428320"/>
              <a:gd name="connsiteY0" fmla="*/ 244309 h 257009"/>
              <a:gd name="connsiteX1" fmla="*/ 158305 w 428320"/>
              <a:gd name="connsiteY1" fmla="*/ 244309 h 257009"/>
              <a:gd name="connsiteX2" fmla="*/ 415620 w 428320"/>
              <a:gd name="connsiteY2" fmla="*/ 12700 h 2570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28320" h="257009">
                <a:moveTo>
                  <a:pt x="12700" y="244309"/>
                </a:moveTo>
                <a:lnTo>
                  <a:pt x="158305" y="244309"/>
                </a:lnTo>
                <a:lnTo>
                  <a:pt x="41562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255648" y="3298122"/>
            <a:ext cx="415620" cy="244309"/>
          </a:xfrm>
          <a:custGeom>
            <a:avLst/>
            <a:gdLst>
              <a:gd name="connsiteX0" fmla="*/ 6350 w 415620"/>
              <a:gd name="connsiteY0" fmla="*/ 237959 h 244309"/>
              <a:gd name="connsiteX1" fmla="*/ 151955 w 415620"/>
              <a:gd name="connsiteY1" fmla="*/ 237959 h 244309"/>
              <a:gd name="connsiteX2" fmla="*/ 409270 w 415620"/>
              <a:gd name="connsiteY2" fmla="*/ 6350 h 2443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15620" h="244309">
                <a:moveTo>
                  <a:pt x="6350" y="237959"/>
                </a:moveTo>
                <a:lnTo>
                  <a:pt x="151955" y="237959"/>
                </a:lnTo>
                <a:lnTo>
                  <a:pt x="40927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968286" y="2511763"/>
            <a:ext cx="392125" cy="25400"/>
          </a:xfrm>
          <a:custGeom>
            <a:avLst/>
            <a:gdLst>
              <a:gd name="connsiteX0" fmla="*/ 385775 w 392125"/>
              <a:gd name="connsiteY0" fmla="*/ 6350 h 25400"/>
              <a:gd name="connsiteX1" fmla="*/ 6350 w 39212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2125" h="25400">
                <a:moveTo>
                  <a:pt x="385775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1344866" y="2263974"/>
            <a:ext cx="176237" cy="1004697"/>
          </a:xfrm>
          <a:custGeom>
            <a:avLst/>
            <a:gdLst>
              <a:gd name="connsiteX0" fmla="*/ 148234 w 176237"/>
              <a:gd name="connsiteY0" fmla="*/ 998346 h 1004697"/>
              <a:gd name="connsiteX1" fmla="*/ 6350 w 176237"/>
              <a:gd name="connsiteY1" fmla="*/ 998270 h 1004697"/>
              <a:gd name="connsiteX2" fmla="*/ 6350 w 176237"/>
              <a:gd name="connsiteY2" fmla="*/ 6350 h 1004697"/>
              <a:gd name="connsiteX3" fmla="*/ 169887 w 176237"/>
              <a:gd name="connsiteY3" fmla="*/ 6819 h 10046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76237" h="1004697">
                <a:moveTo>
                  <a:pt x="148234" y="998346"/>
                </a:moveTo>
                <a:lnTo>
                  <a:pt x="6350" y="998270"/>
                </a:lnTo>
                <a:lnTo>
                  <a:pt x="6350" y="6350"/>
                </a:lnTo>
                <a:lnTo>
                  <a:pt x="169887" y="681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CD413-E265-7848-A4FA-43299C780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434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"/>
          <a:stretch>
            <a:fillRect/>
          </a:stretch>
        </p:blipFill>
        <p:spPr>
          <a:xfrm>
            <a:off x="298704" y="1450848"/>
            <a:ext cx="8546592" cy="395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8796" y="1757363"/>
            <a:ext cx="1016304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23" b="1">
                <a:solidFill>
                  <a:srgbClr val="000000"/>
                </a:solidFill>
                <a:latin typeface="Arial"/>
                <a:ea typeface="ＭＳ Ｐゴシック" charset="0"/>
              </a:rPr>
              <a:t>Osteocytes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23" b="1">
                <a:solidFill>
                  <a:srgbClr val="000000"/>
                </a:solidFill>
                <a:latin typeface="Arial"/>
                <a:ea typeface="ＭＳ Ｐゴシック" charset="0"/>
              </a:rPr>
              <a:t>(bone cells)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23" b="1">
                <a:solidFill>
                  <a:srgbClr val="000000"/>
                </a:solidFill>
                <a:latin typeface="Arial"/>
                <a:ea typeface="ＭＳ Ｐゴシック" charset="0"/>
              </a:rPr>
              <a:t>in lacunae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5258" y="2090738"/>
            <a:ext cx="1146148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23" b="1">
                <a:solidFill>
                  <a:srgbClr val="000000"/>
                </a:solidFill>
                <a:latin typeface="Arial"/>
                <a:ea typeface="ＭＳ Ｐゴシック" charset="0"/>
              </a:rPr>
              <a:t>Central canal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5258" y="2909888"/>
            <a:ext cx="740587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23" b="1">
                <a:solidFill>
                  <a:srgbClr val="000000"/>
                </a:solidFill>
                <a:latin typeface="Arial"/>
                <a:ea typeface="ＭＳ Ｐゴシック" charset="0"/>
              </a:rPr>
              <a:t>Lacunae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8265" y="4973637"/>
            <a:ext cx="1745414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23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Diagram: </a:t>
            </a:r>
            <a:r>
              <a:rPr lang="en-US" sz="142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0383" y="4973638"/>
            <a:ext cx="3666004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23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42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Cross-sectional view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2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bone (165</a:t>
            </a:r>
            <a:r>
              <a:rPr lang="en-US" sz="1423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42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</a:t>
            </a:r>
          </a:p>
        </p:txBody>
      </p:sp>
      <p:sp>
        <p:nvSpPr>
          <p:cNvPr id="10" name="Freeform 9"/>
          <p:cNvSpPr/>
          <p:nvPr/>
        </p:nvSpPr>
        <p:spPr>
          <a:xfrm>
            <a:off x="2335871" y="1850024"/>
            <a:ext cx="612368" cy="889622"/>
          </a:xfrm>
          <a:custGeom>
            <a:avLst/>
            <a:gdLst>
              <a:gd name="connsiteX0" fmla="*/ 12700 w 612368"/>
              <a:gd name="connsiteY0" fmla="*/ 876922 h 889622"/>
              <a:gd name="connsiteX1" fmla="*/ 446213 w 612368"/>
              <a:gd name="connsiteY1" fmla="*/ 12700 h 889622"/>
              <a:gd name="connsiteX2" fmla="*/ 599668 w 612368"/>
              <a:gd name="connsiteY2" fmla="*/ 12700 h 8896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12368" h="889622">
                <a:moveTo>
                  <a:pt x="12700" y="876922"/>
                </a:moveTo>
                <a:lnTo>
                  <a:pt x="446213" y="12700"/>
                </a:lnTo>
                <a:lnTo>
                  <a:pt x="59966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2543540" y="1850024"/>
            <a:ext cx="251244" cy="1210703"/>
          </a:xfrm>
          <a:custGeom>
            <a:avLst/>
            <a:gdLst>
              <a:gd name="connsiteX0" fmla="*/ 12700 w 251244"/>
              <a:gd name="connsiteY0" fmla="*/ 1198003 h 1210703"/>
              <a:gd name="connsiteX1" fmla="*/ 238544 w 251244"/>
              <a:gd name="connsiteY1" fmla="*/ 12700 h 12107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1244" h="1210703">
                <a:moveTo>
                  <a:pt x="12700" y="1198003"/>
                </a:moveTo>
                <a:lnTo>
                  <a:pt x="23854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2342220" y="1856374"/>
            <a:ext cx="599668" cy="876922"/>
          </a:xfrm>
          <a:custGeom>
            <a:avLst/>
            <a:gdLst>
              <a:gd name="connsiteX0" fmla="*/ 6350 w 599668"/>
              <a:gd name="connsiteY0" fmla="*/ 870572 h 876922"/>
              <a:gd name="connsiteX1" fmla="*/ 439863 w 599668"/>
              <a:gd name="connsiteY1" fmla="*/ 6350 h 876922"/>
              <a:gd name="connsiteX2" fmla="*/ 593318 w 599668"/>
              <a:gd name="connsiteY2" fmla="*/ 6350 h 876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99668" h="876922">
                <a:moveTo>
                  <a:pt x="6350" y="870572"/>
                </a:moveTo>
                <a:lnTo>
                  <a:pt x="439863" y="6350"/>
                </a:lnTo>
                <a:lnTo>
                  <a:pt x="59331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2549890" y="1856374"/>
            <a:ext cx="238544" cy="1198003"/>
          </a:xfrm>
          <a:custGeom>
            <a:avLst/>
            <a:gdLst>
              <a:gd name="connsiteX0" fmla="*/ 6350 w 238544"/>
              <a:gd name="connsiteY0" fmla="*/ 1191653 h 1198003"/>
              <a:gd name="connsiteX1" fmla="*/ 232194 w 238544"/>
              <a:gd name="connsiteY1" fmla="*/ 6350 h 11980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8544" h="1198003">
                <a:moveTo>
                  <a:pt x="6350" y="1191653"/>
                </a:moveTo>
                <a:lnTo>
                  <a:pt x="23219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6358010" y="2191742"/>
            <a:ext cx="1290091" cy="483095"/>
          </a:xfrm>
          <a:custGeom>
            <a:avLst/>
            <a:gdLst>
              <a:gd name="connsiteX0" fmla="*/ 1277391 w 1290091"/>
              <a:gd name="connsiteY0" fmla="*/ 12700 h 483095"/>
              <a:gd name="connsiteX1" fmla="*/ 374027 w 1290091"/>
              <a:gd name="connsiteY1" fmla="*/ 12700 h 483095"/>
              <a:gd name="connsiteX2" fmla="*/ 12700 w 1290091"/>
              <a:gd name="connsiteY2" fmla="*/ 470395 h 483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90091" h="483095">
                <a:moveTo>
                  <a:pt x="1277391" y="12700"/>
                </a:moveTo>
                <a:lnTo>
                  <a:pt x="374027" y="12700"/>
                </a:lnTo>
                <a:lnTo>
                  <a:pt x="12700" y="47039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5828077" y="3012010"/>
            <a:ext cx="916660" cy="722756"/>
          </a:xfrm>
          <a:custGeom>
            <a:avLst/>
            <a:gdLst>
              <a:gd name="connsiteX0" fmla="*/ 903960 w 916660"/>
              <a:gd name="connsiteY0" fmla="*/ 12700 h 722756"/>
              <a:gd name="connsiteX1" fmla="*/ 12700 w 916660"/>
              <a:gd name="connsiteY1" fmla="*/ 710056 h 7227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6660" h="722756">
                <a:moveTo>
                  <a:pt x="903960" y="12700"/>
                </a:moveTo>
                <a:lnTo>
                  <a:pt x="12700" y="71005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5979804" y="3008403"/>
            <a:ext cx="1668297" cy="50800"/>
          </a:xfrm>
          <a:custGeom>
            <a:avLst/>
            <a:gdLst>
              <a:gd name="connsiteX0" fmla="*/ 1655597 w 1668297"/>
              <a:gd name="connsiteY0" fmla="*/ 12700 h 50800"/>
              <a:gd name="connsiteX1" fmla="*/ 12700 w 166829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68297" h="50800">
                <a:moveTo>
                  <a:pt x="1655597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6364360" y="2198092"/>
            <a:ext cx="1277391" cy="470395"/>
          </a:xfrm>
          <a:custGeom>
            <a:avLst/>
            <a:gdLst>
              <a:gd name="connsiteX0" fmla="*/ 1271041 w 1277391"/>
              <a:gd name="connsiteY0" fmla="*/ 6350 h 470395"/>
              <a:gd name="connsiteX1" fmla="*/ 367677 w 1277391"/>
              <a:gd name="connsiteY1" fmla="*/ 6350 h 470395"/>
              <a:gd name="connsiteX2" fmla="*/ 6350 w 1277391"/>
              <a:gd name="connsiteY2" fmla="*/ 464045 h 4703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77391" h="470395">
                <a:moveTo>
                  <a:pt x="1271041" y="6350"/>
                </a:moveTo>
                <a:lnTo>
                  <a:pt x="367677" y="6350"/>
                </a:lnTo>
                <a:lnTo>
                  <a:pt x="6350" y="46404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5834427" y="3018360"/>
            <a:ext cx="903960" cy="710056"/>
          </a:xfrm>
          <a:custGeom>
            <a:avLst/>
            <a:gdLst>
              <a:gd name="connsiteX0" fmla="*/ 897610 w 903960"/>
              <a:gd name="connsiteY0" fmla="*/ 6350 h 710056"/>
              <a:gd name="connsiteX1" fmla="*/ 6350 w 903960"/>
              <a:gd name="connsiteY1" fmla="*/ 703706 h 710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3960" h="710056">
                <a:moveTo>
                  <a:pt x="897610" y="6350"/>
                </a:moveTo>
                <a:lnTo>
                  <a:pt x="6350" y="70370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5986154" y="3014753"/>
            <a:ext cx="1655597" cy="25400"/>
          </a:xfrm>
          <a:custGeom>
            <a:avLst/>
            <a:gdLst>
              <a:gd name="connsiteX0" fmla="*/ 1649247 w 1655597"/>
              <a:gd name="connsiteY0" fmla="*/ 6350 h 25400"/>
              <a:gd name="connsiteX1" fmla="*/ 6350 w 165559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55597" h="25400">
                <a:moveTo>
                  <a:pt x="164924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F6ED5-A3E4-F64D-9C14-4B91042FB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42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813560" y="213360"/>
            <a:ext cx="5516880" cy="643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4201" y="235743"/>
            <a:ext cx="894476" cy="2392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Microvilli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4926" y="206370"/>
            <a:ext cx="1407437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Tight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(impermeable)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 junction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6457" y="2601114"/>
            <a:ext cx="1378583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Desmosome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(anchoring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junction)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1363" y="3943350"/>
            <a:ext cx="1407437" cy="7521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607" b="1">
                <a:solidFill>
                  <a:srgbClr val="000000"/>
                </a:solidFill>
                <a:latin typeface="Arial"/>
                <a:ea typeface="ＭＳ Ｐゴシック" charset="0"/>
              </a:rPr>
              <a:t>Plasma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607" b="1">
                <a:solidFill>
                  <a:srgbClr val="000000"/>
                </a:solidFill>
                <a:latin typeface="Arial"/>
                <a:ea typeface="ＭＳ Ｐゴシック" charset="0"/>
              </a:rPr>
              <a:t>membranes of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607" b="1">
                <a:solidFill>
                  <a:srgbClr val="000000"/>
                </a:solidFill>
                <a:latin typeface="Arial"/>
                <a:ea typeface="ＭＳ Ｐゴシック" charset="0"/>
              </a:rPr>
              <a:t>adjacent cells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5913" y="4868863"/>
            <a:ext cx="1009892" cy="2392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607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Connexon</a:t>
            </a:r>
            <a:endParaRPr lang="en-US" sz="160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9007" y="5874539"/>
            <a:ext cx="1662315" cy="759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Gap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(communicating)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 junction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8963" y="5872163"/>
            <a:ext cx="1078821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Underlying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basement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03696" y="5872818"/>
            <a:ext cx="1463542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Extracellular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space between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60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</a:p>
        </p:txBody>
      </p:sp>
      <p:sp>
        <p:nvSpPr>
          <p:cNvPr id="14" name="Freeform 13"/>
          <p:cNvSpPr/>
          <p:nvPr/>
        </p:nvSpPr>
        <p:spPr>
          <a:xfrm>
            <a:off x="4934429" y="3278361"/>
            <a:ext cx="243166" cy="553961"/>
          </a:xfrm>
          <a:custGeom>
            <a:avLst/>
            <a:gdLst>
              <a:gd name="connsiteX0" fmla="*/ 12700 w 243166"/>
              <a:gd name="connsiteY0" fmla="*/ 12700 h 553961"/>
              <a:gd name="connsiteX1" fmla="*/ 230466 w 243166"/>
              <a:gd name="connsiteY1" fmla="*/ 12700 h 553961"/>
              <a:gd name="connsiteX2" fmla="*/ 230466 w 243166"/>
              <a:gd name="connsiteY2" fmla="*/ 541261 h 553961"/>
              <a:gd name="connsiteX3" fmla="*/ 12700 w 243166"/>
              <a:gd name="connsiteY3" fmla="*/ 541261 h 5539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3166" h="553961">
                <a:moveTo>
                  <a:pt x="12700" y="12700"/>
                </a:moveTo>
                <a:lnTo>
                  <a:pt x="230466" y="12700"/>
                </a:lnTo>
                <a:lnTo>
                  <a:pt x="230466" y="541261"/>
                </a:lnTo>
                <a:lnTo>
                  <a:pt x="12700" y="54126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5151434" y="2722558"/>
            <a:ext cx="760958" cy="815530"/>
          </a:xfrm>
          <a:custGeom>
            <a:avLst/>
            <a:gdLst>
              <a:gd name="connsiteX0" fmla="*/ 12700 w 760958"/>
              <a:gd name="connsiteY0" fmla="*/ 802830 h 815530"/>
              <a:gd name="connsiteX1" fmla="*/ 748258 w 760958"/>
              <a:gd name="connsiteY1" fmla="*/ 12700 h 8155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0958" h="815530">
                <a:moveTo>
                  <a:pt x="12700" y="802830"/>
                </a:moveTo>
                <a:lnTo>
                  <a:pt x="74825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287140" y="5450213"/>
            <a:ext cx="50800" cy="409714"/>
          </a:xfrm>
          <a:custGeom>
            <a:avLst/>
            <a:gdLst>
              <a:gd name="connsiteX0" fmla="*/ 12700 w 50800"/>
              <a:gd name="connsiteY0" fmla="*/ 397014 h 409714"/>
              <a:gd name="connsiteX1" fmla="*/ 12700 w 50800"/>
              <a:gd name="connsiteY1" fmla="*/ 12700 h 4097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409714">
                <a:moveTo>
                  <a:pt x="12700" y="397014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2877816" y="345944"/>
            <a:ext cx="71780" cy="663282"/>
          </a:xfrm>
          <a:custGeom>
            <a:avLst/>
            <a:gdLst>
              <a:gd name="connsiteX0" fmla="*/ 12700 w 71780"/>
              <a:gd name="connsiteY0" fmla="*/ 12700 h 663282"/>
              <a:gd name="connsiteX1" fmla="*/ 59080 w 71780"/>
              <a:gd name="connsiteY1" fmla="*/ 650582 h 6632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780" h="663282">
                <a:moveTo>
                  <a:pt x="12700" y="12700"/>
                </a:moveTo>
                <a:lnTo>
                  <a:pt x="59080" y="65058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4603619" y="4033973"/>
            <a:ext cx="1203693" cy="50800"/>
          </a:xfrm>
          <a:custGeom>
            <a:avLst/>
            <a:gdLst>
              <a:gd name="connsiteX0" fmla="*/ 1190993 w 1203693"/>
              <a:gd name="connsiteY0" fmla="*/ 16281 h 50800"/>
              <a:gd name="connsiteX1" fmla="*/ 12700 w 120369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03693" h="50800">
                <a:moveTo>
                  <a:pt x="1190993" y="16281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4714922" y="4042088"/>
            <a:ext cx="916660" cy="211594"/>
          </a:xfrm>
          <a:custGeom>
            <a:avLst/>
            <a:gdLst>
              <a:gd name="connsiteX0" fmla="*/ 903960 w 916660"/>
              <a:gd name="connsiteY0" fmla="*/ 12700 h 211594"/>
              <a:gd name="connsiteX1" fmla="*/ 12700 w 916660"/>
              <a:gd name="connsiteY1" fmla="*/ 198894 h 2115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6660" h="211594">
                <a:moveTo>
                  <a:pt x="903960" y="12700"/>
                </a:moveTo>
                <a:lnTo>
                  <a:pt x="12700" y="19889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5205015" y="1449561"/>
            <a:ext cx="488111" cy="161455"/>
          </a:xfrm>
          <a:custGeom>
            <a:avLst/>
            <a:gdLst>
              <a:gd name="connsiteX0" fmla="*/ 475411 w 488111"/>
              <a:gd name="connsiteY0" fmla="*/ 148539 h 161455"/>
              <a:gd name="connsiteX1" fmla="*/ 475411 w 488111"/>
              <a:gd name="connsiteY1" fmla="*/ 12700 h 161455"/>
              <a:gd name="connsiteX2" fmla="*/ 12700 w 488111"/>
              <a:gd name="connsiteY2" fmla="*/ 12700 h 161455"/>
              <a:gd name="connsiteX3" fmla="*/ 12700 w 488111"/>
              <a:gd name="connsiteY3" fmla="*/ 148755 h 1614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88111" h="161455">
                <a:moveTo>
                  <a:pt x="475411" y="148539"/>
                </a:moveTo>
                <a:lnTo>
                  <a:pt x="475411" y="12700"/>
                </a:lnTo>
                <a:lnTo>
                  <a:pt x="12700" y="12700"/>
                </a:lnTo>
                <a:lnTo>
                  <a:pt x="12700" y="14875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2293490" y="5456563"/>
            <a:ext cx="25400" cy="397014"/>
          </a:xfrm>
          <a:custGeom>
            <a:avLst/>
            <a:gdLst>
              <a:gd name="connsiteX0" fmla="*/ 6350 w 25400"/>
              <a:gd name="connsiteY0" fmla="*/ 390664 h 397014"/>
              <a:gd name="connsiteX1" fmla="*/ 6350 w 25400"/>
              <a:gd name="connsiteY1" fmla="*/ 6350 h 3970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397014">
                <a:moveTo>
                  <a:pt x="6350" y="39066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2460939" y="4625767"/>
            <a:ext cx="367423" cy="375704"/>
          </a:xfrm>
          <a:custGeom>
            <a:avLst/>
            <a:gdLst>
              <a:gd name="connsiteX0" fmla="*/ 12700 w 367423"/>
              <a:gd name="connsiteY0" fmla="*/ 12700 h 375704"/>
              <a:gd name="connsiteX1" fmla="*/ 227888 w 367423"/>
              <a:gd name="connsiteY1" fmla="*/ 363004 h 375704"/>
              <a:gd name="connsiteX2" fmla="*/ 354723 w 367423"/>
              <a:gd name="connsiteY2" fmla="*/ 363004 h 375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67423" h="375704">
                <a:moveTo>
                  <a:pt x="12700" y="12700"/>
                </a:moveTo>
                <a:lnTo>
                  <a:pt x="227888" y="363004"/>
                </a:lnTo>
                <a:lnTo>
                  <a:pt x="354723" y="36300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2467289" y="4632117"/>
            <a:ext cx="357085" cy="363004"/>
          </a:xfrm>
          <a:custGeom>
            <a:avLst/>
            <a:gdLst>
              <a:gd name="connsiteX0" fmla="*/ 6350 w 357085"/>
              <a:gd name="connsiteY0" fmla="*/ 6350 h 363004"/>
              <a:gd name="connsiteX1" fmla="*/ 221538 w 357085"/>
              <a:gd name="connsiteY1" fmla="*/ 356654 h 363004"/>
              <a:gd name="connsiteX2" fmla="*/ 350735 w 357085"/>
              <a:gd name="connsiteY2" fmla="*/ 356654 h 363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57085" h="363004">
                <a:moveTo>
                  <a:pt x="6350" y="6350"/>
                </a:moveTo>
                <a:lnTo>
                  <a:pt x="221538" y="356654"/>
                </a:lnTo>
                <a:lnTo>
                  <a:pt x="350735" y="35665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609969" y="4040323"/>
            <a:ext cx="1190993" cy="25400"/>
          </a:xfrm>
          <a:custGeom>
            <a:avLst/>
            <a:gdLst>
              <a:gd name="connsiteX0" fmla="*/ 1184643 w 1190993"/>
              <a:gd name="connsiteY0" fmla="*/ 9931 h 25400"/>
              <a:gd name="connsiteX1" fmla="*/ 6350 w 119099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90993" h="25400">
                <a:moveTo>
                  <a:pt x="1184643" y="9931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4721272" y="4042101"/>
            <a:ext cx="934288" cy="205231"/>
          </a:xfrm>
          <a:custGeom>
            <a:avLst/>
            <a:gdLst>
              <a:gd name="connsiteX0" fmla="*/ 927938 w 934288"/>
              <a:gd name="connsiteY0" fmla="*/ 6350 h 205231"/>
              <a:gd name="connsiteX1" fmla="*/ 6350 w 934288"/>
              <a:gd name="connsiteY1" fmla="*/ 198882 h 2052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4288" h="205231">
                <a:moveTo>
                  <a:pt x="927938" y="6350"/>
                </a:moveTo>
                <a:lnTo>
                  <a:pt x="6350" y="19888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5211365" y="1455911"/>
            <a:ext cx="475411" cy="148755"/>
          </a:xfrm>
          <a:custGeom>
            <a:avLst/>
            <a:gdLst>
              <a:gd name="connsiteX0" fmla="*/ 469061 w 475411"/>
              <a:gd name="connsiteY0" fmla="*/ 142189 h 148755"/>
              <a:gd name="connsiteX1" fmla="*/ 469061 w 475411"/>
              <a:gd name="connsiteY1" fmla="*/ 6350 h 148755"/>
              <a:gd name="connsiteX2" fmla="*/ 6350 w 475411"/>
              <a:gd name="connsiteY2" fmla="*/ 6350 h 148755"/>
              <a:gd name="connsiteX3" fmla="*/ 6350 w 475411"/>
              <a:gd name="connsiteY3" fmla="*/ 142405 h 1487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75411" h="148755">
                <a:moveTo>
                  <a:pt x="469061" y="142189"/>
                </a:moveTo>
                <a:lnTo>
                  <a:pt x="469061" y="6350"/>
                </a:lnTo>
                <a:lnTo>
                  <a:pt x="6350" y="6350"/>
                </a:lnTo>
                <a:lnTo>
                  <a:pt x="6350" y="1424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5445426" y="939186"/>
            <a:ext cx="25400" cy="529424"/>
          </a:xfrm>
          <a:custGeom>
            <a:avLst/>
            <a:gdLst>
              <a:gd name="connsiteX0" fmla="*/ 6350 w 25400"/>
              <a:gd name="connsiteY0" fmla="*/ 6350 h 529424"/>
              <a:gd name="connsiteX1" fmla="*/ 6350 w 25400"/>
              <a:gd name="connsiteY1" fmla="*/ 523074 h 5294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29424">
                <a:moveTo>
                  <a:pt x="6350" y="6350"/>
                </a:moveTo>
                <a:lnTo>
                  <a:pt x="6350" y="52307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732262" y="345944"/>
            <a:ext cx="545134" cy="636079"/>
          </a:xfrm>
          <a:custGeom>
            <a:avLst/>
            <a:gdLst>
              <a:gd name="connsiteX0" fmla="*/ 12700 w 545134"/>
              <a:gd name="connsiteY0" fmla="*/ 12700 h 636079"/>
              <a:gd name="connsiteX1" fmla="*/ 158254 w 545134"/>
              <a:gd name="connsiteY1" fmla="*/ 12700 h 636079"/>
              <a:gd name="connsiteX2" fmla="*/ 532434 w 545134"/>
              <a:gd name="connsiteY2" fmla="*/ 623379 h 6360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45134" h="636079">
                <a:moveTo>
                  <a:pt x="12700" y="12700"/>
                </a:moveTo>
                <a:lnTo>
                  <a:pt x="158254" y="12700"/>
                </a:lnTo>
                <a:lnTo>
                  <a:pt x="532434" y="62337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2754258" y="352294"/>
            <a:ext cx="516788" cy="623379"/>
          </a:xfrm>
          <a:custGeom>
            <a:avLst/>
            <a:gdLst>
              <a:gd name="connsiteX0" fmla="*/ 6350 w 516788"/>
              <a:gd name="connsiteY0" fmla="*/ 6350 h 623379"/>
              <a:gd name="connsiteX1" fmla="*/ 136258 w 516788"/>
              <a:gd name="connsiteY1" fmla="*/ 6350 h 623379"/>
              <a:gd name="connsiteX2" fmla="*/ 510438 w 516788"/>
              <a:gd name="connsiteY2" fmla="*/ 617029 h 6233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16788" h="623379">
                <a:moveTo>
                  <a:pt x="6350" y="6350"/>
                </a:moveTo>
                <a:lnTo>
                  <a:pt x="136258" y="6350"/>
                </a:lnTo>
                <a:lnTo>
                  <a:pt x="510438" y="61702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847625" y="4545808"/>
            <a:ext cx="226771" cy="184124"/>
          </a:xfrm>
          <a:custGeom>
            <a:avLst/>
            <a:gdLst>
              <a:gd name="connsiteX0" fmla="*/ 214071 w 226771"/>
              <a:gd name="connsiteY0" fmla="*/ 12700 h 184124"/>
              <a:gd name="connsiteX1" fmla="*/ 214071 w 226771"/>
              <a:gd name="connsiteY1" fmla="*/ 171424 h 184124"/>
              <a:gd name="connsiteX2" fmla="*/ 12700 w 226771"/>
              <a:gd name="connsiteY2" fmla="*/ 171424 h 184124"/>
              <a:gd name="connsiteX3" fmla="*/ 12700 w 226771"/>
              <a:gd name="connsiteY3" fmla="*/ 12700 h 184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26771" h="184124">
                <a:moveTo>
                  <a:pt x="214071" y="12700"/>
                </a:moveTo>
                <a:lnTo>
                  <a:pt x="214071" y="171424"/>
                </a:lnTo>
                <a:lnTo>
                  <a:pt x="12700" y="171424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949974" y="4704533"/>
            <a:ext cx="50800" cy="1157135"/>
          </a:xfrm>
          <a:custGeom>
            <a:avLst/>
            <a:gdLst>
              <a:gd name="connsiteX0" fmla="*/ 12700 w 50800"/>
              <a:gd name="connsiteY0" fmla="*/ 1144434 h 1157135"/>
              <a:gd name="connsiteX1" fmla="*/ 12700 w 50800"/>
              <a:gd name="connsiteY1" fmla="*/ 12700 h 11571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1157135">
                <a:moveTo>
                  <a:pt x="12700" y="1144434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4853975" y="4552158"/>
            <a:ext cx="214071" cy="171424"/>
          </a:xfrm>
          <a:custGeom>
            <a:avLst/>
            <a:gdLst>
              <a:gd name="connsiteX0" fmla="*/ 207721 w 214071"/>
              <a:gd name="connsiteY0" fmla="*/ 6350 h 171424"/>
              <a:gd name="connsiteX1" fmla="*/ 207721 w 214071"/>
              <a:gd name="connsiteY1" fmla="*/ 165074 h 171424"/>
              <a:gd name="connsiteX2" fmla="*/ 6350 w 214071"/>
              <a:gd name="connsiteY2" fmla="*/ 165074 h 171424"/>
              <a:gd name="connsiteX3" fmla="*/ 6350 w 214071"/>
              <a:gd name="connsiteY3" fmla="*/ 6350 h 1714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4071" h="171424">
                <a:moveTo>
                  <a:pt x="207721" y="6350"/>
                </a:moveTo>
                <a:lnTo>
                  <a:pt x="207721" y="165074"/>
                </a:lnTo>
                <a:lnTo>
                  <a:pt x="6350" y="165074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4956324" y="4710883"/>
            <a:ext cx="25400" cy="1144435"/>
          </a:xfrm>
          <a:custGeom>
            <a:avLst/>
            <a:gdLst>
              <a:gd name="connsiteX0" fmla="*/ 6350 w 25400"/>
              <a:gd name="connsiteY0" fmla="*/ 1138084 h 1144435"/>
              <a:gd name="connsiteX1" fmla="*/ 6350 w 25400"/>
              <a:gd name="connsiteY1" fmla="*/ 6350 h 11444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144435">
                <a:moveTo>
                  <a:pt x="6350" y="113808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4940779" y="3284711"/>
            <a:ext cx="230466" cy="541261"/>
          </a:xfrm>
          <a:custGeom>
            <a:avLst/>
            <a:gdLst>
              <a:gd name="connsiteX0" fmla="*/ 6350 w 230466"/>
              <a:gd name="connsiteY0" fmla="*/ 6350 h 541261"/>
              <a:gd name="connsiteX1" fmla="*/ 224116 w 230466"/>
              <a:gd name="connsiteY1" fmla="*/ 6350 h 541261"/>
              <a:gd name="connsiteX2" fmla="*/ 224116 w 230466"/>
              <a:gd name="connsiteY2" fmla="*/ 534911 h 541261"/>
              <a:gd name="connsiteX3" fmla="*/ 6350 w 230466"/>
              <a:gd name="connsiteY3" fmla="*/ 534911 h 541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30466" h="541261">
                <a:moveTo>
                  <a:pt x="6350" y="6350"/>
                </a:moveTo>
                <a:lnTo>
                  <a:pt x="224116" y="6350"/>
                </a:lnTo>
                <a:lnTo>
                  <a:pt x="224116" y="534911"/>
                </a:lnTo>
                <a:lnTo>
                  <a:pt x="6350" y="53491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5157784" y="2728908"/>
            <a:ext cx="748258" cy="802830"/>
          </a:xfrm>
          <a:custGeom>
            <a:avLst/>
            <a:gdLst>
              <a:gd name="connsiteX0" fmla="*/ 6350 w 748258"/>
              <a:gd name="connsiteY0" fmla="*/ 796480 h 802830"/>
              <a:gd name="connsiteX1" fmla="*/ 741908 w 748258"/>
              <a:gd name="connsiteY1" fmla="*/ 6350 h 8028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48258" h="802830">
                <a:moveTo>
                  <a:pt x="6350" y="796480"/>
                </a:moveTo>
                <a:lnTo>
                  <a:pt x="74190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2884166" y="352294"/>
            <a:ext cx="59080" cy="650582"/>
          </a:xfrm>
          <a:custGeom>
            <a:avLst/>
            <a:gdLst>
              <a:gd name="connsiteX0" fmla="*/ 6350 w 59080"/>
              <a:gd name="connsiteY0" fmla="*/ 6350 h 650582"/>
              <a:gd name="connsiteX1" fmla="*/ 52730 w 59080"/>
              <a:gd name="connsiteY1" fmla="*/ 644232 h 6505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080" h="650582">
                <a:moveTo>
                  <a:pt x="6350" y="6350"/>
                </a:moveTo>
                <a:lnTo>
                  <a:pt x="52730" y="64423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2468902" y="4804634"/>
            <a:ext cx="2211781" cy="990777"/>
          </a:xfrm>
          <a:custGeom>
            <a:avLst/>
            <a:gdLst>
              <a:gd name="connsiteX0" fmla="*/ 12700 w 2211781"/>
              <a:gd name="connsiteY0" fmla="*/ 267563 h 990777"/>
              <a:gd name="connsiteX1" fmla="*/ 1192656 w 2211781"/>
              <a:gd name="connsiteY1" fmla="*/ 978077 h 990777"/>
              <a:gd name="connsiteX2" fmla="*/ 2199081 w 2211781"/>
              <a:gd name="connsiteY2" fmla="*/ 12700 h 9907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11781" h="990777">
                <a:moveTo>
                  <a:pt x="12700" y="267563"/>
                </a:moveTo>
                <a:lnTo>
                  <a:pt x="1192656" y="978077"/>
                </a:lnTo>
                <a:lnTo>
                  <a:pt x="219908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2475252" y="4810984"/>
            <a:ext cx="2199081" cy="978077"/>
          </a:xfrm>
          <a:custGeom>
            <a:avLst/>
            <a:gdLst>
              <a:gd name="connsiteX0" fmla="*/ 6350 w 2199081"/>
              <a:gd name="connsiteY0" fmla="*/ 261213 h 978077"/>
              <a:gd name="connsiteX1" fmla="*/ 1186306 w 2199081"/>
              <a:gd name="connsiteY1" fmla="*/ 971727 h 978077"/>
              <a:gd name="connsiteX2" fmla="*/ 2192731 w 2199081"/>
              <a:gd name="connsiteY2" fmla="*/ 6350 h 9780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99081" h="978077">
                <a:moveTo>
                  <a:pt x="6350" y="261213"/>
                </a:moveTo>
                <a:lnTo>
                  <a:pt x="1186306" y="971727"/>
                </a:lnTo>
                <a:lnTo>
                  <a:pt x="219273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3653304" y="5768577"/>
            <a:ext cx="25400" cy="101257"/>
          </a:xfrm>
          <a:custGeom>
            <a:avLst/>
            <a:gdLst>
              <a:gd name="connsiteX0" fmla="*/ 6350 w 25400"/>
              <a:gd name="connsiteY0" fmla="*/ 94906 h 101257"/>
              <a:gd name="connsiteX1" fmla="*/ 6350 w 25400"/>
              <a:gd name="connsiteY1" fmla="*/ 6350 h 1012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01257">
                <a:moveTo>
                  <a:pt x="6350" y="9490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66F42735-1C2A-8748-8E89-0E35916C3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280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"/>
          <a:stretch>
            <a:fillRect/>
          </a:stretch>
        </p:blipFill>
        <p:spPr>
          <a:xfrm>
            <a:off x="298704" y="1514856"/>
            <a:ext cx="8546592" cy="3828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3495" y="1893208"/>
            <a:ext cx="1189428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3" b="1">
                <a:solidFill>
                  <a:srgbClr val="000000"/>
                </a:solidFill>
                <a:latin typeface="Arial"/>
                <a:ea typeface="ＭＳ Ｐゴシック" charset="0"/>
              </a:rPr>
              <a:t>Chondrocyte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73" b="1">
                <a:solidFill>
                  <a:srgbClr val="000000"/>
                </a:solidFill>
                <a:latin typeface="Arial"/>
                <a:ea typeface="ＭＳ Ｐゴシック" charset="0"/>
              </a:rPr>
              <a:t>(cartilage cell)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7145" y="3228296"/>
            <a:ext cx="1085233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3" b="1">
                <a:solidFill>
                  <a:srgbClr val="000000"/>
                </a:solidFill>
                <a:latin typeface="Arial"/>
                <a:ea typeface="ＭＳ Ｐゴシック" charset="0"/>
              </a:rPr>
              <a:t>Chondrocyte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73" b="1">
                <a:solidFill>
                  <a:srgbClr val="000000"/>
                </a:solidFill>
                <a:latin typeface="Arial"/>
                <a:ea typeface="ＭＳ Ｐゴシック" charset="0"/>
              </a:rPr>
              <a:t>in lacuna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270" y="4442733"/>
            <a:ext cx="713337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3" b="1">
                <a:solidFill>
                  <a:srgbClr val="000000"/>
                </a:solidFill>
                <a:latin typeface="Arial"/>
                <a:ea typeface="ＭＳ Ｐゴシック" charset="0"/>
              </a:rPr>
              <a:t>Lacunae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6870" y="4931683"/>
            <a:ext cx="264598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3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Diagram: </a:t>
            </a:r>
            <a:r>
              <a:rPr lang="en-US" sz="13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Hyaline cartilage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4133" y="4368121"/>
            <a:ext cx="519373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3" b="1">
                <a:solidFill>
                  <a:srgbClr val="000000"/>
                </a:solidFill>
                <a:latin typeface="Arial"/>
                <a:ea typeface="ＭＳ Ｐゴシック" charset="0"/>
              </a:rPr>
              <a:t>Matrix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7545" y="4926921"/>
            <a:ext cx="3183115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3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3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Hyaline cartilage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from the trachea (400</a:t>
            </a:r>
            <a:r>
              <a:rPr lang="en-US" sz="1373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37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</a:t>
            </a:r>
          </a:p>
        </p:txBody>
      </p:sp>
      <p:sp>
        <p:nvSpPr>
          <p:cNvPr id="31" name="Freeform 30"/>
          <p:cNvSpPr/>
          <p:nvPr/>
        </p:nvSpPr>
        <p:spPr>
          <a:xfrm>
            <a:off x="1086700" y="4520350"/>
            <a:ext cx="1098321" cy="50800"/>
          </a:xfrm>
          <a:custGeom>
            <a:avLst/>
            <a:gdLst>
              <a:gd name="connsiteX0" fmla="*/ 12700 w 1098321"/>
              <a:gd name="connsiteY0" fmla="*/ 12700 h 50800"/>
              <a:gd name="connsiteX1" fmla="*/ 1085621 w 109832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98321" h="50800">
                <a:moveTo>
                  <a:pt x="12700" y="12700"/>
                </a:moveTo>
                <a:lnTo>
                  <a:pt x="108562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1286547" y="4026395"/>
            <a:ext cx="1002931" cy="519354"/>
          </a:xfrm>
          <a:custGeom>
            <a:avLst/>
            <a:gdLst>
              <a:gd name="connsiteX0" fmla="*/ 12700 w 1002931"/>
              <a:gd name="connsiteY0" fmla="*/ 506654 h 519354"/>
              <a:gd name="connsiteX1" fmla="*/ 990231 w 1002931"/>
              <a:gd name="connsiteY1" fmla="*/ 12700 h 5193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2931" h="519354">
                <a:moveTo>
                  <a:pt x="12700" y="506654"/>
                </a:moveTo>
                <a:lnTo>
                  <a:pt x="99023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3172167" y="2276844"/>
            <a:ext cx="50800" cy="924128"/>
          </a:xfrm>
          <a:custGeom>
            <a:avLst/>
            <a:gdLst>
              <a:gd name="connsiteX0" fmla="*/ 12700 w 50800"/>
              <a:gd name="connsiteY0" fmla="*/ 12700 h 924128"/>
              <a:gd name="connsiteX1" fmla="*/ 12700 w 50800"/>
              <a:gd name="connsiteY1" fmla="*/ 911428 h 9241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924128">
                <a:moveTo>
                  <a:pt x="12700" y="12700"/>
                </a:moveTo>
                <a:lnTo>
                  <a:pt x="12700" y="91142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1093050" y="4526700"/>
            <a:ext cx="1085621" cy="25400"/>
          </a:xfrm>
          <a:custGeom>
            <a:avLst/>
            <a:gdLst>
              <a:gd name="connsiteX0" fmla="*/ 6350 w 1085621"/>
              <a:gd name="connsiteY0" fmla="*/ 6350 h 25400"/>
              <a:gd name="connsiteX1" fmla="*/ 1079271 w 108562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5621" h="25400">
                <a:moveTo>
                  <a:pt x="6350" y="6350"/>
                </a:moveTo>
                <a:lnTo>
                  <a:pt x="107927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1292897" y="4032745"/>
            <a:ext cx="990231" cy="506654"/>
          </a:xfrm>
          <a:custGeom>
            <a:avLst/>
            <a:gdLst>
              <a:gd name="connsiteX0" fmla="*/ 6350 w 990231"/>
              <a:gd name="connsiteY0" fmla="*/ 500304 h 506654"/>
              <a:gd name="connsiteX1" fmla="*/ 983881 w 990231"/>
              <a:gd name="connsiteY1" fmla="*/ 6350 h 5066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90231" h="506654">
                <a:moveTo>
                  <a:pt x="6350" y="500304"/>
                </a:moveTo>
                <a:lnTo>
                  <a:pt x="98388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3178517" y="2283194"/>
            <a:ext cx="25400" cy="911428"/>
          </a:xfrm>
          <a:custGeom>
            <a:avLst/>
            <a:gdLst>
              <a:gd name="connsiteX0" fmla="*/ 6350 w 25400"/>
              <a:gd name="connsiteY0" fmla="*/ 6350 h 911428"/>
              <a:gd name="connsiteX1" fmla="*/ 6350 w 25400"/>
              <a:gd name="connsiteY1" fmla="*/ 905078 h 9114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911428">
                <a:moveTo>
                  <a:pt x="6350" y="6350"/>
                </a:moveTo>
                <a:lnTo>
                  <a:pt x="6350" y="90507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7176006" y="3295155"/>
            <a:ext cx="525767" cy="50800"/>
          </a:xfrm>
          <a:custGeom>
            <a:avLst/>
            <a:gdLst>
              <a:gd name="connsiteX0" fmla="*/ 513067 w 525767"/>
              <a:gd name="connsiteY0" fmla="*/ 12700 h 50800"/>
              <a:gd name="connsiteX1" fmla="*/ 12700 w 52576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25767" h="50800">
                <a:moveTo>
                  <a:pt x="513067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7228546" y="4434701"/>
            <a:ext cx="501002" cy="50800"/>
          </a:xfrm>
          <a:custGeom>
            <a:avLst/>
            <a:gdLst>
              <a:gd name="connsiteX0" fmla="*/ 488302 w 501002"/>
              <a:gd name="connsiteY0" fmla="*/ 12700 h 50800"/>
              <a:gd name="connsiteX1" fmla="*/ 12700 w 50100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1002" h="50800">
                <a:moveTo>
                  <a:pt x="488302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7182356" y="3301505"/>
            <a:ext cx="513067" cy="25400"/>
          </a:xfrm>
          <a:custGeom>
            <a:avLst/>
            <a:gdLst>
              <a:gd name="connsiteX0" fmla="*/ 506717 w 513067"/>
              <a:gd name="connsiteY0" fmla="*/ 6350 h 25400"/>
              <a:gd name="connsiteX1" fmla="*/ 6350 w 51306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3067" h="25400">
                <a:moveTo>
                  <a:pt x="50671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7234896" y="4441051"/>
            <a:ext cx="488302" cy="25400"/>
          </a:xfrm>
          <a:custGeom>
            <a:avLst/>
            <a:gdLst>
              <a:gd name="connsiteX0" fmla="*/ 481952 w 488302"/>
              <a:gd name="connsiteY0" fmla="*/ 6350 h 25400"/>
              <a:gd name="connsiteX1" fmla="*/ 6350 w 48830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8302" h="25400">
                <a:moveTo>
                  <a:pt x="481952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2F049-03AA-BC41-AD6F-E36494567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070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5"/>
          <a:stretch>
            <a:fillRect/>
          </a:stretch>
        </p:blipFill>
        <p:spPr>
          <a:xfrm>
            <a:off x="298704" y="1502664"/>
            <a:ext cx="8546592" cy="3852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8146" y="2874966"/>
            <a:ext cx="1199046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86" b="1">
                <a:solidFill>
                  <a:srgbClr val="000000"/>
                </a:solidFill>
                <a:latin typeface="Arial"/>
                <a:ea typeface="ＭＳ Ｐゴシック" charset="0"/>
              </a:rPr>
              <a:t>Chondrocytes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86" b="1">
                <a:solidFill>
                  <a:srgbClr val="000000"/>
                </a:solidFill>
                <a:latin typeface="Arial"/>
                <a:ea typeface="ＭＳ Ｐゴシック" charset="0"/>
              </a:rPr>
              <a:t>in lacunae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333" y="3546479"/>
            <a:ext cx="801501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86" b="1">
                <a:solidFill>
                  <a:srgbClr val="000000"/>
                </a:solidFill>
                <a:latin typeface="Arial"/>
                <a:ea typeface="ＭＳ Ｐゴシック" charset="0"/>
              </a:rPr>
              <a:t>Chondro-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86" b="1">
                <a:solidFill>
                  <a:srgbClr val="000000"/>
                </a:solidFill>
                <a:latin typeface="Arial"/>
                <a:ea typeface="ＭＳ Ｐゴシック" charset="0"/>
              </a:rPr>
              <a:t>cytes in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86" b="1">
                <a:solidFill>
                  <a:srgbClr val="000000"/>
                </a:solidFill>
                <a:latin typeface="Arial"/>
                <a:ea typeface="ＭＳ Ｐゴシック" charset="0"/>
              </a:rPr>
              <a:t>lacunae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333" y="4308479"/>
            <a:ext cx="753411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86" b="1">
                <a:solidFill>
                  <a:srgbClr val="000000"/>
                </a:solidFill>
                <a:latin typeface="Arial"/>
                <a:ea typeface="ＭＳ Ｐゴシック" charset="0"/>
              </a:rPr>
              <a:t>Collagen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86" b="1">
                <a:solidFill>
                  <a:srgbClr val="000000"/>
                </a:solidFill>
                <a:latin typeface="Arial"/>
                <a:ea typeface="ＭＳ Ｐゴシック" charset="0"/>
              </a:rPr>
              <a:t>fibers</a:t>
            </a:r>
            <a:endParaRPr lang="en-US" sz="1386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0908" y="4928393"/>
            <a:ext cx="2432845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8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Diagram: </a:t>
            </a:r>
            <a:r>
              <a:rPr lang="en-US" sz="138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Fibrocartilage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8146" y="3992566"/>
            <a:ext cx="1189428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86" b="1">
                <a:solidFill>
                  <a:srgbClr val="000000"/>
                </a:solidFill>
                <a:latin typeface="Arial"/>
                <a:ea typeface="ＭＳ Ｐゴシック" charset="0"/>
              </a:rPr>
              <a:t>Collagen fiber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6158" y="4928393"/>
            <a:ext cx="3454087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8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38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Fibrocartilage of an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8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intervertebral disc (150</a:t>
            </a:r>
            <a:r>
              <a:rPr lang="en-US" sz="1386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38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</a:t>
            </a:r>
          </a:p>
        </p:txBody>
      </p:sp>
      <p:sp>
        <p:nvSpPr>
          <p:cNvPr id="11" name="Freeform 10"/>
          <p:cNvSpPr/>
          <p:nvPr/>
        </p:nvSpPr>
        <p:spPr>
          <a:xfrm>
            <a:off x="5727004" y="2952932"/>
            <a:ext cx="1856358" cy="50800"/>
          </a:xfrm>
          <a:custGeom>
            <a:avLst/>
            <a:gdLst>
              <a:gd name="connsiteX0" fmla="*/ 1843659 w 1856358"/>
              <a:gd name="connsiteY0" fmla="*/ 12700 h 50800"/>
              <a:gd name="connsiteX1" fmla="*/ 12700 w 185635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56358" h="50800">
                <a:moveTo>
                  <a:pt x="1843659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6457610" y="4070862"/>
            <a:ext cx="1125753" cy="50800"/>
          </a:xfrm>
          <a:custGeom>
            <a:avLst/>
            <a:gdLst>
              <a:gd name="connsiteX0" fmla="*/ 1113053 w 1125753"/>
              <a:gd name="connsiteY0" fmla="*/ 12700 h 50800"/>
              <a:gd name="connsiteX1" fmla="*/ 12700 w 112575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25753" h="50800">
                <a:moveTo>
                  <a:pt x="1113053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6985777" y="2954049"/>
            <a:ext cx="493725" cy="608152"/>
          </a:xfrm>
          <a:custGeom>
            <a:avLst/>
            <a:gdLst>
              <a:gd name="connsiteX0" fmla="*/ 481025 w 493725"/>
              <a:gd name="connsiteY0" fmla="*/ 12700 h 608152"/>
              <a:gd name="connsiteX1" fmla="*/ 12700 w 493725"/>
              <a:gd name="connsiteY1" fmla="*/ 595452 h 608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93725" h="608152">
                <a:moveTo>
                  <a:pt x="481025" y="12700"/>
                </a:moveTo>
                <a:lnTo>
                  <a:pt x="12700" y="59545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5733354" y="2959282"/>
            <a:ext cx="1843658" cy="25400"/>
          </a:xfrm>
          <a:custGeom>
            <a:avLst/>
            <a:gdLst>
              <a:gd name="connsiteX0" fmla="*/ 1837309 w 1843658"/>
              <a:gd name="connsiteY0" fmla="*/ 6350 h 25400"/>
              <a:gd name="connsiteX1" fmla="*/ 6350 w 184365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43658" h="25400">
                <a:moveTo>
                  <a:pt x="183730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6463960" y="4077212"/>
            <a:ext cx="1113053" cy="25400"/>
          </a:xfrm>
          <a:custGeom>
            <a:avLst/>
            <a:gdLst>
              <a:gd name="connsiteX0" fmla="*/ 1106703 w 1113053"/>
              <a:gd name="connsiteY0" fmla="*/ 6350 h 25400"/>
              <a:gd name="connsiteX1" fmla="*/ 6350 w 111305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13053" h="25400">
                <a:moveTo>
                  <a:pt x="1106703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6992127" y="2960399"/>
            <a:ext cx="481025" cy="595452"/>
          </a:xfrm>
          <a:custGeom>
            <a:avLst/>
            <a:gdLst>
              <a:gd name="connsiteX0" fmla="*/ 474675 w 481025"/>
              <a:gd name="connsiteY0" fmla="*/ 6350 h 595452"/>
              <a:gd name="connsiteX1" fmla="*/ 6350 w 481025"/>
              <a:gd name="connsiteY1" fmla="*/ 589102 h 5954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1025" h="595452">
                <a:moveTo>
                  <a:pt x="474675" y="6350"/>
                </a:moveTo>
                <a:lnTo>
                  <a:pt x="6350" y="58910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1185653" y="3641716"/>
            <a:ext cx="980461" cy="50800"/>
          </a:xfrm>
          <a:custGeom>
            <a:avLst/>
            <a:gdLst>
              <a:gd name="connsiteX0" fmla="*/ 12700 w 980461"/>
              <a:gd name="connsiteY0" fmla="*/ 12700 h 50800"/>
              <a:gd name="connsiteX1" fmla="*/ 967761 w 98046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80461" h="50800">
                <a:moveTo>
                  <a:pt x="12700" y="12700"/>
                </a:moveTo>
                <a:lnTo>
                  <a:pt x="96776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1152452" y="4404618"/>
            <a:ext cx="1221854" cy="50800"/>
          </a:xfrm>
          <a:custGeom>
            <a:avLst/>
            <a:gdLst>
              <a:gd name="connsiteX0" fmla="*/ 12700 w 1221854"/>
              <a:gd name="connsiteY0" fmla="*/ 12700 h 50800"/>
              <a:gd name="connsiteX1" fmla="*/ 1209154 w 1221854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21854" h="50800">
                <a:moveTo>
                  <a:pt x="12700" y="12700"/>
                </a:moveTo>
                <a:lnTo>
                  <a:pt x="120915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828650" y="3412722"/>
            <a:ext cx="295656" cy="254393"/>
          </a:xfrm>
          <a:custGeom>
            <a:avLst/>
            <a:gdLst>
              <a:gd name="connsiteX0" fmla="*/ 12700 w 295656"/>
              <a:gd name="connsiteY0" fmla="*/ 241693 h 254393"/>
              <a:gd name="connsiteX1" fmla="*/ 282956 w 295656"/>
              <a:gd name="connsiteY1" fmla="*/ 12700 h 2543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5656" h="254393">
                <a:moveTo>
                  <a:pt x="12700" y="241693"/>
                </a:moveTo>
                <a:lnTo>
                  <a:pt x="28295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1835000" y="3419072"/>
            <a:ext cx="282956" cy="241693"/>
          </a:xfrm>
          <a:custGeom>
            <a:avLst/>
            <a:gdLst>
              <a:gd name="connsiteX0" fmla="*/ 6350 w 282956"/>
              <a:gd name="connsiteY0" fmla="*/ 235343 h 241693"/>
              <a:gd name="connsiteX1" fmla="*/ 276606 w 282956"/>
              <a:gd name="connsiteY1" fmla="*/ 6350 h 2416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2956" h="241693">
                <a:moveTo>
                  <a:pt x="6350" y="235343"/>
                </a:moveTo>
                <a:lnTo>
                  <a:pt x="27660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2072198" y="4404618"/>
            <a:ext cx="479158" cy="268897"/>
          </a:xfrm>
          <a:custGeom>
            <a:avLst/>
            <a:gdLst>
              <a:gd name="connsiteX0" fmla="*/ 12700 w 479158"/>
              <a:gd name="connsiteY0" fmla="*/ 12700 h 268897"/>
              <a:gd name="connsiteX1" fmla="*/ 466458 w 479158"/>
              <a:gd name="connsiteY1" fmla="*/ 256197 h 2688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9158" h="268897">
                <a:moveTo>
                  <a:pt x="12700" y="12700"/>
                </a:moveTo>
                <a:lnTo>
                  <a:pt x="466458" y="25619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2078548" y="4410968"/>
            <a:ext cx="466458" cy="256197"/>
          </a:xfrm>
          <a:custGeom>
            <a:avLst/>
            <a:gdLst>
              <a:gd name="connsiteX0" fmla="*/ 6350 w 466458"/>
              <a:gd name="connsiteY0" fmla="*/ 6350 h 256197"/>
              <a:gd name="connsiteX1" fmla="*/ 460108 w 466458"/>
              <a:gd name="connsiteY1" fmla="*/ 249847 h 2561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6458" h="256197">
                <a:moveTo>
                  <a:pt x="6350" y="6350"/>
                </a:moveTo>
                <a:lnTo>
                  <a:pt x="460108" y="24984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192003" y="3648066"/>
            <a:ext cx="967761" cy="25400"/>
          </a:xfrm>
          <a:custGeom>
            <a:avLst/>
            <a:gdLst>
              <a:gd name="connsiteX0" fmla="*/ 6350 w 967761"/>
              <a:gd name="connsiteY0" fmla="*/ 6350 h 25400"/>
              <a:gd name="connsiteX1" fmla="*/ 961411 w 96776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7761" h="25400">
                <a:moveTo>
                  <a:pt x="6350" y="6350"/>
                </a:moveTo>
                <a:lnTo>
                  <a:pt x="96141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1158802" y="4410968"/>
            <a:ext cx="1209154" cy="25400"/>
          </a:xfrm>
          <a:custGeom>
            <a:avLst/>
            <a:gdLst>
              <a:gd name="connsiteX0" fmla="*/ 6350 w 1209154"/>
              <a:gd name="connsiteY0" fmla="*/ 6350 h 25400"/>
              <a:gd name="connsiteX1" fmla="*/ 1202804 w 120915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09154" h="25400">
                <a:moveTo>
                  <a:pt x="6350" y="6350"/>
                </a:moveTo>
                <a:lnTo>
                  <a:pt x="120280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70BBC-E826-A148-8C7C-8CCCEC63E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784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3"/>
          <a:stretch>
            <a:fillRect/>
          </a:stretch>
        </p:blipFill>
        <p:spPr>
          <a:xfrm>
            <a:off x="298704" y="1402080"/>
            <a:ext cx="8546592" cy="4053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8521" y="1529160"/>
            <a:ext cx="819135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42" b="1">
                <a:solidFill>
                  <a:srgbClr val="000000"/>
                </a:solidFill>
                <a:latin typeface="Arial"/>
                <a:ea typeface="ＭＳ Ｐゴシック" charset="0"/>
              </a:rPr>
              <a:t>Ligament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708" y="2038747"/>
            <a:ext cx="649922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4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Tendon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2671" y="2692797"/>
            <a:ext cx="777457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42" b="1">
                <a:solidFill>
                  <a:srgbClr val="000000"/>
                </a:solidFill>
                <a:latin typeface="Arial"/>
                <a:ea typeface="ＭＳ Ｐゴシック" charset="0"/>
              </a:rPr>
              <a:t>Collagen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42" b="1">
                <a:solidFill>
                  <a:srgbClr val="000000"/>
                </a:solidFill>
                <a:latin typeface="Arial"/>
                <a:ea typeface="ＭＳ Ｐゴシック" charset="0"/>
              </a:rPr>
              <a:t>fibers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571" y="3426222"/>
            <a:ext cx="777457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42" b="1">
                <a:solidFill>
                  <a:srgbClr val="000000"/>
                </a:solidFill>
                <a:latin typeface="Arial"/>
                <a:ea typeface="ＭＳ Ｐゴシック" charset="0"/>
              </a:rPr>
              <a:t>Collagen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42" b="1">
                <a:solidFill>
                  <a:srgbClr val="000000"/>
                </a:solidFill>
                <a:latin typeface="Arial"/>
                <a:ea typeface="ＭＳ Ｐゴシック" charset="0"/>
              </a:rPr>
              <a:t>fibers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571" y="4045347"/>
            <a:ext cx="940963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42" b="1">
                <a:solidFill>
                  <a:srgbClr val="000000"/>
                </a:solidFill>
                <a:latin typeface="Arial"/>
                <a:ea typeface="ＭＳ Ｐゴシック" charset="0"/>
              </a:rPr>
              <a:t>Nuclei of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42" b="1">
                <a:solidFill>
                  <a:srgbClr val="000000"/>
                </a:solidFill>
                <a:latin typeface="Arial"/>
                <a:ea typeface="ＭＳ Ｐゴシック" charset="0"/>
              </a:rPr>
              <a:t>fibroblasts</a:t>
            </a:r>
            <a:endParaRPr lang="en-US" sz="1442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2671" y="3870722"/>
            <a:ext cx="940963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42" b="1">
                <a:solidFill>
                  <a:srgbClr val="000000"/>
                </a:solidFill>
                <a:latin typeface="Arial"/>
                <a:ea typeface="ＭＳ Ｐゴシック" charset="0"/>
              </a:rPr>
              <a:t>Nuclei of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42" b="1">
                <a:solidFill>
                  <a:srgbClr val="000000"/>
                </a:solidFill>
                <a:latin typeface="Arial"/>
                <a:ea typeface="ＭＳ Ｐゴシック" charset="0"/>
              </a:rPr>
              <a:t>fibroblasts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658" y="5013727"/>
            <a:ext cx="2529347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4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(d) Diagram: </a:t>
            </a:r>
            <a:r>
              <a:rPr lang="en-US" sz="144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Dense fibrous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2246" y="5013727"/>
            <a:ext cx="4098879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4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</a:t>
            </a:r>
            <a:r>
              <a:rPr lang="en-US" sz="144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Dense fibrous connective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4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tissue from a tendon (475</a:t>
            </a:r>
            <a:r>
              <a:rPr lang="en-US" sz="1442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44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</a:t>
            </a:r>
          </a:p>
        </p:txBody>
      </p:sp>
      <p:sp>
        <p:nvSpPr>
          <p:cNvPr id="13" name="Freeform 12"/>
          <p:cNvSpPr/>
          <p:nvPr/>
        </p:nvSpPr>
        <p:spPr>
          <a:xfrm>
            <a:off x="1853747" y="1612252"/>
            <a:ext cx="735329" cy="157289"/>
          </a:xfrm>
          <a:custGeom>
            <a:avLst/>
            <a:gdLst>
              <a:gd name="connsiteX0" fmla="*/ 722629 w 735329"/>
              <a:gd name="connsiteY0" fmla="*/ 12700 h 157289"/>
              <a:gd name="connsiteX1" fmla="*/ 619023 w 735329"/>
              <a:gd name="connsiteY1" fmla="*/ 12700 h 157289"/>
              <a:gd name="connsiteX2" fmla="*/ 12700 w 735329"/>
              <a:gd name="connsiteY2" fmla="*/ 144589 h 157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35329" h="157289">
                <a:moveTo>
                  <a:pt x="722629" y="12700"/>
                </a:moveTo>
                <a:lnTo>
                  <a:pt x="619023" y="12700"/>
                </a:lnTo>
                <a:lnTo>
                  <a:pt x="12700" y="14458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2156566" y="2135555"/>
            <a:ext cx="536092" cy="214376"/>
          </a:xfrm>
          <a:custGeom>
            <a:avLst/>
            <a:gdLst>
              <a:gd name="connsiteX0" fmla="*/ 523392 w 536092"/>
              <a:gd name="connsiteY0" fmla="*/ 12700 h 214376"/>
              <a:gd name="connsiteX1" fmla="*/ 316204 w 536092"/>
              <a:gd name="connsiteY1" fmla="*/ 12700 h 214376"/>
              <a:gd name="connsiteX2" fmla="*/ 12700 w 536092"/>
              <a:gd name="connsiteY2" fmla="*/ 201675 h 2143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36092" h="214376">
                <a:moveTo>
                  <a:pt x="523392" y="12700"/>
                </a:moveTo>
                <a:lnTo>
                  <a:pt x="316204" y="12700"/>
                </a:lnTo>
                <a:lnTo>
                  <a:pt x="12700" y="20167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1130954" y="3522700"/>
            <a:ext cx="829867" cy="50800"/>
          </a:xfrm>
          <a:custGeom>
            <a:avLst/>
            <a:gdLst>
              <a:gd name="connsiteX0" fmla="*/ 12699 w 829867"/>
              <a:gd name="connsiteY0" fmla="*/ 12700 h 50800"/>
              <a:gd name="connsiteX1" fmla="*/ 817167 w 82986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9867" h="50800">
                <a:moveTo>
                  <a:pt x="12700" y="12700"/>
                </a:moveTo>
                <a:lnTo>
                  <a:pt x="817167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1495010" y="3522700"/>
            <a:ext cx="416712" cy="198043"/>
          </a:xfrm>
          <a:custGeom>
            <a:avLst/>
            <a:gdLst>
              <a:gd name="connsiteX0" fmla="*/ 12700 w 416712"/>
              <a:gd name="connsiteY0" fmla="*/ 12700 h 198043"/>
              <a:gd name="connsiteX1" fmla="*/ 404012 w 416712"/>
              <a:gd name="connsiteY1" fmla="*/ 185343 h 1980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16712" h="198043">
                <a:moveTo>
                  <a:pt x="12700" y="12700"/>
                </a:moveTo>
                <a:lnTo>
                  <a:pt x="404012" y="18534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1130457" y="4143158"/>
            <a:ext cx="994194" cy="50800"/>
          </a:xfrm>
          <a:custGeom>
            <a:avLst/>
            <a:gdLst>
              <a:gd name="connsiteX0" fmla="*/ 12700 w 994194"/>
              <a:gd name="connsiteY0" fmla="*/ 12700 h 50800"/>
              <a:gd name="connsiteX1" fmla="*/ 981494 w 994194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94194" h="50800">
                <a:moveTo>
                  <a:pt x="12700" y="12700"/>
                </a:moveTo>
                <a:lnTo>
                  <a:pt x="98149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1523763" y="4143158"/>
            <a:ext cx="393725" cy="221081"/>
          </a:xfrm>
          <a:custGeom>
            <a:avLst/>
            <a:gdLst>
              <a:gd name="connsiteX0" fmla="*/ 12700 w 393725"/>
              <a:gd name="connsiteY0" fmla="*/ 12700 h 221081"/>
              <a:gd name="connsiteX1" fmla="*/ 381025 w 393725"/>
              <a:gd name="connsiteY1" fmla="*/ 208381 h 2210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3725" h="221081">
                <a:moveTo>
                  <a:pt x="12700" y="12700"/>
                </a:moveTo>
                <a:lnTo>
                  <a:pt x="381025" y="20838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860097" y="1618602"/>
            <a:ext cx="722629" cy="144589"/>
          </a:xfrm>
          <a:custGeom>
            <a:avLst/>
            <a:gdLst>
              <a:gd name="connsiteX0" fmla="*/ 716279 w 722629"/>
              <a:gd name="connsiteY0" fmla="*/ 6350 h 144589"/>
              <a:gd name="connsiteX1" fmla="*/ 612673 w 722629"/>
              <a:gd name="connsiteY1" fmla="*/ 6350 h 144589"/>
              <a:gd name="connsiteX2" fmla="*/ 6350 w 722629"/>
              <a:gd name="connsiteY2" fmla="*/ 138239 h 144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22629" h="144589">
                <a:moveTo>
                  <a:pt x="716279" y="6350"/>
                </a:moveTo>
                <a:lnTo>
                  <a:pt x="612673" y="6350"/>
                </a:lnTo>
                <a:lnTo>
                  <a:pt x="6350" y="13823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162916" y="2141905"/>
            <a:ext cx="523392" cy="201676"/>
          </a:xfrm>
          <a:custGeom>
            <a:avLst/>
            <a:gdLst>
              <a:gd name="connsiteX0" fmla="*/ 517042 w 523392"/>
              <a:gd name="connsiteY0" fmla="*/ 6350 h 201676"/>
              <a:gd name="connsiteX1" fmla="*/ 309854 w 523392"/>
              <a:gd name="connsiteY1" fmla="*/ 6350 h 201676"/>
              <a:gd name="connsiteX2" fmla="*/ 6350 w 523392"/>
              <a:gd name="connsiteY2" fmla="*/ 195325 h 201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23392" h="201676">
                <a:moveTo>
                  <a:pt x="517042" y="6350"/>
                </a:moveTo>
                <a:lnTo>
                  <a:pt x="309854" y="6350"/>
                </a:lnTo>
                <a:lnTo>
                  <a:pt x="6350" y="19532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1137304" y="3529050"/>
            <a:ext cx="817167" cy="25400"/>
          </a:xfrm>
          <a:custGeom>
            <a:avLst/>
            <a:gdLst>
              <a:gd name="connsiteX0" fmla="*/ 6349 w 817167"/>
              <a:gd name="connsiteY0" fmla="*/ 6350 h 25400"/>
              <a:gd name="connsiteX1" fmla="*/ 810817 w 81716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7167" h="25400">
                <a:moveTo>
                  <a:pt x="6350" y="6350"/>
                </a:moveTo>
                <a:lnTo>
                  <a:pt x="81081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1501360" y="3529050"/>
            <a:ext cx="404012" cy="185343"/>
          </a:xfrm>
          <a:custGeom>
            <a:avLst/>
            <a:gdLst>
              <a:gd name="connsiteX0" fmla="*/ 6350 w 404012"/>
              <a:gd name="connsiteY0" fmla="*/ 6350 h 185343"/>
              <a:gd name="connsiteX1" fmla="*/ 397662 w 404012"/>
              <a:gd name="connsiteY1" fmla="*/ 178993 h 1853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4012" h="185343">
                <a:moveTo>
                  <a:pt x="6350" y="6350"/>
                </a:moveTo>
                <a:lnTo>
                  <a:pt x="397662" y="17899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136807" y="4149508"/>
            <a:ext cx="981494" cy="25400"/>
          </a:xfrm>
          <a:custGeom>
            <a:avLst/>
            <a:gdLst>
              <a:gd name="connsiteX0" fmla="*/ 6350 w 981494"/>
              <a:gd name="connsiteY0" fmla="*/ 6350 h 25400"/>
              <a:gd name="connsiteX1" fmla="*/ 975144 w 98149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81494" h="25400">
                <a:moveTo>
                  <a:pt x="6350" y="6350"/>
                </a:moveTo>
                <a:lnTo>
                  <a:pt x="97514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1530113" y="4149508"/>
            <a:ext cx="381025" cy="208381"/>
          </a:xfrm>
          <a:custGeom>
            <a:avLst/>
            <a:gdLst>
              <a:gd name="connsiteX0" fmla="*/ 6350 w 381025"/>
              <a:gd name="connsiteY0" fmla="*/ 6350 h 208381"/>
              <a:gd name="connsiteX1" fmla="*/ 374675 w 381025"/>
              <a:gd name="connsiteY1" fmla="*/ 202031 h 2083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25" h="208381">
                <a:moveTo>
                  <a:pt x="6350" y="6350"/>
                </a:moveTo>
                <a:lnTo>
                  <a:pt x="374675" y="20203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6206177" y="2774784"/>
            <a:ext cx="1643355" cy="33477"/>
          </a:xfrm>
          <a:custGeom>
            <a:avLst/>
            <a:gdLst>
              <a:gd name="connsiteX0" fmla="*/ 1630654 w 1643355"/>
              <a:gd name="connsiteY0" fmla="*/ 12700 h 33477"/>
              <a:gd name="connsiteX1" fmla="*/ 1493913 w 1643355"/>
              <a:gd name="connsiteY1" fmla="*/ 12700 h 33477"/>
              <a:gd name="connsiteX2" fmla="*/ 12700 w 1643355"/>
              <a:gd name="connsiteY2" fmla="*/ 20777 h 334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43355" h="33477">
                <a:moveTo>
                  <a:pt x="1630654" y="12700"/>
                </a:moveTo>
                <a:lnTo>
                  <a:pt x="1493913" y="12700"/>
                </a:lnTo>
                <a:lnTo>
                  <a:pt x="12700" y="2077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6267238" y="3952658"/>
            <a:ext cx="1582292" cy="204355"/>
          </a:xfrm>
          <a:custGeom>
            <a:avLst/>
            <a:gdLst>
              <a:gd name="connsiteX0" fmla="*/ 1569592 w 1582292"/>
              <a:gd name="connsiteY0" fmla="*/ 12700 h 204355"/>
              <a:gd name="connsiteX1" fmla="*/ 1431696 w 1582292"/>
              <a:gd name="connsiteY1" fmla="*/ 12700 h 204355"/>
              <a:gd name="connsiteX2" fmla="*/ 12700 w 1582292"/>
              <a:gd name="connsiteY2" fmla="*/ 191655 h 204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82292" h="204355">
                <a:moveTo>
                  <a:pt x="1569592" y="12700"/>
                </a:moveTo>
                <a:lnTo>
                  <a:pt x="1431696" y="12700"/>
                </a:lnTo>
                <a:lnTo>
                  <a:pt x="12700" y="19165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6057968" y="2778454"/>
            <a:ext cx="1654822" cy="603465"/>
          </a:xfrm>
          <a:custGeom>
            <a:avLst/>
            <a:gdLst>
              <a:gd name="connsiteX0" fmla="*/ 12700 w 1654822"/>
              <a:gd name="connsiteY0" fmla="*/ 247014 h 603465"/>
              <a:gd name="connsiteX1" fmla="*/ 1642122 w 1654822"/>
              <a:gd name="connsiteY1" fmla="*/ 12700 h 603465"/>
              <a:gd name="connsiteX2" fmla="*/ 600328 w 1654822"/>
              <a:gd name="connsiteY2" fmla="*/ 590765 h 6034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54822" h="603465">
                <a:moveTo>
                  <a:pt x="12700" y="247014"/>
                </a:moveTo>
                <a:lnTo>
                  <a:pt x="1642122" y="12700"/>
                </a:lnTo>
                <a:lnTo>
                  <a:pt x="600328" y="59076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7030089" y="3952658"/>
            <a:ext cx="681545" cy="381317"/>
          </a:xfrm>
          <a:custGeom>
            <a:avLst/>
            <a:gdLst>
              <a:gd name="connsiteX0" fmla="*/ 668845 w 681545"/>
              <a:gd name="connsiteY0" fmla="*/ 12700 h 381317"/>
              <a:gd name="connsiteX1" fmla="*/ 12700 w 681545"/>
              <a:gd name="connsiteY1" fmla="*/ 368617 h 3813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1545" h="381317">
                <a:moveTo>
                  <a:pt x="668845" y="12700"/>
                </a:moveTo>
                <a:lnTo>
                  <a:pt x="12700" y="36861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6212527" y="2781134"/>
            <a:ext cx="1630655" cy="20777"/>
          </a:xfrm>
          <a:custGeom>
            <a:avLst/>
            <a:gdLst>
              <a:gd name="connsiteX0" fmla="*/ 1624304 w 1630655"/>
              <a:gd name="connsiteY0" fmla="*/ 6350 h 20777"/>
              <a:gd name="connsiteX1" fmla="*/ 1487563 w 1630655"/>
              <a:gd name="connsiteY1" fmla="*/ 6350 h 20777"/>
              <a:gd name="connsiteX2" fmla="*/ 6350 w 1630655"/>
              <a:gd name="connsiteY2" fmla="*/ 14427 h 207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30655" h="20777">
                <a:moveTo>
                  <a:pt x="1624304" y="6350"/>
                </a:moveTo>
                <a:lnTo>
                  <a:pt x="1487563" y="6350"/>
                </a:lnTo>
                <a:lnTo>
                  <a:pt x="6350" y="1442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6273588" y="3959008"/>
            <a:ext cx="1569592" cy="191655"/>
          </a:xfrm>
          <a:custGeom>
            <a:avLst/>
            <a:gdLst>
              <a:gd name="connsiteX0" fmla="*/ 1563242 w 1569592"/>
              <a:gd name="connsiteY0" fmla="*/ 6350 h 191655"/>
              <a:gd name="connsiteX1" fmla="*/ 1425346 w 1569592"/>
              <a:gd name="connsiteY1" fmla="*/ 6350 h 191655"/>
              <a:gd name="connsiteX2" fmla="*/ 6350 w 1569592"/>
              <a:gd name="connsiteY2" fmla="*/ 185305 h 191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69592" h="191655">
                <a:moveTo>
                  <a:pt x="1563242" y="6350"/>
                </a:moveTo>
                <a:lnTo>
                  <a:pt x="1425346" y="6350"/>
                </a:lnTo>
                <a:lnTo>
                  <a:pt x="6350" y="18530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6064318" y="2784804"/>
            <a:ext cx="1642122" cy="590765"/>
          </a:xfrm>
          <a:custGeom>
            <a:avLst/>
            <a:gdLst>
              <a:gd name="connsiteX0" fmla="*/ 6350 w 1642122"/>
              <a:gd name="connsiteY0" fmla="*/ 240664 h 590765"/>
              <a:gd name="connsiteX1" fmla="*/ 1635772 w 1642122"/>
              <a:gd name="connsiteY1" fmla="*/ 6350 h 590765"/>
              <a:gd name="connsiteX2" fmla="*/ 593978 w 1642122"/>
              <a:gd name="connsiteY2" fmla="*/ 584415 h 5907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42122" h="590765">
                <a:moveTo>
                  <a:pt x="6350" y="240664"/>
                </a:moveTo>
                <a:lnTo>
                  <a:pt x="1635772" y="6350"/>
                </a:lnTo>
                <a:lnTo>
                  <a:pt x="593978" y="58441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7036439" y="3959008"/>
            <a:ext cx="668845" cy="368617"/>
          </a:xfrm>
          <a:custGeom>
            <a:avLst/>
            <a:gdLst>
              <a:gd name="connsiteX0" fmla="*/ 662495 w 668845"/>
              <a:gd name="connsiteY0" fmla="*/ 6350 h 368617"/>
              <a:gd name="connsiteX1" fmla="*/ 6350 w 668845"/>
              <a:gd name="connsiteY1" fmla="*/ 362267 h 368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8845" h="368617">
                <a:moveTo>
                  <a:pt x="662495" y="6350"/>
                </a:moveTo>
                <a:lnTo>
                  <a:pt x="6350" y="36226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F3335-C3A7-704A-856C-0F6FAB4B7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537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>
            <a:fillRect/>
          </a:stretch>
        </p:blipFill>
        <p:spPr>
          <a:xfrm>
            <a:off x="298704" y="1286256"/>
            <a:ext cx="8546592" cy="4285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2941" y="1362074"/>
            <a:ext cx="947375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Mucosal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epithelium</a:t>
            </a:r>
            <a:endParaRPr lang="en-US" sz="147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941" y="1882774"/>
            <a:ext cx="663643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Lamina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propria</a:t>
            </a:r>
            <a:endParaRPr lang="en-US" sz="147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4829" y="1836737"/>
            <a:ext cx="612347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Elastic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fibers</a:t>
            </a:r>
            <a:endParaRPr lang="en-US" sz="147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829" y="2625724"/>
            <a:ext cx="799899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Collagen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fibers</a:t>
            </a:r>
            <a:endParaRPr lang="en-US" sz="147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16" y="3254374"/>
            <a:ext cx="746999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Elastic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fibers of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matrix</a:t>
            </a:r>
            <a:endParaRPr lang="en-US" sz="147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829" y="3238499"/>
            <a:ext cx="915315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Fibroblast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nuclei</a:t>
            </a:r>
            <a:endParaRPr lang="en-US" sz="147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16" y="3952874"/>
            <a:ext cx="968214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Nuclei of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fibroblasts</a:t>
            </a:r>
            <a:endParaRPr lang="en-US" sz="147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616" y="4597399"/>
            <a:ext cx="799899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Collagen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9" b="1">
                <a:solidFill>
                  <a:srgbClr val="000000"/>
                </a:solidFill>
                <a:latin typeface="Arial"/>
                <a:ea typeface="ＭＳ Ｐゴシック" charset="0"/>
              </a:rPr>
              <a:t>fibers</a:t>
            </a:r>
            <a:endParaRPr lang="en-US" sz="1479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804" y="5116507"/>
            <a:ext cx="1999073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9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(e) Diagram: </a:t>
            </a:r>
            <a:r>
              <a:rPr lang="en-US" sz="147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Areolar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7091" y="5116507"/>
            <a:ext cx="4439100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79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47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Areolar connective tissue, a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7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soft packaging tissue of the body (270</a:t>
            </a:r>
            <a:r>
              <a:rPr lang="en-US" sz="1479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479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</a:t>
            </a:r>
          </a:p>
        </p:txBody>
      </p:sp>
      <p:sp>
        <p:nvSpPr>
          <p:cNvPr id="15" name="Freeform 14"/>
          <p:cNvSpPr/>
          <p:nvPr/>
        </p:nvSpPr>
        <p:spPr>
          <a:xfrm>
            <a:off x="982572" y="3342014"/>
            <a:ext cx="1518285" cy="50800"/>
          </a:xfrm>
          <a:custGeom>
            <a:avLst/>
            <a:gdLst>
              <a:gd name="connsiteX0" fmla="*/ 1505585 w 1518285"/>
              <a:gd name="connsiteY0" fmla="*/ 12700 h 50800"/>
              <a:gd name="connsiteX1" fmla="*/ 12700 w 1518285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18285" h="50800">
                <a:moveTo>
                  <a:pt x="1505585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1107401" y="3343729"/>
            <a:ext cx="2472764" cy="573443"/>
          </a:xfrm>
          <a:custGeom>
            <a:avLst/>
            <a:gdLst>
              <a:gd name="connsiteX0" fmla="*/ 12700 w 2472764"/>
              <a:gd name="connsiteY0" fmla="*/ 12700 h 573443"/>
              <a:gd name="connsiteX1" fmla="*/ 2460064 w 2472764"/>
              <a:gd name="connsiteY1" fmla="*/ 560743 h 5734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72764" h="573443">
                <a:moveTo>
                  <a:pt x="12700" y="12700"/>
                </a:moveTo>
                <a:lnTo>
                  <a:pt x="2460064" y="56074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1148611" y="4040248"/>
            <a:ext cx="822883" cy="50800"/>
          </a:xfrm>
          <a:custGeom>
            <a:avLst/>
            <a:gdLst>
              <a:gd name="connsiteX0" fmla="*/ 810183 w 822883"/>
              <a:gd name="connsiteY0" fmla="*/ 12700 h 50800"/>
              <a:gd name="connsiteX1" fmla="*/ 12700 w 82288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2883" h="50800">
                <a:moveTo>
                  <a:pt x="810183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1273440" y="4041937"/>
            <a:ext cx="1224076" cy="437133"/>
          </a:xfrm>
          <a:custGeom>
            <a:avLst/>
            <a:gdLst>
              <a:gd name="connsiteX0" fmla="*/ 12700 w 1224076"/>
              <a:gd name="connsiteY0" fmla="*/ 12700 h 437133"/>
              <a:gd name="connsiteX1" fmla="*/ 1211376 w 1224076"/>
              <a:gd name="connsiteY1" fmla="*/ 424433 h 4371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24076" h="437133">
                <a:moveTo>
                  <a:pt x="12700" y="12700"/>
                </a:moveTo>
                <a:lnTo>
                  <a:pt x="1211376" y="42443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5979450" y="1907727"/>
            <a:ext cx="1880184" cy="50800"/>
          </a:xfrm>
          <a:custGeom>
            <a:avLst/>
            <a:gdLst>
              <a:gd name="connsiteX0" fmla="*/ 1867484 w 1880184"/>
              <a:gd name="connsiteY0" fmla="*/ 12700 h 50800"/>
              <a:gd name="connsiteX1" fmla="*/ 12700 w 1880184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80184" h="50800">
                <a:moveTo>
                  <a:pt x="1867484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6779728" y="1907727"/>
            <a:ext cx="938415" cy="351027"/>
          </a:xfrm>
          <a:custGeom>
            <a:avLst/>
            <a:gdLst>
              <a:gd name="connsiteX0" fmla="*/ 925715 w 938415"/>
              <a:gd name="connsiteY0" fmla="*/ 12700 h 351027"/>
              <a:gd name="connsiteX1" fmla="*/ 12700 w 938415"/>
              <a:gd name="connsiteY1" fmla="*/ 338327 h 3510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8415" h="351027">
                <a:moveTo>
                  <a:pt x="925715" y="12700"/>
                </a:moveTo>
                <a:lnTo>
                  <a:pt x="12700" y="33832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6842351" y="2696740"/>
            <a:ext cx="1017282" cy="50800"/>
          </a:xfrm>
          <a:custGeom>
            <a:avLst/>
            <a:gdLst>
              <a:gd name="connsiteX0" fmla="*/ 1004582 w 1017282"/>
              <a:gd name="connsiteY0" fmla="*/ 12700 h 50800"/>
              <a:gd name="connsiteX1" fmla="*/ 12700 w 101728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7282" h="50800">
                <a:moveTo>
                  <a:pt x="1004582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6980096" y="2696740"/>
            <a:ext cx="738047" cy="325983"/>
          </a:xfrm>
          <a:custGeom>
            <a:avLst/>
            <a:gdLst>
              <a:gd name="connsiteX0" fmla="*/ 725347 w 738047"/>
              <a:gd name="connsiteY0" fmla="*/ 12700 h 325983"/>
              <a:gd name="connsiteX1" fmla="*/ 12700 w 738047"/>
              <a:gd name="connsiteY1" fmla="*/ 313283 h 3259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8047" h="325983">
                <a:moveTo>
                  <a:pt x="725347" y="12700"/>
                </a:moveTo>
                <a:lnTo>
                  <a:pt x="12700" y="31328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7099717" y="3074349"/>
            <a:ext cx="759916" cy="261454"/>
          </a:xfrm>
          <a:custGeom>
            <a:avLst/>
            <a:gdLst>
              <a:gd name="connsiteX0" fmla="*/ 747216 w 759916"/>
              <a:gd name="connsiteY0" fmla="*/ 248754 h 261454"/>
              <a:gd name="connsiteX1" fmla="*/ 583170 w 759916"/>
              <a:gd name="connsiteY1" fmla="*/ 248754 h 261454"/>
              <a:gd name="connsiteX2" fmla="*/ 12700 w 759916"/>
              <a:gd name="connsiteY2" fmla="*/ 12700 h 261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59916" h="261454">
                <a:moveTo>
                  <a:pt x="747216" y="248754"/>
                </a:moveTo>
                <a:lnTo>
                  <a:pt x="583170" y="248754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7242744" y="3310404"/>
            <a:ext cx="475399" cy="446354"/>
          </a:xfrm>
          <a:custGeom>
            <a:avLst/>
            <a:gdLst>
              <a:gd name="connsiteX0" fmla="*/ 12700 w 475399"/>
              <a:gd name="connsiteY0" fmla="*/ 433654 h 446354"/>
              <a:gd name="connsiteX1" fmla="*/ 462698 w 475399"/>
              <a:gd name="connsiteY1" fmla="*/ 12700 h 4463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5399" h="446354">
                <a:moveTo>
                  <a:pt x="12700" y="433654"/>
                </a:moveTo>
                <a:lnTo>
                  <a:pt x="46269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2379394" y="1437727"/>
            <a:ext cx="525424" cy="479971"/>
          </a:xfrm>
          <a:custGeom>
            <a:avLst/>
            <a:gdLst>
              <a:gd name="connsiteX0" fmla="*/ 512724 w 525424"/>
              <a:gd name="connsiteY0" fmla="*/ 12700 h 479971"/>
              <a:gd name="connsiteX1" fmla="*/ 12700 w 525424"/>
              <a:gd name="connsiteY1" fmla="*/ 467271 h 4799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25424" h="479971">
                <a:moveTo>
                  <a:pt x="512724" y="12700"/>
                </a:moveTo>
                <a:lnTo>
                  <a:pt x="12700" y="46727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2385744" y="1444076"/>
            <a:ext cx="512724" cy="467271"/>
          </a:xfrm>
          <a:custGeom>
            <a:avLst/>
            <a:gdLst>
              <a:gd name="connsiteX0" fmla="*/ 506374 w 512724"/>
              <a:gd name="connsiteY0" fmla="*/ 6350 h 467271"/>
              <a:gd name="connsiteX1" fmla="*/ 6350 w 512724"/>
              <a:gd name="connsiteY1" fmla="*/ 460921 h 467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2724" h="467271">
                <a:moveTo>
                  <a:pt x="506374" y="6350"/>
                </a:moveTo>
                <a:lnTo>
                  <a:pt x="6350" y="46092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2336303" y="1957295"/>
            <a:ext cx="571677" cy="613600"/>
          </a:xfrm>
          <a:custGeom>
            <a:avLst/>
            <a:gdLst>
              <a:gd name="connsiteX0" fmla="*/ 558977 w 571677"/>
              <a:gd name="connsiteY0" fmla="*/ 12700 h 613600"/>
              <a:gd name="connsiteX1" fmla="*/ 12700 w 571677"/>
              <a:gd name="connsiteY1" fmla="*/ 600900 h 61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677" h="613600">
                <a:moveTo>
                  <a:pt x="558977" y="12700"/>
                </a:moveTo>
                <a:lnTo>
                  <a:pt x="12700" y="6009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342653" y="1963645"/>
            <a:ext cx="558977" cy="600900"/>
          </a:xfrm>
          <a:custGeom>
            <a:avLst/>
            <a:gdLst>
              <a:gd name="connsiteX0" fmla="*/ 552627 w 558977"/>
              <a:gd name="connsiteY0" fmla="*/ 6350 h 600900"/>
              <a:gd name="connsiteX1" fmla="*/ 6350 w 558977"/>
              <a:gd name="connsiteY1" fmla="*/ 594550 h 600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8977" h="600900">
                <a:moveTo>
                  <a:pt x="552627" y="6350"/>
                </a:moveTo>
                <a:lnTo>
                  <a:pt x="6350" y="5945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988922" y="3348364"/>
            <a:ext cx="1505585" cy="25400"/>
          </a:xfrm>
          <a:custGeom>
            <a:avLst/>
            <a:gdLst>
              <a:gd name="connsiteX0" fmla="*/ 1499235 w 1505585"/>
              <a:gd name="connsiteY0" fmla="*/ 6350 h 25400"/>
              <a:gd name="connsiteX1" fmla="*/ 6350 w 150558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05585" h="25400">
                <a:moveTo>
                  <a:pt x="1499235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1113751" y="3350079"/>
            <a:ext cx="2460064" cy="560743"/>
          </a:xfrm>
          <a:custGeom>
            <a:avLst/>
            <a:gdLst>
              <a:gd name="connsiteX0" fmla="*/ 6350 w 2460064"/>
              <a:gd name="connsiteY0" fmla="*/ 6350 h 560743"/>
              <a:gd name="connsiteX1" fmla="*/ 2453714 w 2460064"/>
              <a:gd name="connsiteY1" fmla="*/ 554393 h 5607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60064" h="560743">
                <a:moveTo>
                  <a:pt x="6350" y="6350"/>
                </a:moveTo>
                <a:lnTo>
                  <a:pt x="2453714" y="55439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1154961" y="4046598"/>
            <a:ext cx="810183" cy="25400"/>
          </a:xfrm>
          <a:custGeom>
            <a:avLst/>
            <a:gdLst>
              <a:gd name="connsiteX0" fmla="*/ 803833 w 810183"/>
              <a:gd name="connsiteY0" fmla="*/ 6350 h 25400"/>
              <a:gd name="connsiteX1" fmla="*/ 6350 w 81018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183" h="25400">
                <a:moveTo>
                  <a:pt x="803833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1279790" y="4048287"/>
            <a:ext cx="1211376" cy="424433"/>
          </a:xfrm>
          <a:custGeom>
            <a:avLst/>
            <a:gdLst>
              <a:gd name="connsiteX0" fmla="*/ 6350 w 1211376"/>
              <a:gd name="connsiteY0" fmla="*/ 6350 h 424433"/>
              <a:gd name="connsiteX1" fmla="*/ 1205026 w 1211376"/>
              <a:gd name="connsiteY1" fmla="*/ 418083 h 4244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1376" h="424433">
                <a:moveTo>
                  <a:pt x="6350" y="6350"/>
                </a:moveTo>
                <a:lnTo>
                  <a:pt x="1205026" y="41808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1161172" y="4682944"/>
            <a:ext cx="754519" cy="50800"/>
          </a:xfrm>
          <a:custGeom>
            <a:avLst/>
            <a:gdLst>
              <a:gd name="connsiteX0" fmla="*/ 741819 w 754519"/>
              <a:gd name="connsiteY0" fmla="*/ 12700 h 50800"/>
              <a:gd name="connsiteX1" fmla="*/ 12700 w 75451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4519" h="50800">
                <a:moveTo>
                  <a:pt x="741819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1286000" y="4494095"/>
            <a:ext cx="394868" cy="212534"/>
          </a:xfrm>
          <a:custGeom>
            <a:avLst/>
            <a:gdLst>
              <a:gd name="connsiteX0" fmla="*/ 12700 w 394868"/>
              <a:gd name="connsiteY0" fmla="*/ 199834 h 212534"/>
              <a:gd name="connsiteX1" fmla="*/ 382168 w 394868"/>
              <a:gd name="connsiteY1" fmla="*/ 12700 h 2125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4868" h="212534">
                <a:moveTo>
                  <a:pt x="12700" y="199834"/>
                </a:moveTo>
                <a:lnTo>
                  <a:pt x="38216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1167522" y="4689294"/>
            <a:ext cx="741819" cy="25400"/>
          </a:xfrm>
          <a:custGeom>
            <a:avLst/>
            <a:gdLst>
              <a:gd name="connsiteX0" fmla="*/ 735469 w 741819"/>
              <a:gd name="connsiteY0" fmla="*/ 6350 h 25400"/>
              <a:gd name="connsiteX1" fmla="*/ 6350 w 74181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41819" h="25400">
                <a:moveTo>
                  <a:pt x="73546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1292350" y="4500445"/>
            <a:ext cx="382168" cy="199834"/>
          </a:xfrm>
          <a:custGeom>
            <a:avLst/>
            <a:gdLst>
              <a:gd name="connsiteX0" fmla="*/ 6350 w 382168"/>
              <a:gd name="connsiteY0" fmla="*/ 193484 h 199834"/>
              <a:gd name="connsiteX1" fmla="*/ 375818 w 382168"/>
              <a:gd name="connsiteY1" fmla="*/ 6350 h 1998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2168" h="199834">
                <a:moveTo>
                  <a:pt x="6350" y="193484"/>
                </a:moveTo>
                <a:lnTo>
                  <a:pt x="37581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5985800" y="1914077"/>
            <a:ext cx="1867484" cy="25400"/>
          </a:xfrm>
          <a:custGeom>
            <a:avLst/>
            <a:gdLst>
              <a:gd name="connsiteX0" fmla="*/ 1861134 w 1867484"/>
              <a:gd name="connsiteY0" fmla="*/ 6350 h 25400"/>
              <a:gd name="connsiteX1" fmla="*/ 6350 w 186748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67484" h="25400">
                <a:moveTo>
                  <a:pt x="1861134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6786078" y="1914077"/>
            <a:ext cx="925715" cy="338327"/>
          </a:xfrm>
          <a:custGeom>
            <a:avLst/>
            <a:gdLst>
              <a:gd name="connsiteX0" fmla="*/ 919365 w 925715"/>
              <a:gd name="connsiteY0" fmla="*/ 6350 h 338327"/>
              <a:gd name="connsiteX1" fmla="*/ 6350 w 925715"/>
              <a:gd name="connsiteY1" fmla="*/ 331977 h 3383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5715" h="338327">
                <a:moveTo>
                  <a:pt x="919365" y="6350"/>
                </a:moveTo>
                <a:lnTo>
                  <a:pt x="6350" y="33197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6848701" y="2703090"/>
            <a:ext cx="1004582" cy="25400"/>
          </a:xfrm>
          <a:custGeom>
            <a:avLst/>
            <a:gdLst>
              <a:gd name="connsiteX0" fmla="*/ 998232 w 1004582"/>
              <a:gd name="connsiteY0" fmla="*/ 6350 h 25400"/>
              <a:gd name="connsiteX1" fmla="*/ 6350 w 100458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4582" h="25400">
                <a:moveTo>
                  <a:pt x="998232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6986446" y="2703090"/>
            <a:ext cx="725347" cy="313283"/>
          </a:xfrm>
          <a:custGeom>
            <a:avLst/>
            <a:gdLst>
              <a:gd name="connsiteX0" fmla="*/ 718997 w 725347"/>
              <a:gd name="connsiteY0" fmla="*/ 6350 h 313283"/>
              <a:gd name="connsiteX1" fmla="*/ 6350 w 725347"/>
              <a:gd name="connsiteY1" fmla="*/ 306933 h 3132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5347" h="313283">
                <a:moveTo>
                  <a:pt x="718997" y="6350"/>
                </a:moveTo>
                <a:lnTo>
                  <a:pt x="6350" y="30693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7106067" y="3080699"/>
            <a:ext cx="747216" cy="248754"/>
          </a:xfrm>
          <a:custGeom>
            <a:avLst/>
            <a:gdLst>
              <a:gd name="connsiteX0" fmla="*/ 740866 w 747216"/>
              <a:gd name="connsiteY0" fmla="*/ 242404 h 248754"/>
              <a:gd name="connsiteX1" fmla="*/ 576820 w 747216"/>
              <a:gd name="connsiteY1" fmla="*/ 242404 h 248754"/>
              <a:gd name="connsiteX2" fmla="*/ 6350 w 747216"/>
              <a:gd name="connsiteY2" fmla="*/ 6350 h 2487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47216" h="248754">
                <a:moveTo>
                  <a:pt x="740866" y="242404"/>
                </a:moveTo>
                <a:lnTo>
                  <a:pt x="576820" y="242404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7249094" y="3316754"/>
            <a:ext cx="462699" cy="433654"/>
          </a:xfrm>
          <a:custGeom>
            <a:avLst/>
            <a:gdLst>
              <a:gd name="connsiteX0" fmla="*/ 6350 w 462699"/>
              <a:gd name="connsiteY0" fmla="*/ 427304 h 433654"/>
              <a:gd name="connsiteX1" fmla="*/ 456348 w 462699"/>
              <a:gd name="connsiteY1" fmla="*/ 6350 h 4336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2699" h="433654">
                <a:moveTo>
                  <a:pt x="6350" y="427304"/>
                </a:moveTo>
                <a:lnTo>
                  <a:pt x="45634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7E7BD-634A-364B-94D8-05353A2B4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593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1"/>
          <a:stretch>
            <a:fillRect/>
          </a:stretch>
        </p:blipFill>
        <p:spPr>
          <a:xfrm>
            <a:off x="298704" y="1341120"/>
            <a:ext cx="8546592" cy="417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9276" y="1907302"/>
            <a:ext cx="806311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Nuclei of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fat cells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151" y="2623264"/>
            <a:ext cx="966611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90" b="1">
                <a:solidFill>
                  <a:srgbClr val="000000"/>
                </a:solidFill>
                <a:latin typeface="Arial"/>
                <a:ea typeface="ＭＳ Ｐゴシック" charset="0"/>
              </a:rPr>
              <a:t>Vacuole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90" b="1">
                <a:solidFill>
                  <a:srgbClr val="000000"/>
                </a:solidFill>
                <a:latin typeface="Arial"/>
                <a:ea typeface="ＭＳ Ｐゴシック" charset="0"/>
              </a:rPr>
              <a:t>containing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90" b="1">
                <a:solidFill>
                  <a:srgbClr val="000000"/>
                </a:solidFill>
                <a:latin typeface="Arial"/>
                <a:ea typeface="ＭＳ Ｐゴシック" charset="0"/>
              </a:rPr>
              <a:t>fat droplet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6676" y="3399552"/>
            <a:ext cx="806311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90" b="1">
                <a:solidFill>
                  <a:srgbClr val="000000"/>
                </a:solidFill>
                <a:latin typeface="Arial"/>
                <a:ea typeface="ＭＳ Ｐゴシック" charset="0"/>
              </a:rPr>
              <a:t>Nuclei of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90" b="1">
                <a:solidFill>
                  <a:srgbClr val="000000"/>
                </a:solidFill>
                <a:latin typeface="Arial"/>
                <a:ea typeface="ＭＳ Ｐゴシック" charset="0"/>
              </a:rPr>
              <a:t>fat cells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751" y="4021852"/>
            <a:ext cx="966611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90" b="1">
                <a:solidFill>
                  <a:srgbClr val="000000"/>
                </a:solidFill>
                <a:latin typeface="Arial"/>
                <a:ea typeface="ＭＳ Ｐゴシック" charset="0"/>
              </a:rPr>
              <a:t>Vacuole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90" b="1">
                <a:solidFill>
                  <a:srgbClr val="000000"/>
                </a:solidFill>
                <a:latin typeface="Arial"/>
                <a:ea typeface="ＭＳ Ｐゴシック" charset="0"/>
              </a:rPr>
              <a:t>containing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90" b="1">
                <a:solidFill>
                  <a:srgbClr val="000000"/>
                </a:solidFill>
                <a:latin typeface="Arial"/>
                <a:ea typeface="ＭＳ Ｐゴシック" charset="0"/>
              </a:rPr>
              <a:t>fat droplet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1439" y="5064839"/>
            <a:ext cx="2050433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9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(f) Diagram: </a:t>
            </a:r>
            <a:r>
              <a:rPr lang="en-US" sz="14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Adipose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1951" y="5064839"/>
            <a:ext cx="4116961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9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4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Adipose tissue from the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subcutaneous layer beneath the skin (570</a:t>
            </a:r>
            <a:r>
              <a:rPr lang="en-US" sz="149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4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</a:t>
            </a:r>
          </a:p>
        </p:txBody>
      </p:sp>
      <p:sp>
        <p:nvSpPr>
          <p:cNvPr id="11" name="Freeform 10"/>
          <p:cNvSpPr/>
          <p:nvPr/>
        </p:nvSpPr>
        <p:spPr>
          <a:xfrm>
            <a:off x="3095727" y="1996605"/>
            <a:ext cx="152273" cy="1248562"/>
          </a:xfrm>
          <a:custGeom>
            <a:avLst/>
            <a:gdLst>
              <a:gd name="connsiteX0" fmla="*/ 139572 w 152273"/>
              <a:gd name="connsiteY0" fmla="*/ 12700 h 1248562"/>
              <a:gd name="connsiteX1" fmla="*/ 32511 w 152273"/>
              <a:gd name="connsiteY1" fmla="*/ 12700 h 1248562"/>
              <a:gd name="connsiteX2" fmla="*/ 12700 w 152273"/>
              <a:gd name="connsiteY2" fmla="*/ 1235862 h 12485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2273" h="1248562">
                <a:moveTo>
                  <a:pt x="139572" y="12700"/>
                </a:moveTo>
                <a:lnTo>
                  <a:pt x="32511" y="12700"/>
                </a:lnTo>
                <a:lnTo>
                  <a:pt x="12700" y="123586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2594166" y="1996605"/>
            <a:ext cx="546773" cy="1437830"/>
          </a:xfrm>
          <a:custGeom>
            <a:avLst/>
            <a:gdLst>
              <a:gd name="connsiteX0" fmla="*/ 534073 w 546773"/>
              <a:gd name="connsiteY0" fmla="*/ 12700 h 1437830"/>
              <a:gd name="connsiteX1" fmla="*/ 12700 w 546773"/>
              <a:gd name="connsiteY1" fmla="*/ 1425130 h 14378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6773" h="1437830">
                <a:moveTo>
                  <a:pt x="534073" y="12700"/>
                </a:moveTo>
                <a:lnTo>
                  <a:pt x="12700" y="142513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1078523" y="4118381"/>
            <a:ext cx="605675" cy="50800"/>
          </a:xfrm>
          <a:custGeom>
            <a:avLst/>
            <a:gdLst>
              <a:gd name="connsiteX0" fmla="*/ 12700 w 605675"/>
              <a:gd name="connsiteY0" fmla="*/ 12700 h 50800"/>
              <a:gd name="connsiteX1" fmla="*/ 592975 w 605675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5675" h="50800">
                <a:moveTo>
                  <a:pt x="12700" y="12700"/>
                </a:moveTo>
                <a:lnTo>
                  <a:pt x="59297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5757292" y="3472713"/>
            <a:ext cx="2083346" cy="50800"/>
          </a:xfrm>
          <a:custGeom>
            <a:avLst/>
            <a:gdLst>
              <a:gd name="connsiteX0" fmla="*/ 2070646 w 2083346"/>
              <a:gd name="connsiteY0" fmla="*/ 12700 h 50800"/>
              <a:gd name="connsiteX1" fmla="*/ 12700 w 2083346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83346" h="50800">
                <a:moveTo>
                  <a:pt x="207064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7232993" y="3472713"/>
            <a:ext cx="465112" cy="605523"/>
          </a:xfrm>
          <a:custGeom>
            <a:avLst/>
            <a:gdLst>
              <a:gd name="connsiteX0" fmla="*/ 452411 w 465112"/>
              <a:gd name="connsiteY0" fmla="*/ 12700 h 605523"/>
              <a:gd name="connsiteX1" fmla="*/ 12700 w 465112"/>
              <a:gd name="connsiteY1" fmla="*/ 592823 h 6055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5112" h="605523">
                <a:moveTo>
                  <a:pt x="452411" y="12700"/>
                </a:moveTo>
                <a:lnTo>
                  <a:pt x="12700" y="59282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6672047" y="2696717"/>
            <a:ext cx="1168590" cy="50800"/>
          </a:xfrm>
          <a:custGeom>
            <a:avLst/>
            <a:gdLst>
              <a:gd name="connsiteX0" fmla="*/ 1155890 w 1168590"/>
              <a:gd name="connsiteY0" fmla="*/ 12700 h 50800"/>
              <a:gd name="connsiteX1" fmla="*/ 12700 w 116859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68590" h="50800">
                <a:moveTo>
                  <a:pt x="1155890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3102077" y="2002955"/>
            <a:ext cx="139573" cy="1235862"/>
          </a:xfrm>
          <a:custGeom>
            <a:avLst/>
            <a:gdLst>
              <a:gd name="connsiteX0" fmla="*/ 133222 w 139573"/>
              <a:gd name="connsiteY0" fmla="*/ 6350 h 1235862"/>
              <a:gd name="connsiteX1" fmla="*/ 26161 w 139573"/>
              <a:gd name="connsiteY1" fmla="*/ 6350 h 1235862"/>
              <a:gd name="connsiteX2" fmla="*/ 6350 w 139573"/>
              <a:gd name="connsiteY2" fmla="*/ 1229512 h 1235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9573" h="1235862">
                <a:moveTo>
                  <a:pt x="133222" y="6350"/>
                </a:moveTo>
                <a:lnTo>
                  <a:pt x="26161" y="6350"/>
                </a:lnTo>
                <a:lnTo>
                  <a:pt x="6350" y="122951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600516" y="2002955"/>
            <a:ext cx="534073" cy="1425130"/>
          </a:xfrm>
          <a:custGeom>
            <a:avLst/>
            <a:gdLst>
              <a:gd name="connsiteX0" fmla="*/ 527723 w 534073"/>
              <a:gd name="connsiteY0" fmla="*/ 6350 h 1425130"/>
              <a:gd name="connsiteX1" fmla="*/ 6350 w 534073"/>
              <a:gd name="connsiteY1" fmla="*/ 1418780 h 1425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34073" h="1425130">
                <a:moveTo>
                  <a:pt x="527723" y="6350"/>
                </a:moveTo>
                <a:lnTo>
                  <a:pt x="6350" y="141878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084873" y="4124731"/>
            <a:ext cx="592975" cy="25400"/>
          </a:xfrm>
          <a:custGeom>
            <a:avLst/>
            <a:gdLst>
              <a:gd name="connsiteX0" fmla="*/ 6350 w 592975"/>
              <a:gd name="connsiteY0" fmla="*/ 6350 h 25400"/>
              <a:gd name="connsiteX1" fmla="*/ 586625 w 59297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2975" h="25400">
                <a:moveTo>
                  <a:pt x="6350" y="6350"/>
                </a:moveTo>
                <a:lnTo>
                  <a:pt x="58662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5763642" y="3479063"/>
            <a:ext cx="2070646" cy="25400"/>
          </a:xfrm>
          <a:custGeom>
            <a:avLst/>
            <a:gdLst>
              <a:gd name="connsiteX0" fmla="*/ 2064296 w 2070646"/>
              <a:gd name="connsiteY0" fmla="*/ 6350 h 25400"/>
              <a:gd name="connsiteX1" fmla="*/ 6350 w 207064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70646" h="25400">
                <a:moveTo>
                  <a:pt x="206429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7239343" y="3479063"/>
            <a:ext cx="452412" cy="592823"/>
          </a:xfrm>
          <a:custGeom>
            <a:avLst/>
            <a:gdLst>
              <a:gd name="connsiteX0" fmla="*/ 446061 w 452412"/>
              <a:gd name="connsiteY0" fmla="*/ 6350 h 592823"/>
              <a:gd name="connsiteX1" fmla="*/ 6350 w 452412"/>
              <a:gd name="connsiteY1" fmla="*/ 586473 h 5928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2412" h="592823">
                <a:moveTo>
                  <a:pt x="446061" y="6350"/>
                </a:moveTo>
                <a:lnTo>
                  <a:pt x="6350" y="58647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6678397" y="2703067"/>
            <a:ext cx="1155890" cy="25400"/>
          </a:xfrm>
          <a:custGeom>
            <a:avLst/>
            <a:gdLst>
              <a:gd name="connsiteX0" fmla="*/ 1149540 w 1155890"/>
              <a:gd name="connsiteY0" fmla="*/ 6350 h 25400"/>
              <a:gd name="connsiteX1" fmla="*/ 6350 w 115589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5890" h="25400">
                <a:moveTo>
                  <a:pt x="114954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86D61-10F1-3E44-BA1E-8662CF6F3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7151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"/>
          <a:stretch>
            <a:fillRect/>
          </a:stretch>
        </p:blipFill>
        <p:spPr>
          <a:xfrm>
            <a:off x="298704" y="1423416"/>
            <a:ext cx="8546592" cy="401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6391" y="1923257"/>
            <a:ext cx="604333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38" b="1">
                <a:solidFill>
                  <a:srgbClr val="000000"/>
                </a:solidFill>
                <a:latin typeface="Arial"/>
                <a:ea typeface="ＭＳ Ｐゴシック" charset="0"/>
              </a:rPr>
              <a:t>Spleen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679" y="3347245"/>
            <a:ext cx="788677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38" b="1">
                <a:solidFill>
                  <a:srgbClr val="000000"/>
                </a:solidFill>
                <a:latin typeface="Arial"/>
                <a:ea typeface="ＭＳ Ｐゴシック" charset="0"/>
              </a:rPr>
              <a:t>Reticular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38" b="1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  <a:endParaRPr lang="en-US" sz="1438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679" y="3809207"/>
            <a:ext cx="520976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38" b="1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38" b="1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  <a:endParaRPr lang="en-US" sz="1438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679" y="4342607"/>
            <a:ext cx="788677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38" b="1">
                <a:solidFill>
                  <a:srgbClr val="000000"/>
                </a:solidFill>
                <a:latin typeface="Arial"/>
                <a:ea typeface="ＭＳ Ｐゴシック" charset="0"/>
              </a:rPr>
              <a:t>Reticular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38" b="1">
                <a:solidFill>
                  <a:srgbClr val="000000"/>
                </a:solidFill>
                <a:latin typeface="Arial"/>
                <a:ea typeface="ＭＳ Ｐゴシック" charset="0"/>
              </a:rPr>
              <a:t>fibers</a:t>
            </a:r>
            <a:endParaRPr lang="en-US" sz="1438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2929" y="4987922"/>
            <a:ext cx="2088520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38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(g) Diagram: </a:t>
            </a:r>
            <a:r>
              <a:rPr lang="en-US" sz="143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Reticular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941" y="2928145"/>
            <a:ext cx="1412246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38" b="1">
                <a:solidFill>
                  <a:srgbClr val="000000"/>
                </a:solidFill>
                <a:latin typeface="Arial"/>
                <a:ea typeface="ＭＳ Ｐゴシック" charset="0"/>
              </a:rPr>
              <a:t>White blood cell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38" b="1">
                <a:solidFill>
                  <a:srgbClr val="000000"/>
                </a:solidFill>
                <a:latin typeface="Arial"/>
                <a:ea typeface="ＭＳ Ｐゴシック" charset="0"/>
              </a:rPr>
              <a:t>(lymphocyte)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941" y="3621882"/>
            <a:ext cx="1341714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38" b="1">
                <a:solidFill>
                  <a:srgbClr val="000000"/>
                </a:solidFill>
                <a:latin typeface="Arial"/>
                <a:ea typeface="ＭＳ Ｐゴシック" charset="0"/>
              </a:rPr>
              <a:t>Reticular fibers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5491" y="4991891"/>
            <a:ext cx="3800720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38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43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Dark-staining network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3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reticular connective tissue (400</a:t>
            </a:r>
            <a:r>
              <a:rPr lang="en-US" sz="1438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43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</a:t>
            </a:r>
          </a:p>
        </p:txBody>
      </p:sp>
      <p:sp>
        <p:nvSpPr>
          <p:cNvPr id="13" name="Freeform 12"/>
          <p:cNvSpPr/>
          <p:nvPr/>
        </p:nvSpPr>
        <p:spPr>
          <a:xfrm>
            <a:off x="5904532" y="3343982"/>
            <a:ext cx="1323809" cy="376986"/>
          </a:xfrm>
          <a:custGeom>
            <a:avLst/>
            <a:gdLst>
              <a:gd name="connsiteX0" fmla="*/ 1311109 w 1323809"/>
              <a:gd name="connsiteY0" fmla="*/ 364286 h 376986"/>
              <a:gd name="connsiteX1" fmla="*/ 12700 w 1323809"/>
              <a:gd name="connsiteY1" fmla="*/ 12700 h 3769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3809" h="376986">
                <a:moveTo>
                  <a:pt x="1311109" y="364286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1123795" y="4116548"/>
            <a:ext cx="1083335" cy="340423"/>
          </a:xfrm>
          <a:custGeom>
            <a:avLst/>
            <a:gdLst>
              <a:gd name="connsiteX0" fmla="*/ 12700 w 1083335"/>
              <a:gd name="connsiteY0" fmla="*/ 327723 h 340423"/>
              <a:gd name="connsiteX1" fmla="*/ 116039 w 1083335"/>
              <a:gd name="connsiteY1" fmla="*/ 327723 h 340423"/>
              <a:gd name="connsiteX2" fmla="*/ 1070635 w 1083335"/>
              <a:gd name="connsiteY2" fmla="*/ 12700 h 3404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83335" h="340423">
                <a:moveTo>
                  <a:pt x="12700" y="327723"/>
                </a:moveTo>
                <a:lnTo>
                  <a:pt x="116039" y="327723"/>
                </a:lnTo>
                <a:lnTo>
                  <a:pt x="107063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846389" y="3898425"/>
            <a:ext cx="654494" cy="50800"/>
          </a:xfrm>
          <a:custGeom>
            <a:avLst/>
            <a:gdLst>
              <a:gd name="connsiteX0" fmla="*/ 12700 w 654494"/>
              <a:gd name="connsiteY0" fmla="*/ 12700 h 50800"/>
              <a:gd name="connsiteX1" fmla="*/ 641794 w 654494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4494" h="50800">
                <a:moveTo>
                  <a:pt x="12700" y="12700"/>
                </a:moveTo>
                <a:lnTo>
                  <a:pt x="64179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1119489" y="3042839"/>
            <a:ext cx="967066" cy="418503"/>
          </a:xfrm>
          <a:custGeom>
            <a:avLst/>
            <a:gdLst>
              <a:gd name="connsiteX0" fmla="*/ 12700 w 967066"/>
              <a:gd name="connsiteY0" fmla="*/ 405803 h 418503"/>
              <a:gd name="connsiteX1" fmla="*/ 116052 w 967066"/>
              <a:gd name="connsiteY1" fmla="*/ 405803 h 418503"/>
              <a:gd name="connsiteX2" fmla="*/ 954366 w 967066"/>
              <a:gd name="connsiteY2" fmla="*/ 12700 h 418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67066" h="418503">
                <a:moveTo>
                  <a:pt x="12700" y="405803"/>
                </a:moveTo>
                <a:lnTo>
                  <a:pt x="116052" y="405803"/>
                </a:lnTo>
                <a:lnTo>
                  <a:pt x="95436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1498432" y="2006799"/>
            <a:ext cx="783336" cy="50800"/>
          </a:xfrm>
          <a:custGeom>
            <a:avLst/>
            <a:gdLst>
              <a:gd name="connsiteX0" fmla="*/ 12700 w 783336"/>
              <a:gd name="connsiteY0" fmla="*/ 18072 h 50800"/>
              <a:gd name="connsiteX1" fmla="*/ 770636 w 783336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3336" h="50800">
                <a:moveTo>
                  <a:pt x="12700" y="18072"/>
                </a:moveTo>
                <a:lnTo>
                  <a:pt x="77063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1227134" y="4431571"/>
            <a:ext cx="594359" cy="50800"/>
          </a:xfrm>
          <a:custGeom>
            <a:avLst/>
            <a:gdLst>
              <a:gd name="connsiteX0" fmla="*/ 12700 w 594359"/>
              <a:gd name="connsiteY0" fmla="*/ 12700 h 50800"/>
              <a:gd name="connsiteX1" fmla="*/ 581659 w 59435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4359" h="50800">
                <a:moveTo>
                  <a:pt x="12700" y="12700"/>
                </a:moveTo>
                <a:lnTo>
                  <a:pt x="58165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130145" y="4122898"/>
            <a:ext cx="1070635" cy="327723"/>
          </a:xfrm>
          <a:custGeom>
            <a:avLst/>
            <a:gdLst>
              <a:gd name="connsiteX0" fmla="*/ 6350 w 1070635"/>
              <a:gd name="connsiteY0" fmla="*/ 321373 h 327723"/>
              <a:gd name="connsiteX1" fmla="*/ 109689 w 1070635"/>
              <a:gd name="connsiteY1" fmla="*/ 321373 h 327723"/>
              <a:gd name="connsiteX2" fmla="*/ 1064285 w 1070635"/>
              <a:gd name="connsiteY2" fmla="*/ 6350 h 3277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70635" h="327723">
                <a:moveTo>
                  <a:pt x="6350" y="321373"/>
                </a:moveTo>
                <a:lnTo>
                  <a:pt x="109689" y="321373"/>
                </a:lnTo>
                <a:lnTo>
                  <a:pt x="106428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852739" y="3904775"/>
            <a:ext cx="641794" cy="25400"/>
          </a:xfrm>
          <a:custGeom>
            <a:avLst/>
            <a:gdLst>
              <a:gd name="connsiteX0" fmla="*/ 6350 w 641794"/>
              <a:gd name="connsiteY0" fmla="*/ 6350 h 25400"/>
              <a:gd name="connsiteX1" fmla="*/ 635444 w 64179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1794" h="25400">
                <a:moveTo>
                  <a:pt x="6350" y="6350"/>
                </a:moveTo>
                <a:lnTo>
                  <a:pt x="63544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1125839" y="3049189"/>
            <a:ext cx="954366" cy="405803"/>
          </a:xfrm>
          <a:custGeom>
            <a:avLst/>
            <a:gdLst>
              <a:gd name="connsiteX0" fmla="*/ 6350 w 954366"/>
              <a:gd name="connsiteY0" fmla="*/ 399453 h 405803"/>
              <a:gd name="connsiteX1" fmla="*/ 109702 w 954366"/>
              <a:gd name="connsiteY1" fmla="*/ 399453 h 405803"/>
              <a:gd name="connsiteX2" fmla="*/ 948016 w 954366"/>
              <a:gd name="connsiteY2" fmla="*/ 6350 h 405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54366" h="405803">
                <a:moveTo>
                  <a:pt x="6350" y="399453"/>
                </a:moveTo>
                <a:lnTo>
                  <a:pt x="109702" y="399453"/>
                </a:lnTo>
                <a:lnTo>
                  <a:pt x="94801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1504782" y="2013149"/>
            <a:ext cx="770636" cy="25400"/>
          </a:xfrm>
          <a:custGeom>
            <a:avLst/>
            <a:gdLst>
              <a:gd name="connsiteX0" fmla="*/ 6350 w 770636"/>
              <a:gd name="connsiteY0" fmla="*/ 11722 h 25400"/>
              <a:gd name="connsiteX1" fmla="*/ 764286 w 77063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0636" h="25400">
                <a:moveTo>
                  <a:pt x="6350" y="11722"/>
                </a:moveTo>
                <a:lnTo>
                  <a:pt x="76428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233484" y="4437921"/>
            <a:ext cx="581659" cy="25400"/>
          </a:xfrm>
          <a:custGeom>
            <a:avLst/>
            <a:gdLst>
              <a:gd name="connsiteX0" fmla="*/ 6350 w 581659"/>
              <a:gd name="connsiteY0" fmla="*/ 6350 h 25400"/>
              <a:gd name="connsiteX1" fmla="*/ 575309 w 58165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1659" h="25400">
                <a:moveTo>
                  <a:pt x="6350" y="6350"/>
                </a:moveTo>
                <a:lnTo>
                  <a:pt x="57530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6783994" y="3001374"/>
            <a:ext cx="556399" cy="171538"/>
          </a:xfrm>
          <a:custGeom>
            <a:avLst/>
            <a:gdLst>
              <a:gd name="connsiteX0" fmla="*/ 543699 w 556399"/>
              <a:gd name="connsiteY0" fmla="*/ 12700 h 171538"/>
              <a:gd name="connsiteX1" fmla="*/ 431647 w 556399"/>
              <a:gd name="connsiteY1" fmla="*/ 12700 h 171538"/>
              <a:gd name="connsiteX2" fmla="*/ 12700 w 556399"/>
              <a:gd name="connsiteY2" fmla="*/ 158838 h 1715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56399" h="171538">
                <a:moveTo>
                  <a:pt x="543699" y="12700"/>
                </a:moveTo>
                <a:lnTo>
                  <a:pt x="431647" y="12700"/>
                </a:lnTo>
                <a:lnTo>
                  <a:pt x="12700" y="15883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6540434" y="3695568"/>
            <a:ext cx="799960" cy="244576"/>
          </a:xfrm>
          <a:custGeom>
            <a:avLst/>
            <a:gdLst>
              <a:gd name="connsiteX0" fmla="*/ 787260 w 799960"/>
              <a:gd name="connsiteY0" fmla="*/ 12700 h 244576"/>
              <a:gd name="connsiteX1" fmla="*/ 675208 w 799960"/>
              <a:gd name="connsiteY1" fmla="*/ 12700 h 244576"/>
              <a:gd name="connsiteX2" fmla="*/ 12700 w 799960"/>
              <a:gd name="connsiteY2" fmla="*/ 231876 h 244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99960" h="244576">
                <a:moveTo>
                  <a:pt x="787260" y="12700"/>
                </a:moveTo>
                <a:lnTo>
                  <a:pt x="675208" y="12700"/>
                </a:lnTo>
                <a:lnTo>
                  <a:pt x="12700" y="23187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6790344" y="3007724"/>
            <a:ext cx="543699" cy="158838"/>
          </a:xfrm>
          <a:custGeom>
            <a:avLst/>
            <a:gdLst>
              <a:gd name="connsiteX0" fmla="*/ 537349 w 543699"/>
              <a:gd name="connsiteY0" fmla="*/ 6350 h 158838"/>
              <a:gd name="connsiteX1" fmla="*/ 425297 w 543699"/>
              <a:gd name="connsiteY1" fmla="*/ 6350 h 158838"/>
              <a:gd name="connsiteX2" fmla="*/ 6350 w 543699"/>
              <a:gd name="connsiteY2" fmla="*/ 152488 h 1588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43699" h="158838">
                <a:moveTo>
                  <a:pt x="537349" y="6350"/>
                </a:moveTo>
                <a:lnTo>
                  <a:pt x="425297" y="6350"/>
                </a:lnTo>
                <a:lnTo>
                  <a:pt x="6350" y="15248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6546784" y="3701918"/>
            <a:ext cx="787260" cy="231876"/>
          </a:xfrm>
          <a:custGeom>
            <a:avLst/>
            <a:gdLst>
              <a:gd name="connsiteX0" fmla="*/ 780910 w 787260"/>
              <a:gd name="connsiteY0" fmla="*/ 6350 h 231876"/>
              <a:gd name="connsiteX1" fmla="*/ 668858 w 787260"/>
              <a:gd name="connsiteY1" fmla="*/ 6350 h 231876"/>
              <a:gd name="connsiteX2" fmla="*/ 6350 w 787260"/>
              <a:gd name="connsiteY2" fmla="*/ 225526 h 2318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87260" h="231876">
                <a:moveTo>
                  <a:pt x="780910" y="6350"/>
                </a:moveTo>
                <a:lnTo>
                  <a:pt x="668858" y="6350"/>
                </a:lnTo>
                <a:lnTo>
                  <a:pt x="6350" y="22552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910882" y="3350332"/>
            <a:ext cx="1311109" cy="364286"/>
          </a:xfrm>
          <a:custGeom>
            <a:avLst/>
            <a:gdLst>
              <a:gd name="connsiteX0" fmla="*/ 1304759 w 1311109"/>
              <a:gd name="connsiteY0" fmla="*/ 357936 h 364286"/>
              <a:gd name="connsiteX1" fmla="*/ 6350 w 1311109"/>
              <a:gd name="connsiteY1" fmla="*/ 6350 h 3642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11109" h="364286">
                <a:moveTo>
                  <a:pt x="1304759" y="35793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6ACD6-DE1C-244A-A4C6-800F22AA9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702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"/>
          <a:stretch>
            <a:fillRect/>
          </a:stretch>
        </p:blipFill>
        <p:spPr>
          <a:xfrm>
            <a:off x="298704" y="1508760"/>
            <a:ext cx="8546592" cy="384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609" y="1735874"/>
            <a:ext cx="993862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Blood cells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in capillary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5672" y="1956536"/>
            <a:ext cx="1160574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Plasma (fluid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matrix)</a:t>
            </a:r>
            <a:endParaRPr lang="en-US" sz="145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5672" y="2585186"/>
            <a:ext cx="1098058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Neutrophil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(white blood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cell)</a:t>
            </a:r>
            <a:endParaRPr lang="en-US" sz="145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297" y="3593249"/>
            <a:ext cx="868828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White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blood cell</a:t>
            </a:r>
            <a:endParaRPr lang="en-US" sz="145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297" y="4529874"/>
            <a:ext cx="973023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Red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blood cells</a:t>
            </a:r>
            <a:endParaRPr lang="en-US" sz="145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5672" y="3547211"/>
            <a:ext cx="910506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Red blood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  <a:endParaRPr lang="en-US" sz="145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5672" y="4334611"/>
            <a:ext cx="1098058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Monocyte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(white blood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55" b="1">
                <a:solidFill>
                  <a:srgbClr val="000000"/>
                </a:solidFill>
                <a:latin typeface="Arial"/>
                <a:ea typeface="ＭＳ Ｐゴシック" charset="0"/>
              </a:rPr>
              <a:t>cell)</a:t>
            </a:r>
            <a:endParaRPr lang="en-US" sz="145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334" y="5112486"/>
            <a:ext cx="1846659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5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(h) Diagram: </a:t>
            </a:r>
            <a:r>
              <a:rPr lang="en-US" sz="145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9359" y="5112486"/>
            <a:ext cx="4693785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5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45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Smear of human blood (1290</a:t>
            </a:r>
            <a:r>
              <a:rPr lang="en-US" sz="1455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45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4" name="Freeform 13"/>
          <p:cNvSpPr/>
          <p:nvPr/>
        </p:nvSpPr>
        <p:spPr>
          <a:xfrm>
            <a:off x="853938" y="3363886"/>
            <a:ext cx="1071854" cy="353898"/>
          </a:xfrm>
          <a:custGeom>
            <a:avLst/>
            <a:gdLst>
              <a:gd name="connsiteX0" fmla="*/ 1059154 w 1071854"/>
              <a:gd name="connsiteY0" fmla="*/ 12700 h 353898"/>
              <a:gd name="connsiteX1" fmla="*/ 172834 w 1071854"/>
              <a:gd name="connsiteY1" fmla="*/ 341198 h 353898"/>
              <a:gd name="connsiteX2" fmla="*/ 12700 w 1071854"/>
              <a:gd name="connsiteY2" fmla="*/ 341198 h 353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71854" h="353898">
                <a:moveTo>
                  <a:pt x="1059154" y="12700"/>
                </a:moveTo>
                <a:lnTo>
                  <a:pt x="172834" y="341198"/>
                </a:lnTo>
                <a:lnTo>
                  <a:pt x="12700" y="34119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709768" y="4624513"/>
            <a:ext cx="1055916" cy="50800"/>
          </a:xfrm>
          <a:custGeom>
            <a:avLst/>
            <a:gdLst>
              <a:gd name="connsiteX0" fmla="*/ 12700 w 1055916"/>
              <a:gd name="connsiteY0" fmla="*/ 12700 h 50800"/>
              <a:gd name="connsiteX1" fmla="*/ 1043216 w 1055916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55916" h="50800">
                <a:moveTo>
                  <a:pt x="12700" y="12700"/>
                </a:moveTo>
                <a:lnTo>
                  <a:pt x="104321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915342" y="4060976"/>
            <a:ext cx="827100" cy="588937"/>
          </a:xfrm>
          <a:custGeom>
            <a:avLst/>
            <a:gdLst>
              <a:gd name="connsiteX0" fmla="*/ 12700 w 827100"/>
              <a:gd name="connsiteY0" fmla="*/ 576237 h 588937"/>
              <a:gd name="connsiteX1" fmla="*/ 814400 w 827100"/>
              <a:gd name="connsiteY1" fmla="*/ 12700 h 5889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7100" h="588937">
                <a:moveTo>
                  <a:pt x="12700" y="576237"/>
                </a:moveTo>
                <a:lnTo>
                  <a:pt x="8144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1642989" y="1830158"/>
            <a:ext cx="671690" cy="599922"/>
          </a:xfrm>
          <a:custGeom>
            <a:avLst/>
            <a:gdLst>
              <a:gd name="connsiteX0" fmla="*/ 12700 w 671690"/>
              <a:gd name="connsiteY0" fmla="*/ 587222 h 599922"/>
              <a:gd name="connsiteX1" fmla="*/ 467271 w 671690"/>
              <a:gd name="connsiteY1" fmla="*/ 12700 h 599922"/>
              <a:gd name="connsiteX2" fmla="*/ 658990 w 671690"/>
              <a:gd name="connsiteY2" fmla="*/ 12700 h 5999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71690" h="599922">
                <a:moveTo>
                  <a:pt x="12700" y="587222"/>
                </a:moveTo>
                <a:lnTo>
                  <a:pt x="467271" y="12700"/>
                </a:lnTo>
                <a:lnTo>
                  <a:pt x="65899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1852120" y="1830158"/>
            <a:ext cx="270840" cy="588289"/>
          </a:xfrm>
          <a:custGeom>
            <a:avLst/>
            <a:gdLst>
              <a:gd name="connsiteX0" fmla="*/ 12700 w 270840"/>
              <a:gd name="connsiteY0" fmla="*/ 575589 h 588289"/>
              <a:gd name="connsiteX1" fmla="*/ 258140 w 270840"/>
              <a:gd name="connsiteY1" fmla="*/ 12700 h 588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0840" h="588289">
                <a:moveTo>
                  <a:pt x="12700" y="575589"/>
                </a:moveTo>
                <a:lnTo>
                  <a:pt x="25814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860288" y="3370236"/>
            <a:ext cx="1059154" cy="341198"/>
          </a:xfrm>
          <a:custGeom>
            <a:avLst/>
            <a:gdLst>
              <a:gd name="connsiteX0" fmla="*/ 1052804 w 1059154"/>
              <a:gd name="connsiteY0" fmla="*/ 6350 h 341198"/>
              <a:gd name="connsiteX1" fmla="*/ 166484 w 1059154"/>
              <a:gd name="connsiteY1" fmla="*/ 334848 h 341198"/>
              <a:gd name="connsiteX2" fmla="*/ 6350 w 1059154"/>
              <a:gd name="connsiteY2" fmla="*/ 334848 h 3411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59154" h="341198">
                <a:moveTo>
                  <a:pt x="1052804" y="6350"/>
                </a:moveTo>
                <a:lnTo>
                  <a:pt x="166484" y="334848"/>
                </a:lnTo>
                <a:lnTo>
                  <a:pt x="6350" y="33484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6417059" y="2032087"/>
            <a:ext cx="1222984" cy="242176"/>
          </a:xfrm>
          <a:custGeom>
            <a:avLst/>
            <a:gdLst>
              <a:gd name="connsiteX0" fmla="*/ 12700 w 1222984"/>
              <a:gd name="connsiteY0" fmla="*/ 229476 h 242176"/>
              <a:gd name="connsiteX1" fmla="*/ 1050137 w 1222984"/>
              <a:gd name="connsiteY1" fmla="*/ 12700 h 242176"/>
              <a:gd name="connsiteX2" fmla="*/ 1210284 w 1222984"/>
              <a:gd name="connsiteY2" fmla="*/ 12700 h 2421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22984" h="242176">
                <a:moveTo>
                  <a:pt x="12700" y="229476"/>
                </a:moveTo>
                <a:lnTo>
                  <a:pt x="1050137" y="12700"/>
                </a:lnTo>
                <a:lnTo>
                  <a:pt x="121028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6423409" y="2038437"/>
            <a:ext cx="1210284" cy="229476"/>
          </a:xfrm>
          <a:custGeom>
            <a:avLst/>
            <a:gdLst>
              <a:gd name="connsiteX0" fmla="*/ 6350 w 1210284"/>
              <a:gd name="connsiteY0" fmla="*/ 223126 h 229476"/>
              <a:gd name="connsiteX1" fmla="*/ 1043787 w 1210284"/>
              <a:gd name="connsiteY1" fmla="*/ 6350 h 229476"/>
              <a:gd name="connsiteX2" fmla="*/ 1203934 w 1210284"/>
              <a:gd name="connsiteY2" fmla="*/ 6350 h 2294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10284" h="229476">
                <a:moveTo>
                  <a:pt x="6350" y="223126"/>
                </a:moveTo>
                <a:lnTo>
                  <a:pt x="1043787" y="6350"/>
                </a:lnTo>
                <a:lnTo>
                  <a:pt x="120393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716118" y="4630863"/>
            <a:ext cx="1043216" cy="25400"/>
          </a:xfrm>
          <a:custGeom>
            <a:avLst/>
            <a:gdLst>
              <a:gd name="connsiteX0" fmla="*/ 6350 w 1043216"/>
              <a:gd name="connsiteY0" fmla="*/ 6350 h 25400"/>
              <a:gd name="connsiteX1" fmla="*/ 1036866 w 104321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43216" h="25400">
                <a:moveTo>
                  <a:pt x="6350" y="6350"/>
                </a:moveTo>
                <a:lnTo>
                  <a:pt x="103686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921692" y="4067326"/>
            <a:ext cx="814400" cy="576237"/>
          </a:xfrm>
          <a:custGeom>
            <a:avLst/>
            <a:gdLst>
              <a:gd name="connsiteX0" fmla="*/ 6350 w 814400"/>
              <a:gd name="connsiteY0" fmla="*/ 569887 h 576237"/>
              <a:gd name="connsiteX1" fmla="*/ 808050 w 814400"/>
              <a:gd name="connsiteY1" fmla="*/ 6350 h 5762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4400" h="576237">
                <a:moveTo>
                  <a:pt x="6350" y="569887"/>
                </a:moveTo>
                <a:lnTo>
                  <a:pt x="8080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1649339" y="1836508"/>
            <a:ext cx="658990" cy="587222"/>
          </a:xfrm>
          <a:custGeom>
            <a:avLst/>
            <a:gdLst>
              <a:gd name="connsiteX0" fmla="*/ 6350 w 658990"/>
              <a:gd name="connsiteY0" fmla="*/ 580872 h 587222"/>
              <a:gd name="connsiteX1" fmla="*/ 460921 w 658990"/>
              <a:gd name="connsiteY1" fmla="*/ 6350 h 587222"/>
              <a:gd name="connsiteX2" fmla="*/ 652640 w 658990"/>
              <a:gd name="connsiteY2" fmla="*/ 6350 h 5872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58990" h="587222">
                <a:moveTo>
                  <a:pt x="6350" y="580872"/>
                </a:moveTo>
                <a:lnTo>
                  <a:pt x="460921" y="6350"/>
                </a:lnTo>
                <a:lnTo>
                  <a:pt x="65264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1858470" y="1836508"/>
            <a:ext cx="258140" cy="575589"/>
          </a:xfrm>
          <a:custGeom>
            <a:avLst/>
            <a:gdLst>
              <a:gd name="connsiteX0" fmla="*/ 6350 w 258140"/>
              <a:gd name="connsiteY0" fmla="*/ 569239 h 575589"/>
              <a:gd name="connsiteX1" fmla="*/ 251790 w 258140"/>
              <a:gd name="connsiteY1" fmla="*/ 6350 h 575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8140" h="575589">
                <a:moveTo>
                  <a:pt x="6350" y="569239"/>
                </a:moveTo>
                <a:lnTo>
                  <a:pt x="25179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5010394" y="2664078"/>
            <a:ext cx="2626563" cy="50800"/>
          </a:xfrm>
          <a:custGeom>
            <a:avLst/>
            <a:gdLst>
              <a:gd name="connsiteX0" fmla="*/ 2613863 w 2626563"/>
              <a:gd name="connsiteY0" fmla="*/ 12700 h 50800"/>
              <a:gd name="connsiteX1" fmla="*/ 12700 w 262656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26563" h="50800">
                <a:moveTo>
                  <a:pt x="2613863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6279568" y="3625188"/>
            <a:ext cx="591019" cy="284162"/>
          </a:xfrm>
          <a:custGeom>
            <a:avLst/>
            <a:gdLst>
              <a:gd name="connsiteX0" fmla="*/ 578320 w 591019"/>
              <a:gd name="connsiteY0" fmla="*/ 12700 h 284162"/>
              <a:gd name="connsiteX1" fmla="*/ 12700 w 591019"/>
              <a:gd name="connsiteY1" fmla="*/ 271462 h 2841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1019" h="284162">
                <a:moveTo>
                  <a:pt x="578320" y="12700"/>
                </a:moveTo>
                <a:lnTo>
                  <a:pt x="12700" y="27146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885259" y="3625188"/>
            <a:ext cx="1751698" cy="50800"/>
          </a:xfrm>
          <a:custGeom>
            <a:avLst/>
            <a:gdLst>
              <a:gd name="connsiteX0" fmla="*/ 1738998 w 1751698"/>
              <a:gd name="connsiteY0" fmla="*/ 12700 h 50800"/>
              <a:gd name="connsiteX1" fmla="*/ 12700 w 175169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51698" h="50800">
                <a:moveTo>
                  <a:pt x="1738998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7068162" y="4413782"/>
            <a:ext cx="568794" cy="50800"/>
          </a:xfrm>
          <a:custGeom>
            <a:avLst/>
            <a:gdLst>
              <a:gd name="connsiteX0" fmla="*/ 556094 w 568794"/>
              <a:gd name="connsiteY0" fmla="*/ 12700 h 50800"/>
              <a:gd name="connsiteX1" fmla="*/ 12700 w 568794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8794" h="50800">
                <a:moveTo>
                  <a:pt x="556094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5016744" y="2670428"/>
            <a:ext cx="2613863" cy="25400"/>
          </a:xfrm>
          <a:custGeom>
            <a:avLst/>
            <a:gdLst>
              <a:gd name="connsiteX0" fmla="*/ 2607513 w 2613863"/>
              <a:gd name="connsiteY0" fmla="*/ 6350 h 25400"/>
              <a:gd name="connsiteX1" fmla="*/ 6350 w 261386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13863" h="25400">
                <a:moveTo>
                  <a:pt x="2607513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6285918" y="3631538"/>
            <a:ext cx="578319" cy="271462"/>
          </a:xfrm>
          <a:custGeom>
            <a:avLst/>
            <a:gdLst>
              <a:gd name="connsiteX0" fmla="*/ 571970 w 578319"/>
              <a:gd name="connsiteY0" fmla="*/ 6350 h 271462"/>
              <a:gd name="connsiteX1" fmla="*/ 6350 w 578319"/>
              <a:gd name="connsiteY1" fmla="*/ 265112 h 271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8319" h="271462">
                <a:moveTo>
                  <a:pt x="571970" y="6350"/>
                </a:moveTo>
                <a:lnTo>
                  <a:pt x="6350" y="26511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5891609" y="3631538"/>
            <a:ext cx="1738998" cy="25400"/>
          </a:xfrm>
          <a:custGeom>
            <a:avLst/>
            <a:gdLst>
              <a:gd name="connsiteX0" fmla="*/ 1732648 w 1738998"/>
              <a:gd name="connsiteY0" fmla="*/ 6350 h 25400"/>
              <a:gd name="connsiteX1" fmla="*/ 6350 w 173899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38998" h="25400">
                <a:moveTo>
                  <a:pt x="1732648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7074512" y="4420132"/>
            <a:ext cx="556094" cy="25400"/>
          </a:xfrm>
          <a:custGeom>
            <a:avLst/>
            <a:gdLst>
              <a:gd name="connsiteX0" fmla="*/ 549744 w 556094"/>
              <a:gd name="connsiteY0" fmla="*/ 6350 h 25400"/>
              <a:gd name="connsiteX1" fmla="*/ 6350 w 55609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6094" h="25400">
                <a:moveTo>
                  <a:pt x="549744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FD53E-B4B7-9A44-9041-93213A4DA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911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5"/>
          <a:stretch>
            <a:fillRect/>
          </a:stretch>
        </p:blipFill>
        <p:spPr>
          <a:xfrm>
            <a:off x="298704" y="1563624"/>
            <a:ext cx="8546592" cy="3730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0172" y="5045232"/>
            <a:ext cx="2594813" cy="21422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9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Diagram: </a:t>
            </a:r>
            <a:r>
              <a:rPr lang="en-US" sz="139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Skeletal muscle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8147" y="5023007"/>
            <a:ext cx="3834063" cy="21422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9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39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Skeletal muscle (195</a:t>
            </a:r>
            <a:r>
              <a:rPr lang="en-US" sz="1392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39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0919" y="2014622"/>
            <a:ext cx="822341" cy="21422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92" b="1">
                <a:solidFill>
                  <a:srgbClr val="000000"/>
                </a:solidFill>
                <a:latin typeface="Arial"/>
                <a:ea typeface="ＭＳ Ｐゴシック" charset="0"/>
              </a:rPr>
              <a:t>Striations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2319" y="2143209"/>
            <a:ext cx="1240724" cy="42845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92" b="1">
                <a:solidFill>
                  <a:srgbClr val="000000"/>
                </a:solidFill>
                <a:latin typeface="Arial"/>
                <a:ea typeface="ＭＳ Ｐゴシック" charset="0"/>
              </a:rPr>
              <a:t>Multiple nuclei</a:t>
            </a:r>
          </a:p>
          <a:p>
            <a:pPr eaLnBrk="0" hangingPunct="0">
              <a:defRPr/>
            </a:pPr>
            <a:r>
              <a:rPr lang="en-US" sz="1392" b="1">
                <a:solidFill>
                  <a:srgbClr val="000000"/>
                </a:solidFill>
                <a:latin typeface="Arial"/>
                <a:ea typeface="ＭＳ Ｐゴシック" charset="0"/>
              </a:rPr>
              <a:t>per fiber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7244" y="3765634"/>
            <a:ext cx="1229504" cy="42845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92" b="1">
                <a:solidFill>
                  <a:srgbClr val="000000"/>
                </a:solidFill>
                <a:latin typeface="Arial"/>
                <a:ea typeface="ＭＳ Ｐゴシック" charset="0"/>
              </a:rPr>
              <a:t>Part of muscle</a:t>
            </a:r>
          </a:p>
          <a:p>
            <a:pPr eaLnBrk="0" hangingPunct="0">
              <a:defRPr/>
            </a:pPr>
            <a:r>
              <a:rPr lang="en-US" sz="1392" b="1">
                <a:solidFill>
                  <a:srgbClr val="000000"/>
                </a:solidFill>
                <a:latin typeface="Arial"/>
                <a:ea typeface="ＭＳ Ｐゴシック" charset="0"/>
              </a:rPr>
              <a:t>fiber</a:t>
            </a:r>
          </a:p>
        </p:txBody>
      </p:sp>
      <p:sp>
        <p:nvSpPr>
          <p:cNvPr id="10" name="Freeform 9"/>
          <p:cNvSpPr/>
          <p:nvPr/>
        </p:nvSpPr>
        <p:spPr>
          <a:xfrm>
            <a:off x="6304840" y="2238373"/>
            <a:ext cx="1209954" cy="335191"/>
          </a:xfrm>
          <a:custGeom>
            <a:avLst/>
            <a:gdLst>
              <a:gd name="connsiteX0" fmla="*/ 1197254 w 1209954"/>
              <a:gd name="connsiteY0" fmla="*/ 12700 h 335191"/>
              <a:gd name="connsiteX1" fmla="*/ 1068133 w 1209954"/>
              <a:gd name="connsiteY1" fmla="*/ 12700 h 335191"/>
              <a:gd name="connsiteX2" fmla="*/ 12700 w 1209954"/>
              <a:gd name="connsiteY2" fmla="*/ 322491 h 335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09954" h="335191">
                <a:moveTo>
                  <a:pt x="1197254" y="12700"/>
                </a:moveTo>
                <a:lnTo>
                  <a:pt x="1068133" y="12700"/>
                </a:lnTo>
                <a:lnTo>
                  <a:pt x="12700" y="32249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5830406" y="2238373"/>
            <a:ext cx="1555267" cy="626681"/>
          </a:xfrm>
          <a:custGeom>
            <a:avLst/>
            <a:gdLst>
              <a:gd name="connsiteX0" fmla="*/ 12700 w 1555267"/>
              <a:gd name="connsiteY0" fmla="*/ 613981 h 626681"/>
              <a:gd name="connsiteX1" fmla="*/ 1542567 w 1555267"/>
              <a:gd name="connsiteY1" fmla="*/ 12700 h 6266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55267" h="626681">
                <a:moveTo>
                  <a:pt x="12700" y="613981"/>
                </a:moveTo>
                <a:lnTo>
                  <a:pt x="1542567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7409803" y="3865598"/>
            <a:ext cx="154571" cy="50800"/>
          </a:xfrm>
          <a:custGeom>
            <a:avLst/>
            <a:gdLst>
              <a:gd name="connsiteX0" fmla="*/ 141871 w 154571"/>
              <a:gd name="connsiteY0" fmla="*/ 12700 h 50800"/>
              <a:gd name="connsiteX1" fmla="*/ 12700 w 15457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4571" h="50800">
                <a:moveTo>
                  <a:pt x="141871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7310731" y="3679848"/>
            <a:ext cx="116840" cy="396887"/>
          </a:xfrm>
          <a:custGeom>
            <a:avLst/>
            <a:gdLst>
              <a:gd name="connsiteX0" fmla="*/ 12700 w 116840"/>
              <a:gd name="connsiteY0" fmla="*/ 384187 h 396887"/>
              <a:gd name="connsiteX1" fmla="*/ 104139 w 116840"/>
              <a:gd name="connsiteY1" fmla="*/ 384187 h 396887"/>
              <a:gd name="connsiteX2" fmla="*/ 104139 w 116840"/>
              <a:gd name="connsiteY2" fmla="*/ 12700 h 396887"/>
              <a:gd name="connsiteX3" fmla="*/ 12700 w 116840"/>
              <a:gd name="connsiteY3" fmla="*/ 12700 h 3968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6840" h="396887">
                <a:moveTo>
                  <a:pt x="12700" y="384187"/>
                </a:moveTo>
                <a:lnTo>
                  <a:pt x="104139" y="384187"/>
                </a:lnTo>
                <a:lnTo>
                  <a:pt x="104139" y="12700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6311190" y="2244723"/>
            <a:ext cx="1197254" cy="322491"/>
          </a:xfrm>
          <a:custGeom>
            <a:avLst/>
            <a:gdLst>
              <a:gd name="connsiteX0" fmla="*/ 1190904 w 1197254"/>
              <a:gd name="connsiteY0" fmla="*/ 6350 h 322491"/>
              <a:gd name="connsiteX1" fmla="*/ 1061783 w 1197254"/>
              <a:gd name="connsiteY1" fmla="*/ 6350 h 322491"/>
              <a:gd name="connsiteX2" fmla="*/ 6350 w 1197254"/>
              <a:gd name="connsiteY2" fmla="*/ 316141 h 3224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97254" h="322491">
                <a:moveTo>
                  <a:pt x="1190904" y="6350"/>
                </a:moveTo>
                <a:lnTo>
                  <a:pt x="1061783" y="6350"/>
                </a:lnTo>
                <a:lnTo>
                  <a:pt x="6350" y="31614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5836756" y="2244723"/>
            <a:ext cx="1542567" cy="613981"/>
          </a:xfrm>
          <a:custGeom>
            <a:avLst/>
            <a:gdLst>
              <a:gd name="connsiteX0" fmla="*/ 6350 w 1542567"/>
              <a:gd name="connsiteY0" fmla="*/ 607631 h 613981"/>
              <a:gd name="connsiteX1" fmla="*/ 1536217 w 1542567"/>
              <a:gd name="connsiteY1" fmla="*/ 6350 h 613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42567" h="613981">
                <a:moveTo>
                  <a:pt x="6350" y="607631"/>
                </a:moveTo>
                <a:lnTo>
                  <a:pt x="153621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7416153" y="3871948"/>
            <a:ext cx="141871" cy="25400"/>
          </a:xfrm>
          <a:custGeom>
            <a:avLst/>
            <a:gdLst>
              <a:gd name="connsiteX0" fmla="*/ 135521 w 141871"/>
              <a:gd name="connsiteY0" fmla="*/ 6350 h 25400"/>
              <a:gd name="connsiteX1" fmla="*/ 6350 w 14187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871" h="25400">
                <a:moveTo>
                  <a:pt x="13552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7317081" y="3686198"/>
            <a:ext cx="104140" cy="384187"/>
          </a:xfrm>
          <a:custGeom>
            <a:avLst/>
            <a:gdLst>
              <a:gd name="connsiteX0" fmla="*/ 6350 w 104140"/>
              <a:gd name="connsiteY0" fmla="*/ 377837 h 384187"/>
              <a:gd name="connsiteX1" fmla="*/ 97789 w 104140"/>
              <a:gd name="connsiteY1" fmla="*/ 377837 h 384187"/>
              <a:gd name="connsiteX2" fmla="*/ 97789 w 104140"/>
              <a:gd name="connsiteY2" fmla="*/ 6350 h 384187"/>
              <a:gd name="connsiteX3" fmla="*/ 6350 w 104140"/>
              <a:gd name="connsiteY3" fmla="*/ 6350 h 384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4140" h="384187">
                <a:moveTo>
                  <a:pt x="6350" y="377837"/>
                </a:moveTo>
                <a:lnTo>
                  <a:pt x="97789" y="377837"/>
                </a:lnTo>
                <a:lnTo>
                  <a:pt x="97789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3087663" y="2233598"/>
            <a:ext cx="50800" cy="154546"/>
          </a:xfrm>
          <a:custGeom>
            <a:avLst/>
            <a:gdLst>
              <a:gd name="connsiteX0" fmla="*/ 12700 w 50800"/>
              <a:gd name="connsiteY0" fmla="*/ 12700 h 154546"/>
              <a:gd name="connsiteX1" fmla="*/ 12700 w 50800"/>
              <a:gd name="connsiteY1" fmla="*/ 141846 h 1545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154546">
                <a:moveTo>
                  <a:pt x="12700" y="12700"/>
                </a:moveTo>
                <a:lnTo>
                  <a:pt x="12700" y="14184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2692503" y="2370389"/>
            <a:ext cx="815682" cy="116852"/>
          </a:xfrm>
          <a:custGeom>
            <a:avLst/>
            <a:gdLst>
              <a:gd name="connsiteX0" fmla="*/ 802982 w 815682"/>
              <a:gd name="connsiteY0" fmla="*/ 104152 h 116852"/>
              <a:gd name="connsiteX1" fmla="*/ 802982 w 815682"/>
              <a:gd name="connsiteY1" fmla="*/ 12700 h 116852"/>
              <a:gd name="connsiteX2" fmla="*/ 12700 w 815682"/>
              <a:gd name="connsiteY2" fmla="*/ 12700 h 116852"/>
              <a:gd name="connsiteX3" fmla="*/ 12700 w 815682"/>
              <a:gd name="connsiteY3" fmla="*/ 104152 h 1168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15682" h="116852">
                <a:moveTo>
                  <a:pt x="802982" y="104152"/>
                </a:moveTo>
                <a:lnTo>
                  <a:pt x="802982" y="12700"/>
                </a:lnTo>
                <a:lnTo>
                  <a:pt x="12700" y="12700"/>
                </a:lnTo>
                <a:lnTo>
                  <a:pt x="12700" y="10415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094013" y="2239947"/>
            <a:ext cx="25400" cy="141846"/>
          </a:xfrm>
          <a:custGeom>
            <a:avLst/>
            <a:gdLst>
              <a:gd name="connsiteX0" fmla="*/ 6350 w 25400"/>
              <a:gd name="connsiteY0" fmla="*/ 6350 h 141846"/>
              <a:gd name="connsiteX1" fmla="*/ 6350 w 25400"/>
              <a:gd name="connsiteY1" fmla="*/ 135496 h 1418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41846">
                <a:moveTo>
                  <a:pt x="6350" y="6350"/>
                </a:moveTo>
                <a:lnTo>
                  <a:pt x="6350" y="13549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2698853" y="2376739"/>
            <a:ext cx="802982" cy="104152"/>
          </a:xfrm>
          <a:custGeom>
            <a:avLst/>
            <a:gdLst>
              <a:gd name="connsiteX0" fmla="*/ 796632 w 802982"/>
              <a:gd name="connsiteY0" fmla="*/ 97802 h 104152"/>
              <a:gd name="connsiteX1" fmla="*/ 796632 w 802982"/>
              <a:gd name="connsiteY1" fmla="*/ 6350 h 104152"/>
              <a:gd name="connsiteX2" fmla="*/ 6350 w 802982"/>
              <a:gd name="connsiteY2" fmla="*/ 6350 h 104152"/>
              <a:gd name="connsiteX3" fmla="*/ 6350 w 802982"/>
              <a:gd name="connsiteY3" fmla="*/ 97802 h 104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02982" h="104152">
                <a:moveTo>
                  <a:pt x="796632" y="97802"/>
                </a:moveTo>
                <a:lnTo>
                  <a:pt x="796632" y="6350"/>
                </a:lnTo>
                <a:lnTo>
                  <a:pt x="6350" y="6350"/>
                </a:lnTo>
                <a:lnTo>
                  <a:pt x="6350" y="9780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D9CE4-85C8-104D-A654-B81A737C8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236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9"/>
          <a:stretch>
            <a:fillRect/>
          </a:stretch>
        </p:blipFill>
        <p:spPr>
          <a:xfrm>
            <a:off x="298704" y="1411224"/>
            <a:ext cx="8546592" cy="4035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69225" y="2689225"/>
            <a:ext cx="1056379" cy="4508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65" b="1">
                <a:solidFill>
                  <a:srgbClr val="000000"/>
                </a:solidFill>
                <a:latin typeface="Arial"/>
                <a:ea typeface="ＭＳ Ｐゴシック" charset="0"/>
              </a:rPr>
              <a:t>Intercalated</a:t>
            </a:r>
          </a:p>
          <a:p>
            <a:pPr eaLnBrk="0" hangingPunct="0">
              <a:defRPr/>
            </a:pPr>
            <a:r>
              <a:rPr lang="en-US" sz="1465" b="1">
                <a:solidFill>
                  <a:srgbClr val="000000"/>
                </a:solidFill>
                <a:latin typeface="Arial"/>
                <a:ea typeface="ＭＳ Ｐゴシック" charset="0"/>
              </a:rPr>
              <a:t>discs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9225" y="3748088"/>
            <a:ext cx="732573" cy="2254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65" b="1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1750" y="5180013"/>
            <a:ext cx="2715487" cy="2254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6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Diagram: </a:t>
            </a:r>
            <a:r>
              <a:rPr lang="en-US" sz="146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Cardiac muscle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6088" y="5180013"/>
            <a:ext cx="4022191" cy="2254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6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46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Cardiac muscle (475</a:t>
            </a:r>
            <a:r>
              <a:rPr lang="en-US" sz="1465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46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</a:t>
            </a:r>
          </a:p>
        </p:txBody>
      </p:sp>
      <p:sp>
        <p:nvSpPr>
          <p:cNvPr id="9" name="Freeform 8"/>
          <p:cNvSpPr/>
          <p:nvPr/>
        </p:nvSpPr>
        <p:spPr>
          <a:xfrm>
            <a:off x="6210441" y="2790219"/>
            <a:ext cx="1530608" cy="218947"/>
          </a:xfrm>
          <a:custGeom>
            <a:avLst/>
            <a:gdLst>
              <a:gd name="connsiteX0" fmla="*/ 1517908 w 1530608"/>
              <a:gd name="connsiteY0" fmla="*/ 12700 h 218947"/>
              <a:gd name="connsiteX1" fmla="*/ 1382031 w 1530608"/>
              <a:gd name="connsiteY1" fmla="*/ 12700 h 218947"/>
              <a:gd name="connsiteX2" fmla="*/ 12700 w 1530608"/>
              <a:gd name="connsiteY2" fmla="*/ 206247 h 218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30608" h="218947">
                <a:moveTo>
                  <a:pt x="1517908" y="12700"/>
                </a:moveTo>
                <a:lnTo>
                  <a:pt x="1382031" y="12700"/>
                </a:lnTo>
                <a:lnTo>
                  <a:pt x="12700" y="20624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6251331" y="3849627"/>
            <a:ext cx="1489717" cy="50800"/>
          </a:xfrm>
          <a:custGeom>
            <a:avLst/>
            <a:gdLst>
              <a:gd name="connsiteX0" fmla="*/ 1477017 w 1489717"/>
              <a:gd name="connsiteY0" fmla="*/ 12700 h 50800"/>
              <a:gd name="connsiteX1" fmla="*/ 12700 w 148971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9717" h="50800">
                <a:moveTo>
                  <a:pt x="1477017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6727715" y="2790219"/>
            <a:ext cx="877455" cy="676084"/>
          </a:xfrm>
          <a:custGeom>
            <a:avLst/>
            <a:gdLst>
              <a:gd name="connsiteX0" fmla="*/ 12700 w 877455"/>
              <a:gd name="connsiteY0" fmla="*/ 663384 h 676084"/>
              <a:gd name="connsiteX1" fmla="*/ 864755 w 877455"/>
              <a:gd name="connsiteY1" fmla="*/ 12700 h 6760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7455" h="676084">
                <a:moveTo>
                  <a:pt x="12700" y="663384"/>
                </a:moveTo>
                <a:lnTo>
                  <a:pt x="86475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6216791" y="2796569"/>
            <a:ext cx="1517908" cy="206247"/>
          </a:xfrm>
          <a:custGeom>
            <a:avLst/>
            <a:gdLst>
              <a:gd name="connsiteX0" fmla="*/ 1511558 w 1517908"/>
              <a:gd name="connsiteY0" fmla="*/ 6350 h 206247"/>
              <a:gd name="connsiteX1" fmla="*/ 1375681 w 1517908"/>
              <a:gd name="connsiteY1" fmla="*/ 6350 h 206247"/>
              <a:gd name="connsiteX2" fmla="*/ 6350 w 1517908"/>
              <a:gd name="connsiteY2" fmla="*/ 199897 h 206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17908" h="206247">
                <a:moveTo>
                  <a:pt x="1511558" y="6350"/>
                </a:moveTo>
                <a:lnTo>
                  <a:pt x="1375681" y="6350"/>
                </a:lnTo>
                <a:lnTo>
                  <a:pt x="6350" y="19989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6257681" y="3855977"/>
            <a:ext cx="1477017" cy="25400"/>
          </a:xfrm>
          <a:custGeom>
            <a:avLst/>
            <a:gdLst>
              <a:gd name="connsiteX0" fmla="*/ 1470667 w 1477017"/>
              <a:gd name="connsiteY0" fmla="*/ 6350 h 25400"/>
              <a:gd name="connsiteX1" fmla="*/ 6350 w 147701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77017" h="25400">
                <a:moveTo>
                  <a:pt x="147066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6734065" y="2796569"/>
            <a:ext cx="864755" cy="663384"/>
          </a:xfrm>
          <a:custGeom>
            <a:avLst/>
            <a:gdLst>
              <a:gd name="connsiteX0" fmla="*/ 6350 w 864755"/>
              <a:gd name="connsiteY0" fmla="*/ 657034 h 663384"/>
              <a:gd name="connsiteX1" fmla="*/ 858405 w 864755"/>
              <a:gd name="connsiteY1" fmla="*/ 6350 h 663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4755" h="663384">
                <a:moveTo>
                  <a:pt x="6350" y="657034"/>
                </a:moveTo>
                <a:lnTo>
                  <a:pt x="85840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5C7BF-A40B-294D-AAFA-389ABFA23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0495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1"/>
          <a:stretch>
            <a:fillRect/>
          </a:stretch>
        </p:blipFill>
        <p:spPr>
          <a:xfrm>
            <a:off x="298704" y="1505712"/>
            <a:ext cx="8546592" cy="3846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7185" y="2851777"/>
            <a:ext cx="565861" cy="22576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67" b="1">
                <a:solidFill>
                  <a:srgbClr val="000000"/>
                </a:solidFill>
                <a:latin typeface="Arial"/>
                <a:ea typeface="ＭＳ Ｐゴシック" charset="0"/>
              </a:rPr>
              <a:t>Nuclei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7185" y="4463090"/>
            <a:ext cx="1014701" cy="4515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67" b="1">
                <a:solidFill>
                  <a:srgbClr val="000000"/>
                </a:solidFill>
                <a:latin typeface="Arial"/>
                <a:ea typeface="ＭＳ Ｐゴシック" charset="0"/>
              </a:rPr>
              <a:t>Smooth</a:t>
            </a:r>
          </a:p>
          <a:p>
            <a:pPr eaLnBrk="0" hangingPunct="0">
              <a:defRPr/>
            </a:pPr>
            <a:r>
              <a:rPr lang="en-US" sz="1467" b="1">
                <a:solidFill>
                  <a:srgbClr val="000000"/>
                </a:solidFill>
                <a:latin typeface="Arial"/>
                <a:ea typeface="ＭＳ Ｐゴシック" charset="0"/>
              </a:rPr>
              <a:t>muscle cell</a:t>
            </a:r>
            <a:endParaRPr lang="en-US" sz="146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6697" y="5105229"/>
            <a:ext cx="2725105" cy="22576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6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Diagram: </a:t>
            </a:r>
            <a:r>
              <a:rPr lang="en-US" sz="146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Smooth muscle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0397" y="5086179"/>
            <a:ext cx="4806059" cy="22576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6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46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Sheet of smooth muscle (360</a:t>
            </a:r>
            <a:r>
              <a:rPr lang="en-US" sz="1467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46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).</a:t>
            </a:r>
          </a:p>
        </p:txBody>
      </p:sp>
      <p:sp>
        <p:nvSpPr>
          <p:cNvPr id="9" name="Freeform 8"/>
          <p:cNvSpPr/>
          <p:nvPr/>
        </p:nvSpPr>
        <p:spPr>
          <a:xfrm>
            <a:off x="5473746" y="4559705"/>
            <a:ext cx="2169275" cy="30988"/>
          </a:xfrm>
          <a:custGeom>
            <a:avLst/>
            <a:gdLst>
              <a:gd name="connsiteX0" fmla="*/ 2156575 w 2169275"/>
              <a:gd name="connsiteY0" fmla="*/ 12700 h 30988"/>
              <a:gd name="connsiteX1" fmla="*/ 2020545 w 2169275"/>
              <a:gd name="connsiteY1" fmla="*/ 12700 h 30988"/>
              <a:gd name="connsiteX2" fmla="*/ 12700 w 2169275"/>
              <a:gd name="connsiteY2" fmla="*/ 18288 h 309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69275" h="30988">
                <a:moveTo>
                  <a:pt x="2156575" y="12700"/>
                </a:moveTo>
                <a:lnTo>
                  <a:pt x="2020545" y="12700"/>
                </a:lnTo>
                <a:lnTo>
                  <a:pt x="12700" y="1828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6398610" y="2948100"/>
            <a:ext cx="1244409" cy="544702"/>
          </a:xfrm>
          <a:custGeom>
            <a:avLst/>
            <a:gdLst>
              <a:gd name="connsiteX0" fmla="*/ 1231709 w 1244409"/>
              <a:gd name="connsiteY0" fmla="*/ 12700 h 544702"/>
              <a:gd name="connsiteX1" fmla="*/ 1153985 w 1244409"/>
              <a:gd name="connsiteY1" fmla="*/ 12700 h 544702"/>
              <a:gd name="connsiteX2" fmla="*/ 12700 w 1244409"/>
              <a:gd name="connsiteY2" fmla="*/ 532002 h 5447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44409" h="544702">
                <a:moveTo>
                  <a:pt x="1231709" y="12700"/>
                </a:moveTo>
                <a:lnTo>
                  <a:pt x="1153985" y="12700"/>
                </a:lnTo>
                <a:lnTo>
                  <a:pt x="12700" y="53200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5480096" y="4566055"/>
            <a:ext cx="2156575" cy="18288"/>
          </a:xfrm>
          <a:custGeom>
            <a:avLst/>
            <a:gdLst>
              <a:gd name="connsiteX0" fmla="*/ 2150225 w 2156575"/>
              <a:gd name="connsiteY0" fmla="*/ 6350 h 18288"/>
              <a:gd name="connsiteX1" fmla="*/ 2014195 w 2156575"/>
              <a:gd name="connsiteY1" fmla="*/ 6350 h 18288"/>
              <a:gd name="connsiteX2" fmla="*/ 6350 w 2156575"/>
              <a:gd name="connsiteY2" fmla="*/ 11938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56575" h="18288">
                <a:moveTo>
                  <a:pt x="2150225" y="6350"/>
                </a:moveTo>
                <a:lnTo>
                  <a:pt x="2014195" y="6350"/>
                </a:lnTo>
                <a:lnTo>
                  <a:pt x="6350" y="1193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6400579" y="2474734"/>
            <a:ext cx="1171676" cy="496277"/>
          </a:xfrm>
          <a:custGeom>
            <a:avLst/>
            <a:gdLst>
              <a:gd name="connsiteX0" fmla="*/ 1158976 w 1171676"/>
              <a:gd name="connsiteY0" fmla="*/ 483577 h 496277"/>
              <a:gd name="connsiteX1" fmla="*/ 12700 w 1171676"/>
              <a:gd name="connsiteY1" fmla="*/ 12700 h 4962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71676" h="496277">
                <a:moveTo>
                  <a:pt x="1158976" y="483577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6406929" y="2481083"/>
            <a:ext cx="1158976" cy="483577"/>
          </a:xfrm>
          <a:custGeom>
            <a:avLst/>
            <a:gdLst>
              <a:gd name="connsiteX0" fmla="*/ 1152626 w 1158976"/>
              <a:gd name="connsiteY0" fmla="*/ 477227 h 483577"/>
              <a:gd name="connsiteX1" fmla="*/ 6350 w 1158976"/>
              <a:gd name="connsiteY1" fmla="*/ 6350 h 4835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8976" h="483577">
                <a:moveTo>
                  <a:pt x="1152626" y="47722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6404935" y="2954450"/>
            <a:ext cx="1231734" cy="531774"/>
          </a:xfrm>
          <a:custGeom>
            <a:avLst/>
            <a:gdLst>
              <a:gd name="connsiteX0" fmla="*/ 1225384 w 1231734"/>
              <a:gd name="connsiteY0" fmla="*/ 6350 h 531774"/>
              <a:gd name="connsiteX1" fmla="*/ 1147660 w 1231734"/>
              <a:gd name="connsiteY1" fmla="*/ 6350 h 531774"/>
              <a:gd name="connsiteX2" fmla="*/ 6350 w 1231734"/>
              <a:gd name="connsiteY2" fmla="*/ 525424 h 5317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31734" h="531774">
                <a:moveTo>
                  <a:pt x="1225384" y="6350"/>
                </a:moveTo>
                <a:lnTo>
                  <a:pt x="1147660" y="6350"/>
                </a:lnTo>
                <a:lnTo>
                  <a:pt x="6350" y="52542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59228-AAD6-3D41-9259-8F40C43A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05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98704" y="213360"/>
            <a:ext cx="8546592" cy="643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0523" y="223045"/>
            <a:ext cx="83837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Chromatin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1136" y="526257"/>
            <a:ext cx="799899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>
                <a:solidFill>
                  <a:srgbClr val="000000"/>
                </a:solidFill>
                <a:latin typeface="Arial"/>
                <a:ea typeface="ＭＳ Ｐゴシック" charset="0"/>
              </a:rPr>
              <a:t>Nucleolus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842" y="1087439"/>
            <a:ext cx="1695977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Smooth endoplasmic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reticulum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0105" y="1644651"/>
            <a:ext cx="61395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>
                <a:solidFill>
                  <a:srgbClr val="000000"/>
                </a:solidFill>
                <a:latin typeface="Arial"/>
                <a:ea typeface="ＭＳ Ｐゴシック" charset="0"/>
              </a:rPr>
              <a:t>Cytosol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1155" y="2057401"/>
            <a:ext cx="822533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>
                <a:solidFill>
                  <a:srgbClr val="000000"/>
                </a:solidFill>
                <a:latin typeface="Arial"/>
                <a:ea typeface="ＭＳ Ｐゴシック" charset="0"/>
              </a:rPr>
              <a:t>Lysosome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080" y="2459039"/>
            <a:ext cx="1165384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>
                <a:solidFill>
                  <a:srgbClr val="000000"/>
                </a:solidFill>
                <a:latin typeface="Arial"/>
                <a:ea typeface="ＭＳ Ｐゴシック" charset="0"/>
              </a:rPr>
              <a:t>Mitochondrion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9543" y="247651"/>
            <a:ext cx="1386598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>
                <a:solidFill>
                  <a:srgbClr val="000000"/>
                </a:solidFill>
                <a:latin typeface="Arial"/>
                <a:ea typeface="ＭＳ Ｐゴシック" charset="0"/>
              </a:rPr>
              <a:t>Nuclear envelope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3643" y="558801"/>
            <a:ext cx="650819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82956" y="954088"/>
            <a:ext cx="847989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>
                <a:solidFill>
                  <a:srgbClr val="000000"/>
                </a:solidFill>
                <a:latin typeface="Arial"/>
                <a:ea typeface="ＭＳ Ｐゴシック" charset="0"/>
              </a:rPr>
              <a:t>Plasma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03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  <a:endParaRPr lang="en-US" sz="1303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280" y="3209926"/>
            <a:ext cx="819135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>
                <a:solidFill>
                  <a:srgbClr val="000000"/>
                </a:solidFill>
                <a:latin typeface="Arial"/>
                <a:ea typeface="ＭＳ Ｐゴシック" charset="0"/>
              </a:rPr>
              <a:t>Centrioles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2030" y="2697162"/>
            <a:ext cx="1024319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3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Rough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3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endoplasmic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3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reticulum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97280" y="3386139"/>
            <a:ext cx="90249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Ribosomes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06756" y="4081463"/>
            <a:ext cx="1275990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>
                <a:solidFill>
                  <a:srgbClr val="000000"/>
                </a:solidFill>
                <a:latin typeface="Arial"/>
                <a:ea typeface="ＭＳ Ｐゴシック" charset="0"/>
              </a:rPr>
              <a:t>Golgi apparatus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3292" y="5586414"/>
            <a:ext cx="95058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Microtubule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8717" y="6267451"/>
            <a:ext cx="997068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>
                <a:solidFill>
                  <a:srgbClr val="000000"/>
                </a:solidFill>
                <a:latin typeface="Arial"/>
                <a:ea typeface="ＭＳ Ｐゴシック" charset="0"/>
              </a:rPr>
              <a:t>Intermediate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03" b="1">
                <a:solidFill>
                  <a:srgbClr val="000000"/>
                </a:solidFill>
                <a:latin typeface="Arial"/>
                <a:ea typeface="ＭＳ Ｐゴシック" charset="0"/>
              </a:rPr>
              <a:t>filaments</a:t>
            </a:r>
            <a:endParaRPr lang="en-US" sz="1303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9030" y="5322889"/>
            <a:ext cx="1984518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Secretion being released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from cell by exocytosis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7880" y="5808664"/>
            <a:ext cx="95058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3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Peroxisome</a:t>
            </a:r>
          </a:p>
        </p:txBody>
      </p:sp>
      <p:sp>
        <p:nvSpPr>
          <p:cNvPr id="23" name="Freeform 22"/>
          <p:cNvSpPr/>
          <p:nvPr/>
        </p:nvSpPr>
        <p:spPr>
          <a:xfrm>
            <a:off x="2139622" y="1178878"/>
            <a:ext cx="1091361" cy="50800"/>
          </a:xfrm>
          <a:custGeom>
            <a:avLst/>
            <a:gdLst>
              <a:gd name="connsiteX0" fmla="*/ 12700 w 1091361"/>
              <a:gd name="connsiteY0" fmla="*/ 12700 h 50800"/>
              <a:gd name="connsiteX1" fmla="*/ 1078661 w 109136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91361" h="50800">
                <a:moveTo>
                  <a:pt x="12700" y="12700"/>
                </a:moveTo>
                <a:lnTo>
                  <a:pt x="107866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1898741" y="1723899"/>
            <a:ext cx="684098" cy="547039"/>
          </a:xfrm>
          <a:custGeom>
            <a:avLst/>
            <a:gdLst>
              <a:gd name="connsiteX0" fmla="*/ 12700 w 684098"/>
              <a:gd name="connsiteY0" fmla="*/ 12700 h 547039"/>
              <a:gd name="connsiteX1" fmla="*/ 160896 w 684098"/>
              <a:gd name="connsiteY1" fmla="*/ 12700 h 547039"/>
              <a:gd name="connsiteX2" fmla="*/ 671398 w 684098"/>
              <a:gd name="connsiteY2" fmla="*/ 534339 h 547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4098" h="547039">
                <a:moveTo>
                  <a:pt x="12700" y="12700"/>
                </a:moveTo>
                <a:lnTo>
                  <a:pt x="160896" y="12700"/>
                </a:lnTo>
                <a:lnTo>
                  <a:pt x="671398" y="53433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1623215" y="2155394"/>
            <a:ext cx="852843" cy="585889"/>
          </a:xfrm>
          <a:custGeom>
            <a:avLst/>
            <a:gdLst>
              <a:gd name="connsiteX0" fmla="*/ 12700 w 852843"/>
              <a:gd name="connsiteY0" fmla="*/ 12700 h 585889"/>
              <a:gd name="connsiteX1" fmla="*/ 159245 w 852843"/>
              <a:gd name="connsiteY1" fmla="*/ 12700 h 585889"/>
              <a:gd name="connsiteX2" fmla="*/ 840143 w 852843"/>
              <a:gd name="connsiteY2" fmla="*/ 573189 h 5858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52843" h="585889">
                <a:moveTo>
                  <a:pt x="12700" y="12700"/>
                </a:moveTo>
                <a:lnTo>
                  <a:pt x="159245" y="12700"/>
                </a:lnTo>
                <a:lnTo>
                  <a:pt x="840143" y="57318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1481558" y="2552714"/>
            <a:ext cx="1170306" cy="592670"/>
          </a:xfrm>
          <a:custGeom>
            <a:avLst/>
            <a:gdLst>
              <a:gd name="connsiteX0" fmla="*/ 12700 w 1170306"/>
              <a:gd name="connsiteY0" fmla="*/ 12700 h 592670"/>
              <a:gd name="connsiteX1" fmla="*/ 177458 w 1170306"/>
              <a:gd name="connsiteY1" fmla="*/ 12700 h 592670"/>
              <a:gd name="connsiteX2" fmla="*/ 1157606 w 1170306"/>
              <a:gd name="connsiteY2" fmla="*/ 579970 h 592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70306" h="592670">
                <a:moveTo>
                  <a:pt x="12700" y="12700"/>
                </a:moveTo>
                <a:lnTo>
                  <a:pt x="177458" y="12700"/>
                </a:lnTo>
                <a:lnTo>
                  <a:pt x="1157606" y="57997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1473025" y="3300502"/>
            <a:ext cx="1742630" cy="57429"/>
          </a:xfrm>
          <a:custGeom>
            <a:avLst/>
            <a:gdLst>
              <a:gd name="connsiteX0" fmla="*/ 12700 w 1742630"/>
              <a:gd name="connsiteY0" fmla="*/ 12700 h 57429"/>
              <a:gd name="connsiteX1" fmla="*/ 167525 w 1742630"/>
              <a:gd name="connsiteY1" fmla="*/ 12700 h 57429"/>
              <a:gd name="connsiteX2" fmla="*/ 1729930 w 1742630"/>
              <a:gd name="connsiteY2" fmla="*/ 44729 h 57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42630" h="57429">
                <a:moveTo>
                  <a:pt x="12700" y="12700"/>
                </a:moveTo>
                <a:lnTo>
                  <a:pt x="167525" y="12700"/>
                </a:lnTo>
                <a:lnTo>
                  <a:pt x="1729930" y="4472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336993" y="3676079"/>
            <a:ext cx="702246" cy="2026208"/>
          </a:xfrm>
          <a:custGeom>
            <a:avLst/>
            <a:gdLst>
              <a:gd name="connsiteX0" fmla="*/ 12700 w 702246"/>
              <a:gd name="connsiteY0" fmla="*/ 2013508 h 2026208"/>
              <a:gd name="connsiteX1" fmla="*/ 167513 w 702246"/>
              <a:gd name="connsiteY1" fmla="*/ 2013508 h 2026208"/>
              <a:gd name="connsiteX2" fmla="*/ 689546 w 702246"/>
              <a:gd name="connsiteY2" fmla="*/ 12700 h 20262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02246" h="2026208">
                <a:moveTo>
                  <a:pt x="12700" y="2013508"/>
                </a:moveTo>
                <a:lnTo>
                  <a:pt x="167513" y="2013508"/>
                </a:lnTo>
                <a:lnTo>
                  <a:pt x="68954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2605230" y="5174476"/>
            <a:ext cx="1246619" cy="1206144"/>
          </a:xfrm>
          <a:custGeom>
            <a:avLst/>
            <a:gdLst>
              <a:gd name="connsiteX0" fmla="*/ 12700 w 1246619"/>
              <a:gd name="connsiteY0" fmla="*/ 1193444 h 1206144"/>
              <a:gd name="connsiteX1" fmla="*/ 268097 w 1246619"/>
              <a:gd name="connsiteY1" fmla="*/ 1193444 h 1206144"/>
              <a:gd name="connsiteX2" fmla="*/ 1233919 w 1246619"/>
              <a:gd name="connsiteY2" fmla="*/ 12700 h 12061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46619" h="1206144">
                <a:moveTo>
                  <a:pt x="12700" y="1193444"/>
                </a:moveTo>
                <a:lnTo>
                  <a:pt x="268097" y="1193444"/>
                </a:lnTo>
                <a:lnTo>
                  <a:pt x="123391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2860627" y="4989640"/>
            <a:ext cx="805624" cy="1390980"/>
          </a:xfrm>
          <a:custGeom>
            <a:avLst/>
            <a:gdLst>
              <a:gd name="connsiteX0" fmla="*/ 12700 w 805624"/>
              <a:gd name="connsiteY0" fmla="*/ 1378280 h 1390980"/>
              <a:gd name="connsiteX1" fmla="*/ 792924 w 805624"/>
              <a:gd name="connsiteY1" fmla="*/ 12700 h 13909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05624" h="1390980">
                <a:moveTo>
                  <a:pt x="12700" y="1378280"/>
                </a:moveTo>
                <a:lnTo>
                  <a:pt x="79292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116466" y="5306048"/>
            <a:ext cx="934440" cy="611555"/>
          </a:xfrm>
          <a:custGeom>
            <a:avLst/>
            <a:gdLst>
              <a:gd name="connsiteX0" fmla="*/ 921740 w 934440"/>
              <a:gd name="connsiteY0" fmla="*/ 598855 h 611555"/>
              <a:gd name="connsiteX1" fmla="*/ 674255 w 934440"/>
              <a:gd name="connsiteY1" fmla="*/ 598855 h 611555"/>
              <a:gd name="connsiteX2" fmla="*/ 12700 w 934440"/>
              <a:gd name="connsiteY2" fmla="*/ 12700 h 611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34440" h="611555">
                <a:moveTo>
                  <a:pt x="921740" y="598855"/>
                </a:moveTo>
                <a:lnTo>
                  <a:pt x="674255" y="598855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5904410" y="5411662"/>
            <a:ext cx="722909" cy="50800"/>
          </a:xfrm>
          <a:custGeom>
            <a:avLst/>
            <a:gdLst>
              <a:gd name="connsiteX0" fmla="*/ 12700 w 722909"/>
              <a:gd name="connsiteY0" fmla="*/ 12700 h 50800"/>
              <a:gd name="connsiteX1" fmla="*/ 710209 w 72290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2909" h="50800">
                <a:moveTo>
                  <a:pt x="12700" y="12700"/>
                </a:moveTo>
                <a:lnTo>
                  <a:pt x="71020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6177803" y="3371152"/>
            <a:ext cx="1305547" cy="809917"/>
          </a:xfrm>
          <a:custGeom>
            <a:avLst/>
            <a:gdLst>
              <a:gd name="connsiteX0" fmla="*/ 1292847 w 1305547"/>
              <a:gd name="connsiteY0" fmla="*/ 797217 h 809917"/>
              <a:gd name="connsiteX1" fmla="*/ 1068514 w 1305547"/>
              <a:gd name="connsiteY1" fmla="*/ 797217 h 809917"/>
              <a:gd name="connsiteX2" fmla="*/ 12700 w 1305547"/>
              <a:gd name="connsiteY2" fmla="*/ 12700 h 8099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05547" h="809917">
                <a:moveTo>
                  <a:pt x="1292847" y="797217"/>
                </a:moveTo>
                <a:lnTo>
                  <a:pt x="1068514" y="797217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7349403" y="1044258"/>
            <a:ext cx="224485" cy="135496"/>
          </a:xfrm>
          <a:custGeom>
            <a:avLst/>
            <a:gdLst>
              <a:gd name="connsiteX0" fmla="*/ 211785 w 224485"/>
              <a:gd name="connsiteY0" fmla="*/ 12700 h 135496"/>
              <a:gd name="connsiteX1" fmla="*/ 121094 w 224485"/>
              <a:gd name="connsiteY1" fmla="*/ 12700 h 135496"/>
              <a:gd name="connsiteX2" fmla="*/ 12700 w 224485"/>
              <a:gd name="connsiteY2" fmla="*/ 122796 h 1354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4485" h="135496">
                <a:moveTo>
                  <a:pt x="211785" y="12700"/>
                </a:moveTo>
                <a:lnTo>
                  <a:pt x="121094" y="12700"/>
                </a:lnTo>
                <a:lnTo>
                  <a:pt x="12700" y="12279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6804713" y="2099743"/>
            <a:ext cx="974750" cy="700544"/>
          </a:xfrm>
          <a:custGeom>
            <a:avLst/>
            <a:gdLst>
              <a:gd name="connsiteX0" fmla="*/ 962050 w 974750"/>
              <a:gd name="connsiteY0" fmla="*/ 687844 h 700544"/>
              <a:gd name="connsiteX1" fmla="*/ 882103 w 974750"/>
              <a:gd name="connsiteY1" fmla="*/ 687844 h 700544"/>
              <a:gd name="connsiteX2" fmla="*/ 12700 w 974750"/>
              <a:gd name="connsiteY2" fmla="*/ 12700 h 7005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74750" h="700544">
                <a:moveTo>
                  <a:pt x="962050" y="687844"/>
                </a:moveTo>
                <a:lnTo>
                  <a:pt x="882103" y="687844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189466" y="319000"/>
            <a:ext cx="842187" cy="530936"/>
          </a:xfrm>
          <a:custGeom>
            <a:avLst/>
            <a:gdLst>
              <a:gd name="connsiteX0" fmla="*/ 12700 w 842187"/>
              <a:gd name="connsiteY0" fmla="*/ 12700 h 530936"/>
              <a:gd name="connsiteX1" fmla="*/ 257390 w 842187"/>
              <a:gd name="connsiteY1" fmla="*/ 12700 h 530936"/>
              <a:gd name="connsiteX2" fmla="*/ 829487 w 842187"/>
              <a:gd name="connsiteY2" fmla="*/ 518236 h 5309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42187" h="530936">
                <a:moveTo>
                  <a:pt x="12700" y="12700"/>
                </a:moveTo>
                <a:lnTo>
                  <a:pt x="257390" y="12700"/>
                </a:lnTo>
                <a:lnTo>
                  <a:pt x="829487" y="51823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3990025" y="610122"/>
            <a:ext cx="1076134" cy="841971"/>
          </a:xfrm>
          <a:custGeom>
            <a:avLst/>
            <a:gdLst>
              <a:gd name="connsiteX0" fmla="*/ 12700 w 1076134"/>
              <a:gd name="connsiteY0" fmla="*/ 12700 h 841971"/>
              <a:gd name="connsiteX1" fmla="*/ 257429 w 1076134"/>
              <a:gd name="connsiteY1" fmla="*/ 12700 h 841971"/>
              <a:gd name="connsiteX2" fmla="*/ 1063434 w 1076134"/>
              <a:gd name="connsiteY2" fmla="*/ 829271 h 8419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76134" h="841971">
                <a:moveTo>
                  <a:pt x="12700" y="12700"/>
                </a:moveTo>
                <a:lnTo>
                  <a:pt x="257429" y="12700"/>
                </a:lnTo>
                <a:lnTo>
                  <a:pt x="1063434" y="82927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5953368" y="345034"/>
            <a:ext cx="973239" cy="489546"/>
          </a:xfrm>
          <a:custGeom>
            <a:avLst/>
            <a:gdLst>
              <a:gd name="connsiteX0" fmla="*/ 960539 w 973239"/>
              <a:gd name="connsiteY0" fmla="*/ 12700 h 489546"/>
              <a:gd name="connsiteX1" fmla="*/ 715835 w 973239"/>
              <a:gd name="connsiteY1" fmla="*/ 12700 h 489546"/>
              <a:gd name="connsiteX2" fmla="*/ 12700 w 973239"/>
              <a:gd name="connsiteY2" fmla="*/ 476846 h 4895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73239" h="489546">
                <a:moveTo>
                  <a:pt x="960539" y="12700"/>
                </a:moveTo>
                <a:lnTo>
                  <a:pt x="715835" y="12700"/>
                </a:lnTo>
                <a:lnTo>
                  <a:pt x="12700" y="47684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6218011" y="635776"/>
            <a:ext cx="1775891" cy="478777"/>
          </a:xfrm>
          <a:custGeom>
            <a:avLst/>
            <a:gdLst>
              <a:gd name="connsiteX0" fmla="*/ 1763191 w 1775891"/>
              <a:gd name="connsiteY0" fmla="*/ 12700 h 478777"/>
              <a:gd name="connsiteX1" fmla="*/ 1518475 w 1775891"/>
              <a:gd name="connsiteY1" fmla="*/ 12700 h 478777"/>
              <a:gd name="connsiteX2" fmla="*/ 12700 w 1775891"/>
              <a:gd name="connsiteY2" fmla="*/ 466077 h 4787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75891" h="478777">
                <a:moveTo>
                  <a:pt x="1763191" y="12700"/>
                </a:moveTo>
                <a:lnTo>
                  <a:pt x="1518475" y="12700"/>
                </a:lnTo>
                <a:lnTo>
                  <a:pt x="12700" y="46607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6898807" y="2602155"/>
            <a:ext cx="974839" cy="903998"/>
          </a:xfrm>
          <a:custGeom>
            <a:avLst/>
            <a:gdLst>
              <a:gd name="connsiteX0" fmla="*/ 12700 w 974839"/>
              <a:gd name="connsiteY0" fmla="*/ 12700 h 903998"/>
              <a:gd name="connsiteX1" fmla="*/ 729678 w 974839"/>
              <a:gd name="connsiteY1" fmla="*/ 891298 h 903998"/>
              <a:gd name="connsiteX2" fmla="*/ 962139 w 974839"/>
              <a:gd name="connsiteY2" fmla="*/ 891298 h 903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74839" h="903998">
                <a:moveTo>
                  <a:pt x="12700" y="12700"/>
                </a:moveTo>
                <a:lnTo>
                  <a:pt x="729678" y="891298"/>
                </a:lnTo>
                <a:lnTo>
                  <a:pt x="962139" y="89129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6912218" y="2454492"/>
            <a:ext cx="728967" cy="1051661"/>
          </a:xfrm>
          <a:custGeom>
            <a:avLst/>
            <a:gdLst>
              <a:gd name="connsiteX0" fmla="*/ 12700 w 728967"/>
              <a:gd name="connsiteY0" fmla="*/ 12700 h 1051661"/>
              <a:gd name="connsiteX1" fmla="*/ 716267 w 728967"/>
              <a:gd name="connsiteY1" fmla="*/ 1038961 h 10516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8967" h="1051661">
                <a:moveTo>
                  <a:pt x="12700" y="12700"/>
                </a:moveTo>
                <a:lnTo>
                  <a:pt x="716267" y="103896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2914106" y="3081643"/>
            <a:ext cx="345655" cy="270852"/>
          </a:xfrm>
          <a:custGeom>
            <a:avLst/>
            <a:gdLst>
              <a:gd name="connsiteX0" fmla="*/ 12700 w 345655"/>
              <a:gd name="connsiteY0" fmla="*/ 258152 h 270852"/>
              <a:gd name="connsiteX1" fmla="*/ 332955 w 345655"/>
              <a:gd name="connsiteY1" fmla="*/ 12700 h 2708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5655" h="270852">
                <a:moveTo>
                  <a:pt x="12700" y="258152"/>
                </a:moveTo>
                <a:lnTo>
                  <a:pt x="33295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2145972" y="1185228"/>
            <a:ext cx="1078661" cy="25400"/>
          </a:xfrm>
          <a:custGeom>
            <a:avLst/>
            <a:gdLst>
              <a:gd name="connsiteX0" fmla="*/ 6350 w 1078661"/>
              <a:gd name="connsiteY0" fmla="*/ 6350 h 25400"/>
              <a:gd name="connsiteX1" fmla="*/ 1072311 w 107866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78661" h="25400">
                <a:moveTo>
                  <a:pt x="6350" y="6350"/>
                </a:moveTo>
                <a:lnTo>
                  <a:pt x="107231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1905091" y="1730249"/>
            <a:ext cx="671398" cy="534339"/>
          </a:xfrm>
          <a:custGeom>
            <a:avLst/>
            <a:gdLst>
              <a:gd name="connsiteX0" fmla="*/ 6350 w 671398"/>
              <a:gd name="connsiteY0" fmla="*/ 6350 h 534339"/>
              <a:gd name="connsiteX1" fmla="*/ 154546 w 671398"/>
              <a:gd name="connsiteY1" fmla="*/ 6350 h 534339"/>
              <a:gd name="connsiteX2" fmla="*/ 665048 w 671398"/>
              <a:gd name="connsiteY2" fmla="*/ 527989 h 5343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71398" h="534339">
                <a:moveTo>
                  <a:pt x="6350" y="6350"/>
                </a:moveTo>
                <a:lnTo>
                  <a:pt x="154546" y="6350"/>
                </a:lnTo>
                <a:lnTo>
                  <a:pt x="665048" y="52798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1629565" y="2161744"/>
            <a:ext cx="840143" cy="573189"/>
          </a:xfrm>
          <a:custGeom>
            <a:avLst/>
            <a:gdLst>
              <a:gd name="connsiteX0" fmla="*/ 6350 w 840143"/>
              <a:gd name="connsiteY0" fmla="*/ 6350 h 573189"/>
              <a:gd name="connsiteX1" fmla="*/ 152895 w 840143"/>
              <a:gd name="connsiteY1" fmla="*/ 6350 h 573189"/>
              <a:gd name="connsiteX2" fmla="*/ 833793 w 840143"/>
              <a:gd name="connsiteY2" fmla="*/ 566839 h 5731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40143" h="573189">
                <a:moveTo>
                  <a:pt x="6350" y="6350"/>
                </a:moveTo>
                <a:lnTo>
                  <a:pt x="152895" y="6350"/>
                </a:lnTo>
                <a:lnTo>
                  <a:pt x="833793" y="56683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1487908" y="2559064"/>
            <a:ext cx="1157606" cy="579970"/>
          </a:xfrm>
          <a:custGeom>
            <a:avLst/>
            <a:gdLst>
              <a:gd name="connsiteX0" fmla="*/ 6350 w 1157606"/>
              <a:gd name="connsiteY0" fmla="*/ 6350 h 579970"/>
              <a:gd name="connsiteX1" fmla="*/ 171108 w 1157606"/>
              <a:gd name="connsiteY1" fmla="*/ 6350 h 579970"/>
              <a:gd name="connsiteX2" fmla="*/ 1151256 w 1157606"/>
              <a:gd name="connsiteY2" fmla="*/ 573620 h 579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57606" h="579970">
                <a:moveTo>
                  <a:pt x="6350" y="6350"/>
                </a:moveTo>
                <a:lnTo>
                  <a:pt x="171108" y="6350"/>
                </a:lnTo>
                <a:lnTo>
                  <a:pt x="1151256" y="57362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1479375" y="3306852"/>
            <a:ext cx="1729930" cy="44729"/>
          </a:xfrm>
          <a:custGeom>
            <a:avLst/>
            <a:gdLst>
              <a:gd name="connsiteX0" fmla="*/ 6350 w 1729930"/>
              <a:gd name="connsiteY0" fmla="*/ 6350 h 44729"/>
              <a:gd name="connsiteX1" fmla="*/ 161175 w 1729930"/>
              <a:gd name="connsiteY1" fmla="*/ 6350 h 44729"/>
              <a:gd name="connsiteX2" fmla="*/ 1723580 w 1729930"/>
              <a:gd name="connsiteY2" fmla="*/ 38379 h 447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29930" h="44729">
                <a:moveTo>
                  <a:pt x="6350" y="6350"/>
                </a:moveTo>
                <a:lnTo>
                  <a:pt x="161175" y="6350"/>
                </a:lnTo>
                <a:lnTo>
                  <a:pt x="1723580" y="3837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2343343" y="3682429"/>
            <a:ext cx="689546" cy="2013508"/>
          </a:xfrm>
          <a:custGeom>
            <a:avLst/>
            <a:gdLst>
              <a:gd name="connsiteX0" fmla="*/ 6350 w 689546"/>
              <a:gd name="connsiteY0" fmla="*/ 2007158 h 2013508"/>
              <a:gd name="connsiteX1" fmla="*/ 161163 w 689546"/>
              <a:gd name="connsiteY1" fmla="*/ 2007158 h 2013508"/>
              <a:gd name="connsiteX2" fmla="*/ 683196 w 689546"/>
              <a:gd name="connsiteY2" fmla="*/ 6350 h 20135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9546" h="2013508">
                <a:moveTo>
                  <a:pt x="6350" y="2007158"/>
                </a:moveTo>
                <a:lnTo>
                  <a:pt x="161163" y="2007158"/>
                </a:lnTo>
                <a:lnTo>
                  <a:pt x="68319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2611580" y="5180826"/>
            <a:ext cx="1233919" cy="1193444"/>
          </a:xfrm>
          <a:custGeom>
            <a:avLst/>
            <a:gdLst>
              <a:gd name="connsiteX0" fmla="*/ 6350 w 1233919"/>
              <a:gd name="connsiteY0" fmla="*/ 1187094 h 1193444"/>
              <a:gd name="connsiteX1" fmla="*/ 261747 w 1233919"/>
              <a:gd name="connsiteY1" fmla="*/ 1187094 h 1193444"/>
              <a:gd name="connsiteX2" fmla="*/ 1227569 w 1233919"/>
              <a:gd name="connsiteY2" fmla="*/ 6350 h 1193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33919" h="1193444">
                <a:moveTo>
                  <a:pt x="6350" y="1187094"/>
                </a:moveTo>
                <a:lnTo>
                  <a:pt x="261747" y="1187094"/>
                </a:lnTo>
                <a:lnTo>
                  <a:pt x="122756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2866977" y="4995990"/>
            <a:ext cx="792924" cy="1378280"/>
          </a:xfrm>
          <a:custGeom>
            <a:avLst/>
            <a:gdLst>
              <a:gd name="connsiteX0" fmla="*/ 6350 w 792924"/>
              <a:gd name="connsiteY0" fmla="*/ 1371930 h 1378280"/>
              <a:gd name="connsiteX1" fmla="*/ 786574 w 792924"/>
              <a:gd name="connsiteY1" fmla="*/ 6350 h 1378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2924" h="1378280">
                <a:moveTo>
                  <a:pt x="6350" y="1371930"/>
                </a:moveTo>
                <a:lnTo>
                  <a:pt x="78657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4122816" y="5312398"/>
            <a:ext cx="921740" cy="598855"/>
          </a:xfrm>
          <a:custGeom>
            <a:avLst/>
            <a:gdLst>
              <a:gd name="connsiteX0" fmla="*/ 915390 w 921740"/>
              <a:gd name="connsiteY0" fmla="*/ 592505 h 598855"/>
              <a:gd name="connsiteX1" fmla="*/ 667905 w 921740"/>
              <a:gd name="connsiteY1" fmla="*/ 592505 h 598855"/>
              <a:gd name="connsiteX2" fmla="*/ 6350 w 921740"/>
              <a:gd name="connsiteY2" fmla="*/ 6350 h 5988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21740" h="598855">
                <a:moveTo>
                  <a:pt x="915390" y="592505"/>
                </a:moveTo>
                <a:lnTo>
                  <a:pt x="667905" y="592505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5910760" y="5418012"/>
            <a:ext cx="710209" cy="25400"/>
          </a:xfrm>
          <a:custGeom>
            <a:avLst/>
            <a:gdLst>
              <a:gd name="connsiteX0" fmla="*/ 6350 w 710209"/>
              <a:gd name="connsiteY0" fmla="*/ 6350 h 25400"/>
              <a:gd name="connsiteX1" fmla="*/ 703859 w 71020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0209" h="25400">
                <a:moveTo>
                  <a:pt x="6350" y="6350"/>
                </a:moveTo>
                <a:lnTo>
                  <a:pt x="70385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6184153" y="3377502"/>
            <a:ext cx="1292847" cy="797217"/>
          </a:xfrm>
          <a:custGeom>
            <a:avLst/>
            <a:gdLst>
              <a:gd name="connsiteX0" fmla="*/ 1286497 w 1292847"/>
              <a:gd name="connsiteY0" fmla="*/ 790867 h 797217"/>
              <a:gd name="connsiteX1" fmla="*/ 1062164 w 1292847"/>
              <a:gd name="connsiteY1" fmla="*/ 790867 h 797217"/>
              <a:gd name="connsiteX2" fmla="*/ 6350 w 1292847"/>
              <a:gd name="connsiteY2" fmla="*/ 6350 h 7972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92847" h="797217">
                <a:moveTo>
                  <a:pt x="1286497" y="790867"/>
                </a:moveTo>
                <a:lnTo>
                  <a:pt x="1062164" y="790867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7355753" y="1050608"/>
            <a:ext cx="211785" cy="122796"/>
          </a:xfrm>
          <a:custGeom>
            <a:avLst/>
            <a:gdLst>
              <a:gd name="connsiteX0" fmla="*/ 205435 w 211785"/>
              <a:gd name="connsiteY0" fmla="*/ 6350 h 122796"/>
              <a:gd name="connsiteX1" fmla="*/ 114744 w 211785"/>
              <a:gd name="connsiteY1" fmla="*/ 6350 h 122796"/>
              <a:gd name="connsiteX2" fmla="*/ 6350 w 211785"/>
              <a:gd name="connsiteY2" fmla="*/ 116446 h 1227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1785" h="122796">
                <a:moveTo>
                  <a:pt x="205435" y="6350"/>
                </a:moveTo>
                <a:lnTo>
                  <a:pt x="114744" y="6350"/>
                </a:lnTo>
                <a:lnTo>
                  <a:pt x="6350" y="11644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6811063" y="2106093"/>
            <a:ext cx="962050" cy="687844"/>
          </a:xfrm>
          <a:custGeom>
            <a:avLst/>
            <a:gdLst>
              <a:gd name="connsiteX0" fmla="*/ 955700 w 962050"/>
              <a:gd name="connsiteY0" fmla="*/ 681494 h 687844"/>
              <a:gd name="connsiteX1" fmla="*/ 875753 w 962050"/>
              <a:gd name="connsiteY1" fmla="*/ 681494 h 687844"/>
              <a:gd name="connsiteX2" fmla="*/ 6350 w 962050"/>
              <a:gd name="connsiteY2" fmla="*/ 6350 h 687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62050" h="687844">
                <a:moveTo>
                  <a:pt x="955700" y="681494"/>
                </a:moveTo>
                <a:lnTo>
                  <a:pt x="875753" y="681494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4195816" y="325350"/>
            <a:ext cx="829487" cy="518236"/>
          </a:xfrm>
          <a:custGeom>
            <a:avLst/>
            <a:gdLst>
              <a:gd name="connsiteX0" fmla="*/ 6350 w 829487"/>
              <a:gd name="connsiteY0" fmla="*/ 6350 h 518236"/>
              <a:gd name="connsiteX1" fmla="*/ 251040 w 829487"/>
              <a:gd name="connsiteY1" fmla="*/ 6350 h 518236"/>
              <a:gd name="connsiteX2" fmla="*/ 823137 w 829487"/>
              <a:gd name="connsiteY2" fmla="*/ 511886 h 5182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29487" h="518236">
                <a:moveTo>
                  <a:pt x="6350" y="6350"/>
                </a:moveTo>
                <a:lnTo>
                  <a:pt x="251040" y="6350"/>
                </a:lnTo>
                <a:lnTo>
                  <a:pt x="823137" y="51188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3996375" y="616472"/>
            <a:ext cx="1063434" cy="829271"/>
          </a:xfrm>
          <a:custGeom>
            <a:avLst/>
            <a:gdLst>
              <a:gd name="connsiteX0" fmla="*/ 6350 w 1063434"/>
              <a:gd name="connsiteY0" fmla="*/ 6350 h 829271"/>
              <a:gd name="connsiteX1" fmla="*/ 251079 w 1063434"/>
              <a:gd name="connsiteY1" fmla="*/ 6350 h 829271"/>
              <a:gd name="connsiteX2" fmla="*/ 1057084 w 1063434"/>
              <a:gd name="connsiteY2" fmla="*/ 822921 h 829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63434" h="829271">
                <a:moveTo>
                  <a:pt x="6350" y="6350"/>
                </a:moveTo>
                <a:lnTo>
                  <a:pt x="251079" y="6350"/>
                </a:lnTo>
                <a:lnTo>
                  <a:pt x="1057084" y="82292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5959718" y="351384"/>
            <a:ext cx="960539" cy="476846"/>
          </a:xfrm>
          <a:custGeom>
            <a:avLst/>
            <a:gdLst>
              <a:gd name="connsiteX0" fmla="*/ 954189 w 960539"/>
              <a:gd name="connsiteY0" fmla="*/ 6350 h 476846"/>
              <a:gd name="connsiteX1" fmla="*/ 709485 w 960539"/>
              <a:gd name="connsiteY1" fmla="*/ 6350 h 476846"/>
              <a:gd name="connsiteX2" fmla="*/ 6350 w 960539"/>
              <a:gd name="connsiteY2" fmla="*/ 470496 h 4768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60539" h="476846">
                <a:moveTo>
                  <a:pt x="954189" y="6350"/>
                </a:moveTo>
                <a:lnTo>
                  <a:pt x="709485" y="6350"/>
                </a:lnTo>
                <a:lnTo>
                  <a:pt x="6350" y="47049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6224361" y="642126"/>
            <a:ext cx="1763191" cy="466077"/>
          </a:xfrm>
          <a:custGeom>
            <a:avLst/>
            <a:gdLst>
              <a:gd name="connsiteX0" fmla="*/ 1756841 w 1763191"/>
              <a:gd name="connsiteY0" fmla="*/ 6350 h 466077"/>
              <a:gd name="connsiteX1" fmla="*/ 1512125 w 1763191"/>
              <a:gd name="connsiteY1" fmla="*/ 6350 h 466077"/>
              <a:gd name="connsiteX2" fmla="*/ 6350 w 1763191"/>
              <a:gd name="connsiteY2" fmla="*/ 459727 h 4660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63191" h="466077">
                <a:moveTo>
                  <a:pt x="1756841" y="6350"/>
                </a:moveTo>
                <a:lnTo>
                  <a:pt x="1512125" y="6350"/>
                </a:lnTo>
                <a:lnTo>
                  <a:pt x="6350" y="45972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6905157" y="2608505"/>
            <a:ext cx="962139" cy="891298"/>
          </a:xfrm>
          <a:custGeom>
            <a:avLst/>
            <a:gdLst>
              <a:gd name="connsiteX0" fmla="*/ 6350 w 962139"/>
              <a:gd name="connsiteY0" fmla="*/ 6350 h 891298"/>
              <a:gd name="connsiteX1" fmla="*/ 723328 w 962139"/>
              <a:gd name="connsiteY1" fmla="*/ 884948 h 891298"/>
              <a:gd name="connsiteX2" fmla="*/ 955789 w 962139"/>
              <a:gd name="connsiteY2" fmla="*/ 884948 h 8912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62139" h="891298">
                <a:moveTo>
                  <a:pt x="6350" y="6350"/>
                </a:moveTo>
                <a:lnTo>
                  <a:pt x="723328" y="884948"/>
                </a:lnTo>
                <a:lnTo>
                  <a:pt x="955789" y="88494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6918568" y="2460842"/>
            <a:ext cx="716267" cy="1038961"/>
          </a:xfrm>
          <a:custGeom>
            <a:avLst/>
            <a:gdLst>
              <a:gd name="connsiteX0" fmla="*/ 6350 w 716267"/>
              <a:gd name="connsiteY0" fmla="*/ 6350 h 1038961"/>
              <a:gd name="connsiteX1" fmla="*/ 709917 w 716267"/>
              <a:gd name="connsiteY1" fmla="*/ 1032611 h 10389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6267" h="1038961">
                <a:moveTo>
                  <a:pt x="6350" y="6350"/>
                </a:moveTo>
                <a:lnTo>
                  <a:pt x="709917" y="103261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2920456" y="3087993"/>
            <a:ext cx="332955" cy="258152"/>
          </a:xfrm>
          <a:custGeom>
            <a:avLst/>
            <a:gdLst>
              <a:gd name="connsiteX0" fmla="*/ 6350 w 332955"/>
              <a:gd name="connsiteY0" fmla="*/ 251802 h 258152"/>
              <a:gd name="connsiteX1" fmla="*/ 326605 w 332955"/>
              <a:gd name="connsiteY1" fmla="*/ 6350 h 2581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2955" h="258152">
                <a:moveTo>
                  <a:pt x="6350" y="251802"/>
                </a:moveTo>
                <a:lnTo>
                  <a:pt x="326605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F0E7EBB7-829A-514D-8745-F9122F730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6916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"/>
          <a:stretch>
            <a:fillRect/>
          </a:stretch>
        </p:blipFill>
        <p:spPr>
          <a:xfrm>
            <a:off x="298704" y="1350264"/>
            <a:ext cx="8546592" cy="4157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448" y="1897720"/>
            <a:ext cx="428002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5" b="1">
                <a:solidFill>
                  <a:srgbClr val="000000"/>
                </a:solidFill>
                <a:latin typeface="Arial"/>
                <a:ea typeface="ＭＳ Ｐゴシック" charset="0"/>
              </a:rPr>
              <a:t>Brain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448" y="2499383"/>
            <a:ext cx="503343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5" b="1">
                <a:solidFill>
                  <a:srgbClr val="000000"/>
                </a:solidFill>
                <a:latin typeface="Arial"/>
                <a:ea typeface="ＭＳ Ｐゴシック" charset="0"/>
              </a:rPr>
              <a:t>Spinal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05" b="1">
                <a:solidFill>
                  <a:srgbClr val="000000"/>
                </a:solidFill>
                <a:latin typeface="Arial"/>
                <a:ea typeface="ＭＳ Ｐゴシック" charset="0"/>
              </a:rPr>
              <a:t>cord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8773" y="3301070"/>
            <a:ext cx="932948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Nuclei of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0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neuroglia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0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(supporting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0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7185" y="4150383"/>
            <a:ext cx="774251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5" b="1">
                <a:solidFill>
                  <a:srgbClr val="000000"/>
                </a:solidFill>
                <a:latin typeface="Arial"/>
                <a:ea typeface="ＭＳ Ｐゴシック" charset="0"/>
              </a:rPr>
              <a:t>Cell body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05" b="1">
                <a:solidFill>
                  <a:srgbClr val="000000"/>
                </a:solidFill>
                <a:latin typeface="Arial"/>
                <a:ea typeface="ＭＳ Ｐゴシック" charset="0"/>
              </a:rPr>
              <a:t>of neuron</a:t>
            </a:r>
            <a:endParaRPr lang="en-US" sz="1305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185" y="4785383"/>
            <a:ext cx="828753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5" b="1">
                <a:solidFill>
                  <a:srgbClr val="000000"/>
                </a:solidFill>
                <a:latin typeface="Arial"/>
                <a:ea typeface="ＭＳ Ｐゴシック" charset="0"/>
              </a:rPr>
              <a:t>Neuron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05" b="1">
                <a:solidFill>
                  <a:srgbClr val="000000"/>
                </a:solidFill>
                <a:latin typeface="Arial"/>
                <a:ea typeface="ＭＳ Ｐゴシック" charset="0"/>
              </a:rPr>
              <a:t>processes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584" y="5287029"/>
            <a:ext cx="208448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Diagram: </a:t>
            </a:r>
            <a:r>
              <a:rPr lang="en-US" sz="130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Nervous tissue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3298" y="2285070"/>
            <a:ext cx="932948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5" b="1">
                <a:solidFill>
                  <a:srgbClr val="000000"/>
                </a:solidFill>
                <a:latin typeface="Arial"/>
                <a:ea typeface="ＭＳ Ｐゴシック" charset="0"/>
              </a:rPr>
              <a:t>Nuclei of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05" b="1">
                <a:solidFill>
                  <a:srgbClr val="000000"/>
                </a:solidFill>
                <a:latin typeface="Arial"/>
                <a:ea typeface="ＭＳ Ｐゴシック" charset="0"/>
              </a:rPr>
              <a:t>neuroglia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05" b="1">
                <a:solidFill>
                  <a:srgbClr val="000000"/>
                </a:solidFill>
                <a:latin typeface="Arial"/>
                <a:ea typeface="ＭＳ Ｐゴシック" charset="0"/>
              </a:rPr>
              <a:t>(supporting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05" b="1">
                <a:solidFill>
                  <a:srgbClr val="000000"/>
                </a:solidFill>
                <a:latin typeface="Arial"/>
                <a:ea typeface="ＭＳ Ｐゴシック" charset="0"/>
              </a:rPr>
              <a:t>cells)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93298" y="3280433"/>
            <a:ext cx="774251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5" b="1">
                <a:solidFill>
                  <a:srgbClr val="000000"/>
                </a:solidFill>
                <a:latin typeface="Arial"/>
                <a:ea typeface="ＭＳ Ｐゴシック" charset="0"/>
              </a:rPr>
              <a:t>Cell body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05" b="1">
                <a:solidFill>
                  <a:srgbClr val="000000"/>
                </a:solidFill>
                <a:latin typeface="Arial"/>
                <a:ea typeface="ＭＳ Ｐゴシック" charset="0"/>
              </a:rPr>
              <a:t>of neuron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93298" y="4158320"/>
            <a:ext cx="828753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5" b="1">
                <a:solidFill>
                  <a:srgbClr val="000000"/>
                </a:solidFill>
                <a:latin typeface="Arial"/>
                <a:ea typeface="ＭＳ Ｐゴシック" charset="0"/>
              </a:rPr>
              <a:t>Neuron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05" b="1">
                <a:solidFill>
                  <a:srgbClr val="000000"/>
                </a:solidFill>
                <a:latin typeface="Arial"/>
                <a:ea typeface="ＭＳ Ｐゴシック" charset="0"/>
              </a:rPr>
              <a:t>processes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2891" y="5283060"/>
            <a:ext cx="2982163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05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Photomicrograph: </a:t>
            </a:r>
            <a:r>
              <a:rPr lang="en-US" sz="130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Neurons (320</a:t>
            </a:r>
            <a:r>
              <a:rPr lang="en-US" sz="1305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×</a:t>
            </a:r>
            <a:r>
              <a:rPr lang="en-US" sz="130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5" name="Freeform 14"/>
          <p:cNvSpPr/>
          <p:nvPr/>
        </p:nvSpPr>
        <p:spPr>
          <a:xfrm>
            <a:off x="1765076" y="4742681"/>
            <a:ext cx="1325168" cy="257441"/>
          </a:xfrm>
          <a:custGeom>
            <a:avLst/>
            <a:gdLst>
              <a:gd name="connsiteX0" fmla="*/ 947813 w 1325168"/>
              <a:gd name="connsiteY0" fmla="*/ 12700 h 257441"/>
              <a:gd name="connsiteX1" fmla="*/ 12700 w 1325168"/>
              <a:gd name="connsiteY1" fmla="*/ 143992 h 257441"/>
              <a:gd name="connsiteX2" fmla="*/ 1312468 w 1325168"/>
              <a:gd name="connsiteY2" fmla="*/ 244741 h 2574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25168" h="257441">
                <a:moveTo>
                  <a:pt x="947813" y="12700"/>
                </a:moveTo>
                <a:lnTo>
                  <a:pt x="12700" y="143992"/>
                </a:lnTo>
                <a:lnTo>
                  <a:pt x="1312468" y="24474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1487467" y="4873974"/>
            <a:ext cx="303009" cy="50800"/>
          </a:xfrm>
          <a:custGeom>
            <a:avLst/>
            <a:gdLst>
              <a:gd name="connsiteX0" fmla="*/ 290309 w 303009"/>
              <a:gd name="connsiteY0" fmla="*/ 12700 h 50800"/>
              <a:gd name="connsiteX1" fmla="*/ 12700 w 30300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3009" h="50800">
                <a:moveTo>
                  <a:pt x="290309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1641442" y="4241006"/>
            <a:ext cx="1437398" cy="50800"/>
          </a:xfrm>
          <a:custGeom>
            <a:avLst/>
            <a:gdLst>
              <a:gd name="connsiteX0" fmla="*/ 1424698 w 1437398"/>
              <a:gd name="connsiteY0" fmla="*/ 12700 h 50800"/>
              <a:gd name="connsiteX1" fmla="*/ 12700 w 143739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398" h="50800">
                <a:moveTo>
                  <a:pt x="1424698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1605526" y="3392341"/>
            <a:ext cx="1002563" cy="301599"/>
          </a:xfrm>
          <a:custGeom>
            <a:avLst/>
            <a:gdLst>
              <a:gd name="connsiteX0" fmla="*/ 12700 w 1002563"/>
              <a:gd name="connsiteY0" fmla="*/ 12700 h 301599"/>
              <a:gd name="connsiteX1" fmla="*/ 217208 w 1002563"/>
              <a:gd name="connsiteY1" fmla="*/ 12700 h 301599"/>
              <a:gd name="connsiteX2" fmla="*/ 989863 w 1002563"/>
              <a:gd name="connsiteY2" fmla="*/ 288899 h 301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02563" h="301599">
                <a:moveTo>
                  <a:pt x="12700" y="12700"/>
                </a:moveTo>
                <a:lnTo>
                  <a:pt x="217208" y="12700"/>
                </a:lnTo>
                <a:lnTo>
                  <a:pt x="989863" y="28889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810034" y="3392341"/>
            <a:ext cx="597623" cy="581698"/>
          </a:xfrm>
          <a:custGeom>
            <a:avLst/>
            <a:gdLst>
              <a:gd name="connsiteX0" fmla="*/ 12700 w 597623"/>
              <a:gd name="connsiteY0" fmla="*/ 12700 h 581698"/>
              <a:gd name="connsiteX1" fmla="*/ 584923 w 597623"/>
              <a:gd name="connsiteY1" fmla="*/ 568998 h 581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7623" h="581698">
                <a:moveTo>
                  <a:pt x="12700" y="12700"/>
                </a:moveTo>
                <a:lnTo>
                  <a:pt x="584923" y="56899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1771426" y="4749031"/>
            <a:ext cx="1312468" cy="244741"/>
          </a:xfrm>
          <a:custGeom>
            <a:avLst/>
            <a:gdLst>
              <a:gd name="connsiteX0" fmla="*/ 941463 w 1312468"/>
              <a:gd name="connsiteY0" fmla="*/ 6350 h 244741"/>
              <a:gd name="connsiteX1" fmla="*/ 6350 w 1312468"/>
              <a:gd name="connsiteY1" fmla="*/ 137642 h 244741"/>
              <a:gd name="connsiteX2" fmla="*/ 1306118 w 1312468"/>
              <a:gd name="connsiteY2" fmla="*/ 238391 h 244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12468" h="244741">
                <a:moveTo>
                  <a:pt x="941463" y="6350"/>
                </a:moveTo>
                <a:lnTo>
                  <a:pt x="6350" y="137642"/>
                </a:lnTo>
                <a:lnTo>
                  <a:pt x="1306118" y="23839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1493817" y="4880324"/>
            <a:ext cx="290309" cy="25400"/>
          </a:xfrm>
          <a:custGeom>
            <a:avLst/>
            <a:gdLst>
              <a:gd name="connsiteX0" fmla="*/ 283959 w 290309"/>
              <a:gd name="connsiteY0" fmla="*/ 6350 h 25400"/>
              <a:gd name="connsiteX1" fmla="*/ 6350 w 29030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0309" h="25400">
                <a:moveTo>
                  <a:pt x="28395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1670080" y="4247356"/>
            <a:ext cx="1402410" cy="25400"/>
          </a:xfrm>
          <a:custGeom>
            <a:avLst/>
            <a:gdLst>
              <a:gd name="connsiteX0" fmla="*/ 1396060 w 1402410"/>
              <a:gd name="connsiteY0" fmla="*/ 6350 h 25400"/>
              <a:gd name="connsiteX1" fmla="*/ 6350 w 140241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02410" h="25400">
                <a:moveTo>
                  <a:pt x="139606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838197" y="2591149"/>
            <a:ext cx="970490" cy="50800"/>
          </a:xfrm>
          <a:custGeom>
            <a:avLst/>
            <a:gdLst>
              <a:gd name="connsiteX0" fmla="*/ 957790 w 970490"/>
              <a:gd name="connsiteY0" fmla="*/ 12700 h 50800"/>
              <a:gd name="connsiteX1" fmla="*/ 12700 w 97049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70490" h="50800">
                <a:moveTo>
                  <a:pt x="957790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844547" y="2597499"/>
            <a:ext cx="957790" cy="25400"/>
          </a:xfrm>
          <a:custGeom>
            <a:avLst/>
            <a:gdLst>
              <a:gd name="connsiteX0" fmla="*/ 951440 w 957790"/>
              <a:gd name="connsiteY0" fmla="*/ 6350 h 25400"/>
              <a:gd name="connsiteX1" fmla="*/ 6350 w 95779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7790" h="25400">
                <a:moveTo>
                  <a:pt x="95144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1611876" y="3398691"/>
            <a:ext cx="989863" cy="288899"/>
          </a:xfrm>
          <a:custGeom>
            <a:avLst/>
            <a:gdLst>
              <a:gd name="connsiteX0" fmla="*/ 6350 w 989863"/>
              <a:gd name="connsiteY0" fmla="*/ 6350 h 288899"/>
              <a:gd name="connsiteX1" fmla="*/ 210858 w 989863"/>
              <a:gd name="connsiteY1" fmla="*/ 6350 h 288899"/>
              <a:gd name="connsiteX2" fmla="*/ 983513 w 989863"/>
              <a:gd name="connsiteY2" fmla="*/ 282549 h 2888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89863" h="288899">
                <a:moveTo>
                  <a:pt x="6350" y="6350"/>
                </a:moveTo>
                <a:lnTo>
                  <a:pt x="210858" y="6350"/>
                </a:lnTo>
                <a:lnTo>
                  <a:pt x="983513" y="28254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1816384" y="3398691"/>
            <a:ext cx="584923" cy="568998"/>
          </a:xfrm>
          <a:custGeom>
            <a:avLst/>
            <a:gdLst>
              <a:gd name="connsiteX0" fmla="*/ 6350 w 584923"/>
              <a:gd name="connsiteY0" fmla="*/ 6350 h 568998"/>
              <a:gd name="connsiteX1" fmla="*/ 578573 w 584923"/>
              <a:gd name="connsiteY1" fmla="*/ 562648 h 568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4923" h="568998">
                <a:moveTo>
                  <a:pt x="6350" y="6350"/>
                </a:moveTo>
                <a:lnTo>
                  <a:pt x="578573" y="56264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5591891" y="2366422"/>
            <a:ext cx="2274697" cy="640676"/>
          </a:xfrm>
          <a:custGeom>
            <a:avLst/>
            <a:gdLst>
              <a:gd name="connsiteX0" fmla="*/ 2261997 w 2274697"/>
              <a:gd name="connsiteY0" fmla="*/ 12700 h 640676"/>
              <a:gd name="connsiteX1" fmla="*/ 2167928 w 2274697"/>
              <a:gd name="connsiteY1" fmla="*/ 12700 h 640676"/>
              <a:gd name="connsiteX2" fmla="*/ 12700 w 2274697"/>
              <a:gd name="connsiteY2" fmla="*/ 627976 h 640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74697" h="640676">
                <a:moveTo>
                  <a:pt x="2261997" y="12700"/>
                </a:moveTo>
                <a:lnTo>
                  <a:pt x="2167928" y="12700"/>
                </a:lnTo>
                <a:lnTo>
                  <a:pt x="12700" y="62797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785794" y="2366422"/>
            <a:ext cx="1986724" cy="841247"/>
          </a:xfrm>
          <a:custGeom>
            <a:avLst/>
            <a:gdLst>
              <a:gd name="connsiteX0" fmla="*/ 1974024 w 1986724"/>
              <a:gd name="connsiteY0" fmla="*/ 12700 h 841247"/>
              <a:gd name="connsiteX1" fmla="*/ 12700 w 1986724"/>
              <a:gd name="connsiteY1" fmla="*/ 828548 h 841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6724" h="841247">
                <a:moveTo>
                  <a:pt x="1974024" y="12700"/>
                </a:moveTo>
                <a:lnTo>
                  <a:pt x="12700" y="82854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5598241" y="2372772"/>
            <a:ext cx="2261997" cy="627976"/>
          </a:xfrm>
          <a:custGeom>
            <a:avLst/>
            <a:gdLst>
              <a:gd name="connsiteX0" fmla="*/ 2255647 w 2261997"/>
              <a:gd name="connsiteY0" fmla="*/ 6350 h 627976"/>
              <a:gd name="connsiteX1" fmla="*/ 2161578 w 2261997"/>
              <a:gd name="connsiteY1" fmla="*/ 6350 h 627976"/>
              <a:gd name="connsiteX2" fmla="*/ 6350 w 2261997"/>
              <a:gd name="connsiteY2" fmla="*/ 621626 h 627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61997" h="627976">
                <a:moveTo>
                  <a:pt x="2255647" y="6350"/>
                </a:moveTo>
                <a:lnTo>
                  <a:pt x="2161578" y="6350"/>
                </a:lnTo>
                <a:lnTo>
                  <a:pt x="6350" y="62162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5792144" y="2372772"/>
            <a:ext cx="1974024" cy="828547"/>
          </a:xfrm>
          <a:custGeom>
            <a:avLst/>
            <a:gdLst>
              <a:gd name="connsiteX0" fmla="*/ 1967674 w 1974024"/>
              <a:gd name="connsiteY0" fmla="*/ 6350 h 828547"/>
              <a:gd name="connsiteX1" fmla="*/ 6350 w 1974024"/>
              <a:gd name="connsiteY1" fmla="*/ 822198 h 828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74024" h="828547">
                <a:moveTo>
                  <a:pt x="1967674" y="6350"/>
                </a:moveTo>
                <a:lnTo>
                  <a:pt x="6350" y="82219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7443335" y="3782269"/>
            <a:ext cx="423253" cy="482549"/>
          </a:xfrm>
          <a:custGeom>
            <a:avLst/>
            <a:gdLst>
              <a:gd name="connsiteX0" fmla="*/ 410553 w 423253"/>
              <a:gd name="connsiteY0" fmla="*/ 469849 h 482549"/>
              <a:gd name="connsiteX1" fmla="*/ 316484 w 423253"/>
              <a:gd name="connsiteY1" fmla="*/ 469849 h 482549"/>
              <a:gd name="connsiteX2" fmla="*/ 12700 w 423253"/>
              <a:gd name="connsiteY2" fmla="*/ 12700 h 4825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23253" h="482549">
                <a:moveTo>
                  <a:pt x="410553" y="469849"/>
                </a:moveTo>
                <a:lnTo>
                  <a:pt x="316484" y="469849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6821759" y="4239418"/>
            <a:ext cx="950760" cy="73799"/>
          </a:xfrm>
          <a:custGeom>
            <a:avLst/>
            <a:gdLst>
              <a:gd name="connsiteX0" fmla="*/ 938060 w 950760"/>
              <a:gd name="connsiteY0" fmla="*/ 12700 h 73799"/>
              <a:gd name="connsiteX1" fmla="*/ 12700 w 950760"/>
              <a:gd name="connsiteY1" fmla="*/ 61099 h 73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0760" h="73799">
                <a:moveTo>
                  <a:pt x="938060" y="12700"/>
                </a:moveTo>
                <a:lnTo>
                  <a:pt x="12700" y="6109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7449685" y="3788619"/>
            <a:ext cx="410553" cy="469849"/>
          </a:xfrm>
          <a:custGeom>
            <a:avLst/>
            <a:gdLst>
              <a:gd name="connsiteX0" fmla="*/ 404203 w 410553"/>
              <a:gd name="connsiteY0" fmla="*/ 463499 h 469849"/>
              <a:gd name="connsiteX1" fmla="*/ 310134 w 410553"/>
              <a:gd name="connsiteY1" fmla="*/ 463499 h 469849"/>
              <a:gd name="connsiteX2" fmla="*/ 6350 w 410553"/>
              <a:gd name="connsiteY2" fmla="*/ 6350 h 4698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10553" h="469849">
                <a:moveTo>
                  <a:pt x="404203" y="463499"/>
                </a:moveTo>
                <a:lnTo>
                  <a:pt x="310134" y="463499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6828109" y="4245768"/>
            <a:ext cx="938060" cy="61099"/>
          </a:xfrm>
          <a:custGeom>
            <a:avLst/>
            <a:gdLst>
              <a:gd name="connsiteX0" fmla="*/ 931710 w 938060"/>
              <a:gd name="connsiteY0" fmla="*/ 6350 h 61099"/>
              <a:gd name="connsiteX1" fmla="*/ 6350 w 938060"/>
              <a:gd name="connsiteY1" fmla="*/ 54749 h 61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8060" h="61099">
                <a:moveTo>
                  <a:pt x="931710" y="6350"/>
                </a:moveTo>
                <a:lnTo>
                  <a:pt x="6350" y="5474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7095253" y="3352654"/>
            <a:ext cx="771334" cy="446735"/>
          </a:xfrm>
          <a:custGeom>
            <a:avLst/>
            <a:gdLst>
              <a:gd name="connsiteX0" fmla="*/ 758634 w 771334"/>
              <a:gd name="connsiteY0" fmla="*/ 12700 h 446735"/>
              <a:gd name="connsiteX1" fmla="*/ 664566 w 771334"/>
              <a:gd name="connsiteY1" fmla="*/ 12700 h 446735"/>
              <a:gd name="connsiteX2" fmla="*/ 12700 w 771334"/>
              <a:gd name="connsiteY2" fmla="*/ 434035 h 446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71334" h="446735">
                <a:moveTo>
                  <a:pt x="758634" y="12700"/>
                </a:moveTo>
                <a:lnTo>
                  <a:pt x="664566" y="12700"/>
                </a:lnTo>
                <a:lnTo>
                  <a:pt x="12700" y="43403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7101603" y="3359004"/>
            <a:ext cx="758634" cy="434035"/>
          </a:xfrm>
          <a:custGeom>
            <a:avLst/>
            <a:gdLst>
              <a:gd name="connsiteX0" fmla="*/ 752284 w 758634"/>
              <a:gd name="connsiteY0" fmla="*/ 6350 h 434035"/>
              <a:gd name="connsiteX1" fmla="*/ 658216 w 758634"/>
              <a:gd name="connsiteY1" fmla="*/ 6350 h 434035"/>
              <a:gd name="connsiteX2" fmla="*/ 6350 w 758634"/>
              <a:gd name="connsiteY2" fmla="*/ 427685 h 434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58634" h="434035">
                <a:moveTo>
                  <a:pt x="752284" y="6350"/>
                </a:moveTo>
                <a:lnTo>
                  <a:pt x="658216" y="6350"/>
                </a:lnTo>
                <a:lnTo>
                  <a:pt x="6350" y="42768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753763" y="1890834"/>
            <a:ext cx="937082" cy="129260"/>
          </a:xfrm>
          <a:custGeom>
            <a:avLst/>
            <a:gdLst>
              <a:gd name="connsiteX0" fmla="*/ 12700 w 937082"/>
              <a:gd name="connsiteY0" fmla="*/ 116560 h 129260"/>
              <a:gd name="connsiteX1" fmla="*/ 217208 w 937082"/>
              <a:gd name="connsiteY1" fmla="*/ 116560 h 129260"/>
              <a:gd name="connsiteX2" fmla="*/ 924382 w 937082"/>
              <a:gd name="connsiteY2" fmla="*/ 12700 h 1292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37082" h="129260">
                <a:moveTo>
                  <a:pt x="12700" y="116560"/>
                </a:moveTo>
                <a:lnTo>
                  <a:pt x="217208" y="116560"/>
                </a:lnTo>
                <a:lnTo>
                  <a:pt x="924382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958271" y="1994693"/>
            <a:ext cx="663244" cy="316712"/>
          </a:xfrm>
          <a:custGeom>
            <a:avLst/>
            <a:gdLst>
              <a:gd name="connsiteX0" fmla="*/ 12700 w 663244"/>
              <a:gd name="connsiteY0" fmla="*/ 12700 h 316712"/>
              <a:gd name="connsiteX1" fmla="*/ 650544 w 663244"/>
              <a:gd name="connsiteY1" fmla="*/ 304012 h 3167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3244" h="316712">
                <a:moveTo>
                  <a:pt x="12700" y="12700"/>
                </a:moveTo>
                <a:lnTo>
                  <a:pt x="650544" y="30401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958271" y="1994693"/>
            <a:ext cx="947470" cy="337489"/>
          </a:xfrm>
          <a:custGeom>
            <a:avLst/>
            <a:gdLst>
              <a:gd name="connsiteX0" fmla="*/ 12700 w 947470"/>
              <a:gd name="connsiteY0" fmla="*/ 12700 h 337489"/>
              <a:gd name="connsiteX1" fmla="*/ 934770 w 947470"/>
              <a:gd name="connsiteY1" fmla="*/ 324789 h 3374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7470" h="337489">
                <a:moveTo>
                  <a:pt x="12700" y="12700"/>
                </a:moveTo>
                <a:lnTo>
                  <a:pt x="934770" y="32478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964621" y="2001043"/>
            <a:ext cx="934770" cy="324789"/>
          </a:xfrm>
          <a:custGeom>
            <a:avLst/>
            <a:gdLst>
              <a:gd name="connsiteX0" fmla="*/ 6350 w 934770"/>
              <a:gd name="connsiteY0" fmla="*/ 6350 h 324789"/>
              <a:gd name="connsiteX1" fmla="*/ 928420 w 934770"/>
              <a:gd name="connsiteY1" fmla="*/ 318439 h 324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4770" h="324789">
                <a:moveTo>
                  <a:pt x="6350" y="6350"/>
                </a:moveTo>
                <a:lnTo>
                  <a:pt x="928420" y="318439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964621" y="2001043"/>
            <a:ext cx="650544" cy="304012"/>
          </a:xfrm>
          <a:custGeom>
            <a:avLst/>
            <a:gdLst>
              <a:gd name="connsiteX0" fmla="*/ 6350 w 650544"/>
              <a:gd name="connsiteY0" fmla="*/ 6350 h 304012"/>
              <a:gd name="connsiteX1" fmla="*/ 644194 w 650544"/>
              <a:gd name="connsiteY1" fmla="*/ 297662 h 3040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0544" h="304012">
                <a:moveTo>
                  <a:pt x="6350" y="6350"/>
                </a:moveTo>
                <a:lnTo>
                  <a:pt x="644194" y="297662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760113" y="1897183"/>
            <a:ext cx="924382" cy="116560"/>
          </a:xfrm>
          <a:custGeom>
            <a:avLst/>
            <a:gdLst>
              <a:gd name="connsiteX0" fmla="*/ 6350 w 924382"/>
              <a:gd name="connsiteY0" fmla="*/ 110210 h 116560"/>
              <a:gd name="connsiteX1" fmla="*/ 210858 w 924382"/>
              <a:gd name="connsiteY1" fmla="*/ 110210 h 116560"/>
              <a:gd name="connsiteX2" fmla="*/ 918032 w 924382"/>
              <a:gd name="connsiteY2" fmla="*/ 6350 h 1165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24382" h="116560">
                <a:moveTo>
                  <a:pt x="6350" y="110210"/>
                </a:moveTo>
                <a:lnTo>
                  <a:pt x="210858" y="110210"/>
                </a:lnTo>
                <a:lnTo>
                  <a:pt x="918032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1960390" y="5122221"/>
            <a:ext cx="2411717" cy="25400"/>
          </a:xfrm>
          <a:custGeom>
            <a:avLst/>
            <a:gdLst>
              <a:gd name="connsiteX0" fmla="*/ 6350 w 2411717"/>
              <a:gd name="connsiteY0" fmla="*/ 6350 h 25400"/>
              <a:gd name="connsiteX1" fmla="*/ 2405367 w 241171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11717" h="25400">
                <a:moveTo>
                  <a:pt x="6350" y="6350"/>
                </a:moveTo>
                <a:lnTo>
                  <a:pt x="240536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1B24D-C23B-F94E-BAA5-814E42CBD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255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469136" y="213360"/>
            <a:ext cx="6205728" cy="643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2616" y="368256"/>
            <a:ext cx="358912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Nervous tissue: </a:t>
            </a:r>
            <a:r>
              <a:rPr lang="en-US" sz="10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Internal communication and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6266" y="514306"/>
            <a:ext cx="206627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>
                <a:solidFill>
                  <a:srgbClr val="000000"/>
                </a:solidFill>
                <a:latin typeface="Arial"/>
                <a:ea typeface="ＭＳ Ｐゴシック" charset="0"/>
              </a:rPr>
              <a:t>Hallmarks: irritable, conductive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6266" y="665119"/>
            <a:ext cx="206787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>
                <a:solidFill>
                  <a:srgbClr val="000000"/>
                </a:solidFill>
                <a:latin typeface="Arial"/>
                <a:ea typeface="ＭＳ Ｐゴシック" charset="0"/>
              </a:rPr>
              <a:t>• Brain, spinal cord, and nerves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8647" y="1487440"/>
            <a:ext cx="312585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Muscle tissue: </a:t>
            </a:r>
            <a:r>
              <a:rPr lang="en-US" sz="10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Contracts to cause movement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6266" y="1631906"/>
            <a:ext cx="203581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>
                <a:solidFill>
                  <a:srgbClr val="000000"/>
                </a:solidFill>
                <a:latin typeface="Arial"/>
                <a:ea typeface="ＭＳ Ｐゴシック" charset="0"/>
              </a:rPr>
              <a:t>Hallmarks: irritable, contractile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6266" y="1782719"/>
            <a:ext cx="249908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>
                <a:solidFill>
                  <a:srgbClr val="000000"/>
                </a:solidFill>
                <a:latin typeface="Arial"/>
                <a:ea typeface="ＭＳ Ｐゴシック" charset="0"/>
              </a:rPr>
              <a:t>• Muscles attached to bones (skeletal)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6266" y="1933531"/>
            <a:ext cx="209833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>
                <a:solidFill>
                  <a:srgbClr val="000000"/>
                </a:solidFill>
                <a:latin typeface="Arial"/>
                <a:ea typeface="ＭＳ Ｐゴシック" charset="0"/>
              </a:rPr>
              <a:t>• Muscles of heart wall (cardiac)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6266" y="2084344"/>
            <a:ext cx="2962349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>
                <a:solidFill>
                  <a:srgbClr val="000000"/>
                </a:solidFill>
                <a:latin typeface="Arial"/>
                <a:ea typeface="ＭＳ Ｐゴシック" charset="0"/>
              </a:rPr>
              <a:t>• Muscles of walls of hollow organs (smooth)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1028" y="2412159"/>
            <a:ext cx="3720570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Epithelial tissue: </a:t>
            </a:r>
            <a:r>
              <a:rPr lang="en-US" sz="10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Forms boundaries between different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environments, protects, secretes, absorbs, filters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6266" y="2714581"/>
            <a:ext cx="3060133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>
                <a:solidFill>
                  <a:srgbClr val="000000"/>
                </a:solidFill>
                <a:latin typeface="Arial"/>
                <a:ea typeface="ＭＳ Ｐゴシック" charset="0"/>
              </a:rPr>
              <a:t>Hallmarks: one free (apical) surface, avascular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6266" y="2865394"/>
            <a:ext cx="2848537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>
                <a:solidFill>
                  <a:srgbClr val="000000"/>
                </a:solidFill>
                <a:latin typeface="Arial"/>
                <a:ea typeface="ＭＳ Ｐゴシック" charset="0"/>
              </a:rPr>
              <a:t>• Lining of GI tract and other hollow organs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6266" y="3016206"/>
            <a:ext cx="1699183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>
                <a:solidFill>
                  <a:srgbClr val="000000"/>
                </a:solidFill>
                <a:latin typeface="Arial"/>
                <a:ea typeface="ＭＳ Ｐゴシック" charset="0"/>
              </a:rPr>
              <a:t>• Skin surface (epidermis)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6266" y="3840116"/>
            <a:ext cx="3143489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Connective tissue: </a:t>
            </a:r>
            <a:r>
              <a:rPr lang="en-US" sz="10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Supports, protects, binds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other tissues together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6266" y="4144919"/>
            <a:ext cx="335348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>
                <a:solidFill>
                  <a:srgbClr val="000000"/>
                </a:solidFill>
                <a:latin typeface="Arial"/>
                <a:ea typeface="ＭＳ Ｐゴシック" charset="0"/>
              </a:rPr>
              <a:t>Hallmarks: extracellular matrix, varying vascularity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6266" y="4295731"/>
            <a:ext cx="679673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>
                <a:solidFill>
                  <a:srgbClr val="000000"/>
                </a:solidFill>
                <a:latin typeface="Arial"/>
                <a:ea typeface="ＭＳ Ｐゴシック" charset="0"/>
              </a:rPr>
              <a:t>• Cartilage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6266" y="4446544"/>
            <a:ext cx="509755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>
                <a:solidFill>
                  <a:srgbClr val="000000"/>
                </a:solidFill>
                <a:latin typeface="Arial"/>
                <a:ea typeface="ＭＳ Ｐゴシック" charset="0"/>
              </a:rPr>
              <a:t>• Bones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6266" y="4597356"/>
            <a:ext cx="665247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>
                <a:solidFill>
                  <a:srgbClr val="000000"/>
                </a:solidFill>
                <a:latin typeface="Arial"/>
                <a:ea typeface="ＭＳ Ｐゴシック" charset="0"/>
              </a:rPr>
              <a:t>• Tendons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66266" y="4748169"/>
            <a:ext cx="227786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80" b="1">
                <a:solidFill>
                  <a:srgbClr val="000000"/>
                </a:solidFill>
                <a:latin typeface="Arial"/>
                <a:ea typeface="ＭＳ Ｐゴシック" charset="0"/>
              </a:rPr>
              <a:t>• Fat and other soft padding tissue</a:t>
            </a:r>
          </a:p>
        </p:txBody>
      </p:sp>
      <p:sp>
        <p:nvSpPr>
          <p:cNvPr id="23" name="Freeform 22"/>
          <p:cNvSpPr/>
          <p:nvPr/>
        </p:nvSpPr>
        <p:spPr>
          <a:xfrm>
            <a:off x="2696503" y="500524"/>
            <a:ext cx="1253096" cy="242950"/>
          </a:xfrm>
          <a:custGeom>
            <a:avLst/>
            <a:gdLst>
              <a:gd name="connsiteX0" fmla="*/ 1246746 w 1253096"/>
              <a:gd name="connsiteY0" fmla="*/ 236600 h 242950"/>
              <a:gd name="connsiteX1" fmla="*/ 972337 w 1253096"/>
              <a:gd name="connsiteY1" fmla="*/ 236600 h 242950"/>
              <a:gd name="connsiteX2" fmla="*/ 6350 w 1253096"/>
              <a:gd name="connsiteY2" fmla="*/ 6350 h 2429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53096" h="242950">
                <a:moveTo>
                  <a:pt x="1246746" y="236600"/>
                </a:moveTo>
                <a:lnTo>
                  <a:pt x="972337" y="23660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2749881" y="730774"/>
            <a:ext cx="925309" cy="342125"/>
          </a:xfrm>
          <a:custGeom>
            <a:avLst/>
            <a:gdLst>
              <a:gd name="connsiteX0" fmla="*/ 918959 w 925309"/>
              <a:gd name="connsiteY0" fmla="*/ 6350 h 342125"/>
              <a:gd name="connsiteX1" fmla="*/ 6350 w 925309"/>
              <a:gd name="connsiteY1" fmla="*/ 335775 h 342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5309" h="342125">
                <a:moveTo>
                  <a:pt x="918959" y="6350"/>
                </a:moveTo>
                <a:lnTo>
                  <a:pt x="6350" y="33577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2955684" y="730774"/>
            <a:ext cx="719505" cy="657720"/>
          </a:xfrm>
          <a:custGeom>
            <a:avLst/>
            <a:gdLst>
              <a:gd name="connsiteX0" fmla="*/ 713155 w 719505"/>
              <a:gd name="connsiteY0" fmla="*/ 6350 h 657720"/>
              <a:gd name="connsiteX1" fmla="*/ 6350 w 719505"/>
              <a:gd name="connsiteY1" fmla="*/ 651370 h 657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9505" h="657720">
                <a:moveTo>
                  <a:pt x="713155" y="6350"/>
                </a:moveTo>
                <a:lnTo>
                  <a:pt x="6350" y="65137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3268917" y="1849593"/>
            <a:ext cx="679450" cy="80721"/>
          </a:xfrm>
          <a:custGeom>
            <a:avLst/>
            <a:gdLst>
              <a:gd name="connsiteX0" fmla="*/ 673100 w 679450"/>
              <a:gd name="connsiteY0" fmla="*/ 6350 h 80721"/>
              <a:gd name="connsiteX1" fmla="*/ 398678 w 679450"/>
              <a:gd name="connsiteY1" fmla="*/ 6350 h 80721"/>
              <a:gd name="connsiteX2" fmla="*/ 6350 w 679450"/>
              <a:gd name="connsiteY2" fmla="*/ 74371 h 807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79450" h="80721">
                <a:moveTo>
                  <a:pt x="673100" y="6350"/>
                </a:moveTo>
                <a:lnTo>
                  <a:pt x="398678" y="6350"/>
                </a:lnTo>
                <a:lnTo>
                  <a:pt x="6350" y="74371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2894102" y="2929880"/>
            <a:ext cx="1054265" cy="134747"/>
          </a:xfrm>
          <a:custGeom>
            <a:avLst/>
            <a:gdLst>
              <a:gd name="connsiteX0" fmla="*/ 1047915 w 1054265"/>
              <a:gd name="connsiteY0" fmla="*/ 6350 h 134747"/>
              <a:gd name="connsiteX1" fmla="*/ 773493 w 1054265"/>
              <a:gd name="connsiteY1" fmla="*/ 6350 h 134747"/>
              <a:gd name="connsiteX2" fmla="*/ 6350 w 1054265"/>
              <a:gd name="connsiteY2" fmla="*/ 128397 h 134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54265" h="134747">
                <a:moveTo>
                  <a:pt x="1047915" y="6350"/>
                </a:moveTo>
                <a:lnTo>
                  <a:pt x="773493" y="6350"/>
                </a:lnTo>
                <a:lnTo>
                  <a:pt x="6350" y="12839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3012656" y="4407703"/>
            <a:ext cx="935710" cy="112445"/>
          </a:xfrm>
          <a:custGeom>
            <a:avLst/>
            <a:gdLst>
              <a:gd name="connsiteX0" fmla="*/ 929360 w 935710"/>
              <a:gd name="connsiteY0" fmla="*/ 106095 h 112445"/>
              <a:gd name="connsiteX1" fmla="*/ 654938 w 935710"/>
              <a:gd name="connsiteY1" fmla="*/ 106095 h 112445"/>
              <a:gd name="connsiteX2" fmla="*/ 6350 w 935710"/>
              <a:gd name="connsiteY2" fmla="*/ 6350 h 112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35710" h="112445">
                <a:moveTo>
                  <a:pt x="929360" y="106095"/>
                </a:moveTo>
                <a:lnTo>
                  <a:pt x="654938" y="106095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2290084" y="4604121"/>
            <a:ext cx="1658283" cy="71373"/>
          </a:xfrm>
          <a:custGeom>
            <a:avLst/>
            <a:gdLst>
              <a:gd name="connsiteX0" fmla="*/ 1651933 w 1658283"/>
              <a:gd name="connsiteY0" fmla="*/ 65023 h 71373"/>
              <a:gd name="connsiteX1" fmla="*/ 1377512 w 1658283"/>
              <a:gd name="connsiteY1" fmla="*/ 65023 h 71373"/>
              <a:gd name="connsiteX2" fmla="*/ 6350 w 1658283"/>
              <a:gd name="connsiteY2" fmla="*/ 6350 h 713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58283" h="71373">
                <a:moveTo>
                  <a:pt x="1651933" y="65023"/>
                </a:moveTo>
                <a:lnTo>
                  <a:pt x="1377512" y="65023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3105595" y="4813265"/>
            <a:ext cx="842772" cy="496036"/>
          </a:xfrm>
          <a:custGeom>
            <a:avLst/>
            <a:gdLst>
              <a:gd name="connsiteX0" fmla="*/ 836422 w 842772"/>
              <a:gd name="connsiteY0" fmla="*/ 6350 h 496036"/>
              <a:gd name="connsiteX1" fmla="*/ 562000 w 842772"/>
              <a:gd name="connsiteY1" fmla="*/ 6350 h 496036"/>
              <a:gd name="connsiteX2" fmla="*/ 6350 w 842772"/>
              <a:gd name="connsiteY2" fmla="*/ 489686 h 4960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42772" h="496036">
                <a:moveTo>
                  <a:pt x="836422" y="6350"/>
                </a:moveTo>
                <a:lnTo>
                  <a:pt x="562000" y="6350"/>
                </a:lnTo>
                <a:lnTo>
                  <a:pt x="6350" y="48968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3484499" y="3084033"/>
            <a:ext cx="463041" cy="45770"/>
          </a:xfrm>
          <a:custGeom>
            <a:avLst/>
            <a:gdLst>
              <a:gd name="connsiteX0" fmla="*/ 456691 w 463041"/>
              <a:gd name="connsiteY0" fmla="*/ 6350 h 45770"/>
              <a:gd name="connsiteX1" fmla="*/ 182283 w 463041"/>
              <a:gd name="connsiteY1" fmla="*/ 6350 h 45770"/>
              <a:gd name="connsiteX2" fmla="*/ 6350 w 463041"/>
              <a:gd name="connsiteY2" fmla="*/ 39420 h 45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63041" h="45770">
                <a:moveTo>
                  <a:pt x="456691" y="6350"/>
                </a:moveTo>
                <a:lnTo>
                  <a:pt x="182283" y="6350"/>
                </a:lnTo>
                <a:lnTo>
                  <a:pt x="6350" y="3942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2955113" y="3399628"/>
            <a:ext cx="992428" cy="969098"/>
          </a:xfrm>
          <a:custGeom>
            <a:avLst/>
            <a:gdLst>
              <a:gd name="connsiteX0" fmla="*/ 986078 w 992428"/>
              <a:gd name="connsiteY0" fmla="*/ 962748 h 969098"/>
              <a:gd name="connsiteX1" fmla="*/ 711669 w 992428"/>
              <a:gd name="connsiteY1" fmla="*/ 962748 h 969098"/>
              <a:gd name="connsiteX2" fmla="*/ 6350 w 992428"/>
              <a:gd name="connsiteY2" fmla="*/ 6350 h 969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92428" h="969098">
                <a:moveTo>
                  <a:pt x="986078" y="962748"/>
                </a:moveTo>
                <a:lnTo>
                  <a:pt x="711669" y="962748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2662632" y="2000012"/>
            <a:ext cx="1285735" cy="47447"/>
          </a:xfrm>
          <a:custGeom>
            <a:avLst/>
            <a:gdLst>
              <a:gd name="connsiteX0" fmla="*/ 1279385 w 1285735"/>
              <a:gd name="connsiteY0" fmla="*/ 6350 h 47447"/>
              <a:gd name="connsiteX1" fmla="*/ 1004963 w 1285735"/>
              <a:gd name="connsiteY1" fmla="*/ 6350 h 47447"/>
              <a:gd name="connsiteX2" fmla="*/ 6350 w 1285735"/>
              <a:gd name="connsiteY2" fmla="*/ 41097 h 474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85735" h="47447">
                <a:moveTo>
                  <a:pt x="1279385" y="6350"/>
                </a:moveTo>
                <a:lnTo>
                  <a:pt x="1004963" y="6350"/>
                </a:lnTo>
                <a:lnTo>
                  <a:pt x="6350" y="4109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2906345" y="2150418"/>
            <a:ext cx="1042022" cy="247815"/>
          </a:xfrm>
          <a:custGeom>
            <a:avLst/>
            <a:gdLst>
              <a:gd name="connsiteX0" fmla="*/ 1035672 w 1042022"/>
              <a:gd name="connsiteY0" fmla="*/ 6350 h 247815"/>
              <a:gd name="connsiteX1" fmla="*/ 761250 w 1042022"/>
              <a:gd name="connsiteY1" fmla="*/ 6350 h 247815"/>
              <a:gd name="connsiteX2" fmla="*/ 6350 w 1042022"/>
              <a:gd name="connsiteY2" fmla="*/ 241465 h 2478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42022" h="247815">
                <a:moveTo>
                  <a:pt x="1035672" y="6350"/>
                </a:moveTo>
                <a:lnTo>
                  <a:pt x="761250" y="6350"/>
                </a:lnTo>
                <a:lnTo>
                  <a:pt x="6350" y="24146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8ADB4-BCFD-7645-8B14-41EF4E857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15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"/>
          <a:stretch>
            <a:fillRect/>
          </a:stretch>
        </p:blipFill>
        <p:spPr>
          <a:xfrm>
            <a:off x="298704" y="1295400"/>
            <a:ext cx="8546592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314" y="1388713"/>
            <a:ext cx="737381" cy="1832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Ribosome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6776" y="1464913"/>
            <a:ext cx="468077" cy="1832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mRNA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6776" y="1925288"/>
            <a:ext cx="737381" cy="1832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Rough 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6657" y="1763363"/>
            <a:ext cx="3667671" cy="3665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 As the protein is synthesized on the ribosome,</a:t>
            </a:r>
          </a:p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it migrates into the rough ER tunnel system.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5864" y="2457100"/>
            <a:ext cx="3478516" cy="5497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 In the tunnel, the protein folds into its</a:t>
            </a:r>
          </a:p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functional shape. Short sugar chains may be</a:t>
            </a:r>
          </a:p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attached to the protein (forming a glycoprotein).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5864" y="3333400"/>
            <a:ext cx="3157916" cy="3665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 The protein is packaged in a tiny</a:t>
            </a:r>
          </a:p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membranous sac called a transport vesicle.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9514" y="4024758"/>
            <a:ext cx="3609963" cy="5497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 The transport vesicle buds from the rough ER</a:t>
            </a:r>
          </a:p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travels to the Golgi apparatus for further</a:t>
            </a:r>
          </a:p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processing.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263" y="3009555"/>
            <a:ext cx="604333" cy="1832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Protein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5088" y="3601692"/>
            <a:ext cx="1320874" cy="3665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Transport</a:t>
            </a:r>
          </a:p>
          <a:p>
            <a:pPr eaLnBrk="0" hangingPunct="0">
              <a:defRPr/>
            </a:pPr>
            <a:r>
              <a:rPr lang="en-US" sz="1191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vesicle buds off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2289" y="4743100"/>
            <a:ext cx="1219886" cy="3665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Protein inside</a:t>
            </a:r>
          </a:p>
          <a:p>
            <a:pPr eaLnBrk="0" hangingPunct="0"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transport vesicle</a:t>
            </a:r>
          </a:p>
        </p:txBody>
      </p:sp>
      <p:sp>
        <p:nvSpPr>
          <p:cNvPr id="19" name="Freeform 18"/>
          <p:cNvSpPr/>
          <p:nvPr/>
        </p:nvSpPr>
        <p:spPr>
          <a:xfrm>
            <a:off x="783515" y="1464024"/>
            <a:ext cx="554668" cy="229971"/>
          </a:xfrm>
          <a:custGeom>
            <a:avLst/>
            <a:gdLst>
              <a:gd name="connsiteX0" fmla="*/ 12700 w 554668"/>
              <a:gd name="connsiteY0" fmla="*/ 217271 h 229971"/>
              <a:gd name="connsiteX1" fmla="*/ 155431 w 554668"/>
              <a:gd name="connsiteY1" fmla="*/ 12700 h 229971"/>
              <a:gd name="connsiteX2" fmla="*/ 541968 w 554668"/>
              <a:gd name="connsiteY2" fmla="*/ 12700 h 2299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54668" h="229971">
                <a:moveTo>
                  <a:pt x="12700" y="217271"/>
                </a:moveTo>
                <a:lnTo>
                  <a:pt x="155431" y="12700"/>
                </a:lnTo>
                <a:lnTo>
                  <a:pt x="54196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789864" y="1470374"/>
            <a:ext cx="541968" cy="217271"/>
          </a:xfrm>
          <a:custGeom>
            <a:avLst/>
            <a:gdLst>
              <a:gd name="connsiteX0" fmla="*/ 6350 w 541968"/>
              <a:gd name="connsiteY0" fmla="*/ 210921 h 217271"/>
              <a:gd name="connsiteX1" fmla="*/ 149081 w 541968"/>
              <a:gd name="connsiteY1" fmla="*/ 6350 h 217271"/>
              <a:gd name="connsiteX2" fmla="*/ 535618 w 541968"/>
              <a:gd name="connsiteY2" fmla="*/ 6350 h 217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41968" h="217271">
                <a:moveTo>
                  <a:pt x="6350" y="210921"/>
                </a:moveTo>
                <a:lnTo>
                  <a:pt x="149081" y="6350"/>
                </a:lnTo>
                <a:lnTo>
                  <a:pt x="53561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2355631" y="1540008"/>
            <a:ext cx="1031290" cy="50800"/>
          </a:xfrm>
          <a:custGeom>
            <a:avLst/>
            <a:gdLst>
              <a:gd name="connsiteX0" fmla="*/ 12700 w 1031290"/>
              <a:gd name="connsiteY0" fmla="*/ 12700 h 50800"/>
              <a:gd name="connsiteX1" fmla="*/ 1018590 w 103129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31290" h="50800">
                <a:moveTo>
                  <a:pt x="12700" y="12700"/>
                </a:moveTo>
                <a:lnTo>
                  <a:pt x="101859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2361981" y="1546358"/>
            <a:ext cx="1018590" cy="25400"/>
          </a:xfrm>
          <a:custGeom>
            <a:avLst/>
            <a:gdLst>
              <a:gd name="connsiteX0" fmla="*/ 6350 w 1018590"/>
              <a:gd name="connsiteY0" fmla="*/ 6350 h 25400"/>
              <a:gd name="connsiteX1" fmla="*/ 1012240 w 101859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8590" h="25400">
                <a:moveTo>
                  <a:pt x="6350" y="6350"/>
                </a:moveTo>
                <a:lnTo>
                  <a:pt x="101224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2532148" y="1999710"/>
            <a:ext cx="854773" cy="50800"/>
          </a:xfrm>
          <a:custGeom>
            <a:avLst/>
            <a:gdLst>
              <a:gd name="connsiteX0" fmla="*/ 12700 w 854773"/>
              <a:gd name="connsiteY0" fmla="*/ 12700 h 50800"/>
              <a:gd name="connsiteX1" fmla="*/ 842073 w 85477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54773" h="50800">
                <a:moveTo>
                  <a:pt x="12700" y="12700"/>
                </a:moveTo>
                <a:lnTo>
                  <a:pt x="84207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2538498" y="2006060"/>
            <a:ext cx="842073" cy="25400"/>
          </a:xfrm>
          <a:custGeom>
            <a:avLst/>
            <a:gdLst>
              <a:gd name="connsiteX0" fmla="*/ 6350 w 842073"/>
              <a:gd name="connsiteY0" fmla="*/ 6350 h 25400"/>
              <a:gd name="connsiteX1" fmla="*/ 835723 w 84207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73" h="25400">
                <a:moveTo>
                  <a:pt x="6350" y="6350"/>
                </a:moveTo>
                <a:lnTo>
                  <a:pt x="83572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06181" y="1750219"/>
            <a:ext cx="210312" cy="210312"/>
            <a:chOff x="5006181" y="1750219"/>
            <a:chExt cx="210312" cy="210312"/>
          </a:xfrm>
        </p:grpSpPr>
        <p:sp>
          <p:nvSpPr>
            <p:cNvPr id="3" name="Oval 2"/>
            <p:cNvSpPr/>
            <p:nvPr/>
          </p:nvSpPr>
          <p:spPr bwMode="auto">
            <a:xfrm>
              <a:off x="5006181" y="1750219"/>
              <a:ext cx="210312" cy="2103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60041" y="1763748"/>
              <a:ext cx="102592" cy="1832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91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06891" y="2437575"/>
            <a:ext cx="210312" cy="210312"/>
            <a:chOff x="5006891" y="2437575"/>
            <a:chExt cx="210312" cy="210312"/>
          </a:xfrm>
        </p:grpSpPr>
        <p:sp>
          <p:nvSpPr>
            <p:cNvPr id="35" name="Oval 34"/>
            <p:cNvSpPr/>
            <p:nvPr/>
          </p:nvSpPr>
          <p:spPr bwMode="auto">
            <a:xfrm>
              <a:off x="5006891" y="2437575"/>
              <a:ext cx="210312" cy="2103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60751" y="2451104"/>
              <a:ext cx="102592" cy="1832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91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006971" y="3314320"/>
            <a:ext cx="210312" cy="210312"/>
            <a:chOff x="5006971" y="3314320"/>
            <a:chExt cx="210312" cy="210312"/>
          </a:xfrm>
        </p:grpSpPr>
        <p:sp>
          <p:nvSpPr>
            <p:cNvPr id="38" name="Oval 37"/>
            <p:cNvSpPr/>
            <p:nvPr/>
          </p:nvSpPr>
          <p:spPr bwMode="auto">
            <a:xfrm>
              <a:off x="5006971" y="3314320"/>
              <a:ext cx="210312" cy="2103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60831" y="3327849"/>
              <a:ext cx="102592" cy="1832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91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002130" y="4022377"/>
            <a:ext cx="210312" cy="210312"/>
            <a:chOff x="5002130" y="4022377"/>
            <a:chExt cx="210312" cy="210312"/>
          </a:xfrm>
        </p:grpSpPr>
        <p:sp>
          <p:nvSpPr>
            <p:cNvPr id="41" name="Oval 40"/>
            <p:cNvSpPr/>
            <p:nvPr/>
          </p:nvSpPr>
          <p:spPr bwMode="auto">
            <a:xfrm>
              <a:off x="5002130" y="4022377"/>
              <a:ext cx="210312" cy="2103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55990" y="4035906"/>
              <a:ext cx="102592" cy="1832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91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5014" y="2367336"/>
            <a:ext cx="210312" cy="210312"/>
            <a:chOff x="485014" y="2367336"/>
            <a:chExt cx="210312" cy="210312"/>
          </a:xfrm>
        </p:grpSpPr>
        <p:sp>
          <p:nvSpPr>
            <p:cNvPr id="31" name="Oval 30"/>
            <p:cNvSpPr/>
            <p:nvPr/>
          </p:nvSpPr>
          <p:spPr bwMode="auto">
            <a:xfrm>
              <a:off x="485014" y="2367336"/>
              <a:ext cx="210312" cy="2103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8874" y="2380865"/>
              <a:ext cx="102592" cy="1832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91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96239" y="2257043"/>
            <a:ext cx="210312" cy="210312"/>
            <a:chOff x="1396239" y="2257043"/>
            <a:chExt cx="210312" cy="210312"/>
          </a:xfrm>
        </p:grpSpPr>
        <p:sp>
          <p:nvSpPr>
            <p:cNvPr id="30" name="Oval 29"/>
            <p:cNvSpPr/>
            <p:nvPr/>
          </p:nvSpPr>
          <p:spPr bwMode="auto">
            <a:xfrm>
              <a:off x="1396239" y="2257043"/>
              <a:ext cx="210312" cy="2103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50099" y="2270572"/>
              <a:ext cx="102592" cy="1832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91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63808" y="2411068"/>
            <a:ext cx="210312" cy="210312"/>
            <a:chOff x="2263808" y="2411068"/>
            <a:chExt cx="210312" cy="210312"/>
          </a:xfrm>
        </p:grpSpPr>
        <p:sp>
          <p:nvSpPr>
            <p:cNvPr id="29" name="Oval 28"/>
            <p:cNvSpPr/>
            <p:nvPr/>
          </p:nvSpPr>
          <p:spPr bwMode="auto">
            <a:xfrm>
              <a:off x="2263808" y="2411068"/>
              <a:ext cx="210312" cy="2103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17668" y="2424597"/>
              <a:ext cx="102592" cy="1832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91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66922" y="3596099"/>
            <a:ext cx="210312" cy="210312"/>
            <a:chOff x="3666922" y="3596099"/>
            <a:chExt cx="210312" cy="210312"/>
          </a:xfrm>
        </p:grpSpPr>
        <p:sp>
          <p:nvSpPr>
            <p:cNvPr id="28" name="Oval 27"/>
            <p:cNvSpPr/>
            <p:nvPr/>
          </p:nvSpPr>
          <p:spPr bwMode="auto">
            <a:xfrm>
              <a:off x="3666922" y="3596099"/>
              <a:ext cx="210312" cy="21031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05C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20782" y="3609628"/>
              <a:ext cx="102592" cy="18325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191" b="1" dirty="0">
                  <a:solidFill>
                    <a:srgbClr val="005CA7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7A6E1-6DDE-F64F-B1D8-2C11DFDAC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5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0"/>
          <a:stretch>
            <a:fillRect/>
          </a:stretch>
        </p:blipFill>
        <p:spPr>
          <a:xfrm>
            <a:off x="298704" y="1014984"/>
            <a:ext cx="8546592" cy="4828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130" y="1038797"/>
            <a:ext cx="737381" cy="166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Rough 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2305" y="1038797"/>
            <a:ext cx="583493" cy="166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Tunnels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7330" y="1045147"/>
            <a:ext cx="1370568" cy="166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Proteins in tunnels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7330" y="1532509"/>
            <a:ext cx="763029" cy="166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7330" y="1888109"/>
            <a:ext cx="711733" cy="3334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Transport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vesicle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5655" y="1481709"/>
            <a:ext cx="1550104" cy="3334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Lysosome fuses with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ingested substances.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3242" y="2400872"/>
            <a:ext cx="1748877" cy="5001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Golgi vesicle containing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digestive enzymes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becomes a lysosome.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7592" y="3012063"/>
            <a:ext cx="876843" cy="166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Pathway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430" y="4210622"/>
            <a:ext cx="729367" cy="3334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Golgi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apparatus</a:t>
            </a:r>
            <a:endParaRPr lang="en-US" sz="11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9067" y="4615438"/>
            <a:ext cx="876843" cy="166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Pathway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2655" y="4980559"/>
            <a:ext cx="1748877" cy="6668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Golgi vesicle containing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proteins to be secreted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becomes a secretory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vesicle.</a:t>
            </a:r>
            <a:endParaRPr lang="en-US" sz="11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9392" y="4094738"/>
            <a:ext cx="876843" cy="166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Pathway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7755" y="4507484"/>
            <a:ext cx="1340110" cy="166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Secretory vesicles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2405" y="4840859"/>
            <a:ext cx="610745" cy="166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Proteins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93367" y="5323459"/>
            <a:ext cx="915315" cy="3334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Secretion by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exocytosis</a:t>
            </a:r>
            <a:endParaRPr lang="en-US" sz="1191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7230" y="4115372"/>
            <a:ext cx="1748877" cy="8335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Golgi vesicle containing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 components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fuses with the plasma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 and is</a:t>
            </a:r>
          </a:p>
          <a:p>
            <a:pPr eaLnBrk="0" hangingPunct="0">
              <a:lnSpc>
                <a:spcPts val="1300"/>
              </a:lnSpc>
              <a:defRPr/>
            </a:pPr>
            <a:r>
              <a:rPr lang="en-US" sz="119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incorporated into it.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55642" y="5244084"/>
            <a:ext cx="1349728" cy="166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>
                <a:solidFill>
                  <a:srgbClr val="000000"/>
                </a:solidFill>
                <a:latin typeface="Arial"/>
                <a:ea typeface="ＭＳ Ｐゴシック" charset="0"/>
              </a:rPr>
              <a:t>Plasma membrane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16017" y="5573491"/>
            <a:ext cx="1277594" cy="166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300"/>
              </a:lnSpc>
              <a:defRPr/>
            </a:pPr>
            <a:r>
              <a:rPr lang="en-US" sz="1191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Extracellular fluid</a:t>
            </a:r>
          </a:p>
        </p:txBody>
      </p:sp>
      <p:sp>
        <p:nvSpPr>
          <p:cNvPr id="23" name="Freeform 22"/>
          <p:cNvSpPr/>
          <p:nvPr/>
        </p:nvSpPr>
        <p:spPr>
          <a:xfrm>
            <a:off x="5651557" y="5292089"/>
            <a:ext cx="1257020" cy="50800"/>
          </a:xfrm>
          <a:custGeom>
            <a:avLst/>
            <a:gdLst>
              <a:gd name="connsiteX0" fmla="*/ 1244320 w 1257020"/>
              <a:gd name="connsiteY0" fmla="*/ 12700 h 50800"/>
              <a:gd name="connsiteX1" fmla="*/ 12700 w 125702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57020" h="50800">
                <a:moveTo>
                  <a:pt x="1244320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2878563" y="4568824"/>
            <a:ext cx="620242" cy="50800"/>
          </a:xfrm>
          <a:custGeom>
            <a:avLst/>
            <a:gdLst>
              <a:gd name="connsiteX0" fmla="*/ 607542 w 620242"/>
              <a:gd name="connsiteY0" fmla="*/ 12700 h 50800"/>
              <a:gd name="connsiteX1" fmla="*/ 12700 w 62024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0242" h="50800">
                <a:moveTo>
                  <a:pt x="607542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846662" y="3783850"/>
            <a:ext cx="672048" cy="523367"/>
          </a:xfrm>
          <a:custGeom>
            <a:avLst/>
            <a:gdLst>
              <a:gd name="connsiteX0" fmla="*/ 12700 w 672048"/>
              <a:gd name="connsiteY0" fmla="*/ 510666 h 523367"/>
              <a:gd name="connsiteX1" fmla="*/ 113553 w 672048"/>
              <a:gd name="connsiteY1" fmla="*/ 510666 h 523367"/>
              <a:gd name="connsiteX2" fmla="*/ 659348 w 672048"/>
              <a:gd name="connsiteY2" fmla="*/ 12700 h 5233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72048" h="523367">
                <a:moveTo>
                  <a:pt x="12700" y="510666"/>
                </a:moveTo>
                <a:lnTo>
                  <a:pt x="113553" y="510666"/>
                </a:lnTo>
                <a:lnTo>
                  <a:pt x="65934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2115877" y="1189672"/>
            <a:ext cx="50800" cy="157137"/>
          </a:xfrm>
          <a:custGeom>
            <a:avLst/>
            <a:gdLst>
              <a:gd name="connsiteX0" fmla="*/ 12700 w 50800"/>
              <a:gd name="connsiteY0" fmla="*/ 12700 h 157137"/>
              <a:gd name="connsiteX1" fmla="*/ 12700 w 50800"/>
              <a:gd name="connsiteY1" fmla="*/ 144437 h 1571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157137">
                <a:moveTo>
                  <a:pt x="12700" y="12700"/>
                </a:moveTo>
                <a:lnTo>
                  <a:pt x="12700" y="14443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776688" y="1216761"/>
            <a:ext cx="50800" cy="234708"/>
          </a:xfrm>
          <a:custGeom>
            <a:avLst/>
            <a:gdLst>
              <a:gd name="connsiteX0" fmla="*/ 12700 w 50800"/>
              <a:gd name="connsiteY0" fmla="*/ 12700 h 234708"/>
              <a:gd name="connsiteX1" fmla="*/ 12700 w 50800"/>
              <a:gd name="connsiteY1" fmla="*/ 222008 h 2347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234708">
                <a:moveTo>
                  <a:pt x="12700" y="12700"/>
                </a:moveTo>
                <a:lnTo>
                  <a:pt x="12700" y="22200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742279" y="1098537"/>
            <a:ext cx="1172438" cy="300596"/>
          </a:xfrm>
          <a:custGeom>
            <a:avLst/>
            <a:gdLst>
              <a:gd name="connsiteX0" fmla="*/ 1159738 w 1172438"/>
              <a:gd name="connsiteY0" fmla="*/ 12700 h 300596"/>
              <a:gd name="connsiteX1" fmla="*/ 1031887 w 1172438"/>
              <a:gd name="connsiteY1" fmla="*/ 12700 h 300596"/>
              <a:gd name="connsiteX2" fmla="*/ 12700 w 1172438"/>
              <a:gd name="connsiteY2" fmla="*/ 287896 h 300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72438" h="300596">
                <a:moveTo>
                  <a:pt x="1159738" y="12700"/>
                </a:moveTo>
                <a:lnTo>
                  <a:pt x="1031887" y="12700"/>
                </a:lnTo>
                <a:lnTo>
                  <a:pt x="12700" y="28789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3137160" y="1586813"/>
            <a:ext cx="789901" cy="50800"/>
          </a:xfrm>
          <a:custGeom>
            <a:avLst/>
            <a:gdLst>
              <a:gd name="connsiteX0" fmla="*/ 777201 w 789901"/>
              <a:gd name="connsiteY0" fmla="*/ 12700 h 50800"/>
              <a:gd name="connsiteX1" fmla="*/ 12700 w 789901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9901" h="50800">
                <a:moveTo>
                  <a:pt x="777201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2244439" y="1953869"/>
            <a:ext cx="1661883" cy="388467"/>
          </a:xfrm>
          <a:custGeom>
            <a:avLst/>
            <a:gdLst>
              <a:gd name="connsiteX0" fmla="*/ 1649183 w 1661883"/>
              <a:gd name="connsiteY0" fmla="*/ 12700 h 388467"/>
              <a:gd name="connsiteX1" fmla="*/ 1298981 w 1661883"/>
              <a:gd name="connsiteY1" fmla="*/ 12700 h 388467"/>
              <a:gd name="connsiteX2" fmla="*/ 12700 w 1661883"/>
              <a:gd name="connsiteY2" fmla="*/ 375767 h 3884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61883" h="388467">
                <a:moveTo>
                  <a:pt x="1649183" y="12700"/>
                </a:moveTo>
                <a:lnTo>
                  <a:pt x="1298981" y="12700"/>
                </a:lnTo>
                <a:lnTo>
                  <a:pt x="12700" y="37576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3102426" y="1098537"/>
            <a:ext cx="694639" cy="418630"/>
          </a:xfrm>
          <a:custGeom>
            <a:avLst/>
            <a:gdLst>
              <a:gd name="connsiteX0" fmla="*/ 681939 w 694639"/>
              <a:gd name="connsiteY0" fmla="*/ 12700 h 418630"/>
              <a:gd name="connsiteX1" fmla="*/ 12700 w 694639"/>
              <a:gd name="connsiteY1" fmla="*/ 405930 h 4186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94639" h="418630">
                <a:moveTo>
                  <a:pt x="681939" y="12700"/>
                </a:moveTo>
                <a:lnTo>
                  <a:pt x="12700" y="40593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3160249" y="4568824"/>
            <a:ext cx="243293" cy="154927"/>
          </a:xfrm>
          <a:custGeom>
            <a:avLst/>
            <a:gdLst>
              <a:gd name="connsiteX0" fmla="*/ 230593 w 243293"/>
              <a:gd name="connsiteY0" fmla="*/ 12700 h 154927"/>
              <a:gd name="connsiteX1" fmla="*/ 12700 w 243293"/>
              <a:gd name="connsiteY1" fmla="*/ 142227 h 1549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3293" h="154927">
                <a:moveTo>
                  <a:pt x="230593" y="12700"/>
                </a:moveTo>
                <a:lnTo>
                  <a:pt x="12700" y="14222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5657907" y="5298439"/>
            <a:ext cx="1273403" cy="25400"/>
          </a:xfrm>
          <a:custGeom>
            <a:avLst/>
            <a:gdLst>
              <a:gd name="connsiteX0" fmla="*/ 1267053 w 1273403"/>
              <a:gd name="connsiteY0" fmla="*/ 6350 h 25400"/>
              <a:gd name="connsiteX1" fmla="*/ 6350 w 127340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3403" h="25400">
                <a:moveTo>
                  <a:pt x="1267053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2884913" y="4575174"/>
            <a:ext cx="607542" cy="25400"/>
          </a:xfrm>
          <a:custGeom>
            <a:avLst/>
            <a:gdLst>
              <a:gd name="connsiteX0" fmla="*/ 601192 w 607542"/>
              <a:gd name="connsiteY0" fmla="*/ 6350 h 25400"/>
              <a:gd name="connsiteX1" fmla="*/ 6350 w 60754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7542" h="25400">
                <a:moveTo>
                  <a:pt x="601192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853012" y="3790200"/>
            <a:ext cx="659348" cy="510667"/>
          </a:xfrm>
          <a:custGeom>
            <a:avLst/>
            <a:gdLst>
              <a:gd name="connsiteX0" fmla="*/ 6350 w 659348"/>
              <a:gd name="connsiteY0" fmla="*/ 504316 h 510667"/>
              <a:gd name="connsiteX1" fmla="*/ 107203 w 659348"/>
              <a:gd name="connsiteY1" fmla="*/ 504316 h 510667"/>
              <a:gd name="connsiteX2" fmla="*/ 652998 w 659348"/>
              <a:gd name="connsiteY2" fmla="*/ 6350 h 510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59348" h="510667">
                <a:moveTo>
                  <a:pt x="6350" y="504316"/>
                </a:moveTo>
                <a:lnTo>
                  <a:pt x="107203" y="504316"/>
                </a:lnTo>
                <a:lnTo>
                  <a:pt x="65299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2122227" y="1196022"/>
            <a:ext cx="25400" cy="144437"/>
          </a:xfrm>
          <a:custGeom>
            <a:avLst/>
            <a:gdLst>
              <a:gd name="connsiteX0" fmla="*/ 6350 w 25400"/>
              <a:gd name="connsiteY0" fmla="*/ 6350 h 144437"/>
              <a:gd name="connsiteX1" fmla="*/ 6350 w 25400"/>
              <a:gd name="connsiteY1" fmla="*/ 138087 h 1444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44437">
                <a:moveTo>
                  <a:pt x="6350" y="6350"/>
                </a:moveTo>
                <a:lnTo>
                  <a:pt x="6350" y="13808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783038" y="1223111"/>
            <a:ext cx="25400" cy="222008"/>
          </a:xfrm>
          <a:custGeom>
            <a:avLst/>
            <a:gdLst>
              <a:gd name="connsiteX0" fmla="*/ 6350 w 25400"/>
              <a:gd name="connsiteY0" fmla="*/ 6350 h 222008"/>
              <a:gd name="connsiteX1" fmla="*/ 6350 w 25400"/>
              <a:gd name="connsiteY1" fmla="*/ 215658 h 222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222008">
                <a:moveTo>
                  <a:pt x="6350" y="6350"/>
                </a:moveTo>
                <a:lnTo>
                  <a:pt x="6350" y="215658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2748629" y="1104887"/>
            <a:ext cx="1159738" cy="287896"/>
          </a:xfrm>
          <a:custGeom>
            <a:avLst/>
            <a:gdLst>
              <a:gd name="connsiteX0" fmla="*/ 1153388 w 1159738"/>
              <a:gd name="connsiteY0" fmla="*/ 6350 h 287896"/>
              <a:gd name="connsiteX1" fmla="*/ 1025537 w 1159738"/>
              <a:gd name="connsiteY1" fmla="*/ 6350 h 287896"/>
              <a:gd name="connsiteX2" fmla="*/ 6350 w 1159738"/>
              <a:gd name="connsiteY2" fmla="*/ 281546 h 2878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59738" h="287896">
                <a:moveTo>
                  <a:pt x="1153388" y="6350"/>
                </a:moveTo>
                <a:lnTo>
                  <a:pt x="1025537" y="6350"/>
                </a:lnTo>
                <a:lnTo>
                  <a:pt x="6350" y="28154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3143510" y="1593163"/>
            <a:ext cx="777201" cy="25400"/>
          </a:xfrm>
          <a:custGeom>
            <a:avLst/>
            <a:gdLst>
              <a:gd name="connsiteX0" fmla="*/ 770851 w 777201"/>
              <a:gd name="connsiteY0" fmla="*/ 6350 h 25400"/>
              <a:gd name="connsiteX1" fmla="*/ 6350 w 77720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7201" h="25400">
                <a:moveTo>
                  <a:pt x="77085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2250789" y="1960219"/>
            <a:ext cx="1649183" cy="375767"/>
          </a:xfrm>
          <a:custGeom>
            <a:avLst/>
            <a:gdLst>
              <a:gd name="connsiteX0" fmla="*/ 1642833 w 1649183"/>
              <a:gd name="connsiteY0" fmla="*/ 6350 h 375767"/>
              <a:gd name="connsiteX1" fmla="*/ 1292631 w 1649183"/>
              <a:gd name="connsiteY1" fmla="*/ 6350 h 375767"/>
              <a:gd name="connsiteX2" fmla="*/ 6350 w 1649183"/>
              <a:gd name="connsiteY2" fmla="*/ 369417 h 3757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49183" h="375767">
                <a:moveTo>
                  <a:pt x="1642833" y="6350"/>
                </a:moveTo>
                <a:lnTo>
                  <a:pt x="1292631" y="6350"/>
                </a:lnTo>
                <a:lnTo>
                  <a:pt x="6350" y="36941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5058670" y="3845559"/>
            <a:ext cx="1870583" cy="350697"/>
          </a:xfrm>
          <a:custGeom>
            <a:avLst/>
            <a:gdLst>
              <a:gd name="connsiteX0" fmla="*/ 1857883 w 1870583"/>
              <a:gd name="connsiteY0" fmla="*/ 337997 h 350697"/>
              <a:gd name="connsiteX1" fmla="*/ 1467942 w 1870583"/>
              <a:gd name="connsiteY1" fmla="*/ 337997 h 350697"/>
              <a:gd name="connsiteX2" fmla="*/ 12700 w 1870583"/>
              <a:gd name="connsiteY2" fmla="*/ 12700 h 3506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70583" h="350697">
                <a:moveTo>
                  <a:pt x="1857883" y="337997"/>
                </a:moveTo>
                <a:lnTo>
                  <a:pt x="1467942" y="337997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5065020" y="3851909"/>
            <a:ext cx="1857883" cy="337997"/>
          </a:xfrm>
          <a:custGeom>
            <a:avLst/>
            <a:gdLst>
              <a:gd name="connsiteX0" fmla="*/ 1851533 w 1857883"/>
              <a:gd name="connsiteY0" fmla="*/ 331647 h 337997"/>
              <a:gd name="connsiteX1" fmla="*/ 1461592 w 1857883"/>
              <a:gd name="connsiteY1" fmla="*/ 331647 h 337997"/>
              <a:gd name="connsiteX2" fmla="*/ 6350 w 1857883"/>
              <a:gd name="connsiteY2" fmla="*/ 6350 h 337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57883" h="337997">
                <a:moveTo>
                  <a:pt x="1851533" y="331647"/>
                </a:moveTo>
                <a:lnTo>
                  <a:pt x="1461592" y="331647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3108776" y="1104887"/>
            <a:ext cx="681939" cy="405930"/>
          </a:xfrm>
          <a:custGeom>
            <a:avLst/>
            <a:gdLst>
              <a:gd name="connsiteX0" fmla="*/ 675589 w 681939"/>
              <a:gd name="connsiteY0" fmla="*/ 6350 h 405930"/>
              <a:gd name="connsiteX1" fmla="*/ 6350 w 681939"/>
              <a:gd name="connsiteY1" fmla="*/ 399580 h 4059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1939" h="405930">
                <a:moveTo>
                  <a:pt x="675589" y="6350"/>
                </a:moveTo>
                <a:lnTo>
                  <a:pt x="6350" y="39958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3166599" y="4575174"/>
            <a:ext cx="230593" cy="142227"/>
          </a:xfrm>
          <a:custGeom>
            <a:avLst/>
            <a:gdLst>
              <a:gd name="connsiteX0" fmla="*/ 224243 w 230593"/>
              <a:gd name="connsiteY0" fmla="*/ 6350 h 142227"/>
              <a:gd name="connsiteX1" fmla="*/ 6350 w 230593"/>
              <a:gd name="connsiteY1" fmla="*/ 135877 h 1422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0593" h="142227">
                <a:moveTo>
                  <a:pt x="224243" y="6350"/>
                </a:moveTo>
                <a:lnTo>
                  <a:pt x="6350" y="13587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3368516" y="4898262"/>
            <a:ext cx="526580" cy="50800"/>
          </a:xfrm>
          <a:custGeom>
            <a:avLst/>
            <a:gdLst>
              <a:gd name="connsiteX0" fmla="*/ 513880 w 526580"/>
              <a:gd name="connsiteY0" fmla="*/ 12700 h 50800"/>
              <a:gd name="connsiteX1" fmla="*/ 12700 w 52658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26580" h="50800">
                <a:moveTo>
                  <a:pt x="513880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3378143" y="4898262"/>
            <a:ext cx="294360" cy="164287"/>
          </a:xfrm>
          <a:custGeom>
            <a:avLst/>
            <a:gdLst>
              <a:gd name="connsiteX0" fmla="*/ 281660 w 294360"/>
              <a:gd name="connsiteY0" fmla="*/ 12700 h 164287"/>
              <a:gd name="connsiteX1" fmla="*/ 12700 w 294360"/>
              <a:gd name="connsiteY1" fmla="*/ 151587 h 164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4360" h="164287">
                <a:moveTo>
                  <a:pt x="281660" y="12700"/>
                </a:moveTo>
                <a:lnTo>
                  <a:pt x="12700" y="1515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3374866" y="4904612"/>
            <a:ext cx="513880" cy="25400"/>
          </a:xfrm>
          <a:custGeom>
            <a:avLst/>
            <a:gdLst>
              <a:gd name="connsiteX0" fmla="*/ 507530 w 513880"/>
              <a:gd name="connsiteY0" fmla="*/ 6350 h 25400"/>
              <a:gd name="connsiteX1" fmla="*/ 6350 w 51388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3880" h="25400">
                <a:moveTo>
                  <a:pt x="50753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3384493" y="4904612"/>
            <a:ext cx="281660" cy="151587"/>
          </a:xfrm>
          <a:custGeom>
            <a:avLst/>
            <a:gdLst>
              <a:gd name="connsiteX0" fmla="*/ 275310 w 281660"/>
              <a:gd name="connsiteY0" fmla="*/ 6350 h 151587"/>
              <a:gd name="connsiteX1" fmla="*/ 6350 w 281660"/>
              <a:gd name="connsiteY1" fmla="*/ 145237 h 151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1660" h="151587">
                <a:moveTo>
                  <a:pt x="275310" y="6350"/>
                </a:moveTo>
                <a:lnTo>
                  <a:pt x="6350" y="14523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6025940" y="1539722"/>
            <a:ext cx="1000683" cy="152450"/>
          </a:xfrm>
          <a:custGeom>
            <a:avLst/>
            <a:gdLst>
              <a:gd name="connsiteX0" fmla="*/ 6350 w 1000683"/>
              <a:gd name="connsiteY0" fmla="*/ 146100 h 152450"/>
              <a:gd name="connsiteX1" fmla="*/ 523659 w 1000683"/>
              <a:gd name="connsiteY1" fmla="*/ 6350 h 152450"/>
              <a:gd name="connsiteX2" fmla="*/ 994333 w 1000683"/>
              <a:gd name="connsiteY2" fmla="*/ 6350 h 152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00683" h="152450">
                <a:moveTo>
                  <a:pt x="6350" y="146100"/>
                </a:moveTo>
                <a:lnTo>
                  <a:pt x="523659" y="6350"/>
                </a:lnTo>
                <a:lnTo>
                  <a:pt x="994333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5013522" y="2443568"/>
            <a:ext cx="488988" cy="50800"/>
          </a:xfrm>
          <a:custGeom>
            <a:avLst/>
            <a:gdLst>
              <a:gd name="connsiteX0" fmla="*/ 476287 w 488988"/>
              <a:gd name="connsiteY0" fmla="*/ 12700 h 50800"/>
              <a:gd name="connsiteX1" fmla="*/ 12700 w 48898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8988" h="50800">
                <a:moveTo>
                  <a:pt x="476287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5038934" y="2443568"/>
            <a:ext cx="329133" cy="155625"/>
          </a:xfrm>
          <a:custGeom>
            <a:avLst/>
            <a:gdLst>
              <a:gd name="connsiteX0" fmla="*/ 316433 w 329133"/>
              <a:gd name="connsiteY0" fmla="*/ 12700 h 155625"/>
              <a:gd name="connsiteX1" fmla="*/ 12700 w 329133"/>
              <a:gd name="connsiteY1" fmla="*/ 142925 h 155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9133" h="155625">
                <a:moveTo>
                  <a:pt x="316433" y="12700"/>
                </a:moveTo>
                <a:lnTo>
                  <a:pt x="12700" y="14292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5019872" y="2449918"/>
            <a:ext cx="476288" cy="25400"/>
          </a:xfrm>
          <a:custGeom>
            <a:avLst/>
            <a:gdLst>
              <a:gd name="connsiteX0" fmla="*/ 469937 w 476288"/>
              <a:gd name="connsiteY0" fmla="*/ 6350 h 25400"/>
              <a:gd name="connsiteX1" fmla="*/ 6350 w 47628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6288" h="25400">
                <a:moveTo>
                  <a:pt x="46993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5045284" y="2449918"/>
            <a:ext cx="316433" cy="142925"/>
          </a:xfrm>
          <a:custGeom>
            <a:avLst/>
            <a:gdLst>
              <a:gd name="connsiteX0" fmla="*/ 310083 w 316433"/>
              <a:gd name="connsiteY0" fmla="*/ 6350 h 142925"/>
              <a:gd name="connsiteX1" fmla="*/ 6350 w 316433"/>
              <a:gd name="connsiteY1" fmla="*/ 136575 h 1429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6433" h="142925">
                <a:moveTo>
                  <a:pt x="310083" y="6350"/>
                </a:moveTo>
                <a:lnTo>
                  <a:pt x="6350" y="13657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ED3D3-87EA-7149-83F8-4834925D1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15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"/>
          <a:stretch>
            <a:fillRect/>
          </a:stretch>
        </p:blipFill>
        <p:spPr>
          <a:xfrm>
            <a:off x="298704" y="1124712"/>
            <a:ext cx="8546592" cy="4608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8514" y="1222377"/>
            <a:ext cx="1862498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453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Microfilaments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1" y="1906590"/>
            <a:ext cx="1083630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>
                <a:solidFill>
                  <a:srgbClr val="000000"/>
                </a:solidFill>
                <a:latin typeface="Arial"/>
                <a:ea typeface="ＭＳ Ｐゴシック" charset="0"/>
              </a:rPr>
              <a:t>Actin subunit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9376" y="2316165"/>
            <a:ext cx="395942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>
                <a:solidFill>
                  <a:srgbClr val="000000"/>
                </a:solidFill>
                <a:latin typeface="Arial"/>
                <a:ea typeface="ＭＳ Ｐゴシック" charset="0"/>
              </a:rPr>
              <a:t>7 nm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7389" y="1222377"/>
            <a:ext cx="2676695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453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Intermediate filaments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5414" y="1801815"/>
            <a:ext cx="1378583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>
                <a:solidFill>
                  <a:srgbClr val="000000"/>
                </a:solidFill>
                <a:latin typeface="Arial"/>
                <a:ea typeface="ＭＳ Ｐゴシック" charset="0"/>
              </a:rPr>
              <a:t>Fibrous subunits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1464" y="2260602"/>
            <a:ext cx="490519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>
                <a:solidFill>
                  <a:srgbClr val="000000"/>
                </a:solidFill>
                <a:latin typeface="Arial"/>
                <a:ea typeface="ＭＳ Ｐゴシック" charset="0"/>
              </a:rPr>
              <a:t>10 nm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1139" y="1222377"/>
            <a:ext cx="1666931" cy="1933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453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Microtubules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92914" y="1592265"/>
            <a:ext cx="1356397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>
                <a:solidFill>
                  <a:srgbClr val="000000"/>
                </a:solidFill>
                <a:latin typeface="Arial"/>
                <a:ea typeface="ＭＳ Ｐゴシック" charset="0"/>
              </a:rPr>
              <a:t>Tubulin subunits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83564" y="2239965"/>
            <a:ext cx="490519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>
                <a:solidFill>
                  <a:srgbClr val="000000"/>
                </a:solidFill>
                <a:latin typeface="Arial"/>
                <a:ea typeface="ＭＳ Ｐゴシック" charset="0"/>
              </a:rPr>
              <a:t>25 nm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1" y="4978402"/>
            <a:ext cx="2316340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Microfilaments form the blue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1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batlike</a:t>
            </a:r>
            <a:r>
              <a:rPr lang="en-US" sz="1321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network.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3751" y="4979990"/>
            <a:ext cx="2566408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>
                <a:solidFill>
                  <a:srgbClr val="000000"/>
                </a:solidFill>
                <a:latin typeface="Arial"/>
                <a:ea typeface="ＭＳ Ｐゴシック" charset="0"/>
              </a:rPr>
              <a:t>Intermediate filaments form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1" b="1">
                <a:solidFill>
                  <a:srgbClr val="000000"/>
                </a:solidFill>
                <a:latin typeface="Arial"/>
                <a:ea typeface="ＭＳ Ｐゴシック" charset="0"/>
              </a:rPr>
              <a:t>the purple network surrounding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1" b="1">
                <a:solidFill>
                  <a:srgbClr val="000000"/>
                </a:solidFill>
                <a:latin typeface="Arial"/>
                <a:ea typeface="ＭＳ Ｐゴシック" charset="0"/>
              </a:rPr>
              <a:t>the pink nucleus.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1089" y="4979990"/>
            <a:ext cx="2564805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1" b="1">
                <a:solidFill>
                  <a:srgbClr val="000000"/>
                </a:solidFill>
                <a:latin typeface="Arial"/>
                <a:ea typeface="ＭＳ Ｐゴシック" charset="0"/>
              </a:rPr>
              <a:t>Microtubules appear as gold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1" b="1">
                <a:solidFill>
                  <a:srgbClr val="000000"/>
                </a:solidFill>
                <a:latin typeface="Arial"/>
                <a:ea typeface="ＭＳ Ｐゴシック" charset="0"/>
              </a:rPr>
              <a:t>networks surrounding the cells’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21" b="1">
                <a:solidFill>
                  <a:srgbClr val="000000"/>
                </a:solidFill>
                <a:latin typeface="Arial"/>
                <a:ea typeface="ＭＳ Ｐゴシック" charset="0"/>
              </a:rPr>
              <a:t>pink nuclei.</a:t>
            </a:r>
          </a:p>
        </p:txBody>
      </p:sp>
      <p:sp>
        <p:nvSpPr>
          <p:cNvPr id="17" name="Freeform 16"/>
          <p:cNvSpPr/>
          <p:nvPr/>
        </p:nvSpPr>
        <p:spPr>
          <a:xfrm>
            <a:off x="2345541" y="2287240"/>
            <a:ext cx="130149" cy="247116"/>
          </a:xfrm>
          <a:custGeom>
            <a:avLst/>
            <a:gdLst>
              <a:gd name="connsiteX0" fmla="*/ 6350 w 130149"/>
              <a:gd name="connsiteY0" fmla="*/ 6350 h 247116"/>
              <a:gd name="connsiteX1" fmla="*/ 123799 w 130149"/>
              <a:gd name="connsiteY1" fmla="*/ 6350 h 247116"/>
              <a:gd name="connsiteX2" fmla="*/ 123799 w 130149"/>
              <a:gd name="connsiteY2" fmla="*/ 240766 h 247116"/>
              <a:gd name="connsiteX3" fmla="*/ 6350 w 130149"/>
              <a:gd name="connsiteY3" fmla="*/ 240766 h 247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149" h="247116">
                <a:moveTo>
                  <a:pt x="6350" y="6350"/>
                </a:moveTo>
                <a:lnTo>
                  <a:pt x="123799" y="6350"/>
                </a:lnTo>
                <a:lnTo>
                  <a:pt x="123799" y="240766"/>
                </a:lnTo>
                <a:lnTo>
                  <a:pt x="6350" y="24076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462991" y="2399013"/>
            <a:ext cx="130149" cy="25400"/>
          </a:xfrm>
          <a:custGeom>
            <a:avLst/>
            <a:gdLst>
              <a:gd name="connsiteX0" fmla="*/ 6350 w 130149"/>
              <a:gd name="connsiteY0" fmla="*/ 6350 h 25400"/>
              <a:gd name="connsiteX1" fmla="*/ 123799 w 13014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0149" h="25400">
                <a:moveTo>
                  <a:pt x="6350" y="6350"/>
                </a:moveTo>
                <a:lnTo>
                  <a:pt x="123799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5068281" y="2198213"/>
            <a:ext cx="130124" cy="369557"/>
          </a:xfrm>
          <a:custGeom>
            <a:avLst/>
            <a:gdLst>
              <a:gd name="connsiteX0" fmla="*/ 6350 w 130124"/>
              <a:gd name="connsiteY0" fmla="*/ 6350 h 369557"/>
              <a:gd name="connsiteX1" fmla="*/ 123774 w 130124"/>
              <a:gd name="connsiteY1" fmla="*/ 6350 h 369557"/>
              <a:gd name="connsiteX2" fmla="*/ 123774 w 130124"/>
              <a:gd name="connsiteY2" fmla="*/ 363207 h 369557"/>
              <a:gd name="connsiteX3" fmla="*/ 6350 w 130124"/>
              <a:gd name="connsiteY3" fmla="*/ 363207 h 3695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124" h="369557">
                <a:moveTo>
                  <a:pt x="6350" y="6350"/>
                </a:moveTo>
                <a:lnTo>
                  <a:pt x="123774" y="6350"/>
                </a:lnTo>
                <a:lnTo>
                  <a:pt x="123774" y="363207"/>
                </a:lnTo>
                <a:lnTo>
                  <a:pt x="6350" y="36320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5185705" y="2368368"/>
            <a:ext cx="146900" cy="25400"/>
          </a:xfrm>
          <a:custGeom>
            <a:avLst/>
            <a:gdLst>
              <a:gd name="connsiteX0" fmla="*/ 6350 w 146900"/>
              <a:gd name="connsiteY0" fmla="*/ 6350 h 25400"/>
              <a:gd name="connsiteX1" fmla="*/ 140551 w 14690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6900" h="25400">
                <a:moveTo>
                  <a:pt x="6350" y="6350"/>
                </a:moveTo>
                <a:lnTo>
                  <a:pt x="140551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7942659" y="1926433"/>
            <a:ext cx="130124" cy="855535"/>
          </a:xfrm>
          <a:custGeom>
            <a:avLst/>
            <a:gdLst>
              <a:gd name="connsiteX0" fmla="*/ 6350 w 130124"/>
              <a:gd name="connsiteY0" fmla="*/ 6350 h 855535"/>
              <a:gd name="connsiteX1" fmla="*/ 123774 w 130124"/>
              <a:gd name="connsiteY1" fmla="*/ 6350 h 855535"/>
              <a:gd name="connsiteX2" fmla="*/ 123774 w 130124"/>
              <a:gd name="connsiteY2" fmla="*/ 849185 h 855535"/>
              <a:gd name="connsiteX3" fmla="*/ 6350 w 130124"/>
              <a:gd name="connsiteY3" fmla="*/ 849185 h 855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124" h="855535">
                <a:moveTo>
                  <a:pt x="6350" y="6350"/>
                </a:moveTo>
                <a:lnTo>
                  <a:pt x="123774" y="6350"/>
                </a:lnTo>
                <a:lnTo>
                  <a:pt x="123774" y="849185"/>
                </a:lnTo>
                <a:lnTo>
                  <a:pt x="6350" y="849185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8060084" y="2328083"/>
            <a:ext cx="96596" cy="25400"/>
          </a:xfrm>
          <a:custGeom>
            <a:avLst/>
            <a:gdLst>
              <a:gd name="connsiteX0" fmla="*/ 6350 w 96596"/>
              <a:gd name="connsiteY0" fmla="*/ 6350 h 25400"/>
              <a:gd name="connsiteX1" fmla="*/ 90246 w 9659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596" h="25400">
                <a:moveTo>
                  <a:pt x="6350" y="6350"/>
                </a:moveTo>
                <a:lnTo>
                  <a:pt x="90246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272366" y="2080865"/>
            <a:ext cx="25400" cy="292569"/>
          </a:xfrm>
          <a:custGeom>
            <a:avLst/>
            <a:gdLst>
              <a:gd name="connsiteX0" fmla="*/ 6350 w 25400"/>
              <a:gd name="connsiteY0" fmla="*/ 286219 h 292569"/>
              <a:gd name="connsiteX1" fmla="*/ 6350 w 25400"/>
              <a:gd name="connsiteY1" fmla="*/ 6350 h 2925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292569">
                <a:moveTo>
                  <a:pt x="6350" y="286219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3472069" y="1894264"/>
            <a:ext cx="445859" cy="199821"/>
          </a:xfrm>
          <a:custGeom>
            <a:avLst/>
            <a:gdLst>
              <a:gd name="connsiteX0" fmla="*/ 6350 w 445859"/>
              <a:gd name="connsiteY0" fmla="*/ 193471 h 199821"/>
              <a:gd name="connsiteX1" fmla="*/ 188785 w 445859"/>
              <a:gd name="connsiteY1" fmla="*/ 6350 h 199821"/>
              <a:gd name="connsiteX2" fmla="*/ 439508 w 445859"/>
              <a:gd name="connsiteY2" fmla="*/ 6350 h 1998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45859" h="199821">
                <a:moveTo>
                  <a:pt x="6350" y="193471"/>
                </a:moveTo>
                <a:lnTo>
                  <a:pt x="188785" y="6350"/>
                </a:lnTo>
                <a:lnTo>
                  <a:pt x="439508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6522711" y="1675596"/>
            <a:ext cx="226974" cy="333413"/>
          </a:xfrm>
          <a:custGeom>
            <a:avLst/>
            <a:gdLst>
              <a:gd name="connsiteX0" fmla="*/ 6350 w 226974"/>
              <a:gd name="connsiteY0" fmla="*/ 327063 h 333413"/>
              <a:gd name="connsiteX1" fmla="*/ 93814 w 226974"/>
              <a:gd name="connsiteY1" fmla="*/ 6350 h 333413"/>
              <a:gd name="connsiteX2" fmla="*/ 220624 w 226974"/>
              <a:gd name="connsiteY2" fmla="*/ 6350 h 3334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6974" h="333413">
                <a:moveTo>
                  <a:pt x="6350" y="327063"/>
                </a:moveTo>
                <a:lnTo>
                  <a:pt x="93814" y="6350"/>
                </a:lnTo>
                <a:lnTo>
                  <a:pt x="220624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6610175" y="1675596"/>
            <a:ext cx="122034" cy="347979"/>
          </a:xfrm>
          <a:custGeom>
            <a:avLst/>
            <a:gdLst>
              <a:gd name="connsiteX0" fmla="*/ 115684 w 122034"/>
              <a:gd name="connsiteY0" fmla="*/ 341629 h 347979"/>
              <a:gd name="connsiteX1" fmla="*/ 6350 w 122034"/>
              <a:gd name="connsiteY1" fmla="*/ 6350 h 347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2034" h="347979">
                <a:moveTo>
                  <a:pt x="115684" y="341629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65845-7EC3-5F47-9F57-FCEF3E484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55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3"/>
          <a:stretch>
            <a:fillRect/>
          </a:stretch>
        </p:blipFill>
        <p:spPr>
          <a:xfrm>
            <a:off x="1469136" y="1700784"/>
            <a:ext cx="6205728" cy="3456432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05575" y="1696591"/>
            <a:ext cx="157344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Fibroblasts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508750" y="2596704"/>
            <a:ext cx="108363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Secreted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fibers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153525" y="1683891"/>
            <a:ext cx="176971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Rough ER and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153525" y="1944242"/>
            <a:ext cx="195085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Golgi apparatus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907713" y="2369692"/>
            <a:ext cx="169597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No organelles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169400" y="4028629"/>
            <a:ext cx="99867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868025" y="4398517"/>
            <a:ext cx="1813189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Erythrocytes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507163" y="4863654"/>
            <a:ext cx="461382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Cells that connect body parts</a:t>
            </a:r>
          </a:p>
        </p:txBody>
      </p:sp>
      <p:sp>
        <p:nvSpPr>
          <p:cNvPr id="14" name="Freeform 13"/>
          <p:cNvSpPr/>
          <p:nvPr/>
        </p:nvSpPr>
        <p:spPr>
          <a:xfrm>
            <a:off x="2834059" y="1822895"/>
            <a:ext cx="1301623" cy="1272590"/>
          </a:xfrm>
          <a:custGeom>
            <a:avLst/>
            <a:gdLst>
              <a:gd name="connsiteX0" fmla="*/ 1276223 w 1301623"/>
              <a:gd name="connsiteY0" fmla="*/ 25400 h 1272590"/>
              <a:gd name="connsiteX1" fmla="*/ 1050988 w 1301623"/>
              <a:gd name="connsiteY1" fmla="*/ 25400 h 1272590"/>
              <a:gd name="connsiteX2" fmla="*/ 25400 w 1301623"/>
              <a:gd name="connsiteY2" fmla="*/ 1247190 h 1272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01623" h="1272590">
                <a:moveTo>
                  <a:pt x="1276223" y="25400"/>
                </a:moveTo>
                <a:lnTo>
                  <a:pt x="1050988" y="25400"/>
                </a:lnTo>
                <a:lnTo>
                  <a:pt x="25400" y="1247190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3341081" y="2117167"/>
            <a:ext cx="569366" cy="1344333"/>
          </a:xfrm>
          <a:custGeom>
            <a:avLst/>
            <a:gdLst>
              <a:gd name="connsiteX0" fmla="*/ 543966 w 569366"/>
              <a:gd name="connsiteY0" fmla="*/ 25400 h 1344333"/>
              <a:gd name="connsiteX1" fmla="*/ 25400 w 569366"/>
              <a:gd name="connsiteY1" fmla="*/ 1318933 h 13443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9366" h="1344333">
                <a:moveTo>
                  <a:pt x="543966" y="25400"/>
                </a:moveTo>
                <a:lnTo>
                  <a:pt x="25400" y="1318933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3322882" y="3550590"/>
            <a:ext cx="812800" cy="631596"/>
          </a:xfrm>
          <a:custGeom>
            <a:avLst/>
            <a:gdLst>
              <a:gd name="connsiteX0" fmla="*/ 787400 w 812800"/>
              <a:gd name="connsiteY0" fmla="*/ 606196 h 631596"/>
              <a:gd name="connsiteX1" fmla="*/ 651941 w 812800"/>
              <a:gd name="connsiteY1" fmla="*/ 606196 h 631596"/>
              <a:gd name="connsiteX2" fmla="*/ 25400 w 812800"/>
              <a:gd name="connsiteY2" fmla="*/ 25400 h 6315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12800" h="631596">
                <a:moveTo>
                  <a:pt x="787400" y="606196"/>
                </a:moveTo>
                <a:lnTo>
                  <a:pt x="651941" y="606196"/>
                </a:lnTo>
                <a:lnTo>
                  <a:pt x="25400" y="25400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6572291" y="2636521"/>
            <a:ext cx="196748" cy="368642"/>
          </a:xfrm>
          <a:custGeom>
            <a:avLst/>
            <a:gdLst>
              <a:gd name="connsiteX0" fmla="*/ 184048 w 196748"/>
              <a:gd name="connsiteY0" fmla="*/ 12700 h 368642"/>
              <a:gd name="connsiteX1" fmla="*/ 184048 w 196748"/>
              <a:gd name="connsiteY1" fmla="*/ 198932 h 368642"/>
              <a:gd name="connsiteX2" fmla="*/ 12700 w 196748"/>
              <a:gd name="connsiteY2" fmla="*/ 355942 h 3686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6748" h="368642">
                <a:moveTo>
                  <a:pt x="184048" y="12700"/>
                </a:moveTo>
                <a:lnTo>
                  <a:pt x="184048" y="198932"/>
                </a:lnTo>
                <a:lnTo>
                  <a:pt x="12700" y="355942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2846759" y="1805903"/>
            <a:ext cx="1276223" cy="1247190"/>
          </a:xfrm>
          <a:custGeom>
            <a:avLst/>
            <a:gdLst>
              <a:gd name="connsiteX0" fmla="*/ 1263523 w 1276223"/>
              <a:gd name="connsiteY0" fmla="*/ 12700 h 1247190"/>
              <a:gd name="connsiteX1" fmla="*/ 1038288 w 1276223"/>
              <a:gd name="connsiteY1" fmla="*/ 12700 h 1247190"/>
              <a:gd name="connsiteX2" fmla="*/ 12700 w 1276223"/>
              <a:gd name="connsiteY2" fmla="*/ 1234490 h 12471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76223" h="1247190">
                <a:moveTo>
                  <a:pt x="1263523" y="12700"/>
                </a:moveTo>
                <a:lnTo>
                  <a:pt x="1038288" y="12700"/>
                </a:lnTo>
                <a:lnTo>
                  <a:pt x="12700" y="1234490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3353781" y="1805903"/>
            <a:ext cx="543966" cy="1642897"/>
          </a:xfrm>
          <a:custGeom>
            <a:avLst/>
            <a:gdLst>
              <a:gd name="connsiteX0" fmla="*/ 531266 w 543966"/>
              <a:gd name="connsiteY0" fmla="*/ 12700 h 1642897"/>
              <a:gd name="connsiteX1" fmla="*/ 12700 w 543966"/>
              <a:gd name="connsiteY1" fmla="*/ 1630197 h 16428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3966" h="1642897">
                <a:moveTo>
                  <a:pt x="531266" y="12700"/>
                </a:moveTo>
                <a:lnTo>
                  <a:pt x="12700" y="1630197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1882409" y="3164650"/>
            <a:ext cx="721462" cy="985659"/>
          </a:xfrm>
          <a:custGeom>
            <a:avLst/>
            <a:gdLst>
              <a:gd name="connsiteX0" fmla="*/ 25400 w 721462"/>
              <a:gd name="connsiteY0" fmla="*/ 25400 h 985659"/>
              <a:gd name="connsiteX1" fmla="*/ 26255 w 721462"/>
              <a:gd name="connsiteY1" fmla="*/ 245541 h 985659"/>
              <a:gd name="connsiteX2" fmla="*/ 696062 w 721462"/>
              <a:gd name="connsiteY2" fmla="*/ 960259 h 9856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21462" h="985659">
                <a:moveTo>
                  <a:pt x="25400" y="25400"/>
                </a:moveTo>
                <a:lnTo>
                  <a:pt x="26255" y="245541"/>
                </a:lnTo>
                <a:lnTo>
                  <a:pt x="696062" y="960259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1883264" y="3384792"/>
            <a:ext cx="154110" cy="557656"/>
          </a:xfrm>
          <a:custGeom>
            <a:avLst/>
            <a:gdLst>
              <a:gd name="connsiteX0" fmla="*/ 25400 w 154110"/>
              <a:gd name="connsiteY0" fmla="*/ 25400 h 557656"/>
              <a:gd name="connsiteX1" fmla="*/ 128710 w 154110"/>
              <a:gd name="connsiteY1" fmla="*/ 532256 h 5576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4110" h="557656">
                <a:moveTo>
                  <a:pt x="25400" y="25400"/>
                </a:moveTo>
                <a:lnTo>
                  <a:pt x="128710" y="532256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1895108" y="3177350"/>
            <a:ext cx="696062" cy="960259"/>
          </a:xfrm>
          <a:custGeom>
            <a:avLst/>
            <a:gdLst>
              <a:gd name="connsiteX0" fmla="*/ 12700 w 696062"/>
              <a:gd name="connsiteY0" fmla="*/ 12700 h 960259"/>
              <a:gd name="connsiteX1" fmla="*/ 13555 w 696062"/>
              <a:gd name="connsiteY1" fmla="*/ 232841 h 960259"/>
              <a:gd name="connsiteX2" fmla="*/ 683362 w 696062"/>
              <a:gd name="connsiteY2" fmla="*/ 947559 h 9602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96062" h="960259">
                <a:moveTo>
                  <a:pt x="12700" y="12700"/>
                </a:moveTo>
                <a:lnTo>
                  <a:pt x="13555" y="232841"/>
                </a:lnTo>
                <a:lnTo>
                  <a:pt x="683362" y="947559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895964" y="3397492"/>
            <a:ext cx="128710" cy="532256"/>
          </a:xfrm>
          <a:custGeom>
            <a:avLst/>
            <a:gdLst>
              <a:gd name="connsiteX0" fmla="*/ 12700 w 128710"/>
              <a:gd name="connsiteY0" fmla="*/ 12700 h 532256"/>
              <a:gd name="connsiteX1" fmla="*/ 116010 w 128710"/>
              <a:gd name="connsiteY1" fmla="*/ 519556 h 532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710" h="532256">
                <a:moveTo>
                  <a:pt x="12700" y="12700"/>
                </a:moveTo>
                <a:lnTo>
                  <a:pt x="116010" y="519556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3335582" y="3563290"/>
            <a:ext cx="787400" cy="606196"/>
          </a:xfrm>
          <a:custGeom>
            <a:avLst/>
            <a:gdLst>
              <a:gd name="connsiteX0" fmla="*/ 774700 w 787400"/>
              <a:gd name="connsiteY0" fmla="*/ 593496 h 606196"/>
              <a:gd name="connsiteX1" fmla="*/ 639241 w 787400"/>
              <a:gd name="connsiteY1" fmla="*/ 593496 h 606196"/>
              <a:gd name="connsiteX2" fmla="*/ 12700 w 787400"/>
              <a:gd name="connsiteY2" fmla="*/ 12700 h 606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87400" h="606196">
                <a:moveTo>
                  <a:pt x="774700" y="593496"/>
                </a:moveTo>
                <a:lnTo>
                  <a:pt x="639241" y="593496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49B54-0AE5-794C-9AE2-594786205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7992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2036</Words>
  <Application>Microsoft Macintosh PowerPoint</Application>
  <PresentationFormat>On-screen Show (4:3)</PresentationFormat>
  <Paragraphs>805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47</vt:i4>
      </vt:variant>
      <vt:variant>
        <vt:lpstr>Slide Titles</vt:lpstr>
      </vt:variant>
      <vt:variant>
        <vt:i4>51</vt:i4>
      </vt:variant>
    </vt:vector>
  </HeadingPairs>
  <TitlesOfParts>
    <vt:vector size="104" baseType="lpstr">
      <vt:lpstr>Arial</vt:lpstr>
      <vt:lpstr>Arial Black</vt:lpstr>
      <vt:lpstr>Calibri</vt:lpstr>
      <vt:lpstr>Times</vt:lpstr>
      <vt:lpstr>Times New Roman</vt:lpstr>
      <vt:lpstr>Wingdings</vt:lpstr>
      <vt:lpstr>Custom Design</vt:lpstr>
      <vt:lpstr>Blank</vt:lpstr>
      <vt:lpstr>1_Blank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17_Blank</vt:lpstr>
      <vt:lpstr>18_Blank</vt:lpstr>
      <vt:lpstr>19_Blank</vt:lpstr>
      <vt:lpstr>22_Blank</vt:lpstr>
      <vt:lpstr>25_Blank</vt:lpstr>
      <vt:lpstr>27_Blank</vt:lpstr>
      <vt:lpstr>28_Blank</vt:lpstr>
      <vt:lpstr>31_Blank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21_Blank</vt:lpstr>
      <vt:lpstr>20_Blank</vt:lpstr>
      <vt:lpstr>61_Blank</vt:lpstr>
      <vt:lpstr>24_Blank</vt:lpstr>
      <vt:lpstr>73_Blank</vt:lpstr>
      <vt:lpstr>32_Blank</vt:lpstr>
      <vt:lpstr>80_Blank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Hoffman,Ty C</cp:lastModifiedBy>
  <cp:revision>78</cp:revision>
  <dcterms:modified xsi:type="dcterms:W3CDTF">2020-01-22T11:15:54Z</dcterms:modified>
</cp:coreProperties>
</file>