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753" r:id="rId1"/>
    <p:sldMasterId id="2147484762" r:id="rId2"/>
  </p:sldMasterIdLst>
  <p:notesMasterIdLst>
    <p:notesMasterId r:id="rId42"/>
  </p:notesMasterIdLst>
  <p:sldIdLst>
    <p:sldId id="605" r:id="rId3"/>
    <p:sldId id="606" r:id="rId4"/>
    <p:sldId id="607" r:id="rId5"/>
    <p:sldId id="608" r:id="rId6"/>
    <p:sldId id="609" r:id="rId7"/>
    <p:sldId id="610" r:id="rId8"/>
    <p:sldId id="611" r:id="rId9"/>
    <p:sldId id="612" r:id="rId10"/>
    <p:sldId id="613" r:id="rId11"/>
    <p:sldId id="614" r:id="rId12"/>
    <p:sldId id="615" r:id="rId13"/>
    <p:sldId id="616" r:id="rId14"/>
    <p:sldId id="617" r:id="rId15"/>
    <p:sldId id="618" r:id="rId16"/>
    <p:sldId id="619" r:id="rId17"/>
    <p:sldId id="624" r:id="rId18"/>
    <p:sldId id="625" r:id="rId19"/>
    <p:sldId id="626" r:id="rId20"/>
    <p:sldId id="627" r:id="rId21"/>
    <p:sldId id="628" r:id="rId22"/>
    <p:sldId id="629" r:id="rId23"/>
    <p:sldId id="630" r:id="rId24"/>
    <p:sldId id="631" r:id="rId25"/>
    <p:sldId id="635" r:id="rId26"/>
    <p:sldId id="636" r:id="rId27"/>
    <p:sldId id="637" r:id="rId28"/>
    <p:sldId id="638" r:id="rId29"/>
    <p:sldId id="639" r:id="rId30"/>
    <p:sldId id="640" r:id="rId31"/>
    <p:sldId id="641" r:id="rId32"/>
    <p:sldId id="642" r:id="rId33"/>
    <p:sldId id="643" r:id="rId34"/>
    <p:sldId id="644" r:id="rId35"/>
    <p:sldId id="645" r:id="rId36"/>
    <p:sldId id="647" r:id="rId37"/>
    <p:sldId id="649" r:id="rId38"/>
    <p:sldId id="652" r:id="rId39"/>
    <p:sldId id="653" r:id="rId40"/>
    <p:sldId id="65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88"/>
  </p:normalViewPr>
  <p:slideViewPr>
    <p:cSldViewPr>
      <p:cViewPr varScale="1">
        <p:scale>
          <a:sx n="212" d="100"/>
          <a:sy n="212" d="100"/>
        </p:scale>
        <p:origin x="25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315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315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15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315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398B11F-C989-4FC2-9FC4-9CD7F081D689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40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1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2775"/>
            <a:ext cx="4572000" cy="584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 userDrawn="1"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A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171808" y="3503697"/>
            <a:ext cx="3711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 dirty="0">
                <a:solidFill>
                  <a:srgbClr val="E44E24"/>
                </a:solidFill>
                <a:latin typeface="Arial"/>
              </a:rPr>
              <a:t>Basic Chemistry</a:t>
            </a:r>
            <a:endParaRPr lang="en-US" sz="3200" dirty="0"/>
          </a:p>
        </p:txBody>
      </p:sp>
      <p:sp>
        <p:nvSpPr>
          <p:cNvPr id="11" name="CustomShape 2"/>
          <p:cNvSpPr/>
          <p:nvPr userDrawn="1"/>
        </p:nvSpPr>
        <p:spPr>
          <a:xfrm>
            <a:off x="5185800" y="5486040"/>
            <a:ext cx="3682800" cy="82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2A61A4"/>
                </a:solidFill>
                <a:latin typeface="Arial"/>
              </a:rPr>
              <a:t>Lecture Presentation by 
Patty </a:t>
            </a:r>
            <a:r>
              <a:rPr lang="en-US" sz="1600" dirty="0" err="1">
                <a:solidFill>
                  <a:srgbClr val="2A61A4"/>
                </a:solidFill>
                <a:latin typeface="Arial"/>
              </a:rPr>
              <a:t>Bostwick</a:t>
            </a:r>
            <a:r>
              <a:rPr lang="en-US" sz="1600" dirty="0">
                <a:solidFill>
                  <a:srgbClr val="2A61A4"/>
                </a:solidFill>
                <a:latin typeface="Arial"/>
              </a:rPr>
              <a:t>-Taylor
Florence-Darlington Technical College</a:t>
            </a:r>
            <a:endParaRPr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3986519-6742-5443-A6A8-0CF8418CA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82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86750" cy="4729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653C0-9BFE-D24F-9C69-07DF394E8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5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770332-99E7-704B-9DE0-124CE6BE5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58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DC91E9-9EBD-A64A-A5B0-17512F4A9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91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45520" y="192960"/>
            <a:ext cx="8652600" cy="957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245520" y="1227600"/>
            <a:ext cx="8652600" cy="5232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91CDC2-F635-D245-9E7C-5D487A53E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42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652C83F-DFAB-204A-B690-3824A92E9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1309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8286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63234-16AD-8F41-8C1C-6A8218E3A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9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9" r:id="rId3"/>
    <p:sldLayoutId id="2147484760" r:id="rId4"/>
    <p:sldLayoutId id="214748476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A61A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F076F7D-EE54-6B49-9173-7497AE790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01a-U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07a-U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07b-U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07c-U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08a-U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08b-U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09-U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11-U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12-U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13a-U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13b-U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01b-U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14a-U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14b-U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14c-U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14d-U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16a-U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16b-U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15b-U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15c-U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17-U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18a-U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02-U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18b-U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18c-U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18d-U.jpg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19a-U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19b-U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20-U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21-U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21d-U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22-U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23-U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03-U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table_02_03-U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04-U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05a-U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05b-U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01312017\Unlabelled%20PPT\02%20JPEG\Unlabeled\figure_02_06-U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697480" y="213360"/>
            <a:ext cx="374904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450939" y="508018"/>
            <a:ext cx="1046761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Nucleus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55" y="3017067"/>
            <a:ext cx="1866088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Helium atom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7092" y="3588561"/>
            <a:ext cx="1752083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 protons (p</a:t>
            </a:r>
            <a:r>
              <a:rPr lang="en-US" sz="21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7092" y="3871136"/>
            <a:ext cx="1896353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 neutrons (n</a:t>
            </a:r>
            <a:r>
              <a:rPr lang="en-US" sz="210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7092" y="4153711"/>
            <a:ext cx="1928413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 electrons (e</a:t>
            </a:r>
            <a:r>
              <a:rPr lang="en-US" sz="21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8179" y="4722040"/>
            <a:ext cx="2888227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Planetary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9751" y="5445129"/>
            <a:ext cx="701987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KEY: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0435" y="5840422"/>
            <a:ext cx="868828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Proton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10435" y="6230945"/>
            <a:ext cx="1032334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Neutron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63854" y="5840422"/>
            <a:ext cx="1077218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Electron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628434" y="815271"/>
            <a:ext cx="701294" cy="260911"/>
            <a:chOff x="891393" y="791036"/>
            <a:chExt cx="701294" cy="260911"/>
          </a:xfrm>
        </p:grpSpPr>
        <p:sp>
          <p:nvSpPr>
            <p:cNvPr id="16" name="Freeform 15"/>
            <p:cNvSpPr/>
            <p:nvPr/>
          </p:nvSpPr>
          <p:spPr>
            <a:xfrm>
              <a:off x="891393" y="872420"/>
              <a:ext cx="701294" cy="179527"/>
            </a:xfrm>
            <a:custGeom>
              <a:avLst/>
              <a:gdLst>
                <a:gd name="connsiteX0" fmla="*/ 12700 w 701294"/>
                <a:gd name="connsiteY0" fmla="*/ 162496 h 179527"/>
                <a:gd name="connsiteX1" fmla="*/ 12700 w 701294"/>
                <a:gd name="connsiteY1" fmla="*/ 12700 h 179527"/>
                <a:gd name="connsiteX2" fmla="*/ 688594 w 701294"/>
                <a:gd name="connsiteY2" fmla="*/ 12700 h 179527"/>
                <a:gd name="connsiteX3" fmla="*/ 688594 w 701294"/>
                <a:gd name="connsiteY3" fmla="*/ 166827 h 17952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701294" h="179527">
                  <a:moveTo>
                    <a:pt x="12700" y="162496"/>
                  </a:moveTo>
                  <a:lnTo>
                    <a:pt x="12700" y="12700"/>
                  </a:lnTo>
                  <a:lnTo>
                    <a:pt x="688594" y="12700"/>
                  </a:lnTo>
                  <a:lnTo>
                    <a:pt x="688594" y="16682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7" name="Freeform 3"/>
            <p:cNvSpPr/>
            <p:nvPr/>
          </p:nvSpPr>
          <p:spPr>
            <a:xfrm>
              <a:off x="1224098" y="791036"/>
              <a:ext cx="50800" cy="102463"/>
            </a:xfrm>
            <a:custGeom>
              <a:avLst/>
              <a:gdLst>
                <a:gd name="connsiteX0" fmla="*/ 12700 w 50800"/>
                <a:gd name="connsiteY0" fmla="*/ 89763 h 102463"/>
                <a:gd name="connsiteX1" fmla="*/ 12700 w 50800"/>
                <a:gd name="connsiteY1" fmla="*/ 12700 h 10246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0800" h="102463">
                  <a:moveTo>
                    <a:pt x="12700" y="89763"/>
                  </a:moveTo>
                  <a:lnTo>
                    <a:pt x="12700" y="127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21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17EC5FF-7572-5049-987E-1AEDC3A1B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76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7"/>
          <a:stretch>
            <a:fillRect/>
          </a:stretch>
        </p:blipFill>
        <p:spPr>
          <a:xfrm>
            <a:off x="298704" y="2319528"/>
            <a:ext cx="8546592" cy="22189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41654" y="2391601"/>
            <a:ext cx="1665392" cy="2322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09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Reacting atoms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8267" y="2391601"/>
            <a:ext cx="2152833" cy="2322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09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Resulting molecules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2279" y="3171064"/>
            <a:ext cx="126638" cy="211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2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961" y="3806856"/>
            <a:ext cx="820738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00"/>
              </a:lnSpc>
              <a:defRPr/>
            </a:pPr>
            <a:r>
              <a:rPr lang="en-US" sz="137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Hydrogen</a:t>
            </a:r>
          </a:p>
          <a:p>
            <a:pPr algn="ctr" eaLnBrk="0" hangingPunct="0">
              <a:lnSpc>
                <a:spcPts val="1500"/>
              </a:lnSpc>
              <a:defRPr/>
            </a:pPr>
            <a:r>
              <a:rPr lang="en-US" sz="137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atom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454" y="3171064"/>
            <a:ext cx="126638" cy="211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2" b="1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4998" y="3806856"/>
            <a:ext cx="820738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00"/>
              </a:lnSpc>
              <a:defRPr/>
            </a:pPr>
            <a:r>
              <a:rPr lang="en-US" sz="1372" b="1">
                <a:solidFill>
                  <a:srgbClr val="000000"/>
                </a:solidFill>
                <a:latin typeface="Arial"/>
                <a:ea typeface="ＭＳ Ｐゴシック" charset="0"/>
              </a:rPr>
              <a:t>Hydrogen</a:t>
            </a:r>
          </a:p>
          <a:p>
            <a:pPr algn="ctr" eaLnBrk="0" hangingPunct="0">
              <a:lnSpc>
                <a:spcPts val="1500"/>
              </a:lnSpc>
              <a:defRPr/>
            </a:pPr>
            <a:r>
              <a:rPr lang="en-US" sz="1372" b="1">
                <a:solidFill>
                  <a:srgbClr val="000000"/>
                </a:solidFill>
                <a:latin typeface="Arial"/>
                <a:ea typeface="ＭＳ Ｐゴシック" charset="0"/>
              </a:rPr>
              <a:t>atom</a:t>
            </a:r>
            <a:endParaRPr lang="en-US" sz="1372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6817" y="3171064"/>
            <a:ext cx="126638" cy="211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2" b="1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8992" y="3171064"/>
            <a:ext cx="126638" cy="211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2" b="1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7054" y="3179001"/>
            <a:ext cx="176330" cy="211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2" b="1">
                <a:solidFill>
                  <a:srgbClr val="000000"/>
                </a:solidFill>
                <a:latin typeface="Arial"/>
                <a:ea typeface="ＭＳ Ｐゴシック" charset="0"/>
              </a:rPr>
              <a:t>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05017" y="3809237"/>
            <a:ext cx="1591782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500"/>
              </a:lnSpc>
              <a:defRPr/>
            </a:pPr>
            <a:r>
              <a:rPr lang="en-US" sz="137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Molecule of</a:t>
            </a:r>
          </a:p>
          <a:p>
            <a:pPr algn="ctr" eaLnBrk="0" hangingPunct="0">
              <a:lnSpc>
                <a:spcPts val="1500"/>
              </a:lnSpc>
              <a:defRPr/>
            </a:pPr>
            <a:r>
              <a:rPr lang="en-US" sz="137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hydrogen gas (H</a:t>
            </a:r>
            <a:r>
              <a:rPr lang="en-US" sz="1372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37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0454" y="4307714"/>
            <a:ext cx="3772699" cy="211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Formation of a single covalent bond</a:t>
            </a:r>
          </a:p>
        </p:txBody>
      </p:sp>
      <p:sp>
        <p:nvSpPr>
          <p:cNvPr id="19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3FE632A-63DB-C946-9BD1-61510A4B8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41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6"/>
          <a:stretch>
            <a:fillRect/>
          </a:stretch>
        </p:blipFill>
        <p:spPr>
          <a:xfrm>
            <a:off x="298704" y="2157984"/>
            <a:ext cx="8546592" cy="25420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48686" y="2231910"/>
            <a:ext cx="1665392" cy="2322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09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Reacting atoms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5299" y="2231910"/>
            <a:ext cx="2152833" cy="2322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509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Resulting molecules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036" y="3278072"/>
            <a:ext cx="136256" cy="211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2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1299" y="3278072"/>
            <a:ext cx="136256" cy="211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2" b="1">
                <a:solidFill>
                  <a:srgbClr val="FFFFFF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6524" y="3278072"/>
            <a:ext cx="136256" cy="211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2" b="1">
                <a:solidFill>
                  <a:srgbClr val="FFFFFF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7324" y="3278072"/>
            <a:ext cx="136256" cy="211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2" b="1">
                <a:solidFill>
                  <a:srgbClr val="FFFFFF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6661" y="3273310"/>
            <a:ext cx="176330" cy="211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2" b="1">
                <a:solidFill>
                  <a:srgbClr val="000000"/>
                </a:solidFill>
                <a:latin typeface="Arial"/>
                <a:ea typeface="ＭＳ Ｐゴシック" charset="0"/>
              </a:rPr>
              <a:t>or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23211" y="4141672"/>
            <a:ext cx="11333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Oxygen atom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404411" y="4141672"/>
            <a:ext cx="11333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Oxygen atom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885674" y="4135322"/>
            <a:ext cx="24221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Molecule of oxygen gas (O</a:t>
            </a:r>
            <a:r>
              <a:rPr lang="en-US" altLang="en-US" sz="14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338279" y="4463934"/>
            <a:ext cx="3833422" cy="21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Formation of a double covalent bond</a:t>
            </a: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BDC31D4-D295-7840-8A5B-8B5BD6EDF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224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5"/>
          <a:stretch>
            <a:fillRect/>
          </a:stretch>
        </p:blipFill>
        <p:spPr>
          <a:xfrm>
            <a:off x="298704" y="1082040"/>
            <a:ext cx="8546592" cy="46939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029970" y="1152525"/>
            <a:ext cx="16462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Reacting atoms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670233" y="1152525"/>
            <a:ext cx="21303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Resulting molecules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4883" y="1905000"/>
            <a:ext cx="126638" cy="2108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0" b="1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6283" y="2135188"/>
            <a:ext cx="126638" cy="2108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2820" y="2801938"/>
            <a:ext cx="126638" cy="2108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0" b="1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2820" y="3714750"/>
            <a:ext cx="126638" cy="2108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0" b="1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2883" y="3222625"/>
            <a:ext cx="126638" cy="2108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0" b="1">
                <a:solidFill>
                  <a:srgbClr val="FFFFFF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9795" y="3244850"/>
            <a:ext cx="126638" cy="2108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0" b="1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16283" y="3244850"/>
            <a:ext cx="126638" cy="2108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0" b="1">
                <a:solidFill>
                  <a:srgbClr val="FFFFFF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0070" y="3244850"/>
            <a:ext cx="126638" cy="2108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0" b="1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76820" y="3213100"/>
            <a:ext cx="176330" cy="2108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0" b="1">
                <a:solidFill>
                  <a:srgbClr val="000000"/>
                </a:solidFill>
                <a:latin typeface="Arial"/>
                <a:ea typeface="ＭＳ Ｐゴシック" charset="0"/>
              </a:rPr>
              <a:t>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24220" y="4340225"/>
            <a:ext cx="126638" cy="2108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0" b="1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2820" y="4625975"/>
            <a:ext cx="126638" cy="2108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70" b="1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71157" y="5226050"/>
            <a:ext cx="14122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Hydrogen atoms</a:t>
            </a: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2258694" y="5226050"/>
            <a:ext cx="11044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Carbon atom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4615335" y="5219700"/>
            <a:ext cx="26529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Molecule of methane gas (CH</a:t>
            </a:r>
            <a:r>
              <a:rPr lang="en-US" altLang="en-US" sz="14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4</a:t>
            </a: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321945" y="5538788"/>
            <a:ext cx="42297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Formation of four single covalent bonds</a:t>
            </a:r>
          </a:p>
        </p:txBody>
      </p:sp>
      <p:sp>
        <p:nvSpPr>
          <p:cNvPr id="22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C8EB2CB4-2B8D-214C-8102-054F362BA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768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8"/>
          <a:stretch>
            <a:fillRect/>
          </a:stretch>
        </p:blipFill>
        <p:spPr>
          <a:xfrm>
            <a:off x="2298192" y="2395728"/>
            <a:ext cx="4547616" cy="2066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329145" y="4042939"/>
            <a:ext cx="4110484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Carbon dioxide (CO</a:t>
            </a:r>
            <a:r>
              <a:rPr lang="en-US" sz="2400" b="1" baseline="-25000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)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0E087C-119E-794D-A825-EC73C6026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819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9"/>
          <a:stretch>
            <a:fillRect/>
          </a:stretch>
        </p:blipFill>
        <p:spPr>
          <a:xfrm>
            <a:off x="2371344" y="2301240"/>
            <a:ext cx="4401312" cy="2255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708566" y="2288152"/>
            <a:ext cx="277320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l-GR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endParaRPr lang="en-US" sz="2400" b="1" baseline="30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9866" y="3597839"/>
            <a:ext cx="277320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l-GR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endParaRPr lang="en-US" sz="2400" b="1" baseline="30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6766" y="3597839"/>
            <a:ext cx="277320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l-GR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endParaRPr lang="en-US" sz="2400" b="1" baseline="30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6817" y="4136005"/>
            <a:ext cx="258955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Water (H</a:t>
            </a:r>
            <a:r>
              <a:rPr lang="en-US" sz="2400" b="1" baseline="-25000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O)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F2A276F-6A39-2543-A0DB-A196373F4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77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"/>
          <a:stretch>
            <a:fillRect/>
          </a:stretch>
        </p:blipFill>
        <p:spPr>
          <a:xfrm>
            <a:off x="298704" y="1188720"/>
            <a:ext cx="8546592" cy="4480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920513" y="1379948"/>
            <a:ext cx="121828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23" b="1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438" y="1193413"/>
            <a:ext cx="139462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l-GR" sz="1323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l-GR" sz="1058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endParaRPr lang="en-US" sz="1058" b="1" baseline="30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6738" y="1654585"/>
            <a:ext cx="131446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23" b="1">
                <a:solidFill>
                  <a:srgbClr val="FFFFFF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175" y="1435510"/>
            <a:ext cx="121828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23" b="1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8838" y="1969701"/>
            <a:ext cx="139462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l-GR" sz="1323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l-GR" sz="1058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endParaRPr lang="en-US" sz="1058" b="1" baseline="30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9888" y="2327685"/>
            <a:ext cx="1351332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23" b="1">
                <a:solidFill>
                  <a:srgbClr val="000000"/>
                </a:solidFill>
                <a:latin typeface="Arial"/>
                <a:ea typeface="ＭＳ Ｐゴシック" charset="0"/>
              </a:rPr>
              <a:t>Hydrogen bonds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600" y="3541326"/>
            <a:ext cx="139462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l-GR" sz="1323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l-GR" sz="1058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endParaRPr lang="en-US" sz="1058" b="1" baseline="30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438" y="3826285"/>
            <a:ext cx="131446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23" b="1">
                <a:solidFill>
                  <a:srgbClr val="FFFFFF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600" y="4240623"/>
            <a:ext cx="121828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23" b="1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2088" y="3568313"/>
            <a:ext cx="139462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l-GR" sz="1323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l-GR" sz="1058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endParaRPr lang="en-US" sz="1058" b="1" baseline="30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6113" y="4054088"/>
            <a:ext cx="139462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l-GR" sz="1323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l-GR" sz="1058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endParaRPr lang="en-US" sz="1058" b="1" baseline="30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7925" y="4483510"/>
            <a:ext cx="121828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23" b="1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6438" y="5138351"/>
            <a:ext cx="139462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l-GR" sz="1323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l-GR" sz="1058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endParaRPr lang="en-US" sz="1058" b="1" baseline="30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250" y="5438392"/>
            <a:ext cx="245260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23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82488" y="2865051"/>
            <a:ext cx="139462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l-GR" sz="1323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l-GR" sz="1058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endParaRPr lang="en-US" sz="1058" b="1" baseline="30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033" y="3350445"/>
            <a:ext cx="139462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l-GR" sz="1323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l-GR" sz="1058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endParaRPr lang="en-US" sz="1058" b="1" baseline="30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7525" y="3704048"/>
            <a:ext cx="121828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23" b="1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41350" y="3566726"/>
            <a:ext cx="139462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l-GR" sz="1323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l-GR" sz="1058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endParaRPr lang="en-US" sz="1058" b="1" baseline="30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95363" y="3765960"/>
            <a:ext cx="131446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23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22363" y="4169185"/>
            <a:ext cx="121828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23" b="1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79525" y="3653248"/>
            <a:ext cx="121828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23" b="1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14463" y="3950901"/>
            <a:ext cx="139462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l-GR" sz="1323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l-GR" sz="1058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endParaRPr lang="en-US" sz="1058" b="1" baseline="30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15688" y="4875623"/>
            <a:ext cx="131446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23" b="1">
                <a:solidFill>
                  <a:srgbClr val="FFFFFF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30025" y="4647813"/>
            <a:ext cx="139462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l-GR" sz="1323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l-GR" sz="1058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endParaRPr lang="en-US" sz="1058" b="1" baseline="30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23663" y="4983573"/>
            <a:ext cx="121828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23" b="1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65313" y="5438392"/>
            <a:ext cx="245260" cy="2035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323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281464" y="2430624"/>
            <a:ext cx="967854" cy="1244243"/>
            <a:chOff x="1983103" y="1243812"/>
            <a:chExt cx="967854" cy="1244243"/>
          </a:xfrm>
        </p:grpSpPr>
        <p:sp>
          <p:nvSpPr>
            <p:cNvPr id="35" name="Freeform 34"/>
            <p:cNvSpPr/>
            <p:nvPr/>
          </p:nvSpPr>
          <p:spPr>
            <a:xfrm>
              <a:off x="1983103" y="1243812"/>
              <a:ext cx="967854" cy="25400"/>
            </a:xfrm>
            <a:custGeom>
              <a:avLst/>
              <a:gdLst>
                <a:gd name="connsiteX0" fmla="*/ 961504 w 967854"/>
                <a:gd name="connsiteY0" fmla="*/ 6350 h 25400"/>
                <a:gd name="connsiteX1" fmla="*/ 6350 w 967854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967854" h="25400">
                  <a:moveTo>
                    <a:pt x="961504" y="6350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6" name="Freeform 3"/>
            <p:cNvSpPr/>
            <p:nvPr/>
          </p:nvSpPr>
          <p:spPr>
            <a:xfrm>
              <a:off x="2862111" y="1248624"/>
              <a:ext cx="29997" cy="1239431"/>
            </a:xfrm>
            <a:custGeom>
              <a:avLst/>
              <a:gdLst>
                <a:gd name="connsiteX0" fmla="*/ 23647 w 29997"/>
                <a:gd name="connsiteY0" fmla="*/ 6350 h 1239431"/>
                <a:gd name="connsiteX1" fmla="*/ 6350 w 29997"/>
                <a:gd name="connsiteY1" fmla="*/ 1233081 h 12394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9997" h="1239431">
                  <a:moveTo>
                    <a:pt x="23647" y="6350"/>
                  </a:moveTo>
                  <a:lnTo>
                    <a:pt x="6350" y="123308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37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432EC4C-AF79-E044-A808-DF63E42C3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764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487168" y="213360"/>
            <a:ext cx="4169664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792545" y="420740"/>
            <a:ext cx="149080" cy="2477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10" b="1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6414" y="778718"/>
            <a:ext cx="169918" cy="2477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l-GR" sz="161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l-GR" sz="1288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endParaRPr lang="en-US" sz="1288" b="1" baseline="30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3145" y="758877"/>
            <a:ext cx="160300" cy="2477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10" b="1">
                <a:solidFill>
                  <a:srgbClr val="FFFFFF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7945" y="1066852"/>
            <a:ext cx="149080" cy="2477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1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8764" y="211980"/>
            <a:ext cx="208390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l-GR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n-US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0039" y="1275605"/>
            <a:ext cx="18434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l-G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4207" y="1530402"/>
            <a:ext cx="1524841" cy="2477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10" b="1">
                <a:solidFill>
                  <a:srgbClr val="000000"/>
                </a:solidFill>
                <a:latin typeface="Arial"/>
                <a:ea typeface="ＭＳ Ｐゴシック" charset="0"/>
              </a:rPr>
              <a:t>Water molecule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96301" y="3067102"/>
            <a:ext cx="344646" cy="2477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1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  <a:r>
              <a:rPr lang="en-US" sz="161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31089" y="4121202"/>
            <a:ext cx="344646" cy="2477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1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  <a:r>
              <a:rPr lang="en-US" sz="161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75589" y="4959402"/>
            <a:ext cx="286938" cy="2477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1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Cl</a:t>
            </a:r>
            <a:r>
              <a:rPr lang="en-US" sz="1610" b="1" baseline="30000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9126" y="4889552"/>
            <a:ext cx="286938" cy="2477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1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Cl</a:t>
            </a:r>
            <a:r>
              <a:rPr lang="en-US" sz="1610" b="1" baseline="30000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93820" y="6147645"/>
            <a:ext cx="668453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61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Salt</a:t>
            </a:r>
          </a:p>
          <a:p>
            <a:pPr eaLnBrk="0" hangingPunct="0">
              <a:lnSpc>
                <a:spcPts val="1800"/>
              </a:lnSpc>
              <a:defRPr/>
            </a:pPr>
            <a:r>
              <a:rPr lang="en-US" sz="161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crystal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52820" y="6138120"/>
            <a:ext cx="806311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800"/>
              </a:lnSpc>
              <a:defRPr/>
            </a:pPr>
            <a:r>
              <a:rPr lang="en-US" sz="1610" b="1">
                <a:solidFill>
                  <a:srgbClr val="000000"/>
                </a:solidFill>
                <a:latin typeface="Arial"/>
                <a:ea typeface="ＭＳ Ｐゴシック" charset="0"/>
              </a:rPr>
              <a:t>Ions in</a:t>
            </a:r>
          </a:p>
          <a:p>
            <a:pPr eaLnBrk="0" hangingPunct="0">
              <a:lnSpc>
                <a:spcPts val="1800"/>
              </a:lnSpc>
              <a:defRPr/>
            </a:pPr>
            <a:r>
              <a:rPr lang="en-US" sz="1610" b="1">
                <a:solidFill>
                  <a:srgbClr val="000000"/>
                </a:solidFill>
                <a:latin typeface="Arial"/>
                <a:ea typeface="ＭＳ Ｐゴシック" charset="0"/>
              </a:rPr>
              <a:t>solution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807288" y="5057091"/>
            <a:ext cx="3281323" cy="1275582"/>
            <a:chOff x="322604" y="4845512"/>
            <a:chExt cx="3281323" cy="1275582"/>
          </a:xfrm>
        </p:grpSpPr>
        <p:sp>
          <p:nvSpPr>
            <p:cNvPr id="19" name="Freeform 18"/>
            <p:cNvSpPr/>
            <p:nvPr/>
          </p:nvSpPr>
          <p:spPr>
            <a:xfrm>
              <a:off x="322604" y="4845512"/>
              <a:ext cx="1814614" cy="1275582"/>
            </a:xfrm>
            <a:custGeom>
              <a:avLst/>
              <a:gdLst>
                <a:gd name="connsiteX0" fmla="*/ 6350 w 1814614"/>
                <a:gd name="connsiteY0" fmla="*/ 6350 h 1275582"/>
                <a:gd name="connsiteX1" fmla="*/ 6972 w 1814614"/>
                <a:gd name="connsiteY1" fmla="*/ 144208 h 1275582"/>
                <a:gd name="connsiteX2" fmla="*/ 629983 w 1814614"/>
                <a:gd name="connsiteY2" fmla="*/ 942276 h 1275582"/>
                <a:gd name="connsiteX3" fmla="*/ 1808264 w 1814614"/>
                <a:gd name="connsiteY3" fmla="*/ 1267269 h 1275582"/>
                <a:gd name="connsiteX4" fmla="*/ 1806575 w 1814614"/>
                <a:gd name="connsiteY4" fmla="*/ 1145032 h 127558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814614" h="1275582">
                  <a:moveTo>
                    <a:pt x="6350" y="6350"/>
                  </a:moveTo>
                  <a:lnTo>
                    <a:pt x="6972" y="144208"/>
                  </a:lnTo>
                  <a:cubicBezTo>
                    <a:pt x="6972" y="144208"/>
                    <a:pt x="182219" y="657402"/>
                    <a:pt x="629983" y="942276"/>
                  </a:cubicBezTo>
                  <a:cubicBezTo>
                    <a:pt x="1216177" y="1315173"/>
                    <a:pt x="1808264" y="1267269"/>
                    <a:pt x="1808264" y="1267269"/>
                  </a:cubicBezTo>
                  <a:lnTo>
                    <a:pt x="1806575" y="1145032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0" name="Freeform 3"/>
            <p:cNvSpPr/>
            <p:nvPr/>
          </p:nvSpPr>
          <p:spPr>
            <a:xfrm>
              <a:off x="951687" y="5791241"/>
              <a:ext cx="25400" cy="152323"/>
            </a:xfrm>
            <a:custGeom>
              <a:avLst/>
              <a:gdLst>
                <a:gd name="connsiteX0" fmla="*/ 6350 w 25400"/>
                <a:gd name="connsiteY0" fmla="*/ 145974 h 152323"/>
                <a:gd name="connsiteX1" fmla="*/ 7302 w 25400"/>
                <a:gd name="connsiteY1" fmla="*/ 6350 h 15232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52323">
                  <a:moveTo>
                    <a:pt x="6350" y="145974"/>
                  </a:moveTo>
                  <a:lnTo>
                    <a:pt x="7302" y="635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1" name="Freeform 3"/>
            <p:cNvSpPr/>
            <p:nvPr/>
          </p:nvSpPr>
          <p:spPr>
            <a:xfrm>
              <a:off x="2162846" y="4869051"/>
              <a:ext cx="1441081" cy="1250086"/>
            </a:xfrm>
            <a:custGeom>
              <a:avLst/>
              <a:gdLst>
                <a:gd name="connsiteX0" fmla="*/ 1434731 w 1441081"/>
                <a:gd name="connsiteY0" fmla="*/ 6350 h 1250086"/>
                <a:gd name="connsiteX1" fmla="*/ 1434083 w 1441081"/>
                <a:gd name="connsiteY1" fmla="*/ 144234 h 1250086"/>
                <a:gd name="connsiteX2" fmla="*/ 843635 w 1441081"/>
                <a:gd name="connsiteY2" fmla="*/ 918743 h 1250086"/>
                <a:gd name="connsiteX3" fmla="*/ 6350 w 1441081"/>
                <a:gd name="connsiteY3" fmla="*/ 1243736 h 1250086"/>
                <a:gd name="connsiteX4" fmla="*/ 8064 w 1441081"/>
                <a:gd name="connsiteY4" fmla="*/ 1121498 h 125008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441081" h="1250086">
                  <a:moveTo>
                    <a:pt x="1434731" y="6350"/>
                  </a:moveTo>
                  <a:lnTo>
                    <a:pt x="1434083" y="144234"/>
                  </a:lnTo>
                  <a:cubicBezTo>
                    <a:pt x="1434083" y="144234"/>
                    <a:pt x="1274597" y="607314"/>
                    <a:pt x="843635" y="918743"/>
                  </a:cubicBezTo>
                  <a:cubicBezTo>
                    <a:pt x="453783" y="1200417"/>
                    <a:pt x="6350" y="1243736"/>
                    <a:pt x="6350" y="1243736"/>
                  </a:cubicBezTo>
                  <a:lnTo>
                    <a:pt x="8064" y="1121498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2" name="Freeform 3"/>
            <p:cNvSpPr/>
            <p:nvPr/>
          </p:nvSpPr>
          <p:spPr>
            <a:xfrm>
              <a:off x="3019507" y="5770653"/>
              <a:ext cx="25400" cy="152323"/>
            </a:xfrm>
            <a:custGeom>
              <a:avLst/>
              <a:gdLst>
                <a:gd name="connsiteX0" fmla="*/ 7315 w 25400"/>
                <a:gd name="connsiteY0" fmla="*/ 145973 h 152323"/>
                <a:gd name="connsiteX1" fmla="*/ 6350 w 25400"/>
                <a:gd name="connsiteY1" fmla="*/ 6350 h 15232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52323">
                  <a:moveTo>
                    <a:pt x="7315" y="145973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23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C8312C00-C615-B241-BFA1-225674CF4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280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3063240" y="213360"/>
            <a:ext cx="301752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219165" y="234192"/>
            <a:ext cx="589905" cy="13324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6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Examples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9165" y="444540"/>
            <a:ext cx="589905" cy="44589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Sodium</a:t>
            </a:r>
          </a:p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hydroxide</a:t>
            </a:r>
          </a:p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(pH 14)</a:t>
            </a:r>
            <a:endParaRPr lang="en-US" sz="966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9165" y="954127"/>
            <a:ext cx="809517" cy="44589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Oven cleaner,</a:t>
            </a:r>
          </a:p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lye</a:t>
            </a:r>
          </a:p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(pH 13.5)</a:t>
            </a:r>
            <a:endParaRPr lang="en-US" sz="966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9165" y="1678027"/>
            <a:ext cx="835165" cy="44589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Household</a:t>
            </a:r>
          </a:p>
          <a:p>
            <a:pPr eaLnBrk="0" hangingPunct="0">
              <a:defRPr/>
            </a:pPr>
            <a:r>
              <a:rPr lang="en-US" sz="96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ammonia</a:t>
            </a:r>
          </a:p>
          <a:p>
            <a:pPr eaLnBrk="0" hangingPunct="0">
              <a:defRPr/>
            </a:pPr>
            <a:r>
              <a:rPr lang="en-US" sz="96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(pH 10.5−11.5)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9165" y="2347952"/>
            <a:ext cx="637995" cy="44589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Household</a:t>
            </a:r>
          </a:p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bleach</a:t>
            </a:r>
          </a:p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(pH 9.5)</a:t>
            </a:r>
            <a:endParaRPr lang="en-US" sz="966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9165" y="2979777"/>
            <a:ext cx="583493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Egg white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19165" y="3125827"/>
            <a:ext cx="351058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(pH 8)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19165" y="3343315"/>
            <a:ext cx="349455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Blood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19165" y="3490952"/>
            <a:ext cx="453650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(pH 7.4)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19165" y="3765590"/>
            <a:ext cx="238848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Milk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19165" y="3913227"/>
            <a:ext cx="697307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(pH 6.3−6.6)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19165" y="4308515"/>
            <a:ext cx="729367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Black coffee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19165" y="4456152"/>
            <a:ext cx="351058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(pH 5)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19165" y="5062577"/>
            <a:ext cx="294953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Wine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19165" y="5210215"/>
            <a:ext cx="697307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(pH 2.5−3.5)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19165" y="5510252"/>
            <a:ext cx="761427" cy="44589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fr-FR" sz="966" b="1">
                <a:solidFill>
                  <a:srgbClr val="000000"/>
                </a:solidFill>
                <a:latin typeface="Arial"/>
                <a:ea typeface="ＭＳ Ｐゴシック" charset="0"/>
              </a:rPr>
              <a:t>Lemon juice;</a:t>
            </a:r>
          </a:p>
          <a:p>
            <a:pPr eaLnBrk="0" hangingPunct="0">
              <a:defRPr/>
            </a:pPr>
            <a:r>
              <a:rPr lang="fr-FR" sz="966" b="1">
                <a:solidFill>
                  <a:srgbClr val="000000"/>
                </a:solidFill>
                <a:latin typeface="Arial"/>
                <a:ea typeface="ＭＳ Ｐゴシック" charset="0"/>
              </a:rPr>
              <a:t>gastric juice</a:t>
            </a:r>
          </a:p>
          <a:p>
            <a:pPr eaLnBrk="0" hangingPunct="0">
              <a:defRPr/>
            </a:pPr>
            <a:r>
              <a:rPr lang="fr-FR" sz="966" b="1">
                <a:solidFill>
                  <a:srgbClr val="000000"/>
                </a:solidFill>
                <a:latin typeface="Arial"/>
                <a:ea typeface="ＭＳ Ｐゴシック" charset="0"/>
              </a:rPr>
              <a:t>(pH 2)</a:t>
            </a:r>
            <a:endParaRPr lang="en-US" sz="966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19165" y="6316702"/>
            <a:ext cx="761427" cy="2972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Hydrochloric</a:t>
            </a:r>
          </a:p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acid (pH 0)</a:t>
            </a:r>
            <a:endParaRPr lang="en-US" sz="966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22701" y="228328"/>
            <a:ext cx="185948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83807" y="527194"/>
            <a:ext cx="137858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14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83807" y="949469"/>
            <a:ext cx="137858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13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83807" y="1371744"/>
            <a:ext cx="137858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11936" y="1181127"/>
            <a:ext cx="148630" cy="1245534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Increasingly basic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83807" y="1795606"/>
            <a:ext cx="137858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83807" y="2217881"/>
            <a:ext cx="137858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10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44132" y="2640156"/>
            <a:ext cx="68930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44132" y="3064019"/>
            <a:ext cx="68930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44132" y="3486294"/>
            <a:ext cx="68930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7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44132" y="3908569"/>
            <a:ext cx="68930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44132" y="4754706"/>
            <a:ext cx="68930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44132" y="5176981"/>
            <a:ext cx="68930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44132" y="5600844"/>
            <a:ext cx="68930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44132" y="6023119"/>
            <a:ext cx="68930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44132" y="6435869"/>
            <a:ext cx="68930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11936" y="4332319"/>
            <a:ext cx="148630" cy="1295226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Increasingly acidic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44132" y="4332431"/>
            <a:ext cx="68930" cy="148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"/>
                <a:ea typeface="ＭＳ Ｐゴシック" charset="0"/>
              </a:rPr>
              <a:t>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11936" y="3167381"/>
            <a:ext cx="148630" cy="503343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66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Neutral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15279" y="3168068"/>
            <a:ext cx="149272" cy="663643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[H</a:t>
            </a:r>
            <a:r>
              <a:rPr lang="en-US" sz="97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sz="9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]</a:t>
            </a:r>
            <a:r>
              <a:rPr lang="en-US" sz="97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=</a:t>
            </a:r>
            <a:r>
              <a:rPr lang="en-US" sz="9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[OH</a:t>
            </a:r>
            <a:r>
              <a:rPr lang="en-US" sz="97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–</a:t>
            </a:r>
            <a:r>
              <a:rPr lang="en-US" sz="9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]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09839" y="2277828"/>
            <a:ext cx="546623" cy="2571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000"/>
              </a:lnSpc>
              <a:defRPr/>
            </a:pPr>
            <a:r>
              <a:rPr lang="en-US" sz="9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Basic</a:t>
            </a:r>
          </a:p>
          <a:p>
            <a:pPr algn="ctr" eaLnBrk="0" hangingPunct="0">
              <a:lnSpc>
                <a:spcPts val="1000"/>
              </a:lnSpc>
              <a:defRPr/>
            </a:pPr>
            <a:r>
              <a:rPr lang="en-US" sz="9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solution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14102" y="3733491"/>
            <a:ext cx="546623" cy="2571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000"/>
              </a:lnSpc>
              <a:defRPr/>
            </a:pPr>
            <a:r>
              <a:rPr lang="en-US" sz="97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Neutral</a:t>
            </a:r>
          </a:p>
          <a:p>
            <a:pPr algn="ctr" eaLnBrk="0" hangingPunct="0">
              <a:lnSpc>
                <a:spcPts val="1000"/>
              </a:lnSpc>
              <a:defRPr/>
            </a:pPr>
            <a:r>
              <a:rPr lang="en-US" sz="97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solution</a:t>
            </a:r>
            <a:endParaRPr lang="en-US" sz="970" b="1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12919" y="5173354"/>
            <a:ext cx="546623" cy="2571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000"/>
              </a:lnSpc>
              <a:defRPr/>
            </a:pPr>
            <a:r>
              <a:rPr lang="en-US" sz="9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Acidic</a:t>
            </a:r>
          </a:p>
          <a:p>
            <a:pPr algn="ctr" eaLnBrk="0" hangingPunct="0">
              <a:lnSpc>
                <a:spcPts val="1000"/>
              </a:lnSpc>
              <a:defRPr/>
            </a:pPr>
            <a:r>
              <a:rPr lang="en-US" sz="97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solution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92525" y="1673265"/>
            <a:ext cx="166712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OH</a:t>
            </a:r>
            <a:r>
              <a:rPr lang="en-US" sz="69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158456" y="1770654"/>
            <a:ext cx="166712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OH</a:t>
            </a:r>
            <a:r>
              <a:rPr lang="en-US" sz="69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80816" y="1875599"/>
            <a:ext cx="166712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OH</a:t>
            </a:r>
            <a:r>
              <a:rPr lang="en-US" sz="69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85382" y="1985718"/>
            <a:ext cx="166712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OH</a:t>
            </a:r>
            <a:r>
              <a:rPr lang="en-US" sz="69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54475" y="2010987"/>
            <a:ext cx="166712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OH</a:t>
            </a:r>
            <a:r>
              <a:rPr lang="en-US" sz="69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64195" y="1719482"/>
            <a:ext cx="166712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OH</a:t>
            </a:r>
            <a:r>
              <a:rPr lang="en-US" sz="69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387413" y="1812287"/>
            <a:ext cx="97784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H</a:t>
            </a:r>
            <a:r>
              <a:rPr lang="en-US" sz="69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17774" y="1907473"/>
            <a:ext cx="97784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H</a:t>
            </a:r>
            <a:r>
              <a:rPr lang="en-US" sz="69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359433" y="3215030"/>
            <a:ext cx="166712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OH</a:t>
            </a:r>
            <a:r>
              <a:rPr lang="en-US" sz="69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359433" y="4628527"/>
            <a:ext cx="166712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OH</a:t>
            </a:r>
            <a:r>
              <a:rPr lang="en-US" sz="69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182266" y="4894605"/>
            <a:ext cx="166712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OH</a:t>
            </a:r>
            <a:r>
              <a:rPr lang="en-US" sz="69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53466" y="3505032"/>
            <a:ext cx="166712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OH</a:t>
            </a:r>
            <a:r>
              <a:rPr lang="en-US" sz="69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53089" y="3267442"/>
            <a:ext cx="166712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OH</a:t>
            </a:r>
            <a:r>
              <a:rPr lang="en-US" sz="69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77729" y="3478062"/>
            <a:ext cx="166712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OH</a:t>
            </a:r>
            <a:r>
              <a:rPr lang="en-US" sz="69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205050" y="3166998"/>
            <a:ext cx="97784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H</a:t>
            </a:r>
            <a:r>
              <a:rPr lang="en-US" sz="69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222017" y="3369300"/>
            <a:ext cx="97784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H</a:t>
            </a:r>
            <a:r>
              <a:rPr lang="en-US" sz="69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415590" y="3397667"/>
            <a:ext cx="97784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H</a:t>
            </a:r>
            <a:r>
              <a:rPr lang="en-US" sz="69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83168" y="3306685"/>
            <a:ext cx="97784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H</a:t>
            </a:r>
            <a:r>
              <a:rPr lang="en-US" sz="69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208174" y="4585024"/>
            <a:ext cx="97784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H</a:t>
            </a:r>
            <a:r>
              <a:rPr lang="en-US" sz="69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207431" y="4687328"/>
            <a:ext cx="97784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H</a:t>
            </a:r>
            <a:r>
              <a:rPr lang="en-US" sz="69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18593" y="4787251"/>
            <a:ext cx="97784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H</a:t>
            </a:r>
            <a:r>
              <a:rPr lang="en-US" sz="69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387431" y="4904275"/>
            <a:ext cx="97784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H</a:t>
            </a:r>
            <a:r>
              <a:rPr lang="en-US" sz="69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415251" y="4813978"/>
            <a:ext cx="97784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FF0000"/>
                </a:solidFill>
                <a:latin typeface="Arial"/>
                <a:ea typeface="ＭＳ Ｐゴシック" charset="0"/>
              </a:rPr>
              <a:t>H</a:t>
            </a:r>
            <a:r>
              <a:rPr lang="en-US" sz="69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383546" y="4723681"/>
            <a:ext cx="97784" cy="1061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69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69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0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EE2F69B-7CBF-9746-AF04-0E5524F7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261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4"/>
          <a:stretch>
            <a:fillRect/>
          </a:stretch>
        </p:blipFill>
        <p:spPr>
          <a:xfrm>
            <a:off x="298704" y="2331720"/>
            <a:ext cx="8546592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294533" y="2421736"/>
            <a:ext cx="2675348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Dehydration synthesis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682163" y="2795591"/>
            <a:ext cx="585775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2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Monomers are joined by removal of OH from one monomer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2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and removal of H from the other at the site of bond formation.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0407" y="3718723"/>
            <a:ext cx="1090042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5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Monomer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9707" y="3718724"/>
            <a:ext cx="1030731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23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Monomer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9562" y="4195767"/>
            <a:ext cx="2840521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2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Monomers linked by covalent bond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6483" y="3297105"/>
            <a:ext cx="315791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2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</a:t>
            </a:r>
            <a:r>
              <a:rPr lang="en-US" sz="1320" b="1" baseline="-25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en-US" sz="132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1602888-1E5C-AF49-AB9C-31FEBD206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822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9"/>
          <a:stretch>
            <a:fillRect/>
          </a:stretch>
        </p:blipFill>
        <p:spPr>
          <a:xfrm>
            <a:off x="298704" y="2392680"/>
            <a:ext cx="8546592" cy="2072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3886326" y="2477520"/>
            <a:ext cx="1444178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Hydrolysis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825590" y="2848995"/>
            <a:ext cx="556601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2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Monomers are released by the addition of a water molecule,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2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adding OH to one monomer and H to the other.</a:t>
            </a: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5354763" y="3649095"/>
            <a:ext cx="1030731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  <a:defRPr/>
            </a:pPr>
            <a:r>
              <a:rPr lang="en-US" altLang="en-US" sz="1323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Monomer 1</a:t>
            </a: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7364538" y="3650682"/>
            <a:ext cx="1030731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500"/>
              </a:lnSpc>
              <a:defRPr/>
            </a:pPr>
            <a:r>
              <a:rPr lang="en-US" altLang="en-US" sz="1323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Monomer 2</a:t>
            </a:r>
          </a:p>
        </p:txBody>
      </p:sp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954176" y="4138045"/>
            <a:ext cx="2840521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32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Monomers linked by covalent bond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3641" y="3323296"/>
            <a:ext cx="315791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2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</a:t>
            </a:r>
            <a:r>
              <a:rPr lang="en-US" sz="1320" b="1" baseline="-25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en-US" sz="132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0332263-2728-FF4E-ACBE-E0816CF48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56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395728" y="213360"/>
            <a:ext cx="4352544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62248" y="710437"/>
            <a:ext cx="1046761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Nucleus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9993" y="3131379"/>
            <a:ext cx="1866088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5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Helium atom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5230" y="3686206"/>
            <a:ext cx="1752083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 protons (p</a:t>
            </a:r>
            <a:r>
              <a:rPr lang="en-US" sz="205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sz="20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5230" y="3968781"/>
            <a:ext cx="1896353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 neutrons (n</a:t>
            </a:r>
            <a:r>
              <a:rPr lang="en-US" sz="205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20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5230" y="4251356"/>
            <a:ext cx="1928413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 electrons (e</a:t>
            </a:r>
            <a:r>
              <a:rPr lang="en-US" sz="205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r>
              <a:rPr lang="en-US" sz="20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04231" y="4788729"/>
            <a:ext cx="2468625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Orbital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7813" y="5485606"/>
            <a:ext cx="701987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5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KEY: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3735" y="5861851"/>
            <a:ext cx="868828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Proton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3735" y="6245231"/>
            <a:ext cx="1032334" cy="3231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Neutron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0479" y="6246026"/>
            <a:ext cx="1825821" cy="31547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0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Electron cloud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413552" y="1004322"/>
            <a:ext cx="701294" cy="260911"/>
            <a:chOff x="891393" y="791036"/>
            <a:chExt cx="701294" cy="260911"/>
          </a:xfrm>
        </p:grpSpPr>
        <p:sp>
          <p:nvSpPr>
            <p:cNvPr id="16" name="Freeform 15"/>
            <p:cNvSpPr/>
            <p:nvPr/>
          </p:nvSpPr>
          <p:spPr>
            <a:xfrm>
              <a:off x="891393" y="872420"/>
              <a:ext cx="701294" cy="179527"/>
            </a:xfrm>
            <a:custGeom>
              <a:avLst/>
              <a:gdLst>
                <a:gd name="connsiteX0" fmla="*/ 12700 w 701294"/>
                <a:gd name="connsiteY0" fmla="*/ 162496 h 179527"/>
                <a:gd name="connsiteX1" fmla="*/ 12700 w 701294"/>
                <a:gd name="connsiteY1" fmla="*/ 12700 h 179527"/>
                <a:gd name="connsiteX2" fmla="*/ 688594 w 701294"/>
                <a:gd name="connsiteY2" fmla="*/ 12700 h 179527"/>
                <a:gd name="connsiteX3" fmla="*/ 688594 w 701294"/>
                <a:gd name="connsiteY3" fmla="*/ 166827 h 17952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701294" h="179527">
                  <a:moveTo>
                    <a:pt x="12700" y="162496"/>
                  </a:moveTo>
                  <a:lnTo>
                    <a:pt x="12700" y="12700"/>
                  </a:lnTo>
                  <a:lnTo>
                    <a:pt x="688594" y="12700"/>
                  </a:lnTo>
                  <a:lnTo>
                    <a:pt x="688594" y="16682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7" name="Freeform 3"/>
            <p:cNvSpPr/>
            <p:nvPr/>
          </p:nvSpPr>
          <p:spPr>
            <a:xfrm>
              <a:off x="1224098" y="791036"/>
              <a:ext cx="50800" cy="102463"/>
            </a:xfrm>
            <a:custGeom>
              <a:avLst/>
              <a:gdLst>
                <a:gd name="connsiteX0" fmla="*/ 12700 w 50800"/>
                <a:gd name="connsiteY0" fmla="*/ 89763 h 102463"/>
                <a:gd name="connsiteX1" fmla="*/ 12700 w 50800"/>
                <a:gd name="connsiteY1" fmla="*/ 12700 h 10246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0800" h="102463">
                  <a:moveTo>
                    <a:pt x="12700" y="89763"/>
                  </a:moveTo>
                  <a:lnTo>
                    <a:pt x="12700" y="1270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20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5E9B6F1-31A8-4246-89C0-85462125C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920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"/>
          <a:stretch>
            <a:fillRect/>
          </a:stretch>
        </p:blipFill>
        <p:spPr>
          <a:xfrm>
            <a:off x="1615440" y="2377440"/>
            <a:ext cx="5913120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53540" y="4092178"/>
            <a:ext cx="58601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Simple sugar (monosaccharide)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DA9120-BA2F-C64E-8648-CC44CD238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212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7"/>
          <a:stretch>
            <a:fillRect/>
          </a:stretch>
        </p:blipFill>
        <p:spPr>
          <a:xfrm>
            <a:off x="1932432" y="2377440"/>
            <a:ext cx="5279136" cy="2103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965250" y="4082650"/>
            <a:ext cx="52606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</a:t>
            </a:r>
            <a:r>
              <a:rPr lang="en-US" altLang="en-US" sz="2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Double sugar (</a:t>
            </a: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disaccharide)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91CFA2-7E0A-0142-87FE-610A7BE29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365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2"/>
          <a:stretch>
            <a:fillRect/>
          </a:stretch>
        </p:blipFill>
        <p:spPr>
          <a:xfrm>
            <a:off x="298704" y="2368296"/>
            <a:ext cx="8546592" cy="21214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38404" y="3844421"/>
            <a:ext cx="841577" cy="2560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4" b="1">
                <a:solidFill>
                  <a:srgbClr val="000000"/>
                </a:solidFill>
                <a:latin typeface="Arial"/>
                <a:ea typeface="ＭＳ Ｐゴシック" charset="0"/>
              </a:rPr>
              <a:t>Glucose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841" y="3844421"/>
            <a:ext cx="899285" cy="2560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4" b="1">
                <a:solidFill>
                  <a:srgbClr val="000000"/>
                </a:solidFill>
                <a:latin typeface="Arial"/>
                <a:ea typeface="ＭＳ Ｐゴシック" charset="0"/>
              </a:rPr>
              <a:t>Fructose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1017" y="2384711"/>
            <a:ext cx="1242327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800"/>
              </a:lnSpc>
              <a:defRPr/>
            </a:pPr>
            <a:r>
              <a:rPr lang="en-US" sz="166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Dehydration</a:t>
            </a:r>
          </a:p>
          <a:p>
            <a:pPr algn="ctr" eaLnBrk="0" hangingPunct="0">
              <a:lnSpc>
                <a:spcPts val="1800"/>
              </a:lnSpc>
              <a:defRPr/>
            </a:pPr>
            <a:r>
              <a:rPr lang="en-US" sz="166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synthesis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21341" y="3263396"/>
            <a:ext cx="1090042" cy="2560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Hydrolysis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254" y="3844421"/>
            <a:ext cx="841577" cy="2560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4" b="1">
                <a:solidFill>
                  <a:srgbClr val="000000"/>
                </a:solidFill>
                <a:latin typeface="Arial"/>
                <a:ea typeface="ＭＳ Ｐゴシック" charset="0"/>
              </a:rPr>
              <a:t>Sucrose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15566" y="3844421"/>
            <a:ext cx="585160" cy="2560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Water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0454" y="4204783"/>
            <a:ext cx="7695184" cy="2560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4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Dehydration synthesis and hydrolysis of a molecule of sucrose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8572" y="2946389"/>
            <a:ext cx="399148" cy="2560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664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66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8B52651-15F0-BC4B-9544-1D9A97E43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364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7"/>
          <a:stretch>
            <a:fillRect/>
          </a:stretch>
        </p:blipFill>
        <p:spPr>
          <a:xfrm>
            <a:off x="298704" y="2566416"/>
            <a:ext cx="8546592" cy="17251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32045" y="4042817"/>
            <a:ext cx="2739533" cy="2212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38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(d) Starch (polysaccharide)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9A74AA-464B-A243-BF2E-42FB640EB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270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7"/>
          <a:stretch>
            <a:fillRect/>
          </a:stretch>
        </p:blipFill>
        <p:spPr>
          <a:xfrm>
            <a:off x="1191768" y="902208"/>
            <a:ext cx="6760464" cy="50535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32960" y="1517884"/>
            <a:ext cx="302967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Structural formula of a</a:t>
            </a:r>
          </a:p>
          <a:p>
            <a:pPr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saturated fat molecule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218248" y="4997686"/>
            <a:ext cx="68336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95300" indent="-4953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Saturated fat. </a:t>
            </a:r>
            <a:r>
              <a:rPr lang="en-US" altLang="en-US" sz="2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At room temperature, the</a:t>
            </a:r>
            <a:br>
              <a:rPr lang="en-US" altLang="en-US" sz="22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2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molecules of a saturated fat such as this butter</a:t>
            </a:r>
            <a:br>
              <a:rPr lang="en-US" altLang="en-US" sz="22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2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are packed closely together, forming a solid.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05D14D-0B09-CC43-8439-BA7C845C4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392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2"/>
          <a:stretch>
            <a:fillRect/>
          </a:stretch>
        </p:blipFill>
        <p:spPr>
          <a:xfrm>
            <a:off x="1569720" y="588264"/>
            <a:ext cx="6004560" cy="56814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393944" y="1238627"/>
            <a:ext cx="3032882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Structural formula of an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unsaturated fat molecule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587244" y="4835267"/>
            <a:ext cx="6028895" cy="141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69900" indent="-466344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Unsaturated fat. </a:t>
            </a: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At room temperature, the</a:t>
            </a:r>
            <a:b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molecules of an unsaturated fat such as this</a:t>
            </a:r>
            <a:b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olive oil cannot pack together closely enough</a:t>
            </a:r>
            <a:b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to solidify because of the kinks in some of</a:t>
            </a:r>
            <a:b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their fatty acid chains.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7A8C29C-1CE4-8F4E-B949-A76F49E1C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949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0"/>
          <a:stretch>
            <a:fillRect/>
          </a:stretch>
        </p:blipFill>
        <p:spPr>
          <a:xfrm>
            <a:off x="298704" y="1975104"/>
            <a:ext cx="8546592" cy="290779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197981" y="3073720"/>
            <a:ext cx="1231106" cy="5386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400"/>
              </a:lnSpc>
              <a:defRPr/>
            </a:pPr>
            <a:r>
              <a:rPr lang="en-US" sz="1354" b="1">
                <a:solidFill>
                  <a:srgbClr val="000000"/>
                </a:solidFill>
                <a:latin typeface="Arial"/>
                <a:ea typeface="ＭＳ Ｐゴシック" charset="0"/>
              </a:rPr>
              <a:t>Nonpolar “tail”</a:t>
            </a:r>
          </a:p>
          <a:p>
            <a:pPr algn="ctr" eaLnBrk="0" hangingPunct="0">
              <a:lnSpc>
                <a:spcPts val="1400"/>
              </a:lnSpc>
              <a:defRPr/>
            </a:pPr>
            <a:r>
              <a:rPr lang="en-US" sz="135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(schematic</a:t>
            </a:r>
          </a:p>
          <a:p>
            <a:pPr algn="ctr" eaLnBrk="0" hangingPunct="0">
              <a:lnSpc>
                <a:spcPts val="1400"/>
              </a:lnSpc>
              <a:defRPr/>
            </a:pPr>
            <a:r>
              <a:rPr lang="en-US" sz="135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phospholipid)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181" y="3981770"/>
            <a:ext cx="1942840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400"/>
              </a:lnSpc>
              <a:defRPr/>
            </a:pPr>
            <a:r>
              <a:rPr lang="en-US" sz="1354" b="1">
                <a:solidFill>
                  <a:srgbClr val="000000"/>
                </a:solidFill>
                <a:latin typeface="Arial"/>
                <a:ea typeface="ＭＳ Ｐゴシック" charset="0"/>
              </a:rPr>
              <a:t>Phosphorus-containing</a:t>
            </a:r>
          </a:p>
          <a:p>
            <a:pPr algn="ctr" eaLnBrk="0" hangingPunct="0">
              <a:lnSpc>
                <a:spcPts val="1400"/>
              </a:lnSpc>
              <a:defRPr/>
            </a:pPr>
            <a:r>
              <a:rPr lang="en-US" sz="1354" b="1">
                <a:solidFill>
                  <a:srgbClr val="000000"/>
                </a:solidFill>
                <a:latin typeface="Arial"/>
                <a:ea typeface="ＭＳ Ｐゴシック" charset="0"/>
              </a:rPr>
              <a:t>group (polar head)</a:t>
            </a:r>
            <a:endParaRPr lang="en-US" sz="1354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5598" y="3989708"/>
            <a:ext cx="807913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400"/>
              </a:lnSpc>
              <a:defRPr/>
            </a:pPr>
            <a:r>
              <a:rPr lang="en-US" sz="1354" b="1">
                <a:solidFill>
                  <a:srgbClr val="000000"/>
                </a:solidFill>
                <a:latin typeface="Arial"/>
                <a:ea typeface="ＭＳ Ｐゴシック" charset="0"/>
              </a:rPr>
              <a:t>Glycerol</a:t>
            </a:r>
          </a:p>
          <a:p>
            <a:pPr algn="ctr" eaLnBrk="0" hangingPunct="0">
              <a:lnSpc>
                <a:spcPts val="1400"/>
              </a:lnSpc>
              <a:defRPr/>
            </a:pPr>
            <a:r>
              <a:rPr lang="en-US" sz="1354" b="1">
                <a:solidFill>
                  <a:srgbClr val="000000"/>
                </a:solidFill>
                <a:latin typeface="Arial"/>
                <a:ea typeface="ＭＳ Ｐゴシック" charset="0"/>
              </a:rPr>
              <a:t>backbone</a:t>
            </a:r>
            <a:endParaRPr lang="en-US" sz="1354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7019" y="3981770"/>
            <a:ext cx="1500411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400"/>
              </a:lnSpc>
              <a:defRPr/>
            </a:pPr>
            <a:r>
              <a:rPr lang="en-US" sz="1354" b="1">
                <a:solidFill>
                  <a:srgbClr val="000000"/>
                </a:solidFill>
                <a:latin typeface="Arial"/>
                <a:ea typeface="ＭＳ Ｐゴシック" charset="0"/>
              </a:rPr>
              <a:t>2 fatty acid chains</a:t>
            </a:r>
          </a:p>
          <a:p>
            <a:pPr algn="ctr" eaLnBrk="0" hangingPunct="0">
              <a:lnSpc>
                <a:spcPts val="1400"/>
              </a:lnSpc>
              <a:defRPr/>
            </a:pPr>
            <a:r>
              <a:rPr lang="en-US" sz="1354" b="1">
                <a:solidFill>
                  <a:srgbClr val="000000"/>
                </a:solidFill>
                <a:latin typeface="Arial"/>
                <a:ea typeface="ＭＳ Ｐゴシック" charset="0"/>
              </a:rPr>
              <a:t>(nonpolar tail)</a:t>
            </a:r>
            <a:endParaRPr lang="en-US" sz="1354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695" y="4479288"/>
            <a:ext cx="8515921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4638" indent="-274638" eaLnBrk="0" hangingPunct="0">
              <a:lnSpc>
                <a:spcPts val="1400"/>
              </a:lnSpc>
              <a:defRPr/>
            </a:pPr>
            <a:r>
              <a:rPr lang="en-US" sz="126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Typical structure of a phospholipid molecule (phosphatidylcholine). Two fatty acid chains and</a:t>
            </a:r>
            <a:br>
              <a:rPr lang="en-US" sz="126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26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 phosphorous-containing group are attached to a glycerol backbone.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3320" y="3764010"/>
            <a:ext cx="2431122" cy="205060"/>
            <a:chOff x="84924" y="1789979"/>
            <a:chExt cx="2431122" cy="205060"/>
          </a:xfrm>
        </p:grpSpPr>
        <p:sp>
          <p:nvSpPr>
            <p:cNvPr id="16" name="Freeform 3"/>
            <p:cNvSpPr/>
            <p:nvPr/>
          </p:nvSpPr>
          <p:spPr>
            <a:xfrm>
              <a:off x="1214332" y="1885515"/>
              <a:ext cx="25400" cy="109524"/>
            </a:xfrm>
            <a:custGeom>
              <a:avLst/>
              <a:gdLst>
                <a:gd name="connsiteX0" fmla="*/ 6350 w 25400"/>
                <a:gd name="connsiteY0" fmla="*/ 103174 h 109524"/>
                <a:gd name="connsiteX1" fmla="*/ 6350 w 25400"/>
                <a:gd name="connsiteY1" fmla="*/ 6350 h 10952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09524">
                  <a:moveTo>
                    <a:pt x="6350" y="103174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7" name="Freeform 3"/>
            <p:cNvSpPr/>
            <p:nvPr/>
          </p:nvSpPr>
          <p:spPr>
            <a:xfrm>
              <a:off x="84924" y="1789979"/>
              <a:ext cx="2431122" cy="108229"/>
            </a:xfrm>
            <a:custGeom>
              <a:avLst/>
              <a:gdLst>
                <a:gd name="connsiteX0" fmla="*/ 6350 w 2431122"/>
                <a:gd name="connsiteY0" fmla="*/ 6350 h 108229"/>
                <a:gd name="connsiteX1" fmla="*/ 6350 w 2431122"/>
                <a:gd name="connsiteY1" fmla="*/ 101879 h 108229"/>
                <a:gd name="connsiteX2" fmla="*/ 2424772 w 2431122"/>
                <a:gd name="connsiteY2" fmla="*/ 101650 h 108229"/>
                <a:gd name="connsiteX3" fmla="*/ 2424772 w 2431122"/>
                <a:gd name="connsiteY3" fmla="*/ 6350 h 10822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2431122" h="108229">
                  <a:moveTo>
                    <a:pt x="6350" y="6350"/>
                  </a:moveTo>
                  <a:lnTo>
                    <a:pt x="6350" y="101879"/>
                  </a:lnTo>
                  <a:lnTo>
                    <a:pt x="2424772" y="101650"/>
                  </a:lnTo>
                  <a:lnTo>
                    <a:pt x="2424772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59336" y="3764010"/>
            <a:ext cx="640613" cy="204762"/>
            <a:chOff x="2560940" y="1789979"/>
            <a:chExt cx="640613" cy="204762"/>
          </a:xfrm>
        </p:grpSpPr>
        <p:sp>
          <p:nvSpPr>
            <p:cNvPr id="19" name="Freeform 3"/>
            <p:cNvSpPr/>
            <p:nvPr/>
          </p:nvSpPr>
          <p:spPr>
            <a:xfrm>
              <a:off x="2861896" y="1890792"/>
              <a:ext cx="25400" cy="103949"/>
            </a:xfrm>
            <a:custGeom>
              <a:avLst/>
              <a:gdLst>
                <a:gd name="connsiteX0" fmla="*/ 6350 w 25400"/>
                <a:gd name="connsiteY0" fmla="*/ 97599 h 103949"/>
                <a:gd name="connsiteX1" fmla="*/ 6350 w 25400"/>
                <a:gd name="connsiteY1" fmla="*/ 6350 h 10394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03949">
                  <a:moveTo>
                    <a:pt x="6350" y="97599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0" name="Freeform 3"/>
            <p:cNvSpPr/>
            <p:nvPr/>
          </p:nvSpPr>
          <p:spPr>
            <a:xfrm>
              <a:off x="2560940" y="1789979"/>
              <a:ext cx="640613" cy="108940"/>
            </a:xfrm>
            <a:custGeom>
              <a:avLst/>
              <a:gdLst>
                <a:gd name="connsiteX0" fmla="*/ 6350 w 640613"/>
                <a:gd name="connsiteY0" fmla="*/ 6350 h 108940"/>
                <a:gd name="connsiteX1" fmla="*/ 6350 w 640613"/>
                <a:gd name="connsiteY1" fmla="*/ 102590 h 108940"/>
                <a:gd name="connsiteX2" fmla="*/ 634263 w 640613"/>
                <a:gd name="connsiteY2" fmla="*/ 102590 h 108940"/>
                <a:gd name="connsiteX3" fmla="*/ 634263 w 640613"/>
                <a:gd name="connsiteY3" fmla="*/ 6350 h 10894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640613" h="108940">
                  <a:moveTo>
                    <a:pt x="6350" y="6350"/>
                  </a:moveTo>
                  <a:lnTo>
                    <a:pt x="6350" y="102590"/>
                  </a:lnTo>
                  <a:lnTo>
                    <a:pt x="634263" y="102590"/>
                  </a:lnTo>
                  <a:lnTo>
                    <a:pt x="634263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18831" y="3764010"/>
            <a:ext cx="3591788" cy="202963"/>
            <a:chOff x="3220435" y="1789979"/>
            <a:chExt cx="3591788" cy="202963"/>
          </a:xfrm>
        </p:grpSpPr>
        <p:sp>
          <p:nvSpPr>
            <p:cNvPr id="22" name="Freeform 3"/>
            <p:cNvSpPr/>
            <p:nvPr/>
          </p:nvSpPr>
          <p:spPr>
            <a:xfrm>
              <a:off x="5032033" y="1883418"/>
              <a:ext cx="25400" cy="109524"/>
            </a:xfrm>
            <a:custGeom>
              <a:avLst/>
              <a:gdLst>
                <a:gd name="connsiteX0" fmla="*/ 6350 w 25400"/>
                <a:gd name="connsiteY0" fmla="*/ 103174 h 109524"/>
                <a:gd name="connsiteX1" fmla="*/ 6350 w 25400"/>
                <a:gd name="connsiteY1" fmla="*/ 6350 h 10952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09524">
                  <a:moveTo>
                    <a:pt x="6350" y="103174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3" name="Freeform 3"/>
            <p:cNvSpPr/>
            <p:nvPr/>
          </p:nvSpPr>
          <p:spPr>
            <a:xfrm>
              <a:off x="3220435" y="1789979"/>
              <a:ext cx="3591788" cy="108000"/>
            </a:xfrm>
            <a:custGeom>
              <a:avLst/>
              <a:gdLst>
                <a:gd name="connsiteX0" fmla="*/ 6350 w 3591788"/>
                <a:gd name="connsiteY0" fmla="*/ 6350 h 108000"/>
                <a:gd name="connsiteX1" fmla="*/ 6350 w 3591788"/>
                <a:gd name="connsiteY1" fmla="*/ 101650 h 108000"/>
                <a:gd name="connsiteX2" fmla="*/ 3585438 w 3591788"/>
                <a:gd name="connsiteY2" fmla="*/ 101650 h 108000"/>
                <a:gd name="connsiteX3" fmla="*/ 3585438 w 3591788"/>
                <a:gd name="connsiteY3" fmla="*/ 6350 h 1080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3591788" h="108000">
                  <a:moveTo>
                    <a:pt x="6350" y="6350"/>
                  </a:moveTo>
                  <a:lnTo>
                    <a:pt x="6350" y="101650"/>
                  </a:lnTo>
                  <a:lnTo>
                    <a:pt x="3585438" y="101650"/>
                  </a:lnTo>
                  <a:lnTo>
                    <a:pt x="3585438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24" name="Freeform 3"/>
          <p:cNvSpPr/>
          <p:nvPr/>
        </p:nvSpPr>
        <p:spPr>
          <a:xfrm>
            <a:off x="7470962" y="2388849"/>
            <a:ext cx="284619" cy="288467"/>
          </a:xfrm>
          <a:custGeom>
            <a:avLst/>
            <a:gdLst>
              <a:gd name="connsiteX0" fmla="*/ 6350 w 284619"/>
              <a:gd name="connsiteY0" fmla="*/ 282117 h 288467"/>
              <a:gd name="connsiteX1" fmla="*/ 278269 w 284619"/>
              <a:gd name="connsiteY1" fmla="*/ 88379 h 288467"/>
              <a:gd name="connsiteX2" fmla="*/ 278269 w 284619"/>
              <a:gd name="connsiteY2" fmla="*/ 6350 h 2884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84619" h="288467">
                <a:moveTo>
                  <a:pt x="6350" y="282117"/>
                </a:moveTo>
                <a:lnTo>
                  <a:pt x="278269" y="88379"/>
                </a:lnTo>
                <a:lnTo>
                  <a:pt x="278269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7887706" y="2682858"/>
            <a:ext cx="25400" cy="359422"/>
          </a:xfrm>
          <a:custGeom>
            <a:avLst/>
            <a:gdLst>
              <a:gd name="connsiteX0" fmla="*/ 6350 w 25400"/>
              <a:gd name="connsiteY0" fmla="*/ 353072 h 359422"/>
              <a:gd name="connsiteX1" fmla="*/ 6350 w 25400"/>
              <a:gd name="connsiteY1" fmla="*/ 6350 h 3594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359422">
                <a:moveTo>
                  <a:pt x="6350" y="353072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7765568" y="2747019"/>
            <a:ext cx="134835" cy="251040"/>
          </a:xfrm>
          <a:custGeom>
            <a:avLst/>
            <a:gdLst>
              <a:gd name="connsiteX0" fmla="*/ 6350 w 134835"/>
              <a:gd name="connsiteY0" fmla="*/ 6350 h 251040"/>
              <a:gd name="connsiteX1" fmla="*/ 128485 w 134835"/>
              <a:gd name="connsiteY1" fmla="*/ 244690 h 251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4835" h="251040">
                <a:moveTo>
                  <a:pt x="6350" y="6350"/>
                </a:moveTo>
                <a:lnTo>
                  <a:pt x="128485" y="24469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70260" y="2226494"/>
            <a:ext cx="1057982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400"/>
              </a:lnSpc>
              <a:defRPr/>
            </a:pPr>
            <a:r>
              <a:rPr lang="en-US" sz="1354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Polar “head”</a:t>
            </a:r>
          </a:p>
        </p:txBody>
      </p:sp>
      <p:sp>
        <p:nvSpPr>
          <p:cNvPr id="28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A5C6F-6EA0-F84E-B861-4C2E4F875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118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6"/>
          <a:stretch>
            <a:fillRect/>
          </a:stretch>
        </p:blipFill>
        <p:spPr>
          <a:xfrm>
            <a:off x="1484376" y="1331976"/>
            <a:ext cx="6175248" cy="41940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528826" y="4518944"/>
            <a:ext cx="6145593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52450" indent="-54864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Cholesterol. Simplified structure</a:t>
            </a:r>
            <a:b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of cholesterol, a steroid, formed</a:t>
            </a:r>
            <a:b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by four interlocking carbon rings.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280936-5409-1D40-89E7-E95C5FBB2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011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8"/>
          <a:stretch>
            <a:fillRect/>
          </a:stretch>
        </p:blipFill>
        <p:spPr>
          <a:xfrm>
            <a:off x="298704" y="1636776"/>
            <a:ext cx="8546592" cy="35844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84780" y="2370217"/>
            <a:ext cx="484107" cy="54341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7" b="1">
                <a:solidFill>
                  <a:srgbClr val="000000"/>
                </a:solidFill>
                <a:latin typeface="Arial"/>
                <a:ea typeface="ＭＳ Ｐゴシック" charset="0"/>
              </a:rPr>
              <a:t>Amine</a:t>
            </a:r>
          </a:p>
          <a:p>
            <a:pPr eaLnBrk="0" hangingPunct="0">
              <a:defRPr/>
            </a:pPr>
            <a:r>
              <a:rPr lang="en-US" sz="1177" b="1">
                <a:solidFill>
                  <a:srgbClr val="000000"/>
                </a:solidFill>
                <a:latin typeface="Arial"/>
                <a:ea typeface="ＭＳ Ｐゴシック" charset="0"/>
              </a:rPr>
              <a:t>(basic)</a:t>
            </a:r>
          </a:p>
          <a:p>
            <a:pPr eaLnBrk="0" hangingPunct="0">
              <a:defRPr/>
            </a:pPr>
            <a:r>
              <a:rPr lang="en-US" sz="1177" b="1">
                <a:solidFill>
                  <a:srgbClr val="000000"/>
                </a:solidFill>
                <a:latin typeface="Arial"/>
                <a:ea typeface="ＭＳ Ｐゴシック" charset="0"/>
              </a:rPr>
              <a:t>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4580" y="2552779"/>
            <a:ext cx="431208" cy="36227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177" b="1">
                <a:solidFill>
                  <a:srgbClr val="000000"/>
                </a:solidFill>
                <a:latin typeface="Arial"/>
                <a:ea typeface="ＭＳ Ｐゴシック" charset="0"/>
              </a:rPr>
              <a:t>Acid</a:t>
            </a:r>
          </a:p>
          <a:p>
            <a:pPr eaLnBrk="0" hangingPunct="0">
              <a:defRPr/>
            </a:pPr>
            <a:r>
              <a:rPr lang="en-US" sz="1177" b="1">
                <a:solidFill>
                  <a:srgbClr val="000000"/>
                </a:solidFill>
                <a:latin typeface="Arial"/>
                <a:ea typeface="ＭＳ Ｐゴシック" charset="0"/>
              </a:rPr>
              <a:t>group</a:t>
            </a:r>
            <a:endParaRPr lang="en-US" sz="1177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555" y="4125992"/>
            <a:ext cx="1570943" cy="5386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69875" indent="-274320" eaLnBrk="0" hangingPunct="0">
              <a:lnSpc>
                <a:spcPts val="1400"/>
              </a:lnSpc>
              <a:defRPr/>
            </a:pPr>
            <a: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Generalized</a:t>
            </a:r>
            <a:b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structure of</a:t>
            </a:r>
            <a:b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all amino acids.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5624" y="4128369"/>
            <a:ext cx="1401025" cy="5386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69875" indent="-274320" eaLnBrk="0" hangingPunct="0">
              <a:lnSpc>
                <a:spcPts val="1400"/>
              </a:lnSpc>
              <a:defRPr/>
            </a:pPr>
            <a: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Glycine is the</a:t>
            </a:r>
            <a:b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simplest</a:t>
            </a:r>
            <a:b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amino acid.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8691" y="4128373"/>
            <a:ext cx="1639873" cy="8976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69875" indent="-274320" eaLnBrk="0" hangingPunct="0">
              <a:lnSpc>
                <a:spcPts val="1400"/>
              </a:lnSpc>
              <a:defRPr/>
            </a:pPr>
            <a: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Aspartic acid</a:t>
            </a:r>
            <a:b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(an acidic amino</a:t>
            </a:r>
            <a:b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acid) </a:t>
            </a:r>
            <a:r>
              <a:rPr lang="en-US" sz="1177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has an acid</a:t>
            </a:r>
            <a:br>
              <a:rPr lang="en-US" sz="1177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177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group (—COOH) in</a:t>
            </a:r>
            <a:br>
              <a:rPr lang="en-US" sz="1177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177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R group.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36999" y="4127575"/>
            <a:ext cx="1513235" cy="8976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69875" indent="-274320" eaLnBrk="0" hangingPunct="0">
              <a:lnSpc>
                <a:spcPts val="1400"/>
              </a:lnSpc>
              <a:defRPr/>
            </a:pPr>
            <a: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(d) Lysine (a basic</a:t>
            </a:r>
            <a:b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amino acid)</a:t>
            </a:r>
            <a:b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177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has an amine</a:t>
            </a:r>
            <a:br>
              <a:rPr lang="en-US" sz="1177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177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group (—NH</a:t>
            </a:r>
            <a:r>
              <a:rPr lang="en-US" sz="1177" b="1" baseline="-25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en-US" sz="1177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  <a:br>
              <a:rPr lang="en-US" sz="1177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177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 the R group.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95940" y="4125992"/>
            <a:ext cx="1495602" cy="107721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69875" indent="-274320" eaLnBrk="0" hangingPunct="0">
              <a:lnSpc>
                <a:spcPts val="1400"/>
              </a:lnSpc>
              <a:defRPr/>
            </a:pPr>
            <a: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(e) Cysteine (a</a:t>
            </a:r>
            <a:b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basic amino</a:t>
            </a:r>
            <a:b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sz="1177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acid) </a:t>
            </a:r>
            <a:r>
              <a:rPr lang="en-US" sz="1177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has a</a:t>
            </a:r>
            <a:br>
              <a:rPr lang="en-US" sz="1177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177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sulfhydryl (—SH)</a:t>
            </a:r>
            <a:br>
              <a:rPr lang="en-US" sz="1177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177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group in the</a:t>
            </a:r>
            <a:br>
              <a:rPr lang="en-US" sz="1177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177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 group.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8304" y="2912677"/>
            <a:ext cx="408584" cy="208667"/>
            <a:chOff x="200389" y="1276983"/>
            <a:chExt cx="408584" cy="208667"/>
          </a:xfrm>
        </p:grpSpPr>
        <p:sp>
          <p:nvSpPr>
            <p:cNvPr id="13" name="Freeform 12"/>
            <p:cNvSpPr/>
            <p:nvPr/>
          </p:nvSpPr>
          <p:spPr>
            <a:xfrm>
              <a:off x="200389" y="1376316"/>
              <a:ext cx="408584" cy="109334"/>
            </a:xfrm>
            <a:custGeom>
              <a:avLst/>
              <a:gdLst>
                <a:gd name="connsiteX0" fmla="*/ 402234 w 408584"/>
                <a:gd name="connsiteY0" fmla="*/ 100253 h 109334"/>
                <a:gd name="connsiteX1" fmla="*/ 402234 w 408584"/>
                <a:gd name="connsiteY1" fmla="*/ 6350 h 109334"/>
                <a:gd name="connsiteX2" fmla="*/ 6350 w 408584"/>
                <a:gd name="connsiteY2" fmla="*/ 6350 h 109334"/>
                <a:gd name="connsiteX3" fmla="*/ 6350 w 408584"/>
                <a:gd name="connsiteY3" fmla="*/ 102984 h 1093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08584" h="109334">
                  <a:moveTo>
                    <a:pt x="402234" y="100253"/>
                  </a:moveTo>
                  <a:lnTo>
                    <a:pt x="402234" y="6350"/>
                  </a:lnTo>
                  <a:lnTo>
                    <a:pt x="6350" y="6350"/>
                  </a:lnTo>
                  <a:lnTo>
                    <a:pt x="6350" y="102984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4" name="Freeform 3"/>
            <p:cNvSpPr/>
            <p:nvPr/>
          </p:nvSpPr>
          <p:spPr>
            <a:xfrm>
              <a:off x="401420" y="1276983"/>
              <a:ext cx="25400" cy="109321"/>
            </a:xfrm>
            <a:custGeom>
              <a:avLst/>
              <a:gdLst>
                <a:gd name="connsiteX0" fmla="*/ 6350 w 25400"/>
                <a:gd name="connsiteY0" fmla="*/ 102971 h 109321"/>
                <a:gd name="connsiteX1" fmla="*/ 6350 w 25400"/>
                <a:gd name="connsiteY1" fmla="*/ 6350 h 10932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09321">
                  <a:moveTo>
                    <a:pt x="6350" y="102971"/>
                  </a:moveTo>
                  <a:lnTo>
                    <a:pt x="6350" y="6350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73326" y="2912677"/>
            <a:ext cx="483717" cy="208667"/>
            <a:chOff x="1075411" y="1276983"/>
            <a:chExt cx="483717" cy="208667"/>
          </a:xfrm>
        </p:grpSpPr>
        <p:sp>
          <p:nvSpPr>
            <p:cNvPr id="16" name="Freeform 3"/>
            <p:cNvSpPr/>
            <p:nvPr/>
          </p:nvSpPr>
          <p:spPr>
            <a:xfrm>
              <a:off x="1075411" y="1376316"/>
              <a:ext cx="483717" cy="109334"/>
            </a:xfrm>
            <a:custGeom>
              <a:avLst/>
              <a:gdLst>
                <a:gd name="connsiteX0" fmla="*/ 477367 w 483717"/>
                <a:gd name="connsiteY0" fmla="*/ 100253 h 109334"/>
                <a:gd name="connsiteX1" fmla="*/ 477367 w 483717"/>
                <a:gd name="connsiteY1" fmla="*/ 6350 h 109334"/>
                <a:gd name="connsiteX2" fmla="*/ 6350 w 483717"/>
                <a:gd name="connsiteY2" fmla="*/ 6350 h 109334"/>
                <a:gd name="connsiteX3" fmla="*/ 6350 w 483717"/>
                <a:gd name="connsiteY3" fmla="*/ 102984 h 10933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483717" h="109334">
                  <a:moveTo>
                    <a:pt x="477367" y="100253"/>
                  </a:moveTo>
                  <a:lnTo>
                    <a:pt x="477367" y="6350"/>
                  </a:lnTo>
                  <a:lnTo>
                    <a:pt x="6350" y="6350"/>
                  </a:lnTo>
                  <a:lnTo>
                    <a:pt x="6350" y="102984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7" name="Freeform 3"/>
            <p:cNvSpPr/>
            <p:nvPr/>
          </p:nvSpPr>
          <p:spPr>
            <a:xfrm>
              <a:off x="1314592" y="1276983"/>
              <a:ext cx="25400" cy="109321"/>
            </a:xfrm>
            <a:custGeom>
              <a:avLst/>
              <a:gdLst>
                <a:gd name="connsiteX0" fmla="*/ 6350 w 25400"/>
                <a:gd name="connsiteY0" fmla="*/ 102971 h 109321"/>
                <a:gd name="connsiteX1" fmla="*/ 6350 w 25400"/>
                <a:gd name="connsiteY1" fmla="*/ 6350 h 10932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09321">
                  <a:moveTo>
                    <a:pt x="6350" y="102971"/>
                  </a:moveTo>
                  <a:lnTo>
                    <a:pt x="6350" y="6350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18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2EDDB24-3B8C-D24F-87C6-6E70D3CCC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298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8"/>
          <a:stretch>
            <a:fillRect/>
          </a:stretch>
        </p:blipFill>
        <p:spPr>
          <a:xfrm>
            <a:off x="298704" y="2310384"/>
            <a:ext cx="8546592" cy="22372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33070" y="2691925"/>
            <a:ext cx="421590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788" b="1">
                <a:solidFill>
                  <a:srgbClr val="000000"/>
                </a:solidFill>
                <a:latin typeface="Arial"/>
                <a:ea typeface="ＭＳ Ｐゴシック" charset="0"/>
              </a:rPr>
              <a:t>Cys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3295" y="2406175"/>
            <a:ext cx="357470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788" b="1">
                <a:solidFill>
                  <a:srgbClr val="000000"/>
                </a:solidFill>
                <a:latin typeface="Arial"/>
                <a:ea typeface="ＭＳ Ｐゴシック" charset="0"/>
              </a:rPr>
              <a:t>Ala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6320" y="2550637"/>
            <a:ext cx="381515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788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Glu</a:t>
            </a:r>
            <a:endParaRPr lang="en-US" sz="1788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3845" y="2437925"/>
            <a:ext cx="357470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788" b="1">
                <a:solidFill>
                  <a:srgbClr val="000000"/>
                </a:solidFill>
                <a:latin typeface="Arial"/>
                <a:ea typeface="ＭＳ Ｐゴシック" charset="0"/>
              </a:rPr>
              <a:t>Ala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1220" y="2560162"/>
            <a:ext cx="357470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788" b="1">
                <a:solidFill>
                  <a:srgbClr val="000000"/>
                </a:solidFill>
                <a:latin typeface="Arial"/>
                <a:ea typeface="ＭＳ Ｐゴシック" charset="0"/>
              </a:rPr>
              <a:t>Ala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3358" y="2693512"/>
            <a:ext cx="357470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788" b="1">
                <a:solidFill>
                  <a:srgbClr val="000000"/>
                </a:solidFill>
                <a:latin typeface="Arial"/>
                <a:ea typeface="ＭＳ Ｐゴシック" charset="0"/>
              </a:rPr>
              <a:t>Ala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0095" y="2823687"/>
            <a:ext cx="395942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78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2545" y="2974500"/>
            <a:ext cx="357470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788" b="1">
                <a:solidFill>
                  <a:srgbClr val="000000"/>
                </a:solidFill>
                <a:latin typeface="Arial"/>
                <a:ea typeface="ＭＳ Ｐゴシック" charset="0"/>
              </a:rPr>
              <a:t>His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49908" y="2822100"/>
            <a:ext cx="432811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788" b="1">
                <a:solidFill>
                  <a:srgbClr val="000000"/>
                </a:solidFill>
                <a:latin typeface="Arial"/>
                <a:ea typeface="ＭＳ Ｐゴシック" charset="0"/>
              </a:rPr>
              <a:t>Aps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84683" y="2942750"/>
            <a:ext cx="370294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788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Gly</a:t>
            </a:r>
            <a:endParaRPr lang="en-US" sz="1788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05458" y="3406300"/>
            <a:ext cx="711733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788" b="1">
                <a:solidFill>
                  <a:srgbClr val="000000"/>
                </a:solidFill>
                <a:latin typeface="Arial"/>
                <a:ea typeface="ＭＳ Ｐゴシック" charset="0"/>
              </a:rPr>
              <a:t>Amino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788" b="1">
                <a:solidFill>
                  <a:srgbClr val="000000"/>
                </a:solidFill>
                <a:latin typeface="Arial"/>
                <a:ea typeface="ＭＳ Ｐゴシック" charset="0"/>
              </a:rPr>
              <a:t>acids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358" y="3970651"/>
            <a:ext cx="8567153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411480" indent="-411480" eaLnBrk="0" hangingPunct="0">
              <a:lnSpc>
                <a:spcPts val="2000"/>
              </a:lnSpc>
              <a:defRPr/>
            </a:pPr>
            <a:r>
              <a:rPr lang="en-US" sz="1788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	Primary structure.</a:t>
            </a:r>
            <a:r>
              <a:rPr lang="en-US" sz="178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A protein’s primary structure is the unique sequence</a:t>
            </a:r>
            <a:br>
              <a:rPr lang="en-US" sz="1788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78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of amino acids in the polypeptide chain.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4409" y="2916562"/>
            <a:ext cx="387414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788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Lys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74913" y="2935626"/>
            <a:ext cx="394339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788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Arg</a:t>
            </a:r>
            <a:endParaRPr lang="en-US" sz="1788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3758" y="2885622"/>
            <a:ext cx="407163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788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Leu</a:t>
            </a:r>
            <a:endParaRPr lang="en-US" sz="1788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7300" y="2448270"/>
            <a:ext cx="407163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788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Leu</a:t>
            </a:r>
            <a:endParaRPr lang="en-US" sz="1788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746206" y="3109884"/>
            <a:ext cx="451942" cy="434452"/>
            <a:chOff x="4928408" y="549549"/>
            <a:chExt cx="301499" cy="275259"/>
          </a:xfrm>
        </p:grpSpPr>
        <p:sp>
          <p:nvSpPr>
            <p:cNvPr id="22" name="Freeform 21"/>
            <p:cNvSpPr/>
            <p:nvPr/>
          </p:nvSpPr>
          <p:spPr>
            <a:xfrm>
              <a:off x="4928408" y="596361"/>
              <a:ext cx="230314" cy="228447"/>
            </a:xfrm>
            <a:custGeom>
              <a:avLst/>
              <a:gdLst>
                <a:gd name="connsiteX0" fmla="*/ 223964 w 230314"/>
                <a:gd name="connsiteY0" fmla="*/ 222097 h 228447"/>
                <a:gd name="connsiteX1" fmla="*/ 137147 w 230314"/>
                <a:gd name="connsiteY1" fmla="*/ 222097 h 228447"/>
                <a:gd name="connsiteX2" fmla="*/ 6350 w 230314"/>
                <a:gd name="connsiteY2" fmla="*/ 6350 h 22844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230314" h="228447">
                  <a:moveTo>
                    <a:pt x="223964" y="222097"/>
                  </a:moveTo>
                  <a:lnTo>
                    <a:pt x="137147" y="222097"/>
                  </a:lnTo>
                  <a:lnTo>
                    <a:pt x="6350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3" name="Freeform 3"/>
            <p:cNvSpPr/>
            <p:nvPr/>
          </p:nvSpPr>
          <p:spPr>
            <a:xfrm>
              <a:off x="5059207" y="549549"/>
              <a:ext cx="170700" cy="275259"/>
            </a:xfrm>
            <a:custGeom>
              <a:avLst/>
              <a:gdLst>
                <a:gd name="connsiteX0" fmla="*/ 6350 w 170700"/>
                <a:gd name="connsiteY0" fmla="*/ 268909 h 275259"/>
                <a:gd name="connsiteX1" fmla="*/ 164350 w 170700"/>
                <a:gd name="connsiteY1" fmla="*/ 6350 h 27525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70700" h="275259">
                  <a:moveTo>
                    <a:pt x="6350" y="268909"/>
                  </a:moveTo>
                  <a:lnTo>
                    <a:pt x="164350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24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FDE7506-7211-AD4B-972D-ECA5F0B6B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01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2"/>
          <a:stretch>
            <a:fillRect/>
          </a:stretch>
        </p:blipFill>
        <p:spPr>
          <a:xfrm>
            <a:off x="298704" y="2008632"/>
            <a:ext cx="8546592" cy="28407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11955" y="2343303"/>
            <a:ext cx="537519" cy="24654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0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KEY: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292" y="2644934"/>
            <a:ext cx="660437" cy="24654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0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9292" y="2943384"/>
            <a:ext cx="787075" cy="24654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02" b="1">
                <a:solidFill>
                  <a:srgbClr val="000000"/>
                </a:solidFill>
                <a:latin typeface="Arial"/>
                <a:ea typeface="ＭＳ Ｐゴシック" charset="0"/>
              </a:rPr>
              <a:t>Neutron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355" y="3241834"/>
            <a:ext cx="820738" cy="24654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02" b="1">
                <a:solidFill>
                  <a:srgbClr val="000000"/>
                </a:solidFill>
                <a:latin typeface="Arial"/>
                <a:ea typeface="ＭＳ Ｐゴシック" charset="0"/>
              </a:rPr>
              <a:t>Electron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3575" y="4288790"/>
            <a:ext cx="1835246" cy="24654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0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Hydrogen (H)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5051" y="4566603"/>
            <a:ext cx="1372171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(1p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0n</a:t>
            </a:r>
            <a:r>
              <a:rPr lang="en-US" sz="160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1e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5462" y="4288790"/>
            <a:ext cx="1689565" cy="24654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02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Helium (He)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5351" y="4566603"/>
            <a:ext cx="1372171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(2p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2n</a:t>
            </a:r>
            <a:r>
              <a:rPr lang="en-US" sz="160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2e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54837" y="4288790"/>
            <a:ext cx="1643079" cy="24654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02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 Lithium (Li)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9488" y="4566603"/>
            <a:ext cx="1372171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(3p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4n</a:t>
            </a:r>
            <a:r>
              <a:rPr lang="en-US" sz="160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3e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5FAFC5B-8AE4-E04F-B989-CA39896A7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486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"/>
          <a:stretch>
            <a:fillRect/>
          </a:stretch>
        </p:blipFill>
        <p:spPr>
          <a:xfrm>
            <a:off x="298704" y="594360"/>
            <a:ext cx="8546592" cy="5669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29091" y="621182"/>
            <a:ext cx="2141420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86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Hydrogen bonds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991" y="4620093"/>
            <a:ext cx="751809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86" b="1">
                <a:solidFill>
                  <a:srgbClr val="000000"/>
                </a:solidFill>
                <a:latin typeface="Arial"/>
                <a:ea typeface="ＭＳ Ｐゴシック" charset="0"/>
              </a:rPr>
              <a:t>Alpha-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886" b="1">
                <a:solidFill>
                  <a:srgbClr val="000000"/>
                </a:solidFill>
                <a:latin typeface="Arial"/>
                <a:ea typeface="ＭＳ Ｐゴシック" charset="0"/>
              </a:rPr>
              <a:t>helix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6679" y="4429593"/>
            <a:ext cx="1772921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l-GR" sz="1886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β</a:t>
            </a:r>
            <a:r>
              <a:rPr lang="en-US" sz="188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-pleated sheet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836" y="5369395"/>
            <a:ext cx="8391400" cy="8463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429768" indent="-429768" eaLnBrk="0" hangingPunct="0">
              <a:lnSpc>
                <a:spcPts val="2200"/>
              </a:lnSpc>
              <a:defRPr/>
            </a:pPr>
            <a:r>
              <a:rPr lang="en-US" sz="1886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(b)	Secondary structure. </a:t>
            </a:r>
            <a:r>
              <a:rPr lang="en-US" sz="188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Two types of secondary structure are the</a:t>
            </a:r>
            <a:br>
              <a:rPr lang="en-US" sz="1886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88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alpha-helix and beta-pleated sheet. Secondary structure is reinforced</a:t>
            </a:r>
            <a:br>
              <a:rPr lang="en-US" sz="1886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88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by hydrogen bonds, represented by dashed lines in this figure.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78050" y="946031"/>
            <a:ext cx="1168399" cy="2781419"/>
            <a:chOff x="1196972" y="759300"/>
            <a:chExt cx="751674" cy="1750631"/>
          </a:xfrm>
        </p:grpSpPr>
        <p:sp>
          <p:nvSpPr>
            <p:cNvPr id="10" name="Freeform 3"/>
            <p:cNvSpPr/>
            <p:nvPr/>
          </p:nvSpPr>
          <p:spPr>
            <a:xfrm>
              <a:off x="1196972" y="759300"/>
              <a:ext cx="494626" cy="1750631"/>
            </a:xfrm>
            <a:custGeom>
              <a:avLst/>
              <a:gdLst>
                <a:gd name="connsiteX0" fmla="*/ 488276 w 494626"/>
                <a:gd name="connsiteY0" fmla="*/ 6350 h 1750631"/>
                <a:gd name="connsiteX1" fmla="*/ 488276 w 494626"/>
                <a:gd name="connsiteY1" fmla="*/ 985189 h 1750631"/>
                <a:gd name="connsiteX2" fmla="*/ 6350 w 494626"/>
                <a:gd name="connsiteY2" fmla="*/ 1744281 h 17506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494626" h="1750631">
                  <a:moveTo>
                    <a:pt x="488276" y="6350"/>
                  </a:moveTo>
                  <a:lnTo>
                    <a:pt x="488276" y="985189"/>
                  </a:lnTo>
                  <a:lnTo>
                    <a:pt x="6350" y="174428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1" name="Freeform 3"/>
            <p:cNvSpPr/>
            <p:nvPr/>
          </p:nvSpPr>
          <p:spPr>
            <a:xfrm>
              <a:off x="1678899" y="1738142"/>
              <a:ext cx="269747" cy="311353"/>
            </a:xfrm>
            <a:custGeom>
              <a:avLst/>
              <a:gdLst>
                <a:gd name="connsiteX0" fmla="*/ 6350 w 269747"/>
                <a:gd name="connsiteY0" fmla="*/ 6350 h 311353"/>
                <a:gd name="connsiteX1" fmla="*/ 263398 w 269747"/>
                <a:gd name="connsiteY1" fmla="*/ 305003 h 31135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69747" h="311353">
                  <a:moveTo>
                    <a:pt x="6350" y="6350"/>
                  </a:moveTo>
                  <a:lnTo>
                    <a:pt x="263398" y="305003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12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2610E4-3F9C-7B42-BD65-3BD54C664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658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8"/>
          <a:stretch>
            <a:fillRect/>
          </a:stretch>
        </p:blipFill>
        <p:spPr>
          <a:xfrm>
            <a:off x="1185672" y="1399032"/>
            <a:ext cx="6772656" cy="40599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330638" y="2035841"/>
            <a:ext cx="2325958" cy="112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Protein (if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&gt;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50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amino acids) or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polypeptide (if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&lt;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50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amino acids)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209488" y="3894813"/>
            <a:ext cx="6783139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(c)	Tertiary structure. </a:t>
            </a: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overall three-dimensional</a:t>
            </a:r>
            <a:b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shape of the polypeptide or protein is called tertiary</a:t>
            </a:r>
            <a:b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structure. It is reinforced by chemical bonds</a:t>
            </a:r>
            <a:b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between the R-groups of amino acids in different</a:t>
            </a:r>
            <a:b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regions of the protein chain.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E1BB16B-D31A-F949-9721-14BD512E4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577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6"/>
          <a:stretch>
            <a:fillRect/>
          </a:stretch>
        </p:blipFill>
        <p:spPr>
          <a:xfrm>
            <a:off x="1231392" y="1459992"/>
            <a:ext cx="6681216" cy="39380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300158" y="2252659"/>
            <a:ext cx="2590453" cy="112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Complex protein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with four polypeptide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subunits, each with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tertiary structure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258384" y="4144168"/>
            <a:ext cx="665310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(d)	Quaternary structure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. Some proteins consist of</a:t>
            </a:r>
            <a:b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two or more polypeptide chains. For example, four</a:t>
            </a:r>
            <a:b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polypeptides construct the protein hemoglobin, a</a:t>
            </a:r>
            <a:b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blood protein.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95246E-53D8-6449-B8BE-99E449348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696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"/>
          <a:stretch>
            <a:fillRect/>
          </a:stretch>
        </p:blipFill>
        <p:spPr>
          <a:xfrm>
            <a:off x="2118360" y="957072"/>
            <a:ext cx="4907280" cy="49438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149313" y="5315242"/>
            <a:ext cx="4915063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231F20"/>
                </a:solidFill>
                <a:latin typeface="Arial Black" pitchFamily="34" charset="0"/>
                <a:ea typeface="ＭＳ Ｐゴシック" charset="0"/>
              </a:rPr>
              <a:t>(a)	Triple helix of collagen</a:t>
            </a:r>
            <a:br>
              <a:rPr lang="en-US" sz="2000" dirty="0">
                <a:solidFill>
                  <a:srgbClr val="231F20"/>
                </a:solidFill>
                <a:latin typeface="Arial Black" pitchFamily="34" charset="0"/>
                <a:ea typeface="ＭＳ Ｐゴシック" charset="0"/>
              </a:rPr>
            </a:br>
            <a:r>
              <a:rPr lang="en-US" sz="2000" dirty="0">
                <a:solidFill>
                  <a:srgbClr val="231F20"/>
                </a:solidFill>
                <a:latin typeface="Arial Black" pitchFamily="34" charset="0"/>
                <a:ea typeface="ＭＳ Ｐゴシック" charset="0"/>
              </a:rPr>
              <a:t>(a fibrous or structural protein).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B58D66-297D-FA47-B8C6-915984457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855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0"/>
          <a:stretch>
            <a:fillRect/>
          </a:stretch>
        </p:blipFill>
        <p:spPr>
          <a:xfrm>
            <a:off x="1258824" y="850392"/>
            <a:ext cx="6626352" cy="51572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273236" y="854324"/>
            <a:ext cx="149720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Heme group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089586" y="2454524"/>
            <a:ext cx="868828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Globin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protein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281843" y="5143749"/>
            <a:ext cx="68641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02920" indent="-502920"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(b)	Hemoglobin molecule composed of the</a:t>
            </a:r>
            <a:br>
              <a:rPr lang="en-US" sz="20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</a:br>
            <a:r>
              <a:rPr lang="en-US" sz="20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protein globin and attached </a:t>
            </a:r>
            <a:r>
              <a:rPr lang="en-US" sz="2000" dirty="0" err="1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heme</a:t>
            </a:r>
            <a:r>
              <a:rPr lang="en-US" sz="20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 groups.</a:t>
            </a:r>
            <a:br>
              <a:rPr lang="en-US" sz="20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</a:br>
            <a:r>
              <a:rPr lang="en-US" sz="20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(Globin is a globular, or functional, protein.)</a:t>
            </a:r>
          </a:p>
        </p:txBody>
      </p:sp>
      <p:sp>
        <p:nvSpPr>
          <p:cNvPr id="8" name="Freeform 7"/>
          <p:cNvSpPr/>
          <p:nvPr/>
        </p:nvSpPr>
        <p:spPr>
          <a:xfrm>
            <a:off x="2514600" y="1136452"/>
            <a:ext cx="492949" cy="1318071"/>
          </a:xfrm>
          <a:custGeom>
            <a:avLst/>
            <a:gdLst>
              <a:gd name="connsiteX0" fmla="*/ 349072 w 356692"/>
              <a:gd name="connsiteY0" fmla="*/ 6350 h 964526"/>
              <a:gd name="connsiteX1" fmla="*/ 349072 w 356692"/>
              <a:gd name="connsiteY1" fmla="*/ 143840 h 964526"/>
              <a:gd name="connsiteX2" fmla="*/ 350342 w 356692"/>
              <a:gd name="connsiteY2" fmla="*/ 138709 h 964526"/>
              <a:gd name="connsiteX3" fmla="*/ 6350 w 356692"/>
              <a:gd name="connsiteY3" fmla="*/ 958176 h 9645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56692" h="964526">
                <a:moveTo>
                  <a:pt x="349072" y="6350"/>
                </a:moveTo>
                <a:lnTo>
                  <a:pt x="349072" y="143840"/>
                </a:lnTo>
                <a:lnTo>
                  <a:pt x="350342" y="138709"/>
                </a:lnTo>
                <a:lnTo>
                  <a:pt x="6350" y="958176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95838" y="2243138"/>
            <a:ext cx="1257535" cy="1052512"/>
            <a:chOff x="6313860" y="1062160"/>
            <a:chExt cx="909840" cy="765099"/>
          </a:xfrm>
        </p:grpSpPr>
        <p:sp>
          <p:nvSpPr>
            <p:cNvPr id="10" name="Freeform 3"/>
            <p:cNvSpPr/>
            <p:nvPr/>
          </p:nvSpPr>
          <p:spPr>
            <a:xfrm>
              <a:off x="6313860" y="1062160"/>
              <a:ext cx="909840" cy="251447"/>
            </a:xfrm>
            <a:custGeom>
              <a:avLst/>
              <a:gdLst>
                <a:gd name="connsiteX0" fmla="*/ 903490 w 909840"/>
                <a:gd name="connsiteY0" fmla="*/ 245097 h 251447"/>
                <a:gd name="connsiteX1" fmla="*/ 786853 w 909840"/>
                <a:gd name="connsiteY1" fmla="*/ 245097 h 251447"/>
                <a:gd name="connsiteX2" fmla="*/ 6350 w 909840"/>
                <a:gd name="connsiteY2" fmla="*/ 6350 h 25144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909840" h="251447">
                  <a:moveTo>
                    <a:pt x="903490" y="245097"/>
                  </a:moveTo>
                  <a:lnTo>
                    <a:pt x="786853" y="245097"/>
                  </a:lnTo>
                  <a:lnTo>
                    <a:pt x="6350" y="635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1" name="Freeform 3"/>
            <p:cNvSpPr/>
            <p:nvPr/>
          </p:nvSpPr>
          <p:spPr>
            <a:xfrm>
              <a:off x="6488198" y="1300908"/>
              <a:ext cx="618870" cy="526351"/>
            </a:xfrm>
            <a:custGeom>
              <a:avLst/>
              <a:gdLst>
                <a:gd name="connsiteX0" fmla="*/ 612521 w 618870"/>
                <a:gd name="connsiteY0" fmla="*/ 6350 h 526351"/>
                <a:gd name="connsiteX1" fmla="*/ 6350 w 618870"/>
                <a:gd name="connsiteY1" fmla="*/ 520001 h 52635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618870" h="526351">
                  <a:moveTo>
                    <a:pt x="612521" y="6350"/>
                  </a:moveTo>
                  <a:lnTo>
                    <a:pt x="6350" y="520001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95838" y="2243138"/>
            <a:ext cx="1257535" cy="1052512"/>
            <a:chOff x="6313860" y="1062160"/>
            <a:chExt cx="909840" cy="765099"/>
          </a:xfrm>
        </p:grpSpPr>
        <p:sp>
          <p:nvSpPr>
            <p:cNvPr id="13" name="Freeform 3"/>
            <p:cNvSpPr/>
            <p:nvPr/>
          </p:nvSpPr>
          <p:spPr>
            <a:xfrm>
              <a:off x="6313860" y="1062160"/>
              <a:ext cx="909840" cy="251447"/>
            </a:xfrm>
            <a:custGeom>
              <a:avLst/>
              <a:gdLst>
                <a:gd name="connsiteX0" fmla="*/ 903490 w 909840"/>
                <a:gd name="connsiteY0" fmla="*/ 245097 h 251447"/>
                <a:gd name="connsiteX1" fmla="*/ 786853 w 909840"/>
                <a:gd name="connsiteY1" fmla="*/ 245097 h 251447"/>
                <a:gd name="connsiteX2" fmla="*/ 6350 w 909840"/>
                <a:gd name="connsiteY2" fmla="*/ 6350 h 25144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909840" h="251447">
                  <a:moveTo>
                    <a:pt x="903490" y="245097"/>
                  </a:moveTo>
                  <a:lnTo>
                    <a:pt x="786853" y="245097"/>
                  </a:lnTo>
                  <a:lnTo>
                    <a:pt x="6350" y="6350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4" name="Freeform 3"/>
            <p:cNvSpPr/>
            <p:nvPr/>
          </p:nvSpPr>
          <p:spPr>
            <a:xfrm>
              <a:off x="6488198" y="1300908"/>
              <a:ext cx="618870" cy="526351"/>
            </a:xfrm>
            <a:custGeom>
              <a:avLst/>
              <a:gdLst>
                <a:gd name="connsiteX0" fmla="*/ 612521 w 618870"/>
                <a:gd name="connsiteY0" fmla="*/ 6350 h 526351"/>
                <a:gd name="connsiteX1" fmla="*/ 6350 w 618870"/>
                <a:gd name="connsiteY1" fmla="*/ 520001 h 52635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618870" h="526351">
                  <a:moveTo>
                    <a:pt x="612521" y="6350"/>
                  </a:moveTo>
                  <a:lnTo>
                    <a:pt x="6350" y="520001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15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EEAC27E-C800-5346-9FBB-31DCC9F41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78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8"/>
          <a:stretch>
            <a:fillRect/>
          </a:stretch>
        </p:blipFill>
        <p:spPr>
          <a:xfrm>
            <a:off x="298704" y="1405128"/>
            <a:ext cx="8546592" cy="40477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9453" y="1934941"/>
            <a:ext cx="1498808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96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Substrates (S)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e.g., simple sugars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4615" y="3135091"/>
            <a:ext cx="836768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Active 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76385" y="1420595"/>
            <a:ext cx="950581" cy="107721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Energy is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absorbed;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bond is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formed by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dehydration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synthesis.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4297" y="2030195"/>
            <a:ext cx="722955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Water is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released.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8916" y="2413576"/>
            <a:ext cx="312586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3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6358" y="1649985"/>
            <a:ext cx="1397819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96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Product (P)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e.g., disaccharide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272" y="4620990"/>
            <a:ext cx="1006686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96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Enzyme (E)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3841" y="4169346"/>
            <a:ext cx="1623842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96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Enzyme-substrate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96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complex (E-S)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9197" y="4574952"/>
            <a:ext cx="2252220" cy="5386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Substrates bind at active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site, temporarily forming an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enzyme-substrate complex.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5078" y="4563841"/>
            <a:ext cx="1739259" cy="71814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The E-S complex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undergoes structural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changes that form the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product.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147" y="4618609"/>
            <a:ext cx="1006686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96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Enzyme (E)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54403" y="4894039"/>
            <a:ext cx="1628651" cy="5386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The enzyme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releases the product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96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of the reaction.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69030" y="3272484"/>
            <a:ext cx="1020140" cy="655612"/>
            <a:chOff x="471850" y="1868747"/>
            <a:chExt cx="1020140" cy="655612"/>
          </a:xfrm>
        </p:grpSpPr>
        <p:sp>
          <p:nvSpPr>
            <p:cNvPr id="19" name="Freeform 18"/>
            <p:cNvSpPr/>
            <p:nvPr/>
          </p:nvSpPr>
          <p:spPr>
            <a:xfrm>
              <a:off x="471850" y="1868747"/>
              <a:ext cx="1020140" cy="655612"/>
            </a:xfrm>
            <a:custGeom>
              <a:avLst/>
              <a:gdLst>
                <a:gd name="connsiteX0" fmla="*/ 967981 w 1020140"/>
                <a:gd name="connsiteY0" fmla="*/ 649262 h 655612"/>
                <a:gd name="connsiteX1" fmla="*/ 1013790 w 1020140"/>
                <a:gd name="connsiteY1" fmla="*/ 564908 h 655612"/>
                <a:gd name="connsiteX2" fmla="*/ 603745 w 1020140"/>
                <a:gd name="connsiteY2" fmla="*/ 186486 h 655612"/>
                <a:gd name="connsiteX3" fmla="*/ 53479 w 1020140"/>
                <a:gd name="connsiteY3" fmla="*/ 6350 h 655612"/>
                <a:gd name="connsiteX4" fmla="*/ 6350 w 1020140"/>
                <a:gd name="connsiteY4" fmla="*/ 93078 h 65561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020140" h="655612">
                  <a:moveTo>
                    <a:pt x="967981" y="649262"/>
                  </a:moveTo>
                  <a:lnTo>
                    <a:pt x="1013790" y="564908"/>
                  </a:lnTo>
                  <a:cubicBezTo>
                    <a:pt x="1013790" y="564908"/>
                    <a:pt x="875118" y="339204"/>
                    <a:pt x="603745" y="186486"/>
                  </a:cubicBezTo>
                  <a:cubicBezTo>
                    <a:pt x="371005" y="55499"/>
                    <a:pt x="53479" y="6350"/>
                    <a:pt x="53479" y="6350"/>
                  </a:cubicBezTo>
                  <a:lnTo>
                    <a:pt x="6350" y="93078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0" name="Freeform 3"/>
            <p:cNvSpPr/>
            <p:nvPr/>
          </p:nvSpPr>
          <p:spPr>
            <a:xfrm>
              <a:off x="1069245" y="1888392"/>
              <a:ext cx="99123" cy="173189"/>
            </a:xfrm>
            <a:custGeom>
              <a:avLst/>
              <a:gdLst>
                <a:gd name="connsiteX0" fmla="*/ 92773 w 99123"/>
                <a:gd name="connsiteY0" fmla="*/ 6350 h 173189"/>
                <a:gd name="connsiteX1" fmla="*/ 6350 w 99123"/>
                <a:gd name="connsiteY1" fmla="*/ 166839 h 17318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99123" h="173189">
                  <a:moveTo>
                    <a:pt x="92773" y="6350"/>
                  </a:moveTo>
                  <a:lnTo>
                    <a:pt x="6350" y="166839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047260" y="4853780"/>
            <a:ext cx="222491" cy="222453"/>
            <a:chOff x="7047260" y="4853780"/>
            <a:chExt cx="222491" cy="222453"/>
          </a:xfrm>
        </p:grpSpPr>
        <p:sp>
          <p:nvSpPr>
            <p:cNvPr id="29" name="Freeform 3"/>
            <p:cNvSpPr/>
            <p:nvPr/>
          </p:nvSpPr>
          <p:spPr>
            <a:xfrm>
              <a:off x="7047260" y="4853780"/>
              <a:ext cx="222491" cy="222453"/>
            </a:xfrm>
            <a:custGeom>
              <a:avLst/>
              <a:gdLst>
                <a:gd name="connsiteX0" fmla="*/ 214261 w 222491"/>
                <a:gd name="connsiteY0" fmla="*/ 111239 h 222453"/>
                <a:gd name="connsiteX1" fmla="*/ 111251 w 222491"/>
                <a:gd name="connsiteY1" fmla="*/ 214223 h 222453"/>
                <a:gd name="connsiteX2" fmla="*/ 8229 w 222491"/>
                <a:gd name="connsiteY2" fmla="*/ 111239 h 222453"/>
                <a:gd name="connsiteX3" fmla="*/ 111251 w 222491"/>
                <a:gd name="connsiteY3" fmla="*/ 8229 h 222453"/>
                <a:gd name="connsiteX4" fmla="*/ 214261 w 222491"/>
                <a:gd name="connsiteY4" fmla="*/ 111239 h 22245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22491" h="222453">
                  <a:moveTo>
                    <a:pt x="214261" y="111239"/>
                  </a:moveTo>
                  <a:cubicBezTo>
                    <a:pt x="214261" y="168109"/>
                    <a:pt x="168122" y="214223"/>
                    <a:pt x="111251" y="214223"/>
                  </a:cubicBezTo>
                  <a:cubicBezTo>
                    <a:pt x="54343" y="214223"/>
                    <a:pt x="8229" y="168109"/>
                    <a:pt x="8229" y="111239"/>
                  </a:cubicBezTo>
                  <a:cubicBezTo>
                    <a:pt x="8229" y="54292"/>
                    <a:pt x="54343" y="8229"/>
                    <a:pt x="111251" y="8229"/>
                  </a:cubicBezTo>
                  <a:cubicBezTo>
                    <a:pt x="168122" y="8229"/>
                    <a:pt x="214261" y="54292"/>
                    <a:pt x="214261" y="111239"/>
                  </a:cubicBezTo>
                </a:path>
              </a:pathLst>
            </a:custGeom>
            <a:solidFill>
              <a:srgbClr val="005BA8">
                <a:alpha val="0"/>
              </a:srgbClr>
            </a:solidFill>
            <a:ln w="12700">
              <a:solidFill>
                <a:srgbClr val="005BA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03201" y="4875238"/>
              <a:ext cx="110608" cy="19236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500"/>
                </a:lnSpc>
                <a:defRPr/>
              </a:pPr>
              <a:r>
                <a:rPr lang="en-US" sz="1296" b="1" dirty="0">
                  <a:solidFill>
                    <a:srgbClr val="005BA8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31318" y="4537995"/>
            <a:ext cx="222491" cy="222453"/>
            <a:chOff x="7047260" y="4853780"/>
            <a:chExt cx="222491" cy="222453"/>
          </a:xfrm>
        </p:grpSpPr>
        <p:sp>
          <p:nvSpPr>
            <p:cNvPr id="32" name="Freeform 3"/>
            <p:cNvSpPr/>
            <p:nvPr/>
          </p:nvSpPr>
          <p:spPr>
            <a:xfrm>
              <a:off x="7047260" y="4853780"/>
              <a:ext cx="222491" cy="222453"/>
            </a:xfrm>
            <a:custGeom>
              <a:avLst/>
              <a:gdLst>
                <a:gd name="connsiteX0" fmla="*/ 214261 w 222491"/>
                <a:gd name="connsiteY0" fmla="*/ 111239 h 222453"/>
                <a:gd name="connsiteX1" fmla="*/ 111251 w 222491"/>
                <a:gd name="connsiteY1" fmla="*/ 214223 h 222453"/>
                <a:gd name="connsiteX2" fmla="*/ 8229 w 222491"/>
                <a:gd name="connsiteY2" fmla="*/ 111239 h 222453"/>
                <a:gd name="connsiteX3" fmla="*/ 111251 w 222491"/>
                <a:gd name="connsiteY3" fmla="*/ 8229 h 222453"/>
                <a:gd name="connsiteX4" fmla="*/ 214261 w 222491"/>
                <a:gd name="connsiteY4" fmla="*/ 111239 h 22245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22491" h="222453">
                  <a:moveTo>
                    <a:pt x="214261" y="111239"/>
                  </a:moveTo>
                  <a:cubicBezTo>
                    <a:pt x="214261" y="168109"/>
                    <a:pt x="168122" y="214223"/>
                    <a:pt x="111251" y="214223"/>
                  </a:cubicBezTo>
                  <a:cubicBezTo>
                    <a:pt x="54343" y="214223"/>
                    <a:pt x="8229" y="168109"/>
                    <a:pt x="8229" y="111239"/>
                  </a:cubicBezTo>
                  <a:cubicBezTo>
                    <a:pt x="8229" y="54292"/>
                    <a:pt x="54343" y="8229"/>
                    <a:pt x="111251" y="8229"/>
                  </a:cubicBezTo>
                  <a:cubicBezTo>
                    <a:pt x="168122" y="8229"/>
                    <a:pt x="214261" y="54292"/>
                    <a:pt x="214261" y="111239"/>
                  </a:cubicBezTo>
                </a:path>
              </a:pathLst>
            </a:custGeom>
            <a:solidFill>
              <a:srgbClr val="005BA8">
                <a:alpha val="0"/>
              </a:srgbClr>
            </a:solidFill>
            <a:ln w="12700">
              <a:solidFill>
                <a:srgbClr val="005BA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103201" y="4875238"/>
              <a:ext cx="110608" cy="19236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500"/>
                </a:lnSpc>
                <a:defRPr/>
              </a:pPr>
              <a:r>
                <a:rPr lang="en-US" sz="1296" b="1" dirty="0">
                  <a:solidFill>
                    <a:srgbClr val="005BA8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29197" y="4535613"/>
            <a:ext cx="222491" cy="222453"/>
            <a:chOff x="7047260" y="4853780"/>
            <a:chExt cx="222491" cy="222453"/>
          </a:xfrm>
        </p:grpSpPr>
        <p:sp>
          <p:nvSpPr>
            <p:cNvPr id="35" name="Freeform 3"/>
            <p:cNvSpPr/>
            <p:nvPr/>
          </p:nvSpPr>
          <p:spPr>
            <a:xfrm>
              <a:off x="7047260" y="4853780"/>
              <a:ext cx="222491" cy="222453"/>
            </a:xfrm>
            <a:custGeom>
              <a:avLst/>
              <a:gdLst>
                <a:gd name="connsiteX0" fmla="*/ 214261 w 222491"/>
                <a:gd name="connsiteY0" fmla="*/ 111239 h 222453"/>
                <a:gd name="connsiteX1" fmla="*/ 111251 w 222491"/>
                <a:gd name="connsiteY1" fmla="*/ 214223 h 222453"/>
                <a:gd name="connsiteX2" fmla="*/ 8229 w 222491"/>
                <a:gd name="connsiteY2" fmla="*/ 111239 h 222453"/>
                <a:gd name="connsiteX3" fmla="*/ 111251 w 222491"/>
                <a:gd name="connsiteY3" fmla="*/ 8229 h 222453"/>
                <a:gd name="connsiteX4" fmla="*/ 214261 w 222491"/>
                <a:gd name="connsiteY4" fmla="*/ 111239 h 22245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222491" h="222453">
                  <a:moveTo>
                    <a:pt x="214261" y="111239"/>
                  </a:moveTo>
                  <a:cubicBezTo>
                    <a:pt x="214261" y="168109"/>
                    <a:pt x="168122" y="214223"/>
                    <a:pt x="111251" y="214223"/>
                  </a:cubicBezTo>
                  <a:cubicBezTo>
                    <a:pt x="54343" y="214223"/>
                    <a:pt x="8229" y="168109"/>
                    <a:pt x="8229" y="111239"/>
                  </a:cubicBezTo>
                  <a:cubicBezTo>
                    <a:pt x="8229" y="54292"/>
                    <a:pt x="54343" y="8229"/>
                    <a:pt x="111251" y="8229"/>
                  </a:cubicBezTo>
                  <a:cubicBezTo>
                    <a:pt x="168122" y="8229"/>
                    <a:pt x="214261" y="54292"/>
                    <a:pt x="214261" y="111239"/>
                  </a:cubicBezTo>
                </a:path>
              </a:pathLst>
            </a:custGeom>
            <a:solidFill>
              <a:srgbClr val="005BA8">
                <a:alpha val="0"/>
              </a:srgbClr>
            </a:solidFill>
            <a:ln w="12700">
              <a:solidFill>
                <a:srgbClr val="005BA8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FFFF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03201" y="4875238"/>
              <a:ext cx="110608" cy="19236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500"/>
                </a:lnSpc>
                <a:defRPr/>
              </a:pPr>
              <a:r>
                <a:rPr lang="en-US" sz="1296" b="1" dirty="0">
                  <a:solidFill>
                    <a:srgbClr val="005BA8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sp>
        <p:nvSpPr>
          <p:cNvPr id="38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894DA1D-082B-7048-B94C-DD0409136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010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1" b="72104"/>
          <a:stretch/>
        </p:blipFill>
        <p:spPr>
          <a:xfrm>
            <a:off x="914400" y="1905000"/>
            <a:ext cx="7488964" cy="343480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2228659" y="2101851"/>
            <a:ext cx="921727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Pentose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sugar:</a:t>
            </a:r>
          </a:p>
          <a:p>
            <a:pPr algn="ctr">
              <a:defRPr/>
            </a:pPr>
            <a:r>
              <a:rPr lang="en-US" sz="1200" b="1" dirty="0" err="1">
                <a:solidFill>
                  <a:srgbClr val="000000"/>
                </a:solidFill>
                <a:latin typeface="Arial"/>
              </a:rPr>
              <a:t>Deoxyribose</a:t>
            </a:r>
            <a:endParaRPr lang="en-US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56726" y="2101851"/>
            <a:ext cx="1224694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cs typeface="+mn-cs"/>
              </a:rPr>
              <a:t>Nitrogen-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cs typeface="+mn-cs"/>
              </a:rPr>
              <a:t>containing base: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cs typeface="+mn-cs"/>
              </a:rPr>
              <a:t>Adenine (A)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65314" y="2286517"/>
            <a:ext cx="78707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cs typeface="+mn-cs"/>
              </a:rPr>
              <a:t>Phosphate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cs typeface="+mn-cs"/>
              </a:rPr>
              <a:t>group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6816" y="4860120"/>
            <a:ext cx="2375314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10312" indent="-2103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Arial Black" pitchFamily="34" charset="0"/>
              </a:rPr>
              <a:t>(a) Adenine nucleotide</a:t>
            </a:r>
            <a:br>
              <a:rPr lang="en-US" sz="1200" b="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sz="1200" b="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(Chemical structure)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080075" y="2669684"/>
            <a:ext cx="964581" cy="280283"/>
            <a:chOff x="92730" y="408710"/>
            <a:chExt cx="515747" cy="149863"/>
          </a:xfrm>
        </p:grpSpPr>
        <p:sp>
          <p:nvSpPr>
            <p:cNvPr id="41" name="Freeform 40"/>
            <p:cNvSpPr/>
            <p:nvPr/>
          </p:nvSpPr>
          <p:spPr>
            <a:xfrm>
              <a:off x="344246" y="408710"/>
              <a:ext cx="25400" cy="88582"/>
            </a:xfrm>
            <a:custGeom>
              <a:avLst/>
              <a:gdLst>
                <a:gd name="connsiteX0" fmla="*/ 6350 w 25400"/>
                <a:gd name="connsiteY0" fmla="*/ 6350 h 88582"/>
                <a:gd name="connsiteX1" fmla="*/ 6350 w 25400"/>
                <a:gd name="connsiteY1" fmla="*/ 82232 h 8858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88582">
                  <a:moveTo>
                    <a:pt x="6350" y="6350"/>
                  </a:moveTo>
                  <a:lnTo>
                    <a:pt x="6350" y="82232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3"/>
            <p:cNvSpPr/>
            <p:nvPr/>
          </p:nvSpPr>
          <p:spPr>
            <a:xfrm>
              <a:off x="92730" y="484596"/>
              <a:ext cx="515747" cy="73977"/>
            </a:xfrm>
            <a:custGeom>
              <a:avLst/>
              <a:gdLst>
                <a:gd name="connsiteX0" fmla="*/ 509396 w 515747"/>
                <a:gd name="connsiteY0" fmla="*/ 67627 h 73977"/>
                <a:gd name="connsiteX1" fmla="*/ 509396 w 515747"/>
                <a:gd name="connsiteY1" fmla="*/ 6350 h 73977"/>
                <a:gd name="connsiteX2" fmla="*/ 6350 w 515747"/>
                <a:gd name="connsiteY2" fmla="*/ 6350 h 73977"/>
                <a:gd name="connsiteX3" fmla="*/ 6350 w 515747"/>
                <a:gd name="connsiteY3" fmla="*/ 67627 h 7397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515747" h="73977">
                  <a:moveTo>
                    <a:pt x="509396" y="67627"/>
                  </a:moveTo>
                  <a:lnTo>
                    <a:pt x="509396" y="6350"/>
                  </a:lnTo>
                  <a:lnTo>
                    <a:pt x="6350" y="6350"/>
                  </a:lnTo>
                  <a:lnTo>
                    <a:pt x="6350" y="67627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194577" y="2669684"/>
            <a:ext cx="964581" cy="280283"/>
            <a:chOff x="688638" y="408710"/>
            <a:chExt cx="515747" cy="149863"/>
          </a:xfrm>
        </p:grpSpPr>
        <p:sp>
          <p:nvSpPr>
            <p:cNvPr id="44" name="Freeform 3"/>
            <p:cNvSpPr/>
            <p:nvPr/>
          </p:nvSpPr>
          <p:spPr>
            <a:xfrm>
              <a:off x="940165" y="408710"/>
              <a:ext cx="25400" cy="88582"/>
            </a:xfrm>
            <a:custGeom>
              <a:avLst/>
              <a:gdLst>
                <a:gd name="connsiteX0" fmla="*/ 6350 w 25400"/>
                <a:gd name="connsiteY0" fmla="*/ 6350 h 88582"/>
                <a:gd name="connsiteX1" fmla="*/ 6350 w 25400"/>
                <a:gd name="connsiteY1" fmla="*/ 82232 h 8858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88582">
                  <a:moveTo>
                    <a:pt x="6350" y="6350"/>
                  </a:moveTo>
                  <a:lnTo>
                    <a:pt x="6350" y="82232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Freeform 3"/>
            <p:cNvSpPr/>
            <p:nvPr/>
          </p:nvSpPr>
          <p:spPr>
            <a:xfrm>
              <a:off x="688638" y="484596"/>
              <a:ext cx="515747" cy="73977"/>
            </a:xfrm>
            <a:custGeom>
              <a:avLst/>
              <a:gdLst>
                <a:gd name="connsiteX0" fmla="*/ 509397 w 515747"/>
                <a:gd name="connsiteY0" fmla="*/ 67627 h 73977"/>
                <a:gd name="connsiteX1" fmla="*/ 509397 w 515747"/>
                <a:gd name="connsiteY1" fmla="*/ 6350 h 73977"/>
                <a:gd name="connsiteX2" fmla="*/ 6350 w 515747"/>
                <a:gd name="connsiteY2" fmla="*/ 6350 h 73977"/>
                <a:gd name="connsiteX3" fmla="*/ 6350 w 515747"/>
                <a:gd name="connsiteY3" fmla="*/ 67627 h 7397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515747" h="73977">
                  <a:moveTo>
                    <a:pt x="509397" y="67627"/>
                  </a:moveTo>
                  <a:lnTo>
                    <a:pt x="509397" y="6350"/>
                  </a:lnTo>
                  <a:lnTo>
                    <a:pt x="6350" y="6350"/>
                  </a:lnTo>
                  <a:lnTo>
                    <a:pt x="6350" y="67627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323550" y="2669684"/>
            <a:ext cx="2079109" cy="280283"/>
            <a:chOff x="1292283" y="408710"/>
            <a:chExt cx="1111669" cy="149863"/>
          </a:xfrm>
        </p:grpSpPr>
        <p:sp>
          <p:nvSpPr>
            <p:cNvPr id="47" name="Freeform 3"/>
            <p:cNvSpPr/>
            <p:nvPr/>
          </p:nvSpPr>
          <p:spPr>
            <a:xfrm>
              <a:off x="1841766" y="408710"/>
              <a:ext cx="25400" cy="88582"/>
            </a:xfrm>
            <a:custGeom>
              <a:avLst/>
              <a:gdLst>
                <a:gd name="connsiteX0" fmla="*/ 6350 w 25400"/>
                <a:gd name="connsiteY0" fmla="*/ 6350 h 88582"/>
                <a:gd name="connsiteX1" fmla="*/ 6350 w 25400"/>
                <a:gd name="connsiteY1" fmla="*/ 82232 h 8858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88582">
                  <a:moveTo>
                    <a:pt x="6350" y="6350"/>
                  </a:moveTo>
                  <a:lnTo>
                    <a:pt x="6350" y="82232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Freeform 3"/>
            <p:cNvSpPr/>
            <p:nvPr/>
          </p:nvSpPr>
          <p:spPr>
            <a:xfrm>
              <a:off x="1292283" y="484596"/>
              <a:ext cx="1111669" cy="73977"/>
            </a:xfrm>
            <a:custGeom>
              <a:avLst/>
              <a:gdLst>
                <a:gd name="connsiteX0" fmla="*/ 1105319 w 1111669"/>
                <a:gd name="connsiteY0" fmla="*/ 67627 h 73977"/>
                <a:gd name="connsiteX1" fmla="*/ 1105319 w 1111669"/>
                <a:gd name="connsiteY1" fmla="*/ 6350 h 73977"/>
                <a:gd name="connsiteX2" fmla="*/ 6350 w 1111669"/>
                <a:gd name="connsiteY2" fmla="*/ 6350 h 73977"/>
                <a:gd name="connsiteX3" fmla="*/ 6350 w 1111669"/>
                <a:gd name="connsiteY3" fmla="*/ 67627 h 7397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1111669" h="73977">
                  <a:moveTo>
                    <a:pt x="1105319" y="67627"/>
                  </a:moveTo>
                  <a:lnTo>
                    <a:pt x="1105319" y="6350"/>
                  </a:lnTo>
                  <a:lnTo>
                    <a:pt x="6350" y="6350"/>
                  </a:lnTo>
                  <a:lnTo>
                    <a:pt x="6350" y="67627"/>
                  </a:ln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11020" y="4081911"/>
            <a:ext cx="262338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01168" indent="-2011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srgbClr val="000000"/>
                </a:solidFill>
                <a:latin typeface="Arial Black" pitchFamily="34" charset="0"/>
                <a:cs typeface="+mn-cs"/>
              </a:rPr>
              <a:t>(b) Adenine nucleotide</a:t>
            </a:r>
            <a:br>
              <a:rPr lang="en-US" sz="1200" b="0" dirty="0">
                <a:solidFill>
                  <a:srgbClr val="000000"/>
                </a:solidFill>
                <a:latin typeface="Arial Black" pitchFamily="34" charset="0"/>
                <a:cs typeface="+mn-cs"/>
              </a:rPr>
            </a:br>
            <a:r>
              <a:rPr lang="en-US" sz="1200" b="0" dirty="0">
                <a:solidFill>
                  <a:srgbClr val="000000"/>
                </a:solidFill>
                <a:latin typeface="Arial Black" pitchFamily="34" charset="0"/>
                <a:cs typeface="+mn-cs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 "/>
                <a:cs typeface="+mn-cs"/>
              </a:rPr>
              <a:t>(Diagrammatic representation)</a:t>
            </a:r>
          </a:p>
        </p:txBody>
      </p:sp>
      <p:sp>
        <p:nvSpPr>
          <p:cNvPr id="20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295F7-CF0C-2741-8884-6CCB5BDF0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44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255776" y="213360"/>
            <a:ext cx="6632448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202966" y="221676"/>
            <a:ext cx="1526059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Hydrogen bonds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869841" y="604264"/>
            <a:ext cx="501419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KEY: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511191" y="923352"/>
            <a:ext cx="1088439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Thymine (T)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6511191" y="1339277"/>
            <a:ext cx="1078821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Adenine (A)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6506429" y="1750439"/>
            <a:ext cx="1133324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Cytosine (C)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6506429" y="2153664"/>
            <a:ext cx="1098058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Guanine (G)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1301016" y="1948877"/>
            <a:ext cx="1155766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Deoxyribose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sugar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1291491" y="2439414"/>
            <a:ext cx="982641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Phosphate</a:t>
            </a:r>
          </a:p>
        </p:txBody>
      </p: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4201379" y="3644327"/>
            <a:ext cx="1580561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Sugar-phosphate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backbone</a:t>
            </a: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2424966" y="6389114"/>
            <a:ext cx="3374193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(d) Diagram of a DNA molecule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505200" y="3000375"/>
            <a:ext cx="1214438" cy="1023938"/>
            <a:chOff x="3505200" y="3000375"/>
            <a:chExt cx="1214438" cy="1023938"/>
          </a:xfrm>
        </p:grpSpPr>
        <p:sp>
          <p:nvSpPr>
            <p:cNvPr id="3" name="Freeform 2"/>
            <p:cNvSpPr/>
            <p:nvPr/>
          </p:nvSpPr>
          <p:spPr>
            <a:xfrm>
              <a:off x="3505200" y="3000375"/>
              <a:ext cx="1214438" cy="1023938"/>
            </a:xfrm>
            <a:custGeom>
              <a:avLst/>
              <a:gdLst>
                <a:gd name="connsiteX0" fmla="*/ 1145381 w 1214438"/>
                <a:gd name="connsiteY0" fmla="*/ 0 h 1023938"/>
                <a:gd name="connsiteX1" fmla="*/ 1214438 w 1214438"/>
                <a:gd name="connsiteY1" fmla="*/ 85725 h 1023938"/>
                <a:gd name="connsiteX2" fmla="*/ 61913 w 1214438"/>
                <a:gd name="connsiteY2" fmla="*/ 1023938 h 1023938"/>
                <a:gd name="connsiteX3" fmla="*/ 0 w 1214438"/>
                <a:gd name="connsiteY3" fmla="*/ 950119 h 102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438" h="1023938">
                  <a:moveTo>
                    <a:pt x="1145381" y="0"/>
                  </a:moveTo>
                  <a:lnTo>
                    <a:pt x="1214438" y="85725"/>
                  </a:lnTo>
                  <a:lnTo>
                    <a:pt x="61913" y="1023938"/>
                  </a:lnTo>
                  <a:lnTo>
                    <a:pt x="0" y="950119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138612" y="3550444"/>
              <a:ext cx="90488" cy="104775"/>
            </a:xfrm>
            <a:custGeom>
              <a:avLst/>
              <a:gdLst>
                <a:gd name="connsiteX0" fmla="*/ 0 w 90488"/>
                <a:gd name="connsiteY0" fmla="*/ 0 h 104775"/>
                <a:gd name="connsiteX1" fmla="*/ 90488 w 90488"/>
                <a:gd name="connsiteY1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488" h="104775">
                  <a:moveTo>
                    <a:pt x="0" y="0"/>
                  </a:moveTo>
                  <a:lnTo>
                    <a:pt x="90488" y="10477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18" name="Freeform 17"/>
          <p:cNvSpPr/>
          <p:nvPr/>
        </p:nvSpPr>
        <p:spPr>
          <a:xfrm>
            <a:off x="2324100" y="2566988"/>
            <a:ext cx="642938" cy="233362"/>
          </a:xfrm>
          <a:custGeom>
            <a:avLst/>
            <a:gdLst>
              <a:gd name="connsiteX0" fmla="*/ 0 w 642938"/>
              <a:gd name="connsiteY0" fmla="*/ 0 h 233362"/>
              <a:gd name="connsiteX1" fmla="*/ 469106 w 642938"/>
              <a:gd name="connsiteY1" fmla="*/ 0 h 233362"/>
              <a:gd name="connsiteX2" fmla="*/ 642938 w 642938"/>
              <a:gd name="connsiteY2" fmla="*/ 233362 h 23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938" h="233362">
                <a:moveTo>
                  <a:pt x="0" y="0"/>
                </a:moveTo>
                <a:lnTo>
                  <a:pt x="469106" y="0"/>
                </a:lnTo>
                <a:lnTo>
                  <a:pt x="642938" y="233362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495550" y="2071688"/>
            <a:ext cx="759619" cy="523875"/>
          </a:xfrm>
          <a:custGeom>
            <a:avLst/>
            <a:gdLst>
              <a:gd name="connsiteX0" fmla="*/ 0 w 759619"/>
              <a:gd name="connsiteY0" fmla="*/ 0 h 523875"/>
              <a:gd name="connsiteX1" fmla="*/ 319088 w 759619"/>
              <a:gd name="connsiteY1" fmla="*/ 0 h 523875"/>
              <a:gd name="connsiteX2" fmla="*/ 759619 w 759619"/>
              <a:gd name="connsiteY2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619" h="523875">
                <a:moveTo>
                  <a:pt x="0" y="0"/>
                </a:moveTo>
                <a:lnTo>
                  <a:pt x="319088" y="0"/>
                </a:lnTo>
                <a:lnTo>
                  <a:pt x="759619" y="52387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597275" y="330200"/>
            <a:ext cx="584200" cy="698500"/>
          </a:xfrm>
          <a:custGeom>
            <a:avLst/>
            <a:gdLst>
              <a:gd name="connsiteX0" fmla="*/ 0 w 584200"/>
              <a:gd name="connsiteY0" fmla="*/ 698500 h 698500"/>
              <a:gd name="connsiteX1" fmla="*/ 301625 w 584200"/>
              <a:gd name="connsiteY1" fmla="*/ 0 h 698500"/>
              <a:gd name="connsiteX2" fmla="*/ 584200 w 584200"/>
              <a:gd name="connsiteY2" fmla="*/ 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200" h="698500">
                <a:moveTo>
                  <a:pt x="0" y="698500"/>
                </a:moveTo>
                <a:lnTo>
                  <a:pt x="301625" y="0"/>
                </a:lnTo>
                <a:lnTo>
                  <a:pt x="58420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1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4AA89C0F-5E24-DB47-8F26-18CEFAAFF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801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"/>
          <a:stretch>
            <a:fillRect/>
          </a:stretch>
        </p:blipFill>
        <p:spPr>
          <a:xfrm>
            <a:off x="298704" y="673608"/>
            <a:ext cx="8546592" cy="55107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32338" y="683477"/>
            <a:ext cx="1162178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Adenine 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2063" y="978752"/>
            <a:ext cx="1043555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High-energy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phosphate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bonds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7175" y="2050315"/>
            <a:ext cx="120226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>
                <a:solidFill>
                  <a:srgbClr val="FFFFFF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9238" y="2050315"/>
            <a:ext cx="120226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2650" y="2050315"/>
            <a:ext cx="120226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13" y="2631340"/>
            <a:ext cx="1569340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Phosphate groups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8838" y="2344002"/>
            <a:ext cx="596317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6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Ribose</a:t>
            </a:r>
          </a:p>
          <a:p>
            <a:pPr algn="ctr" eaLnBrk="0" hangingPunct="0">
              <a:lnSpc>
                <a:spcPts val="16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sugar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038" y="3245702"/>
            <a:ext cx="3338350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384048" indent="-384048" eaLnBrk="0" hangingPunct="0">
              <a:lnSpc>
                <a:spcPts val="1600"/>
              </a:lnSpc>
              <a:defRPr/>
            </a:pPr>
            <a:r>
              <a:rPr lang="en-US" sz="14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	Adenosine triphosphate (ATP)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1463" y="4523640"/>
            <a:ext cx="336631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4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063" y="4960202"/>
            <a:ext cx="120226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>
                <a:solidFill>
                  <a:srgbClr val="FFFFFF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588" y="4960202"/>
            <a:ext cx="120226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>
                <a:solidFill>
                  <a:srgbClr val="FFFFFF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8175" y="4960202"/>
            <a:ext cx="120226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>
                <a:solidFill>
                  <a:srgbClr val="FFFFFF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57563" y="5439627"/>
            <a:ext cx="345736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2038" y="5944452"/>
            <a:ext cx="2149306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384048" indent="-384048" eaLnBrk="0" hangingPunct="0">
              <a:lnSpc>
                <a:spcPts val="1600"/>
              </a:lnSpc>
              <a:defRPr/>
            </a:pPr>
            <a:r>
              <a:rPr lang="en-US" sz="140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(b)	Hydrolysis of ATP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94300" y="5130065"/>
            <a:ext cx="915315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Hydrolysis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99275" y="4955440"/>
            <a:ext cx="120226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>
                <a:solidFill>
                  <a:srgbClr val="FFFFFF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80275" y="4955440"/>
            <a:ext cx="120226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>
                <a:solidFill>
                  <a:srgbClr val="FFFFFF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36063" y="4933215"/>
            <a:ext cx="153888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P</a:t>
            </a:r>
            <a:r>
              <a:rPr lang="en-US" sz="1400" b="1" baseline="-25000" dirty="0">
                <a:solidFill>
                  <a:srgbClr val="FFFFFF"/>
                </a:solidFill>
                <a:latin typeface="Arial"/>
                <a:ea typeface="ＭＳ Ｐゴシック" charset="0"/>
              </a:rPr>
              <a:t>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96488" y="4972902"/>
            <a:ext cx="607539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Energy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58000" y="5342790"/>
            <a:ext cx="2024593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16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Adenosine 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diphosphate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algn="ctr" eaLnBrk="0" hangingPunct="0">
              <a:lnSpc>
                <a:spcPts val="1600"/>
              </a:lnSpc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(ADP)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035843" y="1089819"/>
            <a:ext cx="740567" cy="1029494"/>
            <a:chOff x="2178050" y="1727200"/>
            <a:chExt cx="1282700" cy="1778000"/>
          </a:xfrm>
        </p:grpSpPr>
        <p:sp>
          <p:nvSpPr>
            <p:cNvPr id="26" name="Freeform 25"/>
            <p:cNvSpPr/>
            <p:nvPr/>
          </p:nvSpPr>
          <p:spPr>
            <a:xfrm>
              <a:off x="2178050" y="1727200"/>
              <a:ext cx="1282700" cy="1778000"/>
            </a:xfrm>
            <a:custGeom>
              <a:avLst/>
              <a:gdLst>
                <a:gd name="connsiteX0" fmla="*/ 0 w 1282700"/>
                <a:gd name="connsiteY0" fmla="*/ 1778000 h 1778000"/>
                <a:gd name="connsiteX1" fmla="*/ 1085850 w 1282700"/>
                <a:gd name="connsiteY1" fmla="*/ 0 h 1778000"/>
                <a:gd name="connsiteX2" fmla="*/ 1282700 w 1282700"/>
                <a:gd name="connsiteY2" fmla="*/ 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2700" h="1778000">
                  <a:moveTo>
                    <a:pt x="0" y="1778000"/>
                  </a:moveTo>
                  <a:lnTo>
                    <a:pt x="1085850" y="0"/>
                  </a:lnTo>
                  <a:lnTo>
                    <a:pt x="128270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263900" y="1733550"/>
              <a:ext cx="0" cy="1771650"/>
            </a:xfrm>
            <a:custGeom>
              <a:avLst/>
              <a:gdLst>
                <a:gd name="connsiteX0" fmla="*/ 0 w 0"/>
                <a:gd name="connsiteY0" fmla="*/ 0 h 1771650"/>
                <a:gd name="connsiteX1" fmla="*/ 0 w 0"/>
                <a:gd name="connsiteY1" fmla="*/ 177165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771650">
                  <a:moveTo>
                    <a:pt x="0" y="0"/>
                  </a:moveTo>
                  <a:lnTo>
                    <a:pt x="0" y="17716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28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A219C975-2A45-E54E-841F-7BFAF46DB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796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441448" y="213360"/>
            <a:ext cx="4261104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02325" y="692485"/>
            <a:ext cx="338041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0" b="1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</p:txBody>
      </p:sp>
      <p:sp>
        <p:nvSpPr>
          <p:cNvPr id="6" name="TextBox 5"/>
          <p:cNvSpPr txBox="1"/>
          <p:nvPr/>
        </p:nvSpPr>
        <p:spPr>
          <a:xfrm rot="1709095">
            <a:off x="3474554" y="513089"/>
            <a:ext cx="147476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2807" y="313865"/>
            <a:ext cx="117020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0" b="1">
                <a:solidFill>
                  <a:srgbClr val="FFFFFF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 rot="20811715">
            <a:off x="4117595" y="861551"/>
            <a:ext cx="147476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3281" y="817100"/>
            <a:ext cx="147476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600" b="1">
                <a:solidFill>
                  <a:srgbClr val="FFFFFF"/>
                </a:solidFill>
                <a:latin typeface="Arial"/>
                <a:ea typeface="ＭＳ Ｐゴシック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7144" y="817100"/>
            <a:ext cx="147476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600" b="1">
                <a:solidFill>
                  <a:srgbClr val="FFFFFF"/>
                </a:solidFill>
                <a:latin typeface="Arial"/>
                <a:ea typeface="ＭＳ Ｐゴシック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0088" y="560722"/>
            <a:ext cx="370294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0" b="1">
                <a:solidFill>
                  <a:srgbClr val="000000"/>
                </a:solidFill>
                <a:latin typeface="Arial"/>
                <a:ea typeface="ＭＳ Ｐゴシック" charset="0"/>
              </a:rPr>
              <a:t>ADP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263" y="724230"/>
            <a:ext cx="102592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9307" y="928228"/>
            <a:ext cx="149080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P</a:t>
            </a:r>
            <a:r>
              <a:rPr lang="en-US" sz="1370" b="1" baseline="-25000" dirty="0">
                <a:solidFill>
                  <a:srgbClr val="FFFFFF"/>
                </a:solidFill>
                <a:latin typeface="Arial"/>
                <a:ea typeface="ＭＳ Ｐゴシック" charset="0"/>
              </a:rPr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1400" y="2411747"/>
            <a:ext cx="535403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Solute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0558" y="1455273"/>
            <a:ext cx="4006161" cy="57708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347472" indent="-347472" eaLnBrk="0" hangingPunct="0">
              <a:lnSpc>
                <a:spcPts val="1500"/>
              </a:lnSpc>
              <a:defRPr/>
            </a:pPr>
            <a:r>
              <a:rPr lang="en-US" sz="137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(a)	Chemical work.</a:t>
            </a:r>
            <a:r>
              <a:rPr lang="en-US" sz="137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ATP provides the energy</a:t>
            </a:r>
            <a:br>
              <a:rPr lang="en-US" sz="137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37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needed to drive energy-absorbing chemical</a:t>
            </a:r>
            <a:br>
              <a:rPr lang="en-US" sz="137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37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reactions.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2325" y="3076910"/>
            <a:ext cx="338041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0" b="1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48438" y="3684922"/>
            <a:ext cx="878446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7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protein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05725" y="3692860"/>
            <a:ext cx="117020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0" b="1">
                <a:solidFill>
                  <a:srgbClr val="FFFFFF"/>
                </a:solidFill>
                <a:latin typeface="Arial"/>
                <a:ea typeface="ＭＳ Ｐゴシック" charset="0"/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94788" y="3764297"/>
            <a:ext cx="149080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P</a:t>
            </a:r>
            <a:r>
              <a:rPr lang="en-US" sz="1370" b="1" baseline="-25000" dirty="0">
                <a:solidFill>
                  <a:srgbClr val="FFFFFF"/>
                </a:solidFill>
                <a:latin typeface="Arial"/>
                <a:ea typeface="ＭＳ Ｐゴシック" charset="0"/>
              </a:rPr>
              <a:t>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90088" y="2954672"/>
            <a:ext cx="370294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0" b="1">
                <a:solidFill>
                  <a:srgbClr val="000000"/>
                </a:solidFill>
                <a:latin typeface="Arial"/>
                <a:ea typeface="ＭＳ Ｐゴシック" charset="0"/>
              </a:rPr>
              <a:t>ADP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22644" y="3113418"/>
            <a:ext cx="102592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88513" y="3316622"/>
            <a:ext cx="149080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P</a:t>
            </a:r>
            <a:r>
              <a:rPr lang="en-US" sz="1370" b="1" baseline="-25000" dirty="0">
                <a:solidFill>
                  <a:srgbClr val="FFFFFF"/>
                </a:solidFill>
                <a:latin typeface="Arial"/>
                <a:ea typeface="ＭＳ Ｐゴシック" charset="0"/>
              </a:rPr>
              <a:t>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70563" y="4276261"/>
            <a:ext cx="4241610" cy="57708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347472" indent="-347472" eaLnBrk="0" hangingPunct="0">
              <a:lnSpc>
                <a:spcPts val="1500"/>
              </a:lnSpc>
              <a:defRPr/>
            </a:pPr>
            <a:r>
              <a:rPr lang="en-US" sz="137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(b)	Transport work. </a:t>
            </a:r>
            <a:r>
              <a:rPr lang="en-US" sz="137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ATP drives the transport of</a:t>
            </a:r>
            <a:br>
              <a:rPr lang="en-US" sz="137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37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certain solutes (amino acids, for example)</a:t>
            </a:r>
            <a:br>
              <a:rPr lang="en-US" sz="137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37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across cell membranes.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02325" y="5215272"/>
            <a:ext cx="338041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0" b="1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04375" y="5070810"/>
            <a:ext cx="370294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0" b="1">
                <a:solidFill>
                  <a:srgbClr val="000000"/>
                </a:solidFill>
                <a:latin typeface="Arial"/>
                <a:ea typeface="ＭＳ Ｐゴシック" charset="0"/>
              </a:rPr>
              <a:t>ADP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32963" y="5230349"/>
            <a:ext cx="102592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2800" y="5432760"/>
            <a:ext cx="149080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P</a:t>
            </a:r>
            <a:r>
              <a:rPr lang="en-US" sz="1370" b="1" baseline="-25000" dirty="0">
                <a:solidFill>
                  <a:srgbClr val="FFFFFF"/>
                </a:solidFill>
                <a:latin typeface="Arial"/>
                <a:ea typeface="ＭＳ Ｐゴシック" charset="0"/>
              </a:rPr>
              <a:t>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69100" y="5472447"/>
            <a:ext cx="944169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0" b="1">
                <a:solidFill>
                  <a:srgbClr val="000000"/>
                </a:solidFill>
                <a:latin typeface="Arial"/>
                <a:ea typeface="ＭＳ Ｐゴシック" charset="0"/>
              </a:rPr>
              <a:t>Relaxed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70" b="1">
                <a:solidFill>
                  <a:srgbClr val="000000"/>
                </a:solidFill>
                <a:latin typeface="Arial"/>
                <a:ea typeface="ＭＳ Ｐゴシック" charset="0"/>
              </a:rPr>
              <a:t>muscle cell</a:t>
            </a:r>
            <a:endParaRPr lang="en-US" sz="137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6913" y="5472447"/>
            <a:ext cx="944169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0" b="1">
                <a:solidFill>
                  <a:srgbClr val="000000"/>
                </a:solidFill>
                <a:latin typeface="Arial"/>
                <a:ea typeface="ＭＳ Ｐゴシック" charset="0"/>
              </a:rPr>
              <a:t>Contracted</a:t>
            </a:r>
          </a:p>
          <a:p>
            <a:pPr eaLnBrk="0" hangingPunct="0">
              <a:lnSpc>
                <a:spcPts val="1500"/>
              </a:lnSpc>
              <a:defRPr/>
            </a:pPr>
            <a:r>
              <a:rPr lang="en-US" sz="1370" b="1">
                <a:solidFill>
                  <a:srgbClr val="000000"/>
                </a:solidFill>
                <a:latin typeface="Arial"/>
                <a:ea typeface="ＭＳ Ｐゴシック" charset="0"/>
              </a:rPr>
              <a:t>muscle cell</a:t>
            </a:r>
            <a:endParaRPr lang="en-US" sz="137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70563" y="6034417"/>
            <a:ext cx="4262962" cy="57708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347472" indent="-347472" eaLnBrk="0" hangingPunct="0">
              <a:lnSpc>
                <a:spcPts val="1500"/>
              </a:lnSpc>
              <a:defRPr/>
            </a:pPr>
            <a:r>
              <a:rPr lang="en-US" sz="1370" dirty="0">
                <a:solidFill>
                  <a:srgbClr val="000000"/>
                </a:solidFill>
                <a:latin typeface="Arial Black" pitchFamily="34" charset="0"/>
                <a:ea typeface="ＭＳ Ｐゴシック" charset="0"/>
              </a:rPr>
              <a:t>(c)	Mechanical work. </a:t>
            </a:r>
            <a:r>
              <a:rPr lang="en-US" sz="137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ATP activates contractile</a:t>
            </a:r>
            <a:br>
              <a:rPr lang="en-US" sz="137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37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proteins in muscle cells so that the cells can</a:t>
            </a:r>
            <a:br>
              <a:rPr lang="en-US" sz="137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sz="137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shorten and perform mechanical work.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22198" y="298138"/>
            <a:ext cx="149080" cy="1923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500"/>
              </a:lnSpc>
              <a:defRPr/>
            </a:pPr>
            <a:r>
              <a:rPr lang="en-US" sz="137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P</a:t>
            </a:r>
            <a:r>
              <a:rPr lang="en-US" sz="1370" b="1" baseline="-25000" dirty="0">
                <a:solidFill>
                  <a:srgbClr val="FFFFFF"/>
                </a:solidFill>
                <a:latin typeface="Arial"/>
                <a:ea typeface="ＭＳ Ｐゴシック" charset="0"/>
              </a:rPr>
              <a:t>i</a:t>
            </a:r>
          </a:p>
        </p:txBody>
      </p:sp>
      <p:sp>
        <p:nvSpPr>
          <p:cNvPr id="3" name="Freeform 2"/>
          <p:cNvSpPr/>
          <p:nvPr/>
        </p:nvSpPr>
        <p:spPr>
          <a:xfrm>
            <a:off x="4648200" y="2516981"/>
            <a:ext cx="183356" cy="0"/>
          </a:xfrm>
          <a:custGeom>
            <a:avLst/>
            <a:gdLst>
              <a:gd name="connsiteX0" fmla="*/ 0 w 183356"/>
              <a:gd name="connsiteY0" fmla="*/ 0 h 0"/>
              <a:gd name="connsiteX1" fmla="*/ 183356 w 18335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3356">
                <a:moveTo>
                  <a:pt x="0" y="0"/>
                </a:moveTo>
                <a:lnTo>
                  <a:pt x="18335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136231" y="3514725"/>
            <a:ext cx="40481" cy="292894"/>
          </a:xfrm>
          <a:custGeom>
            <a:avLst/>
            <a:gdLst>
              <a:gd name="connsiteX0" fmla="*/ 40481 w 40481"/>
              <a:gd name="connsiteY0" fmla="*/ 0 h 292894"/>
              <a:gd name="connsiteX1" fmla="*/ 40481 w 40481"/>
              <a:gd name="connsiteY1" fmla="*/ 292894 h 292894"/>
              <a:gd name="connsiteX2" fmla="*/ 0 w 40481"/>
              <a:gd name="connsiteY2" fmla="*/ 292894 h 29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81" h="292894">
                <a:moveTo>
                  <a:pt x="40481" y="0"/>
                </a:moveTo>
                <a:lnTo>
                  <a:pt x="40481" y="292894"/>
                </a:lnTo>
                <a:lnTo>
                  <a:pt x="0" y="29289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5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8E584416-439B-434A-87EE-C3523AB4C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38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0"/>
          <a:stretch>
            <a:fillRect/>
          </a:stretch>
        </p:blipFill>
        <p:spPr>
          <a:xfrm>
            <a:off x="298704" y="2215896"/>
            <a:ext cx="8546592" cy="2426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15132" y="2307213"/>
            <a:ext cx="537519" cy="24654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02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KEY: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295" y="2605669"/>
            <a:ext cx="660437" cy="24654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02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9295" y="2902532"/>
            <a:ext cx="787075" cy="24654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02" b="1">
                <a:solidFill>
                  <a:srgbClr val="000000"/>
                </a:solidFill>
                <a:latin typeface="Arial"/>
                <a:ea typeface="ＭＳ Ｐゴシック" charset="0"/>
              </a:rPr>
              <a:t>Neutron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770" y="3200982"/>
            <a:ext cx="820738" cy="24654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02" b="1">
                <a:solidFill>
                  <a:srgbClr val="000000"/>
                </a:solidFill>
                <a:latin typeface="Arial"/>
                <a:ea typeface="ＭＳ Ｐゴシック" charset="0"/>
              </a:rPr>
              <a:t>Electron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2794" y="4077282"/>
            <a:ext cx="141224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Hydrogen (</a:t>
            </a:r>
            <a:r>
              <a:rPr lang="en-US" sz="160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1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0413" y="4365413"/>
            <a:ext cx="1372171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(1p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0n</a:t>
            </a:r>
            <a:r>
              <a:rPr lang="en-US" sz="160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1e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1057" y="4070932"/>
            <a:ext cx="1471557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Deuterium (</a:t>
            </a:r>
            <a:r>
              <a:rPr lang="en-US" sz="160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3438" y="4355095"/>
            <a:ext cx="133209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(1p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1n</a:t>
            </a:r>
            <a:r>
              <a:rPr lang="en-US" sz="160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1e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994" y="4083632"/>
            <a:ext cx="1142813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Tritium (</a:t>
            </a:r>
            <a:r>
              <a:rPr lang="en-US" sz="160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8375" y="4369382"/>
            <a:ext cx="1332096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(1p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2n</a:t>
            </a:r>
            <a:r>
              <a:rPr lang="en-US" sz="160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1e</a:t>
            </a:r>
            <a:r>
              <a:rPr lang="en-US" sz="16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FEFCB9E-AD92-5040-85FF-A9D84E29A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92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"/>
          <a:stretch>
            <a:fillRect/>
          </a:stretch>
        </p:blipFill>
        <p:spPr>
          <a:xfrm>
            <a:off x="298704" y="938784"/>
            <a:ext cx="8546592" cy="4980432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E08905-1D2C-AC42-8BEB-FF156FC24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44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1"/>
          <a:stretch>
            <a:fillRect/>
          </a:stretch>
        </p:blipFill>
        <p:spPr>
          <a:xfrm>
            <a:off x="298704" y="2127504"/>
            <a:ext cx="8546592" cy="26029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9979" y="4473523"/>
            <a:ext cx="1973297" cy="2220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43" b="1">
                <a:solidFill>
                  <a:srgbClr val="000000"/>
                </a:solidFill>
                <a:latin typeface="Arial"/>
                <a:ea typeface="ＭＳ Ｐゴシック" charset="0"/>
              </a:rPr>
              <a:t>Sodium (silvery metal)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0129" y="4473523"/>
            <a:ext cx="2234586" cy="2220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43" b="1">
                <a:solidFill>
                  <a:srgbClr val="000000"/>
                </a:solidFill>
                <a:latin typeface="Arial"/>
                <a:ea typeface="ＭＳ Ｐゴシック" charset="0"/>
              </a:rPr>
              <a:t>Chlorine (poisonous gas)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1804" y="4473523"/>
            <a:ext cx="2426946" cy="2220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43" b="1">
                <a:solidFill>
                  <a:srgbClr val="000000"/>
                </a:solidFill>
                <a:latin typeface="Arial"/>
                <a:ea typeface="ＭＳ Ｐゴシック" charset="0"/>
              </a:rPr>
              <a:t>Sodium chloride (table salt)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ADF6544-0BB0-8D40-AB6E-506DE1977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9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"/>
          <a:stretch>
            <a:fillRect/>
          </a:stretch>
        </p:blipFill>
        <p:spPr>
          <a:xfrm>
            <a:off x="993648" y="1139952"/>
            <a:ext cx="7156704" cy="45780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108289" y="1250960"/>
            <a:ext cx="4977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Chemically inert elements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5001" y="1908185"/>
            <a:ext cx="6781280" cy="3062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99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Outermost energy level (valence shell) complete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5164" y="3419478"/>
            <a:ext cx="362279" cy="34041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212" b="1">
                <a:solidFill>
                  <a:srgbClr val="000000"/>
                </a:solidFill>
                <a:latin typeface="Arial"/>
                <a:ea typeface="ＭＳ Ｐゴシック" charset="0"/>
              </a:rPr>
              <a:t>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764" y="2982915"/>
            <a:ext cx="314189" cy="34041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212" b="1">
                <a:solidFill>
                  <a:srgbClr val="000000"/>
                </a:solidFill>
                <a:latin typeface="Arial"/>
                <a:ea typeface="ＭＳ Ｐゴシック" charset="0"/>
              </a:rPr>
              <a:t>2e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1789" y="3409953"/>
            <a:ext cx="362279" cy="34041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212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6801" y="2771778"/>
            <a:ext cx="314189" cy="34041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212" b="1">
                <a:solidFill>
                  <a:srgbClr val="000000"/>
                </a:solidFill>
                <a:latin typeface="Arial"/>
                <a:ea typeface="ＭＳ Ｐゴシック" charset="0"/>
              </a:rPr>
              <a:t>8e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5339" y="2990853"/>
            <a:ext cx="314189" cy="34041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212" b="1">
                <a:solidFill>
                  <a:srgbClr val="000000"/>
                </a:solidFill>
                <a:latin typeface="Arial"/>
                <a:ea typeface="ＭＳ Ｐゴシック" charset="0"/>
              </a:rPr>
              <a:t>2e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8114" y="4770440"/>
            <a:ext cx="1574149" cy="34041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212" b="1">
                <a:solidFill>
                  <a:srgbClr val="000000"/>
                </a:solidFill>
                <a:latin typeface="Arial"/>
                <a:ea typeface="ＭＳ Ｐゴシック" charset="0"/>
              </a:rPr>
              <a:t>Helium (He)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8114" y="5162553"/>
            <a:ext cx="1837041" cy="3400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21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(2p</a:t>
            </a:r>
            <a:r>
              <a:rPr lang="en-US" sz="221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sz="221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2n</a:t>
            </a:r>
            <a:r>
              <a:rPr lang="en-US" sz="221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221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2e</a:t>
            </a:r>
            <a:r>
              <a:rPr lang="en-US" sz="221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r>
              <a:rPr lang="en-US" sz="221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3126" y="4770440"/>
            <a:ext cx="1338508" cy="34041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212" b="1">
                <a:solidFill>
                  <a:srgbClr val="000000"/>
                </a:solidFill>
                <a:latin typeface="Arial"/>
                <a:ea typeface="ＭＳ Ｐゴシック" charset="0"/>
              </a:rPr>
              <a:t>Neon (Ne)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3126" y="5162553"/>
            <a:ext cx="2362826" cy="3400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21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(10p</a:t>
            </a:r>
            <a:r>
              <a:rPr lang="en-US" sz="221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sz="221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10n</a:t>
            </a:r>
            <a:r>
              <a:rPr lang="en-US" sz="221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221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10e</a:t>
            </a:r>
            <a:r>
              <a:rPr lang="en-US" sz="221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r>
              <a:rPr lang="en-US" sz="221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EDCBD85-5374-BF41-B312-5EC09EBA9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84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990344" y="213360"/>
            <a:ext cx="516331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71402" y="307715"/>
            <a:ext cx="4246419" cy="28129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828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Chemically reactive elements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8317" y="792435"/>
            <a:ext cx="2778005" cy="46038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49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Outermost energy level</a:t>
            </a:r>
          </a:p>
          <a:p>
            <a:pPr algn="ctr" eaLnBrk="0" hangingPunct="0">
              <a:defRPr/>
            </a:pPr>
            <a:r>
              <a:rPr lang="en-US" sz="1496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(valence shell) incomplete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4176" y="2178589"/>
            <a:ext cx="153888" cy="2557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2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5801" y="1851564"/>
            <a:ext cx="237244" cy="2557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2" b="1">
                <a:solidFill>
                  <a:srgbClr val="000000"/>
                </a:solidFill>
                <a:latin typeface="Arial"/>
                <a:ea typeface="ＭＳ Ｐゴシック" charset="0"/>
              </a:rPr>
              <a:t>1e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4026" y="2173827"/>
            <a:ext cx="153888" cy="2557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2" b="1">
                <a:solidFill>
                  <a:srgbClr val="FFFFFF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5514" y="1649952"/>
            <a:ext cx="237244" cy="2557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2" b="1">
                <a:solidFill>
                  <a:srgbClr val="000000"/>
                </a:solidFill>
                <a:latin typeface="Arial"/>
                <a:ea typeface="ＭＳ Ｐゴシック" charset="0"/>
              </a:rPr>
              <a:t>4e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2951" y="1840452"/>
            <a:ext cx="237244" cy="2557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2" b="1">
                <a:solidFill>
                  <a:srgbClr val="000000"/>
                </a:solidFill>
                <a:latin typeface="Arial"/>
                <a:ea typeface="ＭＳ Ｐゴシック" charset="0"/>
              </a:rPr>
              <a:t>2e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6976" y="3153314"/>
            <a:ext cx="1348126" cy="2557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2" b="1">
                <a:solidFill>
                  <a:srgbClr val="000000"/>
                </a:solidFill>
                <a:latin typeface="Arial"/>
                <a:ea typeface="ＭＳ Ｐゴシック" charset="0"/>
              </a:rPr>
              <a:t>Hydrogen (H)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6976" y="3448589"/>
            <a:ext cx="1421864" cy="2554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(1p</a:t>
            </a:r>
            <a:r>
              <a:rPr lang="en-US" sz="166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sz="16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0n</a:t>
            </a:r>
            <a:r>
              <a:rPr lang="en-US" sz="166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16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1e</a:t>
            </a:r>
            <a:r>
              <a:rPr lang="en-US" sz="166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r>
              <a:rPr lang="en-US" sz="16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54076" y="4183602"/>
            <a:ext cx="237244" cy="2557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2" b="1">
                <a:solidFill>
                  <a:srgbClr val="000000"/>
                </a:solidFill>
                <a:latin typeface="Arial"/>
                <a:ea typeface="ＭＳ Ｐゴシック" charset="0"/>
              </a:rPr>
              <a:t>6e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85801" y="4351877"/>
            <a:ext cx="237244" cy="2557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2" b="1">
                <a:solidFill>
                  <a:srgbClr val="000000"/>
                </a:solidFill>
                <a:latin typeface="Arial"/>
                <a:ea typeface="ＭＳ Ｐゴシック" charset="0"/>
              </a:rPr>
              <a:t>2e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5876" y="3153314"/>
            <a:ext cx="1099660" cy="2557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2" b="1">
                <a:solidFill>
                  <a:srgbClr val="000000"/>
                </a:solidFill>
                <a:latin typeface="Arial"/>
                <a:ea typeface="ＭＳ Ｐゴシック" charset="0"/>
              </a:rPr>
              <a:t>Carbon (C)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5876" y="3448589"/>
            <a:ext cx="1421864" cy="2554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(6p</a:t>
            </a:r>
            <a:r>
              <a:rPr lang="en-US" sz="166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sz="16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6n</a:t>
            </a:r>
            <a:r>
              <a:rPr lang="en-US" sz="166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16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6e</a:t>
            </a:r>
            <a:r>
              <a:rPr lang="en-US" sz="166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r>
              <a:rPr lang="en-US" sz="16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5064" y="4012152"/>
            <a:ext cx="237244" cy="2557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2" b="1">
                <a:solidFill>
                  <a:srgbClr val="000000"/>
                </a:solidFill>
                <a:latin typeface="Arial"/>
                <a:ea typeface="ＭＳ Ｐゴシック" charset="0"/>
              </a:rPr>
              <a:t>1e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65514" y="4194714"/>
            <a:ext cx="237244" cy="2557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2" b="1">
                <a:solidFill>
                  <a:srgbClr val="000000"/>
                </a:solidFill>
                <a:latin typeface="Arial"/>
                <a:ea typeface="ＭＳ Ｐゴシック" charset="0"/>
              </a:rPr>
              <a:t>8e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82951" y="4383627"/>
            <a:ext cx="237244" cy="2557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2" b="1">
                <a:solidFill>
                  <a:srgbClr val="000000"/>
                </a:solidFill>
                <a:latin typeface="Arial"/>
                <a:ea typeface="ＭＳ Ｐゴシック" charset="0"/>
              </a:rPr>
              <a:t>2e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84176" y="4680489"/>
            <a:ext cx="165110" cy="2557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2" b="1">
                <a:solidFill>
                  <a:srgbClr val="FFFFFF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5289" y="4693189"/>
            <a:ext cx="272510" cy="2557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2" b="1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26976" y="5717127"/>
            <a:ext cx="1146148" cy="2557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2" b="1">
                <a:solidFill>
                  <a:srgbClr val="000000"/>
                </a:solidFill>
                <a:latin typeface="Arial"/>
                <a:ea typeface="ＭＳ Ｐゴシック" charset="0"/>
              </a:rPr>
              <a:t>Oxygen (O)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26976" y="6012402"/>
            <a:ext cx="1421864" cy="2554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(8p</a:t>
            </a:r>
            <a:r>
              <a:rPr lang="en-US" sz="166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sz="16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8n</a:t>
            </a:r>
            <a:r>
              <a:rPr lang="en-US" sz="166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16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8e</a:t>
            </a:r>
            <a:r>
              <a:rPr lang="en-US" sz="166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r>
              <a:rPr lang="en-US" sz="16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08239" y="5923502"/>
            <a:ext cx="1253548" cy="2557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2" b="1">
                <a:solidFill>
                  <a:srgbClr val="000000"/>
                </a:solidFill>
                <a:latin typeface="Arial"/>
                <a:ea typeface="ＭＳ Ｐゴシック" charset="0"/>
              </a:rPr>
              <a:t>Sodium (Na)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8239" y="6218777"/>
            <a:ext cx="1754263" cy="2554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6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(11p</a:t>
            </a:r>
            <a:r>
              <a:rPr lang="en-US" sz="166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sz="16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12n</a:t>
            </a:r>
            <a:r>
              <a:rPr lang="en-US" sz="166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16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11e</a:t>
            </a:r>
            <a:r>
              <a:rPr lang="en-US" sz="166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r>
              <a:rPr lang="en-US" sz="166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8E5F00B3-CC4B-5240-B288-3BC1D23FE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7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"/>
          <a:stretch>
            <a:fillRect/>
          </a:stretch>
        </p:blipFill>
        <p:spPr>
          <a:xfrm>
            <a:off x="298704" y="1895856"/>
            <a:ext cx="8546592" cy="30662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72549" y="3137940"/>
            <a:ext cx="235642" cy="2208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35" b="1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6299" y="3147465"/>
            <a:ext cx="184346" cy="2208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35" b="1">
                <a:solidFill>
                  <a:srgbClr val="000000"/>
                </a:solidFill>
                <a:latin typeface="Arial"/>
                <a:ea typeface="ＭＳ Ｐゴシック" charset="0"/>
              </a:rPr>
              <a:t>Cl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7137" y="3137940"/>
            <a:ext cx="235642" cy="2208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35" b="1">
                <a:solidFill>
                  <a:srgbClr val="000000"/>
                </a:solidFill>
                <a:latin typeface="Arial"/>
                <a:ea typeface="ＭＳ Ｐゴシック" charset="0"/>
              </a:rPr>
              <a:t>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7837" y="3147465"/>
            <a:ext cx="184346" cy="2208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35" b="1">
                <a:solidFill>
                  <a:srgbClr val="000000"/>
                </a:solidFill>
                <a:latin typeface="Arial"/>
                <a:ea typeface="ＭＳ Ｐゴシック" charset="0"/>
              </a:rPr>
              <a:t>Cl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412" y="4331740"/>
            <a:ext cx="1574149" cy="2208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35" b="1">
                <a:solidFill>
                  <a:srgbClr val="000000"/>
                </a:solidFill>
                <a:latin typeface="Arial"/>
                <a:ea typeface="ＭＳ Ｐゴシック" charset="0"/>
              </a:rPr>
              <a:t>Sodium atom (Na)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412" y="4549227"/>
            <a:ext cx="1516890" cy="2215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4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(11p</a:t>
            </a:r>
            <a:r>
              <a:rPr lang="en-US" sz="144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sz="144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12n</a:t>
            </a:r>
            <a:r>
              <a:rPr lang="en-US" sz="144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144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11e</a:t>
            </a:r>
            <a:r>
              <a:rPr lang="en-US" sz="144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r>
              <a:rPr lang="en-US" sz="144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7312" y="4331740"/>
            <a:ext cx="1594988" cy="2208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35" b="1">
                <a:solidFill>
                  <a:srgbClr val="000000"/>
                </a:solidFill>
                <a:latin typeface="Arial"/>
                <a:ea typeface="ＭＳ Ｐゴシック" charset="0"/>
              </a:rPr>
              <a:t>Chlorine atom (Cl)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7312" y="4549227"/>
            <a:ext cx="1537280" cy="2215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4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(17p</a:t>
            </a:r>
            <a:r>
              <a:rPr lang="en-US" sz="144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sz="144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18n</a:t>
            </a:r>
            <a:r>
              <a:rPr lang="en-US" sz="1440" b="1" baseline="30000" dirty="0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  <a:r>
              <a:rPr lang="en-US" sz="144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; 17e</a:t>
            </a:r>
            <a:r>
              <a:rPr lang="en-US" sz="144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r>
              <a:rPr lang="en-US" sz="144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7387" y="4331740"/>
            <a:ext cx="1518044" cy="2215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4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Sodium ion (Na</a:t>
            </a:r>
            <a:r>
              <a:rPr lang="en-US" sz="144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  <a:r>
              <a:rPr lang="en-US" sz="144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41574" y="4331740"/>
            <a:ext cx="1538883" cy="2215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4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Chloride ion (Cl</a:t>
            </a:r>
            <a:r>
              <a:rPr lang="en-US" sz="144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  <a:r>
              <a:rPr lang="en-US" sz="144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1749" y="4704802"/>
            <a:ext cx="2035814" cy="2208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43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Sodium chloride (</a:t>
            </a:r>
            <a:r>
              <a:rPr lang="en-US" sz="1435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NaCl</a:t>
            </a:r>
            <a:r>
              <a:rPr lang="en-US" sz="1435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452918" y="4471111"/>
            <a:ext cx="3311563" cy="249132"/>
            <a:chOff x="5155846" y="2577887"/>
            <a:chExt cx="3311563" cy="249132"/>
          </a:xfrm>
        </p:grpSpPr>
        <p:sp>
          <p:nvSpPr>
            <p:cNvPr id="19" name="Freeform 18"/>
            <p:cNvSpPr/>
            <p:nvPr/>
          </p:nvSpPr>
          <p:spPr>
            <a:xfrm>
              <a:off x="5155846" y="2577887"/>
              <a:ext cx="3311563" cy="136741"/>
            </a:xfrm>
            <a:custGeom>
              <a:avLst/>
              <a:gdLst>
                <a:gd name="connsiteX0" fmla="*/ 6350 w 3311563"/>
                <a:gd name="connsiteY0" fmla="*/ 9385 h 136741"/>
                <a:gd name="connsiteX1" fmla="*/ 6350 w 3311563"/>
                <a:gd name="connsiteY1" fmla="*/ 130391 h 136741"/>
                <a:gd name="connsiteX2" fmla="*/ 3305213 w 3311563"/>
                <a:gd name="connsiteY2" fmla="*/ 130391 h 136741"/>
                <a:gd name="connsiteX3" fmla="*/ 3305213 w 3311563"/>
                <a:gd name="connsiteY3" fmla="*/ 6350 h 13674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</a:cxnLst>
              <a:rect l="l" t="t" r="r" b="b"/>
              <a:pathLst>
                <a:path w="3311563" h="136741">
                  <a:moveTo>
                    <a:pt x="6350" y="9385"/>
                  </a:moveTo>
                  <a:lnTo>
                    <a:pt x="6350" y="130391"/>
                  </a:lnTo>
                  <a:lnTo>
                    <a:pt x="3305213" y="130391"/>
                  </a:lnTo>
                  <a:lnTo>
                    <a:pt x="3305213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20" name="Freeform 3"/>
            <p:cNvSpPr/>
            <p:nvPr/>
          </p:nvSpPr>
          <p:spPr>
            <a:xfrm>
              <a:off x="6805270" y="2700159"/>
              <a:ext cx="25400" cy="126860"/>
            </a:xfrm>
            <a:custGeom>
              <a:avLst/>
              <a:gdLst>
                <a:gd name="connsiteX0" fmla="*/ 6350 w 25400"/>
                <a:gd name="connsiteY0" fmla="*/ 6350 h 126860"/>
                <a:gd name="connsiteX1" fmla="*/ 6350 w 25400"/>
                <a:gd name="connsiteY1" fmla="*/ 120510 h 12686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126860">
                  <a:moveTo>
                    <a:pt x="6350" y="6350"/>
                  </a:moveTo>
                  <a:lnTo>
                    <a:pt x="6350" y="12051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22189" y="1802625"/>
            <a:ext cx="224420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58114" y="1802626"/>
            <a:ext cx="224420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−</a:t>
            </a:r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64008" y="6590284"/>
            <a:ext cx="30861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8C9AA78-7538-0B4C-A4CE-9A4962245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2546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1918</Words>
  <Application>Microsoft Macintosh PowerPoint</Application>
  <PresentationFormat>On-screen Show (4:3)</PresentationFormat>
  <Paragraphs>532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Arial </vt:lpstr>
      <vt:lpstr>Arial Black</vt:lpstr>
      <vt:lpstr>Calibri</vt:lpstr>
      <vt:lpstr>Times</vt:lpstr>
      <vt:lpstr>Times New Roman</vt:lpstr>
      <vt:lpstr>Wingdings</vt:lpstr>
      <vt:lpstr>Custom Design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Hastings</dc:creator>
  <cp:lastModifiedBy>Hoffman,Ty C</cp:lastModifiedBy>
  <cp:revision>148</cp:revision>
  <dcterms:modified xsi:type="dcterms:W3CDTF">2020-01-15T00:05:46Z</dcterms:modified>
</cp:coreProperties>
</file>