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72" r:id="rId4"/>
    <p:sldId id="265" r:id="rId5"/>
    <p:sldId id="268" r:id="rId6"/>
    <p:sldId id="257" r:id="rId7"/>
    <p:sldId id="258" r:id="rId8"/>
    <p:sldId id="259" r:id="rId9"/>
    <p:sldId id="260" r:id="rId10"/>
    <p:sldId id="261" r:id="rId11"/>
    <p:sldId id="266" r:id="rId12"/>
    <p:sldId id="269" r:id="rId13"/>
    <p:sldId id="270" r:id="rId14"/>
    <p:sldId id="27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407C9E-22C6-3549-B833-D30C5E92719C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0DB199-42A4-9C46-B539-534E08083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CAB9AD-3A3B-8548-87CC-2E99CD852A8D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24F64C-286D-6A4E-83C0-C0CEAC95A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3C4B7-8602-3646-8B2D-F11143036DAF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7B06C5-0606-4F49-9F0C-57B593DCBB02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83DDC-2AD7-3C49-8CDB-6DB613EC6C69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55637C-6CFB-A14C-87D4-34B84C9A62E4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29A7-8F71-4C43-B0E0-8A8C3E86744A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03B2-3C63-3143-B78E-473DC5402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03D4-67A1-E247-9140-AFBFC5F4EAB1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4B59-DC1E-D04D-BAC9-69C84201D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3244-2D98-AD4A-B23E-392A43CCFDF6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949D-9080-6D4B-B788-F490A4D39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00B3-24D9-5742-97F4-7B5548FCD6CC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4123-74C1-4144-8D08-D6EB45560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1647-2C9F-E940-849F-95A4EC6A5266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5022-292F-0A44-9980-826144C27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2174-F917-1C4A-84E4-730A21182558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8CAD-AF22-DA46-AFB0-39874FD1D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CE06-1621-0F4B-AB8E-160C9BE66687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4261-BF3B-FF49-8335-4D196A357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83DD-D8B6-374C-926D-46CB62785F71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EC6A-696B-8741-87B2-B32316779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51CD-9318-094F-B970-7A1D52D32795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D738-1171-9E4F-B106-78752E51E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78FB-AD5A-F24E-BD47-2A52C7D3B736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823D-E4FC-3D43-834D-7D3B003B8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7FA4-96DD-8C41-AB03-B7F862E19893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C9B0-717E-4C4B-AC20-708831CBA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3E766A-DD84-D34C-A5E4-63FB13AB3755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31F40D-41B5-EF46-BBDA-26039D284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Proteomics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Proteomics is the study of protein structure and function.</a:t>
            </a:r>
          </a:p>
          <a:p>
            <a:r>
              <a:rPr lang="en-US" smtClean="0"/>
              <a:t>An organism’s proteome is its entire set of proteins.</a:t>
            </a:r>
          </a:p>
          <a:p>
            <a:r>
              <a:rPr lang="en-US" smtClean="0"/>
              <a:t>Proteomics is much more complicated than genomics.</a:t>
            </a:r>
          </a:p>
          <a:p>
            <a:pPr>
              <a:buFont typeface="Arial" pitchFamily="-1" charset="0"/>
              <a:buNone/>
            </a:pPr>
            <a:endParaRPr lang="en-US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12445-0E45-DD40-AD8E-EDF075DDB290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4" descr="18_10CellSpecificTranscri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638" y="139700"/>
            <a:ext cx="52927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593975" y="773113"/>
            <a:ext cx="809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400" b="1"/>
              <a:t>Control</a:t>
            </a:r>
          </a:p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400" b="1"/>
              <a:t>elements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3644900" y="169863"/>
            <a:ext cx="9366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Enhancer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311400" y="2722563"/>
            <a:ext cx="895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Available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activators</a:t>
            </a:r>
          </a:p>
        </p:txBody>
      </p:sp>
      <p:sp>
        <p:nvSpPr>
          <p:cNvPr id="25606" name="Text Box 19"/>
          <p:cNvSpPr txBox="1">
            <a:spLocks noChangeArrowheads="1"/>
          </p:cNvSpPr>
          <p:nvPr/>
        </p:nvSpPr>
        <p:spPr bwMode="auto">
          <a:xfrm>
            <a:off x="5146675" y="668338"/>
            <a:ext cx="11874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Albumin gene</a:t>
            </a:r>
          </a:p>
        </p:txBody>
      </p:sp>
      <p:sp>
        <p:nvSpPr>
          <p:cNvPr id="25607" name="Text Box 24"/>
          <p:cNvSpPr txBox="1">
            <a:spLocks noChangeArrowheads="1"/>
          </p:cNvSpPr>
          <p:nvPr/>
        </p:nvSpPr>
        <p:spPr bwMode="auto">
          <a:xfrm>
            <a:off x="4676775" y="6345238"/>
            <a:ext cx="11239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(b) Lens cell</a:t>
            </a:r>
          </a:p>
        </p:txBody>
      </p:sp>
      <p:sp>
        <p:nvSpPr>
          <p:cNvPr id="25608" name="Text Box 25"/>
          <p:cNvSpPr txBox="1">
            <a:spLocks noChangeArrowheads="1"/>
          </p:cNvSpPr>
          <p:nvPr/>
        </p:nvSpPr>
        <p:spPr bwMode="auto">
          <a:xfrm>
            <a:off x="5870575" y="5916613"/>
            <a:ext cx="1301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400" b="1"/>
              <a:t>Crystallin gene</a:t>
            </a:r>
          </a:p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400" b="1"/>
              <a:t>expressed</a:t>
            </a:r>
          </a:p>
        </p:txBody>
      </p:sp>
      <p:sp>
        <p:nvSpPr>
          <p:cNvPr id="25609" name="Text Box 29"/>
          <p:cNvSpPr txBox="1">
            <a:spLocks noChangeArrowheads="1"/>
          </p:cNvSpPr>
          <p:nvPr/>
        </p:nvSpPr>
        <p:spPr bwMode="auto">
          <a:xfrm>
            <a:off x="5689600" y="2840038"/>
            <a:ext cx="895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Available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activators</a:t>
            </a:r>
          </a:p>
        </p:txBody>
      </p:sp>
      <p:sp>
        <p:nvSpPr>
          <p:cNvPr id="25610" name="Text Box 30"/>
          <p:cNvSpPr txBox="1">
            <a:spLocks noChangeArrowheads="1"/>
          </p:cNvSpPr>
          <p:nvPr/>
        </p:nvSpPr>
        <p:spPr bwMode="auto">
          <a:xfrm>
            <a:off x="5835650" y="2246313"/>
            <a:ext cx="1098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LENS CELL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NUCLEUS</a:t>
            </a:r>
          </a:p>
        </p:txBody>
      </p:sp>
      <p:sp>
        <p:nvSpPr>
          <p:cNvPr id="25611" name="Text Box 31"/>
          <p:cNvSpPr txBox="1">
            <a:spLocks noChangeArrowheads="1"/>
          </p:cNvSpPr>
          <p:nvPr/>
        </p:nvSpPr>
        <p:spPr bwMode="auto">
          <a:xfrm>
            <a:off x="3114675" y="2246313"/>
            <a:ext cx="1098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LIVER CELL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NUCLEUS</a:t>
            </a:r>
          </a:p>
        </p:txBody>
      </p:sp>
      <p:sp>
        <p:nvSpPr>
          <p:cNvPr id="25612" name="Text Box 32"/>
          <p:cNvSpPr txBox="1">
            <a:spLocks noChangeArrowheads="1"/>
          </p:cNvSpPr>
          <p:nvPr/>
        </p:nvSpPr>
        <p:spPr bwMode="auto">
          <a:xfrm>
            <a:off x="5219700" y="1423988"/>
            <a:ext cx="12985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Crystallin gene</a:t>
            </a:r>
          </a:p>
        </p:txBody>
      </p:sp>
      <p:sp>
        <p:nvSpPr>
          <p:cNvPr id="25613" name="Text Box 33"/>
          <p:cNvSpPr txBox="1">
            <a:spLocks noChangeArrowheads="1"/>
          </p:cNvSpPr>
          <p:nvPr/>
        </p:nvSpPr>
        <p:spPr bwMode="auto">
          <a:xfrm>
            <a:off x="4670425" y="169863"/>
            <a:ext cx="8001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Promoter</a:t>
            </a:r>
          </a:p>
        </p:txBody>
      </p:sp>
      <p:sp>
        <p:nvSpPr>
          <p:cNvPr id="25614" name="Text Box 34"/>
          <p:cNvSpPr txBox="1">
            <a:spLocks noChangeArrowheads="1"/>
          </p:cNvSpPr>
          <p:nvPr/>
        </p:nvSpPr>
        <p:spPr bwMode="auto">
          <a:xfrm>
            <a:off x="1958975" y="6342063"/>
            <a:ext cx="11239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(a) Liver cell</a:t>
            </a:r>
          </a:p>
        </p:txBody>
      </p:sp>
      <p:sp>
        <p:nvSpPr>
          <p:cNvPr id="25615" name="Text Box 35"/>
          <p:cNvSpPr txBox="1">
            <a:spLocks noChangeArrowheads="1"/>
          </p:cNvSpPr>
          <p:nvPr/>
        </p:nvSpPr>
        <p:spPr bwMode="auto">
          <a:xfrm>
            <a:off x="3130550" y="5592763"/>
            <a:ext cx="1301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Crystallin gene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not expressed</a:t>
            </a:r>
          </a:p>
        </p:txBody>
      </p:sp>
      <p:sp>
        <p:nvSpPr>
          <p:cNvPr id="25616" name="Text Box 36"/>
          <p:cNvSpPr txBox="1">
            <a:spLocks noChangeArrowheads="1"/>
          </p:cNvSpPr>
          <p:nvPr/>
        </p:nvSpPr>
        <p:spPr bwMode="auto">
          <a:xfrm>
            <a:off x="3248025" y="4487863"/>
            <a:ext cx="1238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Albumin gene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expressed</a:t>
            </a:r>
          </a:p>
        </p:txBody>
      </p:sp>
      <p:sp>
        <p:nvSpPr>
          <p:cNvPr id="25617" name="Text Box 37"/>
          <p:cNvSpPr txBox="1">
            <a:spLocks noChangeArrowheads="1"/>
          </p:cNvSpPr>
          <p:nvPr/>
        </p:nvSpPr>
        <p:spPr bwMode="auto">
          <a:xfrm>
            <a:off x="5927725" y="4154488"/>
            <a:ext cx="1238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Albumin gene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400" b="1"/>
              <a:t>not expressed</a:t>
            </a:r>
          </a:p>
        </p:txBody>
      </p:sp>
      <p:sp>
        <p:nvSpPr>
          <p:cNvPr id="25618" name="Line 38"/>
          <p:cNvSpPr>
            <a:spLocks noChangeShapeType="1"/>
          </p:cNvSpPr>
          <p:nvPr/>
        </p:nvSpPr>
        <p:spPr bwMode="auto">
          <a:xfrm flipV="1">
            <a:off x="5572125" y="530225"/>
            <a:ext cx="7620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Line 39"/>
          <p:cNvSpPr>
            <a:spLocks noChangeShapeType="1"/>
          </p:cNvSpPr>
          <p:nvPr/>
        </p:nvSpPr>
        <p:spPr bwMode="auto">
          <a:xfrm flipV="1">
            <a:off x="5572125" y="1295400"/>
            <a:ext cx="730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0"/>
          <p:cNvSpPr>
            <a:spLocks noChangeShapeType="1"/>
          </p:cNvSpPr>
          <p:nvPr/>
        </p:nvSpPr>
        <p:spPr bwMode="auto">
          <a:xfrm flipV="1">
            <a:off x="3359150" y="520700"/>
            <a:ext cx="457200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1"/>
          <p:cNvSpPr>
            <a:spLocks noChangeShapeType="1"/>
          </p:cNvSpPr>
          <p:nvPr/>
        </p:nvSpPr>
        <p:spPr bwMode="auto">
          <a:xfrm>
            <a:off x="3355975" y="908050"/>
            <a:ext cx="454025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AutoShape 42"/>
          <p:cNvSpPr>
            <a:spLocks/>
          </p:cNvSpPr>
          <p:nvPr/>
        </p:nvSpPr>
        <p:spPr bwMode="auto">
          <a:xfrm rot="-5411920">
            <a:off x="4044157" y="40481"/>
            <a:ext cx="120650" cy="715963"/>
          </a:xfrm>
          <a:prstGeom prst="rightBrace">
            <a:avLst>
              <a:gd name="adj1" fmla="val 4945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5623" name="AutoShape 43"/>
          <p:cNvSpPr>
            <a:spLocks/>
          </p:cNvSpPr>
          <p:nvPr/>
        </p:nvSpPr>
        <p:spPr bwMode="auto">
          <a:xfrm rot="-5411920">
            <a:off x="5012532" y="105568"/>
            <a:ext cx="120650" cy="582613"/>
          </a:xfrm>
          <a:prstGeom prst="rightBrace">
            <a:avLst>
              <a:gd name="adj1" fmla="val 4024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562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9C3D10-5697-7B44-8A4A-B53DA6EA7E8F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Post-translational Modifications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525963"/>
          </a:xfrm>
        </p:spPr>
        <p:txBody>
          <a:bodyPr/>
          <a:lstStyle/>
          <a:p>
            <a:r>
              <a:rPr lang="en-US" smtClean="0"/>
              <a:t>Phosphorylation</a:t>
            </a:r>
          </a:p>
          <a:p>
            <a:r>
              <a:rPr lang="en-US" smtClean="0"/>
              <a:t>Ubiquitination</a:t>
            </a:r>
          </a:p>
          <a:p>
            <a:r>
              <a:rPr lang="en-US" smtClean="0"/>
              <a:t>Methylation</a:t>
            </a:r>
          </a:p>
          <a:p>
            <a:r>
              <a:rPr lang="en-US" smtClean="0"/>
              <a:t>Acetylation</a:t>
            </a:r>
          </a:p>
          <a:p>
            <a:r>
              <a:rPr lang="en-US" smtClean="0"/>
              <a:t>Glycosylation</a:t>
            </a:r>
          </a:p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AB502-1571-EA4B-81EF-3E0FCEAF3A36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8" descr="11_05-CellCommunic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401763"/>
            <a:ext cx="85486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698750" y="1425575"/>
            <a:ext cx="9636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Local signaling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2146300" y="1858963"/>
            <a:ext cx="6588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Target cell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>
            <a:off x="2463800" y="1989138"/>
            <a:ext cx="476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369888" y="2909888"/>
            <a:ext cx="587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Secreting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cell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5" name="Line 15"/>
          <p:cNvSpPr>
            <a:spLocks noChangeShapeType="1"/>
          </p:cNvSpPr>
          <p:nvPr/>
        </p:nvSpPr>
        <p:spPr bwMode="auto">
          <a:xfrm>
            <a:off x="969963" y="2979738"/>
            <a:ext cx="206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Text Box 16"/>
          <p:cNvSpPr txBox="1">
            <a:spLocks noChangeArrowheads="1"/>
          </p:cNvSpPr>
          <p:nvPr/>
        </p:nvSpPr>
        <p:spPr bwMode="auto">
          <a:xfrm>
            <a:off x="2282825" y="2917825"/>
            <a:ext cx="6048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Secretory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vesicle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7" name="Line 17"/>
          <p:cNvSpPr>
            <a:spLocks noChangeShapeType="1"/>
          </p:cNvSpPr>
          <p:nvPr/>
        </p:nvSpPr>
        <p:spPr bwMode="auto">
          <a:xfrm>
            <a:off x="2019300" y="2989263"/>
            <a:ext cx="2333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407988" y="3889375"/>
            <a:ext cx="10826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Local regulator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diffuses through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extracellular fluid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>
            <a:off x="774700" y="3738563"/>
            <a:ext cx="10636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Text Box 20"/>
          <p:cNvSpPr txBox="1">
            <a:spLocks noChangeArrowheads="1"/>
          </p:cNvSpPr>
          <p:nvPr/>
        </p:nvSpPr>
        <p:spPr bwMode="auto">
          <a:xfrm>
            <a:off x="352425" y="4543425"/>
            <a:ext cx="149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(a) Paracrine signaling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1" name="Text Box 21"/>
          <p:cNvSpPr txBox="1">
            <a:spLocks noChangeArrowheads="1"/>
          </p:cNvSpPr>
          <p:nvPr/>
        </p:nvSpPr>
        <p:spPr bwMode="auto">
          <a:xfrm>
            <a:off x="3211513" y="4543425"/>
            <a:ext cx="149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(b) Synaptic signaling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2" name="Text Box 22"/>
          <p:cNvSpPr txBox="1">
            <a:spLocks noChangeArrowheads="1"/>
          </p:cNvSpPr>
          <p:nvPr/>
        </p:nvSpPr>
        <p:spPr bwMode="auto">
          <a:xfrm>
            <a:off x="4021138" y="4067175"/>
            <a:ext cx="8080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Target cell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is stimulated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3" name="Line 23"/>
          <p:cNvSpPr>
            <a:spLocks noChangeShapeType="1"/>
          </p:cNvSpPr>
          <p:nvPr/>
        </p:nvSpPr>
        <p:spPr bwMode="auto">
          <a:xfrm flipH="1">
            <a:off x="4341813" y="3941763"/>
            <a:ext cx="1587" cy="134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Text Box 24"/>
          <p:cNvSpPr txBox="1">
            <a:spLocks noChangeArrowheads="1"/>
          </p:cNvSpPr>
          <p:nvPr/>
        </p:nvSpPr>
        <p:spPr bwMode="auto">
          <a:xfrm>
            <a:off x="4821238" y="2822575"/>
            <a:ext cx="1050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Neurotransmitter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  diffuses across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      synapse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5" name="Line 25"/>
          <p:cNvSpPr>
            <a:spLocks noChangeShapeType="1"/>
          </p:cNvSpPr>
          <p:nvPr/>
        </p:nvSpPr>
        <p:spPr bwMode="auto">
          <a:xfrm>
            <a:off x="4576763" y="2849563"/>
            <a:ext cx="21590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Line 26"/>
          <p:cNvSpPr>
            <a:spLocks noChangeShapeType="1"/>
          </p:cNvSpPr>
          <p:nvPr/>
        </p:nvSpPr>
        <p:spPr bwMode="auto">
          <a:xfrm flipH="1">
            <a:off x="4459288" y="1912938"/>
            <a:ext cx="323850" cy="668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7" name="Text Box 27"/>
          <p:cNvSpPr txBox="1">
            <a:spLocks noChangeArrowheads="1"/>
          </p:cNvSpPr>
          <p:nvPr/>
        </p:nvSpPr>
        <p:spPr bwMode="auto">
          <a:xfrm>
            <a:off x="4795838" y="1847850"/>
            <a:ext cx="12080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Electrical signal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along nerve cell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triggers release of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neurotransmitter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8" name="AutoShape 28"/>
          <p:cNvSpPr>
            <a:spLocks/>
          </p:cNvSpPr>
          <p:nvPr/>
        </p:nvSpPr>
        <p:spPr bwMode="auto">
          <a:xfrm rot="5400000">
            <a:off x="3022600" y="-1168400"/>
            <a:ext cx="190500" cy="5651500"/>
          </a:xfrm>
          <a:prstGeom prst="leftBrace">
            <a:avLst>
              <a:gd name="adj1" fmla="val 247222"/>
              <a:gd name="adj2" fmla="val 4912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27669" name="Text Box 29"/>
          <p:cNvSpPr txBox="1">
            <a:spLocks noChangeArrowheads="1"/>
          </p:cNvSpPr>
          <p:nvPr/>
        </p:nvSpPr>
        <p:spPr bwMode="auto">
          <a:xfrm>
            <a:off x="6445250" y="1419225"/>
            <a:ext cx="1503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Long-distance signaling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6261100" y="1825625"/>
            <a:ext cx="9191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Endocrine cell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816850" y="1838325"/>
            <a:ext cx="3984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Blood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vessel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72" name="Line 32"/>
          <p:cNvSpPr>
            <a:spLocks noChangeShapeType="1"/>
          </p:cNvSpPr>
          <p:nvPr/>
        </p:nvSpPr>
        <p:spPr bwMode="auto">
          <a:xfrm>
            <a:off x="6689725" y="1949450"/>
            <a:ext cx="80963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3" name="Line 33"/>
          <p:cNvSpPr>
            <a:spLocks noChangeShapeType="1"/>
          </p:cNvSpPr>
          <p:nvPr/>
        </p:nvSpPr>
        <p:spPr bwMode="auto">
          <a:xfrm flipV="1">
            <a:off x="7632700" y="1889125"/>
            <a:ext cx="160338" cy="5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Text Box 34"/>
          <p:cNvSpPr txBox="1">
            <a:spLocks noChangeArrowheads="1"/>
          </p:cNvSpPr>
          <p:nvPr/>
        </p:nvSpPr>
        <p:spPr bwMode="auto">
          <a:xfrm>
            <a:off x="7369175" y="3116263"/>
            <a:ext cx="1060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Hormone travels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in bloodstream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to target cells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75" name="Text Box 35"/>
          <p:cNvSpPr txBox="1">
            <a:spLocks noChangeArrowheads="1"/>
          </p:cNvSpPr>
          <p:nvPr/>
        </p:nvSpPr>
        <p:spPr bwMode="auto">
          <a:xfrm>
            <a:off x="6746875" y="4035425"/>
            <a:ext cx="3984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Target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cell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76" name="Line 36"/>
          <p:cNvSpPr>
            <a:spLocks noChangeShapeType="1"/>
          </p:cNvSpPr>
          <p:nvPr/>
        </p:nvSpPr>
        <p:spPr bwMode="auto">
          <a:xfrm>
            <a:off x="7154863" y="4102100"/>
            <a:ext cx="274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7" name="Text Box 37"/>
          <p:cNvSpPr txBox="1">
            <a:spLocks noChangeArrowheads="1"/>
          </p:cNvSpPr>
          <p:nvPr/>
        </p:nvSpPr>
        <p:spPr bwMode="auto">
          <a:xfrm>
            <a:off x="6081713" y="5135563"/>
            <a:ext cx="149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(c) Hormonal signaling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78" name="Slide Number Placeholder 3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03BAA0-61BF-C543-803B-015AE69C6CCE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7" descr="11_06CellSignalingOver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411288"/>
            <a:ext cx="854233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Oval 30"/>
          <p:cNvSpPr>
            <a:spLocks noChangeArrowheads="1"/>
          </p:cNvSpPr>
          <p:nvPr/>
        </p:nvSpPr>
        <p:spPr bwMode="auto">
          <a:xfrm>
            <a:off x="7289800" y="2317750"/>
            <a:ext cx="222250" cy="241300"/>
          </a:xfrm>
          <a:prstGeom prst="ellipse">
            <a:avLst/>
          </a:prstGeom>
          <a:solidFill>
            <a:srgbClr val="078FC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29700" name="Oval 29"/>
          <p:cNvSpPr>
            <a:spLocks noChangeArrowheads="1"/>
          </p:cNvSpPr>
          <p:nvPr/>
        </p:nvSpPr>
        <p:spPr bwMode="auto">
          <a:xfrm>
            <a:off x="3854450" y="2317750"/>
            <a:ext cx="222250" cy="241300"/>
          </a:xfrm>
          <a:prstGeom prst="ellipse">
            <a:avLst/>
          </a:prstGeom>
          <a:solidFill>
            <a:srgbClr val="078FC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29701" name="Oval 28"/>
          <p:cNvSpPr>
            <a:spLocks noChangeArrowheads="1"/>
          </p:cNvSpPr>
          <p:nvPr/>
        </p:nvSpPr>
        <p:spPr bwMode="auto">
          <a:xfrm>
            <a:off x="1085850" y="2305050"/>
            <a:ext cx="222250" cy="241300"/>
          </a:xfrm>
          <a:prstGeom prst="ellipse">
            <a:avLst/>
          </a:prstGeom>
          <a:solidFill>
            <a:srgbClr val="078FC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366713" y="1585913"/>
            <a:ext cx="1587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EXTRACELLULAR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FLUID</a:t>
            </a:r>
            <a:endParaRPr lang="en-US" sz="14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3" name="Text Box 15"/>
          <p:cNvSpPr txBox="1">
            <a:spLocks noChangeArrowheads="1"/>
          </p:cNvSpPr>
          <p:nvPr/>
        </p:nvSpPr>
        <p:spPr bwMode="auto">
          <a:xfrm>
            <a:off x="2825750" y="1898650"/>
            <a:ext cx="1811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Plasma membrane</a:t>
            </a:r>
            <a:endParaRPr lang="en-US" sz="16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4" name="Line 16"/>
          <p:cNvSpPr>
            <a:spLocks noChangeShapeType="1"/>
          </p:cNvSpPr>
          <p:nvPr/>
        </p:nvSpPr>
        <p:spPr bwMode="auto">
          <a:xfrm>
            <a:off x="2222500" y="2003425"/>
            <a:ext cx="550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5784850" y="1581150"/>
            <a:ext cx="1125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CYTOPLASM</a:t>
            </a:r>
            <a:endParaRPr lang="en-US" sz="14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501650" y="2724150"/>
            <a:ext cx="8842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Receptor</a:t>
            </a:r>
            <a:endParaRPr lang="en-US" sz="16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488950" y="4629150"/>
            <a:ext cx="960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Signaling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molecule</a:t>
            </a:r>
            <a:endParaRPr lang="en-US" sz="16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8" name="Text Box 20"/>
          <p:cNvSpPr txBox="1">
            <a:spLocks noChangeArrowheads="1"/>
          </p:cNvSpPr>
          <p:nvPr/>
        </p:nvSpPr>
        <p:spPr bwMode="auto">
          <a:xfrm>
            <a:off x="2241550" y="3797300"/>
            <a:ext cx="46942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Relay molecules in a signal transduction pathway</a:t>
            </a:r>
            <a:endParaRPr lang="en-US" sz="15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9" name="Text Box 21"/>
          <p:cNvSpPr txBox="1">
            <a:spLocks noChangeArrowheads="1"/>
          </p:cNvSpPr>
          <p:nvPr/>
        </p:nvSpPr>
        <p:spPr bwMode="auto">
          <a:xfrm>
            <a:off x="7385050" y="3092450"/>
            <a:ext cx="9985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Activation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of cellular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response</a:t>
            </a:r>
            <a:endParaRPr lang="en-US" sz="16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auto">
          <a:xfrm>
            <a:off x="1371600" y="2317750"/>
            <a:ext cx="10112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Reception</a:t>
            </a:r>
            <a:endParaRPr lang="en-US" sz="16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1" name="Text Box 23"/>
          <p:cNvSpPr txBox="1">
            <a:spLocks noChangeArrowheads="1"/>
          </p:cNvSpPr>
          <p:nvPr/>
        </p:nvSpPr>
        <p:spPr bwMode="auto">
          <a:xfrm>
            <a:off x="4146550" y="2324100"/>
            <a:ext cx="1303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Transduction</a:t>
            </a:r>
            <a:endParaRPr lang="en-US" sz="16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2" name="Text Box 24"/>
          <p:cNvSpPr txBox="1">
            <a:spLocks noChangeArrowheads="1"/>
          </p:cNvSpPr>
          <p:nvPr/>
        </p:nvSpPr>
        <p:spPr bwMode="auto">
          <a:xfrm>
            <a:off x="7543800" y="2324100"/>
            <a:ext cx="9858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ea typeface="ヒラギノ角ゴ Pro W3" pitchFamily="-1" charset="-128"/>
                <a:cs typeface="ヒラギノ角ゴ Pro W3" pitchFamily="-1" charset="-128"/>
              </a:rPr>
              <a:t>Response</a:t>
            </a:r>
            <a:endParaRPr lang="en-US" sz="16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3" name="Text Box 25"/>
          <p:cNvSpPr txBox="1">
            <a:spLocks noChangeArrowheads="1"/>
          </p:cNvSpPr>
          <p:nvPr/>
        </p:nvSpPr>
        <p:spPr bwMode="auto">
          <a:xfrm>
            <a:off x="1143000" y="2330450"/>
            <a:ext cx="1095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1</a:t>
            </a:r>
            <a:endParaRPr lang="en-US" sz="1500" b="1">
              <a:solidFill>
                <a:schemeClr val="bg1"/>
              </a:solidFill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4" name="Text Box 26"/>
          <p:cNvSpPr txBox="1">
            <a:spLocks noChangeArrowheads="1"/>
          </p:cNvSpPr>
          <p:nvPr/>
        </p:nvSpPr>
        <p:spPr bwMode="auto">
          <a:xfrm>
            <a:off x="3905250" y="2343150"/>
            <a:ext cx="103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2</a:t>
            </a:r>
            <a:endParaRPr lang="en-US" sz="1500" b="1">
              <a:solidFill>
                <a:schemeClr val="bg1"/>
              </a:solidFill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5" name="Text Box 27"/>
          <p:cNvSpPr txBox="1">
            <a:spLocks noChangeArrowheads="1"/>
          </p:cNvSpPr>
          <p:nvPr/>
        </p:nvSpPr>
        <p:spPr bwMode="auto">
          <a:xfrm>
            <a:off x="7353300" y="2355850"/>
            <a:ext cx="103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3</a:t>
            </a:r>
            <a:endParaRPr lang="en-US" sz="1500" b="1">
              <a:solidFill>
                <a:schemeClr val="bg1"/>
              </a:solidFill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6" name="Line 36"/>
          <p:cNvSpPr>
            <a:spLocks noChangeShapeType="1"/>
          </p:cNvSpPr>
          <p:nvPr/>
        </p:nvSpPr>
        <p:spPr bwMode="auto">
          <a:xfrm>
            <a:off x="1358900" y="2940050"/>
            <a:ext cx="19685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D90BC3-187B-F849-89EB-D0BE3416F66A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6" descr="11_07cRecTyrosineKinas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92088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Oval 124"/>
          <p:cNvSpPr>
            <a:spLocks noChangeArrowheads="1"/>
          </p:cNvSpPr>
          <p:nvPr/>
        </p:nvSpPr>
        <p:spPr bwMode="auto">
          <a:xfrm>
            <a:off x="4614863" y="6462713"/>
            <a:ext cx="160337" cy="163512"/>
          </a:xfrm>
          <a:prstGeom prst="ellipse">
            <a:avLst/>
          </a:prstGeom>
          <a:solidFill>
            <a:srgbClr val="078FC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31748" name="Oval 123"/>
          <p:cNvSpPr>
            <a:spLocks noChangeArrowheads="1"/>
          </p:cNvSpPr>
          <p:nvPr/>
        </p:nvSpPr>
        <p:spPr bwMode="auto">
          <a:xfrm>
            <a:off x="338138" y="6461125"/>
            <a:ext cx="160337" cy="163513"/>
          </a:xfrm>
          <a:prstGeom prst="ellipse">
            <a:avLst/>
          </a:prstGeom>
          <a:solidFill>
            <a:srgbClr val="078FC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31749" name="Oval 125"/>
          <p:cNvSpPr>
            <a:spLocks noChangeArrowheads="1"/>
          </p:cNvSpPr>
          <p:nvPr/>
        </p:nvSpPr>
        <p:spPr bwMode="auto">
          <a:xfrm>
            <a:off x="4614863" y="3028950"/>
            <a:ext cx="160337" cy="163513"/>
          </a:xfrm>
          <a:prstGeom prst="ellipse">
            <a:avLst/>
          </a:prstGeom>
          <a:solidFill>
            <a:srgbClr val="078FC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31750" name="Oval 122"/>
          <p:cNvSpPr>
            <a:spLocks noChangeArrowheads="1"/>
          </p:cNvSpPr>
          <p:nvPr/>
        </p:nvSpPr>
        <p:spPr bwMode="auto">
          <a:xfrm>
            <a:off x="334963" y="3027363"/>
            <a:ext cx="160337" cy="163512"/>
          </a:xfrm>
          <a:prstGeom prst="ellipse">
            <a:avLst/>
          </a:prstGeom>
          <a:solidFill>
            <a:srgbClr val="078FC2">
              <a:alpha val="98822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1" charset="0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57188" y="346075"/>
            <a:ext cx="13858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Signaling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molecule (ligand)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52" name="Line 37"/>
          <p:cNvSpPr>
            <a:spLocks noChangeShapeType="1"/>
          </p:cNvSpPr>
          <p:nvPr/>
        </p:nvSpPr>
        <p:spPr bwMode="auto">
          <a:xfrm>
            <a:off x="1719263" y="581025"/>
            <a:ext cx="180975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Text Box 39"/>
          <p:cNvSpPr txBox="1">
            <a:spLocks noChangeArrowheads="1"/>
          </p:cNvSpPr>
          <p:nvPr/>
        </p:nvSpPr>
        <p:spPr bwMode="auto">
          <a:xfrm>
            <a:off x="2473325" y="315913"/>
            <a:ext cx="16113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Ligand-binding site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54" name="Line 40"/>
          <p:cNvSpPr>
            <a:spLocks noChangeShapeType="1"/>
          </p:cNvSpPr>
          <p:nvPr/>
        </p:nvSpPr>
        <p:spPr bwMode="auto">
          <a:xfrm flipH="1">
            <a:off x="2811463" y="479425"/>
            <a:ext cx="3175" cy="45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Text Box 41"/>
          <p:cNvSpPr txBox="1">
            <a:spLocks noChangeArrowheads="1"/>
          </p:cNvSpPr>
          <p:nvPr/>
        </p:nvSpPr>
        <p:spPr bwMode="auto">
          <a:xfrm>
            <a:off x="966788" y="938213"/>
            <a:ext cx="5651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 Helix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56" name="Line 42"/>
          <p:cNvSpPr>
            <a:spLocks noChangeShapeType="1"/>
          </p:cNvSpPr>
          <p:nvPr/>
        </p:nvSpPr>
        <p:spPr bwMode="auto">
          <a:xfrm>
            <a:off x="1549400" y="1017588"/>
            <a:ext cx="533400" cy="198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Text Box 44"/>
          <p:cNvSpPr txBox="1">
            <a:spLocks noChangeArrowheads="1"/>
          </p:cNvSpPr>
          <p:nvPr/>
        </p:nvSpPr>
        <p:spPr bwMode="auto">
          <a:xfrm>
            <a:off x="652463" y="1666875"/>
            <a:ext cx="815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Tyrosines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58" name="Line 45"/>
          <p:cNvSpPr>
            <a:spLocks noChangeShapeType="1"/>
          </p:cNvSpPr>
          <p:nvPr/>
        </p:nvSpPr>
        <p:spPr bwMode="auto">
          <a:xfrm flipV="1">
            <a:off x="1506538" y="1660525"/>
            <a:ext cx="423862" cy="84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Line 46"/>
          <p:cNvSpPr>
            <a:spLocks noChangeShapeType="1"/>
          </p:cNvSpPr>
          <p:nvPr/>
        </p:nvSpPr>
        <p:spPr bwMode="auto">
          <a:xfrm>
            <a:off x="1498600" y="1744663"/>
            <a:ext cx="436563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Line 47"/>
          <p:cNvSpPr>
            <a:spLocks noChangeShapeType="1"/>
          </p:cNvSpPr>
          <p:nvPr/>
        </p:nvSpPr>
        <p:spPr bwMode="auto">
          <a:xfrm>
            <a:off x="1503363" y="1744663"/>
            <a:ext cx="4349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1962150" y="159861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62" name="Text Box 49"/>
          <p:cNvSpPr txBox="1">
            <a:spLocks noChangeArrowheads="1"/>
          </p:cNvSpPr>
          <p:nvPr/>
        </p:nvSpPr>
        <p:spPr bwMode="auto">
          <a:xfrm>
            <a:off x="1962150" y="178911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63" name="Text Box 50"/>
          <p:cNvSpPr txBox="1">
            <a:spLocks noChangeArrowheads="1"/>
          </p:cNvSpPr>
          <p:nvPr/>
        </p:nvSpPr>
        <p:spPr bwMode="auto">
          <a:xfrm>
            <a:off x="1962150" y="197961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64" name="Text Box 51"/>
          <p:cNvSpPr txBox="1">
            <a:spLocks noChangeArrowheads="1"/>
          </p:cNvSpPr>
          <p:nvPr/>
        </p:nvSpPr>
        <p:spPr bwMode="auto">
          <a:xfrm>
            <a:off x="2878138" y="159861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65" name="Text Box 52"/>
          <p:cNvSpPr txBox="1">
            <a:spLocks noChangeArrowheads="1"/>
          </p:cNvSpPr>
          <p:nvPr/>
        </p:nvSpPr>
        <p:spPr bwMode="auto">
          <a:xfrm>
            <a:off x="2878138" y="178911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66" name="Text Box 53"/>
          <p:cNvSpPr txBox="1">
            <a:spLocks noChangeArrowheads="1"/>
          </p:cNvSpPr>
          <p:nvPr/>
        </p:nvSpPr>
        <p:spPr bwMode="auto">
          <a:xfrm>
            <a:off x="2882900" y="1976438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67" name="Line 54"/>
          <p:cNvSpPr>
            <a:spLocks noChangeShapeType="1"/>
          </p:cNvSpPr>
          <p:nvPr/>
        </p:nvSpPr>
        <p:spPr bwMode="auto">
          <a:xfrm>
            <a:off x="2214563" y="2176463"/>
            <a:ext cx="249237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55"/>
          <p:cNvSpPr>
            <a:spLocks noChangeShapeType="1"/>
          </p:cNvSpPr>
          <p:nvPr/>
        </p:nvSpPr>
        <p:spPr bwMode="auto">
          <a:xfrm flipV="1">
            <a:off x="2455863" y="2109788"/>
            <a:ext cx="292100" cy="239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Text Box 56"/>
          <p:cNvSpPr txBox="1">
            <a:spLocks noChangeArrowheads="1"/>
          </p:cNvSpPr>
          <p:nvPr/>
        </p:nvSpPr>
        <p:spPr bwMode="auto">
          <a:xfrm>
            <a:off x="1766888" y="2366963"/>
            <a:ext cx="14303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Receptor tyrosine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kinase proteins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0" name="Text Box 57"/>
          <p:cNvSpPr txBox="1">
            <a:spLocks noChangeArrowheads="1"/>
          </p:cNvSpPr>
          <p:nvPr/>
        </p:nvSpPr>
        <p:spPr bwMode="auto">
          <a:xfrm>
            <a:off x="422275" y="2668588"/>
            <a:ext cx="10398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CYTOPLASM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1" name="Text Box 58"/>
          <p:cNvSpPr txBox="1">
            <a:spLocks noChangeArrowheads="1"/>
          </p:cNvSpPr>
          <p:nvPr/>
        </p:nvSpPr>
        <p:spPr bwMode="auto">
          <a:xfrm>
            <a:off x="4630738" y="687388"/>
            <a:ext cx="7556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Signaling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molecule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2" name="Text Box 59"/>
          <p:cNvSpPr txBox="1">
            <a:spLocks noChangeArrowheads="1"/>
          </p:cNvSpPr>
          <p:nvPr/>
        </p:nvSpPr>
        <p:spPr bwMode="auto">
          <a:xfrm>
            <a:off x="5281613" y="165576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3" name="Text Box 61"/>
          <p:cNvSpPr txBox="1">
            <a:spLocks noChangeArrowheads="1"/>
          </p:cNvSpPr>
          <p:nvPr/>
        </p:nvSpPr>
        <p:spPr bwMode="auto">
          <a:xfrm>
            <a:off x="5281613" y="184150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4" name="Text Box 62"/>
          <p:cNvSpPr txBox="1">
            <a:spLocks noChangeArrowheads="1"/>
          </p:cNvSpPr>
          <p:nvPr/>
        </p:nvSpPr>
        <p:spPr bwMode="auto">
          <a:xfrm>
            <a:off x="5281613" y="203676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5" name="Text Box 63"/>
          <p:cNvSpPr txBox="1">
            <a:spLocks noChangeArrowheads="1"/>
          </p:cNvSpPr>
          <p:nvPr/>
        </p:nvSpPr>
        <p:spPr bwMode="auto">
          <a:xfrm>
            <a:off x="6203950" y="1635125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6" name="Text Box 64"/>
          <p:cNvSpPr txBox="1">
            <a:spLocks noChangeArrowheads="1"/>
          </p:cNvSpPr>
          <p:nvPr/>
        </p:nvSpPr>
        <p:spPr bwMode="auto">
          <a:xfrm>
            <a:off x="6199188" y="182086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7" name="Text Box 65"/>
          <p:cNvSpPr txBox="1">
            <a:spLocks noChangeArrowheads="1"/>
          </p:cNvSpPr>
          <p:nvPr/>
        </p:nvSpPr>
        <p:spPr bwMode="auto">
          <a:xfrm>
            <a:off x="6196013" y="200660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8" name="Text Box 66"/>
          <p:cNvSpPr txBox="1">
            <a:spLocks noChangeArrowheads="1"/>
          </p:cNvSpPr>
          <p:nvPr/>
        </p:nvSpPr>
        <p:spPr bwMode="auto">
          <a:xfrm>
            <a:off x="7550150" y="1635125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79" name="Text Box 67"/>
          <p:cNvSpPr txBox="1">
            <a:spLocks noChangeArrowheads="1"/>
          </p:cNvSpPr>
          <p:nvPr/>
        </p:nvSpPr>
        <p:spPr bwMode="auto">
          <a:xfrm>
            <a:off x="7542213" y="18224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0" name="Text Box 68"/>
          <p:cNvSpPr txBox="1">
            <a:spLocks noChangeArrowheads="1"/>
          </p:cNvSpPr>
          <p:nvPr/>
        </p:nvSpPr>
        <p:spPr bwMode="auto">
          <a:xfrm>
            <a:off x="7542213" y="20129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1" name="Text Box 69"/>
          <p:cNvSpPr txBox="1">
            <a:spLocks noChangeArrowheads="1"/>
          </p:cNvSpPr>
          <p:nvPr/>
        </p:nvSpPr>
        <p:spPr bwMode="auto">
          <a:xfrm>
            <a:off x="7997825" y="16319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2" name="Text Box 70"/>
          <p:cNvSpPr txBox="1">
            <a:spLocks noChangeArrowheads="1"/>
          </p:cNvSpPr>
          <p:nvPr/>
        </p:nvSpPr>
        <p:spPr bwMode="auto">
          <a:xfrm>
            <a:off x="7999413" y="182086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3" name="Text Box 71"/>
          <p:cNvSpPr txBox="1">
            <a:spLocks noChangeArrowheads="1"/>
          </p:cNvSpPr>
          <p:nvPr/>
        </p:nvSpPr>
        <p:spPr bwMode="auto">
          <a:xfrm>
            <a:off x="7996238" y="201136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4" name="Text Box 72"/>
          <p:cNvSpPr txBox="1">
            <a:spLocks noChangeArrowheads="1"/>
          </p:cNvSpPr>
          <p:nvPr/>
        </p:nvSpPr>
        <p:spPr bwMode="auto">
          <a:xfrm>
            <a:off x="7586663" y="2508250"/>
            <a:ext cx="4841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Dimer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5" name="Line 73"/>
          <p:cNvSpPr>
            <a:spLocks noChangeShapeType="1"/>
          </p:cNvSpPr>
          <p:nvPr/>
        </p:nvSpPr>
        <p:spPr bwMode="auto">
          <a:xfrm>
            <a:off x="7777163" y="2354263"/>
            <a:ext cx="50800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74"/>
          <p:cNvSpPr>
            <a:spLocks noChangeShapeType="1"/>
          </p:cNvSpPr>
          <p:nvPr/>
        </p:nvSpPr>
        <p:spPr bwMode="auto">
          <a:xfrm flipH="1">
            <a:off x="7827963" y="2354263"/>
            <a:ext cx="635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Text Box 75"/>
          <p:cNvSpPr txBox="1">
            <a:spLocks noChangeArrowheads="1"/>
          </p:cNvSpPr>
          <p:nvPr/>
        </p:nvSpPr>
        <p:spPr bwMode="auto">
          <a:xfrm>
            <a:off x="6411913" y="3695700"/>
            <a:ext cx="1189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Activated relay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proteins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8" name="Text Box 76"/>
          <p:cNvSpPr txBox="1">
            <a:spLocks noChangeArrowheads="1"/>
          </p:cNvSpPr>
          <p:nvPr/>
        </p:nvSpPr>
        <p:spPr bwMode="auto">
          <a:xfrm>
            <a:off x="5591175" y="4586288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89" name="Text Box 77"/>
          <p:cNvSpPr txBox="1">
            <a:spLocks noChangeArrowheads="1"/>
          </p:cNvSpPr>
          <p:nvPr/>
        </p:nvSpPr>
        <p:spPr bwMode="auto">
          <a:xfrm>
            <a:off x="5597525" y="4772025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0" name="Text Box 78"/>
          <p:cNvSpPr txBox="1">
            <a:spLocks noChangeArrowheads="1"/>
          </p:cNvSpPr>
          <p:nvPr/>
        </p:nvSpPr>
        <p:spPr bwMode="auto">
          <a:xfrm>
            <a:off x="5592763" y="496570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1" name="Text Box 79"/>
          <p:cNvSpPr txBox="1">
            <a:spLocks noChangeArrowheads="1"/>
          </p:cNvSpPr>
          <p:nvPr/>
        </p:nvSpPr>
        <p:spPr bwMode="auto">
          <a:xfrm>
            <a:off x="6002338" y="4592638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2" name="Text Box 80"/>
          <p:cNvSpPr txBox="1">
            <a:spLocks noChangeArrowheads="1"/>
          </p:cNvSpPr>
          <p:nvPr/>
        </p:nvSpPr>
        <p:spPr bwMode="auto">
          <a:xfrm>
            <a:off x="5997575" y="4776788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3" name="Text Box 81"/>
          <p:cNvSpPr txBox="1">
            <a:spLocks noChangeArrowheads="1"/>
          </p:cNvSpPr>
          <p:nvPr/>
        </p:nvSpPr>
        <p:spPr bwMode="auto">
          <a:xfrm>
            <a:off x="5997575" y="4967288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4" name="Text Box 82"/>
          <p:cNvSpPr txBox="1">
            <a:spLocks noChangeArrowheads="1"/>
          </p:cNvSpPr>
          <p:nvPr/>
        </p:nvSpPr>
        <p:spPr bwMode="auto">
          <a:xfrm>
            <a:off x="5464175" y="4583113"/>
            <a:ext cx="66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5" name="Text Box 83"/>
          <p:cNvSpPr txBox="1">
            <a:spLocks noChangeArrowheads="1"/>
          </p:cNvSpPr>
          <p:nvPr/>
        </p:nvSpPr>
        <p:spPr bwMode="auto">
          <a:xfrm>
            <a:off x="5467350" y="4775200"/>
            <a:ext cx="66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6" name="Text Box 84"/>
          <p:cNvSpPr txBox="1">
            <a:spLocks noChangeArrowheads="1"/>
          </p:cNvSpPr>
          <p:nvPr/>
        </p:nvSpPr>
        <p:spPr bwMode="auto">
          <a:xfrm>
            <a:off x="5467350" y="4959350"/>
            <a:ext cx="66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7" name="Text Box 85"/>
          <p:cNvSpPr txBox="1">
            <a:spLocks noChangeArrowheads="1"/>
          </p:cNvSpPr>
          <p:nvPr/>
        </p:nvSpPr>
        <p:spPr bwMode="auto">
          <a:xfrm>
            <a:off x="6211888" y="4579938"/>
            <a:ext cx="66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8" name="Text Box 86"/>
          <p:cNvSpPr txBox="1">
            <a:spLocks noChangeArrowheads="1"/>
          </p:cNvSpPr>
          <p:nvPr/>
        </p:nvSpPr>
        <p:spPr bwMode="auto">
          <a:xfrm>
            <a:off x="6211888" y="4778375"/>
            <a:ext cx="66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799" name="Text Box 87"/>
          <p:cNvSpPr txBox="1">
            <a:spLocks noChangeArrowheads="1"/>
          </p:cNvSpPr>
          <p:nvPr/>
        </p:nvSpPr>
        <p:spPr bwMode="auto">
          <a:xfrm>
            <a:off x="6211888" y="4959350"/>
            <a:ext cx="66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0" name="Line 88"/>
          <p:cNvSpPr>
            <a:spLocks noChangeShapeType="1"/>
          </p:cNvSpPr>
          <p:nvPr/>
        </p:nvSpPr>
        <p:spPr bwMode="auto">
          <a:xfrm flipH="1">
            <a:off x="6472238" y="4027488"/>
            <a:ext cx="165100" cy="409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89"/>
          <p:cNvSpPr>
            <a:spLocks noChangeShapeType="1"/>
          </p:cNvSpPr>
          <p:nvPr/>
        </p:nvSpPr>
        <p:spPr bwMode="auto">
          <a:xfrm flipH="1">
            <a:off x="6548438" y="4022725"/>
            <a:ext cx="85725" cy="1074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Text Box 90"/>
          <p:cNvSpPr txBox="1">
            <a:spLocks noChangeArrowheads="1"/>
          </p:cNvSpPr>
          <p:nvPr/>
        </p:nvSpPr>
        <p:spPr bwMode="auto">
          <a:xfrm>
            <a:off x="7386638" y="4438650"/>
            <a:ext cx="693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Cellular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response 1</a:t>
            </a:r>
            <a:endParaRPr lang="en-US" sz="11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3" name="Text Box 91"/>
          <p:cNvSpPr txBox="1">
            <a:spLocks noChangeArrowheads="1"/>
          </p:cNvSpPr>
          <p:nvPr/>
        </p:nvSpPr>
        <p:spPr bwMode="auto">
          <a:xfrm>
            <a:off x="7392988" y="4937125"/>
            <a:ext cx="693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Cellular</a:t>
            </a:r>
          </a:p>
          <a:p>
            <a:pPr eaLnBrk="0" hangingPunct="0"/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response 2</a:t>
            </a:r>
            <a:endParaRPr lang="en-US" sz="11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4" name="Text Box 92"/>
          <p:cNvSpPr txBox="1">
            <a:spLocks noChangeArrowheads="1"/>
          </p:cNvSpPr>
          <p:nvPr/>
        </p:nvSpPr>
        <p:spPr bwMode="auto">
          <a:xfrm>
            <a:off x="6003925" y="5821363"/>
            <a:ext cx="11033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Inactive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relay proteins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5" name="Text Box 93"/>
          <p:cNvSpPr txBox="1">
            <a:spLocks noChangeArrowheads="1"/>
          </p:cNvSpPr>
          <p:nvPr/>
        </p:nvSpPr>
        <p:spPr bwMode="auto">
          <a:xfrm>
            <a:off x="679450" y="5367338"/>
            <a:ext cx="14557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Activated tyrosine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kinase regions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6" name="Text Box 94"/>
          <p:cNvSpPr txBox="1">
            <a:spLocks noChangeArrowheads="1"/>
          </p:cNvSpPr>
          <p:nvPr/>
        </p:nvSpPr>
        <p:spPr bwMode="auto">
          <a:xfrm>
            <a:off x="2571750" y="5372100"/>
            <a:ext cx="18986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Fully activated receptor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>
                <a:ea typeface="ヒラギノ角ゴ Pro W3" pitchFamily="-1" charset="-128"/>
                <a:cs typeface="ヒラギノ角ゴ Pro W3" pitchFamily="-1" charset="-128"/>
              </a:rPr>
              <a:t>tyrosine kinase</a:t>
            </a:r>
            <a:endParaRPr lang="en-US" sz="13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7" name="Text Box 95"/>
          <p:cNvSpPr txBox="1">
            <a:spLocks noChangeArrowheads="1"/>
          </p:cNvSpPr>
          <p:nvPr/>
        </p:nvSpPr>
        <p:spPr bwMode="auto">
          <a:xfrm>
            <a:off x="1836738" y="5054600"/>
            <a:ext cx="101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b="1">
                <a:ea typeface="ヒラギノ角ゴ Pro W3" pitchFamily="-1" charset="-128"/>
                <a:cs typeface="ヒラギノ角ゴ Pro W3" pitchFamily="-1" charset="-128"/>
              </a:rPr>
              <a:t>6</a:t>
            </a:r>
            <a:endParaRPr lang="en-US" sz="12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8" name="Text Box 96"/>
          <p:cNvSpPr txBox="1">
            <a:spLocks noChangeArrowheads="1"/>
          </p:cNvSpPr>
          <p:nvPr/>
        </p:nvSpPr>
        <p:spPr bwMode="auto">
          <a:xfrm>
            <a:off x="2551113" y="5064125"/>
            <a:ext cx="4603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6 ADP</a:t>
            </a:r>
            <a:endParaRPr lang="en-US" sz="11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09" name="Text Box 97"/>
          <p:cNvSpPr txBox="1">
            <a:spLocks noChangeArrowheads="1"/>
          </p:cNvSpPr>
          <p:nvPr/>
        </p:nvSpPr>
        <p:spPr bwMode="auto">
          <a:xfrm>
            <a:off x="2060575" y="5060950"/>
            <a:ext cx="2952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ATP</a:t>
            </a:r>
            <a:endParaRPr lang="en-US" sz="11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0" name="Text Box 98"/>
          <p:cNvSpPr txBox="1">
            <a:spLocks noChangeArrowheads="1"/>
          </p:cNvSpPr>
          <p:nvPr/>
        </p:nvSpPr>
        <p:spPr bwMode="auto">
          <a:xfrm>
            <a:off x="3619500" y="46291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1" name="Text Box 99"/>
          <p:cNvSpPr txBox="1">
            <a:spLocks noChangeArrowheads="1"/>
          </p:cNvSpPr>
          <p:nvPr/>
        </p:nvSpPr>
        <p:spPr bwMode="auto">
          <a:xfrm>
            <a:off x="3619500" y="4816475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2" name="Text Box 100"/>
          <p:cNvSpPr txBox="1">
            <a:spLocks noChangeArrowheads="1"/>
          </p:cNvSpPr>
          <p:nvPr/>
        </p:nvSpPr>
        <p:spPr bwMode="auto">
          <a:xfrm>
            <a:off x="3621088" y="50101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3" name="Text Box 101"/>
          <p:cNvSpPr txBox="1">
            <a:spLocks noChangeArrowheads="1"/>
          </p:cNvSpPr>
          <p:nvPr/>
        </p:nvSpPr>
        <p:spPr bwMode="auto">
          <a:xfrm>
            <a:off x="3205163" y="46164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4" name="Text Box 102"/>
          <p:cNvSpPr txBox="1">
            <a:spLocks noChangeArrowheads="1"/>
          </p:cNvSpPr>
          <p:nvPr/>
        </p:nvSpPr>
        <p:spPr bwMode="auto">
          <a:xfrm>
            <a:off x="3208338" y="47942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5" name="Text Box 103"/>
          <p:cNvSpPr txBox="1">
            <a:spLocks noChangeArrowheads="1"/>
          </p:cNvSpPr>
          <p:nvPr/>
        </p:nvSpPr>
        <p:spPr bwMode="auto">
          <a:xfrm>
            <a:off x="3209925" y="4992688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6" name="Text Box 104"/>
          <p:cNvSpPr txBox="1">
            <a:spLocks noChangeArrowheads="1"/>
          </p:cNvSpPr>
          <p:nvPr/>
        </p:nvSpPr>
        <p:spPr bwMode="auto">
          <a:xfrm>
            <a:off x="1544638" y="46164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7" name="Text Box 105"/>
          <p:cNvSpPr txBox="1">
            <a:spLocks noChangeArrowheads="1"/>
          </p:cNvSpPr>
          <p:nvPr/>
        </p:nvSpPr>
        <p:spPr bwMode="auto">
          <a:xfrm>
            <a:off x="1539875" y="48069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8" name="Text Box 106"/>
          <p:cNvSpPr txBox="1">
            <a:spLocks noChangeArrowheads="1"/>
          </p:cNvSpPr>
          <p:nvPr/>
        </p:nvSpPr>
        <p:spPr bwMode="auto">
          <a:xfrm>
            <a:off x="1543050" y="4997450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19" name="Text Box 107"/>
          <p:cNvSpPr txBox="1">
            <a:spLocks noChangeArrowheads="1"/>
          </p:cNvSpPr>
          <p:nvPr/>
        </p:nvSpPr>
        <p:spPr bwMode="auto">
          <a:xfrm>
            <a:off x="1109663" y="462121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0" name="Text Box 108"/>
          <p:cNvSpPr txBox="1">
            <a:spLocks noChangeArrowheads="1"/>
          </p:cNvSpPr>
          <p:nvPr/>
        </p:nvSpPr>
        <p:spPr bwMode="auto">
          <a:xfrm>
            <a:off x="1108075" y="4799013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1" name="Text Box 109"/>
          <p:cNvSpPr txBox="1">
            <a:spLocks noChangeArrowheads="1"/>
          </p:cNvSpPr>
          <p:nvPr/>
        </p:nvSpPr>
        <p:spPr bwMode="auto">
          <a:xfrm>
            <a:off x="1108075" y="4992688"/>
            <a:ext cx="1936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Tyr</a:t>
            </a:r>
            <a:endParaRPr lang="en-US" sz="8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2" name="Text Box 112"/>
          <p:cNvSpPr txBox="1">
            <a:spLocks noChangeArrowheads="1"/>
          </p:cNvSpPr>
          <p:nvPr/>
        </p:nvSpPr>
        <p:spPr bwMode="auto">
          <a:xfrm>
            <a:off x="3073400" y="4608513"/>
            <a:ext cx="66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3" name="Text Box 113"/>
          <p:cNvSpPr txBox="1">
            <a:spLocks noChangeArrowheads="1"/>
          </p:cNvSpPr>
          <p:nvPr/>
        </p:nvSpPr>
        <p:spPr bwMode="auto">
          <a:xfrm>
            <a:off x="3070225" y="4791075"/>
            <a:ext cx="66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4" name="Text Box 114"/>
          <p:cNvSpPr txBox="1">
            <a:spLocks noChangeArrowheads="1"/>
          </p:cNvSpPr>
          <p:nvPr/>
        </p:nvSpPr>
        <p:spPr bwMode="auto">
          <a:xfrm>
            <a:off x="3073400" y="4983163"/>
            <a:ext cx="66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5" name="Text Box 115"/>
          <p:cNvSpPr txBox="1">
            <a:spLocks noChangeArrowheads="1"/>
          </p:cNvSpPr>
          <p:nvPr/>
        </p:nvSpPr>
        <p:spPr bwMode="auto">
          <a:xfrm>
            <a:off x="3838575" y="4646613"/>
            <a:ext cx="66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6" name="Text Box 116"/>
          <p:cNvSpPr txBox="1">
            <a:spLocks noChangeArrowheads="1"/>
          </p:cNvSpPr>
          <p:nvPr/>
        </p:nvSpPr>
        <p:spPr bwMode="auto">
          <a:xfrm>
            <a:off x="3844925" y="4832350"/>
            <a:ext cx="66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7" name="Text Box 117"/>
          <p:cNvSpPr txBox="1">
            <a:spLocks noChangeArrowheads="1"/>
          </p:cNvSpPr>
          <p:nvPr/>
        </p:nvSpPr>
        <p:spPr bwMode="auto">
          <a:xfrm>
            <a:off x="3840163" y="5018088"/>
            <a:ext cx="66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P</a:t>
            </a:r>
            <a:endParaRPr lang="en-US" sz="1000" b="1"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8" name="Text Box 118"/>
          <p:cNvSpPr txBox="1">
            <a:spLocks noChangeArrowheads="1"/>
          </p:cNvSpPr>
          <p:nvPr/>
        </p:nvSpPr>
        <p:spPr bwMode="auto">
          <a:xfrm>
            <a:off x="361950" y="3052763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1</a:t>
            </a:r>
            <a:endParaRPr lang="en-US" sz="1000" b="1">
              <a:solidFill>
                <a:schemeClr val="bg1"/>
              </a:solidFill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29" name="Text Box 119"/>
          <p:cNvSpPr txBox="1">
            <a:spLocks noChangeArrowheads="1"/>
          </p:cNvSpPr>
          <p:nvPr/>
        </p:nvSpPr>
        <p:spPr bwMode="auto">
          <a:xfrm>
            <a:off x="4656138" y="306863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2</a:t>
            </a:r>
            <a:endParaRPr lang="en-US" sz="1000" b="1">
              <a:solidFill>
                <a:schemeClr val="bg1"/>
              </a:solidFill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30" name="Text Box 120"/>
          <p:cNvSpPr txBox="1">
            <a:spLocks noChangeArrowheads="1"/>
          </p:cNvSpPr>
          <p:nvPr/>
        </p:nvSpPr>
        <p:spPr bwMode="auto">
          <a:xfrm>
            <a:off x="374650" y="6486525"/>
            <a:ext cx="92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3</a:t>
            </a:r>
            <a:endParaRPr lang="en-US" sz="1000" b="1">
              <a:solidFill>
                <a:schemeClr val="bg1"/>
              </a:solidFill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31" name="Text Box 121"/>
          <p:cNvSpPr txBox="1">
            <a:spLocks noChangeArrowheads="1"/>
          </p:cNvSpPr>
          <p:nvPr/>
        </p:nvSpPr>
        <p:spPr bwMode="auto">
          <a:xfrm>
            <a:off x="4648200" y="6484938"/>
            <a:ext cx="92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0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4</a:t>
            </a:r>
            <a:endParaRPr lang="en-US" sz="1000" b="1">
              <a:solidFill>
                <a:schemeClr val="bg1"/>
              </a:solidFill>
              <a:latin typeface="Calibri" pitchFamily="-1" charset="0"/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31832" name="Slide Number Placeholder 8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E14FF9-C984-3C4E-BCE2-F0C5DE629BCF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04_01_Fig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23" r="-12123"/>
          <a:stretch>
            <a:fillRect/>
          </a:stretch>
        </p:blipFill>
        <p:spPr>
          <a:xfrm>
            <a:off x="49213" y="971550"/>
            <a:ext cx="9045575" cy="4976813"/>
          </a:xfrm>
        </p:spPr>
      </p:pic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EDC85-AA04-FF4E-9C57-B06D226A04E4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04_01_Tab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0" r="-320"/>
          <a:stretch>
            <a:fillRect/>
          </a:stretch>
        </p:blipFill>
        <p:spPr>
          <a:xfrm>
            <a:off x="-34925" y="1309688"/>
            <a:ext cx="9213850" cy="5067300"/>
          </a:xfrm>
        </p:spPr>
      </p:pic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C0A805-0E6B-8D44-B285-2544527C691E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04_02_Tabl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5795" r="-45795"/>
          <a:stretch>
            <a:fillRect/>
          </a:stretch>
        </p:blipFill>
        <p:spPr>
          <a:xfrm>
            <a:off x="-539750" y="122238"/>
            <a:ext cx="10223500" cy="5621337"/>
          </a:xfrm>
        </p:spPr>
      </p:pic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8E14E-14B0-8442-90D7-3333B329B527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Proteomics Versus Genomics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Genomics tells us what kinds of proteins a given organism has the capacity for producing, but genomics tells us almost nothing about how those proteins function or when and in which cells those proteins are produced.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Proteomics gives us a clearer picture of what roles the various proteins play in cells. Therefore, compared to genomics, proteomics allows us to better understand an organism.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B1C165-243B-B34C-ACA2-EE27D9A65D8E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0" descr="05_T01ProteinFunction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011238"/>
            <a:ext cx="85486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572C4-E098-9046-A9D1-70B0CBB8AE93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Levels of Protein Structure</a:t>
            </a:r>
          </a:p>
        </p:txBody>
      </p:sp>
      <p:pic>
        <p:nvPicPr>
          <p:cNvPr id="19459" name="Content Placeholder 3" descr="04_03_Fig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6550" r="-96550"/>
          <a:stretch>
            <a:fillRect/>
          </a:stretch>
        </p:blipFill>
        <p:spPr>
          <a:xfrm>
            <a:off x="-327025" y="1349375"/>
            <a:ext cx="9798050" cy="5386388"/>
          </a:xfrm>
        </p:spPr>
      </p:pic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AF77A-DA2F-A24C-B94E-0492E6B296AF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0" descr="18_06-EukGeneExpRegulatio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133350"/>
            <a:ext cx="29749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587750" y="1408113"/>
            <a:ext cx="2524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DNA</a:t>
            </a: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3689350" y="169863"/>
            <a:ext cx="3254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Signal</a:t>
            </a:r>
          </a:p>
        </p:txBody>
      </p:sp>
      <p:sp>
        <p:nvSpPr>
          <p:cNvPr id="20485" name="Text Box 38"/>
          <p:cNvSpPr txBox="1">
            <a:spLocks noChangeArrowheads="1"/>
          </p:cNvSpPr>
          <p:nvPr/>
        </p:nvSpPr>
        <p:spPr bwMode="auto">
          <a:xfrm>
            <a:off x="4067175" y="1770063"/>
            <a:ext cx="2841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Gene</a:t>
            </a:r>
          </a:p>
        </p:txBody>
      </p:sp>
      <p:sp>
        <p:nvSpPr>
          <p:cNvPr id="20486" name="Text Box 39"/>
          <p:cNvSpPr txBox="1">
            <a:spLocks noChangeArrowheads="1"/>
          </p:cNvSpPr>
          <p:nvPr/>
        </p:nvSpPr>
        <p:spPr bwMode="auto">
          <a:xfrm>
            <a:off x="5108575" y="604838"/>
            <a:ext cx="5064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NUCLEUS</a:t>
            </a:r>
          </a:p>
        </p:txBody>
      </p:sp>
      <p:sp>
        <p:nvSpPr>
          <p:cNvPr id="20487" name="Text Box 40"/>
          <p:cNvSpPr txBox="1">
            <a:spLocks noChangeArrowheads="1"/>
          </p:cNvSpPr>
          <p:nvPr/>
        </p:nvSpPr>
        <p:spPr bwMode="auto">
          <a:xfrm>
            <a:off x="4295775" y="1096963"/>
            <a:ext cx="11445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Chromatin modification</a:t>
            </a:r>
          </a:p>
        </p:txBody>
      </p:sp>
      <p:sp>
        <p:nvSpPr>
          <p:cNvPr id="20488" name="Text Box 41"/>
          <p:cNvSpPr txBox="1">
            <a:spLocks noChangeArrowheads="1"/>
          </p:cNvSpPr>
          <p:nvPr/>
        </p:nvSpPr>
        <p:spPr bwMode="auto">
          <a:xfrm>
            <a:off x="4686300" y="747713"/>
            <a:ext cx="5349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Chromatin</a:t>
            </a:r>
          </a:p>
        </p:txBody>
      </p:sp>
      <p:sp>
        <p:nvSpPr>
          <p:cNvPr id="20489" name="Text Box 42"/>
          <p:cNvSpPr txBox="1">
            <a:spLocks noChangeArrowheads="1"/>
          </p:cNvSpPr>
          <p:nvPr/>
        </p:nvSpPr>
        <p:spPr bwMode="auto">
          <a:xfrm>
            <a:off x="4860925" y="147796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Gene available</a:t>
            </a:r>
          </a:p>
          <a:p>
            <a:r>
              <a:rPr lang="en-US" sz="800" b="1"/>
              <a:t>for transcription</a:t>
            </a:r>
          </a:p>
        </p:txBody>
      </p:sp>
      <p:sp>
        <p:nvSpPr>
          <p:cNvPr id="20490" name="Text Box 44"/>
          <p:cNvSpPr txBox="1">
            <a:spLocks noChangeArrowheads="1"/>
          </p:cNvSpPr>
          <p:nvPr/>
        </p:nvSpPr>
        <p:spPr bwMode="auto">
          <a:xfrm>
            <a:off x="4410075" y="2154238"/>
            <a:ext cx="2841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Exon</a:t>
            </a:r>
          </a:p>
        </p:txBody>
      </p:sp>
      <p:sp>
        <p:nvSpPr>
          <p:cNvPr id="20491" name="Text Box 47"/>
          <p:cNvSpPr txBox="1">
            <a:spLocks noChangeArrowheads="1"/>
          </p:cNvSpPr>
          <p:nvPr/>
        </p:nvSpPr>
        <p:spPr bwMode="auto">
          <a:xfrm>
            <a:off x="4295775" y="2443163"/>
            <a:ext cx="3730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Intron</a:t>
            </a:r>
          </a:p>
        </p:txBody>
      </p:sp>
      <p:sp>
        <p:nvSpPr>
          <p:cNvPr id="20492" name="Text Box 48"/>
          <p:cNvSpPr txBox="1">
            <a:spLocks noChangeArrowheads="1"/>
          </p:cNvSpPr>
          <p:nvPr/>
        </p:nvSpPr>
        <p:spPr bwMode="auto">
          <a:xfrm>
            <a:off x="4505325" y="2789238"/>
            <a:ext cx="1952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Tail</a:t>
            </a:r>
          </a:p>
        </p:txBody>
      </p:sp>
      <p:sp>
        <p:nvSpPr>
          <p:cNvPr id="20493" name="Text Box 49"/>
          <p:cNvSpPr txBox="1">
            <a:spLocks noChangeArrowheads="1"/>
          </p:cNvSpPr>
          <p:nvPr/>
        </p:nvSpPr>
        <p:spPr bwMode="auto">
          <a:xfrm>
            <a:off x="3702050" y="2154238"/>
            <a:ext cx="2397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RNA</a:t>
            </a:r>
          </a:p>
        </p:txBody>
      </p:sp>
      <p:sp>
        <p:nvSpPr>
          <p:cNvPr id="20494" name="Text Box 50"/>
          <p:cNvSpPr txBox="1">
            <a:spLocks noChangeArrowheads="1"/>
          </p:cNvSpPr>
          <p:nvPr/>
        </p:nvSpPr>
        <p:spPr bwMode="auto">
          <a:xfrm>
            <a:off x="3543300" y="3005138"/>
            <a:ext cx="2143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Cap</a:t>
            </a:r>
          </a:p>
        </p:txBody>
      </p:sp>
      <p:sp>
        <p:nvSpPr>
          <p:cNvPr id="20495" name="Text Box 51"/>
          <p:cNvSpPr txBox="1">
            <a:spLocks noChangeArrowheads="1"/>
          </p:cNvSpPr>
          <p:nvPr/>
        </p:nvSpPr>
        <p:spPr bwMode="auto">
          <a:xfrm>
            <a:off x="4467225" y="2627313"/>
            <a:ext cx="8270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RNA processing</a:t>
            </a:r>
          </a:p>
        </p:txBody>
      </p:sp>
      <p:sp>
        <p:nvSpPr>
          <p:cNvPr id="20496" name="Text Box 52"/>
          <p:cNvSpPr txBox="1">
            <a:spLocks noChangeArrowheads="1"/>
          </p:cNvSpPr>
          <p:nvPr/>
        </p:nvSpPr>
        <p:spPr bwMode="auto">
          <a:xfrm>
            <a:off x="4724400" y="2300288"/>
            <a:ext cx="9128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Primary transcript</a:t>
            </a:r>
          </a:p>
        </p:txBody>
      </p:sp>
      <p:sp>
        <p:nvSpPr>
          <p:cNvPr id="20497" name="Text Box 53"/>
          <p:cNvSpPr txBox="1">
            <a:spLocks noChangeArrowheads="1"/>
          </p:cNvSpPr>
          <p:nvPr/>
        </p:nvSpPr>
        <p:spPr bwMode="auto">
          <a:xfrm>
            <a:off x="4568825" y="2960688"/>
            <a:ext cx="8683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mRNA in nucleus</a:t>
            </a:r>
          </a:p>
        </p:txBody>
      </p:sp>
      <p:sp>
        <p:nvSpPr>
          <p:cNvPr id="20498" name="AutoShape 54"/>
          <p:cNvSpPr>
            <a:spLocks/>
          </p:cNvSpPr>
          <p:nvPr/>
        </p:nvSpPr>
        <p:spPr bwMode="auto">
          <a:xfrm rot="5411759">
            <a:off x="4137819" y="1267619"/>
            <a:ext cx="114300" cy="906462"/>
          </a:xfrm>
          <a:prstGeom prst="rightBrace">
            <a:avLst>
              <a:gd name="adj1" fmla="val 6608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0499" name="Line 55"/>
          <p:cNvSpPr>
            <a:spLocks noChangeShapeType="1"/>
          </p:cNvSpPr>
          <p:nvPr/>
        </p:nvSpPr>
        <p:spPr bwMode="auto">
          <a:xfrm>
            <a:off x="4533900" y="2263775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Line 56"/>
          <p:cNvSpPr>
            <a:spLocks noChangeShapeType="1"/>
          </p:cNvSpPr>
          <p:nvPr/>
        </p:nvSpPr>
        <p:spPr bwMode="auto">
          <a:xfrm>
            <a:off x="3746500" y="3063875"/>
            <a:ext cx="857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Line 57"/>
          <p:cNvSpPr>
            <a:spLocks noChangeShapeType="1"/>
          </p:cNvSpPr>
          <p:nvPr/>
        </p:nvSpPr>
        <p:spPr bwMode="auto">
          <a:xfrm flipV="1">
            <a:off x="4533900" y="2895600"/>
            <a:ext cx="5080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Line 58"/>
          <p:cNvSpPr>
            <a:spLocks noChangeShapeType="1"/>
          </p:cNvSpPr>
          <p:nvPr/>
        </p:nvSpPr>
        <p:spPr bwMode="auto">
          <a:xfrm>
            <a:off x="4429125" y="2320925"/>
            <a:ext cx="3175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3" name="Text Box 59"/>
          <p:cNvSpPr txBox="1">
            <a:spLocks noChangeArrowheads="1"/>
          </p:cNvSpPr>
          <p:nvPr/>
        </p:nvSpPr>
        <p:spPr bwMode="auto">
          <a:xfrm>
            <a:off x="4302125" y="3227388"/>
            <a:ext cx="11541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Transport to cytoplasm</a:t>
            </a:r>
          </a:p>
        </p:txBody>
      </p:sp>
      <p:sp>
        <p:nvSpPr>
          <p:cNvPr id="20504" name="Text Box 60"/>
          <p:cNvSpPr txBox="1">
            <a:spLocks noChangeArrowheads="1"/>
          </p:cNvSpPr>
          <p:nvPr/>
        </p:nvSpPr>
        <p:spPr bwMode="auto">
          <a:xfrm>
            <a:off x="4568825" y="3697288"/>
            <a:ext cx="9826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mRNA in cytoplasm</a:t>
            </a:r>
          </a:p>
        </p:txBody>
      </p:sp>
      <p:sp>
        <p:nvSpPr>
          <p:cNvPr id="20505" name="Text Box 61"/>
          <p:cNvSpPr txBox="1">
            <a:spLocks noChangeArrowheads="1"/>
          </p:cNvSpPr>
          <p:nvPr/>
        </p:nvSpPr>
        <p:spPr bwMode="auto">
          <a:xfrm>
            <a:off x="4587875" y="4024313"/>
            <a:ext cx="5476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Translation</a:t>
            </a:r>
          </a:p>
        </p:txBody>
      </p:sp>
      <p:sp>
        <p:nvSpPr>
          <p:cNvPr id="20506" name="Text Box 62"/>
          <p:cNvSpPr txBox="1">
            <a:spLocks noChangeArrowheads="1"/>
          </p:cNvSpPr>
          <p:nvPr/>
        </p:nvSpPr>
        <p:spPr bwMode="auto">
          <a:xfrm>
            <a:off x="5200650" y="3509963"/>
            <a:ext cx="6651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CYTOPLASM</a:t>
            </a:r>
          </a:p>
        </p:txBody>
      </p:sp>
      <p:sp>
        <p:nvSpPr>
          <p:cNvPr id="20507" name="Text Box 63"/>
          <p:cNvSpPr txBox="1">
            <a:spLocks noChangeArrowheads="1"/>
          </p:cNvSpPr>
          <p:nvPr/>
        </p:nvSpPr>
        <p:spPr bwMode="auto">
          <a:xfrm>
            <a:off x="3232150" y="4081463"/>
            <a:ext cx="604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700" b="1"/>
              <a:t>Degradation</a:t>
            </a:r>
          </a:p>
          <a:p>
            <a:pPr algn="ctr">
              <a:lnSpc>
                <a:spcPct val="110000"/>
              </a:lnSpc>
            </a:pPr>
            <a:r>
              <a:rPr lang="en-US" sz="700" b="1"/>
              <a:t>of mRNA</a:t>
            </a:r>
          </a:p>
        </p:txBody>
      </p:sp>
      <p:sp>
        <p:nvSpPr>
          <p:cNvPr id="20508" name="Text Box 64"/>
          <p:cNvSpPr txBox="1">
            <a:spLocks noChangeArrowheads="1"/>
          </p:cNvSpPr>
          <p:nvPr/>
        </p:nvSpPr>
        <p:spPr bwMode="auto">
          <a:xfrm>
            <a:off x="4403725" y="4894263"/>
            <a:ext cx="9509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Protein processing</a:t>
            </a:r>
          </a:p>
        </p:txBody>
      </p:sp>
      <p:sp>
        <p:nvSpPr>
          <p:cNvPr id="20509" name="Text Box 65"/>
          <p:cNvSpPr txBox="1">
            <a:spLocks noChangeArrowheads="1"/>
          </p:cNvSpPr>
          <p:nvPr/>
        </p:nvSpPr>
        <p:spPr bwMode="auto">
          <a:xfrm>
            <a:off x="4651375" y="4586288"/>
            <a:ext cx="58261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Polypeptide</a:t>
            </a:r>
          </a:p>
        </p:txBody>
      </p:sp>
      <p:sp>
        <p:nvSpPr>
          <p:cNvPr id="20510" name="Text Box 66"/>
          <p:cNvSpPr txBox="1">
            <a:spLocks noChangeArrowheads="1"/>
          </p:cNvSpPr>
          <p:nvPr/>
        </p:nvSpPr>
        <p:spPr bwMode="auto">
          <a:xfrm>
            <a:off x="4410075" y="5367338"/>
            <a:ext cx="792163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Active protein</a:t>
            </a:r>
          </a:p>
        </p:txBody>
      </p:sp>
      <p:sp>
        <p:nvSpPr>
          <p:cNvPr id="20511" name="Text Box 67"/>
          <p:cNvSpPr txBox="1">
            <a:spLocks noChangeArrowheads="1"/>
          </p:cNvSpPr>
          <p:nvPr/>
        </p:nvSpPr>
        <p:spPr bwMode="auto">
          <a:xfrm>
            <a:off x="4435475" y="6176963"/>
            <a:ext cx="871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/>
              <a:t>Cellular function</a:t>
            </a:r>
          </a:p>
        </p:txBody>
      </p:sp>
      <p:sp>
        <p:nvSpPr>
          <p:cNvPr id="20512" name="Text Box 68"/>
          <p:cNvSpPr txBox="1">
            <a:spLocks noChangeArrowheads="1"/>
          </p:cNvSpPr>
          <p:nvPr/>
        </p:nvSpPr>
        <p:spPr bwMode="auto">
          <a:xfrm>
            <a:off x="4362450" y="5672138"/>
            <a:ext cx="998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Transport to cellular</a:t>
            </a:r>
          </a:p>
          <a:p>
            <a:pPr algn="ctr"/>
            <a:r>
              <a:rPr lang="en-US" sz="800" b="1"/>
              <a:t>destination</a:t>
            </a:r>
          </a:p>
        </p:txBody>
      </p:sp>
      <p:sp>
        <p:nvSpPr>
          <p:cNvPr id="20513" name="Text Box 69"/>
          <p:cNvSpPr txBox="1">
            <a:spLocks noChangeArrowheads="1"/>
          </p:cNvSpPr>
          <p:nvPr/>
        </p:nvSpPr>
        <p:spPr bwMode="auto">
          <a:xfrm>
            <a:off x="3225800" y="5465763"/>
            <a:ext cx="614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/>
              <a:t>Degradation</a:t>
            </a:r>
          </a:p>
          <a:p>
            <a:pPr algn="ctr"/>
            <a:r>
              <a:rPr lang="en-US" sz="700" b="1"/>
              <a:t>of protein</a:t>
            </a:r>
          </a:p>
        </p:txBody>
      </p:sp>
      <p:sp>
        <p:nvSpPr>
          <p:cNvPr id="20514" name="Text Box 72"/>
          <p:cNvSpPr txBox="1">
            <a:spLocks noChangeArrowheads="1"/>
          </p:cNvSpPr>
          <p:nvPr/>
        </p:nvSpPr>
        <p:spPr bwMode="auto">
          <a:xfrm>
            <a:off x="4456113" y="1957388"/>
            <a:ext cx="8270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/>
              <a:t>Transcription</a:t>
            </a:r>
          </a:p>
        </p:txBody>
      </p:sp>
      <p:sp>
        <p:nvSpPr>
          <p:cNvPr id="20515" name="Slide Number Placeholder 3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AF5FCF-208B-C04D-97D6-3046BC4848A2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8" descr="18_02MetabolicPathwayReg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588" y="130175"/>
            <a:ext cx="63468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597650" y="2214563"/>
            <a:ext cx="1143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Regulation</a:t>
            </a:r>
          </a:p>
          <a:p>
            <a:pPr>
              <a:lnSpc>
                <a:spcPct val="90000"/>
              </a:lnSpc>
            </a:pPr>
            <a:r>
              <a:rPr lang="en-US" sz="1700" b="1"/>
              <a:t>of gene</a:t>
            </a:r>
          </a:p>
          <a:p>
            <a:pPr>
              <a:lnSpc>
                <a:spcPct val="90000"/>
              </a:lnSpc>
            </a:pPr>
            <a:r>
              <a:rPr lang="en-US" sz="1700" b="1"/>
              <a:t>expression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V="1">
            <a:off x="6146800" y="2311400"/>
            <a:ext cx="40640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4565650" y="995363"/>
            <a:ext cx="9525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/>
              <a:t>trpE</a:t>
            </a:r>
            <a:r>
              <a:rPr lang="en-US" sz="1600" b="1"/>
              <a:t> gene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4559300" y="1897063"/>
            <a:ext cx="9525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/>
              <a:t>trpD</a:t>
            </a:r>
            <a:r>
              <a:rPr lang="en-US" sz="1600" b="1"/>
              <a:t> gene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4552950" y="2976563"/>
            <a:ext cx="9525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/>
              <a:t>trpC</a:t>
            </a:r>
            <a:r>
              <a:rPr lang="en-US" sz="1600" b="1"/>
              <a:t> gene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4559300" y="3910013"/>
            <a:ext cx="9525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/>
              <a:t>trpB</a:t>
            </a:r>
            <a:r>
              <a:rPr lang="en-US" sz="1600" b="1"/>
              <a:t> gene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4559300" y="4818063"/>
            <a:ext cx="9525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/>
              <a:t>trpA</a:t>
            </a:r>
            <a:r>
              <a:rPr lang="en-US" sz="1600" b="1"/>
              <a:t> gene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4711700" y="6056313"/>
            <a:ext cx="264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(b) Regulation of enzyme</a:t>
            </a:r>
          </a:p>
          <a:p>
            <a:pPr>
              <a:lnSpc>
                <a:spcPct val="90000"/>
              </a:lnSpc>
            </a:pPr>
            <a:r>
              <a:rPr lang="en-US" sz="1700" b="1"/>
              <a:t>     </a:t>
            </a:r>
            <a:r>
              <a:rPr lang="en-US" sz="800" b="1"/>
              <a:t> </a:t>
            </a:r>
            <a:r>
              <a:rPr lang="en-US" sz="1700" b="1"/>
              <a:t>production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1416050" y="6056313"/>
            <a:ext cx="2609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(a) Regulation of enzyme</a:t>
            </a:r>
          </a:p>
          <a:p>
            <a:pPr>
              <a:lnSpc>
                <a:spcPct val="90000"/>
              </a:lnSpc>
            </a:pPr>
            <a:r>
              <a:rPr lang="en-US" sz="1700" b="1"/>
              <a:t>     </a:t>
            </a:r>
            <a:r>
              <a:rPr lang="en-US" sz="800" b="1"/>
              <a:t> </a:t>
            </a:r>
            <a:r>
              <a:rPr lang="en-US" sz="1700" b="1"/>
              <a:t>activity</a:t>
            </a:r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3340100" y="1465263"/>
            <a:ext cx="9731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Enzyme 1</a:t>
            </a:r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3340100" y="2982913"/>
            <a:ext cx="10160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Enzyme 2</a:t>
            </a:r>
          </a:p>
        </p:txBody>
      </p: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3333750" y="4373563"/>
            <a:ext cx="10160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Enzyme 3</a:t>
            </a:r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2400300" y="5465763"/>
            <a:ext cx="11684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Tryptophan</a:t>
            </a:r>
          </a:p>
        </p:txBody>
      </p:sp>
      <p:sp>
        <p:nvSpPr>
          <p:cNvPr id="21520" name="Text Box 21"/>
          <p:cNvSpPr txBox="1">
            <a:spLocks noChangeArrowheads="1"/>
          </p:cNvSpPr>
          <p:nvPr/>
        </p:nvSpPr>
        <p:spPr bwMode="auto">
          <a:xfrm>
            <a:off x="3143250" y="176213"/>
            <a:ext cx="9906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Precursor</a:t>
            </a:r>
          </a:p>
        </p:txBody>
      </p:sp>
      <p:sp>
        <p:nvSpPr>
          <p:cNvPr id="21521" name="Text Box 22"/>
          <p:cNvSpPr txBox="1">
            <a:spLocks noChangeArrowheads="1"/>
          </p:cNvSpPr>
          <p:nvPr/>
        </p:nvSpPr>
        <p:spPr bwMode="auto">
          <a:xfrm>
            <a:off x="1441450" y="531813"/>
            <a:ext cx="1263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Feedback</a:t>
            </a:r>
          </a:p>
          <a:p>
            <a:r>
              <a:rPr lang="en-US" sz="1600" b="1"/>
              <a:t>inhibition</a:t>
            </a: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400300" y="793750"/>
            <a:ext cx="330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AutoShape 25"/>
          <p:cNvSpPr>
            <a:spLocks/>
          </p:cNvSpPr>
          <p:nvPr/>
        </p:nvSpPr>
        <p:spPr bwMode="auto">
          <a:xfrm>
            <a:off x="4276725" y="1122363"/>
            <a:ext cx="161925" cy="881062"/>
          </a:xfrm>
          <a:prstGeom prst="leftBrace">
            <a:avLst>
              <a:gd name="adj1" fmla="val 4534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1524" name="AutoShape 26"/>
          <p:cNvSpPr>
            <a:spLocks/>
          </p:cNvSpPr>
          <p:nvPr/>
        </p:nvSpPr>
        <p:spPr bwMode="auto">
          <a:xfrm>
            <a:off x="4275138" y="4041775"/>
            <a:ext cx="161925" cy="881063"/>
          </a:xfrm>
          <a:prstGeom prst="leftBrace">
            <a:avLst>
              <a:gd name="adj1" fmla="val 4534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1525" name="AutoShape 27"/>
          <p:cNvSpPr>
            <a:spLocks/>
          </p:cNvSpPr>
          <p:nvPr/>
        </p:nvSpPr>
        <p:spPr bwMode="auto">
          <a:xfrm>
            <a:off x="5630863" y="990600"/>
            <a:ext cx="152400" cy="4071938"/>
          </a:xfrm>
          <a:prstGeom prst="rightBrace">
            <a:avLst>
              <a:gd name="adj1" fmla="val 222656"/>
              <a:gd name="adj2" fmla="val 4908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152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955DE7-D584-4C46-AB42-61E479A105FD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9" descr="18_03-TrpOperon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136525"/>
            <a:ext cx="80978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4241800" y="2627313"/>
            <a:ext cx="3333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Polypeptide subunits that make up</a:t>
            </a:r>
          </a:p>
          <a:p>
            <a:pPr algn="ctr">
              <a:lnSpc>
                <a:spcPct val="90000"/>
              </a:lnSpc>
            </a:pPr>
            <a:r>
              <a:rPr lang="en-US" sz="1500" b="1"/>
              <a:t>enzymes for tryptophan synthesis</a:t>
            </a:r>
          </a:p>
        </p:txBody>
      </p:sp>
      <p:sp>
        <p:nvSpPr>
          <p:cNvPr id="22532" name="Text Box 24"/>
          <p:cNvSpPr txBox="1">
            <a:spLocks noChangeArrowheads="1"/>
          </p:cNvSpPr>
          <p:nvPr/>
        </p:nvSpPr>
        <p:spPr bwMode="auto">
          <a:xfrm>
            <a:off x="552450" y="6316663"/>
            <a:ext cx="50863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(b) Tryptophan present, repressor active, operon off</a:t>
            </a:r>
          </a:p>
        </p:txBody>
      </p:sp>
      <p:sp>
        <p:nvSpPr>
          <p:cNvPr id="22533" name="Text Box 25"/>
          <p:cNvSpPr txBox="1">
            <a:spLocks noChangeArrowheads="1"/>
          </p:cNvSpPr>
          <p:nvPr/>
        </p:nvSpPr>
        <p:spPr bwMode="auto">
          <a:xfrm>
            <a:off x="1835150" y="5853113"/>
            <a:ext cx="1327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b="1"/>
              <a:t>Tryptophan</a:t>
            </a:r>
          </a:p>
          <a:p>
            <a:pPr>
              <a:lnSpc>
                <a:spcPct val="80000"/>
              </a:lnSpc>
            </a:pPr>
            <a:r>
              <a:rPr lang="en-US" sz="1500" b="1"/>
              <a:t>(corepressor)</a:t>
            </a:r>
          </a:p>
        </p:txBody>
      </p:sp>
      <p:sp>
        <p:nvSpPr>
          <p:cNvPr id="22534" name="Text Box 26"/>
          <p:cNvSpPr txBox="1">
            <a:spLocks noChangeArrowheads="1"/>
          </p:cNvSpPr>
          <p:nvPr/>
        </p:nvSpPr>
        <p:spPr bwMode="auto">
          <a:xfrm>
            <a:off x="552450" y="3148013"/>
            <a:ext cx="50863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(a) Tryptophan absent, repressor inactive, operon on</a:t>
            </a:r>
          </a:p>
        </p:txBody>
      </p:sp>
      <p:sp>
        <p:nvSpPr>
          <p:cNvPr id="22535" name="Text Box 27"/>
          <p:cNvSpPr txBox="1">
            <a:spLocks noChangeArrowheads="1"/>
          </p:cNvSpPr>
          <p:nvPr/>
        </p:nvSpPr>
        <p:spPr bwMode="auto">
          <a:xfrm>
            <a:off x="4375150" y="3935413"/>
            <a:ext cx="1352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No RNA made</a:t>
            </a:r>
          </a:p>
        </p:txBody>
      </p:sp>
      <p:sp>
        <p:nvSpPr>
          <p:cNvPr id="22536" name="Text Box 28"/>
          <p:cNvSpPr txBox="1">
            <a:spLocks noChangeArrowheads="1"/>
          </p:cNvSpPr>
          <p:nvPr/>
        </p:nvSpPr>
        <p:spPr bwMode="auto">
          <a:xfrm>
            <a:off x="3981450" y="5395913"/>
            <a:ext cx="933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b="1"/>
              <a:t>Active</a:t>
            </a:r>
          </a:p>
          <a:p>
            <a:pPr>
              <a:lnSpc>
                <a:spcPct val="80000"/>
              </a:lnSpc>
            </a:pPr>
            <a:r>
              <a:rPr lang="en-US" sz="1500" b="1"/>
              <a:t>repressor</a:t>
            </a:r>
          </a:p>
        </p:txBody>
      </p:sp>
      <p:sp>
        <p:nvSpPr>
          <p:cNvPr id="22537" name="Text Box 29"/>
          <p:cNvSpPr txBox="1">
            <a:spLocks noChangeArrowheads="1"/>
          </p:cNvSpPr>
          <p:nvPr/>
        </p:nvSpPr>
        <p:spPr bwMode="auto">
          <a:xfrm>
            <a:off x="571500" y="4586288"/>
            <a:ext cx="6191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mRNA</a:t>
            </a:r>
          </a:p>
        </p:txBody>
      </p:sp>
      <p:sp>
        <p:nvSpPr>
          <p:cNvPr id="22538" name="Text Box 30"/>
          <p:cNvSpPr txBox="1">
            <a:spLocks noChangeArrowheads="1"/>
          </p:cNvSpPr>
          <p:nvPr/>
        </p:nvSpPr>
        <p:spPr bwMode="auto">
          <a:xfrm>
            <a:off x="577850" y="5376863"/>
            <a:ext cx="7429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Protein</a:t>
            </a:r>
          </a:p>
        </p:txBody>
      </p:sp>
      <p:sp>
        <p:nvSpPr>
          <p:cNvPr id="22539" name="Text Box 31"/>
          <p:cNvSpPr txBox="1">
            <a:spLocks noChangeArrowheads="1"/>
          </p:cNvSpPr>
          <p:nvPr/>
        </p:nvSpPr>
        <p:spPr bwMode="auto">
          <a:xfrm>
            <a:off x="571500" y="3700463"/>
            <a:ext cx="5143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DNA</a:t>
            </a:r>
          </a:p>
        </p:txBody>
      </p:sp>
      <p:sp>
        <p:nvSpPr>
          <p:cNvPr id="22540" name="Text Box 32"/>
          <p:cNvSpPr txBox="1">
            <a:spLocks noChangeArrowheads="1"/>
          </p:cNvSpPr>
          <p:nvPr/>
        </p:nvSpPr>
        <p:spPr bwMode="auto">
          <a:xfrm>
            <a:off x="558800" y="1020763"/>
            <a:ext cx="5143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DNA</a:t>
            </a:r>
          </a:p>
        </p:txBody>
      </p:sp>
      <p:sp>
        <p:nvSpPr>
          <p:cNvPr id="22541" name="Text Box 33"/>
          <p:cNvSpPr txBox="1">
            <a:spLocks noChangeArrowheads="1"/>
          </p:cNvSpPr>
          <p:nvPr/>
        </p:nvSpPr>
        <p:spPr bwMode="auto">
          <a:xfrm>
            <a:off x="3270250" y="1801813"/>
            <a:ext cx="8699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mRNA 5</a:t>
            </a:r>
            <a:r>
              <a:rPr lang="en-US" sz="1500" b="1">
                <a:sym typeface="Symbol" pitchFamily="-1" charset="2"/>
              </a:rPr>
              <a:t></a:t>
            </a:r>
            <a:endParaRPr lang="en-US" sz="1500" b="1"/>
          </a:p>
        </p:txBody>
      </p:sp>
      <p:sp>
        <p:nvSpPr>
          <p:cNvPr id="22542" name="Text Box 34"/>
          <p:cNvSpPr txBox="1">
            <a:spLocks noChangeArrowheads="1"/>
          </p:cNvSpPr>
          <p:nvPr/>
        </p:nvSpPr>
        <p:spPr bwMode="auto">
          <a:xfrm>
            <a:off x="612775" y="2611438"/>
            <a:ext cx="7429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Protein</a:t>
            </a:r>
          </a:p>
        </p:txBody>
      </p:sp>
      <p:sp>
        <p:nvSpPr>
          <p:cNvPr id="22543" name="Text Box 35"/>
          <p:cNvSpPr txBox="1">
            <a:spLocks noChangeArrowheads="1"/>
          </p:cNvSpPr>
          <p:nvPr/>
        </p:nvSpPr>
        <p:spPr bwMode="auto">
          <a:xfrm>
            <a:off x="2127250" y="2614613"/>
            <a:ext cx="933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Inactive</a:t>
            </a:r>
          </a:p>
          <a:p>
            <a:pPr>
              <a:lnSpc>
                <a:spcPct val="90000"/>
              </a:lnSpc>
            </a:pPr>
            <a:r>
              <a:rPr lang="en-US" sz="1500" b="1"/>
              <a:t>repressor</a:t>
            </a:r>
          </a:p>
        </p:txBody>
      </p:sp>
      <p:sp>
        <p:nvSpPr>
          <p:cNvPr id="22544" name="Text Box 36"/>
          <p:cNvSpPr txBox="1">
            <a:spLocks noChangeArrowheads="1"/>
          </p:cNvSpPr>
          <p:nvPr/>
        </p:nvSpPr>
        <p:spPr bwMode="auto">
          <a:xfrm>
            <a:off x="2343150" y="1890713"/>
            <a:ext cx="1111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RNA</a:t>
            </a:r>
          </a:p>
          <a:p>
            <a:pPr>
              <a:lnSpc>
                <a:spcPct val="90000"/>
              </a:lnSpc>
            </a:pPr>
            <a:r>
              <a:rPr lang="en-US" sz="1500" b="1"/>
              <a:t>polymerase</a:t>
            </a:r>
          </a:p>
        </p:txBody>
      </p:sp>
      <p:sp>
        <p:nvSpPr>
          <p:cNvPr id="22545" name="Text Box 37"/>
          <p:cNvSpPr txBox="1">
            <a:spLocks noChangeArrowheads="1"/>
          </p:cNvSpPr>
          <p:nvPr/>
        </p:nvSpPr>
        <p:spPr bwMode="auto">
          <a:xfrm>
            <a:off x="584200" y="1309688"/>
            <a:ext cx="1047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Regulatory</a:t>
            </a:r>
          </a:p>
          <a:p>
            <a:pPr>
              <a:lnSpc>
                <a:spcPct val="90000"/>
              </a:lnSpc>
            </a:pPr>
            <a:r>
              <a:rPr lang="en-US" sz="1500" b="1"/>
              <a:t>gene</a:t>
            </a:r>
          </a:p>
        </p:txBody>
      </p:sp>
      <p:sp>
        <p:nvSpPr>
          <p:cNvPr id="22546" name="Text Box 38"/>
          <p:cNvSpPr txBox="1">
            <a:spLocks noChangeArrowheads="1"/>
          </p:cNvSpPr>
          <p:nvPr/>
        </p:nvSpPr>
        <p:spPr bwMode="auto">
          <a:xfrm>
            <a:off x="885825" y="519113"/>
            <a:ext cx="9588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Promoter</a:t>
            </a:r>
          </a:p>
        </p:txBody>
      </p:sp>
      <p:sp>
        <p:nvSpPr>
          <p:cNvPr id="22547" name="Text Box 39"/>
          <p:cNvSpPr txBox="1">
            <a:spLocks noChangeArrowheads="1"/>
          </p:cNvSpPr>
          <p:nvPr/>
        </p:nvSpPr>
        <p:spPr bwMode="auto">
          <a:xfrm>
            <a:off x="3105150" y="519113"/>
            <a:ext cx="9207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Promoter</a:t>
            </a:r>
          </a:p>
        </p:txBody>
      </p:sp>
      <p:sp>
        <p:nvSpPr>
          <p:cNvPr id="22548" name="Text Box 41"/>
          <p:cNvSpPr txBox="1">
            <a:spLocks noChangeArrowheads="1"/>
          </p:cNvSpPr>
          <p:nvPr/>
        </p:nvSpPr>
        <p:spPr bwMode="auto">
          <a:xfrm>
            <a:off x="4752975" y="138113"/>
            <a:ext cx="10350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i="1"/>
              <a:t>trp</a:t>
            </a:r>
            <a:r>
              <a:rPr lang="en-US" sz="1500" b="1"/>
              <a:t> operon</a:t>
            </a:r>
          </a:p>
        </p:txBody>
      </p:sp>
      <p:sp>
        <p:nvSpPr>
          <p:cNvPr id="22549" name="Text Box 42"/>
          <p:cNvSpPr txBox="1">
            <a:spLocks noChangeArrowheads="1"/>
          </p:cNvSpPr>
          <p:nvPr/>
        </p:nvSpPr>
        <p:spPr bwMode="auto">
          <a:xfrm>
            <a:off x="4711700" y="715963"/>
            <a:ext cx="17081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Genes of operon</a:t>
            </a:r>
          </a:p>
        </p:txBody>
      </p:sp>
      <p:sp>
        <p:nvSpPr>
          <p:cNvPr id="22550" name="Text Box 43"/>
          <p:cNvSpPr txBox="1">
            <a:spLocks noChangeArrowheads="1"/>
          </p:cNvSpPr>
          <p:nvPr/>
        </p:nvSpPr>
        <p:spPr bwMode="auto">
          <a:xfrm>
            <a:off x="3527425" y="1265238"/>
            <a:ext cx="9080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Operator</a:t>
            </a:r>
          </a:p>
        </p:txBody>
      </p:sp>
      <p:sp>
        <p:nvSpPr>
          <p:cNvPr id="22551" name="Text Box 44"/>
          <p:cNvSpPr txBox="1">
            <a:spLocks noChangeArrowheads="1"/>
          </p:cNvSpPr>
          <p:nvPr/>
        </p:nvSpPr>
        <p:spPr bwMode="auto">
          <a:xfrm>
            <a:off x="5060950" y="1522413"/>
            <a:ext cx="1098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Stop codon</a:t>
            </a:r>
          </a:p>
        </p:txBody>
      </p:sp>
      <p:sp>
        <p:nvSpPr>
          <p:cNvPr id="22552" name="Text Box 45"/>
          <p:cNvSpPr txBox="1">
            <a:spLocks noChangeArrowheads="1"/>
          </p:cNvSpPr>
          <p:nvPr/>
        </p:nvSpPr>
        <p:spPr bwMode="auto">
          <a:xfrm>
            <a:off x="3714750" y="1538288"/>
            <a:ext cx="1098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Start codon</a:t>
            </a:r>
          </a:p>
        </p:txBody>
      </p:sp>
      <p:sp>
        <p:nvSpPr>
          <p:cNvPr id="22553" name="Text Box 46"/>
          <p:cNvSpPr txBox="1">
            <a:spLocks noChangeArrowheads="1"/>
          </p:cNvSpPr>
          <p:nvPr/>
        </p:nvSpPr>
        <p:spPr bwMode="auto">
          <a:xfrm>
            <a:off x="609600" y="1893888"/>
            <a:ext cx="63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mRNA</a:t>
            </a:r>
          </a:p>
        </p:txBody>
      </p:sp>
      <p:sp>
        <p:nvSpPr>
          <p:cNvPr id="22554" name="Text Box 47"/>
          <p:cNvSpPr txBox="1">
            <a:spLocks noChangeArrowheads="1"/>
          </p:cNvSpPr>
          <p:nvPr/>
        </p:nvSpPr>
        <p:spPr bwMode="auto">
          <a:xfrm>
            <a:off x="7083425" y="1020763"/>
            <a:ext cx="476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i="1"/>
              <a:t>trpA</a:t>
            </a:r>
            <a:endParaRPr lang="en-US" sz="1500" b="1"/>
          </a:p>
        </p:txBody>
      </p:sp>
      <p:sp>
        <p:nvSpPr>
          <p:cNvPr id="22555" name="Text Box 48"/>
          <p:cNvSpPr txBox="1">
            <a:spLocks noChangeArrowheads="1"/>
          </p:cNvSpPr>
          <p:nvPr/>
        </p:nvSpPr>
        <p:spPr bwMode="auto">
          <a:xfrm>
            <a:off x="1241425" y="2074863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5</a:t>
            </a:r>
            <a:r>
              <a:rPr lang="en-US" sz="1500" b="1">
                <a:sym typeface="Symbol" pitchFamily="-1" charset="2"/>
              </a:rPr>
              <a:t></a:t>
            </a:r>
            <a:endParaRPr lang="en-US" sz="1500" b="1"/>
          </a:p>
        </p:txBody>
      </p:sp>
      <p:sp>
        <p:nvSpPr>
          <p:cNvPr id="22556" name="Text Box 49"/>
          <p:cNvSpPr txBox="1">
            <a:spLocks noChangeArrowheads="1"/>
          </p:cNvSpPr>
          <p:nvPr/>
        </p:nvSpPr>
        <p:spPr bwMode="auto">
          <a:xfrm>
            <a:off x="2051050" y="1643063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3</a:t>
            </a:r>
            <a:r>
              <a:rPr lang="en-US" sz="1500" b="1">
                <a:sym typeface="Symbol" pitchFamily="-1" charset="2"/>
              </a:rPr>
              <a:t></a:t>
            </a:r>
            <a:endParaRPr lang="en-US" sz="1500" b="1"/>
          </a:p>
        </p:txBody>
      </p:sp>
      <p:sp>
        <p:nvSpPr>
          <p:cNvPr id="22557" name="Text Box 50"/>
          <p:cNvSpPr txBox="1">
            <a:spLocks noChangeArrowheads="1"/>
          </p:cNvSpPr>
          <p:nvPr/>
        </p:nvSpPr>
        <p:spPr bwMode="auto">
          <a:xfrm>
            <a:off x="1517650" y="1027113"/>
            <a:ext cx="476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solidFill>
                  <a:schemeClr val="bg1"/>
                </a:solidFill>
              </a:rPr>
              <a:t>trpR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22558" name="Text Box 51"/>
          <p:cNvSpPr txBox="1">
            <a:spLocks noChangeArrowheads="1"/>
          </p:cNvSpPr>
          <p:nvPr/>
        </p:nvSpPr>
        <p:spPr bwMode="auto">
          <a:xfrm>
            <a:off x="4422775" y="1023938"/>
            <a:ext cx="476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i="1"/>
              <a:t>trpE</a:t>
            </a:r>
            <a:endParaRPr lang="en-US" sz="1500" b="1"/>
          </a:p>
        </p:txBody>
      </p:sp>
      <p:sp>
        <p:nvSpPr>
          <p:cNvPr id="22559" name="Text Box 52"/>
          <p:cNvSpPr txBox="1">
            <a:spLocks noChangeArrowheads="1"/>
          </p:cNvSpPr>
          <p:nvPr/>
        </p:nvSpPr>
        <p:spPr bwMode="auto">
          <a:xfrm>
            <a:off x="5086350" y="1020763"/>
            <a:ext cx="476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i="1"/>
              <a:t>trpD</a:t>
            </a:r>
            <a:endParaRPr lang="en-US" sz="1500" b="1"/>
          </a:p>
        </p:txBody>
      </p:sp>
      <p:sp>
        <p:nvSpPr>
          <p:cNvPr id="22560" name="Text Box 53"/>
          <p:cNvSpPr txBox="1">
            <a:spLocks noChangeArrowheads="1"/>
          </p:cNvSpPr>
          <p:nvPr/>
        </p:nvSpPr>
        <p:spPr bwMode="auto">
          <a:xfrm>
            <a:off x="5753100" y="1023938"/>
            <a:ext cx="476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i="1"/>
              <a:t>trpC</a:t>
            </a:r>
            <a:endParaRPr lang="en-US" sz="1500" b="1"/>
          </a:p>
        </p:txBody>
      </p:sp>
      <p:sp>
        <p:nvSpPr>
          <p:cNvPr id="22561" name="Text Box 54"/>
          <p:cNvSpPr txBox="1">
            <a:spLocks noChangeArrowheads="1"/>
          </p:cNvSpPr>
          <p:nvPr/>
        </p:nvSpPr>
        <p:spPr bwMode="auto">
          <a:xfrm>
            <a:off x="6426200" y="1020763"/>
            <a:ext cx="476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i="1"/>
              <a:t>trpB</a:t>
            </a:r>
            <a:endParaRPr lang="en-US" sz="1500" b="1"/>
          </a:p>
        </p:txBody>
      </p:sp>
      <p:sp>
        <p:nvSpPr>
          <p:cNvPr id="22562" name="Text Box 55"/>
          <p:cNvSpPr txBox="1">
            <a:spLocks noChangeArrowheads="1"/>
          </p:cNvSpPr>
          <p:nvPr/>
        </p:nvSpPr>
        <p:spPr bwMode="auto">
          <a:xfrm>
            <a:off x="7216775" y="2262188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</a:t>
            </a:r>
          </a:p>
        </p:txBody>
      </p:sp>
      <p:sp>
        <p:nvSpPr>
          <p:cNvPr id="22563" name="Text Box 56"/>
          <p:cNvSpPr txBox="1">
            <a:spLocks noChangeArrowheads="1"/>
          </p:cNvSpPr>
          <p:nvPr/>
        </p:nvSpPr>
        <p:spPr bwMode="auto">
          <a:xfrm>
            <a:off x="6546850" y="2262188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B</a:t>
            </a:r>
          </a:p>
        </p:txBody>
      </p:sp>
      <p:sp>
        <p:nvSpPr>
          <p:cNvPr id="22564" name="Text Box 57"/>
          <p:cNvSpPr txBox="1">
            <a:spLocks noChangeArrowheads="1"/>
          </p:cNvSpPr>
          <p:nvPr/>
        </p:nvSpPr>
        <p:spPr bwMode="auto">
          <a:xfrm>
            <a:off x="5864225" y="2262188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</a:t>
            </a:r>
          </a:p>
        </p:txBody>
      </p:sp>
      <p:sp>
        <p:nvSpPr>
          <p:cNvPr id="22565" name="Text Box 58"/>
          <p:cNvSpPr txBox="1">
            <a:spLocks noChangeArrowheads="1"/>
          </p:cNvSpPr>
          <p:nvPr/>
        </p:nvSpPr>
        <p:spPr bwMode="auto">
          <a:xfrm>
            <a:off x="5184775" y="2259013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D</a:t>
            </a:r>
          </a:p>
        </p:txBody>
      </p:sp>
      <p:sp>
        <p:nvSpPr>
          <p:cNvPr id="22566" name="Text Box 59"/>
          <p:cNvSpPr txBox="1">
            <a:spLocks noChangeArrowheads="1"/>
          </p:cNvSpPr>
          <p:nvPr/>
        </p:nvSpPr>
        <p:spPr bwMode="auto">
          <a:xfrm>
            <a:off x="4511675" y="2262188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E</a:t>
            </a:r>
          </a:p>
        </p:txBody>
      </p:sp>
      <p:sp>
        <p:nvSpPr>
          <p:cNvPr id="22567" name="AutoShape 60"/>
          <p:cNvSpPr>
            <a:spLocks/>
          </p:cNvSpPr>
          <p:nvPr/>
        </p:nvSpPr>
        <p:spPr bwMode="auto">
          <a:xfrm rot="-5409241">
            <a:off x="5129213" y="-1944687"/>
            <a:ext cx="176212" cy="4799012"/>
          </a:xfrm>
          <a:prstGeom prst="rightBrace">
            <a:avLst>
              <a:gd name="adj1" fmla="val 2269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2568" name="AutoShape 61"/>
          <p:cNvSpPr>
            <a:spLocks/>
          </p:cNvSpPr>
          <p:nvPr/>
        </p:nvSpPr>
        <p:spPr bwMode="auto">
          <a:xfrm rot="-5409241">
            <a:off x="3446463" y="106363"/>
            <a:ext cx="150812" cy="1382712"/>
          </a:xfrm>
          <a:prstGeom prst="rightBrace">
            <a:avLst>
              <a:gd name="adj1" fmla="val 7640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2569" name="AutoShape 62"/>
          <p:cNvSpPr>
            <a:spLocks/>
          </p:cNvSpPr>
          <p:nvPr/>
        </p:nvSpPr>
        <p:spPr bwMode="auto">
          <a:xfrm rot="5388957">
            <a:off x="5852319" y="823119"/>
            <a:ext cx="163512" cy="3441700"/>
          </a:xfrm>
          <a:prstGeom prst="rightBrace">
            <a:avLst>
              <a:gd name="adj1" fmla="val 175405"/>
              <a:gd name="adj2" fmla="val 50032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2570" name="Line 63"/>
          <p:cNvSpPr>
            <a:spLocks noChangeShapeType="1"/>
          </p:cNvSpPr>
          <p:nvPr/>
        </p:nvSpPr>
        <p:spPr bwMode="auto">
          <a:xfrm flipV="1">
            <a:off x="4911725" y="1704975"/>
            <a:ext cx="371475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1" name="Line 64"/>
          <p:cNvSpPr>
            <a:spLocks noChangeShapeType="1"/>
          </p:cNvSpPr>
          <p:nvPr/>
        </p:nvSpPr>
        <p:spPr bwMode="auto">
          <a:xfrm>
            <a:off x="4191000" y="1714500"/>
            <a:ext cx="6350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2" name="Line 65"/>
          <p:cNvSpPr>
            <a:spLocks noChangeShapeType="1"/>
          </p:cNvSpPr>
          <p:nvPr/>
        </p:nvSpPr>
        <p:spPr bwMode="auto">
          <a:xfrm flipV="1">
            <a:off x="2638425" y="1355725"/>
            <a:ext cx="422275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3" name="Line 66"/>
          <p:cNvSpPr>
            <a:spLocks noChangeShapeType="1"/>
          </p:cNvSpPr>
          <p:nvPr/>
        </p:nvSpPr>
        <p:spPr bwMode="auto">
          <a:xfrm>
            <a:off x="1314450" y="720725"/>
            <a:ext cx="317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4" name="Line 67"/>
          <p:cNvSpPr>
            <a:spLocks noChangeShapeType="1"/>
          </p:cNvSpPr>
          <p:nvPr/>
        </p:nvSpPr>
        <p:spPr bwMode="auto">
          <a:xfrm flipV="1">
            <a:off x="1365250" y="1241425"/>
            <a:ext cx="19050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5" name="Line 68"/>
          <p:cNvSpPr>
            <a:spLocks noChangeShapeType="1"/>
          </p:cNvSpPr>
          <p:nvPr/>
        </p:nvSpPr>
        <p:spPr bwMode="auto">
          <a:xfrm flipV="1">
            <a:off x="1409700" y="5940425"/>
            <a:ext cx="409575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6" name="Line 70"/>
          <p:cNvSpPr>
            <a:spLocks noChangeShapeType="1"/>
          </p:cNvSpPr>
          <p:nvPr/>
        </p:nvSpPr>
        <p:spPr bwMode="auto">
          <a:xfrm flipH="1">
            <a:off x="3876675" y="123825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7" name="Slide Number Placeholder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2F49A-1850-174F-8317-5AEABF0B38C2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8" descr="18_04-LacOperon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36525"/>
            <a:ext cx="7896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66750" y="6367463"/>
            <a:ext cx="3702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(b) Lactose present, repressor inactive, operon on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663575" y="2763838"/>
            <a:ext cx="3511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(a) Lactose absent, repressor active, operon off</a:t>
            </a: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660400" y="4519613"/>
            <a:ext cx="4921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663575" y="5411788"/>
            <a:ext cx="546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Protein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663575" y="3671888"/>
            <a:ext cx="3619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DNA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666750" y="725488"/>
            <a:ext cx="3460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DNA</a:t>
            </a:r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2981325" y="4608513"/>
            <a:ext cx="6667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mRNA 5</a:t>
            </a:r>
            <a:r>
              <a:rPr lang="en-US" sz="1200" b="1">
                <a:sym typeface="Symbol" pitchFamily="-1" charset="2"/>
              </a:rPr>
              <a:t></a:t>
            </a:r>
            <a:endParaRPr lang="en-US" sz="1200" b="1"/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666750" y="2395538"/>
            <a:ext cx="546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Protein</a:t>
            </a:r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2225675" y="2328863"/>
            <a:ext cx="7302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/>
              <a:t>Active</a:t>
            </a:r>
          </a:p>
          <a:p>
            <a:pPr>
              <a:lnSpc>
                <a:spcPct val="80000"/>
              </a:lnSpc>
            </a:pPr>
            <a:r>
              <a:rPr lang="en-US" sz="1100" b="1"/>
              <a:t>repressor</a:t>
            </a:r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2336800" y="1636713"/>
            <a:ext cx="1111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RNA</a:t>
            </a:r>
          </a:p>
          <a:p>
            <a:pPr>
              <a:lnSpc>
                <a:spcPct val="80000"/>
              </a:lnSpc>
            </a:pPr>
            <a:r>
              <a:rPr lang="en-US" sz="1200" b="1"/>
              <a:t>polymerase</a:t>
            </a:r>
          </a:p>
        </p:txBody>
      </p:sp>
      <p:sp>
        <p:nvSpPr>
          <p:cNvPr id="23565" name="Text Box 19"/>
          <p:cNvSpPr txBox="1">
            <a:spLocks noChangeArrowheads="1"/>
          </p:cNvSpPr>
          <p:nvPr/>
        </p:nvSpPr>
        <p:spPr bwMode="auto">
          <a:xfrm>
            <a:off x="1235075" y="150813"/>
            <a:ext cx="838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Regulatory</a:t>
            </a:r>
          </a:p>
          <a:p>
            <a:pPr>
              <a:lnSpc>
                <a:spcPct val="90000"/>
              </a:lnSpc>
            </a:pPr>
            <a:r>
              <a:rPr lang="en-US" sz="1200" b="1"/>
              <a:t>gene</a:t>
            </a:r>
          </a:p>
        </p:txBody>
      </p:sp>
      <p:sp>
        <p:nvSpPr>
          <p:cNvPr id="23566" name="Text Box 20"/>
          <p:cNvSpPr txBox="1">
            <a:spLocks noChangeArrowheads="1"/>
          </p:cNvSpPr>
          <p:nvPr/>
        </p:nvSpPr>
        <p:spPr bwMode="auto">
          <a:xfrm>
            <a:off x="2432050" y="153988"/>
            <a:ext cx="7143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Promoter</a:t>
            </a:r>
          </a:p>
        </p:txBody>
      </p:sp>
      <p:sp>
        <p:nvSpPr>
          <p:cNvPr id="23567" name="Text Box 24"/>
          <p:cNvSpPr txBox="1">
            <a:spLocks noChangeArrowheads="1"/>
          </p:cNvSpPr>
          <p:nvPr/>
        </p:nvSpPr>
        <p:spPr bwMode="auto">
          <a:xfrm>
            <a:off x="3660775" y="420688"/>
            <a:ext cx="650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Operator</a:t>
            </a:r>
          </a:p>
        </p:txBody>
      </p:sp>
      <p:sp>
        <p:nvSpPr>
          <p:cNvPr id="23568" name="Text Box 27"/>
          <p:cNvSpPr txBox="1">
            <a:spLocks noChangeArrowheads="1"/>
          </p:cNvSpPr>
          <p:nvPr/>
        </p:nvSpPr>
        <p:spPr bwMode="auto">
          <a:xfrm>
            <a:off x="663575" y="1570038"/>
            <a:ext cx="5016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</p:txBody>
      </p:sp>
      <p:sp>
        <p:nvSpPr>
          <p:cNvPr id="23569" name="Text Box 29"/>
          <p:cNvSpPr txBox="1">
            <a:spLocks noChangeArrowheads="1"/>
          </p:cNvSpPr>
          <p:nvPr/>
        </p:nvSpPr>
        <p:spPr bwMode="auto">
          <a:xfrm>
            <a:off x="1333500" y="1741488"/>
            <a:ext cx="209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5</a:t>
            </a:r>
            <a:r>
              <a:rPr lang="en-US" sz="1200" b="1">
                <a:sym typeface="Symbol" pitchFamily="-1" charset="2"/>
              </a:rPr>
              <a:t></a:t>
            </a:r>
            <a:endParaRPr lang="en-US" sz="1200" b="1"/>
          </a:p>
        </p:txBody>
      </p:sp>
      <p:sp>
        <p:nvSpPr>
          <p:cNvPr id="23570" name="Text Box 30"/>
          <p:cNvSpPr txBox="1">
            <a:spLocks noChangeArrowheads="1"/>
          </p:cNvSpPr>
          <p:nvPr/>
        </p:nvSpPr>
        <p:spPr bwMode="auto">
          <a:xfrm>
            <a:off x="2095500" y="1376363"/>
            <a:ext cx="209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3</a:t>
            </a:r>
            <a:r>
              <a:rPr lang="en-US" sz="1200" b="1">
                <a:sym typeface="Symbol" pitchFamily="-1" charset="2"/>
              </a:rPr>
              <a:t></a:t>
            </a:r>
            <a:endParaRPr lang="en-US" sz="1200" b="1"/>
          </a:p>
        </p:txBody>
      </p:sp>
      <p:sp>
        <p:nvSpPr>
          <p:cNvPr id="23571" name="Text Box 52"/>
          <p:cNvSpPr txBox="1">
            <a:spLocks noChangeArrowheads="1"/>
          </p:cNvSpPr>
          <p:nvPr/>
        </p:nvSpPr>
        <p:spPr bwMode="auto">
          <a:xfrm>
            <a:off x="2698750" y="5840413"/>
            <a:ext cx="933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Inactive</a:t>
            </a:r>
          </a:p>
          <a:p>
            <a:pPr>
              <a:lnSpc>
                <a:spcPct val="90000"/>
              </a:lnSpc>
            </a:pPr>
            <a:r>
              <a:rPr lang="en-US" sz="1200" b="1"/>
              <a:t>repressor</a:t>
            </a:r>
          </a:p>
        </p:txBody>
      </p:sp>
      <p:sp>
        <p:nvSpPr>
          <p:cNvPr id="23572" name="Text Box 53"/>
          <p:cNvSpPr txBox="1">
            <a:spLocks noChangeArrowheads="1"/>
          </p:cNvSpPr>
          <p:nvPr/>
        </p:nvSpPr>
        <p:spPr bwMode="auto">
          <a:xfrm>
            <a:off x="844550" y="5865813"/>
            <a:ext cx="9080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Allolactose</a:t>
            </a:r>
          </a:p>
          <a:p>
            <a:pPr>
              <a:lnSpc>
                <a:spcPct val="90000"/>
              </a:lnSpc>
            </a:pPr>
            <a:r>
              <a:rPr lang="en-US" sz="1200" b="1"/>
              <a:t>(inducer)</a:t>
            </a:r>
          </a:p>
        </p:txBody>
      </p:sp>
      <p:sp>
        <p:nvSpPr>
          <p:cNvPr id="23573" name="Text Box 54"/>
          <p:cNvSpPr txBox="1">
            <a:spLocks noChangeArrowheads="1"/>
          </p:cNvSpPr>
          <p:nvPr/>
        </p:nvSpPr>
        <p:spPr bwMode="auto">
          <a:xfrm>
            <a:off x="1323975" y="4713288"/>
            <a:ext cx="209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5</a:t>
            </a:r>
            <a:r>
              <a:rPr lang="en-US" sz="1200" b="1">
                <a:sym typeface="Symbol" pitchFamily="-1" charset="2"/>
              </a:rPr>
              <a:t></a:t>
            </a:r>
            <a:endParaRPr lang="en-US" sz="1200" b="1"/>
          </a:p>
        </p:txBody>
      </p:sp>
      <p:sp>
        <p:nvSpPr>
          <p:cNvPr id="23574" name="Text Box 55"/>
          <p:cNvSpPr txBox="1">
            <a:spLocks noChangeArrowheads="1"/>
          </p:cNvSpPr>
          <p:nvPr/>
        </p:nvSpPr>
        <p:spPr bwMode="auto">
          <a:xfrm>
            <a:off x="2092325" y="4364038"/>
            <a:ext cx="209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3</a:t>
            </a:r>
            <a:r>
              <a:rPr lang="en-US" sz="1200" b="1">
                <a:sym typeface="Symbol" pitchFamily="-1" charset="2"/>
              </a:rPr>
              <a:t></a:t>
            </a:r>
            <a:endParaRPr lang="en-US" sz="1200" b="1"/>
          </a:p>
        </p:txBody>
      </p:sp>
      <p:sp>
        <p:nvSpPr>
          <p:cNvPr id="23575" name="Text Box 56"/>
          <p:cNvSpPr txBox="1">
            <a:spLocks noChangeArrowheads="1"/>
          </p:cNvSpPr>
          <p:nvPr/>
        </p:nvSpPr>
        <p:spPr bwMode="auto">
          <a:xfrm>
            <a:off x="4229100" y="1014413"/>
            <a:ext cx="488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No</a:t>
            </a:r>
          </a:p>
          <a:p>
            <a:pPr>
              <a:lnSpc>
                <a:spcPct val="80000"/>
              </a:lnSpc>
            </a:pPr>
            <a:r>
              <a:rPr lang="en-US" sz="1200" b="1"/>
              <a:t>RNA</a:t>
            </a:r>
          </a:p>
          <a:p>
            <a:pPr>
              <a:lnSpc>
                <a:spcPct val="80000"/>
              </a:lnSpc>
            </a:pPr>
            <a:r>
              <a:rPr lang="en-US" sz="1200" b="1"/>
              <a:t>made</a:t>
            </a:r>
          </a:p>
        </p:txBody>
      </p:sp>
      <p:sp>
        <p:nvSpPr>
          <p:cNvPr id="23576" name="Text Box 57"/>
          <p:cNvSpPr txBox="1">
            <a:spLocks noChangeArrowheads="1"/>
          </p:cNvSpPr>
          <p:nvPr/>
        </p:nvSpPr>
        <p:spPr bwMode="auto">
          <a:xfrm>
            <a:off x="2505075" y="4116388"/>
            <a:ext cx="933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RNA</a:t>
            </a:r>
          </a:p>
          <a:p>
            <a:pPr>
              <a:lnSpc>
                <a:spcPct val="90000"/>
              </a:lnSpc>
            </a:pPr>
            <a:r>
              <a:rPr lang="en-US" sz="1200" b="1"/>
              <a:t>polymerase</a:t>
            </a:r>
          </a:p>
        </p:txBody>
      </p:sp>
      <p:sp>
        <p:nvSpPr>
          <p:cNvPr id="23577" name="Text Box 58"/>
          <p:cNvSpPr txBox="1">
            <a:spLocks noChangeArrowheads="1"/>
          </p:cNvSpPr>
          <p:nvPr/>
        </p:nvSpPr>
        <p:spPr bwMode="auto">
          <a:xfrm>
            <a:off x="5461000" y="5351463"/>
            <a:ext cx="7556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Permease</a:t>
            </a:r>
          </a:p>
        </p:txBody>
      </p:sp>
      <p:sp>
        <p:nvSpPr>
          <p:cNvPr id="23578" name="Text Box 59"/>
          <p:cNvSpPr txBox="1">
            <a:spLocks noChangeArrowheads="1"/>
          </p:cNvSpPr>
          <p:nvPr/>
        </p:nvSpPr>
        <p:spPr bwMode="auto">
          <a:xfrm>
            <a:off x="6550025" y="5360988"/>
            <a:ext cx="10318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Transacetylase</a:t>
            </a:r>
          </a:p>
        </p:txBody>
      </p:sp>
      <p:sp>
        <p:nvSpPr>
          <p:cNvPr id="23579" name="Text Box 60"/>
          <p:cNvSpPr txBox="1">
            <a:spLocks noChangeArrowheads="1"/>
          </p:cNvSpPr>
          <p:nvPr/>
        </p:nvSpPr>
        <p:spPr bwMode="auto">
          <a:xfrm>
            <a:off x="4464050" y="3160713"/>
            <a:ext cx="8318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>
                <a:sym typeface="Symbol" pitchFamily="-1" charset="2"/>
              </a:rPr>
              <a:t>lac</a:t>
            </a:r>
            <a:r>
              <a:rPr lang="en-US" sz="1200" b="1">
                <a:sym typeface="Symbol" pitchFamily="-1" charset="2"/>
              </a:rPr>
              <a:t> operon</a:t>
            </a:r>
            <a:endParaRPr lang="en-US" sz="1200" b="1"/>
          </a:p>
        </p:txBody>
      </p:sp>
      <p:sp>
        <p:nvSpPr>
          <p:cNvPr id="23580" name="Text Box 61"/>
          <p:cNvSpPr txBox="1">
            <a:spLocks noChangeArrowheads="1"/>
          </p:cNvSpPr>
          <p:nvPr/>
        </p:nvSpPr>
        <p:spPr bwMode="auto">
          <a:xfrm>
            <a:off x="4035425" y="5360988"/>
            <a:ext cx="12255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>
                <a:sym typeface="Symbol" pitchFamily="-1" charset="2"/>
              </a:rPr>
              <a:t>-Galactosidase</a:t>
            </a:r>
            <a:endParaRPr lang="en-US" sz="1100" b="1"/>
          </a:p>
        </p:txBody>
      </p:sp>
      <p:sp>
        <p:nvSpPr>
          <p:cNvPr id="23581" name="Text Box 62"/>
          <p:cNvSpPr txBox="1">
            <a:spLocks noChangeArrowheads="1"/>
          </p:cNvSpPr>
          <p:nvPr/>
        </p:nvSpPr>
        <p:spPr bwMode="auto">
          <a:xfrm>
            <a:off x="5695950" y="3671888"/>
            <a:ext cx="400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>
                <a:sym typeface="Symbol" pitchFamily="-1" charset="2"/>
              </a:rPr>
              <a:t>lacY</a:t>
            </a:r>
            <a:endParaRPr lang="en-US" sz="1200" b="1"/>
          </a:p>
        </p:txBody>
      </p:sp>
      <p:sp>
        <p:nvSpPr>
          <p:cNvPr id="23582" name="Text Box 63"/>
          <p:cNvSpPr txBox="1">
            <a:spLocks noChangeArrowheads="1"/>
          </p:cNvSpPr>
          <p:nvPr/>
        </p:nvSpPr>
        <p:spPr bwMode="auto">
          <a:xfrm>
            <a:off x="4457700" y="3668713"/>
            <a:ext cx="400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>
                <a:sym typeface="Symbol" pitchFamily="-1" charset="2"/>
              </a:rPr>
              <a:t>lacZ</a:t>
            </a:r>
            <a:endParaRPr lang="en-US" sz="1200" b="1"/>
          </a:p>
        </p:txBody>
      </p:sp>
      <p:sp>
        <p:nvSpPr>
          <p:cNvPr id="23583" name="Text Box 64"/>
          <p:cNvSpPr txBox="1">
            <a:spLocks noChangeArrowheads="1"/>
          </p:cNvSpPr>
          <p:nvPr/>
        </p:nvSpPr>
        <p:spPr bwMode="auto">
          <a:xfrm>
            <a:off x="6937375" y="3671888"/>
            <a:ext cx="400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>
                <a:sym typeface="Symbol" pitchFamily="-1" charset="2"/>
              </a:rPr>
              <a:t>lacA</a:t>
            </a:r>
            <a:endParaRPr lang="en-US" sz="1200" b="1" i="1"/>
          </a:p>
        </p:txBody>
      </p:sp>
      <p:sp>
        <p:nvSpPr>
          <p:cNvPr id="23584" name="Text Box 65"/>
          <p:cNvSpPr txBox="1">
            <a:spLocks noChangeArrowheads="1"/>
          </p:cNvSpPr>
          <p:nvPr/>
        </p:nvSpPr>
        <p:spPr bwMode="auto">
          <a:xfrm>
            <a:off x="1609725" y="3671888"/>
            <a:ext cx="400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>
                <a:solidFill>
                  <a:schemeClr val="bg1"/>
                </a:solidFill>
                <a:sym typeface="Symbol" pitchFamily="-1" charset="2"/>
              </a:rPr>
              <a:t>lac</a:t>
            </a:r>
            <a:r>
              <a:rPr lang="en-US" sz="1200" b="1" i="1">
                <a:solidFill>
                  <a:schemeClr val="bg1"/>
                </a:solidFill>
                <a:latin typeface="Calibri" pitchFamily="-1" charset="0"/>
              </a:rPr>
              <a:t>I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23585" name="Text Box 66"/>
          <p:cNvSpPr txBox="1">
            <a:spLocks noChangeArrowheads="1"/>
          </p:cNvSpPr>
          <p:nvPr/>
        </p:nvSpPr>
        <p:spPr bwMode="auto">
          <a:xfrm>
            <a:off x="1609725" y="722313"/>
            <a:ext cx="400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>
                <a:solidFill>
                  <a:schemeClr val="bg1"/>
                </a:solidFill>
                <a:sym typeface="Symbol" pitchFamily="-1" charset="2"/>
              </a:rPr>
              <a:t>lac</a:t>
            </a:r>
            <a:r>
              <a:rPr lang="en-US" sz="1200" b="1" i="1">
                <a:solidFill>
                  <a:schemeClr val="bg1"/>
                </a:solidFill>
                <a:latin typeface="Calibri" pitchFamily="-1" charset="0"/>
              </a:rPr>
              <a:t>I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3586" name="Text Box 67"/>
          <p:cNvSpPr txBox="1">
            <a:spLocks noChangeArrowheads="1"/>
          </p:cNvSpPr>
          <p:nvPr/>
        </p:nvSpPr>
        <p:spPr bwMode="auto">
          <a:xfrm>
            <a:off x="4235450" y="719138"/>
            <a:ext cx="400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>
                <a:sym typeface="Symbol" pitchFamily="-1" charset="2"/>
              </a:rPr>
              <a:t>lacZ</a:t>
            </a:r>
            <a:endParaRPr lang="en-US" sz="1200" b="1"/>
          </a:p>
        </p:txBody>
      </p:sp>
      <p:sp>
        <p:nvSpPr>
          <p:cNvPr id="23587" name="AutoShape 68"/>
          <p:cNvSpPr>
            <a:spLocks/>
          </p:cNvSpPr>
          <p:nvPr/>
        </p:nvSpPr>
        <p:spPr bwMode="auto">
          <a:xfrm rot="-5400000">
            <a:off x="4776788" y="646112"/>
            <a:ext cx="152400" cy="5553075"/>
          </a:xfrm>
          <a:prstGeom prst="rightBrace">
            <a:avLst>
              <a:gd name="adj1" fmla="val 303646"/>
              <a:gd name="adj2" fmla="val 4985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3588" name="AutoShape 69"/>
          <p:cNvSpPr>
            <a:spLocks/>
          </p:cNvSpPr>
          <p:nvPr/>
        </p:nvSpPr>
        <p:spPr bwMode="auto">
          <a:xfrm rot="-5400000">
            <a:off x="2689225" y="-288925"/>
            <a:ext cx="152400" cy="1365250"/>
          </a:xfrm>
          <a:prstGeom prst="rightBrace">
            <a:avLst>
              <a:gd name="adj1" fmla="val 746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3589" name="Line 70"/>
          <p:cNvSpPr>
            <a:spLocks noChangeShapeType="1"/>
          </p:cNvSpPr>
          <p:nvPr/>
        </p:nvSpPr>
        <p:spPr bwMode="auto">
          <a:xfrm>
            <a:off x="1603375" y="479425"/>
            <a:ext cx="17780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Line 71"/>
          <p:cNvSpPr>
            <a:spLocks noChangeShapeType="1"/>
          </p:cNvSpPr>
          <p:nvPr/>
        </p:nvSpPr>
        <p:spPr bwMode="auto">
          <a:xfrm flipV="1">
            <a:off x="2641600" y="1425575"/>
            <a:ext cx="15240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Line 72"/>
          <p:cNvSpPr>
            <a:spLocks noChangeShapeType="1"/>
          </p:cNvSpPr>
          <p:nvPr/>
        </p:nvSpPr>
        <p:spPr bwMode="auto">
          <a:xfrm>
            <a:off x="3711575" y="587375"/>
            <a:ext cx="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2" name="Line 73"/>
          <p:cNvSpPr>
            <a:spLocks noChangeShapeType="1"/>
          </p:cNvSpPr>
          <p:nvPr/>
        </p:nvSpPr>
        <p:spPr bwMode="auto">
          <a:xfrm flipV="1">
            <a:off x="2743200" y="3962400"/>
            <a:ext cx="101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Slide Number Placeholder 4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EA111-94E5-F742-A2E9-65BFF422ABBC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8" descr="18_09ActivatorAction_3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139700"/>
            <a:ext cx="7634287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546225" y="985838"/>
            <a:ext cx="1044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-1" charset="0"/>
              <a:buNone/>
            </a:pPr>
            <a:r>
              <a:rPr lang="en-US" sz="1600" b="1"/>
              <a:t>Enhancer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810250" y="1014413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500" b="1"/>
              <a:t>TATA</a:t>
            </a:r>
          </a:p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500" b="1"/>
              <a:t>box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784850" y="268288"/>
            <a:ext cx="9048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Promoter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368550" y="325438"/>
            <a:ext cx="11144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Activators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84225" y="636588"/>
            <a:ext cx="4476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DNA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7280275" y="449263"/>
            <a:ext cx="5365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Gene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822575" y="922338"/>
            <a:ext cx="13906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Distal control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element</a:t>
            </a:r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V="1">
            <a:off x="2022475" y="447675"/>
            <a:ext cx="39687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2247900" y="263525"/>
            <a:ext cx="1714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2279650" y="733425"/>
            <a:ext cx="523875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AutoShape 14"/>
          <p:cNvSpPr>
            <a:spLocks/>
          </p:cNvSpPr>
          <p:nvPr/>
        </p:nvSpPr>
        <p:spPr bwMode="auto">
          <a:xfrm rot="5388379">
            <a:off x="1978819" y="696119"/>
            <a:ext cx="141287" cy="549275"/>
          </a:xfrm>
          <a:prstGeom prst="rightBrace">
            <a:avLst>
              <a:gd name="adj1" fmla="val 323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4590" name="AutoShape 15"/>
          <p:cNvSpPr>
            <a:spLocks/>
          </p:cNvSpPr>
          <p:nvPr/>
        </p:nvSpPr>
        <p:spPr bwMode="auto">
          <a:xfrm rot="5388379">
            <a:off x="5939632" y="807244"/>
            <a:ext cx="153987" cy="263525"/>
          </a:xfrm>
          <a:prstGeom prst="rightBrace">
            <a:avLst>
              <a:gd name="adj1" fmla="val 1426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4591" name="AutoShape 16"/>
          <p:cNvSpPr>
            <a:spLocks/>
          </p:cNvSpPr>
          <p:nvPr/>
        </p:nvSpPr>
        <p:spPr bwMode="auto">
          <a:xfrm rot="-5411620">
            <a:off x="6163469" y="194469"/>
            <a:ext cx="153988" cy="698500"/>
          </a:xfrm>
          <a:prstGeom prst="rightBrace">
            <a:avLst>
              <a:gd name="adj1" fmla="val 378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5915025" y="2903538"/>
            <a:ext cx="1784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600" b="1"/>
              <a:t>Group of</a:t>
            </a:r>
          </a:p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600" b="1"/>
              <a:t>mediator proteins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3746500" y="2249488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" charset="0"/>
              <a:buNone/>
            </a:pPr>
            <a:r>
              <a:rPr lang="en-US" sz="1500" b="1"/>
              <a:t>DNA-bending</a:t>
            </a:r>
          </a:p>
          <a:p>
            <a:pPr marL="457200" indent="-457200">
              <a:buFont typeface="Arial" pitchFamily="-1" charset="0"/>
              <a:buNone/>
            </a:pPr>
            <a:r>
              <a:rPr lang="en-US" sz="1500" b="1"/>
              <a:t>protein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6203950" y="1500188"/>
            <a:ext cx="13017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General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transcription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factors</a:t>
            </a:r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5505450" y="2835275"/>
            <a:ext cx="38735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 flipV="1">
            <a:off x="3565525" y="2371725"/>
            <a:ext cx="16510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6121400" y="5405438"/>
            <a:ext cx="1466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600" b="1"/>
              <a:t>RNA</a:t>
            </a:r>
          </a:p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600" b="1"/>
              <a:t>polymerase </a:t>
            </a:r>
            <a:r>
              <a:rPr lang="en-US" sz="1600" b="1">
                <a:latin typeface="Calibri" pitchFamily="-1" charset="0"/>
              </a:rPr>
              <a:t>II</a:t>
            </a:r>
            <a:endParaRPr lang="en-US" sz="1600" b="1"/>
          </a:p>
        </p:txBody>
      </p:sp>
      <p:sp>
        <p:nvSpPr>
          <p:cNvPr id="24598" name="Text Box 24"/>
          <p:cNvSpPr txBox="1">
            <a:spLocks noChangeArrowheads="1"/>
          </p:cNvSpPr>
          <p:nvPr/>
        </p:nvSpPr>
        <p:spPr bwMode="auto">
          <a:xfrm>
            <a:off x="5829300" y="3808413"/>
            <a:ext cx="1466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RNA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polymerase </a:t>
            </a:r>
            <a:r>
              <a:rPr lang="en-US" sz="1600" b="1">
                <a:latin typeface="Calibri" pitchFamily="-1" charset="0"/>
              </a:rPr>
              <a:t>II</a:t>
            </a:r>
            <a:endParaRPr lang="en-US" sz="1600" b="1"/>
          </a:p>
        </p:txBody>
      </p:sp>
      <p:sp>
        <p:nvSpPr>
          <p:cNvPr id="24599" name="Text Box 25"/>
          <p:cNvSpPr txBox="1">
            <a:spLocks noChangeArrowheads="1"/>
          </p:cNvSpPr>
          <p:nvPr/>
        </p:nvSpPr>
        <p:spPr bwMode="auto">
          <a:xfrm>
            <a:off x="3413125" y="6081713"/>
            <a:ext cx="180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Transcription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600" b="1"/>
              <a:t>initiation complex</a:t>
            </a:r>
          </a:p>
        </p:txBody>
      </p:sp>
      <p:sp>
        <p:nvSpPr>
          <p:cNvPr id="24600" name="Text Box 26"/>
          <p:cNvSpPr txBox="1">
            <a:spLocks noChangeArrowheads="1"/>
          </p:cNvSpPr>
          <p:nvPr/>
        </p:nvSpPr>
        <p:spPr bwMode="auto">
          <a:xfrm>
            <a:off x="6099175" y="6278563"/>
            <a:ext cx="14668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-1" charset="0"/>
              <a:buNone/>
            </a:pPr>
            <a:r>
              <a:rPr lang="en-US" sz="1600" b="1"/>
              <a:t>RNA synthesis</a:t>
            </a:r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 flipV="1">
            <a:off x="5594350" y="5489575"/>
            <a:ext cx="50800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Slide Number Placeholder 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36305-1511-FC4E-BCA8-05696895C95E}" type="slidenum">
              <a:rPr lang="en-US">
                <a:ea typeface="ＭＳ Ｐゴシック" pitchFamily="-1" charset="-128"/>
                <a:cs typeface="ＭＳ Ｐゴシック" pitchFamily="-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639</Words>
  <Application>Microsoft Macintosh PowerPoint</Application>
  <PresentationFormat>On-screen Show (4:3)</PresentationFormat>
  <Paragraphs>339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ＭＳ Ｐゴシック</vt:lpstr>
      <vt:lpstr>Arial</vt:lpstr>
      <vt:lpstr>Symbol</vt:lpstr>
      <vt:lpstr>ヒラギノ角ゴ Pro W3</vt:lpstr>
      <vt:lpstr>Office Theme</vt:lpstr>
      <vt:lpstr>Proteomics</vt:lpstr>
      <vt:lpstr>Proteomics Versus Genomics</vt:lpstr>
      <vt:lpstr>Slide 3</vt:lpstr>
      <vt:lpstr>Four Levels of Protein Structure</vt:lpstr>
      <vt:lpstr>Slide 5</vt:lpstr>
      <vt:lpstr>Slide 6</vt:lpstr>
      <vt:lpstr>Slide 7</vt:lpstr>
      <vt:lpstr>Slide 8</vt:lpstr>
      <vt:lpstr>Slide 9</vt:lpstr>
      <vt:lpstr>Slide 10</vt:lpstr>
      <vt:lpstr>Post-translational Modifications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Proteomics</dc:title>
  <dc:creator>Ty Hoffman</dc:creator>
  <cp:lastModifiedBy>Ty Hoffman</cp:lastModifiedBy>
  <cp:revision>1</cp:revision>
  <dcterms:created xsi:type="dcterms:W3CDTF">2012-05-07T20:55:42Z</dcterms:created>
  <dcterms:modified xsi:type="dcterms:W3CDTF">2012-05-07T20:55:55Z</dcterms:modified>
</cp:coreProperties>
</file>