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EAACC5-400C-A545-9E78-ACA0EC1335DD}" type="datetime1">
              <a:rPr lang="en-US"/>
              <a:pPr>
                <a:defRPr/>
              </a:pPr>
              <a:t>6/25/12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D45EF9-3564-2943-B313-710587849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74AE34-D17E-B544-B678-7D6E97DBBDF3}" type="datetime1">
              <a:rPr lang="en-US"/>
              <a:pPr>
                <a:defRPr/>
              </a:pPr>
              <a:t>6/25/12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B2A6F6-C803-7147-8A51-6C5B34A6E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Figure 43.1 How do an animal’s immune cells recognize foreign cells?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Figure 43.12 Antigen recognition by T cells.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Figure 43.13 Immunoglobulin (antibody) gene rearrangement.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Figure 43.14 Clonal selection.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Figure 43.16 The central role of helper T cells in humoral and cell-mediated immune responses.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Figure 43.17 The killing action of cytotoxic T cells on an infected host cell.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Figure 43.18 Activation of a B cell in the humoral immune response.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Figure 43.19 Antibody-mediated mechanisms of antigen disposal.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Figure 43.22 Mast cells, IgE, and the allergic response.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Figure 43.2 Overview of animal immunity.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Figure 43.3 Phagocytosis.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Figure 43.7 The human lymphatic system.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Figure 43.8 Major events in a local inflammatory response.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Figure 43.UN01 In-text figure, p. 935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Figure 43.9 The structure of a B cell antigen receptor.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Figure 43.10 Antigen recognition by B cells and antibodies.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Figure 43.11 The structure of a T cell antigen receptor.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92F50-53B3-2A4D-B796-41AC972E40E5}" type="datetime1">
              <a:rPr lang="en-US"/>
              <a:pPr>
                <a:defRPr/>
              </a:pPr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B177A-D9A6-DF4D-BCEE-4EBAB1021E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63D6B-2A54-0F42-9558-CC40F094986B}" type="datetime1">
              <a:rPr lang="en-US"/>
              <a:pPr>
                <a:defRPr/>
              </a:pPr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70992-99F1-4245-A30E-9267B55761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4E8A-FA99-2F43-AD96-9AD37094A4FB}" type="datetime1">
              <a:rPr lang="en-US"/>
              <a:pPr>
                <a:defRPr/>
              </a:pPr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1995C-682A-4740-91AC-EB5ED0BFF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D123-EAF0-574A-A8D4-48F0EE6635C5}" type="datetime1">
              <a:rPr lang="en-US"/>
              <a:pPr>
                <a:defRPr/>
              </a:pPr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EE0E1-1D90-914F-9010-EB6216F5B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9495-73CA-AD4F-A0E5-F71C8FBC9C92}" type="datetime1">
              <a:rPr lang="en-US"/>
              <a:pPr>
                <a:defRPr/>
              </a:pPr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09CE6-C4B0-0243-B994-22E1EEEB32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437F5-B826-8A4F-BFB4-B8D91CAED0FB}" type="datetime1">
              <a:rPr lang="en-US"/>
              <a:pPr>
                <a:defRPr/>
              </a:pPr>
              <a:t>6/25/12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80406-750D-4F46-AFFE-35AD4C8166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DC4FF-A6F7-AC4F-AFE8-790AE62738A3}" type="datetime1">
              <a:rPr lang="en-US"/>
              <a:pPr>
                <a:defRPr/>
              </a:pPr>
              <a:t>6/25/12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8913-E5EB-F04F-8BFD-51D4DED779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7E708-45EC-D047-A354-CBFFAA0D2578}" type="datetime1">
              <a:rPr lang="en-US"/>
              <a:pPr>
                <a:defRPr/>
              </a:pPr>
              <a:t>6/25/12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462A-0A8D-BA43-A11C-BD7A8AF25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E7B24-0DCC-E74C-89AA-9A04C3410D7E}" type="datetime1">
              <a:rPr lang="en-US"/>
              <a:pPr>
                <a:defRPr/>
              </a:pPr>
              <a:t>6/25/12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0C4B7-248B-144B-A3ED-84DCA595D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3FB5-9327-8845-9FDF-D3413C2A7B55}" type="datetime1">
              <a:rPr lang="en-US"/>
              <a:pPr>
                <a:defRPr/>
              </a:pPr>
              <a:t>6/25/12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C1C5-4918-FF49-90A4-4F344833C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0CDA-11C9-F34E-A32F-D6D160EC0137}" type="datetime1">
              <a:rPr lang="en-US"/>
              <a:pPr>
                <a:defRPr/>
              </a:pPr>
              <a:t>6/25/12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4829-224B-8F48-A2A0-45A1228795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0F8272-6FCE-C84F-BB9F-44201560B92E}" type="datetime1">
              <a:rPr lang="en-US"/>
              <a:pPr>
                <a:defRPr/>
              </a:pPr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8D744B-9E91-4341-8018-27AB7BCD0A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1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1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1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1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5" descr="43_01MacrophageYeas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398465"/>
            <a:ext cx="8151813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954-9936-474B-BFF7-E681FAEB62BA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5" descr="43_12_RecognitionTCell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0" y="136527"/>
            <a:ext cx="49514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144713" y="661990"/>
            <a:ext cx="7921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400" b="1"/>
              <a:t>Displayed</a:t>
            </a:r>
            <a:br>
              <a:rPr lang="en-US" sz="1400" b="1"/>
            </a:br>
            <a:r>
              <a:rPr lang="en-US" sz="1400" b="1"/>
              <a:t>antigen</a:t>
            </a:r>
            <a:br>
              <a:rPr lang="en-US" sz="1400" b="1"/>
            </a:br>
            <a:r>
              <a:rPr lang="en-US" sz="1400" b="1"/>
              <a:t>fragment</a:t>
            </a:r>
          </a:p>
        </p:txBody>
      </p:sp>
      <p:sp>
        <p:nvSpPr>
          <p:cNvPr id="11268" name="Text Box 31"/>
          <p:cNvSpPr txBox="1">
            <a:spLocks noChangeArrowheads="1"/>
          </p:cNvSpPr>
          <p:nvPr/>
        </p:nvSpPr>
        <p:spPr bwMode="auto">
          <a:xfrm>
            <a:off x="2136777" y="1449388"/>
            <a:ext cx="81756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400" b="1"/>
              <a:t>MHC </a:t>
            </a:r>
            <a:br>
              <a:rPr lang="en-US" sz="1400" b="1"/>
            </a:br>
            <a:r>
              <a:rPr lang="en-US" sz="1400" b="1"/>
              <a:t>molecule</a:t>
            </a:r>
          </a:p>
        </p:txBody>
      </p:sp>
      <p:sp>
        <p:nvSpPr>
          <p:cNvPr id="11269" name="Text Box 32"/>
          <p:cNvSpPr txBox="1">
            <a:spLocks noChangeArrowheads="1"/>
          </p:cNvSpPr>
          <p:nvPr/>
        </p:nvSpPr>
        <p:spPr bwMode="auto">
          <a:xfrm>
            <a:off x="2138364" y="2255839"/>
            <a:ext cx="81756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400" b="1"/>
              <a:t>Antigen</a:t>
            </a:r>
            <a:br>
              <a:rPr lang="en-US" sz="1400" b="1"/>
            </a:br>
            <a:r>
              <a:rPr lang="en-US" sz="1400" b="1"/>
              <a:t>fragment</a:t>
            </a:r>
          </a:p>
        </p:txBody>
      </p:sp>
      <p:sp>
        <p:nvSpPr>
          <p:cNvPr id="11270" name="Text Box 33"/>
          <p:cNvSpPr txBox="1">
            <a:spLocks noChangeArrowheads="1"/>
          </p:cNvSpPr>
          <p:nvPr/>
        </p:nvSpPr>
        <p:spPr bwMode="auto">
          <a:xfrm>
            <a:off x="2138364" y="2957513"/>
            <a:ext cx="857251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400" b="1"/>
              <a:t>Pathogen</a:t>
            </a:r>
          </a:p>
        </p:txBody>
      </p:sp>
      <p:sp>
        <p:nvSpPr>
          <p:cNvPr id="11271" name="Text Box 34"/>
          <p:cNvSpPr txBox="1">
            <a:spLocks noChangeArrowheads="1"/>
          </p:cNvSpPr>
          <p:nvPr/>
        </p:nvSpPr>
        <p:spPr bwMode="auto">
          <a:xfrm>
            <a:off x="3990978" y="3500440"/>
            <a:ext cx="8048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400" b="1"/>
              <a:t>Host cell</a:t>
            </a:r>
          </a:p>
        </p:txBody>
      </p:sp>
      <p:sp>
        <p:nvSpPr>
          <p:cNvPr id="11272" name="Text Box 35"/>
          <p:cNvSpPr txBox="1">
            <a:spLocks noChangeArrowheads="1"/>
          </p:cNvSpPr>
          <p:nvPr/>
        </p:nvSpPr>
        <p:spPr bwMode="auto">
          <a:xfrm>
            <a:off x="5299078" y="908052"/>
            <a:ext cx="5000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400" b="1"/>
              <a:t>T cell</a:t>
            </a:r>
          </a:p>
        </p:txBody>
      </p:sp>
      <p:sp>
        <p:nvSpPr>
          <p:cNvPr id="11273" name="Text Box 36"/>
          <p:cNvSpPr txBox="1">
            <a:spLocks noChangeArrowheads="1"/>
          </p:cNvSpPr>
          <p:nvPr/>
        </p:nvSpPr>
        <p:spPr bwMode="auto">
          <a:xfrm>
            <a:off x="5867401" y="1355725"/>
            <a:ext cx="1176339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400" b="1"/>
              <a:t>T cell antigen</a:t>
            </a:r>
            <a:br>
              <a:rPr lang="en-US" sz="1400" b="1"/>
            </a:br>
            <a:r>
              <a:rPr lang="en-US" sz="1400" b="1"/>
              <a:t>receptor</a:t>
            </a:r>
          </a:p>
        </p:txBody>
      </p:sp>
      <p:sp>
        <p:nvSpPr>
          <p:cNvPr id="11274" name="Text Box 37"/>
          <p:cNvSpPr txBox="1">
            <a:spLocks noChangeArrowheads="1"/>
          </p:cNvSpPr>
          <p:nvPr/>
        </p:nvSpPr>
        <p:spPr bwMode="auto">
          <a:xfrm>
            <a:off x="2138363" y="3778252"/>
            <a:ext cx="29210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400" b="1"/>
              <a:t>(a) Antigen recognition by a T cell</a:t>
            </a:r>
          </a:p>
        </p:txBody>
      </p:sp>
      <p:sp>
        <p:nvSpPr>
          <p:cNvPr id="11275" name="Text Box 38"/>
          <p:cNvSpPr txBox="1">
            <a:spLocks noChangeArrowheads="1"/>
          </p:cNvSpPr>
          <p:nvPr/>
        </p:nvSpPr>
        <p:spPr bwMode="auto">
          <a:xfrm>
            <a:off x="2132016" y="6313490"/>
            <a:ext cx="3476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400" b="1"/>
              <a:t>(b) A closer look at antigen presentation</a:t>
            </a:r>
          </a:p>
        </p:txBody>
      </p:sp>
      <p:sp>
        <p:nvSpPr>
          <p:cNvPr id="11276" name="Text Box 39"/>
          <p:cNvSpPr txBox="1">
            <a:spLocks noChangeArrowheads="1"/>
          </p:cNvSpPr>
          <p:nvPr/>
        </p:nvSpPr>
        <p:spPr bwMode="auto">
          <a:xfrm>
            <a:off x="3228978" y="4659315"/>
            <a:ext cx="8048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400" b="1"/>
              <a:t>Antigen </a:t>
            </a:r>
            <a:br>
              <a:rPr lang="en-US" sz="1400" b="1"/>
            </a:br>
            <a:r>
              <a:rPr lang="en-US" sz="1400" b="1"/>
              <a:t>fragment</a:t>
            </a:r>
          </a:p>
        </p:txBody>
      </p:sp>
      <p:sp>
        <p:nvSpPr>
          <p:cNvPr id="11277" name="Text Box 40"/>
          <p:cNvSpPr txBox="1">
            <a:spLocks noChangeArrowheads="1"/>
          </p:cNvSpPr>
          <p:nvPr/>
        </p:nvSpPr>
        <p:spPr bwMode="auto">
          <a:xfrm>
            <a:off x="3221039" y="5195889"/>
            <a:ext cx="8048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400" b="1"/>
              <a:t>MHC</a:t>
            </a:r>
            <a:br>
              <a:rPr lang="en-US" sz="1400" b="1"/>
            </a:br>
            <a:r>
              <a:rPr lang="en-US" sz="1400" b="1"/>
              <a:t>molecule</a:t>
            </a:r>
          </a:p>
        </p:txBody>
      </p:sp>
      <p:sp>
        <p:nvSpPr>
          <p:cNvPr id="11278" name="Text Box 41"/>
          <p:cNvSpPr txBox="1">
            <a:spLocks noChangeArrowheads="1"/>
          </p:cNvSpPr>
          <p:nvPr/>
        </p:nvSpPr>
        <p:spPr bwMode="auto">
          <a:xfrm>
            <a:off x="3222627" y="5751515"/>
            <a:ext cx="804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400" b="1"/>
              <a:t>Host cell</a:t>
            </a:r>
          </a:p>
        </p:txBody>
      </p:sp>
      <p:sp>
        <p:nvSpPr>
          <p:cNvPr id="11279" name="Text Box 42"/>
          <p:cNvSpPr txBox="1">
            <a:spLocks noChangeArrowheads="1"/>
          </p:cNvSpPr>
          <p:nvPr/>
        </p:nvSpPr>
        <p:spPr bwMode="auto">
          <a:xfrm>
            <a:off x="6113464" y="4237040"/>
            <a:ext cx="804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400" b="1"/>
              <a:t>Top view</a:t>
            </a:r>
          </a:p>
        </p:txBody>
      </p:sp>
      <p:sp>
        <p:nvSpPr>
          <p:cNvPr id="11280" name="Line 43"/>
          <p:cNvSpPr>
            <a:spLocks noChangeShapeType="1"/>
          </p:cNvSpPr>
          <p:nvPr/>
        </p:nvSpPr>
        <p:spPr bwMode="auto">
          <a:xfrm>
            <a:off x="2963864" y="1203325"/>
            <a:ext cx="831851" cy="331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1" name="Line 44"/>
          <p:cNvSpPr>
            <a:spLocks noChangeShapeType="1"/>
          </p:cNvSpPr>
          <p:nvPr/>
        </p:nvSpPr>
        <p:spPr bwMode="auto">
          <a:xfrm>
            <a:off x="2963866" y="1758950"/>
            <a:ext cx="739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2" name="Line 45"/>
          <p:cNvSpPr>
            <a:spLocks noChangeShapeType="1"/>
          </p:cNvSpPr>
          <p:nvPr/>
        </p:nvSpPr>
        <p:spPr bwMode="auto">
          <a:xfrm>
            <a:off x="2870201" y="2354263"/>
            <a:ext cx="4111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3" name="Line 46"/>
          <p:cNvSpPr>
            <a:spLocks noChangeShapeType="1"/>
          </p:cNvSpPr>
          <p:nvPr/>
        </p:nvSpPr>
        <p:spPr bwMode="auto">
          <a:xfrm>
            <a:off x="2989263" y="3082927"/>
            <a:ext cx="29210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" name="Line 47"/>
          <p:cNvSpPr>
            <a:spLocks noChangeShapeType="1"/>
          </p:cNvSpPr>
          <p:nvPr/>
        </p:nvSpPr>
        <p:spPr bwMode="auto">
          <a:xfrm>
            <a:off x="3810002" y="3452813"/>
            <a:ext cx="158751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5" name="Line 48"/>
          <p:cNvSpPr>
            <a:spLocks noChangeShapeType="1"/>
          </p:cNvSpPr>
          <p:nvPr/>
        </p:nvSpPr>
        <p:spPr bwMode="auto">
          <a:xfrm>
            <a:off x="5581652" y="1455738"/>
            <a:ext cx="2524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6" name="Line 49"/>
          <p:cNvSpPr>
            <a:spLocks noChangeShapeType="1"/>
          </p:cNvSpPr>
          <p:nvPr/>
        </p:nvSpPr>
        <p:spPr bwMode="auto">
          <a:xfrm flipH="1">
            <a:off x="2778127" y="4749802"/>
            <a:ext cx="42386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7" name="Line 50"/>
          <p:cNvSpPr>
            <a:spLocks noChangeShapeType="1"/>
          </p:cNvSpPr>
          <p:nvPr/>
        </p:nvSpPr>
        <p:spPr bwMode="auto">
          <a:xfrm>
            <a:off x="2924176" y="5291138"/>
            <a:ext cx="238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8" name="Line 51"/>
          <p:cNvSpPr>
            <a:spLocks noChangeShapeType="1"/>
          </p:cNvSpPr>
          <p:nvPr/>
        </p:nvSpPr>
        <p:spPr bwMode="auto">
          <a:xfrm>
            <a:off x="2909888" y="5848350"/>
            <a:ext cx="265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9" name="Line 52"/>
          <p:cNvSpPr>
            <a:spLocks noChangeShapeType="1"/>
          </p:cNvSpPr>
          <p:nvPr/>
        </p:nvSpPr>
        <p:spPr bwMode="auto">
          <a:xfrm>
            <a:off x="3914778" y="4789488"/>
            <a:ext cx="688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0" name="Line 53"/>
          <p:cNvSpPr>
            <a:spLocks noChangeShapeType="1"/>
          </p:cNvSpPr>
          <p:nvPr/>
        </p:nvSpPr>
        <p:spPr bwMode="auto">
          <a:xfrm>
            <a:off x="3676652" y="5291138"/>
            <a:ext cx="741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1" name="Line 54"/>
          <p:cNvSpPr>
            <a:spLocks noChangeShapeType="1"/>
          </p:cNvSpPr>
          <p:nvPr/>
        </p:nvSpPr>
        <p:spPr bwMode="auto">
          <a:xfrm>
            <a:off x="4008439" y="5848350"/>
            <a:ext cx="31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F1CF-087E-1743-9B81-ACD16A9C3F60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2" descr="43_13GeneRearrangemen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6" y="212727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87353" y="303213"/>
            <a:ext cx="15462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600" b="1"/>
              <a:t>DNA of</a:t>
            </a:r>
            <a:br>
              <a:rPr lang="en-US" sz="1600" b="1"/>
            </a:br>
            <a:r>
              <a:rPr lang="en-US" sz="1600" b="1"/>
              <a:t>undifferentiated</a:t>
            </a:r>
            <a:br>
              <a:rPr lang="en-US" sz="1600" b="1"/>
            </a:br>
            <a:r>
              <a:rPr lang="en-US" sz="1600" b="1"/>
              <a:t>B cell</a:t>
            </a:r>
          </a:p>
        </p:txBody>
      </p:sp>
      <p:sp>
        <p:nvSpPr>
          <p:cNvPr id="12292" name="Text Box 16"/>
          <p:cNvSpPr txBox="1">
            <a:spLocks noChangeArrowheads="1"/>
          </p:cNvSpPr>
          <p:nvPr/>
        </p:nvSpPr>
        <p:spPr bwMode="auto">
          <a:xfrm>
            <a:off x="381002" y="1871663"/>
            <a:ext cx="13081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600" b="1"/>
              <a:t>DNA of</a:t>
            </a:r>
            <a:br>
              <a:rPr lang="en-US" sz="1600" b="1"/>
            </a:br>
            <a:r>
              <a:rPr lang="en-US" sz="1600" b="1"/>
              <a:t>differentiated</a:t>
            </a:r>
            <a:br>
              <a:rPr lang="en-US" sz="1600" b="1"/>
            </a:br>
            <a:r>
              <a:rPr lang="en-US" sz="1600" b="1"/>
              <a:t>B cell</a:t>
            </a:r>
          </a:p>
        </p:txBody>
      </p:sp>
      <p:sp>
        <p:nvSpPr>
          <p:cNvPr id="12293" name="Text Box 17"/>
          <p:cNvSpPr txBox="1">
            <a:spLocks noChangeArrowheads="1"/>
          </p:cNvSpPr>
          <p:nvPr/>
        </p:nvSpPr>
        <p:spPr bwMode="auto">
          <a:xfrm>
            <a:off x="4389439" y="1355725"/>
            <a:ext cx="44434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600" b="1"/>
              <a:t>Recombination deletes DNA between</a:t>
            </a:r>
            <a:br>
              <a:rPr lang="en-US" sz="1600" b="1"/>
            </a:br>
            <a:r>
              <a:rPr lang="en-US" sz="1600" b="1"/>
              <a:t>randomly selected </a:t>
            </a:r>
            <a:r>
              <a:rPr lang="en-US" sz="1600" b="1" i="1"/>
              <a:t>V</a:t>
            </a:r>
            <a:r>
              <a:rPr lang="en-US" sz="1600" b="1"/>
              <a:t> segment and </a:t>
            </a:r>
            <a:r>
              <a:rPr lang="en-US" sz="1600" b="1" i="1"/>
              <a:t>J</a:t>
            </a:r>
            <a:r>
              <a:rPr lang="en-US" sz="1600" b="1"/>
              <a:t> segment</a:t>
            </a:r>
          </a:p>
        </p:txBody>
      </p:sp>
      <p:sp>
        <p:nvSpPr>
          <p:cNvPr id="12294" name="Text Box 18"/>
          <p:cNvSpPr txBox="1">
            <a:spLocks noChangeArrowheads="1"/>
          </p:cNvSpPr>
          <p:nvPr/>
        </p:nvSpPr>
        <p:spPr bwMode="auto">
          <a:xfrm>
            <a:off x="4059238" y="2479676"/>
            <a:ext cx="15732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600" b="1"/>
              <a:t>Functional gene</a:t>
            </a:r>
          </a:p>
        </p:txBody>
      </p:sp>
      <p:sp>
        <p:nvSpPr>
          <p:cNvPr id="12295" name="Text Box 19"/>
          <p:cNvSpPr txBox="1">
            <a:spLocks noChangeArrowheads="1"/>
          </p:cNvSpPr>
          <p:nvPr/>
        </p:nvSpPr>
        <p:spPr bwMode="auto">
          <a:xfrm>
            <a:off x="4395790" y="2844802"/>
            <a:ext cx="13081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600" b="1"/>
              <a:t>Transcription</a:t>
            </a:r>
          </a:p>
        </p:txBody>
      </p:sp>
      <p:sp>
        <p:nvSpPr>
          <p:cNvPr id="12296" name="Text Box 20"/>
          <p:cNvSpPr txBox="1">
            <a:spLocks noChangeArrowheads="1"/>
          </p:cNvSpPr>
          <p:nvPr/>
        </p:nvSpPr>
        <p:spPr bwMode="auto">
          <a:xfrm>
            <a:off x="4402139" y="4029076"/>
            <a:ext cx="15986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600" b="1"/>
              <a:t>RNA processing</a:t>
            </a:r>
          </a:p>
        </p:txBody>
      </p:sp>
      <p:sp>
        <p:nvSpPr>
          <p:cNvPr id="12297" name="Text Box 21"/>
          <p:cNvSpPr txBox="1">
            <a:spLocks noChangeArrowheads="1"/>
          </p:cNvSpPr>
          <p:nvPr/>
        </p:nvSpPr>
        <p:spPr bwMode="auto">
          <a:xfrm>
            <a:off x="4364039" y="5114927"/>
            <a:ext cx="1123951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600" b="1"/>
              <a:t>Translation</a:t>
            </a:r>
          </a:p>
        </p:txBody>
      </p:sp>
      <p:sp>
        <p:nvSpPr>
          <p:cNvPr id="12298" name="Text Box 22"/>
          <p:cNvSpPr txBox="1">
            <a:spLocks noChangeArrowheads="1"/>
          </p:cNvSpPr>
          <p:nvPr/>
        </p:nvSpPr>
        <p:spPr bwMode="auto">
          <a:xfrm>
            <a:off x="1981200" y="3475038"/>
            <a:ext cx="1016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600" b="1"/>
              <a:t>pre-mRNA</a:t>
            </a:r>
          </a:p>
        </p:txBody>
      </p:sp>
      <p:sp>
        <p:nvSpPr>
          <p:cNvPr id="12299" name="Text Box 23"/>
          <p:cNvSpPr txBox="1">
            <a:spLocks noChangeArrowheads="1"/>
          </p:cNvSpPr>
          <p:nvPr/>
        </p:nvSpPr>
        <p:spPr bwMode="auto">
          <a:xfrm>
            <a:off x="2081215" y="4621213"/>
            <a:ext cx="65881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600" b="1"/>
              <a:t>mRNA</a:t>
            </a:r>
          </a:p>
        </p:txBody>
      </p:sp>
      <p:sp>
        <p:nvSpPr>
          <p:cNvPr id="12300" name="Text Box 24"/>
          <p:cNvSpPr txBox="1">
            <a:spLocks noChangeArrowheads="1"/>
          </p:cNvSpPr>
          <p:nvPr/>
        </p:nvSpPr>
        <p:spPr bwMode="auto">
          <a:xfrm>
            <a:off x="995363" y="5705475"/>
            <a:ext cx="23241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600" b="1"/>
              <a:t>Light-chain polypeptide</a:t>
            </a:r>
          </a:p>
        </p:txBody>
      </p:sp>
      <p:sp>
        <p:nvSpPr>
          <p:cNvPr id="12301" name="Text Box 25"/>
          <p:cNvSpPr txBox="1">
            <a:spLocks noChangeArrowheads="1"/>
          </p:cNvSpPr>
          <p:nvPr/>
        </p:nvSpPr>
        <p:spPr bwMode="auto">
          <a:xfrm>
            <a:off x="5386390" y="5849940"/>
            <a:ext cx="1663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600" b="1"/>
              <a:t>Antigen receptor</a:t>
            </a:r>
          </a:p>
        </p:txBody>
      </p:sp>
      <p:sp>
        <p:nvSpPr>
          <p:cNvPr id="12302" name="Text Box 26"/>
          <p:cNvSpPr txBox="1">
            <a:spLocks noChangeArrowheads="1"/>
          </p:cNvSpPr>
          <p:nvPr/>
        </p:nvSpPr>
        <p:spPr bwMode="auto">
          <a:xfrm>
            <a:off x="5419727" y="6305552"/>
            <a:ext cx="579439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600" b="1"/>
              <a:t>B cell</a:t>
            </a:r>
          </a:p>
        </p:txBody>
      </p:sp>
      <p:sp>
        <p:nvSpPr>
          <p:cNvPr id="12303" name="Text Box 27"/>
          <p:cNvSpPr txBox="1">
            <a:spLocks noChangeArrowheads="1"/>
          </p:cNvSpPr>
          <p:nvPr/>
        </p:nvSpPr>
        <p:spPr bwMode="auto">
          <a:xfrm>
            <a:off x="2960690" y="6121402"/>
            <a:ext cx="80486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600" b="1"/>
              <a:t>Variable</a:t>
            </a:r>
            <a:br>
              <a:rPr lang="en-US" sz="1600" b="1"/>
            </a:br>
            <a:r>
              <a:rPr lang="en-US" sz="1600" b="1"/>
              <a:t>region</a:t>
            </a:r>
          </a:p>
        </p:txBody>
      </p:sp>
      <p:sp>
        <p:nvSpPr>
          <p:cNvPr id="12304" name="Text Box 28"/>
          <p:cNvSpPr txBox="1">
            <a:spLocks noChangeArrowheads="1"/>
          </p:cNvSpPr>
          <p:nvPr/>
        </p:nvSpPr>
        <p:spPr bwMode="auto">
          <a:xfrm>
            <a:off x="4049715" y="6115052"/>
            <a:ext cx="80486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600" b="1"/>
              <a:t>Constant</a:t>
            </a:r>
            <a:br>
              <a:rPr lang="en-US" sz="1600" b="1"/>
            </a:br>
            <a:r>
              <a:rPr lang="en-US" sz="1600" b="1"/>
              <a:t>region</a:t>
            </a:r>
          </a:p>
        </p:txBody>
      </p:sp>
      <p:sp>
        <p:nvSpPr>
          <p:cNvPr id="12305" name="AutoShape 29"/>
          <p:cNvSpPr>
            <a:spLocks/>
          </p:cNvSpPr>
          <p:nvPr/>
        </p:nvSpPr>
        <p:spPr bwMode="auto">
          <a:xfrm rot="5400000">
            <a:off x="5395122" y="-359566"/>
            <a:ext cx="206375" cy="3189287"/>
          </a:xfrm>
          <a:prstGeom prst="rightBrace">
            <a:avLst>
              <a:gd name="adj1" fmla="val 12878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6" name="AutoShape 30"/>
          <p:cNvSpPr>
            <a:spLocks/>
          </p:cNvSpPr>
          <p:nvPr/>
        </p:nvSpPr>
        <p:spPr bwMode="auto">
          <a:xfrm rot="5400000">
            <a:off x="4714878" y="1552575"/>
            <a:ext cx="206375" cy="1812925"/>
          </a:xfrm>
          <a:prstGeom prst="rightBrace">
            <a:avLst>
              <a:gd name="adj1" fmla="val 732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7" name="AutoShape 31"/>
          <p:cNvSpPr>
            <a:spLocks/>
          </p:cNvSpPr>
          <p:nvPr/>
        </p:nvSpPr>
        <p:spPr bwMode="auto">
          <a:xfrm rot="5400000">
            <a:off x="3610771" y="5791994"/>
            <a:ext cx="139700" cy="544512"/>
          </a:xfrm>
          <a:prstGeom prst="rightBrace">
            <a:avLst>
              <a:gd name="adj1" fmla="val 3248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8" name="AutoShape 32"/>
          <p:cNvSpPr>
            <a:spLocks/>
          </p:cNvSpPr>
          <p:nvPr/>
        </p:nvSpPr>
        <p:spPr bwMode="auto">
          <a:xfrm rot="5400000">
            <a:off x="4148139" y="5837239"/>
            <a:ext cx="139700" cy="492125"/>
          </a:xfrm>
          <a:prstGeom prst="rightBrace">
            <a:avLst>
              <a:gd name="adj1" fmla="val 293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9" name="Line 33"/>
          <p:cNvSpPr>
            <a:spLocks noChangeShapeType="1"/>
          </p:cNvSpPr>
          <p:nvPr/>
        </p:nvSpPr>
        <p:spPr bwMode="auto">
          <a:xfrm>
            <a:off x="6005515" y="6413500"/>
            <a:ext cx="50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073527" y="2827339"/>
            <a:ext cx="252413" cy="254000"/>
            <a:chOff x="492" y="2133"/>
            <a:chExt cx="159" cy="160"/>
          </a:xfrm>
        </p:grpSpPr>
        <p:sp>
          <p:nvSpPr>
            <p:cNvPr id="12357" name="Oval 34"/>
            <p:cNvSpPr>
              <a:spLocks noChangeArrowheads="1"/>
            </p:cNvSpPr>
            <p:nvPr/>
          </p:nvSpPr>
          <p:spPr bwMode="auto">
            <a:xfrm>
              <a:off x="492" y="2133"/>
              <a:ext cx="158" cy="159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8" name="Text Box 35"/>
            <p:cNvSpPr txBox="1">
              <a:spLocks noChangeArrowheads="1"/>
            </p:cNvSpPr>
            <p:nvPr/>
          </p:nvSpPr>
          <p:spPr bwMode="auto">
            <a:xfrm>
              <a:off x="536" y="2137"/>
              <a:ext cx="115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079876" y="4010026"/>
            <a:ext cx="252413" cy="254000"/>
            <a:chOff x="492" y="2133"/>
            <a:chExt cx="159" cy="160"/>
          </a:xfrm>
        </p:grpSpPr>
        <p:sp>
          <p:nvSpPr>
            <p:cNvPr id="12355" name="Oval 38"/>
            <p:cNvSpPr>
              <a:spLocks noChangeArrowheads="1"/>
            </p:cNvSpPr>
            <p:nvPr/>
          </p:nvSpPr>
          <p:spPr bwMode="auto">
            <a:xfrm>
              <a:off x="492" y="2133"/>
              <a:ext cx="158" cy="159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6" name="Text Box 39"/>
            <p:cNvSpPr txBox="1">
              <a:spLocks noChangeArrowheads="1"/>
            </p:cNvSpPr>
            <p:nvPr/>
          </p:nvSpPr>
          <p:spPr bwMode="auto">
            <a:xfrm>
              <a:off x="536" y="2137"/>
              <a:ext cx="115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4079876" y="5095876"/>
            <a:ext cx="252413" cy="254000"/>
            <a:chOff x="492" y="2133"/>
            <a:chExt cx="159" cy="160"/>
          </a:xfrm>
        </p:grpSpPr>
        <p:sp>
          <p:nvSpPr>
            <p:cNvPr id="12353" name="Oval 41"/>
            <p:cNvSpPr>
              <a:spLocks noChangeArrowheads="1"/>
            </p:cNvSpPr>
            <p:nvPr/>
          </p:nvSpPr>
          <p:spPr bwMode="auto">
            <a:xfrm>
              <a:off x="492" y="2133"/>
              <a:ext cx="158" cy="159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4" name="Text Box 42"/>
            <p:cNvSpPr txBox="1">
              <a:spLocks noChangeArrowheads="1"/>
            </p:cNvSpPr>
            <p:nvPr/>
          </p:nvSpPr>
          <p:spPr bwMode="auto">
            <a:xfrm>
              <a:off x="536" y="2137"/>
              <a:ext cx="115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079876" y="1350964"/>
            <a:ext cx="252413" cy="254000"/>
            <a:chOff x="492" y="2133"/>
            <a:chExt cx="159" cy="160"/>
          </a:xfrm>
        </p:grpSpPr>
        <p:sp>
          <p:nvSpPr>
            <p:cNvPr id="12351" name="Oval 44"/>
            <p:cNvSpPr>
              <a:spLocks noChangeArrowheads="1"/>
            </p:cNvSpPr>
            <p:nvPr/>
          </p:nvSpPr>
          <p:spPr bwMode="auto">
            <a:xfrm>
              <a:off x="492" y="2133"/>
              <a:ext cx="158" cy="159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2" name="Text Box 45"/>
            <p:cNvSpPr txBox="1">
              <a:spLocks noChangeArrowheads="1"/>
            </p:cNvSpPr>
            <p:nvPr/>
          </p:nvSpPr>
          <p:spPr bwMode="auto">
            <a:xfrm>
              <a:off x="536" y="2137"/>
              <a:ext cx="115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2314" name="Text Box 46"/>
          <p:cNvSpPr txBox="1">
            <a:spLocks noChangeArrowheads="1"/>
          </p:cNvSpPr>
          <p:nvPr/>
        </p:nvSpPr>
        <p:spPr bwMode="auto">
          <a:xfrm>
            <a:off x="4640264" y="4651377"/>
            <a:ext cx="8588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/>
              <a:t>Poly-A tail</a:t>
            </a:r>
          </a:p>
        </p:txBody>
      </p:sp>
      <p:sp>
        <p:nvSpPr>
          <p:cNvPr id="12315" name="Text Box 47"/>
          <p:cNvSpPr txBox="1">
            <a:spLocks noChangeArrowheads="1"/>
          </p:cNvSpPr>
          <p:nvPr/>
        </p:nvSpPr>
        <p:spPr bwMode="auto">
          <a:xfrm>
            <a:off x="2874963" y="4645027"/>
            <a:ext cx="3286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/>
              <a:t>Cap</a:t>
            </a:r>
          </a:p>
        </p:txBody>
      </p:sp>
      <p:sp>
        <p:nvSpPr>
          <p:cNvPr id="12316" name="Text Box 48"/>
          <p:cNvSpPr txBox="1">
            <a:spLocks noChangeArrowheads="1"/>
          </p:cNvSpPr>
          <p:nvPr/>
        </p:nvSpPr>
        <p:spPr bwMode="auto">
          <a:xfrm>
            <a:off x="3481388" y="4632327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/>
              <a:t>V</a:t>
            </a:r>
            <a:r>
              <a:rPr lang="en-US" sz="1300" b="1" baseline="-25000"/>
              <a:t>39</a:t>
            </a:r>
            <a:endParaRPr lang="en-US" sz="1300" b="1"/>
          </a:p>
        </p:txBody>
      </p:sp>
      <p:sp>
        <p:nvSpPr>
          <p:cNvPr id="12317" name="Text Box 49"/>
          <p:cNvSpPr txBox="1">
            <a:spLocks noChangeArrowheads="1"/>
          </p:cNvSpPr>
          <p:nvPr/>
        </p:nvSpPr>
        <p:spPr bwMode="auto">
          <a:xfrm>
            <a:off x="3790952" y="4625977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/>
              <a:t>J</a:t>
            </a:r>
            <a:r>
              <a:rPr lang="en-US" sz="1300" b="1" baseline="-25000"/>
              <a:t>5</a:t>
            </a:r>
            <a:endParaRPr lang="en-US" sz="1300" b="1"/>
          </a:p>
        </p:txBody>
      </p:sp>
      <p:sp>
        <p:nvSpPr>
          <p:cNvPr id="12318" name="Text Box 50"/>
          <p:cNvSpPr txBox="1">
            <a:spLocks noChangeArrowheads="1"/>
          </p:cNvSpPr>
          <p:nvPr/>
        </p:nvSpPr>
        <p:spPr bwMode="auto">
          <a:xfrm>
            <a:off x="3611564" y="3454402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/>
              <a:t>J</a:t>
            </a:r>
            <a:r>
              <a:rPr lang="en-US" sz="1300" b="1" baseline="-25000"/>
              <a:t>5</a:t>
            </a:r>
            <a:endParaRPr lang="en-US" sz="1300" b="1"/>
          </a:p>
        </p:txBody>
      </p:sp>
      <p:sp>
        <p:nvSpPr>
          <p:cNvPr id="12319" name="Text Box 51"/>
          <p:cNvSpPr txBox="1">
            <a:spLocks noChangeArrowheads="1"/>
          </p:cNvSpPr>
          <p:nvPr/>
        </p:nvSpPr>
        <p:spPr bwMode="auto">
          <a:xfrm>
            <a:off x="3289300" y="3448052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/>
              <a:t>V</a:t>
            </a:r>
            <a:r>
              <a:rPr lang="en-US" sz="1300" b="1" baseline="-25000"/>
              <a:t>39</a:t>
            </a:r>
            <a:endParaRPr lang="en-US" sz="1300" b="1"/>
          </a:p>
        </p:txBody>
      </p:sp>
      <p:sp>
        <p:nvSpPr>
          <p:cNvPr id="12320" name="Text Box 52"/>
          <p:cNvSpPr txBox="1">
            <a:spLocks noChangeArrowheads="1"/>
          </p:cNvSpPr>
          <p:nvPr/>
        </p:nvSpPr>
        <p:spPr bwMode="auto">
          <a:xfrm>
            <a:off x="2416176" y="2098677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/>
              <a:t>V</a:t>
            </a:r>
            <a:r>
              <a:rPr lang="en-US" sz="1300" b="1" baseline="-25000"/>
              <a:t>37</a:t>
            </a:r>
            <a:endParaRPr lang="en-US" sz="1300" b="1"/>
          </a:p>
        </p:txBody>
      </p:sp>
      <p:sp>
        <p:nvSpPr>
          <p:cNvPr id="12321" name="Text Box 53"/>
          <p:cNvSpPr txBox="1">
            <a:spLocks noChangeArrowheads="1"/>
          </p:cNvSpPr>
          <p:nvPr/>
        </p:nvSpPr>
        <p:spPr bwMode="auto">
          <a:xfrm>
            <a:off x="3243264" y="2105027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/>
              <a:t>V</a:t>
            </a:r>
            <a:r>
              <a:rPr lang="en-US" sz="1300" b="1" baseline="-25000"/>
              <a:t>38</a:t>
            </a:r>
            <a:endParaRPr lang="en-US" sz="1300" b="1"/>
          </a:p>
        </p:txBody>
      </p:sp>
      <p:sp>
        <p:nvSpPr>
          <p:cNvPr id="12322" name="Text Box 54"/>
          <p:cNvSpPr txBox="1">
            <a:spLocks noChangeArrowheads="1"/>
          </p:cNvSpPr>
          <p:nvPr/>
        </p:nvSpPr>
        <p:spPr bwMode="auto">
          <a:xfrm>
            <a:off x="3978276" y="2098677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/>
              <a:t>V</a:t>
            </a:r>
            <a:r>
              <a:rPr lang="en-US" sz="1300" b="1" baseline="-25000"/>
              <a:t>39</a:t>
            </a:r>
            <a:endParaRPr lang="en-US" sz="1300" b="1"/>
          </a:p>
        </p:txBody>
      </p:sp>
      <p:sp>
        <p:nvSpPr>
          <p:cNvPr id="12323" name="Text Box 55"/>
          <p:cNvSpPr txBox="1">
            <a:spLocks noChangeArrowheads="1"/>
          </p:cNvSpPr>
          <p:nvPr/>
        </p:nvSpPr>
        <p:spPr bwMode="auto">
          <a:xfrm>
            <a:off x="2006600" y="787402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/>
              <a:t>V</a:t>
            </a:r>
            <a:r>
              <a:rPr lang="en-US" sz="1300" b="1" baseline="-25000"/>
              <a:t>37</a:t>
            </a:r>
            <a:endParaRPr lang="en-US" sz="1300" b="1"/>
          </a:p>
        </p:txBody>
      </p:sp>
      <p:sp>
        <p:nvSpPr>
          <p:cNvPr id="12324" name="Text Box 56"/>
          <p:cNvSpPr txBox="1">
            <a:spLocks noChangeArrowheads="1"/>
          </p:cNvSpPr>
          <p:nvPr/>
        </p:nvSpPr>
        <p:spPr bwMode="auto">
          <a:xfrm>
            <a:off x="2820988" y="795338"/>
            <a:ext cx="2635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/>
              <a:t>V</a:t>
            </a:r>
            <a:r>
              <a:rPr lang="en-US" sz="1300" b="1" baseline="-25000"/>
              <a:t>38</a:t>
            </a:r>
            <a:endParaRPr lang="en-US" sz="1300" b="1"/>
          </a:p>
        </p:txBody>
      </p:sp>
      <p:sp>
        <p:nvSpPr>
          <p:cNvPr id="12325" name="Text Box 57"/>
          <p:cNvSpPr txBox="1">
            <a:spLocks noChangeArrowheads="1"/>
          </p:cNvSpPr>
          <p:nvPr/>
        </p:nvSpPr>
        <p:spPr bwMode="auto">
          <a:xfrm>
            <a:off x="3633788" y="788988"/>
            <a:ext cx="2635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/>
              <a:t>V</a:t>
            </a:r>
            <a:r>
              <a:rPr lang="en-US" sz="1300" b="1" baseline="-25000"/>
              <a:t>39</a:t>
            </a:r>
            <a:endParaRPr lang="en-US" sz="1300" b="1"/>
          </a:p>
        </p:txBody>
      </p:sp>
      <p:sp>
        <p:nvSpPr>
          <p:cNvPr id="12326" name="Text Box 58"/>
          <p:cNvSpPr txBox="1">
            <a:spLocks noChangeArrowheads="1"/>
          </p:cNvSpPr>
          <p:nvPr/>
        </p:nvSpPr>
        <p:spPr bwMode="auto">
          <a:xfrm>
            <a:off x="4673600" y="795338"/>
            <a:ext cx="2635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/>
              <a:t>V</a:t>
            </a:r>
            <a:r>
              <a:rPr lang="en-US" sz="1300" b="1" baseline="-25000"/>
              <a:t>40</a:t>
            </a:r>
            <a:endParaRPr lang="en-US" sz="1300" b="1"/>
          </a:p>
        </p:txBody>
      </p:sp>
      <p:sp>
        <p:nvSpPr>
          <p:cNvPr id="12327" name="Text Box 59"/>
          <p:cNvSpPr txBox="1">
            <a:spLocks noChangeArrowheads="1"/>
          </p:cNvSpPr>
          <p:nvPr/>
        </p:nvSpPr>
        <p:spPr bwMode="auto">
          <a:xfrm>
            <a:off x="4292600" y="2098677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/>
              <a:t>J</a:t>
            </a:r>
            <a:r>
              <a:rPr lang="en-US" sz="1300" b="1" baseline="-25000"/>
              <a:t>5</a:t>
            </a:r>
            <a:endParaRPr lang="en-US" sz="1300" b="1"/>
          </a:p>
        </p:txBody>
      </p:sp>
      <p:sp>
        <p:nvSpPr>
          <p:cNvPr id="12328" name="Text Box 60"/>
          <p:cNvSpPr txBox="1">
            <a:spLocks noChangeArrowheads="1"/>
          </p:cNvSpPr>
          <p:nvPr/>
        </p:nvSpPr>
        <p:spPr bwMode="auto">
          <a:xfrm>
            <a:off x="7115176" y="795338"/>
            <a:ext cx="2635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/>
              <a:t>J</a:t>
            </a:r>
            <a:r>
              <a:rPr lang="en-US" sz="1300" b="1" baseline="-25000"/>
              <a:t>5</a:t>
            </a:r>
            <a:endParaRPr lang="en-US" sz="1300" b="1"/>
          </a:p>
        </p:txBody>
      </p:sp>
      <p:sp>
        <p:nvSpPr>
          <p:cNvPr id="12329" name="Text Box 61"/>
          <p:cNvSpPr txBox="1">
            <a:spLocks noChangeArrowheads="1"/>
          </p:cNvSpPr>
          <p:nvPr/>
        </p:nvSpPr>
        <p:spPr bwMode="auto">
          <a:xfrm>
            <a:off x="6804027" y="788988"/>
            <a:ext cx="2635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/>
              <a:t>J</a:t>
            </a:r>
            <a:r>
              <a:rPr lang="en-US" sz="1300" b="1" baseline="-25000"/>
              <a:t>4</a:t>
            </a:r>
            <a:endParaRPr lang="en-US" sz="1300" b="1"/>
          </a:p>
        </p:txBody>
      </p:sp>
      <p:sp>
        <p:nvSpPr>
          <p:cNvPr id="12330" name="Text Box 62"/>
          <p:cNvSpPr txBox="1">
            <a:spLocks noChangeArrowheads="1"/>
          </p:cNvSpPr>
          <p:nvPr/>
        </p:nvSpPr>
        <p:spPr bwMode="auto">
          <a:xfrm>
            <a:off x="6518276" y="796927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/>
              <a:t>J</a:t>
            </a:r>
            <a:r>
              <a:rPr lang="en-US" sz="1300" b="1" baseline="-25000"/>
              <a:t>3</a:t>
            </a:r>
            <a:endParaRPr lang="en-US" sz="1300" b="1"/>
          </a:p>
        </p:txBody>
      </p:sp>
      <p:sp>
        <p:nvSpPr>
          <p:cNvPr id="12331" name="Text Box 63"/>
          <p:cNvSpPr txBox="1">
            <a:spLocks noChangeArrowheads="1"/>
          </p:cNvSpPr>
          <p:nvPr/>
        </p:nvSpPr>
        <p:spPr bwMode="auto">
          <a:xfrm>
            <a:off x="6226176" y="795338"/>
            <a:ext cx="2635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/>
              <a:t>J</a:t>
            </a:r>
            <a:r>
              <a:rPr lang="en-US" sz="1300" b="1" baseline="-25000"/>
              <a:t>2</a:t>
            </a:r>
            <a:endParaRPr lang="en-US" sz="1300" b="1"/>
          </a:p>
        </p:txBody>
      </p:sp>
      <p:sp>
        <p:nvSpPr>
          <p:cNvPr id="12332" name="Text Box 64"/>
          <p:cNvSpPr txBox="1">
            <a:spLocks noChangeArrowheads="1"/>
          </p:cNvSpPr>
          <p:nvPr/>
        </p:nvSpPr>
        <p:spPr bwMode="auto">
          <a:xfrm>
            <a:off x="5935664" y="796927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/>
              <a:t>J</a:t>
            </a:r>
            <a:r>
              <a:rPr lang="en-US" sz="1300" b="1" baseline="-25000"/>
              <a:t>1</a:t>
            </a:r>
            <a:endParaRPr lang="en-US" sz="1300" b="1"/>
          </a:p>
        </p:txBody>
      </p:sp>
      <p:sp>
        <p:nvSpPr>
          <p:cNvPr id="12333" name="Text Box 65"/>
          <p:cNvSpPr txBox="1">
            <a:spLocks noChangeArrowheads="1"/>
          </p:cNvSpPr>
          <p:nvPr/>
        </p:nvSpPr>
        <p:spPr bwMode="auto">
          <a:xfrm>
            <a:off x="3952877" y="3475038"/>
            <a:ext cx="47307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/>
              <a:t>Intron</a:t>
            </a:r>
          </a:p>
        </p:txBody>
      </p:sp>
      <p:sp>
        <p:nvSpPr>
          <p:cNvPr id="12334" name="Text Box 66"/>
          <p:cNvSpPr txBox="1">
            <a:spLocks noChangeArrowheads="1"/>
          </p:cNvSpPr>
          <p:nvPr/>
        </p:nvSpPr>
        <p:spPr bwMode="auto">
          <a:xfrm>
            <a:off x="7412040" y="835027"/>
            <a:ext cx="4730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/>
              <a:t>Intron</a:t>
            </a:r>
          </a:p>
        </p:txBody>
      </p:sp>
      <p:sp>
        <p:nvSpPr>
          <p:cNvPr id="12335" name="Text Box 67"/>
          <p:cNvSpPr txBox="1">
            <a:spLocks noChangeArrowheads="1"/>
          </p:cNvSpPr>
          <p:nvPr/>
        </p:nvSpPr>
        <p:spPr bwMode="auto">
          <a:xfrm>
            <a:off x="3641727" y="5745165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2336" name="Text Box 68"/>
          <p:cNvSpPr txBox="1">
            <a:spLocks noChangeArrowheads="1"/>
          </p:cNvSpPr>
          <p:nvPr/>
        </p:nvSpPr>
        <p:spPr bwMode="auto">
          <a:xfrm>
            <a:off x="4179891" y="5740402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2337" name="Text Box 69"/>
          <p:cNvSpPr txBox="1">
            <a:spLocks noChangeArrowheads="1"/>
          </p:cNvSpPr>
          <p:nvPr/>
        </p:nvSpPr>
        <p:spPr bwMode="auto">
          <a:xfrm>
            <a:off x="4184653" y="4660902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2338" name="Text Box 70"/>
          <p:cNvSpPr txBox="1">
            <a:spLocks noChangeArrowheads="1"/>
          </p:cNvSpPr>
          <p:nvPr/>
        </p:nvSpPr>
        <p:spPr bwMode="auto">
          <a:xfrm>
            <a:off x="4762503" y="3476627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2339" name="Text Box 71"/>
          <p:cNvSpPr txBox="1">
            <a:spLocks noChangeArrowheads="1"/>
          </p:cNvSpPr>
          <p:nvPr/>
        </p:nvSpPr>
        <p:spPr bwMode="auto">
          <a:xfrm>
            <a:off x="5435602" y="2127252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2340" name="Text Box 73"/>
          <p:cNvSpPr txBox="1">
            <a:spLocks noChangeArrowheads="1"/>
          </p:cNvSpPr>
          <p:nvPr/>
        </p:nvSpPr>
        <p:spPr bwMode="auto">
          <a:xfrm>
            <a:off x="8180391" y="823915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 i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2341" name="Text Box 74"/>
          <p:cNvSpPr txBox="1">
            <a:spLocks noChangeArrowheads="1"/>
          </p:cNvSpPr>
          <p:nvPr/>
        </p:nvSpPr>
        <p:spPr bwMode="auto">
          <a:xfrm>
            <a:off x="6724653" y="5416552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2342" name="Text Box 75"/>
          <p:cNvSpPr txBox="1">
            <a:spLocks noChangeArrowheads="1"/>
          </p:cNvSpPr>
          <p:nvPr/>
        </p:nvSpPr>
        <p:spPr bwMode="auto">
          <a:xfrm>
            <a:off x="7100891" y="5700715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2343" name="Text Box 76"/>
          <p:cNvSpPr txBox="1">
            <a:spLocks noChangeArrowheads="1"/>
          </p:cNvSpPr>
          <p:nvPr/>
        </p:nvSpPr>
        <p:spPr bwMode="auto">
          <a:xfrm>
            <a:off x="7332666" y="5694365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2344" name="Text Box 77"/>
          <p:cNvSpPr txBox="1">
            <a:spLocks noChangeArrowheads="1"/>
          </p:cNvSpPr>
          <p:nvPr/>
        </p:nvSpPr>
        <p:spPr bwMode="auto">
          <a:xfrm>
            <a:off x="7723191" y="5395915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2345" name="Text Box 78"/>
          <p:cNvSpPr txBox="1">
            <a:spLocks noChangeArrowheads="1"/>
          </p:cNvSpPr>
          <p:nvPr/>
        </p:nvSpPr>
        <p:spPr bwMode="auto">
          <a:xfrm>
            <a:off x="7981953" y="5110165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0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2346" name="Text Box 79"/>
          <p:cNvSpPr txBox="1">
            <a:spLocks noChangeArrowheads="1"/>
          </p:cNvSpPr>
          <p:nvPr/>
        </p:nvSpPr>
        <p:spPr bwMode="auto">
          <a:xfrm>
            <a:off x="7802566" y="4943477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0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2347" name="Text Box 80"/>
          <p:cNvSpPr txBox="1">
            <a:spLocks noChangeArrowheads="1"/>
          </p:cNvSpPr>
          <p:nvPr/>
        </p:nvSpPr>
        <p:spPr bwMode="auto">
          <a:xfrm>
            <a:off x="6664327" y="4946652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0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2348" name="Text Box 81"/>
          <p:cNvSpPr txBox="1">
            <a:spLocks noChangeArrowheads="1"/>
          </p:cNvSpPr>
          <p:nvPr/>
        </p:nvSpPr>
        <p:spPr bwMode="auto">
          <a:xfrm>
            <a:off x="6467478" y="5116515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0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2349" name="Text Box 84"/>
          <p:cNvSpPr txBox="1">
            <a:spLocks noChangeArrowheads="1"/>
          </p:cNvSpPr>
          <p:nvPr/>
        </p:nvSpPr>
        <p:spPr bwMode="auto">
          <a:xfrm>
            <a:off x="4625977" y="2133602"/>
            <a:ext cx="4730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300" b="1"/>
              <a:t>Intron</a:t>
            </a: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DAC0-D579-9A44-B1E2-F3E5537987F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0" descr="43_14ClonalSelectio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5" y="136527"/>
            <a:ext cx="82073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5557841" y="620713"/>
            <a:ext cx="9112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1"/>
              <a:t>Antigen</a:t>
            </a:r>
          </a:p>
        </p:txBody>
      </p:sp>
      <p:sp>
        <p:nvSpPr>
          <p:cNvPr id="13316" name="Text Box 71"/>
          <p:cNvSpPr txBox="1">
            <a:spLocks noChangeArrowheads="1"/>
          </p:cNvSpPr>
          <p:nvPr/>
        </p:nvSpPr>
        <p:spPr bwMode="auto">
          <a:xfrm>
            <a:off x="7707313" y="852490"/>
            <a:ext cx="96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Antigen</a:t>
            </a:r>
            <a:br>
              <a:rPr lang="en-US" b="1"/>
            </a:br>
            <a:r>
              <a:rPr lang="en-US" b="1"/>
              <a:t>receptor</a:t>
            </a:r>
          </a:p>
        </p:txBody>
      </p:sp>
      <p:sp>
        <p:nvSpPr>
          <p:cNvPr id="13317" name="Text Box 72"/>
          <p:cNvSpPr txBox="1">
            <a:spLocks noChangeArrowheads="1"/>
          </p:cNvSpPr>
          <p:nvPr/>
        </p:nvSpPr>
        <p:spPr bwMode="auto">
          <a:xfrm>
            <a:off x="7145340" y="4379913"/>
            <a:ext cx="99218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1"/>
              <a:t>Antibody</a:t>
            </a:r>
          </a:p>
        </p:txBody>
      </p:sp>
      <p:sp>
        <p:nvSpPr>
          <p:cNvPr id="13318" name="Text Box 73"/>
          <p:cNvSpPr txBox="1">
            <a:spLocks noChangeArrowheads="1"/>
          </p:cNvSpPr>
          <p:nvPr/>
        </p:nvSpPr>
        <p:spPr bwMode="auto">
          <a:xfrm>
            <a:off x="5737227" y="6253163"/>
            <a:ext cx="144303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1"/>
              <a:t>Plasma cells</a:t>
            </a:r>
          </a:p>
        </p:txBody>
      </p:sp>
      <p:sp>
        <p:nvSpPr>
          <p:cNvPr id="13319" name="Text Box 74"/>
          <p:cNvSpPr txBox="1">
            <a:spLocks noChangeArrowheads="1"/>
          </p:cNvSpPr>
          <p:nvPr/>
        </p:nvSpPr>
        <p:spPr bwMode="auto">
          <a:xfrm>
            <a:off x="1749426" y="6261100"/>
            <a:ext cx="144303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1"/>
              <a:t>Memory cells</a:t>
            </a:r>
          </a:p>
        </p:txBody>
      </p:sp>
      <p:sp>
        <p:nvSpPr>
          <p:cNvPr id="13320" name="Text Box 75"/>
          <p:cNvSpPr txBox="1">
            <a:spLocks noChangeArrowheads="1"/>
          </p:cNvSpPr>
          <p:nvPr/>
        </p:nvSpPr>
        <p:spPr bwMode="auto">
          <a:xfrm>
            <a:off x="520700" y="504825"/>
            <a:ext cx="12446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B cells that</a:t>
            </a:r>
            <a:br>
              <a:rPr lang="en-US" b="1"/>
            </a:br>
            <a:r>
              <a:rPr lang="en-US" b="1"/>
              <a:t>differ in</a:t>
            </a:r>
            <a:br>
              <a:rPr lang="en-US" b="1"/>
            </a:br>
            <a:r>
              <a:rPr lang="en-US" b="1"/>
              <a:t>antigen</a:t>
            </a:r>
            <a:br>
              <a:rPr lang="en-US" b="1"/>
            </a:br>
            <a:r>
              <a:rPr lang="en-US" b="1"/>
              <a:t>specificity</a:t>
            </a:r>
          </a:p>
        </p:txBody>
      </p:sp>
      <p:sp>
        <p:nvSpPr>
          <p:cNvPr id="13321" name="Line 76"/>
          <p:cNvSpPr>
            <a:spLocks noChangeShapeType="1"/>
          </p:cNvSpPr>
          <p:nvPr/>
        </p:nvSpPr>
        <p:spPr bwMode="auto">
          <a:xfrm flipH="1">
            <a:off x="6692901" y="4497390"/>
            <a:ext cx="411163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Line 77"/>
          <p:cNvSpPr>
            <a:spLocks noChangeShapeType="1"/>
          </p:cNvSpPr>
          <p:nvPr/>
        </p:nvSpPr>
        <p:spPr bwMode="auto">
          <a:xfrm>
            <a:off x="5105403" y="647702"/>
            <a:ext cx="423863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3" name="Line 78"/>
          <p:cNvSpPr>
            <a:spLocks noChangeShapeType="1"/>
          </p:cNvSpPr>
          <p:nvPr/>
        </p:nvSpPr>
        <p:spPr bwMode="auto">
          <a:xfrm>
            <a:off x="7486652" y="846139"/>
            <a:ext cx="212725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4" name="AutoShape 79"/>
          <p:cNvSpPr>
            <a:spLocks/>
          </p:cNvSpPr>
          <p:nvPr/>
        </p:nvSpPr>
        <p:spPr bwMode="auto">
          <a:xfrm>
            <a:off x="1838325" y="198440"/>
            <a:ext cx="152400" cy="1603375"/>
          </a:xfrm>
          <a:prstGeom prst="leftBrace">
            <a:avLst>
              <a:gd name="adj1" fmla="val 8767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DE45-0527-774C-A9B2-D8380CCBD10F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2" descr="43_16HelperTCentralRol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6" y="1309690"/>
            <a:ext cx="8548687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041527" y="1468439"/>
            <a:ext cx="10191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Antigen-</a:t>
            </a:r>
            <a:br>
              <a:rPr lang="en-US" sz="1500" b="1"/>
            </a:br>
            <a:r>
              <a:rPr lang="en-US" sz="1500" b="1"/>
              <a:t>presenting</a:t>
            </a:r>
            <a:br>
              <a:rPr lang="en-US" sz="1500" b="1"/>
            </a:br>
            <a:r>
              <a:rPr lang="en-US" sz="1500" b="1"/>
              <a:t>cell</a:t>
            </a:r>
          </a:p>
        </p:txBody>
      </p:sp>
      <p:sp>
        <p:nvSpPr>
          <p:cNvPr id="14340" name="Text Box 36"/>
          <p:cNvSpPr txBox="1">
            <a:spLocks noChangeArrowheads="1"/>
          </p:cNvSpPr>
          <p:nvPr/>
        </p:nvSpPr>
        <p:spPr bwMode="auto">
          <a:xfrm>
            <a:off x="2022475" y="2295527"/>
            <a:ext cx="88741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Pathogen</a:t>
            </a:r>
          </a:p>
        </p:txBody>
      </p:sp>
      <p:sp>
        <p:nvSpPr>
          <p:cNvPr id="14341" name="Text Box 37"/>
          <p:cNvSpPr txBox="1">
            <a:spLocks noChangeArrowheads="1"/>
          </p:cNvSpPr>
          <p:nvPr/>
        </p:nvSpPr>
        <p:spPr bwMode="auto">
          <a:xfrm>
            <a:off x="5534025" y="1641477"/>
            <a:ext cx="161448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Antigen fragment</a:t>
            </a:r>
          </a:p>
        </p:txBody>
      </p:sp>
      <p:sp>
        <p:nvSpPr>
          <p:cNvPr id="14342" name="Text Box 38"/>
          <p:cNvSpPr txBox="1">
            <a:spLocks noChangeArrowheads="1"/>
          </p:cNvSpPr>
          <p:nvPr/>
        </p:nvSpPr>
        <p:spPr bwMode="auto">
          <a:xfrm>
            <a:off x="5435602" y="2811463"/>
            <a:ext cx="2103439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Class II MHC molecule</a:t>
            </a:r>
          </a:p>
        </p:txBody>
      </p:sp>
      <p:sp>
        <p:nvSpPr>
          <p:cNvPr id="14343" name="Text Box 39"/>
          <p:cNvSpPr txBox="1">
            <a:spLocks noChangeArrowheads="1"/>
          </p:cNvSpPr>
          <p:nvPr/>
        </p:nvSpPr>
        <p:spPr bwMode="auto">
          <a:xfrm>
            <a:off x="5429249" y="3043238"/>
            <a:ext cx="1720851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Accessory protein</a:t>
            </a:r>
          </a:p>
        </p:txBody>
      </p:sp>
      <p:sp>
        <p:nvSpPr>
          <p:cNvPr id="14344" name="Text Box 40"/>
          <p:cNvSpPr txBox="1">
            <a:spLocks noChangeArrowheads="1"/>
          </p:cNvSpPr>
          <p:nvPr/>
        </p:nvSpPr>
        <p:spPr bwMode="auto">
          <a:xfrm>
            <a:off x="5429251" y="3295652"/>
            <a:ext cx="15748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Antigen receptor</a:t>
            </a:r>
          </a:p>
        </p:txBody>
      </p:sp>
      <p:sp>
        <p:nvSpPr>
          <p:cNvPr id="14345" name="Text Box 41"/>
          <p:cNvSpPr txBox="1">
            <a:spLocks noChangeArrowheads="1"/>
          </p:cNvSpPr>
          <p:nvPr/>
        </p:nvSpPr>
        <p:spPr bwMode="auto">
          <a:xfrm>
            <a:off x="5495927" y="3613151"/>
            <a:ext cx="11779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Helper T cell</a:t>
            </a:r>
          </a:p>
        </p:txBody>
      </p:sp>
      <p:sp>
        <p:nvSpPr>
          <p:cNvPr id="14346" name="Text Box 42"/>
          <p:cNvSpPr txBox="1">
            <a:spLocks noChangeArrowheads="1"/>
          </p:cNvSpPr>
          <p:nvPr/>
        </p:nvSpPr>
        <p:spPr bwMode="auto">
          <a:xfrm>
            <a:off x="2782888" y="4181477"/>
            <a:ext cx="9398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Cytokines</a:t>
            </a:r>
          </a:p>
        </p:txBody>
      </p:sp>
      <p:sp>
        <p:nvSpPr>
          <p:cNvPr id="14347" name="Text Box 43"/>
          <p:cNvSpPr txBox="1">
            <a:spLocks noChangeArrowheads="1"/>
          </p:cNvSpPr>
          <p:nvPr/>
        </p:nvSpPr>
        <p:spPr bwMode="auto">
          <a:xfrm>
            <a:off x="323853" y="4589465"/>
            <a:ext cx="885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500" b="1"/>
              <a:t>Humoral</a:t>
            </a:r>
            <a:br>
              <a:rPr lang="en-US" sz="1500" b="1"/>
            </a:br>
            <a:r>
              <a:rPr lang="en-US" sz="1500" b="1"/>
              <a:t>immunity</a:t>
            </a:r>
          </a:p>
        </p:txBody>
      </p:sp>
      <p:sp>
        <p:nvSpPr>
          <p:cNvPr id="14348" name="Text Box 44"/>
          <p:cNvSpPr txBox="1">
            <a:spLocks noChangeArrowheads="1"/>
          </p:cNvSpPr>
          <p:nvPr/>
        </p:nvSpPr>
        <p:spPr bwMode="auto">
          <a:xfrm>
            <a:off x="7937500" y="4476752"/>
            <a:ext cx="8985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500" b="1"/>
              <a:t>Cell-</a:t>
            </a:r>
            <a:br>
              <a:rPr lang="en-US" sz="1500" b="1"/>
            </a:br>
            <a:r>
              <a:rPr lang="en-US" sz="1500" b="1"/>
              <a:t>mediated</a:t>
            </a:r>
            <a:br>
              <a:rPr lang="en-US" sz="1500" b="1"/>
            </a:br>
            <a:r>
              <a:rPr lang="en-US" sz="1500" b="1"/>
              <a:t>immunity</a:t>
            </a:r>
          </a:p>
        </p:txBody>
      </p:sp>
      <p:sp>
        <p:nvSpPr>
          <p:cNvPr id="14349" name="Text Box 46"/>
          <p:cNvSpPr txBox="1">
            <a:spLocks noChangeArrowheads="1"/>
          </p:cNvSpPr>
          <p:nvPr/>
        </p:nvSpPr>
        <p:spPr bwMode="auto">
          <a:xfrm>
            <a:off x="2657478" y="5035552"/>
            <a:ext cx="5445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B cell</a:t>
            </a:r>
          </a:p>
        </p:txBody>
      </p:sp>
      <p:sp>
        <p:nvSpPr>
          <p:cNvPr id="14350" name="Text Box 47"/>
          <p:cNvSpPr txBox="1">
            <a:spLocks noChangeArrowheads="1"/>
          </p:cNvSpPr>
          <p:nvPr/>
        </p:nvSpPr>
        <p:spPr bwMode="auto">
          <a:xfrm>
            <a:off x="5905501" y="5148265"/>
            <a:ext cx="1455739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Cytotoxic T cell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3295652" y="4921252"/>
            <a:ext cx="244475" cy="212725"/>
            <a:chOff x="1975" y="3550"/>
            <a:chExt cx="154" cy="134"/>
          </a:xfrm>
        </p:grpSpPr>
        <p:sp>
          <p:nvSpPr>
            <p:cNvPr id="14374" name="Oval 48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5" name="Text Box 49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4306889" y="4452940"/>
            <a:ext cx="244475" cy="212725"/>
            <a:chOff x="1975" y="3550"/>
            <a:chExt cx="154" cy="134"/>
          </a:xfrm>
        </p:grpSpPr>
        <p:sp>
          <p:nvSpPr>
            <p:cNvPr id="14372" name="Oval 52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3" name="Text Box 53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175125" y="3076577"/>
            <a:ext cx="244475" cy="212725"/>
            <a:chOff x="1975" y="3550"/>
            <a:chExt cx="154" cy="134"/>
          </a:xfrm>
        </p:grpSpPr>
        <p:sp>
          <p:nvSpPr>
            <p:cNvPr id="14370" name="Oval 55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1" name="Text Box 56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4354" name="Text Box 57"/>
          <p:cNvSpPr txBox="1">
            <a:spLocks noChangeArrowheads="1"/>
          </p:cNvSpPr>
          <p:nvPr/>
        </p:nvSpPr>
        <p:spPr bwMode="auto">
          <a:xfrm>
            <a:off x="3722690" y="3997326"/>
            <a:ext cx="1603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sym typeface="Symbol" pitchFamily="-65" charset="2"/>
              </a:rPr>
              <a:t>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14355" name="Text Box 58"/>
          <p:cNvSpPr txBox="1">
            <a:spLocks noChangeArrowheads="1"/>
          </p:cNvSpPr>
          <p:nvPr/>
        </p:nvSpPr>
        <p:spPr bwMode="auto">
          <a:xfrm>
            <a:off x="3371849" y="4679952"/>
            <a:ext cx="160339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sym typeface="Symbol" pitchFamily="-65" charset="2"/>
              </a:rPr>
              <a:t>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14356" name="Text Box 59"/>
          <p:cNvSpPr txBox="1">
            <a:spLocks noChangeArrowheads="1"/>
          </p:cNvSpPr>
          <p:nvPr/>
        </p:nvSpPr>
        <p:spPr bwMode="auto">
          <a:xfrm>
            <a:off x="5594349" y="4149726"/>
            <a:ext cx="160339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sym typeface="Symbol" pitchFamily="-65" charset="2"/>
              </a:rPr>
              <a:t>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14357" name="Text Box 60"/>
          <p:cNvSpPr txBox="1">
            <a:spLocks noChangeArrowheads="1"/>
          </p:cNvSpPr>
          <p:nvPr/>
        </p:nvSpPr>
        <p:spPr bwMode="auto">
          <a:xfrm>
            <a:off x="5872166" y="4692651"/>
            <a:ext cx="1603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sym typeface="Symbol" pitchFamily="-65" charset="2"/>
              </a:rPr>
              <a:t>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14358" name="Line 61"/>
          <p:cNvSpPr>
            <a:spLocks noChangeShapeType="1"/>
          </p:cNvSpPr>
          <p:nvPr/>
        </p:nvSpPr>
        <p:spPr bwMode="auto">
          <a:xfrm>
            <a:off x="2909890" y="1560513"/>
            <a:ext cx="582612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9" name="Line 62"/>
          <p:cNvSpPr>
            <a:spLocks noChangeShapeType="1"/>
          </p:cNvSpPr>
          <p:nvPr/>
        </p:nvSpPr>
        <p:spPr bwMode="auto">
          <a:xfrm flipV="1">
            <a:off x="2936878" y="2170113"/>
            <a:ext cx="925513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0" name="Line 63"/>
          <p:cNvSpPr>
            <a:spLocks noChangeShapeType="1"/>
          </p:cNvSpPr>
          <p:nvPr/>
        </p:nvSpPr>
        <p:spPr bwMode="auto">
          <a:xfrm flipH="1">
            <a:off x="4894263" y="1746250"/>
            <a:ext cx="595312" cy="35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1" name="Line 64"/>
          <p:cNvSpPr>
            <a:spLocks noChangeShapeType="1"/>
          </p:cNvSpPr>
          <p:nvPr/>
        </p:nvSpPr>
        <p:spPr bwMode="auto">
          <a:xfrm>
            <a:off x="4735515" y="2909888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2" name="Line 65"/>
          <p:cNvSpPr>
            <a:spLocks noChangeShapeType="1"/>
          </p:cNvSpPr>
          <p:nvPr/>
        </p:nvSpPr>
        <p:spPr bwMode="auto">
          <a:xfrm>
            <a:off x="4867278" y="3162300"/>
            <a:ext cx="530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3" name="Line 66"/>
          <p:cNvSpPr>
            <a:spLocks noChangeShapeType="1"/>
          </p:cNvSpPr>
          <p:nvPr/>
        </p:nvSpPr>
        <p:spPr bwMode="auto">
          <a:xfrm>
            <a:off x="4643441" y="3360738"/>
            <a:ext cx="739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4" name="Line 67"/>
          <p:cNvSpPr>
            <a:spLocks noChangeShapeType="1"/>
          </p:cNvSpPr>
          <p:nvPr/>
        </p:nvSpPr>
        <p:spPr bwMode="auto">
          <a:xfrm flipV="1">
            <a:off x="5132390" y="3690940"/>
            <a:ext cx="317500" cy="52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5" name="Line 68"/>
          <p:cNvSpPr>
            <a:spLocks noChangeShapeType="1"/>
          </p:cNvSpPr>
          <p:nvPr/>
        </p:nvSpPr>
        <p:spPr bwMode="auto">
          <a:xfrm flipH="1">
            <a:off x="3386139" y="3822700"/>
            <a:ext cx="93663" cy="331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" name="Line 69"/>
          <p:cNvSpPr>
            <a:spLocks noChangeShapeType="1"/>
          </p:cNvSpPr>
          <p:nvPr/>
        </p:nvSpPr>
        <p:spPr bwMode="auto">
          <a:xfrm>
            <a:off x="3413125" y="4378327"/>
            <a:ext cx="436563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" name="Line 70"/>
          <p:cNvSpPr>
            <a:spLocks noChangeShapeType="1"/>
          </p:cNvSpPr>
          <p:nvPr/>
        </p:nvSpPr>
        <p:spPr bwMode="auto">
          <a:xfrm>
            <a:off x="2460625" y="5000627"/>
            <a:ext cx="146051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8" name="Line 71"/>
          <p:cNvSpPr>
            <a:spLocks noChangeShapeType="1"/>
          </p:cNvSpPr>
          <p:nvPr/>
        </p:nvSpPr>
        <p:spPr bwMode="auto">
          <a:xfrm flipH="1">
            <a:off x="6692903" y="4973638"/>
            <a:ext cx="53975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D5C3-408C-E443-AA15-05B62A6F630C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8" descr="43_17CytotoxicTCells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6" y="1862138"/>
            <a:ext cx="854868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4027" y="1997077"/>
            <a:ext cx="1443039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Cytotoxic T cell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35752" y="4546602"/>
            <a:ext cx="244475" cy="212725"/>
            <a:chOff x="1975" y="3550"/>
            <a:chExt cx="154" cy="134"/>
          </a:xfrm>
        </p:grpSpPr>
        <p:sp>
          <p:nvSpPr>
            <p:cNvPr id="15396" name="Oval 6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7" name="Text Box 7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77825" y="4545015"/>
            <a:ext cx="244475" cy="212725"/>
            <a:chOff x="1975" y="3550"/>
            <a:chExt cx="154" cy="134"/>
          </a:xfrm>
        </p:grpSpPr>
        <p:sp>
          <p:nvSpPr>
            <p:cNvPr id="15394" name="Oval 9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5" name="Text Box 10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751265" y="4545015"/>
            <a:ext cx="244475" cy="212725"/>
            <a:chOff x="1975" y="3550"/>
            <a:chExt cx="154" cy="134"/>
          </a:xfrm>
        </p:grpSpPr>
        <p:sp>
          <p:nvSpPr>
            <p:cNvPr id="15392" name="Oval 12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3" name="Text Box 13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5367" name="Text Box 14"/>
          <p:cNvSpPr txBox="1">
            <a:spLocks noChangeArrowheads="1"/>
          </p:cNvSpPr>
          <p:nvPr/>
        </p:nvSpPr>
        <p:spPr bwMode="auto">
          <a:xfrm>
            <a:off x="420691" y="2890838"/>
            <a:ext cx="1019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Accessory</a:t>
            </a:r>
            <a:br>
              <a:rPr lang="en-US" sz="1500" b="1"/>
            </a:br>
            <a:r>
              <a:rPr lang="en-US" sz="1500" b="1"/>
              <a:t>protein</a:t>
            </a:r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427041" y="3373438"/>
            <a:ext cx="11509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Class I MHC</a:t>
            </a:r>
            <a:br>
              <a:rPr lang="en-US" sz="1500" b="1"/>
            </a:br>
            <a:r>
              <a:rPr lang="en-US" sz="1500" b="1"/>
              <a:t>molecule</a:t>
            </a:r>
          </a:p>
        </p:txBody>
      </p:sp>
      <p:sp>
        <p:nvSpPr>
          <p:cNvPr id="15369" name="Text Box 16"/>
          <p:cNvSpPr txBox="1">
            <a:spLocks noChangeArrowheads="1"/>
          </p:cNvSpPr>
          <p:nvPr/>
        </p:nvSpPr>
        <p:spPr bwMode="auto">
          <a:xfrm>
            <a:off x="439739" y="4033839"/>
            <a:ext cx="75406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Infected</a:t>
            </a:r>
            <a:br>
              <a:rPr lang="en-US" sz="1500" b="1"/>
            </a:br>
            <a:r>
              <a:rPr lang="en-US" sz="1500" b="1"/>
              <a:t>cell</a:t>
            </a:r>
          </a:p>
        </p:txBody>
      </p:sp>
      <p:sp>
        <p:nvSpPr>
          <p:cNvPr id="15370" name="Text Box 17"/>
          <p:cNvSpPr txBox="1">
            <a:spLocks noChangeArrowheads="1"/>
          </p:cNvSpPr>
          <p:nvPr/>
        </p:nvSpPr>
        <p:spPr bwMode="auto">
          <a:xfrm>
            <a:off x="2365377" y="3114677"/>
            <a:ext cx="808039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Antigen</a:t>
            </a:r>
            <a:br>
              <a:rPr lang="en-US" sz="1500" b="1"/>
            </a:br>
            <a:r>
              <a:rPr lang="en-US" sz="1500" b="1"/>
              <a:t>receptor</a:t>
            </a:r>
          </a:p>
        </p:txBody>
      </p:sp>
      <p:sp>
        <p:nvSpPr>
          <p:cNvPr id="15371" name="Text Box 18"/>
          <p:cNvSpPr txBox="1">
            <a:spLocks noChangeArrowheads="1"/>
          </p:cNvSpPr>
          <p:nvPr/>
        </p:nvSpPr>
        <p:spPr bwMode="auto">
          <a:xfrm>
            <a:off x="2676527" y="4365626"/>
            <a:ext cx="808039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Antigen</a:t>
            </a:r>
            <a:br>
              <a:rPr lang="en-US" sz="1500" b="1"/>
            </a:br>
            <a:r>
              <a:rPr lang="en-US" sz="1500" b="1"/>
              <a:t>fragment</a:t>
            </a:r>
          </a:p>
        </p:txBody>
      </p:sp>
      <p:sp>
        <p:nvSpPr>
          <p:cNvPr id="15372" name="Text Box 19"/>
          <p:cNvSpPr txBox="1">
            <a:spLocks noChangeArrowheads="1"/>
          </p:cNvSpPr>
          <p:nvPr/>
        </p:nvSpPr>
        <p:spPr bwMode="auto">
          <a:xfrm>
            <a:off x="3787777" y="3279777"/>
            <a:ext cx="768351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Perforin</a:t>
            </a:r>
          </a:p>
        </p:txBody>
      </p:sp>
      <p:sp>
        <p:nvSpPr>
          <p:cNvPr id="15373" name="Text Box 20"/>
          <p:cNvSpPr txBox="1">
            <a:spLocks noChangeArrowheads="1"/>
          </p:cNvSpPr>
          <p:nvPr/>
        </p:nvSpPr>
        <p:spPr bwMode="auto">
          <a:xfrm>
            <a:off x="3767137" y="3749676"/>
            <a:ext cx="450851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Pore</a:t>
            </a:r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auto">
          <a:xfrm>
            <a:off x="5824539" y="3413127"/>
            <a:ext cx="5826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Gran-</a:t>
            </a:r>
            <a:br>
              <a:rPr lang="en-US" sz="1500" b="1"/>
            </a:br>
            <a:r>
              <a:rPr lang="en-US" sz="1500" b="1"/>
              <a:t>zymes</a:t>
            </a:r>
          </a:p>
        </p:txBody>
      </p:sp>
      <p:sp>
        <p:nvSpPr>
          <p:cNvPr id="15375" name="Text Box 22"/>
          <p:cNvSpPr txBox="1">
            <a:spLocks noChangeArrowheads="1"/>
          </p:cNvSpPr>
          <p:nvPr/>
        </p:nvSpPr>
        <p:spPr bwMode="auto">
          <a:xfrm>
            <a:off x="7915276" y="2076452"/>
            <a:ext cx="8477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Released</a:t>
            </a:r>
            <a:br>
              <a:rPr lang="en-US" sz="1500" b="1"/>
            </a:br>
            <a:r>
              <a:rPr lang="en-US" sz="1500" b="1"/>
              <a:t>cytotoxic</a:t>
            </a:r>
            <a:br>
              <a:rPr lang="en-US" sz="1500" b="1"/>
            </a:br>
            <a:r>
              <a:rPr lang="en-US" sz="1500" b="1"/>
              <a:t>T cell</a:t>
            </a:r>
          </a:p>
        </p:txBody>
      </p:sp>
      <p:sp>
        <p:nvSpPr>
          <p:cNvPr id="15376" name="Text Box 23"/>
          <p:cNvSpPr txBox="1">
            <a:spLocks noChangeArrowheads="1"/>
          </p:cNvSpPr>
          <p:nvPr/>
        </p:nvSpPr>
        <p:spPr bwMode="auto">
          <a:xfrm>
            <a:off x="7656515" y="3062288"/>
            <a:ext cx="11255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Dying</a:t>
            </a:r>
            <a:br>
              <a:rPr lang="en-US" sz="1500" b="1"/>
            </a:br>
            <a:r>
              <a:rPr lang="en-US" sz="1500" b="1"/>
              <a:t>infected cell</a:t>
            </a:r>
          </a:p>
        </p:txBody>
      </p:sp>
      <p:sp>
        <p:nvSpPr>
          <p:cNvPr id="15377" name="Line 24"/>
          <p:cNvSpPr>
            <a:spLocks noChangeShapeType="1"/>
          </p:cNvSpPr>
          <p:nvPr/>
        </p:nvSpPr>
        <p:spPr bwMode="auto">
          <a:xfrm>
            <a:off x="1508128" y="2195514"/>
            <a:ext cx="250825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8" name="Line 25"/>
          <p:cNvSpPr>
            <a:spLocks noChangeShapeType="1"/>
          </p:cNvSpPr>
          <p:nvPr/>
        </p:nvSpPr>
        <p:spPr bwMode="auto">
          <a:xfrm>
            <a:off x="1416051" y="3016252"/>
            <a:ext cx="382588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9" name="Line 26"/>
          <p:cNvSpPr>
            <a:spLocks noChangeShapeType="1"/>
          </p:cNvSpPr>
          <p:nvPr/>
        </p:nvSpPr>
        <p:spPr bwMode="auto">
          <a:xfrm>
            <a:off x="2051053" y="3187700"/>
            <a:ext cx="290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0" name="Line 27"/>
          <p:cNvSpPr>
            <a:spLocks noChangeShapeType="1"/>
          </p:cNvSpPr>
          <p:nvPr/>
        </p:nvSpPr>
        <p:spPr bwMode="auto">
          <a:xfrm>
            <a:off x="1560515" y="3465515"/>
            <a:ext cx="344487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/>
        </p:nvSpPr>
        <p:spPr bwMode="auto">
          <a:xfrm>
            <a:off x="793752" y="4325940"/>
            <a:ext cx="608013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/>
        </p:nvSpPr>
        <p:spPr bwMode="auto">
          <a:xfrm>
            <a:off x="2209801" y="4484688"/>
            <a:ext cx="43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/>
        </p:nvSpPr>
        <p:spPr bwMode="auto">
          <a:xfrm>
            <a:off x="2036763" y="3187700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/>
        </p:nvSpPr>
        <p:spPr bwMode="auto">
          <a:xfrm flipH="1">
            <a:off x="4524376" y="3135314"/>
            <a:ext cx="23812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/>
        </p:nvSpPr>
        <p:spPr bwMode="auto">
          <a:xfrm>
            <a:off x="4524377" y="3373440"/>
            <a:ext cx="198439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/>
        </p:nvSpPr>
        <p:spPr bwMode="auto">
          <a:xfrm>
            <a:off x="4219578" y="3862388"/>
            <a:ext cx="265113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7" name="Line 34"/>
          <p:cNvSpPr>
            <a:spLocks noChangeShapeType="1"/>
          </p:cNvSpPr>
          <p:nvPr/>
        </p:nvSpPr>
        <p:spPr bwMode="auto">
          <a:xfrm>
            <a:off x="5556249" y="3413127"/>
            <a:ext cx="211139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8" name="Line 35"/>
          <p:cNvSpPr>
            <a:spLocks noChangeShapeType="1"/>
          </p:cNvSpPr>
          <p:nvPr/>
        </p:nvSpPr>
        <p:spPr bwMode="auto">
          <a:xfrm flipH="1">
            <a:off x="5383215" y="3505202"/>
            <a:ext cx="384175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9" name="Line 36"/>
          <p:cNvSpPr>
            <a:spLocks noChangeShapeType="1"/>
          </p:cNvSpPr>
          <p:nvPr/>
        </p:nvSpPr>
        <p:spPr bwMode="auto">
          <a:xfrm>
            <a:off x="7526341" y="2170113"/>
            <a:ext cx="34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0" name="Line 37"/>
          <p:cNvSpPr>
            <a:spLocks noChangeShapeType="1"/>
          </p:cNvSpPr>
          <p:nvPr/>
        </p:nvSpPr>
        <p:spPr bwMode="auto">
          <a:xfrm flipH="1">
            <a:off x="7950200" y="3452813"/>
            <a:ext cx="39688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5CB7-A831-1C4B-B7DC-D4BA61931583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8" descr="43_18BCellActivation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6" y="1577977"/>
            <a:ext cx="8548687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92351" y="1746252"/>
            <a:ext cx="9144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Pathogen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40440" y="4784727"/>
            <a:ext cx="244475" cy="212725"/>
            <a:chOff x="1975" y="3550"/>
            <a:chExt cx="154" cy="134"/>
          </a:xfrm>
        </p:grpSpPr>
        <p:sp>
          <p:nvSpPr>
            <p:cNvPr id="16418" name="Oval 6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9" name="Text Box 7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04813" y="4783140"/>
            <a:ext cx="244475" cy="212725"/>
            <a:chOff x="1975" y="3550"/>
            <a:chExt cx="154" cy="134"/>
          </a:xfrm>
        </p:grpSpPr>
        <p:sp>
          <p:nvSpPr>
            <p:cNvPr id="16416" name="Oval 9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7" name="Text Box 10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446465" y="4783140"/>
            <a:ext cx="244475" cy="212725"/>
            <a:chOff x="1975" y="3550"/>
            <a:chExt cx="154" cy="134"/>
          </a:xfrm>
        </p:grpSpPr>
        <p:sp>
          <p:nvSpPr>
            <p:cNvPr id="16414" name="Oval 12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5" name="Text Box 13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6391" name="Text Box 15"/>
          <p:cNvSpPr txBox="1">
            <a:spLocks noChangeArrowheads="1"/>
          </p:cNvSpPr>
          <p:nvPr/>
        </p:nvSpPr>
        <p:spPr bwMode="auto">
          <a:xfrm>
            <a:off x="434976" y="1725613"/>
            <a:ext cx="16811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Antigen-presenting</a:t>
            </a:r>
            <a:br>
              <a:rPr lang="en-US" sz="1400" b="1"/>
            </a:br>
            <a:r>
              <a:rPr lang="en-US" sz="1400" b="1"/>
              <a:t>cell</a:t>
            </a:r>
          </a:p>
        </p:txBody>
      </p:sp>
      <p:sp>
        <p:nvSpPr>
          <p:cNvPr id="16392" name="Text Box 16"/>
          <p:cNvSpPr txBox="1">
            <a:spLocks noChangeArrowheads="1"/>
          </p:cNvSpPr>
          <p:nvPr/>
        </p:nvSpPr>
        <p:spPr bwMode="auto">
          <a:xfrm>
            <a:off x="2306640" y="1984376"/>
            <a:ext cx="8080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Antigen</a:t>
            </a:r>
            <a:br>
              <a:rPr lang="en-US" sz="1400" b="1"/>
            </a:br>
            <a:r>
              <a:rPr lang="en-US" sz="1400" b="1"/>
              <a:t>fragment</a:t>
            </a:r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428625" y="2949575"/>
            <a:ext cx="7159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400" b="1"/>
              <a:t>Class II</a:t>
            </a:r>
            <a:br>
              <a:rPr lang="en-US" sz="1400" b="1"/>
            </a:br>
            <a:r>
              <a:rPr lang="en-US" sz="1400" b="1"/>
              <a:t>MHC</a:t>
            </a:r>
            <a:br>
              <a:rPr lang="en-US" sz="1400" b="1"/>
            </a:br>
            <a:r>
              <a:rPr lang="en-US" sz="1400" b="1"/>
              <a:t>molecule</a:t>
            </a:r>
          </a:p>
        </p:txBody>
      </p:sp>
      <p:sp>
        <p:nvSpPr>
          <p:cNvPr id="16394" name="Text Box 19"/>
          <p:cNvSpPr txBox="1">
            <a:spLocks noChangeArrowheads="1"/>
          </p:cNvSpPr>
          <p:nvPr/>
        </p:nvSpPr>
        <p:spPr bwMode="auto">
          <a:xfrm>
            <a:off x="388939" y="3597277"/>
            <a:ext cx="754063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Antigen</a:t>
            </a:r>
            <a:br>
              <a:rPr lang="en-US" sz="1400" b="1"/>
            </a:br>
            <a:r>
              <a:rPr lang="en-US" sz="1400" b="1"/>
              <a:t>receptor</a:t>
            </a:r>
          </a:p>
        </p:txBody>
      </p:sp>
      <p:sp>
        <p:nvSpPr>
          <p:cNvPr id="16395" name="Text Box 20"/>
          <p:cNvSpPr txBox="1">
            <a:spLocks noChangeArrowheads="1"/>
          </p:cNvSpPr>
          <p:nvPr/>
        </p:nvSpPr>
        <p:spPr bwMode="auto">
          <a:xfrm>
            <a:off x="2003426" y="3267077"/>
            <a:ext cx="9271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Accessory</a:t>
            </a:r>
            <a:br>
              <a:rPr lang="en-US" sz="1400" b="1"/>
            </a:br>
            <a:r>
              <a:rPr lang="en-US" sz="1400" b="1"/>
              <a:t>protein</a:t>
            </a:r>
          </a:p>
        </p:txBody>
      </p:sp>
      <p:sp>
        <p:nvSpPr>
          <p:cNvPr id="16396" name="Text Box 21"/>
          <p:cNvSpPr txBox="1">
            <a:spLocks noChangeArrowheads="1"/>
          </p:cNvSpPr>
          <p:nvPr/>
        </p:nvSpPr>
        <p:spPr bwMode="auto">
          <a:xfrm>
            <a:off x="1116013" y="4576763"/>
            <a:ext cx="1085851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Helper T cell</a:t>
            </a:r>
          </a:p>
        </p:txBody>
      </p:sp>
      <p:sp>
        <p:nvSpPr>
          <p:cNvPr id="16397" name="Text Box 22"/>
          <p:cNvSpPr txBox="1">
            <a:spLocks noChangeArrowheads="1"/>
          </p:cNvSpPr>
          <p:nvPr/>
        </p:nvSpPr>
        <p:spPr bwMode="auto">
          <a:xfrm>
            <a:off x="3597278" y="2070102"/>
            <a:ext cx="54451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B cell</a:t>
            </a:r>
          </a:p>
        </p:txBody>
      </p:sp>
      <p:sp>
        <p:nvSpPr>
          <p:cNvPr id="16398" name="Text Box 23"/>
          <p:cNvSpPr txBox="1">
            <a:spLocks noChangeArrowheads="1"/>
          </p:cNvSpPr>
          <p:nvPr/>
        </p:nvSpPr>
        <p:spPr bwMode="auto">
          <a:xfrm>
            <a:off x="4860927" y="3492502"/>
            <a:ext cx="8763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Cytokines</a:t>
            </a:r>
          </a:p>
        </p:txBody>
      </p:sp>
      <p:sp>
        <p:nvSpPr>
          <p:cNvPr id="16399" name="Text Box 24"/>
          <p:cNvSpPr txBox="1">
            <a:spLocks noChangeArrowheads="1"/>
          </p:cNvSpPr>
          <p:nvPr/>
        </p:nvSpPr>
        <p:spPr bwMode="auto">
          <a:xfrm>
            <a:off x="3789363" y="4405315"/>
            <a:ext cx="1219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Activated</a:t>
            </a:r>
            <a:br>
              <a:rPr lang="en-US" sz="1400" b="1"/>
            </a:br>
            <a:r>
              <a:rPr lang="en-US" sz="1400" b="1"/>
              <a:t>helper T cell</a:t>
            </a:r>
          </a:p>
        </p:txBody>
      </p:sp>
      <p:sp>
        <p:nvSpPr>
          <p:cNvPr id="16400" name="Text Box 25"/>
          <p:cNvSpPr txBox="1">
            <a:spLocks noChangeArrowheads="1"/>
          </p:cNvSpPr>
          <p:nvPr/>
        </p:nvSpPr>
        <p:spPr bwMode="auto">
          <a:xfrm>
            <a:off x="6302378" y="2895602"/>
            <a:ext cx="13382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Memory B cells</a:t>
            </a:r>
          </a:p>
        </p:txBody>
      </p:sp>
      <p:sp>
        <p:nvSpPr>
          <p:cNvPr id="16401" name="Text Box 26"/>
          <p:cNvSpPr txBox="1">
            <a:spLocks noChangeArrowheads="1"/>
          </p:cNvSpPr>
          <p:nvPr/>
        </p:nvSpPr>
        <p:spPr bwMode="auto">
          <a:xfrm>
            <a:off x="6137276" y="4529140"/>
            <a:ext cx="1100139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Plasma cells</a:t>
            </a:r>
          </a:p>
        </p:txBody>
      </p:sp>
      <p:sp>
        <p:nvSpPr>
          <p:cNvPr id="16402" name="Text Box 27"/>
          <p:cNvSpPr txBox="1">
            <a:spLocks noChangeArrowheads="1"/>
          </p:cNvSpPr>
          <p:nvPr/>
        </p:nvSpPr>
        <p:spPr bwMode="auto">
          <a:xfrm>
            <a:off x="7624763" y="4654550"/>
            <a:ext cx="9144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400" b="1"/>
              <a:t>Secreted</a:t>
            </a:r>
            <a:br>
              <a:rPr lang="en-US" sz="1400" b="1"/>
            </a:br>
            <a:r>
              <a:rPr lang="en-US" sz="1400" b="1"/>
              <a:t>antibodies</a:t>
            </a:r>
          </a:p>
        </p:txBody>
      </p:sp>
      <p:sp>
        <p:nvSpPr>
          <p:cNvPr id="16403" name="Text Box 28"/>
          <p:cNvSpPr txBox="1">
            <a:spLocks noChangeArrowheads="1"/>
          </p:cNvSpPr>
          <p:nvPr/>
        </p:nvSpPr>
        <p:spPr bwMode="auto">
          <a:xfrm>
            <a:off x="4932366" y="3092451"/>
            <a:ext cx="1603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sym typeface="Symbol" pitchFamily="-65" charset="2"/>
              </a:rPr>
              <a:t>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16404" name="Line 29"/>
          <p:cNvSpPr>
            <a:spLocks noChangeShapeType="1"/>
          </p:cNvSpPr>
          <p:nvPr/>
        </p:nvSpPr>
        <p:spPr bwMode="auto">
          <a:xfrm>
            <a:off x="1282701" y="1905000"/>
            <a:ext cx="185739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Line 30"/>
          <p:cNvSpPr>
            <a:spLocks noChangeShapeType="1"/>
          </p:cNvSpPr>
          <p:nvPr/>
        </p:nvSpPr>
        <p:spPr bwMode="auto">
          <a:xfrm>
            <a:off x="1138241" y="3043238"/>
            <a:ext cx="369887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Line 31"/>
          <p:cNvSpPr>
            <a:spLocks noChangeShapeType="1"/>
          </p:cNvSpPr>
          <p:nvPr/>
        </p:nvSpPr>
        <p:spPr bwMode="auto">
          <a:xfrm flipV="1">
            <a:off x="1084266" y="3544888"/>
            <a:ext cx="490537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Line 33"/>
          <p:cNvSpPr>
            <a:spLocks noChangeShapeType="1"/>
          </p:cNvSpPr>
          <p:nvPr/>
        </p:nvSpPr>
        <p:spPr bwMode="auto">
          <a:xfrm flipH="1">
            <a:off x="1984376" y="2249488"/>
            <a:ext cx="277813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Line 34"/>
          <p:cNvSpPr>
            <a:spLocks noChangeShapeType="1"/>
          </p:cNvSpPr>
          <p:nvPr/>
        </p:nvSpPr>
        <p:spPr bwMode="auto">
          <a:xfrm>
            <a:off x="1758951" y="3559175"/>
            <a:ext cx="19843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Line 35"/>
          <p:cNvSpPr>
            <a:spLocks noChangeShapeType="1"/>
          </p:cNvSpPr>
          <p:nvPr/>
        </p:nvSpPr>
        <p:spPr bwMode="auto">
          <a:xfrm>
            <a:off x="1600200" y="4352926"/>
            <a:ext cx="0" cy="223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Line 36"/>
          <p:cNvSpPr>
            <a:spLocks noChangeShapeType="1"/>
          </p:cNvSpPr>
          <p:nvPr/>
        </p:nvSpPr>
        <p:spPr bwMode="auto">
          <a:xfrm>
            <a:off x="3994152" y="2249490"/>
            <a:ext cx="252413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Line 37"/>
          <p:cNvSpPr>
            <a:spLocks noChangeShapeType="1"/>
          </p:cNvSpPr>
          <p:nvPr/>
        </p:nvSpPr>
        <p:spPr bwMode="auto">
          <a:xfrm>
            <a:off x="3968751" y="4219576"/>
            <a:ext cx="0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Line 39"/>
          <p:cNvSpPr>
            <a:spLocks noChangeShapeType="1"/>
          </p:cNvSpPr>
          <p:nvPr/>
        </p:nvSpPr>
        <p:spPr bwMode="auto">
          <a:xfrm flipH="1">
            <a:off x="1838325" y="1862138"/>
            <a:ext cx="420688" cy="373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AD8B-E9EB-9D4E-95D6-7100637077D8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9" descr="43_19_AntigenDisposal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6" y="1660527"/>
            <a:ext cx="854868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14"/>
          <p:cNvSpPr txBox="1">
            <a:spLocks noChangeArrowheads="1"/>
          </p:cNvSpPr>
          <p:nvPr/>
        </p:nvSpPr>
        <p:spPr bwMode="auto">
          <a:xfrm>
            <a:off x="2484439" y="1871665"/>
            <a:ext cx="119221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Opsonization</a:t>
            </a:r>
          </a:p>
        </p:txBody>
      </p:sp>
      <p:sp>
        <p:nvSpPr>
          <p:cNvPr id="17412" name="Text Box 37"/>
          <p:cNvSpPr txBox="1">
            <a:spLocks noChangeArrowheads="1"/>
          </p:cNvSpPr>
          <p:nvPr/>
        </p:nvSpPr>
        <p:spPr bwMode="auto">
          <a:xfrm>
            <a:off x="361952" y="1878015"/>
            <a:ext cx="11922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Neutralization</a:t>
            </a:r>
          </a:p>
        </p:txBody>
      </p:sp>
      <p:sp>
        <p:nvSpPr>
          <p:cNvPr id="17413" name="Text Box 38"/>
          <p:cNvSpPr txBox="1">
            <a:spLocks noChangeArrowheads="1"/>
          </p:cNvSpPr>
          <p:nvPr/>
        </p:nvSpPr>
        <p:spPr bwMode="auto">
          <a:xfrm>
            <a:off x="1538288" y="2393952"/>
            <a:ext cx="7826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Antibody</a:t>
            </a:r>
          </a:p>
        </p:txBody>
      </p:sp>
      <p:sp>
        <p:nvSpPr>
          <p:cNvPr id="17414" name="Text Box 39"/>
          <p:cNvSpPr txBox="1">
            <a:spLocks noChangeArrowheads="1"/>
          </p:cNvSpPr>
          <p:nvPr/>
        </p:nvSpPr>
        <p:spPr bwMode="auto">
          <a:xfrm>
            <a:off x="1862140" y="3248027"/>
            <a:ext cx="4778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Virus</a:t>
            </a:r>
          </a:p>
        </p:txBody>
      </p:sp>
      <p:sp>
        <p:nvSpPr>
          <p:cNvPr id="17415" name="Text Box 40"/>
          <p:cNvSpPr txBox="1">
            <a:spLocks noChangeArrowheads="1"/>
          </p:cNvSpPr>
          <p:nvPr/>
        </p:nvSpPr>
        <p:spPr bwMode="auto">
          <a:xfrm>
            <a:off x="3581400" y="3127377"/>
            <a:ext cx="889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Bacterium</a:t>
            </a:r>
          </a:p>
        </p:txBody>
      </p:sp>
      <p:sp>
        <p:nvSpPr>
          <p:cNvPr id="17416" name="Text Box 41"/>
          <p:cNvSpPr txBox="1">
            <a:spLocks noChangeArrowheads="1"/>
          </p:cNvSpPr>
          <p:nvPr/>
        </p:nvSpPr>
        <p:spPr bwMode="auto">
          <a:xfrm>
            <a:off x="3100390" y="4786313"/>
            <a:ext cx="10747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Macrophage</a:t>
            </a:r>
          </a:p>
        </p:txBody>
      </p:sp>
      <p:sp>
        <p:nvSpPr>
          <p:cNvPr id="17417" name="Text Box 42"/>
          <p:cNvSpPr txBox="1">
            <a:spLocks noChangeArrowheads="1"/>
          </p:cNvSpPr>
          <p:nvPr/>
        </p:nvSpPr>
        <p:spPr bwMode="auto">
          <a:xfrm>
            <a:off x="4621215" y="1679577"/>
            <a:ext cx="36671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Activation of complement system and pore</a:t>
            </a:r>
            <a:br>
              <a:rPr lang="en-US" sz="1400" b="1"/>
            </a:br>
            <a:r>
              <a:rPr lang="en-US" sz="1400" b="1"/>
              <a:t>formation</a:t>
            </a:r>
          </a:p>
        </p:txBody>
      </p:sp>
      <p:sp>
        <p:nvSpPr>
          <p:cNvPr id="17418" name="Text Box 43"/>
          <p:cNvSpPr txBox="1">
            <a:spLocks noChangeArrowheads="1"/>
          </p:cNvSpPr>
          <p:nvPr/>
        </p:nvSpPr>
        <p:spPr bwMode="auto">
          <a:xfrm>
            <a:off x="6154739" y="2181227"/>
            <a:ext cx="18415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Complement proteins</a:t>
            </a:r>
          </a:p>
        </p:txBody>
      </p:sp>
      <p:sp>
        <p:nvSpPr>
          <p:cNvPr id="17419" name="Text Box 44"/>
          <p:cNvSpPr txBox="1">
            <a:spLocks noChangeArrowheads="1"/>
          </p:cNvSpPr>
          <p:nvPr/>
        </p:nvSpPr>
        <p:spPr bwMode="auto">
          <a:xfrm>
            <a:off x="6624639" y="2571752"/>
            <a:ext cx="21320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Formation of membrane</a:t>
            </a:r>
            <a:br>
              <a:rPr lang="en-US" sz="1400" b="1"/>
            </a:br>
            <a:r>
              <a:rPr lang="en-US" sz="1400" b="1"/>
              <a:t>attack complex</a:t>
            </a:r>
          </a:p>
        </p:txBody>
      </p:sp>
      <p:sp>
        <p:nvSpPr>
          <p:cNvPr id="17420" name="Text Box 45"/>
          <p:cNvSpPr txBox="1">
            <a:spLocks noChangeArrowheads="1"/>
          </p:cNvSpPr>
          <p:nvPr/>
        </p:nvSpPr>
        <p:spPr bwMode="auto">
          <a:xfrm>
            <a:off x="7537453" y="3260726"/>
            <a:ext cx="115411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Flow of water</a:t>
            </a:r>
            <a:br>
              <a:rPr lang="en-US" sz="1400" b="1"/>
            </a:br>
            <a:r>
              <a:rPr lang="en-US" sz="1400" b="1"/>
              <a:t>and ions</a:t>
            </a:r>
          </a:p>
        </p:txBody>
      </p:sp>
      <p:sp>
        <p:nvSpPr>
          <p:cNvPr id="17421" name="Text Box 46"/>
          <p:cNvSpPr txBox="1">
            <a:spLocks noChangeArrowheads="1"/>
          </p:cNvSpPr>
          <p:nvPr/>
        </p:nvSpPr>
        <p:spPr bwMode="auto">
          <a:xfrm>
            <a:off x="8370889" y="3975101"/>
            <a:ext cx="425451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Pore</a:t>
            </a:r>
          </a:p>
        </p:txBody>
      </p:sp>
      <p:sp>
        <p:nvSpPr>
          <p:cNvPr id="17422" name="Text Box 47"/>
          <p:cNvSpPr txBox="1">
            <a:spLocks noChangeArrowheads="1"/>
          </p:cNvSpPr>
          <p:nvPr/>
        </p:nvSpPr>
        <p:spPr bwMode="auto">
          <a:xfrm>
            <a:off x="6030913" y="4570415"/>
            <a:ext cx="6905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Antigen</a:t>
            </a:r>
          </a:p>
        </p:txBody>
      </p:sp>
      <p:sp>
        <p:nvSpPr>
          <p:cNvPr id="17423" name="Text Box 48"/>
          <p:cNvSpPr txBox="1">
            <a:spLocks noChangeArrowheads="1"/>
          </p:cNvSpPr>
          <p:nvPr/>
        </p:nvSpPr>
        <p:spPr bwMode="auto">
          <a:xfrm>
            <a:off x="4702178" y="4603752"/>
            <a:ext cx="6778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Foreign</a:t>
            </a:r>
            <a:br>
              <a:rPr lang="en-US" sz="1400" b="1"/>
            </a:br>
            <a:r>
              <a:rPr lang="en-US" sz="1400" b="1"/>
              <a:t>cell</a:t>
            </a:r>
          </a:p>
        </p:txBody>
      </p:sp>
      <p:sp>
        <p:nvSpPr>
          <p:cNvPr id="17424" name="Line 49"/>
          <p:cNvSpPr>
            <a:spLocks noChangeShapeType="1"/>
          </p:cNvSpPr>
          <p:nvPr/>
        </p:nvSpPr>
        <p:spPr bwMode="auto">
          <a:xfrm flipH="1">
            <a:off x="1336676" y="2447925"/>
            <a:ext cx="171451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5" name="Line 50"/>
          <p:cNvSpPr>
            <a:spLocks noChangeShapeType="1"/>
          </p:cNvSpPr>
          <p:nvPr/>
        </p:nvSpPr>
        <p:spPr bwMode="auto">
          <a:xfrm>
            <a:off x="1481140" y="3333750"/>
            <a:ext cx="371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6" name="Line 51"/>
          <p:cNvSpPr>
            <a:spLocks noChangeShapeType="1"/>
          </p:cNvSpPr>
          <p:nvPr/>
        </p:nvSpPr>
        <p:spPr bwMode="auto">
          <a:xfrm>
            <a:off x="3479802" y="2778126"/>
            <a:ext cx="250825" cy="344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7" name="Line 52"/>
          <p:cNvSpPr>
            <a:spLocks noChangeShapeType="1"/>
          </p:cNvSpPr>
          <p:nvPr/>
        </p:nvSpPr>
        <p:spPr bwMode="auto">
          <a:xfrm flipH="1">
            <a:off x="5211766" y="2289176"/>
            <a:ext cx="885825" cy="303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8" name="Line 53"/>
          <p:cNvSpPr>
            <a:spLocks noChangeShapeType="1"/>
          </p:cNvSpPr>
          <p:nvPr/>
        </p:nvSpPr>
        <p:spPr bwMode="auto">
          <a:xfrm flipH="1">
            <a:off x="5899151" y="2289175"/>
            <a:ext cx="198439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9" name="Line 54"/>
          <p:cNvSpPr>
            <a:spLocks noChangeShapeType="1"/>
          </p:cNvSpPr>
          <p:nvPr/>
        </p:nvSpPr>
        <p:spPr bwMode="auto">
          <a:xfrm flipH="1">
            <a:off x="6707190" y="2963864"/>
            <a:ext cx="515937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0" name="Line 55"/>
          <p:cNvSpPr>
            <a:spLocks noChangeShapeType="1"/>
          </p:cNvSpPr>
          <p:nvPr/>
        </p:nvSpPr>
        <p:spPr bwMode="auto">
          <a:xfrm>
            <a:off x="7223125" y="2963863"/>
            <a:ext cx="0" cy="806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1" name="Line 56"/>
          <p:cNvSpPr>
            <a:spLocks noChangeShapeType="1"/>
          </p:cNvSpPr>
          <p:nvPr/>
        </p:nvSpPr>
        <p:spPr bwMode="auto">
          <a:xfrm>
            <a:off x="8215313" y="3638551"/>
            <a:ext cx="92075" cy="223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2" name="Line 57"/>
          <p:cNvSpPr>
            <a:spLocks noChangeShapeType="1"/>
          </p:cNvSpPr>
          <p:nvPr/>
        </p:nvSpPr>
        <p:spPr bwMode="auto">
          <a:xfrm flipH="1">
            <a:off x="8255000" y="4154488"/>
            <a:ext cx="238125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3" name="Line 58"/>
          <p:cNvSpPr>
            <a:spLocks noChangeShapeType="1"/>
          </p:cNvSpPr>
          <p:nvPr/>
        </p:nvSpPr>
        <p:spPr bwMode="auto">
          <a:xfrm>
            <a:off x="5819776" y="4432300"/>
            <a:ext cx="185739" cy="223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44D6-187A-1443-9CB7-7B1A8C5DF8E3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2" descr="43_22AllergicRespons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6" y="1547813"/>
            <a:ext cx="8548687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274888" y="1789115"/>
            <a:ext cx="385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IgE</a:t>
            </a: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4545015" y="2378075"/>
            <a:ext cx="954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Allergen</a:t>
            </a: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7715253" y="1552576"/>
            <a:ext cx="11398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Histamine</a:t>
            </a:r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2965451" y="4383090"/>
            <a:ext cx="954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Granule</a:t>
            </a: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2706691" y="4735515"/>
            <a:ext cx="954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Mast cell</a:t>
            </a:r>
          </a:p>
        </p:txBody>
      </p:sp>
      <p:sp>
        <p:nvSpPr>
          <p:cNvPr id="18440" name="Line 16"/>
          <p:cNvSpPr>
            <a:spLocks noChangeShapeType="1"/>
          </p:cNvSpPr>
          <p:nvPr/>
        </p:nvSpPr>
        <p:spPr bwMode="auto">
          <a:xfrm flipH="1">
            <a:off x="1257300" y="1905001"/>
            <a:ext cx="96520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1" name="Line 17"/>
          <p:cNvSpPr>
            <a:spLocks noChangeShapeType="1"/>
          </p:cNvSpPr>
          <p:nvPr/>
        </p:nvSpPr>
        <p:spPr bwMode="auto">
          <a:xfrm flipH="1">
            <a:off x="1892300" y="1905001"/>
            <a:ext cx="330200" cy="35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Line 18"/>
          <p:cNvSpPr>
            <a:spLocks noChangeShapeType="1"/>
          </p:cNvSpPr>
          <p:nvPr/>
        </p:nvSpPr>
        <p:spPr bwMode="auto">
          <a:xfrm flipH="1">
            <a:off x="4246563" y="2487613"/>
            <a:ext cx="277812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3" name="Line 19"/>
          <p:cNvSpPr>
            <a:spLocks noChangeShapeType="1"/>
          </p:cNvSpPr>
          <p:nvPr/>
        </p:nvSpPr>
        <p:spPr bwMode="auto">
          <a:xfrm flipH="1">
            <a:off x="8121651" y="1798640"/>
            <a:ext cx="158751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Line 20"/>
          <p:cNvSpPr>
            <a:spLocks noChangeShapeType="1"/>
          </p:cNvSpPr>
          <p:nvPr/>
        </p:nvSpPr>
        <p:spPr bwMode="auto">
          <a:xfrm>
            <a:off x="2460627" y="4179888"/>
            <a:ext cx="463551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5" name="Line 21"/>
          <p:cNvSpPr>
            <a:spLocks noChangeShapeType="1"/>
          </p:cNvSpPr>
          <p:nvPr/>
        </p:nvSpPr>
        <p:spPr bwMode="auto">
          <a:xfrm>
            <a:off x="2209801" y="4378325"/>
            <a:ext cx="461963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7056-038D-FF43-9146-C15265FBAF80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3" descr="43_02ImmunityOverview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478" y="136527"/>
            <a:ext cx="73834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864227" y="254000"/>
            <a:ext cx="2193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b="1"/>
              <a:t>Pathogens</a:t>
            </a:r>
            <a:br>
              <a:rPr lang="en-US" b="1"/>
            </a:br>
            <a:r>
              <a:rPr lang="en-US" b="1"/>
              <a:t>(such as bacteria,</a:t>
            </a:r>
            <a:br>
              <a:rPr lang="en-US" b="1"/>
            </a:br>
            <a:r>
              <a:rPr lang="en-US" b="1"/>
              <a:t>fungi, and viruses)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076328" y="1739902"/>
            <a:ext cx="20542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INNATE IMMUNITY</a:t>
            </a:r>
            <a:br>
              <a:rPr lang="en-US" b="1"/>
            </a:br>
            <a:r>
              <a:rPr lang="en-US" b="1"/>
              <a:t>(all animals)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050927" y="3454400"/>
            <a:ext cx="18891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• Rapid response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50927" y="2286000"/>
            <a:ext cx="3260725" cy="1041400"/>
            <a:chOff x="662" y="1440"/>
            <a:chExt cx="2054" cy="656"/>
          </a:xfrm>
        </p:grpSpPr>
        <p:sp>
          <p:nvSpPr>
            <p:cNvPr id="3093" name="Text Box 6"/>
            <p:cNvSpPr txBox="1">
              <a:spLocks noChangeArrowheads="1"/>
            </p:cNvSpPr>
            <p:nvPr/>
          </p:nvSpPr>
          <p:spPr bwMode="auto">
            <a:xfrm>
              <a:off x="758" y="1440"/>
              <a:ext cx="1958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r>
                <a:rPr lang="en-US" b="1"/>
                <a:t>Recognition of traits shared</a:t>
              </a:r>
              <a:br>
                <a:rPr lang="en-US" b="1"/>
              </a:br>
              <a:r>
                <a:rPr lang="en-US" b="1"/>
                <a:t>by broad ranges of</a:t>
              </a:r>
              <a:br>
                <a:rPr lang="en-US" b="1"/>
              </a:br>
              <a:r>
                <a:rPr lang="en-US" b="1"/>
                <a:t>pathogens, using a small</a:t>
              </a:r>
              <a:br>
                <a:rPr lang="en-US" b="1"/>
              </a:br>
              <a:r>
                <a:rPr lang="en-US" b="1"/>
                <a:t>set of receptors</a:t>
              </a:r>
            </a:p>
          </p:txBody>
        </p:sp>
        <p:sp>
          <p:nvSpPr>
            <p:cNvPr id="3094" name="Text Box 8"/>
            <p:cNvSpPr txBox="1">
              <a:spLocks noChangeArrowheads="1"/>
            </p:cNvSpPr>
            <p:nvPr/>
          </p:nvSpPr>
          <p:spPr bwMode="auto">
            <a:xfrm>
              <a:off x="662" y="1448"/>
              <a:ext cx="11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r>
                <a:rPr lang="en-US" b="1"/>
                <a:t>•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50927" y="5041902"/>
            <a:ext cx="3260725" cy="1041400"/>
            <a:chOff x="662" y="1440"/>
            <a:chExt cx="2054" cy="656"/>
          </a:xfrm>
        </p:grpSpPr>
        <p:sp>
          <p:nvSpPr>
            <p:cNvPr id="3091" name="Text Box 11"/>
            <p:cNvSpPr txBox="1">
              <a:spLocks noChangeArrowheads="1"/>
            </p:cNvSpPr>
            <p:nvPr/>
          </p:nvSpPr>
          <p:spPr bwMode="auto">
            <a:xfrm>
              <a:off x="758" y="1440"/>
              <a:ext cx="1958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r>
                <a:rPr lang="en-US" b="1"/>
                <a:t>Recognition of traits </a:t>
              </a:r>
              <a:br>
                <a:rPr lang="en-US" b="1"/>
              </a:br>
              <a:r>
                <a:rPr lang="en-US" b="1"/>
                <a:t>specific to particular</a:t>
              </a:r>
              <a:br>
                <a:rPr lang="en-US" b="1"/>
              </a:br>
              <a:r>
                <a:rPr lang="en-US" b="1"/>
                <a:t>pathogens, using a vast</a:t>
              </a:r>
              <a:br>
                <a:rPr lang="en-US" b="1"/>
              </a:br>
              <a:r>
                <a:rPr lang="en-US" b="1"/>
                <a:t>array of receptors</a:t>
              </a:r>
            </a:p>
          </p:txBody>
        </p:sp>
        <p:sp>
          <p:nvSpPr>
            <p:cNvPr id="3092" name="Text Box 12"/>
            <p:cNvSpPr txBox="1">
              <a:spLocks noChangeArrowheads="1"/>
            </p:cNvSpPr>
            <p:nvPr/>
          </p:nvSpPr>
          <p:spPr bwMode="auto">
            <a:xfrm>
              <a:off x="662" y="1448"/>
              <a:ext cx="11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r>
                <a:rPr lang="en-US" b="1"/>
                <a:t>•</a:t>
              </a:r>
            </a:p>
          </p:txBody>
        </p:sp>
      </p:grpSp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1050927" y="6197602"/>
            <a:ext cx="19907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• Slower response</a:t>
            </a:r>
          </a:p>
        </p:txBody>
      </p:sp>
      <p:sp>
        <p:nvSpPr>
          <p:cNvPr id="3081" name="Text Box 14"/>
          <p:cNvSpPr txBox="1">
            <a:spLocks noChangeArrowheads="1"/>
          </p:cNvSpPr>
          <p:nvPr/>
        </p:nvSpPr>
        <p:spPr bwMode="auto">
          <a:xfrm>
            <a:off x="4492627" y="1689101"/>
            <a:ext cx="18891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Barrier defenses:</a:t>
            </a:r>
          </a:p>
        </p:txBody>
      </p:sp>
      <p:sp>
        <p:nvSpPr>
          <p:cNvPr id="3082" name="Text Box 15"/>
          <p:cNvSpPr txBox="1">
            <a:spLocks noChangeArrowheads="1"/>
          </p:cNvSpPr>
          <p:nvPr/>
        </p:nvSpPr>
        <p:spPr bwMode="auto">
          <a:xfrm>
            <a:off x="4479927" y="1993902"/>
            <a:ext cx="227012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Skin</a:t>
            </a:r>
            <a:br>
              <a:rPr lang="en-US" b="1"/>
            </a:br>
            <a:r>
              <a:rPr lang="en-US" b="1"/>
              <a:t>Mucous membranes</a:t>
            </a:r>
            <a:br>
              <a:rPr lang="en-US" b="1"/>
            </a:br>
            <a:r>
              <a:rPr lang="en-US" b="1"/>
              <a:t>Secretions</a:t>
            </a:r>
          </a:p>
        </p:txBody>
      </p:sp>
      <p:sp>
        <p:nvSpPr>
          <p:cNvPr id="3083" name="Text Box 16"/>
          <p:cNvSpPr txBox="1">
            <a:spLocks noChangeArrowheads="1"/>
          </p:cNvSpPr>
          <p:nvPr/>
        </p:nvSpPr>
        <p:spPr bwMode="auto">
          <a:xfrm>
            <a:off x="4479928" y="2832102"/>
            <a:ext cx="2003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Internal defenses:</a:t>
            </a:r>
          </a:p>
        </p:txBody>
      </p:sp>
      <p:sp>
        <p:nvSpPr>
          <p:cNvPr id="3084" name="Text Box 17"/>
          <p:cNvSpPr txBox="1">
            <a:spLocks noChangeArrowheads="1"/>
          </p:cNvSpPr>
          <p:nvPr/>
        </p:nvSpPr>
        <p:spPr bwMode="auto">
          <a:xfrm>
            <a:off x="4492627" y="3136900"/>
            <a:ext cx="25749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Phagocytic cells</a:t>
            </a:r>
            <a:br>
              <a:rPr lang="en-US" b="1"/>
            </a:br>
            <a:r>
              <a:rPr lang="en-US" b="1"/>
              <a:t>Natural killer cells</a:t>
            </a:r>
            <a:br>
              <a:rPr lang="en-US" b="1"/>
            </a:br>
            <a:r>
              <a:rPr lang="en-US" b="1"/>
              <a:t>Antimicrobial proteins</a:t>
            </a:r>
            <a:br>
              <a:rPr lang="en-US" b="1"/>
            </a:br>
            <a:r>
              <a:rPr lang="en-US" b="1"/>
              <a:t>Inflammatory response</a:t>
            </a:r>
          </a:p>
        </p:txBody>
      </p:sp>
      <p:sp>
        <p:nvSpPr>
          <p:cNvPr id="3085" name="Text Box 18"/>
          <p:cNvSpPr txBox="1">
            <a:spLocks noChangeArrowheads="1"/>
          </p:cNvSpPr>
          <p:nvPr/>
        </p:nvSpPr>
        <p:spPr bwMode="auto">
          <a:xfrm>
            <a:off x="4492628" y="4432300"/>
            <a:ext cx="2130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Humoral response:</a:t>
            </a:r>
          </a:p>
        </p:txBody>
      </p:sp>
      <p:sp>
        <p:nvSpPr>
          <p:cNvPr id="3086" name="Text Box 19"/>
          <p:cNvSpPr txBox="1">
            <a:spLocks noChangeArrowheads="1"/>
          </p:cNvSpPr>
          <p:nvPr/>
        </p:nvSpPr>
        <p:spPr bwMode="auto">
          <a:xfrm>
            <a:off x="4492628" y="4737100"/>
            <a:ext cx="2892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Antibodies defend against</a:t>
            </a:r>
            <a:br>
              <a:rPr lang="en-US" b="1"/>
            </a:br>
            <a:r>
              <a:rPr lang="en-US" b="1"/>
              <a:t>infection in body fluids.</a:t>
            </a:r>
          </a:p>
        </p:txBody>
      </p:sp>
      <p:sp>
        <p:nvSpPr>
          <p:cNvPr id="3087" name="Text Box 20"/>
          <p:cNvSpPr txBox="1">
            <a:spLocks noChangeArrowheads="1"/>
          </p:cNvSpPr>
          <p:nvPr/>
        </p:nvSpPr>
        <p:spPr bwMode="auto">
          <a:xfrm>
            <a:off x="4492628" y="5499100"/>
            <a:ext cx="27400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Cell-mediated response:</a:t>
            </a:r>
          </a:p>
        </p:txBody>
      </p:sp>
      <p:sp>
        <p:nvSpPr>
          <p:cNvPr id="3088" name="Text Box 21"/>
          <p:cNvSpPr txBox="1">
            <a:spLocks noChangeArrowheads="1"/>
          </p:cNvSpPr>
          <p:nvPr/>
        </p:nvSpPr>
        <p:spPr bwMode="auto">
          <a:xfrm>
            <a:off x="4479927" y="5803902"/>
            <a:ext cx="33623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Cytotoxic cells defend</a:t>
            </a:r>
            <a:br>
              <a:rPr lang="en-US" b="1"/>
            </a:br>
            <a:r>
              <a:rPr lang="en-US" b="1"/>
              <a:t>against infection in body cells.</a:t>
            </a:r>
          </a:p>
        </p:txBody>
      </p:sp>
      <p:sp>
        <p:nvSpPr>
          <p:cNvPr id="3089" name="Text Box 22"/>
          <p:cNvSpPr txBox="1">
            <a:spLocks noChangeArrowheads="1"/>
          </p:cNvSpPr>
          <p:nvPr/>
        </p:nvSpPr>
        <p:spPr bwMode="auto">
          <a:xfrm>
            <a:off x="1063627" y="4483102"/>
            <a:ext cx="23717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ADAPTIVE IMMUNITY</a:t>
            </a:r>
            <a:br>
              <a:rPr lang="en-US" b="1"/>
            </a:br>
            <a:r>
              <a:rPr lang="en-US" b="1"/>
              <a:t>(vertebrates only)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F319-FEE8-5849-BFFF-089CE53917A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0" descr="43_03Phagocytosi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40" y="136527"/>
            <a:ext cx="42005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651125" y="406401"/>
            <a:ext cx="11017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Pathogen</a:t>
            </a:r>
          </a:p>
        </p:txBody>
      </p:sp>
      <p:sp>
        <p:nvSpPr>
          <p:cNvPr id="4100" name="Text Box 24"/>
          <p:cNvSpPr txBox="1">
            <a:spLocks noChangeArrowheads="1"/>
          </p:cNvSpPr>
          <p:nvPr/>
        </p:nvSpPr>
        <p:spPr bwMode="auto">
          <a:xfrm>
            <a:off x="2587627" y="1727202"/>
            <a:ext cx="15843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b="1"/>
              <a:t>PHAGOCYTIC</a:t>
            </a:r>
            <a:br>
              <a:rPr lang="en-US" b="1"/>
            </a:br>
            <a:r>
              <a:rPr lang="en-US" b="1"/>
              <a:t>CELL</a:t>
            </a:r>
          </a:p>
        </p:txBody>
      </p:sp>
      <p:sp>
        <p:nvSpPr>
          <p:cNvPr id="4101" name="Text Box 25"/>
          <p:cNvSpPr txBox="1">
            <a:spLocks noChangeArrowheads="1"/>
          </p:cNvSpPr>
          <p:nvPr/>
        </p:nvSpPr>
        <p:spPr bwMode="auto">
          <a:xfrm>
            <a:off x="2562228" y="3175000"/>
            <a:ext cx="9366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Vacuole</a:t>
            </a:r>
          </a:p>
        </p:txBody>
      </p:sp>
      <p:sp>
        <p:nvSpPr>
          <p:cNvPr id="4102" name="Text Box 26"/>
          <p:cNvSpPr txBox="1">
            <a:spLocks noChangeArrowheads="1"/>
          </p:cNvSpPr>
          <p:nvPr/>
        </p:nvSpPr>
        <p:spPr bwMode="auto">
          <a:xfrm>
            <a:off x="4733928" y="3403600"/>
            <a:ext cx="11144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Lysosome</a:t>
            </a:r>
            <a:br>
              <a:rPr lang="en-US" b="1"/>
            </a:br>
            <a:r>
              <a:rPr lang="en-US" b="1"/>
              <a:t>containing</a:t>
            </a:r>
            <a:br>
              <a:rPr lang="en-US" b="1"/>
            </a:br>
            <a:r>
              <a:rPr lang="en-US" b="1"/>
              <a:t>enzymes</a:t>
            </a:r>
          </a:p>
        </p:txBody>
      </p:sp>
      <p:sp>
        <p:nvSpPr>
          <p:cNvPr id="4103" name="Line 27"/>
          <p:cNvSpPr>
            <a:spLocks noChangeShapeType="1"/>
          </p:cNvSpPr>
          <p:nvPr/>
        </p:nvSpPr>
        <p:spPr bwMode="auto">
          <a:xfrm>
            <a:off x="3070227" y="630238"/>
            <a:ext cx="365125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Line 28"/>
          <p:cNvSpPr>
            <a:spLocks noChangeShapeType="1"/>
          </p:cNvSpPr>
          <p:nvPr/>
        </p:nvSpPr>
        <p:spPr bwMode="auto">
          <a:xfrm flipH="1">
            <a:off x="3187702" y="3009900"/>
            <a:ext cx="1651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5" name="Line 29"/>
          <p:cNvSpPr>
            <a:spLocks noChangeShapeType="1"/>
          </p:cNvSpPr>
          <p:nvPr/>
        </p:nvSpPr>
        <p:spPr bwMode="auto">
          <a:xfrm>
            <a:off x="4838700" y="3263901"/>
            <a:ext cx="508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22E3-5678-2B4C-8CC5-5C95CF9F36D6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2" descr="43_07HumanLymphaticSy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6" y="136527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428627" y="2463802"/>
            <a:ext cx="8763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Thymus</a:t>
            </a:r>
          </a:p>
        </p:txBody>
      </p:sp>
      <p:sp>
        <p:nvSpPr>
          <p:cNvPr id="5124" name="Text Box 27"/>
          <p:cNvSpPr txBox="1">
            <a:spLocks noChangeArrowheads="1"/>
          </p:cNvSpPr>
          <p:nvPr/>
        </p:nvSpPr>
        <p:spPr bwMode="auto">
          <a:xfrm>
            <a:off x="339725" y="3378202"/>
            <a:ext cx="10414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Peyer’s</a:t>
            </a:r>
            <a:br>
              <a:rPr lang="en-US" b="1"/>
            </a:br>
            <a:r>
              <a:rPr lang="en-US" b="1"/>
              <a:t>patches</a:t>
            </a:r>
            <a:br>
              <a:rPr lang="en-US" b="1"/>
            </a:br>
            <a:r>
              <a:rPr lang="en-US" b="1"/>
              <a:t>(small</a:t>
            </a:r>
            <a:br>
              <a:rPr lang="en-US" b="1"/>
            </a:br>
            <a:r>
              <a:rPr lang="en-US" b="1"/>
              <a:t>intestine)</a:t>
            </a:r>
          </a:p>
        </p:txBody>
      </p:sp>
      <p:sp>
        <p:nvSpPr>
          <p:cNvPr id="5125" name="Text Box 28"/>
          <p:cNvSpPr txBox="1">
            <a:spLocks noChangeArrowheads="1"/>
          </p:cNvSpPr>
          <p:nvPr/>
        </p:nvSpPr>
        <p:spPr bwMode="auto">
          <a:xfrm>
            <a:off x="339727" y="4826002"/>
            <a:ext cx="1054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Appendix</a:t>
            </a:r>
            <a:br>
              <a:rPr lang="en-US" b="1"/>
            </a:br>
            <a:r>
              <a:rPr lang="en-US" b="1"/>
              <a:t>(cecum)</a:t>
            </a:r>
          </a:p>
        </p:txBody>
      </p:sp>
      <p:sp>
        <p:nvSpPr>
          <p:cNvPr id="5126" name="Text Box 29"/>
          <p:cNvSpPr txBox="1">
            <a:spLocks noChangeArrowheads="1"/>
          </p:cNvSpPr>
          <p:nvPr/>
        </p:nvSpPr>
        <p:spPr bwMode="auto">
          <a:xfrm>
            <a:off x="4238626" y="1003302"/>
            <a:ext cx="8763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Adenoid</a:t>
            </a:r>
          </a:p>
        </p:txBody>
      </p:sp>
      <p:sp>
        <p:nvSpPr>
          <p:cNvPr id="5127" name="Text Box 30"/>
          <p:cNvSpPr txBox="1">
            <a:spLocks noChangeArrowheads="1"/>
          </p:cNvSpPr>
          <p:nvPr/>
        </p:nvSpPr>
        <p:spPr bwMode="auto">
          <a:xfrm>
            <a:off x="4238626" y="1320802"/>
            <a:ext cx="8763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Tonsils</a:t>
            </a:r>
          </a:p>
        </p:txBody>
      </p:sp>
      <p:sp>
        <p:nvSpPr>
          <p:cNvPr id="5128" name="Text Box 31"/>
          <p:cNvSpPr txBox="1">
            <a:spLocks noChangeArrowheads="1"/>
          </p:cNvSpPr>
          <p:nvPr/>
        </p:nvSpPr>
        <p:spPr bwMode="auto">
          <a:xfrm>
            <a:off x="4479927" y="1943102"/>
            <a:ext cx="11557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Lymphatic</a:t>
            </a:r>
            <a:br>
              <a:rPr lang="en-US" b="1"/>
            </a:br>
            <a:r>
              <a:rPr lang="en-US" b="1"/>
              <a:t>vessels</a:t>
            </a:r>
          </a:p>
        </p:txBody>
      </p:sp>
      <p:sp>
        <p:nvSpPr>
          <p:cNvPr id="5129" name="Text Box 32"/>
          <p:cNvSpPr txBox="1">
            <a:spLocks noChangeArrowheads="1"/>
          </p:cNvSpPr>
          <p:nvPr/>
        </p:nvSpPr>
        <p:spPr bwMode="auto">
          <a:xfrm>
            <a:off x="4733927" y="3657602"/>
            <a:ext cx="8763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Spleen</a:t>
            </a:r>
          </a:p>
        </p:txBody>
      </p:sp>
      <p:sp>
        <p:nvSpPr>
          <p:cNvPr id="5130" name="Text Box 33"/>
          <p:cNvSpPr txBox="1">
            <a:spLocks noChangeArrowheads="1"/>
          </p:cNvSpPr>
          <p:nvPr/>
        </p:nvSpPr>
        <p:spPr bwMode="auto">
          <a:xfrm>
            <a:off x="4721227" y="4470402"/>
            <a:ext cx="7493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Lymph</a:t>
            </a:r>
            <a:br>
              <a:rPr lang="en-US" b="1"/>
            </a:br>
            <a:r>
              <a:rPr lang="en-US" b="1"/>
              <a:t>nodes</a:t>
            </a:r>
          </a:p>
        </p:txBody>
      </p:sp>
      <p:sp>
        <p:nvSpPr>
          <p:cNvPr id="5131" name="Text Box 34"/>
          <p:cNvSpPr txBox="1">
            <a:spLocks noChangeArrowheads="1"/>
          </p:cNvSpPr>
          <p:nvPr/>
        </p:nvSpPr>
        <p:spPr bwMode="auto">
          <a:xfrm>
            <a:off x="5432427" y="5892802"/>
            <a:ext cx="7493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Lymph</a:t>
            </a:r>
            <a:br>
              <a:rPr lang="en-US" b="1"/>
            </a:br>
            <a:r>
              <a:rPr lang="en-US" b="1"/>
              <a:t>node</a:t>
            </a:r>
          </a:p>
        </p:txBody>
      </p:sp>
      <p:sp>
        <p:nvSpPr>
          <p:cNvPr id="5132" name="Text Box 35"/>
          <p:cNvSpPr txBox="1">
            <a:spLocks noChangeArrowheads="1"/>
          </p:cNvSpPr>
          <p:nvPr/>
        </p:nvSpPr>
        <p:spPr bwMode="auto">
          <a:xfrm>
            <a:off x="5559427" y="355602"/>
            <a:ext cx="9525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Blood</a:t>
            </a:r>
            <a:br>
              <a:rPr lang="en-US" b="1"/>
            </a:br>
            <a:r>
              <a:rPr lang="en-US" b="1"/>
              <a:t>capillary</a:t>
            </a:r>
          </a:p>
        </p:txBody>
      </p:sp>
      <p:sp>
        <p:nvSpPr>
          <p:cNvPr id="5133" name="Text Box 36"/>
          <p:cNvSpPr txBox="1">
            <a:spLocks noChangeArrowheads="1"/>
          </p:cNvSpPr>
          <p:nvPr/>
        </p:nvSpPr>
        <p:spPr bwMode="auto">
          <a:xfrm>
            <a:off x="7604127" y="165102"/>
            <a:ext cx="11049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Interstitial</a:t>
            </a:r>
            <a:br>
              <a:rPr lang="en-US" b="1"/>
            </a:br>
            <a:r>
              <a:rPr lang="en-US" b="1"/>
              <a:t>fluid</a:t>
            </a:r>
          </a:p>
        </p:txBody>
      </p:sp>
      <p:sp>
        <p:nvSpPr>
          <p:cNvPr id="5134" name="Text Box 37"/>
          <p:cNvSpPr txBox="1">
            <a:spLocks noChangeArrowheads="1"/>
          </p:cNvSpPr>
          <p:nvPr/>
        </p:nvSpPr>
        <p:spPr bwMode="auto">
          <a:xfrm>
            <a:off x="6270627" y="2781302"/>
            <a:ext cx="7493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Tissue</a:t>
            </a:r>
            <a:br>
              <a:rPr lang="en-US" b="1"/>
            </a:br>
            <a:r>
              <a:rPr lang="en-US" b="1"/>
              <a:t>cells</a:t>
            </a:r>
          </a:p>
        </p:txBody>
      </p:sp>
      <p:sp>
        <p:nvSpPr>
          <p:cNvPr id="5135" name="Text Box 38"/>
          <p:cNvSpPr txBox="1">
            <a:spLocks noChangeArrowheads="1"/>
          </p:cNvSpPr>
          <p:nvPr/>
        </p:nvSpPr>
        <p:spPr bwMode="auto">
          <a:xfrm>
            <a:off x="7502525" y="2730502"/>
            <a:ext cx="1143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Lymphatic </a:t>
            </a:r>
            <a:br>
              <a:rPr lang="en-US" b="1"/>
            </a:br>
            <a:r>
              <a:rPr lang="en-US" b="1"/>
              <a:t>vessel</a:t>
            </a:r>
          </a:p>
        </p:txBody>
      </p:sp>
      <p:sp>
        <p:nvSpPr>
          <p:cNvPr id="5136" name="Text Box 39"/>
          <p:cNvSpPr txBox="1">
            <a:spLocks noChangeArrowheads="1"/>
          </p:cNvSpPr>
          <p:nvPr/>
        </p:nvSpPr>
        <p:spPr bwMode="auto">
          <a:xfrm>
            <a:off x="7515225" y="3365502"/>
            <a:ext cx="1143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Lymphatic </a:t>
            </a:r>
            <a:br>
              <a:rPr lang="en-US" b="1"/>
            </a:br>
            <a:r>
              <a:rPr lang="en-US" b="1"/>
              <a:t>vessel</a:t>
            </a:r>
          </a:p>
        </p:txBody>
      </p:sp>
      <p:sp>
        <p:nvSpPr>
          <p:cNvPr id="5137" name="Text Box 40"/>
          <p:cNvSpPr txBox="1">
            <a:spLocks noChangeArrowheads="1"/>
          </p:cNvSpPr>
          <p:nvPr/>
        </p:nvSpPr>
        <p:spPr bwMode="auto">
          <a:xfrm>
            <a:off x="7172325" y="6083302"/>
            <a:ext cx="1625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</a:pPr>
            <a:r>
              <a:rPr lang="en-US" b="1"/>
              <a:t>Masses of</a:t>
            </a:r>
            <a:br>
              <a:rPr lang="en-US" b="1"/>
            </a:br>
            <a:r>
              <a:rPr lang="en-US" b="1"/>
              <a:t>defensive cells</a:t>
            </a:r>
          </a:p>
        </p:txBody>
      </p:sp>
      <p:sp>
        <p:nvSpPr>
          <p:cNvPr id="5138" name="Line 41"/>
          <p:cNvSpPr>
            <a:spLocks noChangeShapeType="1"/>
          </p:cNvSpPr>
          <p:nvPr/>
        </p:nvSpPr>
        <p:spPr bwMode="auto">
          <a:xfrm flipV="1">
            <a:off x="1346202" y="2311402"/>
            <a:ext cx="156210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9" name="Line 42"/>
          <p:cNvSpPr>
            <a:spLocks noChangeShapeType="1"/>
          </p:cNvSpPr>
          <p:nvPr/>
        </p:nvSpPr>
        <p:spPr bwMode="auto">
          <a:xfrm>
            <a:off x="1244602" y="3835400"/>
            <a:ext cx="1917700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0" name="Line 43"/>
          <p:cNvSpPr>
            <a:spLocks noChangeShapeType="1"/>
          </p:cNvSpPr>
          <p:nvPr/>
        </p:nvSpPr>
        <p:spPr bwMode="auto">
          <a:xfrm>
            <a:off x="1244602" y="3835400"/>
            <a:ext cx="1968500" cy="1104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1" name="Line 44"/>
          <p:cNvSpPr>
            <a:spLocks noChangeShapeType="1"/>
          </p:cNvSpPr>
          <p:nvPr/>
        </p:nvSpPr>
        <p:spPr bwMode="auto">
          <a:xfrm>
            <a:off x="1270002" y="5168900"/>
            <a:ext cx="1409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2" name="Line 45"/>
          <p:cNvSpPr>
            <a:spLocks noChangeShapeType="1"/>
          </p:cNvSpPr>
          <p:nvPr/>
        </p:nvSpPr>
        <p:spPr bwMode="auto">
          <a:xfrm flipV="1">
            <a:off x="2959102" y="1130302"/>
            <a:ext cx="123190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3" name="Line 46"/>
          <p:cNvSpPr>
            <a:spLocks noChangeShapeType="1"/>
          </p:cNvSpPr>
          <p:nvPr/>
        </p:nvSpPr>
        <p:spPr bwMode="auto">
          <a:xfrm>
            <a:off x="3162300" y="1358902"/>
            <a:ext cx="101600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4" name="Line 47"/>
          <p:cNvSpPr>
            <a:spLocks noChangeShapeType="1"/>
          </p:cNvSpPr>
          <p:nvPr/>
        </p:nvSpPr>
        <p:spPr bwMode="auto">
          <a:xfrm flipV="1">
            <a:off x="3124202" y="1422400"/>
            <a:ext cx="10541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5" name="Line 48"/>
          <p:cNvSpPr>
            <a:spLocks noChangeShapeType="1"/>
          </p:cNvSpPr>
          <p:nvPr/>
        </p:nvSpPr>
        <p:spPr bwMode="auto">
          <a:xfrm flipV="1">
            <a:off x="4025902" y="2082801"/>
            <a:ext cx="393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6" name="Line 49"/>
          <p:cNvSpPr>
            <a:spLocks noChangeShapeType="1"/>
          </p:cNvSpPr>
          <p:nvPr/>
        </p:nvSpPr>
        <p:spPr bwMode="auto">
          <a:xfrm flipH="1">
            <a:off x="4216400" y="2082802"/>
            <a:ext cx="2032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7" name="Line 50"/>
          <p:cNvSpPr>
            <a:spLocks noChangeShapeType="1"/>
          </p:cNvSpPr>
          <p:nvPr/>
        </p:nvSpPr>
        <p:spPr bwMode="auto">
          <a:xfrm>
            <a:off x="3721100" y="3771900"/>
            <a:ext cx="96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8" name="Line 51"/>
          <p:cNvSpPr>
            <a:spLocks noChangeShapeType="1"/>
          </p:cNvSpPr>
          <p:nvPr/>
        </p:nvSpPr>
        <p:spPr bwMode="auto">
          <a:xfrm>
            <a:off x="3517900" y="45720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9" name="Line 52"/>
          <p:cNvSpPr>
            <a:spLocks noChangeShapeType="1"/>
          </p:cNvSpPr>
          <p:nvPr/>
        </p:nvSpPr>
        <p:spPr bwMode="auto">
          <a:xfrm flipH="1">
            <a:off x="3492500" y="4572001"/>
            <a:ext cx="11684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0" name="Line 53"/>
          <p:cNvSpPr>
            <a:spLocks noChangeShapeType="1"/>
          </p:cNvSpPr>
          <p:nvPr/>
        </p:nvSpPr>
        <p:spPr bwMode="auto">
          <a:xfrm flipH="1">
            <a:off x="6210300" y="5715001"/>
            <a:ext cx="33020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1" name="Line 54"/>
          <p:cNvSpPr>
            <a:spLocks noChangeShapeType="1"/>
          </p:cNvSpPr>
          <p:nvPr/>
        </p:nvSpPr>
        <p:spPr bwMode="auto">
          <a:xfrm>
            <a:off x="7480300" y="5676900"/>
            <a:ext cx="63500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2" name="Line 55"/>
          <p:cNvSpPr>
            <a:spLocks noChangeShapeType="1"/>
          </p:cNvSpPr>
          <p:nvPr/>
        </p:nvSpPr>
        <p:spPr bwMode="auto">
          <a:xfrm>
            <a:off x="7721602" y="5613400"/>
            <a:ext cx="393700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3" name="Line 56"/>
          <p:cNvSpPr>
            <a:spLocks noChangeShapeType="1"/>
          </p:cNvSpPr>
          <p:nvPr/>
        </p:nvSpPr>
        <p:spPr bwMode="auto">
          <a:xfrm flipH="1">
            <a:off x="7137400" y="3505200"/>
            <a:ext cx="330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4" name="Line 57"/>
          <p:cNvSpPr>
            <a:spLocks noChangeShapeType="1"/>
          </p:cNvSpPr>
          <p:nvPr/>
        </p:nvSpPr>
        <p:spPr bwMode="auto">
          <a:xfrm>
            <a:off x="7861300" y="23876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5" name="Line 58"/>
          <p:cNvSpPr>
            <a:spLocks noChangeShapeType="1"/>
          </p:cNvSpPr>
          <p:nvPr/>
        </p:nvSpPr>
        <p:spPr bwMode="auto">
          <a:xfrm flipH="1">
            <a:off x="6972302" y="2070100"/>
            <a:ext cx="241300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6" name="Line 59"/>
          <p:cNvSpPr>
            <a:spLocks noChangeShapeType="1"/>
          </p:cNvSpPr>
          <p:nvPr/>
        </p:nvSpPr>
        <p:spPr bwMode="auto">
          <a:xfrm>
            <a:off x="6959602" y="2120901"/>
            <a:ext cx="12700" cy="66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7" name="Line 60"/>
          <p:cNvSpPr>
            <a:spLocks noChangeShapeType="1"/>
          </p:cNvSpPr>
          <p:nvPr/>
        </p:nvSpPr>
        <p:spPr bwMode="auto">
          <a:xfrm>
            <a:off x="6223000" y="838200"/>
            <a:ext cx="38100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8" name="Line 61"/>
          <p:cNvSpPr>
            <a:spLocks noChangeShapeType="1"/>
          </p:cNvSpPr>
          <p:nvPr/>
        </p:nvSpPr>
        <p:spPr bwMode="auto">
          <a:xfrm flipH="1">
            <a:off x="7327902" y="292101"/>
            <a:ext cx="2413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670B-DBAF-C94C-857F-CFDAA893404F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8" descr="43_08LocalInflammatory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6" y="1295400"/>
            <a:ext cx="85486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7825" y="1562102"/>
            <a:ext cx="9652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Pathogen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460627" y="1587502"/>
            <a:ext cx="8001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Splinter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77825" y="3225802"/>
            <a:ext cx="508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600" b="1"/>
              <a:t>Mast</a:t>
            </a:r>
            <a:br>
              <a:rPr lang="en-US" sz="1600" b="1"/>
            </a:br>
            <a:r>
              <a:rPr lang="en-US" sz="1600" b="1"/>
              <a:t>cell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574927" y="2908302"/>
            <a:ext cx="698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Macro-</a:t>
            </a:r>
            <a:br>
              <a:rPr lang="en-US" sz="1600" b="1"/>
            </a:br>
            <a:r>
              <a:rPr lang="en-US" sz="1600" b="1"/>
              <a:t>phage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2384427" y="3759202"/>
            <a:ext cx="8763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Capillary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390525" y="4419602"/>
            <a:ext cx="1092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600" b="1"/>
              <a:t>Red</a:t>
            </a:r>
            <a:br>
              <a:rPr lang="en-US" sz="1600" b="1"/>
            </a:br>
            <a:r>
              <a:rPr lang="en-US" sz="1600" b="1"/>
              <a:t>blood cells</a:t>
            </a: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1482725" y="4394202"/>
            <a:ext cx="1041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Neutrophil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1270001" y="3009902"/>
            <a:ext cx="10572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Signaling</a:t>
            </a:r>
            <a:br>
              <a:rPr lang="en-US" sz="1600" b="1"/>
            </a:br>
            <a:r>
              <a:rPr lang="en-US" sz="1600" b="1"/>
              <a:t>molecules</a:t>
            </a:r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5432425" y="2897190"/>
            <a:ext cx="10572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</a:pPr>
            <a:r>
              <a:rPr lang="en-US" sz="1600" b="1"/>
              <a:t>Movement</a:t>
            </a:r>
            <a:br>
              <a:rPr lang="en-US" sz="1600" b="1"/>
            </a:br>
            <a:r>
              <a:rPr lang="en-US" sz="1600" b="1"/>
              <a:t>of fluid</a:t>
            </a:r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7440615" y="3744913"/>
            <a:ext cx="13747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Phagocytosis</a:t>
            </a:r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>
            <a:off x="1336678" y="1693863"/>
            <a:ext cx="290513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" name="Line 15"/>
          <p:cNvSpPr>
            <a:spLocks noChangeShapeType="1"/>
          </p:cNvSpPr>
          <p:nvPr/>
        </p:nvSpPr>
        <p:spPr bwMode="auto">
          <a:xfrm flipH="1">
            <a:off x="714375" y="3043239"/>
            <a:ext cx="39688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" name="Line 16"/>
          <p:cNvSpPr>
            <a:spLocks noChangeShapeType="1"/>
          </p:cNvSpPr>
          <p:nvPr/>
        </p:nvSpPr>
        <p:spPr bwMode="auto">
          <a:xfrm>
            <a:off x="1217616" y="2751138"/>
            <a:ext cx="211137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" name="Line 17"/>
          <p:cNvSpPr>
            <a:spLocks noChangeShapeType="1"/>
          </p:cNvSpPr>
          <p:nvPr/>
        </p:nvSpPr>
        <p:spPr bwMode="auto">
          <a:xfrm flipH="1">
            <a:off x="1971677" y="2778127"/>
            <a:ext cx="158751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Line 18"/>
          <p:cNvSpPr>
            <a:spLocks noChangeShapeType="1"/>
          </p:cNvSpPr>
          <p:nvPr/>
        </p:nvSpPr>
        <p:spPr bwMode="auto">
          <a:xfrm>
            <a:off x="2460625" y="2725740"/>
            <a:ext cx="92075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2" name="Line 19"/>
          <p:cNvSpPr>
            <a:spLocks noChangeShapeType="1"/>
          </p:cNvSpPr>
          <p:nvPr/>
        </p:nvSpPr>
        <p:spPr bwMode="auto">
          <a:xfrm flipH="1">
            <a:off x="2328865" y="3941763"/>
            <a:ext cx="184151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" name="Line 20"/>
          <p:cNvSpPr>
            <a:spLocks noChangeShapeType="1"/>
          </p:cNvSpPr>
          <p:nvPr/>
        </p:nvSpPr>
        <p:spPr bwMode="auto">
          <a:xfrm>
            <a:off x="793750" y="4127502"/>
            <a:ext cx="66675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" name="Line 21"/>
          <p:cNvSpPr>
            <a:spLocks noChangeShapeType="1"/>
          </p:cNvSpPr>
          <p:nvPr/>
        </p:nvSpPr>
        <p:spPr bwMode="auto">
          <a:xfrm flipH="1">
            <a:off x="860425" y="4167188"/>
            <a:ext cx="396875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" name="Line 22"/>
          <p:cNvSpPr>
            <a:spLocks noChangeShapeType="1"/>
          </p:cNvSpPr>
          <p:nvPr/>
        </p:nvSpPr>
        <p:spPr bwMode="auto">
          <a:xfrm>
            <a:off x="1984375" y="4194175"/>
            <a:ext cx="0" cy="198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6" name="Line 24"/>
          <p:cNvSpPr>
            <a:spLocks noChangeShapeType="1"/>
          </p:cNvSpPr>
          <p:nvPr/>
        </p:nvSpPr>
        <p:spPr bwMode="auto">
          <a:xfrm flipH="1">
            <a:off x="5476878" y="3241677"/>
            <a:ext cx="290513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" name="Line 25"/>
          <p:cNvSpPr>
            <a:spLocks noChangeShapeType="1"/>
          </p:cNvSpPr>
          <p:nvPr/>
        </p:nvSpPr>
        <p:spPr bwMode="auto">
          <a:xfrm>
            <a:off x="7699377" y="3346452"/>
            <a:ext cx="184151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8" name="Line 26"/>
          <p:cNvSpPr>
            <a:spLocks noChangeShapeType="1"/>
          </p:cNvSpPr>
          <p:nvPr/>
        </p:nvSpPr>
        <p:spPr bwMode="auto">
          <a:xfrm>
            <a:off x="1944689" y="1693863"/>
            <a:ext cx="476251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9" name="Line 27"/>
          <p:cNvSpPr>
            <a:spLocks noChangeShapeType="1"/>
          </p:cNvSpPr>
          <p:nvPr/>
        </p:nvSpPr>
        <p:spPr bwMode="auto">
          <a:xfrm>
            <a:off x="1944689" y="1693863"/>
            <a:ext cx="4762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3130-2015-9947-9A36-CB81FBFEAB53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43_UN01BCellTCell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0453" y="1647827"/>
            <a:ext cx="4481513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863976" y="1819277"/>
            <a:ext cx="143033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b="1"/>
              <a:t>Antigen </a:t>
            </a:r>
            <a:br>
              <a:rPr lang="en-US" b="1"/>
            </a:br>
            <a:r>
              <a:rPr lang="en-US" b="1"/>
              <a:t>receptors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454277" y="4538664"/>
            <a:ext cx="19462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Mature B cell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816477" y="4557714"/>
            <a:ext cx="19462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Mature T cell</a:t>
            </a:r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 flipH="1">
            <a:off x="3452815" y="2368552"/>
            <a:ext cx="369887" cy="449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5291140" y="2368552"/>
            <a:ext cx="409575" cy="461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94E7-6299-9D4F-B7F8-AD9DC5217180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43_09BCellAntigenRecep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90" y="136527"/>
            <a:ext cx="80486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3"/>
          <p:cNvSpPr txBox="1">
            <a:spLocks noChangeArrowheads="1"/>
          </p:cNvSpPr>
          <p:nvPr/>
        </p:nvSpPr>
        <p:spPr bwMode="auto">
          <a:xfrm>
            <a:off x="3141666" y="6165851"/>
            <a:ext cx="24717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/>
              <a:t>Cytoplasm of B cell</a:t>
            </a:r>
          </a:p>
        </p:txBody>
      </p:sp>
      <p:sp>
        <p:nvSpPr>
          <p:cNvPr id="8196" name="Text Box 28"/>
          <p:cNvSpPr txBox="1">
            <a:spLocks noChangeArrowheads="1"/>
          </p:cNvSpPr>
          <p:nvPr/>
        </p:nvSpPr>
        <p:spPr bwMode="auto">
          <a:xfrm>
            <a:off x="2051051" y="192090"/>
            <a:ext cx="1030288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/>
              <a:t>Antigen-</a:t>
            </a:r>
            <a:br>
              <a:rPr lang="en-US" sz="2000" b="1"/>
            </a:br>
            <a:r>
              <a:rPr lang="en-US" sz="2000" b="1"/>
              <a:t>binding </a:t>
            </a:r>
            <a:br>
              <a:rPr lang="en-US" sz="2000" b="1"/>
            </a:br>
            <a:r>
              <a:rPr lang="en-US" sz="2000" b="1"/>
              <a:t>site</a:t>
            </a:r>
          </a:p>
        </p:txBody>
      </p:sp>
      <p:sp>
        <p:nvSpPr>
          <p:cNvPr id="8197" name="Text Box 29"/>
          <p:cNvSpPr txBox="1">
            <a:spLocks noChangeArrowheads="1"/>
          </p:cNvSpPr>
          <p:nvPr/>
        </p:nvSpPr>
        <p:spPr bwMode="auto">
          <a:xfrm>
            <a:off x="1144591" y="2578100"/>
            <a:ext cx="1030287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/>
              <a:t>B cell</a:t>
            </a:r>
            <a:br>
              <a:rPr lang="en-US" sz="2000" b="1"/>
            </a:br>
            <a:r>
              <a:rPr lang="en-US" sz="2000" b="1"/>
              <a:t>antigen</a:t>
            </a:r>
            <a:br>
              <a:rPr lang="en-US" sz="2000" b="1"/>
            </a:br>
            <a:r>
              <a:rPr lang="en-US" sz="2000" b="1"/>
              <a:t>receptor</a:t>
            </a:r>
          </a:p>
        </p:txBody>
      </p:sp>
      <p:sp>
        <p:nvSpPr>
          <p:cNvPr id="8198" name="Text Box 30"/>
          <p:cNvSpPr txBox="1">
            <a:spLocks noChangeArrowheads="1"/>
          </p:cNvSpPr>
          <p:nvPr/>
        </p:nvSpPr>
        <p:spPr bwMode="auto">
          <a:xfrm>
            <a:off x="1263653" y="6151565"/>
            <a:ext cx="7397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/>
              <a:t>B cell</a:t>
            </a:r>
          </a:p>
        </p:txBody>
      </p:sp>
      <p:sp>
        <p:nvSpPr>
          <p:cNvPr id="8199" name="Text Box 31"/>
          <p:cNvSpPr txBox="1">
            <a:spLocks noChangeArrowheads="1"/>
          </p:cNvSpPr>
          <p:nvPr/>
        </p:nvSpPr>
        <p:spPr bwMode="auto">
          <a:xfrm>
            <a:off x="4002091" y="3187700"/>
            <a:ext cx="72548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/>
              <a:t>Light</a:t>
            </a:r>
            <a:br>
              <a:rPr lang="en-US" sz="2000" b="1"/>
            </a:br>
            <a:r>
              <a:rPr lang="en-US" sz="2000" b="1"/>
              <a:t>chain</a:t>
            </a:r>
          </a:p>
        </p:txBody>
      </p:sp>
      <p:sp>
        <p:nvSpPr>
          <p:cNvPr id="8200" name="Text Box 32"/>
          <p:cNvSpPr txBox="1">
            <a:spLocks noChangeArrowheads="1"/>
          </p:cNvSpPr>
          <p:nvPr/>
        </p:nvSpPr>
        <p:spPr bwMode="auto">
          <a:xfrm>
            <a:off x="4808537" y="1257302"/>
            <a:ext cx="1136651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/>
              <a:t>Disulfide</a:t>
            </a:r>
            <a:br>
              <a:rPr lang="en-US" sz="2000" b="1"/>
            </a:br>
            <a:r>
              <a:rPr lang="en-US" sz="2000" b="1"/>
              <a:t>bridge</a:t>
            </a:r>
          </a:p>
        </p:txBody>
      </p:sp>
      <p:sp>
        <p:nvSpPr>
          <p:cNvPr id="8201" name="Text Box 33"/>
          <p:cNvSpPr txBox="1">
            <a:spLocks noChangeArrowheads="1"/>
          </p:cNvSpPr>
          <p:nvPr/>
        </p:nvSpPr>
        <p:spPr bwMode="auto">
          <a:xfrm>
            <a:off x="7110415" y="171452"/>
            <a:ext cx="1504951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/>
              <a:t>Antigen-</a:t>
            </a:r>
            <a:br>
              <a:rPr lang="en-US" sz="2000" b="1"/>
            </a:br>
            <a:r>
              <a:rPr lang="en-US" sz="2000" b="1"/>
              <a:t>binding site</a:t>
            </a:r>
          </a:p>
        </p:txBody>
      </p:sp>
      <p:sp>
        <p:nvSpPr>
          <p:cNvPr id="8202" name="Text Box 34"/>
          <p:cNvSpPr txBox="1">
            <a:spLocks noChangeArrowheads="1"/>
          </p:cNvSpPr>
          <p:nvPr/>
        </p:nvSpPr>
        <p:spPr bwMode="auto">
          <a:xfrm>
            <a:off x="7243766" y="1812927"/>
            <a:ext cx="10302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/>
              <a:t>Variable </a:t>
            </a:r>
            <a:br>
              <a:rPr lang="en-US" sz="2000" b="1"/>
            </a:br>
            <a:r>
              <a:rPr lang="en-US" sz="2000" b="1"/>
              <a:t>regions</a:t>
            </a:r>
          </a:p>
        </p:txBody>
      </p:sp>
      <p:sp>
        <p:nvSpPr>
          <p:cNvPr id="8203" name="Text Box 35"/>
          <p:cNvSpPr txBox="1">
            <a:spLocks noChangeArrowheads="1"/>
          </p:cNvSpPr>
          <p:nvPr/>
        </p:nvSpPr>
        <p:spPr bwMode="auto">
          <a:xfrm>
            <a:off x="7223127" y="2652715"/>
            <a:ext cx="11096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/>
              <a:t>Constant </a:t>
            </a:r>
            <a:br>
              <a:rPr lang="en-US" sz="2000" b="1"/>
            </a:br>
            <a:r>
              <a:rPr lang="en-US" sz="2000" b="1"/>
              <a:t>regions</a:t>
            </a:r>
          </a:p>
        </p:txBody>
      </p:sp>
      <p:sp>
        <p:nvSpPr>
          <p:cNvPr id="8204" name="Text Box 36"/>
          <p:cNvSpPr txBox="1">
            <a:spLocks noChangeArrowheads="1"/>
          </p:cNvSpPr>
          <p:nvPr/>
        </p:nvSpPr>
        <p:spPr bwMode="auto">
          <a:xfrm>
            <a:off x="6508752" y="3659189"/>
            <a:ext cx="20367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/>
              <a:t>Transmembrane</a:t>
            </a:r>
            <a:br>
              <a:rPr lang="en-US" sz="2000" b="1"/>
            </a:br>
            <a:r>
              <a:rPr lang="en-US" sz="2000" b="1"/>
              <a:t>region</a:t>
            </a:r>
          </a:p>
        </p:txBody>
      </p:sp>
      <p:sp>
        <p:nvSpPr>
          <p:cNvPr id="8205" name="Text Box 37"/>
          <p:cNvSpPr txBox="1">
            <a:spLocks noChangeArrowheads="1"/>
          </p:cNvSpPr>
          <p:nvPr/>
        </p:nvSpPr>
        <p:spPr bwMode="auto">
          <a:xfrm>
            <a:off x="4087815" y="5326064"/>
            <a:ext cx="9382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/>
              <a:t>Heavy </a:t>
            </a:r>
            <a:br>
              <a:rPr lang="en-US" sz="2000" b="1"/>
            </a:br>
            <a:r>
              <a:rPr lang="en-US" sz="2000" b="1"/>
              <a:t>chains</a:t>
            </a:r>
          </a:p>
        </p:txBody>
      </p:sp>
      <p:sp>
        <p:nvSpPr>
          <p:cNvPr id="8206" name="Text Box 38"/>
          <p:cNvSpPr txBox="1">
            <a:spLocks noChangeArrowheads="1"/>
          </p:cNvSpPr>
          <p:nvPr/>
        </p:nvSpPr>
        <p:spPr bwMode="auto">
          <a:xfrm>
            <a:off x="6369053" y="5346700"/>
            <a:ext cx="13747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/>
              <a:t>Plasma</a:t>
            </a:r>
            <a:br>
              <a:rPr lang="en-US" sz="2000" b="1"/>
            </a:br>
            <a:r>
              <a:rPr lang="en-US" sz="2000" b="1"/>
              <a:t>membrane</a:t>
            </a:r>
          </a:p>
        </p:txBody>
      </p:sp>
      <p:sp>
        <p:nvSpPr>
          <p:cNvPr id="8207" name="Text Box 39"/>
          <p:cNvSpPr txBox="1">
            <a:spLocks noChangeArrowheads="1"/>
          </p:cNvSpPr>
          <p:nvPr/>
        </p:nvSpPr>
        <p:spPr bwMode="auto">
          <a:xfrm>
            <a:off x="4795841" y="2789240"/>
            <a:ext cx="23653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08" name="Text Box 40"/>
          <p:cNvSpPr txBox="1">
            <a:spLocks noChangeArrowheads="1"/>
          </p:cNvSpPr>
          <p:nvPr/>
        </p:nvSpPr>
        <p:spPr bwMode="auto">
          <a:xfrm>
            <a:off x="5318125" y="2782889"/>
            <a:ext cx="236539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09" name="Text Box 41"/>
          <p:cNvSpPr txBox="1">
            <a:spLocks noChangeArrowheads="1"/>
          </p:cNvSpPr>
          <p:nvPr/>
        </p:nvSpPr>
        <p:spPr bwMode="auto">
          <a:xfrm rot="3029069">
            <a:off x="3968750" y="2333626"/>
            <a:ext cx="236538" cy="2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10" name="Text Box 42"/>
          <p:cNvSpPr txBox="1">
            <a:spLocks noChangeArrowheads="1"/>
          </p:cNvSpPr>
          <p:nvPr/>
        </p:nvSpPr>
        <p:spPr bwMode="auto">
          <a:xfrm rot="18508058">
            <a:off x="6157916" y="2249489"/>
            <a:ext cx="23653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11" name="Text Box 43"/>
          <p:cNvSpPr txBox="1">
            <a:spLocks noChangeArrowheads="1"/>
          </p:cNvSpPr>
          <p:nvPr/>
        </p:nvSpPr>
        <p:spPr bwMode="auto">
          <a:xfrm rot="18508058">
            <a:off x="6667500" y="1647826"/>
            <a:ext cx="236538" cy="2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8212" name="Text Box 44"/>
          <p:cNvSpPr txBox="1">
            <a:spLocks noChangeArrowheads="1"/>
          </p:cNvSpPr>
          <p:nvPr/>
        </p:nvSpPr>
        <p:spPr bwMode="auto">
          <a:xfrm rot="18508058">
            <a:off x="6262688" y="1285877"/>
            <a:ext cx="23653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8213" name="Text Box 45"/>
          <p:cNvSpPr txBox="1">
            <a:spLocks noChangeArrowheads="1"/>
          </p:cNvSpPr>
          <p:nvPr/>
        </p:nvSpPr>
        <p:spPr bwMode="auto">
          <a:xfrm rot="3029069">
            <a:off x="3421066" y="1677989"/>
            <a:ext cx="23653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8214" name="Text Box 46"/>
          <p:cNvSpPr txBox="1">
            <a:spLocks noChangeArrowheads="1"/>
          </p:cNvSpPr>
          <p:nvPr/>
        </p:nvSpPr>
        <p:spPr bwMode="auto">
          <a:xfrm rot="3029069">
            <a:off x="3851275" y="1314451"/>
            <a:ext cx="236538" cy="2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8215" name="Line 47"/>
          <p:cNvSpPr>
            <a:spLocks noChangeShapeType="1"/>
          </p:cNvSpPr>
          <p:nvPr/>
        </p:nvSpPr>
        <p:spPr bwMode="auto">
          <a:xfrm>
            <a:off x="1520825" y="3400427"/>
            <a:ext cx="0" cy="714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6" name="Line 48"/>
          <p:cNvSpPr>
            <a:spLocks noChangeShapeType="1"/>
          </p:cNvSpPr>
          <p:nvPr/>
        </p:nvSpPr>
        <p:spPr bwMode="auto">
          <a:xfrm flipH="1">
            <a:off x="4457700" y="4829175"/>
            <a:ext cx="344488" cy="515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7" name="Line 49"/>
          <p:cNvSpPr>
            <a:spLocks noChangeShapeType="1"/>
          </p:cNvSpPr>
          <p:nvPr/>
        </p:nvSpPr>
        <p:spPr bwMode="auto">
          <a:xfrm flipH="1">
            <a:off x="4457702" y="4841875"/>
            <a:ext cx="952500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8" name="Line 50"/>
          <p:cNvSpPr>
            <a:spLocks noChangeShapeType="1"/>
          </p:cNvSpPr>
          <p:nvPr/>
        </p:nvSpPr>
        <p:spPr bwMode="auto">
          <a:xfrm>
            <a:off x="6786563" y="4643440"/>
            <a:ext cx="0" cy="674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9" name="Line 51"/>
          <p:cNvSpPr>
            <a:spLocks noChangeShapeType="1"/>
          </p:cNvSpPr>
          <p:nvPr/>
        </p:nvSpPr>
        <p:spPr bwMode="auto">
          <a:xfrm flipH="1">
            <a:off x="5649913" y="3783013"/>
            <a:ext cx="792163" cy="582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0" name="Line 52"/>
          <p:cNvSpPr>
            <a:spLocks noChangeShapeType="1"/>
          </p:cNvSpPr>
          <p:nvPr/>
        </p:nvSpPr>
        <p:spPr bwMode="auto">
          <a:xfrm flipH="1">
            <a:off x="5556251" y="2738438"/>
            <a:ext cx="158750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1" name="Line 53"/>
          <p:cNvSpPr>
            <a:spLocks noChangeShapeType="1"/>
          </p:cNvSpPr>
          <p:nvPr/>
        </p:nvSpPr>
        <p:spPr bwMode="auto">
          <a:xfrm>
            <a:off x="6256339" y="2592390"/>
            <a:ext cx="887412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2" name="Line 54"/>
          <p:cNvSpPr>
            <a:spLocks noChangeShapeType="1"/>
          </p:cNvSpPr>
          <p:nvPr/>
        </p:nvSpPr>
        <p:spPr bwMode="auto">
          <a:xfrm>
            <a:off x="6692902" y="1230315"/>
            <a:ext cx="503239" cy="727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3" name="Line 55"/>
          <p:cNvSpPr>
            <a:spLocks noChangeShapeType="1"/>
          </p:cNvSpPr>
          <p:nvPr/>
        </p:nvSpPr>
        <p:spPr bwMode="auto">
          <a:xfrm flipV="1">
            <a:off x="6786566" y="1957388"/>
            <a:ext cx="4095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4" name="Line 56"/>
          <p:cNvSpPr>
            <a:spLocks noChangeShapeType="1"/>
          </p:cNvSpPr>
          <p:nvPr/>
        </p:nvSpPr>
        <p:spPr bwMode="auto">
          <a:xfrm>
            <a:off x="5159375" y="1812925"/>
            <a:ext cx="0" cy="1111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5" name="Line 57"/>
          <p:cNvSpPr>
            <a:spLocks noChangeShapeType="1"/>
          </p:cNvSpPr>
          <p:nvPr/>
        </p:nvSpPr>
        <p:spPr bwMode="auto">
          <a:xfrm>
            <a:off x="4365625" y="2790827"/>
            <a:ext cx="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6" name="AutoShape 58"/>
          <p:cNvSpPr>
            <a:spLocks/>
          </p:cNvSpPr>
          <p:nvPr/>
        </p:nvSpPr>
        <p:spPr bwMode="auto">
          <a:xfrm rot="18298886">
            <a:off x="7031832" y="435768"/>
            <a:ext cx="239712" cy="781051"/>
          </a:xfrm>
          <a:prstGeom prst="rightBrace">
            <a:avLst>
              <a:gd name="adj1" fmla="val 2715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7" name="AutoShape 59"/>
          <p:cNvSpPr>
            <a:spLocks/>
          </p:cNvSpPr>
          <p:nvPr/>
        </p:nvSpPr>
        <p:spPr bwMode="auto">
          <a:xfrm rot="14142724">
            <a:off x="2991644" y="429420"/>
            <a:ext cx="239712" cy="781051"/>
          </a:xfrm>
          <a:prstGeom prst="rightBrace">
            <a:avLst>
              <a:gd name="adj1" fmla="val 2715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8" name="AutoShape 61"/>
          <p:cNvSpPr>
            <a:spLocks/>
          </p:cNvSpPr>
          <p:nvPr/>
        </p:nvSpPr>
        <p:spPr bwMode="auto">
          <a:xfrm>
            <a:off x="5568952" y="4194175"/>
            <a:ext cx="100013" cy="331788"/>
          </a:xfrm>
          <a:prstGeom prst="rightBrace">
            <a:avLst>
              <a:gd name="adj1" fmla="val 2764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5E6F-6ED0-FD4C-B867-4A5C35B4396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6" descr="43_10_RecognitionBCell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4227" y="136527"/>
            <a:ext cx="5035551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902075" y="338139"/>
            <a:ext cx="101758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Antibody</a:t>
            </a:r>
          </a:p>
        </p:txBody>
      </p:sp>
      <p:sp>
        <p:nvSpPr>
          <p:cNvPr id="9220" name="Text Box 39"/>
          <p:cNvSpPr txBox="1">
            <a:spLocks noChangeArrowheads="1"/>
          </p:cNvSpPr>
          <p:nvPr/>
        </p:nvSpPr>
        <p:spPr bwMode="auto">
          <a:xfrm>
            <a:off x="2228852" y="160338"/>
            <a:ext cx="938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Antigen</a:t>
            </a:r>
            <a:br>
              <a:rPr lang="en-US" b="1"/>
            </a:br>
            <a:r>
              <a:rPr lang="en-US" b="1"/>
              <a:t>receptor</a:t>
            </a:r>
          </a:p>
        </p:txBody>
      </p:sp>
      <p:sp>
        <p:nvSpPr>
          <p:cNvPr id="9221" name="Text Box 40"/>
          <p:cNvSpPr txBox="1">
            <a:spLocks noChangeArrowheads="1"/>
          </p:cNvSpPr>
          <p:nvPr/>
        </p:nvSpPr>
        <p:spPr bwMode="auto">
          <a:xfrm>
            <a:off x="2832100" y="1768477"/>
            <a:ext cx="6350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B cell</a:t>
            </a:r>
          </a:p>
        </p:txBody>
      </p:sp>
      <p:sp>
        <p:nvSpPr>
          <p:cNvPr id="9222" name="Text Box 41"/>
          <p:cNvSpPr txBox="1">
            <a:spLocks noChangeArrowheads="1"/>
          </p:cNvSpPr>
          <p:nvPr/>
        </p:nvSpPr>
        <p:spPr bwMode="auto">
          <a:xfrm>
            <a:off x="2085977" y="2357438"/>
            <a:ext cx="858839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Antigen</a:t>
            </a:r>
          </a:p>
        </p:txBody>
      </p:sp>
      <p:sp>
        <p:nvSpPr>
          <p:cNvPr id="9223" name="Text Box 42"/>
          <p:cNvSpPr txBox="1">
            <a:spLocks noChangeArrowheads="1"/>
          </p:cNvSpPr>
          <p:nvPr/>
        </p:nvSpPr>
        <p:spPr bwMode="auto">
          <a:xfrm>
            <a:off x="3883027" y="2330452"/>
            <a:ext cx="8477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Epitope</a:t>
            </a:r>
          </a:p>
        </p:txBody>
      </p:sp>
      <p:sp>
        <p:nvSpPr>
          <p:cNvPr id="9224" name="Text Box 43"/>
          <p:cNvSpPr txBox="1">
            <a:spLocks noChangeArrowheads="1"/>
          </p:cNvSpPr>
          <p:nvPr/>
        </p:nvSpPr>
        <p:spPr bwMode="auto">
          <a:xfrm>
            <a:off x="2706690" y="2927352"/>
            <a:ext cx="10588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Pathogen</a:t>
            </a:r>
          </a:p>
        </p:txBody>
      </p:sp>
      <p:sp>
        <p:nvSpPr>
          <p:cNvPr id="9225" name="Text Box 44"/>
          <p:cNvSpPr txBox="1">
            <a:spLocks noChangeArrowheads="1"/>
          </p:cNvSpPr>
          <p:nvPr/>
        </p:nvSpPr>
        <p:spPr bwMode="auto">
          <a:xfrm>
            <a:off x="2097090" y="3244850"/>
            <a:ext cx="4670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(a) B cell antigen receptors and antibodies</a:t>
            </a:r>
          </a:p>
        </p:txBody>
      </p:sp>
      <p:sp>
        <p:nvSpPr>
          <p:cNvPr id="9226" name="Text Box 45"/>
          <p:cNvSpPr txBox="1">
            <a:spLocks noChangeArrowheads="1"/>
          </p:cNvSpPr>
          <p:nvPr/>
        </p:nvSpPr>
        <p:spPr bwMode="auto">
          <a:xfrm>
            <a:off x="3937002" y="4130677"/>
            <a:ext cx="12303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Antibody C</a:t>
            </a:r>
          </a:p>
        </p:txBody>
      </p:sp>
      <p:sp>
        <p:nvSpPr>
          <p:cNvPr id="9227" name="Text Box 46"/>
          <p:cNvSpPr txBox="1">
            <a:spLocks noChangeArrowheads="1"/>
          </p:cNvSpPr>
          <p:nvPr/>
        </p:nvSpPr>
        <p:spPr bwMode="auto">
          <a:xfrm>
            <a:off x="4248153" y="4784727"/>
            <a:ext cx="12303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Antibody B</a:t>
            </a:r>
          </a:p>
        </p:txBody>
      </p:sp>
      <p:sp>
        <p:nvSpPr>
          <p:cNvPr id="9228" name="Text Box 47"/>
          <p:cNvSpPr txBox="1">
            <a:spLocks noChangeArrowheads="1"/>
          </p:cNvSpPr>
          <p:nvPr/>
        </p:nvSpPr>
        <p:spPr bwMode="auto">
          <a:xfrm>
            <a:off x="2746378" y="4540252"/>
            <a:ext cx="12303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Antibody A</a:t>
            </a:r>
          </a:p>
        </p:txBody>
      </p:sp>
      <p:sp>
        <p:nvSpPr>
          <p:cNvPr id="9229" name="Text Box 48"/>
          <p:cNvSpPr txBox="1">
            <a:spLocks noChangeArrowheads="1"/>
          </p:cNvSpPr>
          <p:nvPr/>
        </p:nvSpPr>
        <p:spPr bwMode="auto">
          <a:xfrm>
            <a:off x="6067428" y="5719765"/>
            <a:ext cx="860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Antigen</a:t>
            </a:r>
          </a:p>
        </p:txBody>
      </p:sp>
      <p:sp>
        <p:nvSpPr>
          <p:cNvPr id="9230" name="Text Box 49"/>
          <p:cNvSpPr txBox="1">
            <a:spLocks noChangeArrowheads="1"/>
          </p:cNvSpPr>
          <p:nvPr/>
        </p:nvSpPr>
        <p:spPr bwMode="auto">
          <a:xfrm>
            <a:off x="2084390" y="6273802"/>
            <a:ext cx="34258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/>
              <a:t>(b) Antigen receptor specificity</a:t>
            </a:r>
          </a:p>
        </p:txBody>
      </p:sp>
      <p:sp>
        <p:nvSpPr>
          <p:cNvPr id="9231" name="Line 50"/>
          <p:cNvSpPr>
            <a:spLocks noChangeShapeType="1"/>
          </p:cNvSpPr>
          <p:nvPr/>
        </p:nvSpPr>
        <p:spPr bwMode="auto">
          <a:xfrm>
            <a:off x="3187702" y="528640"/>
            <a:ext cx="311151" cy="407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2" name="Line 52"/>
          <p:cNvSpPr>
            <a:spLocks noChangeShapeType="1"/>
          </p:cNvSpPr>
          <p:nvPr/>
        </p:nvSpPr>
        <p:spPr bwMode="auto">
          <a:xfrm>
            <a:off x="2393952" y="2579689"/>
            <a:ext cx="277813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3" name="Line 53"/>
          <p:cNvSpPr>
            <a:spLocks noChangeShapeType="1"/>
          </p:cNvSpPr>
          <p:nvPr/>
        </p:nvSpPr>
        <p:spPr bwMode="auto">
          <a:xfrm>
            <a:off x="5780088" y="5491165"/>
            <a:ext cx="265112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4" name="Oval 54"/>
          <p:cNvSpPr>
            <a:spLocks noChangeArrowheads="1"/>
          </p:cNvSpPr>
          <p:nvPr/>
        </p:nvSpPr>
        <p:spPr bwMode="auto">
          <a:xfrm>
            <a:off x="3863976" y="2606675"/>
            <a:ext cx="238125" cy="2381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5" name="Line 55"/>
          <p:cNvSpPr>
            <a:spLocks noChangeShapeType="1"/>
          </p:cNvSpPr>
          <p:nvPr/>
        </p:nvSpPr>
        <p:spPr bwMode="auto">
          <a:xfrm flipH="1">
            <a:off x="4073527" y="2552702"/>
            <a:ext cx="133351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6" name="Line 57"/>
          <p:cNvSpPr>
            <a:spLocks noChangeShapeType="1"/>
          </p:cNvSpPr>
          <p:nvPr/>
        </p:nvSpPr>
        <p:spPr bwMode="auto">
          <a:xfrm flipH="1">
            <a:off x="4930776" y="461963"/>
            <a:ext cx="33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8072-556D-854E-A3B9-16AD9EF5CBB2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7" descr="43_11TCellAntigenRecep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6" y="157165"/>
            <a:ext cx="8548687" cy="654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1012828" y="1879602"/>
            <a:ext cx="1255713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/>
              <a:t>T cell</a:t>
            </a:r>
            <a:br>
              <a:rPr lang="en-US" sz="2100" b="1"/>
            </a:br>
            <a:r>
              <a:rPr lang="en-US" sz="2100" b="1"/>
              <a:t>antigen</a:t>
            </a:r>
            <a:br>
              <a:rPr lang="en-US" sz="2100" b="1"/>
            </a:br>
            <a:r>
              <a:rPr lang="en-US" sz="2100" b="1"/>
              <a:t>receptor</a:t>
            </a:r>
          </a:p>
        </p:txBody>
      </p: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993775" y="6046790"/>
            <a:ext cx="9779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/>
              <a:t>T cell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3355976" y="6132515"/>
            <a:ext cx="24987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/>
              <a:t>Cytoplasm of T cell</a:t>
            </a:r>
          </a:p>
        </p:txBody>
      </p:sp>
      <p:sp>
        <p:nvSpPr>
          <p:cNvPr id="10246" name="Text Box 13"/>
          <p:cNvSpPr txBox="1">
            <a:spLocks noChangeArrowheads="1"/>
          </p:cNvSpPr>
          <p:nvPr/>
        </p:nvSpPr>
        <p:spPr bwMode="auto">
          <a:xfrm>
            <a:off x="6735765" y="5545138"/>
            <a:ext cx="139858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/>
              <a:t>Plasma</a:t>
            </a:r>
            <a:br>
              <a:rPr lang="en-US" sz="2100" b="1"/>
            </a:br>
            <a:r>
              <a:rPr lang="en-US" sz="2100" b="1"/>
              <a:t>membrane</a:t>
            </a:r>
          </a:p>
        </p:txBody>
      </p:sp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6107116" y="4943475"/>
            <a:ext cx="9620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ym typeface="Symbol" pitchFamily="-65" charset="2"/>
              </a:rPr>
              <a:t></a:t>
            </a:r>
            <a:r>
              <a:rPr lang="en-US" sz="2100" b="1"/>
              <a:t> chain</a:t>
            </a:r>
          </a:p>
        </p:txBody>
      </p:sp>
      <p:sp>
        <p:nvSpPr>
          <p:cNvPr id="10248" name="Text Box 16"/>
          <p:cNvSpPr txBox="1">
            <a:spLocks noChangeArrowheads="1"/>
          </p:cNvSpPr>
          <p:nvPr/>
        </p:nvSpPr>
        <p:spPr bwMode="auto">
          <a:xfrm>
            <a:off x="4049715" y="5043490"/>
            <a:ext cx="9747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ym typeface="Symbol" pitchFamily="-65" charset="2"/>
              </a:rPr>
              <a:t></a:t>
            </a:r>
            <a:r>
              <a:rPr lang="en-US" sz="2100" b="1"/>
              <a:t> chain</a:t>
            </a:r>
          </a:p>
        </p:txBody>
      </p:sp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3276603" y="3736975"/>
            <a:ext cx="11350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ym typeface="Symbol" pitchFamily="-65" charset="2"/>
              </a:rPr>
              <a:t>Disulfide</a:t>
            </a:r>
            <a:br>
              <a:rPr lang="en-US" sz="2100" b="1">
                <a:sym typeface="Symbol" pitchFamily="-65" charset="2"/>
              </a:rPr>
            </a:br>
            <a:r>
              <a:rPr lang="en-US" sz="2100" b="1">
                <a:sym typeface="Symbol" pitchFamily="-65" charset="2"/>
              </a:rPr>
              <a:t>bridge</a:t>
            </a:r>
            <a:endParaRPr lang="en-US" sz="2100" b="1"/>
          </a:p>
        </p:txBody>
      </p:sp>
      <p:sp>
        <p:nvSpPr>
          <p:cNvPr id="10250" name="Text Box 18"/>
          <p:cNvSpPr txBox="1">
            <a:spLocks noChangeArrowheads="1"/>
          </p:cNvSpPr>
          <p:nvPr/>
        </p:nvSpPr>
        <p:spPr bwMode="auto">
          <a:xfrm>
            <a:off x="6802440" y="184152"/>
            <a:ext cx="11080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ym typeface="Symbol" pitchFamily="-65" charset="2"/>
              </a:rPr>
              <a:t>Antigen-</a:t>
            </a:r>
            <a:br>
              <a:rPr lang="en-US" sz="2100" b="1">
                <a:sym typeface="Symbol" pitchFamily="-65" charset="2"/>
              </a:rPr>
            </a:br>
            <a:r>
              <a:rPr lang="en-US" sz="2100" b="1">
                <a:sym typeface="Symbol" pitchFamily="-65" charset="2"/>
              </a:rPr>
              <a:t>binding</a:t>
            </a:r>
            <a:br>
              <a:rPr lang="en-US" sz="2100" b="1">
                <a:sym typeface="Symbol" pitchFamily="-65" charset="2"/>
              </a:rPr>
            </a:br>
            <a:r>
              <a:rPr lang="en-US" sz="2100" b="1">
                <a:sym typeface="Symbol" pitchFamily="-65" charset="2"/>
              </a:rPr>
              <a:t>site</a:t>
            </a:r>
            <a:endParaRPr lang="en-US" sz="2100" b="1"/>
          </a:p>
        </p:txBody>
      </p:sp>
      <p:sp>
        <p:nvSpPr>
          <p:cNvPr id="10251" name="Text Box 19"/>
          <p:cNvSpPr txBox="1">
            <a:spLocks noChangeArrowheads="1"/>
          </p:cNvSpPr>
          <p:nvPr/>
        </p:nvSpPr>
        <p:spPr bwMode="auto">
          <a:xfrm>
            <a:off x="6835777" y="1963740"/>
            <a:ext cx="10826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ym typeface="Symbol" pitchFamily="-65" charset="2"/>
              </a:rPr>
              <a:t>Variable</a:t>
            </a:r>
            <a:br>
              <a:rPr lang="en-US" sz="2100" b="1">
                <a:sym typeface="Symbol" pitchFamily="-65" charset="2"/>
              </a:rPr>
            </a:br>
            <a:r>
              <a:rPr lang="en-US" sz="2100" b="1">
                <a:sym typeface="Symbol" pitchFamily="-65" charset="2"/>
              </a:rPr>
              <a:t>regions</a:t>
            </a:r>
            <a:endParaRPr lang="en-US" sz="2100" b="1"/>
          </a:p>
        </p:txBody>
      </p:sp>
      <p:sp>
        <p:nvSpPr>
          <p:cNvPr id="10252" name="Text Box 20"/>
          <p:cNvSpPr txBox="1">
            <a:spLocks noChangeArrowheads="1"/>
          </p:cNvSpPr>
          <p:nvPr/>
        </p:nvSpPr>
        <p:spPr bwMode="auto">
          <a:xfrm>
            <a:off x="6842125" y="2738439"/>
            <a:ext cx="10826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ym typeface="Symbol" pitchFamily="-65" charset="2"/>
              </a:rPr>
              <a:t>Constant</a:t>
            </a:r>
            <a:br>
              <a:rPr lang="en-US" sz="2100" b="1">
                <a:sym typeface="Symbol" pitchFamily="-65" charset="2"/>
              </a:rPr>
            </a:br>
            <a:r>
              <a:rPr lang="en-US" sz="2100" b="1">
                <a:sym typeface="Symbol" pitchFamily="-65" charset="2"/>
              </a:rPr>
              <a:t>regions</a:t>
            </a:r>
            <a:endParaRPr lang="en-US" sz="2100" b="1"/>
          </a:p>
        </p:txBody>
      </p:sp>
      <p:sp>
        <p:nvSpPr>
          <p:cNvPr id="10253" name="Text Box 21"/>
          <p:cNvSpPr txBox="1">
            <a:spLocks noChangeArrowheads="1"/>
          </p:cNvSpPr>
          <p:nvPr/>
        </p:nvSpPr>
        <p:spPr bwMode="auto">
          <a:xfrm>
            <a:off x="6724651" y="3729040"/>
            <a:ext cx="2139951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ym typeface="Symbol" pitchFamily="-65" charset="2"/>
              </a:rPr>
              <a:t>Transmembrane</a:t>
            </a:r>
            <a:br>
              <a:rPr lang="en-US" sz="2100" b="1">
                <a:sym typeface="Symbol" pitchFamily="-65" charset="2"/>
              </a:rPr>
            </a:br>
            <a:r>
              <a:rPr lang="en-US" sz="2100" b="1">
                <a:sym typeface="Symbol" pitchFamily="-65" charset="2"/>
              </a:rPr>
              <a:t>region</a:t>
            </a:r>
            <a:endParaRPr lang="en-US" sz="2100" b="1"/>
          </a:p>
        </p:txBody>
      </p:sp>
      <p:sp>
        <p:nvSpPr>
          <p:cNvPr id="10254" name="Text Box 22"/>
          <p:cNvSpPr txBox="1">
            <a:spLocks noChangeArrowheads="1"/>
          </p:cNvSpPr>
          <p:nvPr/>
        </p:nvSpPr>
        <p:spPr bwMode="auto">
          <a:xfrm>
            <a:off x="5175251" y="2154238"/>
            <a:ext cx="24923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0255" name="Text Box 23"/>
          <p:cNvSpPr txBox="1">
            <a:spLocks noChangeArrowheads="1"/>
          </p:cNvSpPr>
          <p:nvPr/>
        </p:nvSpPr>
        <p:spPr bwMode="auto">
          <a:xfrm>
            <a:off x="5749927" y="2160588"/>
            <a:ext cx="24923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0256" name="Text Box 24"/>
          <p:cNvSpPr txBox="1">
            <a:spLocks noChangeArrowheads="1"/>
          </p:cNvSpPr>
          <p:nvPr/>
        </p:nvSpPr>
        <p:spPr bwMode="auto">
          <a:xfrm>
            <a:off x="5154615" y="2784475"/>
            <a:ext cx="2492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257" name="Text Box 25"/>
          <p:cNvSpPr txBox="1">
            <a:spLocks noChangeArrowheads="1"/>
          </p:cNvSpPr>
          <p:nvPr/>
        </p:nvSpPr>
        <p:spPr bwMode="auto">
          <a:xfrm>
            <a:off x="5743577" y="2790825"/>
            <a:ext cx="24923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258" name="AutoShape 26"/>
          <p:cNvSpPr>
            <a:spLocks/>
          </p:cNvSpPr>
          <p:nvPr/>
        </p:nvSpPr>
        <p:spPr bwMode="auto">
          <a:xfrm rot="16200000">
            <a:off x="5390357" y="616746"/>
            <a:ext cx="285750" cy="820737"/>
          </a:xfrm>
          <a:prstGeom prst="rightBrace">
            <a:avLst>
              <a:gd name="adj1" fmla="val 2393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9" name="Line 27"/>
          <p:cNvSpPr>
            <a:spLocks noChangeShapeType="1"/>
          </p:cNvSpPr>
          <p:nvPr/>
        </p:nvSpPr>
        <p:spPr bwMode="auto">
          <a:xfrm>
            <a:off x="1123951" y="2765425"/>
            <a:ext cx="304800" cy="700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0" name="Line 28"/>
          <p:cNvSpPr>
            <a:spLocks noChangeShapeType="1"/>
          </p:cNvSpPr>
          <p:nvPr/>
        </p:nvSpPr>
        <p:spPr bwMode="auto">
          <a:xfrm flipH="1">
            <a:off x="5529263" y="344490"/>
            <a:ext cx="1230312" cy="568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1" name="Line 29"/>
          <p:cNvSpPr>
            <a:spLocks noChangeShapeType="1"/>
          </p:cNvSpPr>
          <p:nvPr/>
        </p:nvSpPr>
        <p:spPr bwMode="auto">
          <a:xfrm>
            <a:off x="5978527" y="1798639"/>
            <a:ext cx="808039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2" name="Line 30"/>
          <p:cNvSpPr>
            <a:spLocks noChangeShapeType="1"/>
          </p:cNvSpPr>
          <p:nvPr/>
        </p:nvSpPr>
        <p:spPr bwMode="auto">
          <a:xfrm>
            <a:off x="5410201" y="1971677"/>
            <a:ext cx="1376363" cy="11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3" name="Line 31"/>
          <p:cNvSpPr>
            <a:spLocks noChangeShapeType="1"/>
          </p:cNvSpPr>
          <p:nvPr/>
        </p:nvSpPr>
        <p:spPr bwMode="auto">
          <a:xfrm>
            <a:off x="5978527" y="2659064"/>
            <a:ext cx="808039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4" name="Line 32"/>
          <p:cNvSpPr>
            <a:spLocks noChangeShapeType="1"/>
          </p:cNvSpPr>
          <p:nvPr/>
        </p:nvSpPr>
        <p:spPr bwMode="auto">
          <a:xfrm>
            <a:off x="5410201" y="2686050"/>
            <a:ext cx="1376363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5" name="Line 33"/>
          <p:cNvSpPr>
            <a:spLocks noChangeShapeType="1"/>
          </p:cNvSpPr>
          <p:nvPr/>
        </p:nvSpPr>
        <p:spPr bwMode="auto">
          <a:xfrm flipH="1">
            <a:off x="6099178" y="3862388"/>
            <a:ext cx="620713" cy="515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6" name="Line 34"/>
          <p:cNvSpPr>
            <a:spLocks noChangeShapeType="1"/>
          </p:cNvSpPr>
          <p:nvPr/>
        </p:nvSpPr>
        <p:spPr bwMode="auto">
          <a:xfrm>
            <a:off x="7208839" y="4735514"/>
            <a:ext cx="0" cy="820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7" name="Line 35"/>
          <p:cNvSpPr>
            <a:spLocks noChangeShapeType="1"/>
          </p:cNvSpPr>
          <p:nvPr/>
        </p:nvSpPr>
        <p:spPr bwMode="auto">
          <a:xfrm>
            <a:off x="4457700" y="3902075"/>
            <a:ext cx="1044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8" name="AutoShape 36"/>
          <p:cNvSpPr>
            <a:spLocks/>
          </p:cNvSpPr>
          <p:nvPr/>
        </p:nvSpPr>
        <p:spPr bwMode="auto">
          <a:xfrm>
            <a:off x="6005513" y="4221163"/>
            <a:ext cx="112712" cy="304800"/>
          </a:xfrm>
          <a:prstGeom prst="rightBrace">
            <a:avLst>
              <a:gd name="adj1" fmla="val 2253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75B1-3432-D049-A6FB-9BE821127E24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851</Words>
  <Application>Microsoft Macintosh PowerPoint</Application>
  <PresentationFormat>On-screen Show (4:3)</PresentationFormat>
  <Paragraphs>271</Paragraphs>
  <Slides>17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Controls</dc:title>
  <dc:creator>Ty Hoffman</dc:creator>
  <cp:lastModifiedBy>Ty Hoffman</cp:lastModifiedBy>
  <cp:revision>8</cp:revision>
  <dcterms:created xsi:type="dcterms:W3CDTF">2012-06-25T21:44:45Z</dcterms:created>
  <dcterms:modified xsi:type="dcterms:W3CDTF">2012-06-25T21:45:36Z</dcterms:modified>
</cp:coreProperties>
</file>