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Default Extension="wmf" ContentType="image/x-wmf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45" d="100"/>
          <a:sy n="145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FEAACC5-400C-A545-9E78-ACA0EC1335DD}" type="datetime1">
              <a:rPr lang="en-US"/>
              <a:pPr>
                <a:defRPr/>
              </a:pPr>
              <a:t>5/7/12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6D45EF9-3564-2943-B313-7105878498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A74AE34-D17E-B544-B678-7D6E97DBBDF3}" type="datetime1">
              <a:rPr lang="en-US"/>
              <a:pPr>
                <a:defRPr/>
              </a:pPr>
              <a:t>5/7/12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0B2A6F6-C803-7147-8A51-6C5B34A6E5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ＭＳ Ｐゴシック" pitchFamily="-1" charset="-128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92F50-53B3-2A4D-B796-41AC972E40E5}" type="datetime1">
              <a:rPr lang="en-US"/>
              <a:pPr>
                <a:defRPr/>
              </a:pPr>
              <a:t>5/7/12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B177A-D9A6-DF4D-BCEE-4EBAB1021E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63D6B-2A54-0F42-9558-CC40F094986B}" type="datetime1">
              <a:rPr lang="en-US"/>
              <a:pPr>
                <a:defRPr/>
              </a:pPr>
              <a:t>5/7/12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70992-99F1-4245-A30E-9267B55761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A4E8A-FA99-2F43-AD96-9AD37094A4FB}" type="datetime1">
              <a:rPr lang="en-US"/>
              <a:pPr>
                <a:defRPr/>
              </a:pPr>
              <a:t>5/7/12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1995C-682A-4740-91AC-EB5ED0BFF5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1D123-EAF0-574A-A8D4-48F0EE6635C5}" type="datetime1">
              <a:rPr lang="en-US"/>
              <a:pPr>
                <a:defRPr/>
              </a:pPr>
              <a:t>5/7/12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EE0E1-1D90-914F-9010-EB6216F5B8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79495-73CA-AD4F-A0E5-F71C8FBC9C92}" type="datetime1">
              <a:rPr lang="en-US"/>
              <a:pPr>
                <a:defRPr/>
              </a:pPr>
              <a:t>5/7/12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09CE6-C4B0-0243-B994-22E1EEEB32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437F5-B826-8A4F-BFB4-B8D91CAED0FB}" type="datetime1">
              <a:rPr lang="en-US"/>
              <a:pPr>
                <a:defRPr/>
              </a:pPr>
              <a:t>5/7/12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80406-750D-4F46-AFFE-35AD4C8166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DC4FF-A6F7-AC4F-AFE8-790AE62738A3}" type="datetime1">
              <a:rPr lang="en-US"/>
              <a:pPr>
                <a:defRPr/>
              </a:pPr>
              <a:t>5/7/12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38913-E5EB-F04F-8BFD-51D4DED779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7E708-45EC-D047-A354-CBFFAA0D2578}" type="datetime1">
              <a:rPr lang="en-US"/>
              <a:pPr>
                <a:defRPr/>
              </a:pPr>
              <a:t>5/7/12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9462A-0A8D-BA43-A11C-BD7A8AF25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E7B24-0DCC-E74C-89AA-9A04C3410D7E}" type="datetime1">
              <a:rPr lang="en-US"/>
              <a:pPr>
                <a:defRPr/>
              </a:pPr>
              <a:t>5/7/12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0C4B7-248B-144B-A3ED-84DCA595D5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E3FB5-9327-8845-9FDF-D3413C2A7B55}" type="datetime1">
              <a:rPr lang="en-US"/>
              <a:pPr>
                <a:defRPr/>
              </a:pPr>
              <a:t>5/7/12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FC1C5-4918-FF49-90A4-4F344833C7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C0CDA-11C9-F34E-A32F-D6D160EC0137}" type="datetime1">
              <a:rPr lang="en-US"/>
              <a:pPr>
                <a:defRPr/>
              </a:pPr>
              <a:t>5/7/12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14829-224B-8F48-A2A0-45A1228795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30F8272-6FCE-C84F-BB9F-44201560B92E}" type="datetime1">
              <a:rPr lang="en-US"/>
              <a:pPr>
                <a:defRPr/>
              </a:pPr>
              <a:t>5/7/12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400" smtClean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18D744B-9E91-4341-8018-27AB7BCD0A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-1" charset="0"/>
        <a:buChar char="•"/>
        <a:defRPr sz="3200" kern="120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-1" charset="0"/>
        <a:buChar char="–"/>
        <a:defRPr sz="28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-1" charset="0"/>
        <a:buChar char="–"/>
        <a:defRPr sz="20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-1" charset="0"/>
        <a:buChar char="»"/>
        <a:defRPr sz="20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Experimental Controls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Controls allow for comparison of results to determine effects of treatments.</a:t>
            </a:r>
          </a:p>
          <a:p>
            <a:r>
              <a:rPr lang="en-US" smtClean="0"/>
              <a:t>Just as importantly, controls provide for a way to determine whether results are meaningful (useable). They allow the scientist to determine whether something went wrong in the experiment.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EE56D1F-8EEC-AE44-A74D-EDC30038DD71}" type="slidenum">
              <a:rPr lang="en-US">
                <a:ea typeface="ＭＳ Ｐゴシック" pitchFamily="-1" charset="-128"/>
                <a:cs typeface="ＭＳ Ｐゴシック" pitchFamily="-1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 noChangeAspect="1"/>
          </p:cNvGrpSpPr>
          <p:nvPr/>
        </p:nvGrpSpPr>
        <p:grpSpPr bwMode="auto">
          <a:xfrm>
            <a:off x="2554288" y="395288"/>
            <a:ext cx="4035425" cy="5976937"/>
            <a:chOff x="1440" y="1719"/>
            <a:chExt cx="5233" cy="7748"/>
          </a:xfrm>
        </p:grpSpPr>
        <p:pic>
          <p:nvPicPr>
            <p:cNvPr id="16388" name="Picture 3"/>
            <p:cNvPicPr>
              <a:picLocks noChangeAspect="1" noChangeArrowheads="1"/>
            </p:cNvPicPr>
            <p:nvPr/>
          </p:nvPicPr>
          <p:blipFill>
            <a:blip r:embed="rId2">
              <a:lum contrast="10000"/>
            </a:blip>
            <a:srcRect l="5580" r="1180" b="609"/>
            <a:stretch>
              <a:fillRect/>
            </a:stretch>
          </p:blipFill>
          <p:spPr bwMode="auto">
            <a:xfrm>
              <a:off x="1440" y="1719"/>
              <a:ext cx="5209" cy="7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389" name="Rectangle 4"/>
            <p:cNvSpPr>
              <a:spLocks noChangeArrowheads="1"/>
            </p:cNvSpPr>
            <p:nvPr/>
          </p:nvSpPr>
          <p:spPr bwMode="auto">
            <a:xfrm>
              <a:off x="5663" y="1730"/>
              <a:ext cx="1010" cy="175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</a:endParaRPr>
            </a:p>
          </p:txBody>
        </p:sp>
      </p:grpSp>
      <p:sp>
        <p:nvSpPr>
          <p:cNvPr id="16387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814B31A-4C83-9C4B-888B-00F8146196DA}" type="slidenum">
              <a:rPr lang="en-US">
                <a:ea typeface="ＭＳ Ｐゴシック" pitchFamily="-1" charset="-128"/>
                <a:cs typeface="ＭＳ Ｐゴシック" pitchFamily="-1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Primers and Dyes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One set of primers (with the red dye) is specific for DNA found in GM foods. There are two kinds of primers in the red solution: one that recognizes the </a:t>
            </a:r>
            <a:r>
              <a:rPr lang="en-US" dirty="0" err="1" smtClean="0">
                <a:ea typeface="+mn-ea"/>
                <a:cs typeface="+mn-cs"/>
              </a:rPr>
              <a:t>CaMV</a:t>
            </a:r>
            <a:r>
              <a:rPr lang="en-US" dirty="0" smtClean="0">
                <a:ea typeface="+mn-ea"/>
                <a:cs typeface="+mn-cs"/>
              </a:rPr>
              <a:t> 35S sequence; one that recognizes the NOS terminator.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The other set of primers (with the green dye) is specific for a gene that codes for a photosystem protein, which is found in nearly all plants. 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F5BB06B-C385-5948-993D-040784FB56B5}" type="slidenum">
              <a:rPr lang="en-US">
                <a:ea typeface="ＭＳ Ｐゴシック" pitchFamily="-1" charset="-128"/>
                <a:cs typeface="ＭＳ Ｐゴシック" pitchFamily="-1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Primers and Dyes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The GMO primer (red) will allow PCR amplification of DNA from a GM food. It therefore provides for a positive test for GM food.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The Photosystem primer (green) will allow PCR amplification of DNA from any plant. It serves as a control that tells you whether a negative result for GMO is a true negative result (the food is not GM) or a result of failure to successfully extract DNA.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6351FFD-5858-534C-B0F6-A5C504FEE785}" type="slidenum">
              <a:rPr lang="en-US">
                <a:ea typeface="ＭＳ Ｐゴシック" pitchFamily="-1" charset="-128"/>
                <a:cs typeface="ＭＳ Ｐゴシック" pitchFamily="-1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Control for Contamination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The experiment includes a sample of certified non-GMO food (the oatmeal). This serves as a control against a false positive.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If the oatmeal tests positively for GMO, this indicates that the sample was contaminated with GMO DNA.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Therefore, if your test food also gives a positive result, you cannot trust the result, because your food sample might have been contaminated also.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ED0CE15-199E-E24E-AD6B-D56BCDDCE099}" type="slidenum">
              <a:rPr lang="en-US">
                <a:ea typeface="ＭＳ Ｐゴシック" pitchFamily="-1" charset="-128"/>
                <a:cs typeface="ＭＳ Ｐゴシック" pitchFamily="-1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Control for Successful PCR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The experiment uses a solution (GMO+) containing DNA from a GM food. This serves as a control against false negatives.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If the GMO+ solution gives a negative result for GMO, this is an indication that the GMO DNA was not successfully amplified by PCR.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Therefore, if your test food also gives a negative result, you cannot trust the result, because PCR amplification might have failed for your test food as well.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C1EE60-BB3F-394A-81AA-222E18289EE6}" type="slidenum">
              <a:rPr lang="en-US">
                <a:ea typeface="ＭＳ Ｐゴシック" pitchFamily="-1" charset="-128"/>
                <a:cs typeface="ＭＳ Ｐゴシック" pitchFamily="-1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Nearly Universal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The experiment includes primers for the two DNA sequences (</a:t>
            </a:r>
            <a:r>
              <a:rPr lang="en-US" dirty="0" err="1" smtClean="0">
                <a:ea typeface="+mn-ea"/>
                <a:cs typeface="+mn-cs"/>
              </a:rPr>
              <a:t>CaMV</a:t>
            </a:r>
            <a:r>
              <a:rPr lang="en-US" dirty="0" smtClean="0">
                <a:ea typeface="+mn-ea"/>
                <a:cs typeface="+mn-cs"/>
              </a:rPr>
              <a:t> 35S and NOS terminator) that are currently the ones most commonly used for GM foods.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Since 85% of GM foods currently being produced contain one or both of these sequences, 85% of GM foods will be detected by this experiment.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Even if nothing goes wrong in the experiment, there is still a 15% chance of a false negative occurring. This would happen if the test food is a GM food that was produced without either of these two commonly used DNA sequences.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7855D7-179B-0E41-B5F3-075DC0A4ED12}" type="slidenum">
              <a:rPr lang="en-US">
                <a:ea typeface="ＭＳ Ｐゴシック" pitchFamily="-1" charset="-128"/>
                <a:cs typeface="ＭＳ Ｐゴシック" pitchFamily="-1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62175" y="215900"/>
            <a:ext cx="4819650" cy="639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C0E5BB3-0629-CF47-8F71-26C310ABC39C}" type="slidenum">
              <a:rPr lang="en-US">
                <a:ea typeface="ＭＳ Ｐゴシック" pitchFamily="-1" charset="-128"/>
                <a:cs typeface="ＭＳ Ｐゴシック" pitchFamily="-1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491</Words>
  <Application>Microsoft Macintosh PowerPoint</Application>
  <PresentationFormat>On-screen Show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ＭＳ Ｐゴシック</vt:lpstr>
      <vt:lpstr>Arial</vt:lpstr>
      <vt:lpstr>Office Theme</vt:lpstr>
      <vt:lpstr>Experimental Controls</vt:lpstr>
      <vt:lpstr>Slide 2</vt:lpstr>
      <vt:lpstr>Primers and Dyes</vt:lpstr>
      <vt:lpstr>Primers and Dyes (cont.)</vt:lpstr>
      <vt:lpstr>Control for Contamination</vt:lpstr>
      <vt:lpstr>Control for Successful PCR</vt:lpstr>
      <vt:lpstr>A Nearly Universal Test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Experimental Controls</dc:title>
  <dc:creator>Ty Hoffman</dc:creator>
  <cp:lastModifiedBy>Ty Hoffman</cp:lastModifiedBy>
  <cp:revision>7</cp:revision>
  <dcterms:created xsi:type="dcterms:W3CDTF">2012-05-07T20:48:32Z</dcterms:created>
  <dcterms:modified xsi:type="dcterms:W3CDTF">2012-05-07T20:49:39Z</dcterms:modified>
</cp:coreProperties>
</file>