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56EFB7-07A7-FC43-AB25-1CFD0BEDF7A3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2ADCFD-AC55-254E-A2AF-8D05EA524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C899BB-9519-0C43-9FED-5013EEC37703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7E185E9-361A-394C-BDF2-9DC101B56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E31A15-D8BC-2D42-A238-BB2A3910D517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D3E2-4B0C-8E46-BB2F-8EDFF42536A8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53A6-0CFE-394F-B621-18A9689CB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31218-C918-A24A-8A15-DCBFBE950847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C2A0-B5B4-F74F-A362-DF91DD9F59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7C2D7-906F-A648-BAB8-AF714FF6DAEB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9438A-9764-7C40-9C2A-F1ED72DBE1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29169-F284-1C41-8533-E22582912EF1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0E68B-462E-0544-9CCB-6D83C986F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33C41-E9BC-0441-B489-1455F96A93F5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81D94-B760-8945-A5C3-C00936242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F88D0-10B0-3143-BBB6-7FFEE3384AC7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C67BB-229F-7D43-860A-B08EE52533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BFF9-A950-854E-97A3-28B96D94E764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ECD7-3C36-9D42-AA9B-746408F85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6C22-B903-8940-9BEB-3CB90386D7CB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61C0-12D1-8B49-BFF2-6E8224D40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8AA78-884C-3441-BCD2-A109C68E6349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25B7F-2E71-1D4C-A072-02F8B53A0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15C5-F1BA-5246-8A30-97B58A35A50E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BACA5-B226-3445-99E8-93A6419219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BA968-1FA1-0948-8731-00CB97AC5F83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714F-C5F7-0D40-BE94-3B88608B2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954BB77-E95D-734F-9453-304928B67AE1}" type="datetime1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83E74CD-557A-274A-83FA-F9733964F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Genetically Modified (GM) Foods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GM foods can be either transgenic or cisgenic.</a:t>
            </a:r>
          </a:p>
          <a:p>
            <a:r>
              <a:rPr lang="en-US" smtClean="0"/>
              <a:t>The transgene codes for a protein that is somehow advantageous to the plant.</a:t>
            </a:r>
          </a:p>
          <a:p>
            <a:pPr lvl="1"/>
            <a:r>
              <a:rPr lang="en-US" smtClean="0"/>
              <a:t>Pest resistance</a:t>
            </a:r>
          </a:p>
          <a:p>
            <a:pPr lvl="1"/>
            <a:r>
              <a:rPr lang="en-US" smtClean="0"/>
              <a:t>Tolerance to herbicides</a:t>
            </a:r>
          </a:p>
          <a:p>
            <a:pPr lvl="1"/>
            <a:r>
              <a:rPr lang="en-US" smtClean="0"/>
              <a:t>Delayed ripening of fruit</a:t>
            </a:r>
          </a:p>
          <a:p>
            <a:pPr lvl="1"/>
            <a:r>
              <a:rPr lang="en-US" smtClean="0"/>
              <a:t>Improved yield</a:t>
            </a:r>
          </a:p>
          <a:p>
            <a:pPr lvl="1"/>
            <a:r>
              <a:rPr lang="en-US" smtClean="0"/>
              <a:t>Increased or improved nutrient content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8FFFD4-D5F3-B24C-BB7B-284AE97103D8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GM Crop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potentially useful gene must be identified.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popular source is a gene from the bacterium, </a:t>
            </a:r>
            <a:r>
              <a:rPr lang="en-US" i="1" dirty="0" smtClean="0">
                <a:ea typeface="+mn-ea"/>
              </a:rPr>
              <a:t>Bacillus </a:t>
            </a:r>
            <a:r>
              <a:rPr lang="en-US" i="1" dirty="0" err="1" smtClean="0">
                <a:ea typeface="+mn-ea"/>
              </a:rPr>
              <a:t>thuringiensis</a:t>
            </a:r>
            <a:r>
              <a:rPr lang="en-US" i="1" dirty="0" smtClean="0">
                <a:ea typeface="+mn-ea"/>
              </a:rPr>
              <a:t> </a:t>
            </a:r>
            <a:r>
              <a:rPr lang="en-US" dirty="0" smtClean="0">
                <a:ea typeface="+mn-ea"/>
              </a:rPr>
              <a:t>(Bt).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The Bt transgene codes for delta-</a:t>
            </a:r>
            <a:r>
              <a:rPr lang="en-US" dirty="0" err="1" smtClean="0">
                <a:ea typeface="+mn-ea"/>
              </a:rPr>
              <a:t>endotoxin</a:t>
            </a:r>
            <a:r>
              <a:rPr lang="en-US" dirty="0" smtClean="0">
                <a:ea typeface="+mn-ea"/>
              </a:rPr>
              <a:t>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Delta-</a:t>
            </a:r>
            <a:r>
              <a:rPr lang="en-US" dirty="0" err="1" smtClean="0">
                <a:ea typeface="+mn-ea"/>
              </a:rPr>
              <a:t>endotoxin</a:t>
            </a:r>
            <a:r>
              <a:rPr lang="en-US" dirty="0" smtClean="0">
                <a:ea typeface="+mn-ea"/>
              </a:rPr>
              <a:t> kills various pests that would otherwise destroy plants by boring into them.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potential transgene must be located within the host’s genome.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potential transgene must be isolated.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coding portion of the transgene might be just hundreds or thousands of base pairs, but could contain tens of thousands</a:t>
            </a:r>
            <a:r>
              <a:rPr lang="en-US" dirty="0" smtClean="0">
                <a:ea typeface="+mn-ea"/>
                <a:cs typeface="+mn-cs"/>
              </a:rPr>
              <a:t> of base </a:t>
            </a:r>
            <a:r>
              <a:rPr lang="en-US" dirty="0" smtClean="0">
                <a:ea typeface="+mn-ea"/>
                <a:cs typeface="+mn-cs"/>
              </a:rPr>
              <a:t>pairs in introns.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23E62E-FF39-2040-8613-39E694BFA33D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GM Crop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transgene is modified for the recipient by removing introns.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promoter is added, allowing polymerase to initiate transcription.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The most commonly used promoter is </a:t>
            </a:r>
            <a:r>
              <a:rPr lang="en-US" dirty="0" err="1" smtClean="0">
                <a:ea typeface="+mn-ea"/>
              </a:rPr>
              <a:t>CaMV</a:t>
            </a:r>
            <a:r>
              <a:rPr lang="en-US" dirty="0" smtClean="0">
                <a:ea typeface="+mn-ea"/>
              </a:rPr>
              <a:t> 35S from the cauliflower mosaic virus.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35S is used, because it has evolved to “work” (cause transcription) in all types of cells within a plant.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terminator is added, serving as a signal to end transcription.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The most commonly used terminator is the </a:t>
            </a:r>
            <a:r>
              <a:rPr lang="en-US" dirty="0" err="1" smtClean="0">
                <a:ea typeface="+mn-ea"/>
              </a:rPr>
              <a:t>nopaline</a:t>
            </a:r>
            <a:r>
              <a:rPr lang="en-US" dirty="0" smtClean="0">
                <a:ea typeface="+mn-ea"/>
              </a:rPr>
              <a:t> synthase (NOS) terminator from </a:t>
            </a:r>
            <a:r>
              <a:rPr lang="en-US" i="1" dirty="0" err="1" smtClean="0">
                <a:ea typeface="+mn-ea"/>
              </a:rPr>
              <a:t>Agrobacterium</a:t>
            </a:r>
            <a:r>
              <a:rPr lang="en-US" i="1" dirty="0" smtClean="0">
                <a:ea typeface="+mn-ea"/>
              </a:rPr>
              <a:t> </a:t>
            </a:r>
            <a:r>
              <a:rPr lang="en-US" i="1" dirty="0" err="1" smtClean="0">
                <a:ea typeface="+mn-ea"/>
              </a:rPr>
              <a:t>tumefaciens</a:t>
            </a:r>
            <a:r>
              <a:rPr lang="en-US" dirty="0" smtClean="0">
                <a:ea typeface="+mn-ea"/>
              </a:rPr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transgene is engineered to be constitutively</a:t>
            </a:r>
            <a:r>
              <a:rPr lang="en-US" dirty="0" smtClean="0">
                <a:ea typeface="+mn-ea"/>
                <a:cs typeface="+mn-cs"/>
              </a:rPr>
              <a:t> transcribed. </a:t>
            </a: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B359D1-C733-D94E-BE07-837213CA6437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8" descr="17_07-TranscriptionStage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863" y="334963"/>
            <a:ext cx="8548687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Oval 29"/>
          <p:cNvSpPr>
            <a:spLocks noChangeArrowheads="1"/>
          </p:cNvSpPr>
          <p:nvPr/>
        </p:nvSpPr>
        <p:spPr bwMode="auto">
          <a:xfrm>
            <a:off x="2247900" y="4787900"/>
            <a:ext cx="165100" cy="165100"/>
          </a:xfrm>
          <a:prstGeom prst="ellipse">
            <a:avLst/>
          </a:prstGeom>
          <a:solidFill>
            <a:srgbClr val="0092CA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itchFamily="-1" charset="0"/>
            </a:endParaRPr>
          </a:p>
        </p:txBody>
      </p:sp>
      <p:sp>
        <p:nvSpPr>
          <p:cNvPr id="18436" name="Oval 28"/>
          <p:cNvSpPr>
            <a:spLocks noChangeArrowheads="1"/>
          </p:cNvSpPr>
          <p:nvPr/>
        </p:nvSpPr>
        <p:spPr bwMode="auto">
          <a:xfrm>
            <a:off x="2241550" y="3016250"/>
            <a:ext cx="165100" cy="165100"/>
          </a:xfrm>
          <a:prstGeom prst="ellipse">
            <a:avLst/>
          </a:prstGeom>
          <a:solidFill>
            <a:srgbClr val="0092CA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itchFamily="-1" charset="0"/>
            </a:endParaRPr>
          </a:p>
        </p:txBody>
      </p:sp>
      <p:sp>
        <p:nvSpPr>
          <p:cNvPr id="18437" name="Oval 27"/>
          <p:cNvSpPr>
            <a:spLocks noChangeArrowheads="1"/>
          </p:cNvSpPr>
          <p:nvPr/>
        </p:nvSpPr>
        <p:spPr bwMode="auto">
          <a:xfrm>
            <a:off x="2241550" y="1524000"/>
            <a:ext cx="165100" cy="165100"/>
          </a:xfrm>
          <a:prstGeom prst="ellipse">
            <a:avLst/>
          </a:prstGeom>
          <a:solidFill>
            <a:srgbClr val="0092CA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itchFamily="-1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663575" y="360363"/>
            <a:ext cx="696913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Promoter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43063" y="354013"/>
            <a:ext cx="13144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Gene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254125" y="1114425"/>
            <a:ext cx="7778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Start point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160588" y="1017588"/>
            <a:ext cx="3413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DNA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09575" y="1325563"/>
            <a:ext cx="12477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 polymerase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30200" y="78263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983038" y="930275"/>
            <a:ext cx="1349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38138" y="930275"/>
            <a:ext cx="1349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989388" y="782638"/>
            <a:ext cx="134937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998538" y="528638"/>
            <a:ext cx="4762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flipH="1">
            <a:off x="1023938" y="1173163"/>
            <a:ext cx="0" cy="173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9" name="Line 25"/>
          <p:cNvSpPr>
            <a:spLocks noChangeShapeType="1"/>
          </p:cNvSpPr>
          <p:nvPr/>
        </p:nvSpPr>
        <p:spPr bwMode="auto">
          <a:xfrm>
            <a:off x="1084263" y="1023938"/>
            <a:ext cx="160337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sm" len="sm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0" name="Text Box 26"/>
          <p:cNvSpPr txBox="1">
            <a:spLocks noChangeArrowheads="1"/>
          </p:cNvSpPr>
          <p:nvPr/>
        </p:nvSpPr>
        <p:spPr bwMode="auto">
          <a:xfrm>
            <a:off x="2498725" y="1509713"/>
            <a:ext cx="657225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Initiation</a:t>
            </a:r>
          </a:p>
        </p:txBody>
      </p:sp>
      <p:sp>
        <p:nvSpPr>
          <p:cNvPr id="18451" name="Text Box 30"/>
          <p:cNvSpPr txBox="1">
            <a:spLocks noChangeArrowheads="1"/>
          </p:cNvSpPr>
          <p:nvPr/>
        </p:nvSpPr>
        <p:spPr bwMode="auto">
          <a:xfrm>
            <a:off x="2287588" y="1520825"/>
            <a:ext cx="77787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100" b="1">
                <a:solidFill>
                  <a:schemeClr val="bg1"/>
                </a:solidFill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1</a:t>
            </a:r>
          </a:p>
        </p:txBody>
      </p:sp>
      <p:sp>
        <p:nvSpPr>
          <p:cNvPr id="18452" name="Text Box 31"/>
          <p:cNvSpPr txBox="1">
            <a:spLocks noChangeArrowheads="1"/>
          </p:cNvSpPr>
          <p:nvPr/>
        </p:nvSpPr>
        <p:spPr bwMode="auto">
          <a:xfrm>
            <a:off x="2287588" y="3013075"/>
            <a:ext cx="77787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100" b="1">
                <a:solidFill>
                  <a:schemeClr val="bg1"/>
                </a:solidFill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2</a:t>
            </a:r>
          </a:p>
        </p:txBody>
      </p:sp>
      <p:sp>
        <p:nvSpPr>
          <p:cNvPr id="18453" name="Text Box 32"/>
          <p:cNvSpPr txBox="1">
            <a:spLocks noChangeArrowheads="1"/>
          </p:cNvSpPr>
          <p:nvPr/>
        </p:nvSpPr>
        <p:spPr bwMode="auto">
          <a:xfrm>
            <a:off x="2293938" y="4778375"/>
            <a:ext cx="77787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100" b="1">
                <a:solidFill>
                  <a:schemeClr val="bg1"/>
                </a:solidFill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</a:p>
        </p:txBody>
      </p:sp>
      <p:sp>
        <p:nvSpPr>
          <p:cNvPr id="18454" name="Text Box 33"/>
          <p:cNvSpPr txBox="1">
            <a:spLocks noChangeArrowheads="1"/>
          </p:cNvSpPr>
          <p:nvPr/>
        </p:nvSpPr>
        <p:spPr bwMode="auto">
          <a:xfrm>
            <a:off x="330200" y="20970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55" name="Text Box 34"/>
          <p:cNvSpPr txBox="1">
            <a:spLocks noChangeArrowheads="1"/>
          </p:cNvSpPr>
          <p:nvPr/>
        </p:nvSpPr>
        <p:spPr bwMode="auto">
          <a:xfrm>
            <a:off x="3994150" y="224313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56" name="Text Box 35"/>
          <p:cNvSpPr txBox="1">
            <a:spLocks noChangeArrowheads="1"/>
          </p:cNvSpPr>
          <p:nvPr/>
        </p:nvSpPr>
        <p:spPr bwMode="auto">
          <a:xfrm>
            <a:off x="338138" y="224472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57" name="Text Box 36"/>
          <p:cNvSpPr txBox="1">
            <a:spLocks noChangeArrowheads="1"/>
          </p:cNvSpPr>
          <p:nvPr/>
        </p:nvSpPr>
        <p:spPr bwMode="auto">
          <a:xfrm>
            <a:off x="3995738" y="2098675"/>
            <a:ext cx="1349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58" name="Text Box 37"/>
          <p:cNvSpPr txBox="1">
            <a:spLocks noChangeArrowheads="1"/>
          </p:cNvSpPr>
          <p:nvPr/>
        </p:nvSpPr>
        <p:spPr bwMode="auto">
          <a:xfrm>
            <a:off x="320675" y="2576513"/>
            <a:ext cx="708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Unwound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DNA</a:t>
            </a:r>
          </a:p>
        </p:txBody>
      </p:sp>
      <p:sp>
        <p:nvSpPr>
          <p:cNvPr id="18459" name="Text Box 38"/>
          <p:cNvSpPr txBox="1">
            <a:spLocks noChangeArrowheads="1"/>
          </p:cNvSpPr>
          <p:nvPr/>
        </p:nvSpPr>
        <p:spPr bwMode="auto">
          <a:xfrm>
            <a:off x="1330325" y="2462213"/>
            <a:ext cx="708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</a:t>
            </a:r>
          </a:p>
          <a:p>
            <a:pPr>
              <a:lnSpc>
                <a:spcPct val="80000"/>
              </a:lnSpc>
            </a:pP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transcript</a:t>
            </a:r>
          </a:p>
        </p:txBody>
      </p:sp>
      <p:sp>
        <p:nvSpPr>
          <p:cNvPr id="18460" name="Text Box 39"/>
          <p:cNvSpPr txBox="1">
            <a:spLocks noChangeArrowheads="1"/>
          </p:cNvSpPr>
          <p:nvPr/>
        </p:nvSpPr>
        <p:spPr bwMode="auto">
          <a:xfrm>
            <a:off x="2308225" y="2417763"/>
            <a:ext cx="11779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Template strand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of DNA</a:t>
            </a:r>
          </a:p>
        </p:txBody>
      </p:sp>
      <p:sp>
        <p:nvSpPr>
          <p:cNvPr id="18461" name="Text Box 40"/>
          <p:cNvSpPr txBox="1">
            <a:spLocks noChangeArrowheads="1"/>
          </p:cNvSpPr>
          <p:nvPr/>
        </p:nvSpPr>
        <p:spPr bwMode="auto">
          <a:xfrm>
            <a:off x="2498725" y="3001963"/>
            <a:ext cx="84137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Elongation</a:t>
            </a:r>
          </a:p>
        </p:txBody>
      </p:sp>
      <p:sp>
        <p:nvSpPr>
          <p:cNvPr id="18462" name="Line 41"/>
          <p:cNvSpPr>
            <a:spLocks noChangeShapeType="1"/>
          </p:cNvSpPr>
          <p:nvPr/>
        </p:nvSpPr>
        <p:spPr bwMode="auto">
          <a:xfrm flipH="1">
            <a:off x="793750" y="2373313"/>
            <a:ext cx="122238" cy="242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3" name="Line 42"/>
          <p:cNvSpPr>
            <a:spLocks noChangeShapeType="1"/>
          </p:cNvSpPr>
          <p:nvPr/>
        </p:nvSpPr>
        <p:spPr bwMode="auto">
          <a:xfrm>
            <a:off x="1181100" y="2311400"/>
            <a:ext cx="123825" cy="223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4" name="Line 43"/>
          <p:cNvSpPr>
            <a:spLocks noChangeShapeType="1"/>
          </p:cNvSpPr>
          <p:nvPr/>
        </p:nvSpPr>
        <p:spPr bwMode="auto">
          <a:xfrm>
            <a:off x="2343150" y="2336800"/>
            <a:ext cx="0" cy="88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5" name="Text Box 44"/>
          <p:cNvSpPr txBox="1">
            <a:spLocks noChangeArrowheads="1"/>
          </p:cNvSpPr>
          <p:nvPr/>
        </p:nvSpPr>
        <p:spPr bwMode="auto">
          <a:xfrm>
            <a:off x="815975" y="3516313"/>
            <a:ext cx="708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Rewound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DNA</a:t>
            </a:r>
          </a:p>
        </p:txBody>
      </p:sp>
      <p:sp>
        <p:nvSpPr>
          <p:cNvPr id="18466" name="Text Box 45"/>
          <p:cNvSpPr txBox="1">
            <a:spLocks noChangeArrowheads="1"/>
          </p:cNvSpPr>
          <p:nvPr/>
        </p:nvSpPr>
        <p:spPr bwMode="auto">
          <a:xfrm>
            <a:off x="323850" y="39258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67" name="Text Box 46"/>
          <p:cNvSpPr txBox="1">
            <a:spLocks noChangeArrowheads="1"/>
          </p:cNvSpPr>
          <p:nvPr/>
        </p:nvSpPr>
        <p:spPr bwMode="auto">
          <a:xfrm>
            <a:off x="958850" y="421163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68" name="Text Box 47"/>
          <p:cNvSpPr txBox="1">
            <a:spLocks noChangeArrowheads="1"/>
          </p:cNvSpPr>
          <p:nvPr/>
        </p:nvSpPr>
        <p:spPr bwMode="auto">
          <a:xfrm>
            <a:off x="3987800" y="40655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69" name="Text Box 48"/>
          <p:cNvSpPr txBox="1">
            <a:spLocks noChangeArrowheads="1"/>
          </p:cNvSpPr>
          <p:nvPr/>
        </p:nvSpPr>
        <p:spPr bwMode="auto">
          <a:xfrm>
            <a:off x="4940300" y="43703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0" name="Text Box 49"/>
          <p:cNvSpPr txBox="1">
            <a:spLocks noChangeArrowheads="1"/>
          </p:cNvSpPr>
          <p:nvPr/>
        </p:nvSpPr>
        <p:spPr bwMode="auto">
          <a:xfrm>
            <a:off x="4940300" y="364013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1" name="Text Box 50"/>
          <p:cNvSpPr txBox="1">
            <a:spLocks noChangeArrowheads="1"/>
          </p:cNvSpPr>
          <p:nvPr/>
        </p:nvSpPr>
        <p:spPr bwMode="auto">
          <a:xfrm>
            <a:off x="338138" y="407352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2" name="Text Box 51"/>
          <p:cNvSpPr txBox="1">
            <a:spLocks noChangeArrowheads="1"/>
          </p:cNvSpPr>
          <p:nvPr/>
        </p:nvSpPr>
        <p:spPr bwMode="auto">
          <a:xfrm>
            <a:off x="3989388" y="391477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3" name="Text Box 52"/>
          <p:cNvSpPr txBox="1">
            <a:spLocks noChangeArrowheads="1"/>
          </p:cNvSpPr>
          <p:nvPr/>
        </p:nvSpPr>
        <p:spPr bwMode="auto">
          <a:xfrm>
            <a:off x="2662238" y="400367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4" name="Text Box 53"/>
          <p:cNvSpPr txBox="1">
            <a:spLocks noChangeArrowheads="1"/>
          </p:cNvSpPr>
          <p:nvPr/>
        </p:nvSpPr>
        <p:spPr bwMode="auto">
          <a:xfrm>
            <a:off x="4948238" y="294957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75" name="Text Box 54"/>
          <p:cNvSpPr txBox="1">
            <a:spLocks noChangeArrowheads="1"/>
          </p:cNvSpPr>
          <p:nvPr/>
        </p:nvSpPr>
        <p:spPr bwMode="auto">
          <a:xfrm>
            <a:off x="815975" y="4487863"/>
            <a:ext cx="708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transcript</a:t>
            </a:r>
          </a:p>
        </p:txBody>
      </p:sp>
      <p:sp>
        <p:nvSpPr>
          <p:cNvPr id="18476" name="Line 55"/>
          <p:cNvSpPr>
            <a:spLocks noChangeShapeType="1"/>
          </p:cNvSpPr>
          <p:nvPr/>
        </p:nvSpPr>
        <p:spPr bwMode="auto">
          <a:xfrm>
            <a:off x="1181100" y="3790950"/>
            <a:ext cx="158750" cy="234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7" name="Line 56"/>
          <p:cNvSpPr>
            <a:spLocks noChangeShapeType="1"/>
          </p:cNvSpPr>
          <p:nvPr/>
        </p:nvSpPr>
        <p:spPr bwMode="auto">
          <a:xfrm flipV="1">
            <a:off x="1162050" y="4324350"/>
            <a:ext cx="177800" cy="247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8" name="Text Box 57"/>
          <p:cNvSpPr txBox="1">
            <a:spLocks noChangeArrowheads="1"/>
          </p:cNvSpPr>
          <p:nvPr/>
        </p:nvSpPr>
        <p:spPr bwMode="auto">
          <a:xfrm>
            <a:off x="2479675" y="4773613"/>
            <a:ext cx="90487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Termination</a:t>
            </a:r>
          </a:p>
        </p:txBody>
      </p:sp>
      <p:sp>
        <p:nvSpPr>
          <p:cNvPr id="18479" name="Text Box 58"/>
          <p:cNvSpPr txBox="1">
            <a:spLocks noChangeArrowheads="1"/>
          </p:cNvSpPr>
          <p:nvPr/>
        </p:nvSpPr>
        <p:spPr bwMode="auto">
          <a:xfrm>
            <a:off x="323850" y="52974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0" name="Text Box 59"/>
          <p:cNvSpPr txBox="1">
            <a:spLocks noChangeArrowheads="1"/>
          </p:cNvSpPr>
          <p:nvPr/>
        </p:nvSpPr>
        <p:spPr bwMode="auto">
          <a:xfrm>
            <a:off x="3987800" y="544353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1" name="Text Box 60"/>
          <p:cNvSpPr txBox="1">
            <a:spLocks noChangeArrowheads="1"/>
          </p:cNvSpPr>
          <p:nvPr/>
        </p:nvSpPr>
        <p:spPr bwMode="auto">
          <a:xfrm>
            <a:off x="331788" y="544512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2" name="Text Box 61"/>
          <p:cNvSpPr txBox="1">
            <a:spLocks noChangeArrowheads="1"/>
          </p:cNvSpPr>
          <p:nvPr/>
        </p:nvSpPr>
        <p:spPr bwMode="auto">
          <a:xfrm>
            <a:off x="3995738" y="529272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3" name="Text Box 62"/>
          <p:cNvSpPr txBox="1">
            <a:spLocks noChangeArrowheads="1"/>
          </p:cNvSpPr>
          <p:nvPr/>
        </p:nvSpPr>
        <p:spPr bwMode="auto">
          <a:xfrm>
            <a:off x="3690938" y="5673725"/>
            <a:ext cx="11588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4" name="Text Box 63"/>
          <p:cNvSpPr txBox="1">
            <a:spLocks noChangeArrowheads="1"/>
          </p:cNvSpPr>
          <p:nvPr/>
        </p:nvSpPr>
        <p:spPr bwMode="auto">
          <a:xfrm>
            <a:off x="965200" y="5665788"/>
            <a:ext cx="134938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85" name="Text Box 64"/>
          <p:cNvSpPr txBox="1">
            <a:spLocks noChangeArrowheads="1"/>
          </p:cNvSpPr>
          <p:nvPr/>
        </p:nvSpPr>
        <p:spPr bwMode="auto">
          <a:xfrm>
            <a:off x="1470025" y="5802313"/>
            <a:ext cx="19526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Completed RNA transcript</a:t>
            </a:r>
          </a:p>
        </p:txBody>
      </p:sp>
      <p:sp>
        <p:nvSpPr>
          <p:cNvPr id="18486" name="Text Box 65"/>
          <p:cNvSpPr txBox="1">
            <a:spLocks noChangeArrowheads="1"/>
          </p:cNvSpPr>
          <p:nvPr/>
        </p:nvSpPr>
        <p:spPr bwMode="auto">
          <a:xfrm>
            <a:off x="5483225" y="5008563"/>
            <a:ext cx="8921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Newly made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</a:t>
            </a:r>
          </a:p>
        </p:txBody>
      </p:sp>
      <p:sp>
        <p:nvSpPr>
          <p:cNvPr id="18487" name="Text Box 66"/>
          <p:cNvSpPr txBox="1">
            <a:spLocks noChangeArrowheads="1"/>
          </p:cNvSpPr>
          <p:nvPr/>
        </p:nvSpPr>
        <p:spPr bwMode="auto">
          <a:xfrm>
            <a:off x="7699375" y="4633913"/>
            <a:ext cx="10572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Template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strand of DNA</a:t>
            </a:r>
          </a:p>
        </p:txBody>
      </p:sp>
      <p:sp>
        <p:nvSpPr>
          <p:cNvPr id="18488" name="Text Box 68"/>
          <p:cNvSpPr txBox="1">
            <a:spLocks noChangeArrowheads="1"/>
          </p:cNvSpPr>
          <p:nvPr/>
        </p:nvSpPr>
        <p:spPr bwMode="auto">
          <a:xfrm>
            <a:off x="6137275" y="4373563"/>
            <a:ext cx="1184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Direction of</a:t>
            </a:r>
          </a:p>
          <a:p>
            <a:pPr>
              <a:lnSpc>
                <a:spcPct val="80000"/>
              </a:lnSpc>
            </a:pP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transcription</a:t>
            </a:r>
          </a:p>
          <a:p>
            <a:pPr>
              <a:lnSpc>
                <a:spcPct val="80000"/>
              </a:lnSpc>
            </a:pP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(“downstream”)</a:t>
            </a:r>
          </a:p>
        </p:txBody>
      </p:sp>
      <p:sp>
        <p:nvSpPr>
          <p:cNvPr id="18489" name="Line 69"/>
          <p:cNvSpPr>
            <a:spLocks noChangeShapeType="1"/>
          </p:cNvSpPr>
          <p:nvPr/>
        </p:nvSpPr>
        <p:spPr bwMode="auto">
          <a:xfrm>
            <a:off x="5264150" y="4876800"/>
            <a:ext cx="190500" cy="209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0" name="Line 70"/>
          <p:cNvSpPr>
            <a:spLocks noChangeShapeType="1"/>
          </p:cNvSpPr>
          <p:nvPr/>
        </p:nvSpPr>
        <p:spPr bwMode="auto">
          <a:xfrm>
            <a:off x="7702550" y="4108450"/>
            <a:ext cx="304800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1" name="Text Box 71"/>
          <p:cNvSpPr txBox="1">
            <a:spLocks noChangeArrowheads="1"/>
          </p:cNvSpPr>
          <p:nvPr/>
        </p:nvSpPr>
        <p:spPr bwMode="auto">
          <a:xfrm>
            <a:off x="6726238" y="3082925"/>
            <a:ext cx="4397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 end</a:t>
            </a:r>
            <a:endParaRPr lang="en-US" sz="1200" b="1">
              <a:latin typeface="Calibri" pitchFamily="-1" charset="0"/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8492" name="Line 72"/>
          <p:cNvSpPr>
            <a:spLocks noChangeShapeType="1"/>
          </p:cNvSpPr>
          <p:nvPr/>
        </p:nvSpPr>
        <p:spPr bwMode="auto">
          <a:xfrm>
            <a:off x="7061200" y="3244850"/>
            <a:ext cx="14605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3" name="Text Box 73"/>
          <p:cNvSpPr txBox="1">
            <a:spLocks noChangeArrowheads="1"/>
          </p:cNvSpPr>
          <p:nvPr/>
        </p:nvSpPr>
        <p:spPr bwMode="auto">
          <a:xfrm>
            <a:off x="6130925" y="2157413"/>
            <a:ext cx="8604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polymerase</a:t>
            </a:r>
          </a:p>
        </p:txBody>
      </p:sp>
      <p:sp>
        <p:nvSpPr>
          <p:cNvPr id="18494" name="Text Box 74"/>
          <p:cNvSpPr txBox="1">
            <a:spLocks noChangeArrowheads="1"/>
          </p:cNvSpPr>
          <p:nvPr/>
        </p:nvSpPr>
        <p:spPr bwMode="auto">
          <a:xfrm>
            <a:off x="7508875" y="1998663"/>
            <a:ext cx="12668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RNA nucleotides</a:t>
            </a:r>
          </a:p>
        </p:txBody>
      </p:sp>
      <p:sp>
        <p:nvSpPr>
          <p:cNvPr id="18495" name="Text Box 75"/>
          <p:cNvSpPr txBox="1">
            <a:spLocks noChangeArrowheads="1"/>
          </p:cNvSpPr>
          <p:nvPr/>
        </p:nvSpPr>
        <p:spPr bwMode="auto">
          <a:xfrm>
            <a:off x="6594475" y="1516063"/>
            <a:ext cx="1076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Nontemplate</a:t>
            </a:r>
          </a:p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strand of DNA</a:t>
            </a:r>
          </a:p>
        </p:txBody>
      </p:sp>
      <p:sp>
        <p:nvSpPr>
          <p:cNvPr id="18496" name="Text Box 76"/>
          <p:cNvSpPr txBox="1">
            <a:spLocks noChangeArrowheads="1"/>
          </p:cNvSpPr>
          <p:nvPr/>
        </p:nvSpPr>
        <p:spPr bwMode="auto">
          <a:xfrm>
            <a:off x="5153025" y="1547813"/>
            <a:ext cx="809625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Elongation</a:t>
            </a:r>
          </a:p>
        </p:txBody>
      </p:sp>
      <p:sp>
        <p:nvSpPr>
          <p:cNvPr id="18497" name="Line 77"/>
          <p:cNvSpPr>
            <a:spLocks noChangeShapeType="1"/>
          </p:cNvSpPr>
          <p:nvPr/>
        </p:nvSpPr>
        <p:spPr bwMode="auto">
          <a:xfrm>
            <a:off x="7092950" y="1866900"/>
            <a:ext cx="41275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8" name="Line 78"/>
          <p:cNvSpPr>
            <a:spLocks noChangeShapeType="1"/>
          </p:cNvSpPr>
          <p:nvPr/>
        </p:nvSpPr>
        <p:spPr bwMode="auto">
          <a:xfrm flipH="1">
            <a:off x="7353300" y="2178050"/>
            <a:ext cx="685800" cy="109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99" name="Line 79"/>
          <p:cNvSpPr>
            <a:spLocks noChangeShapeType="1"/>
          </p:cNvSpPr>
          <p:nvPr/>
        </p:nvSpPr>
        <p:spPr bwMode="auto">
          <a:xfrm flipH="1">
            <a:off x="7594600" y="2165350"/>
            <a:ext cx="444500" cy="101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00" name="Line 80"/>
          <p:cNvSpPr>
            <a:spLocks noChangeShapeType="1"/>
          </p:cNvSpPr>
          <p:nvPr/>
        </p:nvSpPr>
        <p:spPr bwMode="auto">
          <a:xfrm>
            <a:off x="8032750" y="2178050"/>
            <a:ext cx="190500" cy="71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01" name="AutoShape 83"/>
          <p:cNvSpPr>
            <a:spLocks/>
          </p:cNvSpPr>
          <p:nvPr/>
        </p:nvSpPr>
        <p:spPr bwMode="auto">
          <a:xfrm rot="5400000">
            <a:off x="2286794" y="-656431"/>
            <a:ext cx="152400" cy="2586038"/>
          </a:xfrm>
          <a:prstGeom prst="leftBrace">
            <a:avLst>
              <a:gd name="adj1" fmla="val 141406"/>
              <a:gd name="adj2" fmla="val 5303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itchFamily="-1" charset="0"/>
            </a:endParaRPr>
          </a:p>
        </p:txBody>
      </p:sp>
      <p:sp>
        <p:nvSpPr>
          <p:cNvPr id="18502" name="Line 86"/>
          <p:cNvSpPr>
            <a:spLocks noChangeShapeType="1"/>
          </p:cNvSpPr>
          <p:nvPr/>
        </p:nvSpPr>
        <p:spPr bwMode="auto">
          <a:xfrm>
            <a:off x="1069975" y="703263"/>
            <a:ext cx="1588" cy="147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03" name="Line 87"/>
          <p:cNvSpPr>
            <a:spLocks noChangeShapeType="1"/>
          </p:cNvSpPr>
          <p:nvPr/>
        </p:nvSpPr>
        <p:spPr bwMode="auto">
          <a:xfrm>
            <a:off x="3657600" y="703263"/>
            <a:ext cx="0" cy="142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04" name="Text Box 4"/>
          <p:cNvSpPr txBox="1">
            <a:spLocks noChangeArrowheads="1"/>
          </p:cNvSpPr>
          <p:nvPr/>
        </p:nvSpPr>
        <p:spPr bwMode="auto">
          <a:xfrm>
            <a:off x="3433763" y="360363"/>
            <a:ext cx="696912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200" b="1">
                <a:latin typeface="Calibri" pitchFamily="-1" charset="0"/>
                <a:ea typeface="ヒラギノ角ゴ Pro W3" pitchFamily="-1" charset="-128"/>
                <a:cs typeface="ヒラギノ角ゴ Pro W3" pitchFamily="-1" charset="-128"/>
              </a:rPr>
              <a:t>Terminator</a:t>
            </a:r>
          </a:p>
        </p:txBody>
      </p:sp>
      <p:sp>
        <p:nvSpPr>
          <p:cNvPr id="18505" name="Line 16"/>
          <p:cNvSpPr>
            <a:spLocks noChangeShapeType="1"/>
          </p:cNvSpPr>
          <p:nvPr/>
        </p:nvSpPr>
        <p:spPr bwMode="auto">
          <a:xfrm>
            <a:off x="3768725" y="528638"/>
            <a:ext cx="4763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06" name="Slide Number Placeholder 7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6E3A0D-EF9E-1D45-BB5A-E07555999998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GM Crop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sample of cells is removed from the “parent” plant.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Sampled cells are grown into a callus.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transgene is inserted into cells of the callus by one of several methods.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Electroporation</a:t>
            </a:r>
            <a:endParaRPr lang="en-US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Gene gun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i="1" dirty="0" err="1" smtClean="0">
                <a:ea typeface="+mn-ea"/>
              </a:rPr>
              <a:t>Agrobacterium</a:t>
            </a:r>
            <a:r>
              <a:rPr lang="en-US" i="1" dirty="0" smtClean="0">
                <a:ea typeface="+mn-ea"/>
              </a:rPr>
              <a:t> </a:t>
            </a:r>
            <a:r>
              <a:rPr lang="en-US" i="1" dirty="0" err="1" smtClean="0">
                <a:ea typeface="+mn-ea"/>
              </a:rPr>
              <a:t>tumefaciens</a:t>
            </a:r>
            <a:endParaRPr lang="en-US" i="1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 marker is transferred along with the transgene.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Antibiotic resistance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Visual marker (e.g., GFP)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Transgenic cells must be identified and isolated from the callus.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17C937-A8E4-E248-A76E-BEAC1F0F18CF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GM Crop (cont.)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Isolated transgenic cells are hormonally induced to grow into complete plants.</a:t>
            </a:r>
          </a:p>
          <a:p>
            <a:r>
              <a:rPr lang="en-US" smtClean="0"/>
              <a:t>The transgenic plant is back-crossed with the highest-yielding field crop.</a:t>
            </a:r>
          </a:p>
          <a:p>
            <a:r>
              <a:rPr lang="en-US" smtClean="0"/>
              <a:t>Bringing a GM crop to market can take a decade or more.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C05081-F1A1-8145-B5D1-DC165B7795CF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Follow instructions very carefully.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Take careful steps to prevent contamination.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InstaGene</a:t>
            </a:r>
            <a:r>
              <a:rPr lang="en-US" dirty="0" smtClean="0">
                <a:ea typeface="+mn-ea"/>
                <a:cs typeface="+mn-cs"/>
              </a:rPr>
              <a:t> matrix is a suspension of negatively charged beads that bind to </a:t>
            </a:r>
            <a:r>
              <a:rPr lang="en-US" dirty="0" err="1" smtClean="0">
                <a:ea typeface="+mn-ea"/>
                <a:cs typeface="+mn-cs"/>
              </a:rPr>
              <a:t>cations</a:t>
            </a:r>
            <a:r>
              <a:rPr lang="en-US" dirty="0" smtClean="0">
                <a:ea typeface="+mn-ea"/>
                <a:cs typeface="+mn-cs"/>
              </a:rPr>
              <a:t>, preventing them from helping enzymes degrade the DNA.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beads are removed by centrifugation, and the supernatant contains the DNA.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Master Mix contains nucleotides, buffer, polymerase, primers, and dye.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4CC350-D626-8142-92F3-6C6E18CFBA2A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554</Words>
  <Application>Microsoft Macintosh PowerPoint</Application>
  <PresentationFormat>On-screen Show (4:3)</PresentationFormat>
  <Paragraphs>113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Genetically Modified (GM) Foods</vt:lpstr>
      <vt:lpstr>Creating a GM Crop</vt:lpstr>
      <vt:lpstr>Creating a GM Crop (cont.)</vt:lpstr>
      <vt:lpstr>Slide 4</vt:lpstr>
      <vt:lpstr>Creating a GM Crop (cont.)</vt:lpstr>
      <vt:lpstr>Creating a GM Crop (cont.)</vt:lpstr>
      <vt:lpstr>Experimental Procedure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Genetically Modified (GM) Foods</dc:title>
  <dc:creator>Ty Hoffman</dc:creator>
  <cp:lastModifiedBy>Ty Hoffman</cp:lastModifiedBy>
  <cp:revision>3</cp:revision>
  <dcterms:created xsi:type="dcterms:W3CDTF">2012-06-20T16:03:25Z</dcterms:created>
  <dcterms:modified xsi:type="dcterms:W3CDTF">2012-06-20T16:25:01Z</dcterms:modified>
</cp:coreProperties>
</file>