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jpeg" ContentType="image/jpeg"/>
  <Default Extension="xml" ContentType="application/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presentation.xml" ContentType="application/vnd.openxmlformats-officedocument.presentationml.presentation.main+xml"/>
  <Override PartName="/ppt/handoutMasters/handoutMaster1.xml" ContentType="application/vnd.openxmlformats-officedocument.presentationml.handoutMaster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7" r:id="rId2"/>
    <p:sldId id="258" r:id="rId3"/>
    <p:sldId id="259" r:id="rId4"/>
    <p:sldId id="261" r:id="rId5"/>
    <p:sldId id="262" r:id="rId6"/>
    <p:sldId id="263" r:id="rId7"/>
    <p:sldId id="264" r:id="rId8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" charset="0"/>
        <a:ea typeface="ＭＳ Ｐゴシック" pitchFamily="-1" charset="-128"/>
        <a:cs typeface="ＭＳ Ｐゴシック" pitchFamily="-1" charset="-128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" charset="0"/>
        <a:ea typeface="ＭＳ Ｐゴシック" pitchFamily="-1" charset="-128"/>
        <a:cs typeface="ＭＳ Ｐゴシック" pitchFamily="-1" charset="-128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" charset="0"/>
        <a:ea typeface="ＭＳ Ｐゴシック" pitchFamily="-1" charset="-128"/>
        <a:cs typeface="ＭＳ Ｐゴシック" pitchFamily="-1" charset="-128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" charset="0"/>
        <a:ea typeface="ＭＳ Ｐゴシック" pitchFamily="-1" charset="-128"/>
        <a:cs typeface="ＭＳ Ｐゴシック" pitchFamily="-1" charset="-128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" charset="0"/>
        <a:ea typeface="ＭＳ Ｐゴシック" pitchFamily="-1" charset="-128"/>
        <a:cs typeface="ＭＳ Ｐゴシック" pitchFamily="-1" charset="-128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pitchFamily="-1" charset="0"/>
        <a:ea typeface="ＭＳ Ｐゴシック" pitchFamily="-1" charset="-128"/>
        <a:cs typeface="ＭＳ Ｐゴシック" pitchFamily="-1" charset="-128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pitchFamily="-1" charset="0"/>
        <a:ea typeface="ＭＳ Ｐゴシック" pitchFamily="-1" charset="-128"/>
        <a:cs typeface="ＭＳ Ｐゴシック" pitchFamily="-1" charset="-128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pitchFamily="-1" charset="0"/>
        <a:ea typeface="ＭＳ Ｐゴシック" pitchFamily="-1" charset="-128"/>
        <a:cs typeface="ＭＳ Ｐゴシック" pitchFamily="-1" charset="-128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pitchFamily="-1" charset="0"/>
        <a:ea typeface="ＭＳ Ｐゴシック" pitchFamily="-1" charset="-128"/>
        <a:cs typeface="ＭＳ Ｐゴシック" pitchFamily="-1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145" d="100"/>
          <a:sy n="145" d="100"/>
        </p:scale>
        <p:origin x="-6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CA56EFB7-07A7-FC43-AB25-1CFD0BEDF7A3}" type="datetime1">
              <a:rPr lang="en-US"/>
              <a:pPr>
                <a:defRPr/>
              </a:pPr>
              <a:t>6/20/12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262ADCFD-AC55-254E-A2AF-8D05EA5247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36C899BB-9519-0C43-9FED-5013EEC37703}" type="datetime1">
              <a:rPr lang="en-US"/>
              <a:pPr>
                <a:defRPr/>
              </a:pPr>
              <a:t>6/20/12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87E185E9-361A-394C-BDF2-9DC101B564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" charset="-128"/>
        <a:cs typeface="ＭＳ Ｐゴシック" pitchFamily="-1" charset="-128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" charset="-128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" charset="-128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" charset="-128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CE31A15-D8BC-2D42-A238-BB2A3910D517}" type="slidenum">
              <a:rPr lang="en-US">
                <a:ea typeface="ＭＳ Ｐゴシック" pitchFamily="-1" charset="-128"/>
                <a:cs typeface="ＭＳ Ｐゴシック" pitchFamily="-1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CDD3E2-4B0C-8E46-BB2F-8EDFF42536A8}" type="datetime1">
              <a:rPr lang="en-US"/>
              <a:pPr>
                <a:defRPr/>
              </a:pPr>
              <a:t>6/20/12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6053A6-0CFE-394F-B621-18A9689CB37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131218-C918-A24A-8A15-DCBFBE950847}" type="datetime1">
              <a:rPr lang="en-US"/>
              <a:pPr>
                <a:defRPr/>
              </a:pPr>
              <a:t>6/20/12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4BC2A0-B5B4-F74F-A362-DF91DD9F595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77C2D7-906F-A648-BAB8-AF714FF6DAEB}" type="datetime1">
              <a:rPr lang="en-US"/>
              <a:pPr>
                <a:defRPr/>
              </a:pPr>
              <a:t>6/20/12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19438A-9764-7C40-9C2A-F1ED72DBE1D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E29169-F284-1C41-8533-E22582912EF1}" type="datetime1">
              <a:rPr lang="en-US"/>
              <a:pPr>
                <a:defRPr/>
              </a:pPr>
              <a:t>6/20/12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80E68B-462E-0544-9CCB-6D83C986F79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533C41-E9BC-0441-B489-1455F96A93F5}" type="datetime1">
              <a:rPr lang="en-US"/>
              <a:pPr>
                <a:defRPr/>
              </a:pPr>
              <a:t>6/20/12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881D94-B760-8945-A5C3-C009362428C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CF88D0-10B0-3143-BBB6-7FFEE3384AC7}" type="datetime1">
              <a:rPr lang="en-US"/>
              <a:pPr>
                <a:defRPr/>
              </a:pPr>
              <a:t>6/20/12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9C67BB-229F-7D43-860A-B08EE52533D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1EBFF9-A950-854E-97A3-28B96D94E764}" type="datetime1">
              <a:rPr lang="en-US"/>
              <a:pPr>
                <a:defRPr/>
              </a:pPr>
              <a:t>6/20/12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BDECD7-3C36-9D42-AA9B-746408F8588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A76C22-B903-8940-9BEB-3CB90386D7CB}" type="datetime1">
              <a:rPr lang="en-US"/>
              <a:pPr>
                <a:defRPr/>
              </a:pPr>
              <a:t>6/20/12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7D61C0-12D1-8B49-BFF2-6E8224D40D3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98AA78-884C-3441-BCD2-A109C68E6349}" type="datetime1">
              <a:rPr lang="en-US"/>
              <a:pPr>
                <a:defRPr/>
              </a:pPr>
              <a:t>6/20/12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525B7F-2E71-1D4C-A072-02F8B53A082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BB15C5-F1BA-5246-8A30-97B58A35A50E}" type="datetime1">
              <a:rPr lang="en-US"/>
              <a:pPr>
                <a:defRPr/>
              </a:pPr>
              <a:t>6/20/12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5BACA5-B226-3445-99E8-93A64192192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BBA968-1FA1-0948-8731-00CB97AC5F83}" type="datetime1">
              <a:rPr lang="en-US"/>
              <a:pPr>
                <a:defRPr/>
              </a:pPr>
              <a:t>6/20/12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11714F-C5F7-0D40-BE94-3B88608B293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3954BB77-E95D-734F-9453-304928B67AE1}" type="datetime1">
              <a:rPr lang="en-US"/>
              <a:pPr>
                <a:defRPr/>
              </a:pPr>
              <a:t>6/20/12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2400" smtClean="0">
                <a:solidFill>
                  <a:srgbClr val="FF0000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C83E74CD-557A-274A-83FA-F9733964F4D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-1" charset="-128"/>
          <a:cs typeface="ＭＳ Ｐゴシック" pitchFamily="-1" charset="-128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pitchFamily="-1" charset="0"/>
        <a:buChar char="•"/>
        <a:defRPr sz="3200" kern="1200">
          <a:solidFill>
            <a:schemeClr val="tx1"/>
          </a:solidFill>
          <a:latin typeface="+mn-lt"/>
          <a:ea typeface="ＭＳ Ｐゴシック" pitchFamily="-1" charset="-128"/>
          <a:cs typeface="ＭＳ Ｐゴシック" pitchFamily="-1" charset="-128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pitchFamily="-1" charset="0"/>
        <a:buChar char="–"/>
        <a:defRPr sz="2800" kern="1200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pitchFamily="-1" charset="0"/>
        <a:buChar char="•"/>
        <a:defRPr sz="2400" kern="1200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pitchFamily="-1" charset="0"/>
        <a:buChar char="–"/>
        <a:defRPr sz="2000" kern="1200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pitchFamily="-1" charset="0"/>
        <a:buChar char="»"/>
        <a:defRPr sz="2000" kern="1200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Genetically Modified (GM) Foods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GM foods can be either transgenic or cisgenic.</a:t>
            </a:r>
          </a:p>
          <a:p>
            <a:r>
              <a:rPr lang="en-US" smtClean="0"/>
              <a:t>The transgene codes for a protein that is somehow advantageous to the plant.</a:t>
            </a:r>
          </a:p>
          <a:p>
            <a:pPr lvl="1"/>
            <a:r>
              <a:rPr lang="en-US" smtClean="0"/>
              <a:t>Pest resistance</a:t>
            </a:r>
          </a:p>
          <a:p>
            <a:pPr lvl="1"/>
            <a:r>
              <a:rPr lang="en-US" smtClean="0"/>
              <a:t>Tolerance to herbicides</a:t>
            </a:r>
          </a:p>
          <a:p>
            <a:pPr lvl="1"/>
            <a:r>
              <a:rPr lang="en-US" smtClean="0"/>
              <a:t>Delayed ripening of fruit</a:t>
            </a:r>
          </a:p>
          <a:p>
            <a:pPr lvl="1"/>
            <a:r>
              <a:rPr lang="en-US" smtClean="0"/>
              <a:t>Improved yield</a:t>
            </a:r>
          </a:p>
          <a:p>
            <a:pPr lvl="1"/>
            <a:r>
              <a:rPr lang="en-US" smtClean="0"/>
              <a:t>Increased or improved nutrient content</a:t>
            </a:r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98FFFD4-D5F3-B24C-BB7B-284AE97103D8}" type="slidenum">
              <a:rPr lang="en-US">
                <a:ea typeface="ＭＳ Ｐゴシック" pitchFamily="-1" charset="-128"/>
                <a:cs typeface="ＭＳ Ｐゴシック" pitchFamily="-1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Creating a GM Crop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20000"/>
          </a:bodyPr>
          <a:lstStyle/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>
                <a:ea typeface="+mn-ea"/>
                <a:cs typeface="+mn-cs"/>
              </a:rPr>
              <a:t>A potentially useful gene must be identified.</a:t>
            </a:r>
          </a:p>
          <a:p>
            <a:pPr lvl="1" fontAlgn="auto">
              <a:spcAft>
                <a:spcPts val="0"/>
              </a:spcAft>
              <a:buFont typeface="Arial"/>
              <a:buChar char="–"/>
              <a:defRPr/>
            </a:pPr>
            <a:r>
              <a:rPr lang="en-US" dirty="0" smtClean="0">
                <a:ea typeface="+mn-ea"/>
              </a:rPr>
              <a:t>A popular source is a gene from the bacterium, </a:t>
            </a:r>
            <a:r>
              <a:rPr lang="en-US" i="1" dirty="0" smtClean="0">
                <a:ea typeface="+mn-ea"/>
              </a:rPr>
              <a:t>Bacillus </a:t>
            </a:r>
            <a:r>
              <a:rPr lang="en-US" i="1" dirty="0" err="1" smtClean="0">
                <a:ea typeface="+mn-ea"/>
              </a:rPr>
              <a:t>thuringiensis</a:t>
            </a:r>
            <a:r>
              <a:rPr lang="en-US" i="1" dirty="0" smtClean="0">
                <a:ea typeface="+mn-ea"/>
              </a:rPr>
              <a:t> </a:t>
            </a:r>
            <a:r>
              <a:rPr lang="en-US" dirty="0" smtClean="0">
                <a:ea typeface="+mn-ea"/>
              </a:rPr>
              <a:t>(Bt).</a:t>
            </a:r>
          </a:p>
          <a:p>
            <a:pPr lvl="1" fontAlgn="auto">
              <a:spcAft>
                <a:spcPts val="0"/>
              </a:spcAft>
              <a:buFont typeface="Arial"/>
              <a:buChar char="–"/>
              <a:defRPr/>
            </a:pPr>
            <a:r>
              <a:rPr lang="en-US" dirty="0" smtClean="0">
                <a:ea typeface="+mn-ea"/>
              </a:rPr>
              <a:t>The Bt transgene codes for delta-</a:t>
            </a:r>
            <a:r>
              <a:rPr lang="en-US" dirty="0" err="1" smtClean="0">
                <a:ea typeface="+mn-ea"/>
              </a:rPr>
              <a:t>endotoxin</a:t>
            </a:r>
            <a:r>
              <a:rPr lang="en-US" dirty="0" smtClean="0">
                <a:ea typeface="+mn-ea"/>
              </a:rPr>
              <a:t>.</a:t>
            </a:r>
          </a:p>
          <a:p>
            <a:pPr lvl="1" fontAlgn="auto">
              <a:spcAft>
                <a:spcPts val="0"/>
              </a:spcAft>
              <a:buFont typeface="Arial"/>
              <a:buChar char="–"/>
              <a:defRPr/>
            </a:pPr>
            <a:r>
              <a:rPr lang="en-US" dirty="0" smtClean="0">
                <a:ea typeface="+mn-ea"/>
              </a:rPr>
              <a:t>Delta-</a:t>
            </a:r>
            <a:r>
              <a:rPr lang="en-US" dirty="0" err="1" smtClean="0">
                <a:ea typeface="+mn-ea"/>
              </a:rPr>
              <a:t>endotoxin</a:t>
            </a:r>
            <a:r>
              <a:rPr lang="en-US" dirty="0" smtClean="0">
                <a:ea typeface="+mn-ea"/>
              </a:rPr>
              <a:t> kills various pests that would otherwise destroy plants by boring into them.</a:t>
            </a: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>
                <a:ea typeface="+mn-ea"/>
                <a:cs typeface="+mn-cs"/>
              </a:rPr>
              <a:t>The potential transgene must be located within the host’s genome.</a:t>
            </a: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>
                <a:ea typeface="+mn-ea"/>
                <a:cs typeface="+mn-cs"/>
              </a:rPr>
              <a:t>The potential transgene must be isolated.</a:t>
            </a: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>
                <a:ea typeface="+mn-ea"/>
                <a:cs typeface="+mn-cs"/>
              </a:rPr>
              <a:t>The coding portion of the transgene might be just hundreds or thousands of base pairs, but could contain tens of thousands</a:t>
            </a:r>
            <a:r>
              <a:rPr lang="en-US" dirty="0" smtClean="0">
                <a:ea typeface="+mn-ea"/>
                <a:cs typeface="+mn-cs"/>
              </a:rPr>
              <a:t> of base </a:t>
            </a:r>
            <a:r>
              <a:rPr lang="en-US" dirty="0" smtClean="0">
                <a:ea typeface="+mn-ea"/>
                <a:cs typeface="+mn-cs"/>
              </a:rPr>
              <a:t>pairs in introns. </a:t>
            </a: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endParaRPr lang="en-US" dirty="0" smtClean="0">
              <a:ea typeface="+mn-ea"/>
              <a:cs typeface="+mn-cs"/>
            </a:endParaRPr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423E62E-FF39-2040-8613-39E694BFA33D}" type="slidenum">
              <a:rPr lang="en-US">
                <a:ea typeface="ＭＳ Ｐゴシック" pitchFamily="-1" charset="-128"/>
                <a:cs typeface="ＭＳ Ｐゴシック" pitchFamily="-1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Creating a GM Crop (cont.)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70000" lnSpcReduction="20000"/>
          </a:bodyPr>
          <a:lstStyle/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>
                <a:ea typeface="+mn-ea"/>
                <a:cs typeface="+mn-cs"/>
              </a:rPr>
              <a:t>The transgene is modified for the recipient by removing introns.</a:t>
            </a: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>
                <a:ea typeface="+mn-ea"/>
                <a:cs typeface="+mn-cs"/>
              </a:rPr>
              <a:t>A promoter is added, allowing polymerase to initiate transcription.</a:t>
            </a:r>
          </a:p>
          <a:p>
            <a:pPr lvl="1" fontAlgn="auto">
              <a:spcAft>
                <a:spcPts val="0"/>
              </a:spcAft>
              <a:buFont typeface="Arial"/>
              <a:buChar char="–"/>
              <a:defRPr/>
            </a:pPr>
            <a:r>
              <a:rPr lang="en-US" dirty="0" smtClean="0">
                <a:ea typeface="+mn-ea"/>
              </a:rPr>
              <a:t>The most commonly used promoter is </a:t>
            </a:r>
            <a:r>
              <a:rPr lang="en-US" dirty="0" err="1" smtClean="0">
                <a:ea typeface="+mn-ea"/>
              </a:rPr>
              <a:t>CaMV</a:t>
            </a:r>
            <a:r>
              <a:rPr lang="en-US" dirty="0" smtClean="0">
                <a:ea typeface="+mn-ea"/>
              </a:rPr>
              <a:t> 35S from the cauliflower mosaic virus.</a:t>
            </a:r>
          </a:p>
          <a:p>
            <a:pPr lvl="1" fontAlgn="auto">
              <a:spcAft>
                <a:spcPts val="0"/>
              </a:spcAft>
              <a:buFont typeface="Arial"/>
              <a:buChar char="–"/>
              <a:defRPr/>
            </a:pPr>
            <a:r>
              <a:rPr lang="en-US" dirty="0" smtClean="0">
                <a:ea typeface="+mn-ea"/>
              </a:rPr>
              <a:t>35S is used, because it has evolved to “work” (cause transcription) in all types of cells within a plant.</a:t>
            </a: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>
                <a:ea typeface="+mn-ea"/>
                <a:cs typeface="+mn-cs"/>
              </a:rPr>
              <a:t>A terminator is added, serving as a signal to end transcription.</a:t>
            </a:r>
          </a:p>
          <a:p>
            <a:pPr lvl="1" fontAlgn="auto">
              <a:spcAft>
                <a:spcPts val="0"/>
              </a:spcAft>
              <a:buFont typeface="Arial"/>
              <a:buChar char="–"/>
              <a:defRPr/>
            </a:pPr>
            <a:r>
              <a:rPr lang="en-US" dirty="0" smtClean="0">
                <a:ea typeface="+mn-ea"/>
              </a:rPr>
              <a:t>The most commonly used terminator is the </a:t>
            </a:r>
            <a:r>
              <a:rPr lang="en-US" dirty="0" err="1" smtClean="0">
                <a:ea typeface="+mn-ea"/>
              </a:rPr>
              <a:t>nopaline</a:t>
            </a:r>
            <a:r>
              <a:rPr lang="en-US" dirty="0" smtClean="0">
                <a:ea typeface="+mn-ea"/>
              </a:rPr>
              <a:t> synthase (NOS) terminator from </a:t>
            </a:r>
            <a:r>
              <a:rPr lang="en-US" i="1" dirty="0" err="1" smtClean="0">
                <a:ea typeface="+mn-ea"/>
              </a:rPr>
              <a:t>Agrobacterium</a:t>
            </a:r>
            <a:r>
              <a:rPr lang="en-US" i="1" dirty="0" smtClean="0">
                <a:ea typeface="+mn-ea"/>
              </a:rPr>
              <a:t> </a:t>
            </a:r>
            <a:r>
              <a:rPr lang="en-US" i="1" dirty="0" err="1" smtClean="0">
                <a:ea typeface="+mn-ea"/>
              </a:rPr>
              <a:t>tumefaciens</a:t>
            </a:r>
            <a:r>
              <a:rPr lang="en-US" dirty="0" smtClean="0">
                <a:ea typeface="+mn-ea"/>
              </a:rPr>
              <a:t>.</a:t>
            </a: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>
                <a:ea typeface="+mn-ea"/>
                <a:cs typeface="+mn-cs"/>
              </a:rPr>
              <a:t>The transgene is engineered to be constitutively</a:t>
            </a:r>
            <a:r>
              <a:rPr lang="en-US" dirty="0" smtClean="0">
                <a:ea typeface="+mn-ea"/>
                <a:cs typeface="+mn-cs"/>
              </a:rPr>
              <a:t> transcribed. </a:t>
            </a:r>
            <a:endParaRPr lang="en-US" dirty="0" smtClean="0">
              <a:ea typeface="+mn-ea"/>
              <a:cs typeface="+mn-cs"/>
            </a:endParaRPr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7B359D1-C733-D94E-BE07-837213CA6437}" type="slidenum">
              <a:rPr lang="en-US">
                <a:ea typeface="ＭＳ Ｐゴシック" pitchFamily="-1" charset="-128"/>
                <a:cs typeface="ＭＳ Ｐゴシック" pitchFamily="-1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88" descr="17_07-TranscriptionStage-U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6863" y="334963"/>
            <a:ext cx="8548687" cy="618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5" name="Oval 29"/>
          <p:cNvSpPr>
            <a:spLocks noChangeArrowheads="1"/>
          </p:cNvSpPr>
          <p:nvPr/>
        </p:nvSpPr>
        <p:spPr bwMode="auto">
          <a:xfrm>
            <a:off x="2247900" y="4787900"/>
            <a:ext cx="165100" cy="165100"/>
          </a:xfrm>
          <a:prstGeom prst="ellipse">
            <a:avLst/>
          </a:prstGeom>
          <a:solidFill>
            <a:srgbClr val="0092CA"/>
          </a:solidFill>
          <a:ln w="9525">
            <a:noFill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Calibri" pitchFamily="-1" charset="0"/>
            </a:endParaRPr>
          </a:p>
        </p:txBody>
      </p:sp>
      <p:sp>
        <p:nvSpPr>
          <p:cNvPr id="18436" name="Oval 28"/>
          <p:cNvSpPr>
            <a:spLocks noChangeArrowheads="1"/>
          </p:cNvSpPr>
          <p:nvPr/>
        </p:nvSpPr>
        <p:spPr bwMode="auto">
          <a:xfrm>
            <a:off x="2241550" y="3016250"/>
            <a:ext cx="165100" cy="165100"/>
          </a:xfrm>
          <a:prstGeom prst="ellipse">
            <a:avLst/>
          </a:prstGeom>
          <a:solidFill>
            <a:srgbClr val="0092CA"/>
          </a:solidFill>
          <a:ln w="9525">
            <a:noFill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Calibri" pitchFamily="-1" charset="0"/>
            </a:endParaRPr>
          </a:p>
        </p:txBody>
      </p:sp>
      <p:sp>
        <p:nvSpPr>
          <p:cNvPr id="18437" name="Oval 27"/>
          <p:cNvSpPr>
            <a:spLocks noChangeArrowheads="1"/>
          </p:cNvSpPr>
          <p:nvPr/>
        </p:nvSpPr>
        <p:spPr bwMode="auto">
          <a:xfrm>
            <a:off x="2241550" y="1524000"/>
            <a:ext cx="165100" cy="165100"/>
          </a:xfrm>
          <a:prstGeom prst="ellipse">
            <a:avLst/>
          </a:prstGeom>
          <a:solidFill>
            <a:srgbClr val="0092CA"/>
          </a:solidFill>
          <a:ln w="9525">
            <a:noFill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Calibri" pitchFamily="-1" charset="0"/>
            </a:endParaRPr>
          </a:p>
        </p:txBody>
      </p:sp>
      <p:sp>
        <p:nvSpPr>
          <p:cNvPr id="18438" name="Text Box 4"/>
          <p:cNvSpPr txBox="1">
            <a:spLocks noChangeArrowheads="1"/>
          </p:cNvSpPr>
          <p:nvPr/>
        </p:nvSpPr>
        <p:spPr bwMode="auto">
          <a:xfrm>
            <a:off x="663575" y="360363"/>
            <a:ext cx="696913" cy="185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r>
              <a:rPr lang="en-US" sz="1200" b="1">
                <a:latin typeface="Calibri" pitchFamily="-1" charset="0"/>
                <a:ea typeface="ヒラギノ角ゴ Pro W3" pitchFamily="-1" charset="-128"/>
                <a:cs typeface="ヒラギノ角ゴ Pro W3" pitchFamily="-1" charset="-128"/>
              </a:rPr>
              <a:t>Promoter</a:t>
            </a:r>
          </a:p>
        </p:txBody>
      </p:sp>
      <p:sp>
        <p:nvSpPr>
          <p:cNvPr id="18439" name="Text Box 7"/>
          <p:cNvSpPr txBox="1">
            <a:spLocks noChangeArrowheads="1"/>
          </p:cNvSpPr>
          <p:nvPr/>
        </p:nvSpPr>
        <p:spPr bwMode="auto">
          <a:xfrm>
            <a:off x="1643063" y="354013"/>
            <a:ext cx="1314450" cy="19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pPr algn="ctr"/>
            <a:r>
              <a:rPr lang="en-US" sz="1200" b="1">
                <a:latin typeface="Calibri" pitchFamily="-1" charset="0"/>
                <a:ea typeface="ヒラギノ角ゴ Pro W3" pitchFamily="-1" charset="-128"/>
                <a:cs typeface="ヒラギノ角ゴ Pro W3" pitchFamily="-1" charset="-128"/>
              </a:rPr>
              <a:t>Gene</a:t>
            </a:r>
          </a:p>
        </p:txBody>
      </p:sp>
      <p:sp>
        <p:nvSpPr>
          <p:cNvPr id="18440" name="Text Box 8"/>
          <p:cNvSpPr txBox="1">
            <a:spLocks noChangeArrowheads="1"/>
          </p:cNvSpPr>
          <p:nvPr/>
        </p:nvSpPr>
        <p:spPr bwMode="auto">
          <a:xfrm>
            <a:off x="1254125" y="1114425"/>
            <a:ext cx="777875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r>
              <a:rPr lang="en-US" sz="1200" b="1">
                <a:latin typeface="Calibri" pitchFamily="-1" charset="0"/>
                <a:ea typeface="ヒラギノ角ゴ Pro W3" pitchFamily="-1" charset="-128"/>
                <a:cs typeface="ヒラギノ角ゴ Pro W3" pitchFamily="-1" charset="-128"/>
              </a:rPr>
              <a:t>Start point</a:t>
            </a:r>
          </a:p>
        </p:txBody>
      </p:sp>
      <p:sp>
        <p:nvSpPr>
          <p:cNvPr id="18441" name="Text Box 9"/>
          <p:cNvSpPr txBox="1">
            <a:spLocks noChangeArrowheads="1"/>
          </p:cNvSpPr>
          <p:nvPr/>
        </p:nvSpPr>
        <p:spPr bwMode="auto">
          <a:xfrm>
            <a:off x="2160588" y="1017588"/>
            <a:ext cx="341312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r>
              <a:rPr lang="en-US" sz="1200" b="1">
                <a:latin typeface="Calibri" pitchFamily="-1" charset="0"/>
                <a:ea typeface="ヒラギノ角ゴ Pro W3" pitchFamily="-1" charset="-128"/>
                <a:cs typeface="ヒラギノ角ゴ Pro W3" pitchFamily="-1" charset="-128"/>
              </a:rPr>
              <a:t>DNA</a:t>
            </a:r>
          </a:p>
        </p:txBody>
      </p:sp>
      <p:sp>
        <p:nvSpPr>
          <p:cNvPr id="18442" name="Text Box 10"/>
          <p:cNvSpPr txBox="1">
            <a:spLocks noChangeArrowheads="1"/>
          </p:cNvSpPr>
          <p:nvPr/>
        </p:nvSpPr>
        <p:spPr bwMode="auto">
          <a:xfrm>
            <a:off x="409575" y="1325563"/>
            <a:ext cx="1247775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r>
              <a:rPr lang="en-US" sz="1200" b="1">
                <a:latin typeface="Calibri" pitchFamily="-1" charset="0"/>
                <a:ea typeface="ヒラギノ角ゴ Pro W3" pitchFamily="-1" charset="-128"/>
                <a:cs typeface="ヒラギノ角ゴ Pro W3" pitchFamily="-1" charset="-128"/>
              </a:rPr>
              <a:t>RNA polymerase</a:t>
            </a:r>
          </a:p>
        </p:txBody>
      </p:sp>
      <p:sp>
        <p:nvSpPr>
          <p:cNvPr id="18443" name="Text Box 11"/>
          <p:cNvSpPr txBox="1">
            <a:spLocks noChangeArrowheads="1"/>
          </p:cNvSpPr>
          <p:nvPr/>
        </p:nvSpPr>
        <p:spPr bwMode="auto">
          <a:xfrm>
            <a:off x="330200" y="782638"/>
            <a:ext cx="134938" cy="160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r>
              <a:rPr lang="en-US" sz="1200" b="1">
                <a:latin typeface="Calibri" pitchFamily="-1" charset="0"/>
                <a:ea typeface="ヒラギノ角ゴ Pro W3" pitchFamily="-1" charset="-128"/>
                <a:cs typeface="ヒラギノ角ゴ Pro W3" pitchFamily="-1" charset="-128"/>
              </a:rPr>
              <a:t>5</a:t>
            </a:r>
            <a:r>
              <a:rPr lang="en-US" sz="1200" b="1">
                <a:latin typeface="Calibri" pitchFamily="-1" charset="0"/>
                <a:ea typeface="ヒラギノ角ゴ Pro W3" pitchFamily="-1" charset="-128"/>
                <a:cs typeface="ヒラギノ角ゴ Pro W3" pitchFamily="-1" charset="-128"/>
                <a:sym typeface="Symbol" pitchFamily="-1" charset="2"/>
              </a:rPr>
              <a:t></a:t>
            </a:r>
            <a:endParaRPr lang="en-US" sz="1200" b="1">
              <a:latin typeface="Calibri" pitchFamily="-1" charset="0"/>
              <a:ea typeface="ヒラギノ角ゴ Pro W3" pitchFamily="-1" charset="-128"/>
              <a:cs typeface="ヒラギノ角ゴ Pro W3" pitchFamily="-1" charset="-128"/>
            </a:endParaRPr>
          </a:p>
        </p:txBody>
      </p:sp>
      <p:sp>
        <p:nvSpPr>
          <p:cNvPr id="18444" name="Text Box 12"/>
          <p:cNvSpPr txBox="1">
            <a:spLocks noChangeArrowheads="1"/>
          </p:cNvSpPr>
          <p:nvPr/>
        </p:nvSpPr>
        <p:spPr bwMode="auto">
          <a:xfrm>
            <a:off x="3983038" y="930275"/>
            <a:ext cx="134937" cy="160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r>
              <a:rPr lang="en-US" sz="1200" b="1">
                <a:latin typeface="Calibri" pitchFamily="-1" charset="0"/>
                <a:ea typeface="ヒラギノ角ゴ Pro W3" pitchFamily="-1" charset="-128"/>
                <a:cs typeface="ヒラギノ角ゴ Pro W3" pitchFamily="-1" charset="-128"/>
              </a:rPr>
              <a:t>5</a:t>
            </a:r>
            <a:r>
              <a:rPr lang="en-US" sz="1200" b="1">
                <a:latin typeface="Calibri" pitchFamily="-1" charset="0"/>
                <a:ea typeface="ヒラギノ角ゴ Pro W3" pitchFamily="-1" charset="-128"/>
                <a:cs typeface="ヒラギノ角ゴ Pro W3" pitchFamily="-1" charset="-128"/>
                <a:sym typeface="Symbol" pitchFamily="-1" charset="2"/>
              </a:rPr>
              <a:t></a:t>
            </a:r>
            <a:endParaRPr lang="en-US" sz="1200" b="1">
              <a:latin typeface="Calibri" pitchFamily="-1" charset="0"/>
              <a:ea typeface="ヒラギノ角ゴ Pro W3" pitchFamily="-1" charset="-128"/>
              <a:cs typeface="ヒラギノ角ゴ Pro W3" pitchFamily="-1" charset="-128"/>
            </a:endParaRPr>
          </a:p>
        </p:txBody>
      </p:sp>
      <p:sp>
        <p:nvSpPr>
          <p:cNvPr id="18445" name="Text Box 13"/>
          <p:cNvSpPr txBox="1">
            <a:spLocks noChangeArrowheads="1"/>
          </p:cNvSpPr>
          <p:nvPr/>
        </p:nvSpPr>
        <p:spPr bwMode="auto">
          <a:xfrm>
            <a:off x="338138" y="930275"/>
            <a:ext cx="134937" cy="160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r>
              <a:rPr lang="en-US" sz="1200" b="1">
                <a:latin typeface="Calibri" pitchFamily="-1" charset="0"/>
                <a:ea typeface="ヒラギノ角ゴ Pro W3" pitchFamily="-1" charset="-128"/>
                <a:cs typeface="ヒラギノ角ゴ Pro W3" pitchFamily="-1" charset="-128"/>
              </a:rPr>
              <a:t>3</a:t>
            </a:r>
            <a:r>
              <a:rPr lang="en-US" sz="1200" b="1">
                <a:latin typeface="Calibri" pitchFamily="-1" charset="0"/>
                <a:ea typeface="ヒラギノ角ゴ Pro W3" pitchFamily="-1" charset="-128"/>
                <a:cs typeface="ヒラギノ角ゴ Pro W3" pitchFamily="-1" charset="-128"/>
                <a:sym typeface="Symbol" pitchFamily="-1" charset="2"/>
              </a:rPr>
              <a:t></a:t>
            </a:r>
            <a:endParaRPr lang="en-US" sz="1200" b="1">
              <a:latin typeface="Calibri" pitchFamily="-1" charset="0"/>
              <a:ea typeface="ヒラギノ角ゴ Pro W3" pitchFamily="-1" charset="-128"/>
              <a:cs typeface="ヒラギノ角ゴ Pro W3" pitchFamily="-1" charset="-128"/>
            </a:endParaRPr>
          </a:p>
        </p:txBody>
      </p:sp>
      <p:sp>
        <p:nvSpPr>
          <p:cNvPr id="18446" name="Text Box 14"/>
          <p:cNvSpPr txBox="1">
            <a:spLocks noChangeArrowheads="1"/>
          </p:cNvSpPr>
          <p:nvPr/>
        </p:nvSpPr>
        <p:spPr bwMode="auto">
          <a:xfrm>
            <a:off x="3989388" y="782638"/>
            <a:ext cx="134937" cy="160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r>
              <a:rPr lang="en-US" sz="1200" b="1">
                <a:latin typeface="Calibri" pitchFamily="-1" charset="0"/>
                <a:ea typeface="ヒラギノ角ゴ Pro W3" pitchFamily="-1" charset="-128"/>
                <a:cs typeface="ヒラギノ角ゴ Pro W3" pitchFamily="-1" charset="-128"/>
              </a:rPr>
              <a:t>3</a:t>
            </a:r>
            <a:r>
              <a:rPr lang="en-US" sz="1200" b="1">
                <a:latin typeface="Calibri" pitchFamily="-1" charset="0"/>
                <a:ea typeface="ヒラギノ角ゴ Pro W3" pitchFamily="-1" charset="-128"/>
                <a:cs typeface="ヒラギノ角ゴ Pro W3" pitchFamily="-1" charset="-128"/>
                <a:sym typeface="Symbol" pitchFamily="-1" charset="2"/>
              </a:rPr>
              <a:t></a:t>
            </a:r>
            <a:endParaRPr lang="en-US" sz="1200" b="1">
              <a:latin typeface="Calibri" pitchFamily="-1" charset="0"/>
              <a:ea typeface="ヒラギノ角ゴ Pro W3" pitchFamily="-1" charset="-128"/>
              <a:cs typeface="ヒラギノ角ゴ Pro W3" pitchFamily="-1" charset="-128"/>
            </a:endParaRPr>
          </a:p>
        </p:txBody>
      </p:sp>
      <p:sp>
        <p:nvSpPr>
          <p:cNvPr id="18447" name="Line 16"/>
          <p:cNvSpPr>
            <a:spLocks noChangeShapeType="1"/>
          </p:cNvSpPr>
          <p:nvPr/>
        </p:nvSpPr>
        <p:spPr bwMode="auto">
          <a:xfrm>
            <a:off x="998538" y="528638"/>
            <a:ext cx="4762" cy="3683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48" name="Line 17"/>
          <p:cNvSpPr>
            <a:spLocks noChangeShapeType="1"/>
          </p:cNvSpPr>
          <p:nvPr/>
        </p:nvSpPr>
        <p:spPr bwMode="auto">
          <a:xfrm flipH="1">
            <a:off x="1023938" y="1173163"/>
            <a:ext cx="0" cy="17303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49" name="Line 25"/>
          <p:cNvSpPr>
            <a:spLocks noChangeShapeType="1"/>
          </p:cNvSpPr>
          <p:nvPr/>
        </p:nvSpPr>
        <p:spPr bwMode="auto">
          <a:xfrm>
            <a:off x="1084263" y="1023938"/>
            <a:ext cx="160337" cy="1651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stealth" w="sm" len="sm"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50" name="Text Box 26"/>
          <p:cNvSpPr txBox="1">
            <a:spLocks noChangeArrowheads="1"/>
          </p:cNvSpPr>
          <p:nvPr/>
        </p:nvSpPr>
        <p:spPr bwMode="auto">
          <a:xfrm>
            <a:off x="2498725" y="1509713"/>
            <a:ext cx="657225" cy="174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r>
              <a:rPr lang="en-US" sz="1200" b="1">
                <a:latin typeface="Calibri" pitchFamily="-1" charset="0"/>
                <a:ea typeface="ヒラギノ角ゴ Pro W3" pitchFamily="-1" charset="-128"/>
                <a:cs typeface="ヒラギノ角ゴ Pro W3" pitchFamily="-1" charset="-128"/>
              </a:rPr>
              <a:t>Initiation</a:t>
            </a:r>
          </a:p>
        </p:txBody>
      </p:sp>
      <p:sp>
        <p:nvSpPr>
          <p:cNvPr id="18451" name="Text Box 30"/>
          <p:cNvSpPr txBox="1">
            <a:spLocks noChangeArrowheads="1"/>
          </p:cNvSpPr>
          <p:nvPr/>
        </p:nvSpPr>
        <p:spPr bwMode="auto">
          <a:xfrm>
            <a:off x="2287588" y="1520825"/>
            <a:ext cx="77787" cy="147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r>
              <a:rPr lang="en-US" sz="1100" b="1">
                <a:solidFill>
                  <a:schemeClr val="bg1"/>
                </a:solidFill>
                <a:latin typeface="Calibri" pitchFamily="-1" charset="0"/>
                <a:ea typeface="ヒラギノ角ゴ Pro W3" pitchFamily="-1" charset="-128"/>
                <a:cs typeface="ヒラギノ角ゴ Pro W3" pitchFamily="-1" charset="-128"/>
              </a:rPr>
              <a:t>1</a:t>
            </a:r>
          </a:p>
        </p:txBody>
      </p:sp>
      <p:sp>
        <p:nvSpPr>
          <p:cNvPr id="18452" name="Text Box 31"/>
          <p:cNvSpPr txBox="1">
            <a:spLocks noChangeArrowheads="1"/>
          </p:cNvSpPr>
          <p:nvPr/>
        </p:nvSpPr>
        <p:spPr bwMode="auto">
          <a:xfrm>
            <a:off x="2287588" y="3013075"/>
            <a:ext cx="77787" cy="147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r>
              <a:rPr lang="en-US" sz="1100" b="1">
                <a:solidFill>
                  <a:schemeClr val="bg1"/>
                </a:solidFill>
                <a:latin typeface="Calibri" pitchFamily="-1" charset="0"/>
                <a:ea typeface="ヒラギノ角ゴ Pro W3" pitchFamily="-1" charset="-128"/>
                <a:cs typeface="ヒラギノ角ゴ Pro W3" pitchFamily="-1" charset="-128"/>
              </a:rPr>
              <a:t>2</a:t>
            </a:r>
          </a:p>
        </p:txBody>
      </p:sp>
      <p:sp>
        <p:nvSpPr>
          <p:cNvPr id="18453" name="Text Box 32"/>
          <p:cNvSpPr txBox="1">
            <a:spLocks noChangeArrowheads="1"/>
          </p:cNvSpPr>
          <p:nvPr/>
        </p:nvSpPr>
        <p:spPr bwMode="auto">
          <a:xfrm>
            <a:off x="2293938" y="4778375"/>
            <a:ext cx="77787" cy="147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r>
              <a:rPr lang="en-US" sz="1100" b="1">
                <a:solidFill>
                  <a:schemeClr val="bg1"/>
                </a:solidFill>
                <a:latin typeface="Calibri" pitchFamily="-1" charset="0"/>
                <a:ea typeface="ヒラギノ角ゴ Pro W3" pitchFamily="-1" charset="-128"/>
                <a:cs typeface="ヒラギノ角ゴ Pro W3" pitchFamily="-1" charset="-128"/>
              </a:rPr>
              <a:t>3</a:t>
            </a:r>
          </a:p>
        </p:txBody>
      </p:sp>
      <p:sp>
        <p:nvSpPr>
          <p:cNvPr id="18454" name="Text Box 33"/>
          <p:cNvSpPr txBox="1">
            <a:spLocks noChangeArrowheads="1"/>
          </p:cNvSpPr>
          <p:nvPr/>
        </p:nvSpPr>
        <p:spPr bwMode="auto">
          <a:xfrm>
            <a:off x="330200" y="2097088"/>
            <a:ext cx="134938" cy="160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r>
              <a:rPr lang="en-US" sz="1200" b="1">
                <a:latin typeface="Calibri" pitchFamily="-1" charset="0"/>
                <a:ea typeface="ヒラギノ角ゴ Pro W3" pitchFamily="-1" charset="-128"/>
                <a:cs typeface="ヒラギノ角ゴ Pro W3" pitchFamily="-1" charset="-128"/>
              </a:rPr>
              <a:t>5</a:t>
            </a:r>
            <a:r>
              <a:rPr lang="en-US" sz="1200" b="1">
                <a:latin typeface="Calibri" pitchFamily="-1" charset="0"/>
                <a:ea typeface="ヒラギノ角ゴ Pro W3" pitchFamily="-1" charset="-128"/>
                <a:cs typeface="ヒラギノ角ゴ Pro W3" pitchFamily="-1" charset="-128"/>
                <a:sym typeface="Symbol" pitchFamily="-1" charset="2"/>
              </a:rPr>
              <a:t></a:t>
            </a:r>
            <a:endParaRPr lang="en-US" sz="1200" b="1">
              <a:latin typeface="Calibri" pitchFamily="-1" charset="0"/>
              <a:ea typeface="ヒラギノ角ゴ Pro W3" pitchFamily="-1" charset="-128"/>
              <a:cs typeface="ヒラギノ角ゴ Pro W3" pitchFamily="-1" charset="-128"/>
            </a:endParaRPr>
          </a:p>
        </p:txBody>
      </p:sp>
      <p:sp>
        <p:nvSpPr>
          <p:cNvPr id="18455" name="Text Box 34"/>
          <p:cNvSpPr txBox="1">
            <a:spLocks noChangeArrowheads="1"/>
          </p:cNvSpPr>
          <p:nvPr/>
        </p:nvSpPr>
        <p:spPr bwMode="auto">
          <a:xfrm>
            <a:off x="3994150" y="2243138"/>
            <a:ext cx="134938" cy="160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r>
              <a:rPr lang="en-US" sz="1200" b="1">
                <a:latin typeface="Calibri" pitchFamily="-1" charset="0"/>
                <a:ea typeface="ヒラギノ角ゴ Pro W3" pitchFamily="-1" charset="-128"/>
                <a:cs typeface="ヒラギノ角ゴ Pro W3" pitchFamily="-1" charset="-128"/>
              </a:rPr>
              <a:t>5</a:t>
            </a:r>
            <a:r>
              <a:rPr lang="en-US" sz="1200" b="1">
                <a:latin typeface="Calibri" pitchFamily="-1" charset="0"/>
                <a:ea typeface="ヒラギノ角ゴ Pro W3" pitchFamily="-1" charset="-128"/>
                <a:cs typeface="ヒラギノ角ゴ Pro W3" pitchFamily="-1" charset="-128"/>
                <a:sym typeface="Symbol" pitchFamily="-1" charset="2"/>
              </a:rPr>
              <a:t></a:t>
            </a:r>
            <a:endParaRPr lang="en-US" sz="1200" b="1">
              <a:latin typeface="Calibri" pitchFamily="-1" charset="0"/>
              <a:ea typeface="ヒラギノ角ゴ Pro W3" pitchFamily="-1" charset="-128"/>
              <a:cs typeface="ヒラギノ角ゴ Pro W3" pitchFamily="-1" charset="-128"/>
            </a:endParaRPr>
          </a:p>
        </p:txBody>
      </p:sp>
      <p:sp>
        <p:nvSpPr>
          <p:cNvPr id="18456" name="Text Box 35"/>
          <p:cNvSpPr txBox="1">
            <a:spLocks noChangeArrowheads="1"/>
          </p:cNvSpPr>
          <p:nvPr/>
        </p:nvSpPr>
        <p:spPr bwMode="auto">
          <a:xfrm>
            <a:off x="338138" y="2244725"/>
            <a:ext cx="115887" cy="160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r>
              <a:rPr lang="en-US" sz="1200" b="1">
                <a:latin typeface="Calibri" pitchFamily="-1" charset="0"/>
                <a:ea typeface="ヒラギノ角ゴ Pro W3" pitchFamily="-1" charset="-128"/>
                <a:cs typeface="ヒラギノ角ゴ Pro W3" pitchFamily="-1" charset="-128"/>
              </a:rPr>
              <a:t>3</a:t>
            </a:r>
            <a:r>
              <a:rPr lang="en-US" sz="1200" b="1">
                <a:latin typeface="Calibri" pitchFamily="-1" charset="0"/>
                <a:ea typeface="ヒラギノ角ゴ Pro W3" pitchFamily="-1" charset="-128"/>
                <a:cs typeface="ヒラギノ角ゴ Pro W3" pitchFamily="-1" charset="-128"/>
                <a:sym typeface="Symbol" pitchFamily="-1" charset="2"/>
              </a:rPr>
              <a:t></a:t>
            </a:r>
            <a:endParaRPr lang="en-US" sz="1200" b="1">
              <a:latin typeface="Calibri" pitchFamily="-1" charset="0"/>
              <a:ea typeface="ヒラギノ角ゴ Pro W3" pitchFamily="-1" charset="-128"/>
              <a:cs typeface="ヒラギノ角ゴ Pro W3" pitchFamily="-1" charset="-128"/>
            </a:endParaRPr>
          </a:p>
        </p:txBody>
      </p:sp>
      <p:sp>
        <p:nvSpPr>
          <p:cNvPr id="18457" name="Text Box 36"/>
          <p:cNvSpPr txBox="1">
            <a:spLocks noChangeArrowheads="1"/>
          </p:cNvSpPr>
          <p:nvPr/>
        </p:nvSpPr>
        <p:spPr bwMode="auto">
          <a:xfrm>
            <a:off x="3995738" y="2098675"/>
            <a:ext cx="134937" cy="160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r>
              <a:rPr lang="en-US" sz="1200" b="1">
                <a:latin typeface="Calibri" pitchFamily="-1" charset="0"/>
                <a:ea typeface="ヒラギノ角ゴ Pro W3" pitchFamily="-1" charset="-128"/>
                <a:cs typeface="ヒラギノ角ゴ Pro W3" pitchFamily="-1" charset="-128"/>
              </a:rPr>
              <a:t>3</a:t>
            </a:r>
            <a:r>
              <a:rPr lang="en-US" sz="1200" b="1">
                <a:latin typeface="Calibri" pitchFamily="-1" charset="0"/>
                <a:ea typeface="ヒラギノ角ゴ Pro W3" pitchFamily="-1" charset="-128"/>
                <a:cs typeface="ヒラギノ角ゴ Pro W3" pitchFamily="-1" charset="-128"/>
                <a:sym typeface="Symbol" pitchFamily="-1" charset="2"/>
              </a:rPr>
              <a:t></a:t>
            </a:r>
            <a:endParaRPr lang="en-US" sz="1200" b="1">
              <a:latin typeface="Calibri" pitchFamily="-1" charset="0"/>
              <a:ea typeface="ヒラギノ角ゴ Pro W3" pitchFamily="-1" charset="-128"/>
              <a:cs typeface="ヒラギノ角ゴ Pro W3" pitchFamily="-1" charset="-128"/>
            </a:endParaRPr>
          </a:p>
        </p:txBody>
      </p:sp>
      <p:sp>
        <p:nvSpPr>
          <p:cNvPr id="18458" name="Text Box 37"/>
          <p:cNvSpPr txBox="1">
            <a:spLocks noChangeArrowheads="1"/>
          </p:cNvSpPr>
          <p:nvPr/>
        </p:nvSpPr>
        <p:spPr bwMode="auto">
          <a:xfrm>
            <a:off x="320675" y="2576513"/>
            <a:ext cx="708025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r>
              <a:rPr lang="en-US" sz="1200" b="1">
                <a:latin typeface="Calibri" pitchFamily="-1" charset="0"/>
                <a:ea typeface="ヒラギノ角ゴ Pro W3" pitchFamily="-1" charset="-128"/>
                <a:cs typeface="ヒラギノ角ゴ Pro W3" pitchFamily="-1" charset="-128"/>
              </a:rPr>
              <a:t>Unwound</a:t>
            </a:r>
          </a:p>
          <a:p>
            <a:r>
              <a:rPr lang="en-US" sz="1200" b="1">
                <a:latin typeface="Calibri" pitchFamily="-1" charset="0"/>
                <a:ea typeface="ヒラギノ角ゴ Pro W3" pitchFamily="-1" charset="-128"/>
                <a:cs typeface="ヒラギノ角ゴ Pro W3" pitchFamily="-1" charset="-128"/>
              </a:rPr>
              <a:t>DNA</a:t>
            </a:r>
          </a:p>
        </p:txBody>
      </p:sp>
      <p:sp>
        <p:nvSpPr>
          <p:cNvPr id="18459" name="Text Box 38"/>
          <p:cNvSpPr txBox="1">
            <a:spLocks noChangeArrowheads="1"/>
          </p:cNvSpPr>
          <p:nvPr/>
        </p:nvSpPr>
        <p:spPr bwMode="auto">
          <a:xfrm>
            <a:off x="1330325" y="2462213"/>
            <a:ext cx="708025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r>
              <a:rPr lang="en-US" sz="1200" b="1">
                <a:latin typeface="Calibri" pitchFamily="-1" charset="0"/>
                <a:ea typeface="ヒラギノ角ゴ Pro W3" pitchFamily="-1" charset="-128"/>
                <a:cs typeface="ヒラギノ角ゴ Pro W3" pitchFamily="-1" charset="-128"/>
              </a:rPr>
              <a:t>RNA</a:t>
            </a:r>
          </a:p>
          <a:p>
            <a:pPr>
              <a:lnSpc>
                <a:spcPct val="80000"/>
              </a:lnSpc>
            </a:pPr>
            <a:r>
              <a:rPr lang="en-US" sz="1200" b="1">
                <a:latin typeface="Calibri" pitchFamily="-1" charset="0"/>
                <a:ea typeface="ヒラギノ角ゴ Pro W3" pitchFamily="-1" charset="-128"/>
                <a:cs typeface="ヒラギノ角ゴ Pro W3" pitchFamily="-1" charset="-128"/>
              </a:rPr>
              <a:t>transcript</a:t>
            </a:r>
          </a:p>
        </p:txBody>
      </p:sp>
      <p:sp>
        <p:nvSpPr>
          <p:cNvPr id="18460" name="Text Box 39"/>
          <p:cNvSpPr txBox="1">
            <a:spLocks noChangeArrowheads="1"/>
          </p:cNvSpPr>
          <p:nvPr/>
        </p:nvSpPr>
        <p:spPr bwMode="auto">
          <a:xfrm>
            <a:off x="2308225" y="2417763"/>
            <a:ext cx="1177925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r>
              <a:rPr lang="en-US" sz="1200" b="1">
                <a:latin typeface="Calibri" pitchFamily="-1" charset="0"/>
                <a:ea typeface="ヒラギノ角ゴ Pro W3" pitchFamily="-1" charset="-128"/>
                <a:cs typeface="ヒラギノ角ゴ Pro W3" pitchFamily="-1" charset="-128"/>
              </a:rPr>
              <a:t>Template strand</a:t>
            </a:r>
          </a:p>
          <a:p>
            <a:r>
              <a:rPr lang="en-US" sz="1200" b="1">
                <a:latin typeface="Calibri" pitchFamily="-1" charset="0"/>
                <a:ea typeface="ヒラギノ角ゴ Pro W3" pitchFamily="-1" charset="-128"/>
                <a:cs typeface="ヒラギノ角ゴ Pro W3" pitchFamily="-1" charset="-128"/>
              </a:rPr>
              <a:t>of DNA</a:t>
            </a:r>
          </a:p>
        </p:txBody>
      </p:sp>
      <p:sp>
        <p:nvSpPr>
          <p:cNvPr id="18461" name="Text Box 40"/>
          <p:cNvSpPr txBox="1">
            <a:spLocks noChangeArrowheads="1"/>
          </p:cNvSpPr>
          <p:nvPr/>
        </p:nvSpPr>
        <p:spPr bwMode="auto">
          <a:xfrm>
            <a:off x="2498725" y="3001963"/>
            <a:ext cx="841375" cy="19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r>
              <a:rPr lang="en-US" sz="1200" b="1">
                <a:latin typeface="Calibri" pitchFamily="-1" charset="0"/>
                <a:ea typeface="ヒラギノ角ゴ Pro W3" pitchFamily="-1" charset="-128"/>
                <a:cs typeface="ヒラギノ角ゴ Pro W3" pitchFamily="-1" charset="-128"/>
              </a:rPr>
              <a:t>Elongation</a:t>
            </a:r>
          </a:p>
        </p:txBody>
      </p:sp>
      <p:sp>
        <p:nvSpPr>
          <p:cNvPr id="18462" name="Line 41"/>
          <p:cNvSpPr>
            <a:spLocks noChangeShapeType="1"/>
          </p:cNvSpPr>
          <p:nvPr/>
        </p:nvSpPr>
        <p:spPr bwMode="auto">
          <a:xfrm flipH="1">
            <a:off x="793750" y="2373313"/>
            <a:ext cx="122238" cy="2428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63" name="Line 42"/>
          <p:cNvSpPr>
            <a:spLocks noChangeShapeType="1"/>
          </p:cNvSpPr>
          <p:nvPr/>
        </p:nvSpPr>
        <p:spPr bwMode="auto">
          <a:xfrm>
            <a:off x="1181100" y="2311400"/>
            <a:ext cx="123825" cy="22383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64" name="Line 43"/>
          <p:cNvSpPr>
            <a:spLocks noChangeShapeType="1"/>
          </p:cNvSpPr>
          <p:nvPr/>
        </p:nvSpPr>
        <p:spPr bwMode="auto">
          <a:xfrm>
            <a:off x="2343150" y="2336800"/>
            <a:ext cx="0" cy="889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65" name="Text Box 44"/>
          <p:cNvSpPr txBox="1">
            <a:spLocks noChangeArrowheads="1"/>
          </p:cNvSpPr>
          <p:nvPr/>
        </p:nvSpPr>
        <p:spPr bwMode="auto">
          <a:xfrm>
            <a:off x="815975" y="3516313"/>
            <a:ext cx="708025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r>
              <a:rPr lang="en-US" sz="1200" b="1">
                <a:latin typeface="Calibri" pitchFamily="-1" charset="0"/>
                <a:ea typeface="ヒラギノ角ゴ Pro W3" pitchFamily="-1" charset="-128"/>
                <a:cs typeface="ヒラギノ角ゴ Pro W3" pitchFamily="-1" charset="-128"/>
              </a:rPr>
              <a:t>Rewound</a:t>
            </a:r>
          </a:p>
          <a:p>
            <a:r>
              <a:rPr lang="en-US" sz="1200" b="1">
                <a:latin typeface="Calibri" pitchFamily="-1" charset="0"/>
                <a:ea typeface="ヒラギノ角ゴ Pro W3" pitchFamily="-1" charset="-128"/>
                <a:cs typeface="ヒラギノ角ゴ Pro W3" pitchFamily="-1" charset="-128"/>
              </a:rPr>
              <a:t>DNA</a:t>
            </a:r>
          </a:p>
        </p:txBody>
      </p:sp>
      <p:sp>
        <p:nvSpPr>
          <p:cNvPr id="18466" name="Text Box 45"/>
          <p:cNvSpPr txBox="1">
            <a:spLocks noChangeArrowheads="1"/>
          </p:cNvSpPr>
          <p:nvPr/>
        </p:nvSpPr>
        <p:spPr bwMode="auto">
          <a:xfrm>
            <a:off x="323850" y="3925888"/>
            <a:ext cx="134938" cy="160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r>
              <a:rPr lang="en-US" sz="1200" b="1">
                <a:latin typeface="Calibri" pitchFamily="-1" charset="0"/>
                <a:ea typeface="ヒラギノ角ゴ Pro W3" pitchFamily="-1" charset="-128"/>
                <a:cs typeface="ヒラギノ角ゴ Pro W3" pitchFamily="-1" charset="-128"/>
              </a:rPr>
              <a:t>5</a:t>
            </a:r>
            <a:r>
              <a:rPr lang="en-US" sz="1200" b="1">
                <a:latin typeface="Calibri" pitchFamily="-1" charset="0"/>
                <a:ea typeface="ヒラギノ角ゴ Pro W3" pitchFamily="-1" charset="-128"/>
                <a:cs typeface="ヒラギノ角ゴ Pro W3" pitchFamily="-1" charset="-128"/>
                <a:sym typeface="Symbol" pitchFamily="-1" charset="2"/>
              </a:rPr>
              <a:t></a:t>
            </a:r>
            <a:endParaRPr lang="en-US" sz="1200" b="1">
              <a:latin typeface="Calibri" pitchFamily="-1" charset="0"/>
              <a:ea typeface="ヒラギノ角ゴ Pro W3" pitchFamily="-1" charset="-128"/>
              <a:cs typeface="ヒラギノ角ゴ Pro W3" pitchFamily="-1" charset="-128"/>
            </a:endParaRPr>
          </a:p>
        </p:txBody>
      </p:sp>
      <p:sp>
        <p:nvSpPr>
          <p:cNvPr id="18467" name="Text Box 46"/>
          <p:cNvSpPr txBox="1">
            <a:spLocks noChangeArrowheads="1"/>
          </p:cNvSpPr>
          <p:nvPr/>
        </p:nvSpPr>
        <p:spPr bwMode="auto">
          <a:xfrm>
            <a:off x="958850" y="4211638"/>
            <a:ext cx="134938" cy="160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r>
              <a:rPr lang="en-US" sz="1200" b="1">
                <a:latin typeface="Calibri" pitchFamily="-1" charset="0"/>
                <a:ea typeface="ヒラギノ角ゴ Pro W3" pitchFamily="-1" charset="-128"/>
                <a:cs typeface="ヒラギノ角ゴ Pro W3" pitchFamily="-1" charset="-128"/>
              </a:rPr>
              <a:t>5</a:t>
            </a:r>
            <a:r>
              <a:rPr lang="en-US" sz="1200" b="1">
                <a:latin typeface="Calibri" pitchFamily="-1" charset="0"/>
                <a:ea typeface="ヒラギノ角ゴ Pro W3" pitchFamily="-1" charset="-128"/>
                <a:cs typeface="ヒラギノ角ゴ Pro W3" pitchFamily="-1" charset="-128"/>
                <a:sym typeface="Symbol" pitchFamily="-1" charset="2"/>
              </a:rPr>
              <a:t></a:t>
            </a:r>
            <a:endParaRPr lang="en-US" sz="1200" b="1">
              <a:latin typeface="Calibri" pitchFamily="-1" charset="0"/>
              <a:ea typeface="ヒラギノ角ゴ Pro W3" pitchFamily="-1" charset="-128"/>
              <a:cs typeface="ヒラギノ角ゴ Pro W3" pitchFamily="-1" charset="-128"/>
            </a:endParaRPr>
          </a:p>
        </p:txBody>
      </p:sp>
      <p:sp>
        <p:nvSpPr>
          <p:cNvPr id="18468" name="Text Box 47"/>
          <p:cNvSpPr txBox="1">
            <a:spLocks noChangeArrowheads="1"/>
          </p:cNvSpPr>
          <p:nvPr/>
        </p:nvSpPr>
        <p:spPr bwMode="auto">
          <a:xfrm>
            <a:off x="3987800" y="4065588"/>
            <a:ext cx="134938" cy="160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r>
              <a:rPr lang="en-US" sz="1200" b="1">
                <a:latin typeface="Calibri" pitchFamily="-1" charset="0"/>
                <a:ea typeface="ヒラギノ角ゴ Pro W3" pitchFamily="-1" charset="-128"/>
                <a:cs typeface="ヒラギノ角ゴ Pro W3" pitchFamily="-1" charset="-128"/>
              </a:rPr>
              <a:t>5</a:t>
            </a:r>
            <a:r>
              <a:rPr lang="en-US" sz="1200" b="1">
                <a:latin typeface="Calibri" pitchFamily="-1" charset="0"/>
                <a:ea typeface="ヒラギノ角ゴ Pro W3" pitchFamily="-1" charset="-128"/>
                <a:cs typeface="ヒラギノ角ゴ Pro W3" pitchFamily="-1" charset="-128"/>
                <a:sym typeface="Symbol" pitchFamily="-1" charset="2"/>
              </a:rPr>
              <a:t></a:t>
            </a:r>
            <a:endParaRPr lang="en-US" sz="1200" b="1">
              <a:latin typeface="Calibri" pitchFamily="-1" charset="0"/>
              <a:ea typeface="ヒラギノ角ゴ Pro W3" pitchFamily="-1" charset="-128"/>
              <a:cs typeface="ヒラギノ角ゴ Pro W3" pitchFamily="-1" charset="-128"/>
            </a:endParaRPr>
          </a:p>
        </p:txBody>
      </p:sp>
      <p:sp>
        <p:nvSpPr>
          <p:cNvPr id="18469" name="Text Box 48"/>
          <p:cNvSpPr txBox="1">
            <a:spLocks noChangeArrowheads="1"/>
          </p:cNvSpPr>
          <p:nvPr/>
        </p:nvSpPr>
        <p:spPr bwMode="auto">
          <a:xfrm>
            <a:off x="4940300" y="4370388"/>
            <a:ext cx="134938" cy="160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r>
              <a:rPr lang="en-US" sz="1200" b="1">
                <a:latin typeface="Calibri" pitchFamily="-1" charset="0"/>
                <a:ea typeface="ヒラギノ角ゴ Pro W3" pitchFamily="-1" charset="-128"/>
                <a:cs typeface="ヒラギノ角ゴ Pro W3" pitchFamily="-1" charset="-128"/>
              </a:rPr>
              <a:t>5</a:t>
            </a:r>
            <a:r>
              <a:rPr lang="en-US" sz="1200" b="1">
                <a:latin typeface="Calibri" pitchFamily="-1" charset="0"/>
                <a:ea typeface="ヒラギノ角ゴ Pro W3" pitchFamily="-1" charset="-128"/>
                <a:cs typeface="ヒラギノ角ゴ Pro W3" pitchFamily="-1" charset="-128"/>
                <a:sym typeface="Symbol" pitchFamily="-1" charset="2"/>
              </a:rPr>
              <a:t></a:t>
            </a:r>
            <a:endParaRPr lang="en-US" sz="1200" b="1">
              <a:latin typeface="Calibri" pitchFamily="-1" charset="0"/>
              <a:ea typeface="ヒラギノ角ゴ Pro W3" pitchFamily="-1" charset="-128"/>
              <a:cs typeface="ヒラギノ角ゴ Pro W3" pitchFamily="-1" charset="-128"/>
            </a:endParaRPr>
          </a:p>
        </p:txBody>
      </p:sp>
      <p:sp>
        <p:nvSpPr>
          <p:cNvPr id="18470" name="Text Box 49"/>
          <p:cNvSpPr txBox="1">
            <a:spLocks noChangeArrowheads="1"/>
          </p:cNvSpPr>
          <p:nvPr/>
        </p:nvSpPr>
        <p:spPr bwMode="auto">
          <a:xfrm>
            <a:off x="4940300" y="3640138"/>
            <a:ext cx="134938" cy="160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r>
              <a:rPr lang="en-US" sz="1200" b="1">
                <a:latin typeface="Calibri" pitchFamily="-1" charset="0"/>
                <a:ea typeface="ヒラギノ角ゴ Pro W3" pitchFamily="-1" charset="-128"/>
                <a:cs typeface="ヒラギノ角ゴ Pro W3" pitchFamily="-1" charset="-128"/>
              </a:rPr>
              <a:t>5</a:t>
            </a:r>
            <a:r>
              <a:rPr lang="en-US" sz="1200" b="1">
                <a:latin typeface="Calibri" pitchFamily="-1" charset="0"/>
                <a:ea typeface="ヒラギノ角ゴ Pro W3" pitchFamily="-1" charset="-128"/>
                <a:cs typeface="ヒラギノ角ゴ Pro W3" pitchFamily="-1" charset="-128"/>
                <a:sym typeface="Symbol" pitchFamily="-1" charset="2"/>
              </a:rPr>
              <a:t></a:t>
            </a:r>
            <a:endParaRPr lang="en-US" sz="1200" b="1">
              <a:latin typeface="Calibri" pitchFamily="-1" charset="0"/>
              <a:ea typeface="ヒラギノ角ゴ Pro W3" pitchFamily="-1" charset="-128"/>
              <a:cs typeface="ヒラギノ角ゴ Pro W3" pitchFamily="-1" charset="-128"/>
            </a:endParaRPr>
          </a:p>
        </p:txBody>
      </p:sp>
      <p:sp>
        <p:nvSpPr>
          <p:cNvPr id="18471" name="Text Box 50"/>
          <p:cNvSpPr txBox="1">
            <a:spLocks noChangeArrowheads="1"/>
          </p:cNvSpPr>
          <p:nvPr/>
        </p:nvSpPr>
        <p:spPr bwMode="auto">
          <a:xfrm>
            <a:off x="338138" y="4073525"/>
            <a:ext cx="115887" cy="160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r>
              <a:rPr lang="en-US" sz="1200" b="1">
                <a:latin typeface="Calibri" pitchFamily="-1" charset="0"/>
                <a:ea typeface="ヒラギノ角ゴ Pro W3" pitchFamily="-1" charset="-128"/>
                <a:cs typeface="ヒラギノ角ゴ Pro W3" pitchFamily="-1" charset="-128"/>
              </a:rPr>
              <a:t>3</a:t>
            </a:r>
            <a:r>
              <a:rPr lang="en-US" sz="1200" b="1">
                <a:latin typeface="Calibri" pitchFamily="-1" charset="0"/>
                <a:ea typeface="ヒラギノ角ゴ Pro W3" pitchFamily="-1" charset="-128"/>
                <a:cs typeface="ヒラギノ角ゴ Pro W3" pitchFamily="-1" charset="-128"/>
                <a:sym typeface="Symbol" pitchFamily="-1" charset="2"/>
              </a:rPr>
              <a:t></a:t>
            </a:r>
            <a:endParaRPr lang="en-US" sz="1200" b="1">
              <a:latin typeface="Calibri" pitchFamily="-1" charset="0"/>
              <a:ea typeface="ヒラギノ角ゴ Pro W3" pitchFamily="-1" charset="-128"/>
              <a:cs typeface="ヒラギノ角ゴ Pro W3" pitchFamily="-1" charset="-128"/>
            </a:endParaRPr>
          </a:p>
        </p:txBody>
      </p:sp>
      <p:sp>
        <p:nvSpPr>
          <p:cNvPr id="18472" name="Text Box 51"/>
          <p:cNvSpPr txBox="1">
            <a:spLocks noChangeArrowheads="1"/>
          </p:cNvSpPr>
          <p:nvPr/>
        </p:nvSpPr>
        <p:spPr bwMode="auto">
          <a:xfrm>
            <a:off x="3989388" y="3914775"/>
            <a:ext cx="115887" cy="160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r>
              <a:rPr lang="en-US" sz="1200" b="1">
                <a:latin typeface="Calibri" pitchFamily="-1" charset="0"/>
                <a:ea typeface="ヒラギノ角ゴ Pro W3" pitchFamily="-1" charset="-128"/>
                <a:cs typeface="ヒラギノ角ゴ Pro W3" pitchFamily="-1" charset="-128"/>
              </a:rPr>
              <a:t>3</a:t>
            </a:r>
            <a:r>
              <a:rPr lang="en-US" sz="1200" b="1">
                <a:latin typeface="Calibri" pitchFamily="-1" charset="0"/>
                <a:ea typeface="ヒラギノ角ゴ Pro W3" pitchFamily="-1" charset="-128"/>
                <a:cs typeface="ヒラギノ角ゴ Pro W3" pitchFamily="-1" charset="-128"/>
                <a:sym typeface="Symbol" pitchFamily="-1" charset="2"/>
              </a:rPr>
              <a:t></a:t>
            </a:r>
            <a:endParaRPr lang="en-US" sz="1200" b="1">
              <a:latin typeface="Calibri" pitchFamily="-1" charset="0"/>
              <a:ea typeface="ヒラギノ角ゴ Pro W3" pitchFamily="-1" charset="-128"/>
              <a:cs typeface="ヒラギノ角ゴ Pro W3" pitchFamily="-1" charset="-128"/>
            </a:endParaRPr>
          </a:p>
        </p:txBody>
      </p:sp>
      <p:sp>
        <p:nvSpPr>
          <p:cNvPr id="18473" name="Text Box 52"/>
          <p:cNvSpPr txBox="1">
            <a:spLocks noChangeArrowheads="1"/>
          </p:cNvSpPr>
          <p:nvPr/>
        </p:nvSpPr>
        <p:spPr bwMode="auto">
          <a:xfrm>
            <a:off x="2662238" y="4003675"/>
            <a:ext cx="115887" cy="160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r>
              <a:rPr lang="en-US" sz="1200" b="1">
                <a:latin typeface="Calibri" pitchFamily="-1" charset="0"/>
                <a:ea typeface="ヒラギノ角ゴ Pro W3" pitchFamily="-1" charset="-128"/>
                <a:cs typeface="ヒラギノ角ゴ Pro W3" pitchFamily="-1" charset="-128"/>
              </a:rPr>
              <a:t>3</a:t>
            </a:r>
            <a:r>
              <a:rPr lang="en-US" sz="1200" b="1">
                <a:latin typeface="Calibri" pitchFamily="-1" charset="0"/>
                <a:ea typeface="ヒラギノ角ゴ Pro W3" pitchFamily="-1" charset="-128"/>
                <a:cs typeface="ヒラギノ角ゴ Pro W3" pitchFamily="-1" charset="-128"/>
                <a:sym typeface="Symbol" pitchFamily="-1" charset="2"/>
              </a:rPr>
              <a:t></a:t>
            </a:r>
            <a:endParaRPr lang="en-US" sz="1200" b="1">
              <a:latin typeface="Calibri" pitchFamily="-1" charset="0"/>
              <a:ea typeface="ヒラギノ角ゴ Pro W3" pitchFamily="-1" charset="-128"/>
              <a:cs typeface="ヒラギノ角ゴ Pro W3" pitchFamily="-1" charset="-128"/>
            </a:endParaRPr>
          </a:p>
        </p:txBody>
      </p:sp>
      <p:sp>
        <p:nvSpPr>
          <p:cNvPr id="18474" name="Text Box 53"/>
          <p:cNvSpPr txBox="1">
            <a:spLocks noChangeArrowheads="1"/>
          </p:cNvSpPr>
          <p:nvPr/>
        </p:nvSpPr>
        <p:spPr bwMode="auto">
          <a:xfrm>
            <a:off x="4948238" y="2949575"/>
            <a:ext cx="115887" cy="160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r>
              <a:rPr lang="en-US" sz="1200" b="1">
                <a:latin typeface="Calibri" pitchFamily="-1" charset="0"/>
                <a:ea typeface="ヒラギノ角ゴ Pro W3" pitchFamily="-1" charset="-128"/>
                <a:cs typeface="ヒラギノ角ゴ Pro W3" pitchFamily="-1" charset="-128"/>
              </a:rPr>
              <a:t>3</a:t>
            </a:r>
            <a:r>
              <a:rPr lang="en-US" sz="1200" b="1">
                <a:latin typeface="Calibri" pitchFamily="-1" charset="0"/>
                <a:ea typeface="ヒラギノ角ゴ Pro W3" pitchFamily="-1" charset="-128"/>
                <a:cs typeface="ヒラギノ角ゴ Pro W3" pitchFamily="-1" charset="-128"/>
                <a:sym typeface="Symbol" pitchFamily="-1" charset="2"/>
              </a:rPr>
              <a:t></a:t>
            </a:r>
            <a:endParaRPr lang="en-US" sz="1200" b="1">
              <a:latin typeface="Calibri" pitchFamily="-1" charset="0"/>
              <a:ea typeface="ヒラギノ角ゴ Pro W3" pitchFamily="-1" charset="-128"/>
              <a:cs typeface="ヒラギノ角ゴ Pro W3" pitchFamily="-1" charset="-128"/>
            </a:endParaRPr>
          </a:p>
        </p:txBody>
      </p:sp>
      <p:sp>
        <p:nvSpPr>
          <p:cNvPr id="18475" name="Text Box 54"/>
          <p:cNvSpPr txBox="1">
            <a:spLocks noChangeArrowheads="1"/>
          </p:cNvSpPr>
          <p:nvPr/>
        </p:nvSpPr>
        <p:spPr bwMode="auto">
          <a:xfrm>
            <a:off x="815975" y="4487863"/>
            <a:ext cx="708025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r>
              <a:rPr lang="en-US" sz="1200" b="1">
                <a:latin typeface="Calibri" pitchFamily="-1" charset="0"/>
                <a:ea typeface="ヒラギノ角ゴ Pro W3" pitchFamily="-1" charset="-128"/>
                <a:cs typeface="ヒラギノ角ゴ Pro W3" pitchFamily="-1" charset="-128"/>
              </a:rPr>
              <a:t>RNA</a:t>
            </a:r>
          </a:p>
          <a:p>
            <a:r>
              <a:rPr lang="en-US" sz="1200" b="1">
                <a:latin typeface="Calibri" pitchFamily="-1" charset="0"/>
                <a:ea typeface="ヒラギノ角ゴ Pro W3" pitchFamily="-1" charset="-128"/>
                <a:cs typeface="ヒラギノ角ゴ Pro W3" pitchFamily="-1" charset="-128"/>
              </a:rPr>
              <a:t>transcript</a:t>
            </a:r>
          </a:p>
        </p:txBody>
      </p:sp>
      <p:sp>
        <p:nvSpPr>
          <p:cNvPr id="18476" name="Line 55"/>
          <p:cNvSpPr>
            <a:spLocks noChangeShapeType="1"/>
          </p:cNvSpPr>
          <p:nvPr/>
        </p:nvSpPr>
        <p:spPr bwMode="auto">
          <a:xfrm>
            <a:off x="1181100" y="3790950"/>
            <a:ext cx="158750" cy="2349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77" name="Line 56"/>
          <p:cNvSpPr>
            <a:spLocks noChangeShapeType="1"/>
          </p:cNvSpPr>
          <p:nvPr/>
        </p:nvSpPr>
        <p:spPr bwMode="auto">
          <a:xfrm flipV="1">
            <a:off x="1162050" y="4324350"/>
            <a:ext cx="177800" cy="2476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78" name="Text Box 57"/>
          <p:cNvSpPr txBox="1">
            <a:spLocks noChangeArrowheads="1"/>
          </p:cNvSpPr>
          <p:nvPr/>
        </p:nvSpPr>
        <p:spPr bwMode="auto">
          <a:xfrm>
            <a:off x="2479675" y="4773613"/>
            <a:ext cx="904875" cy="19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r>
              <a:rPr lang="en-US" sz="1200" b="1">
                <a:latin typeface="Calibri" pitchFamily="-1" charset="0"/>
                <a:ea typeface="ヒラギノ角ゴ Pro W3" pitchFamily="-1" charset="-128"/>
                <a:cs typeface="ヒラギノ角ゴ Pro W3" pitchFamily="-1" charset="-128"/>
              </a:rPr>
              <a:t>Termination</a:t>
            </a:r>
          </a:p>
        </p:txBody>
      </p:sp>
      <p:sp>
        <p:nvSpPr>
          <p:cNvPr id="18479" name="Text Box 58"/>
          <p:cNvSpPr txBox="1">
            <a:spLocks noChangeArrowheads="1"/>
          </p:cNvSpPr>
          <p:nvPr/>
        </p:nvSpPr>
        <p:spPr bwMode="auto">
          <a:xfrm>
            <a:off x="323850" y="5297488"/>
            <a:ext cx="134938" cy="160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r>
              <a:rPr lang="en-US" sz="1200" b="1">
                <a:latin typeface="Calibri" pitchFamily="-1" charset="0"/>
                <a:ea typeface="ヒラギノ角ゴ Pro W3" pitchFamily="-1" charset="-128"/>
                <a:cs typeface="ヒラギノ角ゴ Pro W3" pitchFamily="-1" charset="-128"/>
              </a:rPr>
              <a:t>5</a:t>
            </a:r>
            <a:r>
              <a:rPr lang="en-US" sz="1200" b="1">
                <a:latin typeface="Calibri" pitchFamily="-1" charset="0"/>
                <a:ea typeface="ヒラギノ角ゴ Pro W3" pitchFamily="-1" charset="-128"/>
                <a:cs typeface="ヒラギノ角ゴ Pro W3" pitchFamily="-1" charset="-128"/>
                <a:sym typeface="Symbol" pitchFamily="-1" charset="2"/>
              </a:rPr>
              <a:t></a:t>
            </a:r>
            <a:endParaRPr lang="en-US" sz="1200" b="1">
              <a:latin typeface="Calibri" pitchFamily="-1" charset="0"/>
              <a:ea typeface="ヒラギノ角ゴ Pro W3" pitchFamily="-1" charset="-128"/>
              <a:cs typeface="ヒラギノ角ゴ Pro W3" pitchFamily="-1" charset="-128"/>
            </a:endParaRPr>
          </a:p>
        </p:txBody>
      </p:sp>
      <p:sp>
        <p:nvSpPr>
          <p:cNvPr id="18480" name="Text Box 59"/>
          <p:cNvSpPr txBox="1">
            <a:spLocks noChangeArrowheads="1"/>
          </p:cNvSpPr>
          <p:nvPr/>
        </p:nvSpPr>
        <p:spPr bwMode="auto">
          <a:xfrm>
            <a:off x="3987800" y="5443538"/>
            <a:ext cx="134938" cy="160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r>
              <a:rPr lang="en-US" sz="1200" b="1">
                <a:latin typeface="Calibri" pitchFamily="-1" charset="0"/>
                <a:ea typeface="ヒラギノ角ゴ Pro W3" pitchFamily="-1" charset="-128"/>
                <a:cs typeface="ヒラギノ角ゴ Pro W3" pitchFamily="-1" charset="-128"/>
              </a:rPr>
              <a:t>5</a:t>
            </a:r>
            <a:r>
              <a:rPr lang="en-US" sz="1200" b="1">
                <a:latin typeface="Calibri" pitchFamily="-1" charset="0"/>
                <a:ea typeface="ヒラギノ角ゴ Pro W3" pitchFamily="-1" charset="-128"/>
                <a:cs typeface="ヒラギノ角ゴ Pro W3" pitchFamily="-1" charset="-128"/>
                <a:sym typeface="Symbol" pitchFamily="-1" charset="2"/>
              </a:rPr>
              <a:t></a:t>
            </a:r>
            <a:endParaRPr lang="en-US" sz="1200" b="1">
              <a:latin typeface="Calibri" pitchFamily="-1" charset="0"/>
              <a:ea typeface="ヒラギノ角ゴ Pro W3" pitchFamily="-1" charset="-128"/>
              <a:cs typeface="ヒラギノ角ゴ Pro W3" pitchFamily="-1" charset="-128"/>
            </a:endParaRPr>
          </a:p>
        </p:txBody>
      </p:sp>
      <p:sp>
        <p:nvSpPr>
          <p:cNvPr id="18481" name="Text Box 60"/>
          <p:cNvSpPr txBox="1">
            <a:spLocks noChangeArrowheads="1"/>
          </p:cNvSpPr>
          <p:nvPr/>
        </p:nvSpPr>
        <p:spPr bwMode="auto">
          <a:xfrm>
            <a:off x="331788" y="5445125"/>
            <a:ext cx="115887" cy="160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r>
              <a:rPr lang="en-US" sz="1200" b="1">
                <a:latin typeface="Calibri" pitchFamily="-1" charset="0"/>
                <a:ea typeface="ヒラギノ角ゴ Pro W3" pitchFamily="-1" charset="-128"/>
                <a:cs typeface="ヒラギノ角ゴ Pro W3" pitchFamily="-1" charset="-128"/>
              </a:rPr>
              <a:t>3</a:t>
            </a:r>
            <a:r>
              <a:rPr lang="en-US" sz="1200" b="1">
                <a:latin typeface="Calibri" pitchFamily="-1" charset="0"/>
                <a:ea typeface="ヒラギノ角ゴ Pro W3" pitchFamily="-1" charset="-128"/>
                <a:cs typeface="ヒラギノ角ゴ Pro W3" pitchFamily="-1" charset="-128"/>
                <a:sym typeface="Symbol" pitchFamily="-1" charset="2"/>
              </a:rPr>
              <a:t></a:t>
            </a:r>
            <a:endParaRPr lang="en-US" sz="1200" b="1">
              <a:latin typeface="Calibri" pitchFamily="-1" charset="0"/>
              <a:ea typeface="ヒラギノ角ゴ Pro W3" pitchFamily="-1" charset="-128"/>
              <a:cs typeface="ヒラギノ角ゴ Pro W3" pitchFamily="-1" charset="-128"/>
            </a:endParaRPr>
          </a:p>
        </p:txBody>
      </p:sp>
      <p:sp>
        <p:nvSpPr>
          <p:cNvPr id="18482" name="Text Box 61"/>
          <p:cNvSpPr txBox="1">
            <a:spLocks noChangeArrowheads="1"/>
          </p:cNvSpPr>
          <p:nvPr/>
        </p:nvSpPr>
        <p:spPr bwMode="auto">
          <a:xfrm>
            <a:off x="3995738" y="5292725"/>
            <a:ext cx="115887" cy="160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r>
              <a:rPr lang="en-US" sz="1200" b="1">
                <a:latin typeface="Calibri" pitchFamily="-1" charset="0"/>
                <a:ea typeface="ヒラギノ角ゴ Pro W3" pitchFamily="-1" charset="-128"/>
                <a:cs typeface="ヒラギノ角ゴ Pro W3" pitchFamily="-1" charset="-128"/>
              </a:rPr>
              <a:t>3</a:t>
            </a:r>
            <a:r>
              <a:rPr lang="en-US" sz="1200" b="1">
                <a:latin typeface="Calibri" pitchFamily="-1" charset="0"/>
                <a:ea typeface="ヒラギノ角ゴ Pro W3" pitchFamily="-1" charset="-128"/>
                <a:cs typeface="ヒラギノ角ゴ Pro W3" pitchFamily="-1" charset="-128"/>
                <a:sym typeface="Symbol" pitchFamily="-1" charset="2"/>
              </a:rPr>
              <a:t></a:t>
            </a:r>
            <a:endParaRPr lang="en-US" sz="1200" b="1">
              <a:latin typeface="Calibri" pitchFamily="-1" charset="0"/>
              <a:ea typeface="ヒラギノ角ゴ Pro W3" pitchFamily="-1" charset="-128"/>
              <a:cs typeface="ヒラギノ角ゴ Pro W3" pitchFamily="-1" charset="-128"/>
            </a:endParaRPr>
          </a:p>
        </p:txBody>
      </p:sp>
      <p:sp>
        <p:nvSpPr>
          <p:cNvPr id="18483" name="Text Box 62"/>
          <p:cNvSpPr txBox="1">
            <a:spLocks noChangeArrowheads="1"/>
          </p:cNvSpPr>
          <p:nvPr/>
        </p:nvSpPr>
        <p:spPr bwMode="auto">
          <a:xfrm>
            <a:off x="3690938" y="5673725"/>
            <a:ext cx="115887" cy="160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r>
              <a:rPr lang="en-US" sz="1200" b="1">
                <a:latin typeface="Calibri" pitchFamily="-1" charset="0"/>
                <a:ea typeface="ヒラギノ角ゴ Pro W3" pitchFamily="-1" charset="-128"/>
                <a:cs typeface="ヒラギノ角ゴ Pro W3" pitchFamily="-1" charset="-128"/>
              </a:rPr>
              <a:t>3</a:t>
            </a:r>
            <a:r>
              <a:rPr lang="en-US" sz="1200" b="1">
                <a:latin typeface="Calibri" pitchFamily="-1" charset="0"/>
                <a:ea typeface="ヒラギノ角ゴ Pro W3" pitchFamily="-1" charset="-128"/>
                <a:cs typeface="ヒラギノ角ゴ Pro W3" pitchFamily="-1" charset="-128"/>
                <a:sym typeface="Symbol" pitchFamily="-1" charset="2"/>
              </a:rPr>
              <a:t></a:t>
            </a:r>
            <a:endParaRPr lang="en-US" sz="1200" b="1">
              <a:latin typeface="Calibri" pitchFamily="-1" charset="0"/>
              <a:ea typeface="ヒラギノ角ゴ Pro W3" pitchFamily="-1" charset="-128"/>
              <a:cs typeface="ヒラギノ角ゴ Pro W3" pitchFamily="-1" charset="-128"/>
            </a:endParaRPr>
          </a:p>
        </p:txBody>
      </p:sp>
      <p:sp>
        <p:nvSpPr>
          <p:cNvPr id="18484" name="Text Box 63"/>
          <p:cNvSpPr txBox="1">
            <a:spLocks noChangeArrowheads="1"/>
          </p:cNvSpPr>
          <p:nvPr/>
        </p:nvSpPr>
        <p:spPr bwMode="auto">
          <a:xfrm>
            <a:off x="965200" y="5665788"/>
            <a:ext cx="134938" cy="160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r>
              <a:rPr lang="en-US" sz="1200" b="1">
                <a:latin typeface="Calibri" pitchFamily="-1" charset="0"/>
                <a:ea typeface="ヒラギノ角ゴ Pro W3" pitchFamily="-1" charset="-128"/>
                <a:cs typeface="ヒラギノ角ゴ Pro W3" pitchFamily="-1" charset="-128"/>
              </a:rPr>
              <a:t>5</a:t>
            </a:r>
            <a:r>
              <a:rPr lang="en-US" sz="1200" b="1">
                <a:latin typeface="Calibri" pitchFamily="-1" charset="0"/>
                <a:ea typeface="ヒラギノ角ゴ Pro W3" pitchFamily="-1" charset="-128"/>
                <a:cs typeface="ヒラギノ角ゴ Pro W3" pitchFamily="-1" charset="-128"/>
                <a:sym typeface="Symbol" pitchFamily="-1" charset="2"/>
              </a:rPr>
              <a:t></a:t>
            </a:r>
            <a:endParaRPr lang="en-US" sz="1200" b="1">
              <a:latin typeface="Calibri" pitchFamily="-1" charset="0"/>
              <a:ea typeface="ヒラギノ角ゴ Pro W3" pitchFamily="-1" charset="-128"/>
              <a:cs typeface="ヒラギノ角ゴ Pro W3" pitchFamily="-1" charset="-128"/>
            </a:endParaRPr>
          </a:p>
        </p:txBody>
      </p:sp>
      <p:sp>
        <p:nvSpPr>
          <p:cNvPr id="18485" name="Text Box 64"/>
          <p:cNvSpPr txBox="1">
            <a:spLocks noChangeArrowheads="1"/>
          </p:cNvSpPr>
          <p:nvPr/>
        </p:nvSpPr>
        <p:spPr bwMode="auto">
          <a:xfrm>
            <a:off x="1470025" y="5802313"/>
            <a:ext cx="1952625" cy="20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r>
              <a:rPr lang="en-US" sz="1200" b="1">
                <a:latin typeface="Calibri" pitchFamily="-1" charset="0"/>
                <a:ea typeface="ヒラギノ角ゴ Pro W3" pitchFamily="-1" charset="-128"/>
                <a:cs typeface="ヒラギノ角ゴ Pro W3" pitchFamily="-1" charset="-128"/>
              </a:rPr>
              <a:t>Completed RNA transcript</a:t>
            </a:r>
          </a:p>
        </p:txBody>
      </p:sp>
      <p:sp>
        <p:nvSpPr>
          <p:cNvPr id="18486" name="Text Box 65"/>
          <p:cNvSpPr txBox="1">
            <a:spLocks noChangeArrowheads="1"/>
          </p:cNvSpPr>
          <p:nvPr/>
        </p:nvSpPr>
        <p:spPr bwMode="auto">
          <a:xfrm>
            <a:off x="5483225" y="5008563"/>
            <a:ext cx="892175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r>
              <a:rPr lang="en-US" sz="1200" b="1">
                <a:latin typeface="Calibri" pitchFamily="-1" charset="0"/>
                <a:ea typeface="ヒラギノ角ゴ Pro W3" pitchFamily="-1" charset="-128"/>
                <a:cs typeface="ヒラギノ角ゴ Pro W3" pitchFamily="-1" charset="-128"/>
              </a:rPr>
              <a:t>Newly made</a:t>
            </a:r>
          </a:p>
          <a:p>
            <a:r>
              <a:rPr lang="en-US" sz="1200" b="1">
                <a:latin typeface="Calibri" pitchFamily="-1" charset="0"/>
                <a:ea typeface="ヒラギノ角ゴ Pro W3" pitchFamily="-1" charset="-128"/>
                <a:cs typeface="ヒラギノ角ゴ Pro W3" pitchFamily="-1" charset="-128"/>
              </a:rPr>
              <a:t>RNA</a:t>
            </a:r>
          </a:p>
        </p:txBody>
      </p:sp>
      <p:sp>
        <p:nvSpPr>
          <p:cNvPr id="18487" name="Text Box 66"/>
          <p:cNvSpPr txBox="1">
            <a:spLocks noChangeArrowheads="1"/>
          </p:cNvSpPr>
          <p:nvPr/>
        </p:nvSpPr>
        <p:spPr bwMode="auto">
          <a:xfrm>
            <a:off x="7699375" y="4633913"/>
            <a:ext cx="105727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r>
              <a:rPr lang="en-US" sz="1200" b="1">
                <a:latin typeface="Calibri" pitchFamily="-1" charset="0"/>
                <a:ea typeface="ヒラギノ角ゴ Pro W3" pitchFamily="-1" charset="-128"/>
                <a:cs typeface="ヒラギノ角ゴ Pro W3" pitchFamily="-1" charset="-128"/>
              </a:rPr>
              <a:t>Template</a:t>
            </a:r>
          </a:p>
          <a:p>
            <a:r>
              <a:rPr lang="en-US" sz="1200" b="1">
                <a:latin typeface="Calibri" pitchFamily="-1" charset="0"/>
                <a:ea typeface="ヒラギノ角ゴ Pro W3" pitchFamily="-1" charset="-128"/>
                <a:cs typeface="ヒラギノ角ゴ Pro W3" pitchFamily="-1" charset="-128"/>
              </a:rPr>
              <a:t>strand of DNA</a:t>
            </a:r>
          </a:p>
        </p:txBody>
      </p:sp>
      <p:sp>
        <p:nvSpPr>
          <p:cNvPr id="18488" name="Text Box 68"/>
          <p:cNvSpPr txBox="1">
            <a:spLocks noChangeArrowheads="1"/>
          </p:cNvSpPr>
          <p:nvPr/>
        </p:nvSpPr>
        <p:spPr bwMode="auto">
          <a:xfrm>
            <a:off x="6137275" y="4373563"/>
            <a:ext cx="1184275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pPr>
              <a:lnSpc>
                <a:spcPct val="80000"/>
              </a:lnSpc>
            </a:pPr>
            <a:r>
              <a:rPr lang="en-US" sz="1200" b="1">
                <a:latin typeface="Calibri" pitchFamily="-1" charset="0"/>
                <a:ea typeface="ヒラギノ角ゴ Pro W3" pitchFamily="-1" charset="-128"/>
                <a:cs typeface="ヒラギノ角ゴ Pro W3" pitchFamily="-1" charset="-128"/>
              </a:rPr>
              <a:t>Direction of</a:t>
            </a:r>
          </a:p>
          <a:p>
            <a:pPr>
              <a:lnSpc>
                <a:spcPct val="80000"/>
              </a:lnSpc>
            </a:pPr>
            <a:r>
              <a:rPr lang="en-US" sz="1200" b="1">
                <a:latin typeface="Calibri" pitchFamily="-1" charset="0"/>
                <a:ea typeface="ヒラギノ角ゴ Pro W3" pitchFamily="-1" charset="-128"/>
                <a:cs typeface="ヒラギノ角ゴ Pro W3" pitchFamily="-1" charset="-128"/>
              </a:rPr>
              <a:t>transcription</a:t>
            </a:r>
          </a:p>
          <a:p>
            <a:pPr>
              <a:lnSpc>
                <a:spcPct val="80000"/>
              </a:lnSpc>
            </a:pPr>
            <a:r>
              <a:rPr lang="en-US" sz="1200" b="1">
                <a:latin typeface="Calibri" pitchFamily="-1" charset="0"/>
                <a:ea typeface="ヒラギノ角ゴ Pro W3" pitchFamily="-1" charset="-128"/>
                <a:cs typeface="ヒラギノ角ゴ Pro W3" pitchFamily="-1" charset="-128"/>
              </a:rPr>
              <a:t>(“downstream”)</a:t>
            </a:r>
          </a:p>
        </p:txBody>
      </p:sp>
      <p:sp>
        <p:nvSpPr>
          <p:cNvPr id="18489" name="Line 69"/>
          <p:cNvSpPr>
            <a:spLocks noChangeShapeType="1"/>
          </p:cNvSpPr>
          <p:nvPr/>
        </p:nvSpPr>
        <p:spPr bwMode="auto">
          <a:xfrm>
            <a:off x="5264150" y="4876800"/>
            <a:ext cx="190500" cy="2095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90" name="Line 70"/>
          <p:cNvSpPr>
            <a:spLocks noChangeShapeType="1"/>
          </p:cNvSpPr>
          <p:nvPr/>
        </p:nvSpPr>
        <p:spPr bwMode="auto">
          <a:xfrm>
            <a:off x="7702550" y="4108450"/>
            <a:ext cx="304800" cy="5651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91" name="Text Box 71"/>
          <p:cNvSpPr txBox="1">
            <a:spLocks noChangeArrowheads="1"/>
          </p:cNvSpPr>
          <p:nvPr/>
        </p:nvSpPr>
        <p:spPr bwMode="auto">
          <a:xfrm>
            <a:off x="6726238" y="3082925"/>
            <a:ext cx="439737" cy="160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r>
              <a:rPr lang="en-US" sz="1200" b="1">
                <a:latin typeface="Calibri" pitchFamily="-1" charset="0"/>
                <a:ea typeface="ヒラギノ角ゴ Pro W3" pitchFamily="-1" charset="-128"/>
                <a:cs typeface="ヒラギノ角ゴ Pro W3" pitchFamily="-1" charset="-128"/>
              </a:rPr>
              <a:t>3</a:t>
            </a:r>
            <a:r>
              <a:rPr lang="en-US" sz="1200" b="1">
                <a:latin typeface="Calibri" pitchFamily="-1" charset="0"/>
                <a:ea typeface="ヒラギノ角ゴ Pro W3" pitchFamily="-1" charset="-128"/>
                <a:cs typeface="ヒラギノ角ゴ Pro W3" pitchFamily="-1" charset="-128"/>
                <a:sym typeface="Symbol" pitchFamily="-1" charset="2"/>
              </a:rPr>
              <a:t> end</a:t>
            </a:r>
            <a:endParaRPr lang="en-US" sz="1200" b="1">
              <a:latin typeface="Calibri" pitchFamily="-1" charset="0"/>
              <a:ea typeface="ヒラギノ角ゴ Pro W3" pitchFamily="-1" charset="-128"/>
              <a:cs typeface="ヒラギノ角ゴ Pro W3" pitchFamily="-1" charset="-128"/>
            </a:endParaRPr>
          </a:p>
        </p:txBody>
      </p:sp>
      <p:sp>
        <p:nvSpPr>
          <p:cNvPr id="18492" name="Line 72"/>
          <p:cNvSpPr>
            <a:spLocks noChangeShapeType="1"/>
          </p:cNvSpPr>
          <p:nvPr/>
        </p:nvSpPr>
        <p:spPr bwMode="auto">
          <a:xfrm>
            <a:off x="7061200" y="3244850"/>
            <a:ext cx="146050" cy="152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93" name="Text Box 73"/>
          <p:cNvSpPr txBox="1">
            <a:spLocks noChangeArrowheads="1"/>
          </p:cNvSpPr>
          <p:nvPr/>
        </p:nvSpPr>
        <p:spPr bwMode="auto">
          <a:xfrm>
            <a:off x="6130925" y="2157413"/>
            <a:ext cx="860425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r>
              <a:rPr lang="en-US" sz="1200" b="1">
                <a:latin typeface="Calibri" pitchFamily="-1" charset="0"/>
                <a:ea typeface="ヒラギノ角ゴ Pro W3" pitchFamily="-1" charset="-128"/>
                <a:cs typeface="ヒラギノ角ゴ Pro W3" pitchFamily="-1" charset="-128"/>
              </a:rPr>
              <a:t>RNA</a:t>
            </a:r>
          </a:p>
          <a:p>
            <a:r>
              <a:rPr lang="en-US" sz="1200" b="1">
                <a:latin typeface="Calibri" pitchFamily="-1" charset="0"/>
                <a:ea typeface="ヒラギノ角ゴ Pro W3" pitchFamily="-1" charset="-128"/>
                <a:cs typeface="ヒラギノ角ゴ Pro W3" pitchFamily="-1" charset="-128"/>
              </a:rPr>
              <a:t>polymerase</a:t>
            </a:r>
          </a:p>
        </p:txBody>
      </p:sp>
      <p:sp>
        <p:nvSpPr>
          <p:cNvPr id="18494" name="Text Box 74"/>
          <p:cNvSpPr txBox="1">
            <a:spLocks noChangeArrowheads="1"/>
          </p:cNvSpPr>
          <p:nvPr/>
        </p:nvSpPr>
        <p:spPr bwMode="auto">
          <a:xfrm>
            <a:off x="7508875" y="1998663"/>
            <a:ext cx="1266825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r>
              <a:rPr lang="en-US" sz="1200" b="1">
                <a:latin typeface="Calibri" pitchFamily="-1" charset="0"/>
                <a:ea typeface="ヒラギノ角ゴ Pro W3" pitchFamily="-1" charset="-128"/>
                <a:cs typeface="ヒラギノ角ゴ Pro W3" pitchFamily="-1" charset="-128"/>
              </a:rPr>
              <a:t>RNA nucleotides</a:t>
            </a:r>
          </a:p>
        </p:txBody>
      </p:sp>
      <p:sp>
        <p:nvSpPr>
          <p:cNvPr id="18495" name="Text Box 75"/>
          <p:cNvSpPr txBox="1">
            <a:spLocks noChangeArrowheads="1"/>
          </p:cNvSpPr>
          <p:nvPr/>
        </p:nvSpPr>
        <p:spPr bwMode="auto">
          <a:xfrm>
            <a:off x="6594475" y="1516063"/>
            <a:ext cx="107632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r>
              <a:rPr lang="en-US" sz="1200" b="1">
                <a:latin typeface="Calibri" pitchFamily="-1" charset="0"/>
                <a:ea typeface="ヒラギノ角ゴ Pro W3" pitchFamily="-1" charset="-128"/>
                <a:cs typeface="ヒラギノ角ゴ Pro W3" pitchFamily="-1" charset="-128"/>
              </a:rPr>
              <a:t>Nontemplate</a:t>
            </a:r>
          </a:p>
          <a:p>
            <a:r>
              <a:rPr lang="en-US" sz="1200" b="1">
                <a:latin typeface="Calibri" pitchFamily="-1" charset="0"/>
                <a:ea typeface="ヒラギノ角ゴ Pro W3" pitchFamily="-1" charset="-128"/>
                <a:cs typeface="ヒラギノ角ゴ Pro W3" pitchFamily="-1" charset="-128"/>
              </a:rPr>
              <a:t>strand of DNA</a:t>
            </a:r>
          </a:p>
        </p:txBody>
      </p:sp>
      <p:sp>
        <p:nvSpPr>
          <p:cNvPr id="18496" name="Text Box 76"/>
          <p:cNvSpPr txBox="1">
            <a:spLocks noChangeArrowheads="1"/>
          </p:cNvSpPr>
          <p:nvPr/>
        </p:nvSpPr>
        <p:spPr bwMode="auto">
          <a:xfrm>
            <a:off x="5153025" y="1547813"/>
            <a:ext cx="809625" cy="174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r>
              <a:rPr lang="en-US" sz="1200" b="1">
                <a:latin typeface="Calibri" pitchFamily="-1" charset="0"/>
                <a:ea typeface="ヒラギノ角ゴ Pro W3" pitchFamily="-1" charset="-128"/>
                <a:cs typeface="ヒラギノ角ゴ Pro W3" pitchFamily="-1" charset="-128"/>
              </a:rPr>
              <a:t>Elongation</a:t>
            </a:r>
          </a:p>
        </p:txBody>
      </p:sp>
      <p:sp>
        <p:nvSpPr>
          <p:cNvPr id="18497" name="Line 77"/>
          <p:cNvSpPr>
            <a:spLocks noChangeShapeType="1"/>
          </p:cNvSpPr>
          <p:nvPr/>
        </p:nvSpPr>
        <p:spPr bwMode="auto">
          <a:xfrm>
            <a:off x="7092950" y="1866900"/>
            <a:ext cx="412750" cy="838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98" name="Line 78"/>
          <p:cNvSpPr>
            <a:spLocks noChangeShapeType="1"/>
          </p:cNvSpPr>
          <p:nvPr/>
        </p:nvSpPr>
        <p:spPr bwMode="auto">
          <a:xfrm flipH="1">
            <a:off x="7353300" y="2178050"/>
            <a:ext cx="685800" cy="1092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99" name="Line 79"/>
          <p:cNvSpPr>
            <a:spLocks noChangeShapeType="1"/>
          </p:cNvSpPr>
          <p:nvPr/>
        </p:nvSpPr>
        <p:spPr bwMode="auto">
          <a:xfrm flipH="1">
            <a:off x="7594600" y="2165350"/>
            <a:ext cx="444500" cy="1016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500" name="Line 80"/>
          <p:cNvSpPr>
            <a:spLocks noChangeShapeType="1"/>
          </p:cNvSpPr>
          <p:nvPr/>
        </p:nvSpPr>
        <p:spPr bwMode="auto">
          <a:xfrm>
            <a:off x="8032750" y="2178050"/>
            <a:ext cx="190500" cy="711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501" name="AutoShape 83"/>
          <p:cNvSpPr>
            <a:spLocks/>
          </p:cNvSpPr>
          <p:nvPr/>
        </p:nvSpPr>
        <p:spPr bwMode="auto">
          <a:xfrm rot="5400000">
            <a:off x="2286794" y="-656431"/>
            <a:ext cx="152400" cy="2586038"/>
          </a:xfrm>
          <a:prstGeom prst="leftBrace">
            <a:avLst>
              <a:gd name="adj1" fmla="val 141406"/>
              <a:gd name="adj2" fmla="val 53037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Calibri" pitchFamily="-1" charset="0"/>
            </a:endParaRPr>
          </a:p>
        </p:txBody>
      </p:sp>
      <p:sp>
        <p:nvSpPr>
          <p:cNvPr id="18502" name="Line 86"/>
          <p:cNvSpPr>
            <a:spLocks noChangeShapeType="1"/>
          </p:cNvSpPr>
          <p:nvPr/>
        </p:nvSpPr>
        <p:spPr bwMode="auto">
          <a:xfrm>
            <a:off x="1069975" y="703263"/>
            <a:ext cx="1588" cy="14763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503" name="Line 87"/>
          <p:cNvSpPr>
            <a:spLocks noChangeShapeType="1"/>
          </p:cNvSpPr>
          <p:nvPr/>
        </p:nvSpPr>
        <p:spPr bwMode="auto">
          <a:xfrm>
            <a:off x="3657600" y="703263"/>
            <a:ext cx="0" cy="1428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504" name="Text Box 4"/>
          <p:cNvSpPr txBox="1">
            <a:spLocks noChangeArrowheads="1"/>
          </p:cNvSpPr>
          <p:nvPr/>
        </p:nvSpPr>
        <p:spPr bwMode="auto">
          <a:xfrm>
            <a:off x="3433763" y="360363"/>
            <a:ext cx="696912" cy="185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r>
              <a:rPr lang="en-US" sz="1200" b="1">
                <a:latin typeface="Calibri" pitchFamily="-1" charset="0"/>
                <a:ea typeface="ヒラギノ角ゴ Pro W3" pitchFamily="-1" charset="-128"/>
                <a:cs typeface="ヒラギノ角ゴ Pro W3" pitchFamily="-1" charset="-128"/>
              </a:rPr>
              <a:t>Terminator</a:t>
            </a:r>
          </a:p>
        </p:txBody>
      </p:sp>
      <p:sp>
        <p:nvSpPr>
          <p:cNvPr id="18505" name="Line 16"/>
          <p:cNvSpPr>
            <a:spLocks noChangeShapeType="1"/>
          </p:cNvSpPr>
          <p:nvPr/>
        </p:nvSpPr>
        <p:spPr bwMode="auto">
          <a:xfrm>
            <a:off x="3768725" y="528638"/>
            <a:ext cx="4763" cy="3683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506" name="Slide Number Placeholder 7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26E3A0D-EF9E-1D45-BB5A-E07555999998}" type="slidenum">
              <a:rPr lang="en-US">
                <a:ea typeface="ＭＳ Ｐゴシック" pitchFamily="-1" charset="-128"/>
                <a:cs typeface="ＭＳ Ｐゴシック" pitchFamily="-1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Creating a GM Crop (cont.)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77500" lnSpcReduction="20000"/>
          </a:bodyPr>
          <a:lstStyle/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>
                <a:ea typeface="+mn-ea"/>
                <a:cs typeface="+mn-cs"/>
              </a:rPr>
              <a:t>A sample of cells is removed from the “parent” plant.</a:t>
            </a: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>
                <a:ea typeface="+mn-ea"/>
                <a:cs typeface="+mn-cs"/>
              </a:rPr>
              <a:t>Sampled cells are grown into a callus.</a:t>
            </a: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>
                <a:ea typeface="+mn-ea"/>
                <a:cs typeface="+mn-cs"/>
              </a:rPr>
              <a:t>The transgene is inserted into cells of the callus by one of several methods.</a:t>
            </a:r>
          </a:p>
          <a:p>
            <a:pPr lvl="1" fontAlgn="auto">
              <a:spcAft>
                <a:spcPts val="0"/>
              </a:spcAft>
              <a:buFont typeface="Arial"/>
              <a:buChar char="–"/>
              <a:defRPr/>
            </a:pPr>
            <a:r>
              <a:rPr lang="en-US" dirty="0" err="1" smtClean="0">
                <a:ea typeface="+mn-ea"/>
              </a:rPr>
              <a:t>Electroporation</a:t>
            </a:r>
            <a:endParaRPr lang="en-US" dirty="0" smtClean="0">
              <a:ea typeface="+mn-ea"/>
            </a:endParaRPr>
          </a:p>
          <a:p>
            <a:pPr lvl="1" fontAlgn="auto">
              <a:spcAft>
                <a:spcPts val="0"/>
              </a:spcAft>
              <a:buFont typeface="Arial"/>
              <a:buChar char="–"/>
              <a:defRPr/>
            </a:pPr>
            <a:r>
              <a:rPr lang="en-US" dirty="0" smtClean="0">
                <a:ea typeface="+mn-ea"/>
              </a:rPr>
              <a:t>Gene gun</a:t>
            </a:r>
          </a:p>
          <a:p>
            <a:pPr lvl="1" fontAlgn="auto">
              <a:spcAft>
                <a:spcPts val="0"/>
              </a:spcAft>
              <a:buFont typeface="Arial"/>
              <a:buChar char="–"/>
              <a:defRPr/>
            </a:pPr>
            <a:r>
              <a:rPr lang="en-US" i="1" dirty="0" err="1" smtClean="0">
                <a:ea typeface="+mn-ea"/>
              </a:rPr>
              <a:t>Agrobacterium</a:t>
            </a:r>
            <a:r>
              <a:rPr lang="en-US" i="1" dirty="0" smtClean="0">
                <a:ea typeface="+mn-ea"/>
              </a:rPr>
              <a:t> </a:t>
            </a:r>
            <a:r>
              <a:rPr lang="en-US" i="1" dirty="0" err="1" smtClean="0">
                <a:ea typeface="+mn-ea"/>
              </a:rPr>
              <a:t>tumefaciens</a:t>
            </a:r>
            <a:endParaRPr lang="en-US" i="1" dirty="0" smtClean="0">
              <a:ea typeface="+mn-ea"/>
            </a:endParaRP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>
                <a:ea typeface="+mn-ea"/>
                <a:cs typeface="+mn-cs"/>
              </a:rPr>
              <a:t>A marker is transferred along with the transgene.</a:t>
            </a:r>
          </a:p>
          <a:p>
            <a:pPr lvl="1" fontAlgn="auto">
              <a:spcAft>
                <a:spcPts val="0"/>
              </a:spcAft>
              <a:buFont typeface="Arial"/>
              <a:buChar char="–"/>
              <a:defRPr/>
            </a:pPr>
            <a:r>
              <a:rPr lang="en-US" dirty="0" smtClean="0">
                <a:ea typeface="+mn-ea"/>
              </a:rPr>
              <a:t>Antibiotic resistance</a:t>
            </a:r>
          </a:p>
          <a:p>
            <a:pPr lvl="1" fontAlgn="auto">
              <a:spcAft>
                <a:spcPts val="0"/>
              </a:spcAft>
              <a:buFont typeface="Arial"/>
              <a:buChar char="–"/>
              <a:defRPr/>
            </a:pPr>
            <a:r>
              <a:rPr lang="en-US" dirty="0" smtClean="0">
                <a:ea typeface="+mn-ea"/>
              </a:rPr>
              <a:t>Visual marker (e.g., GFP)</a:t>
            </a: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>
                <a:ea typeface="+mn-ea"/>
                <a:cs typeface="+mn-cs"/>
              </a:rPr>
              <a:t>Transgenic cells must be identified and isolated from the callus.</a:t>
            </a:r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C17C937-A8E4-E248-A76E-BEAC1F0F18CF}" type="slidenum">
              <a:rPr lang="en-US">
                <a:ea typeface="ＭＳ Ｐゴシック" pitchFamily="-1" charset="-128"/>
                <a:cs typeface="ＭＳ Ｐゴシック" pitchFamily="-1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Creating a GM Crop (cont.)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Isolated transgenic cells are hormonally induced to grow into complete plants.</a:t>
            </a:r>
          </a:p>
          <a:p>
            <a:r>
              <a:rPr lang="en-US" smtClean="0"/>
              <a:t>The transgenic plant is back-crossed with the highest-yielding field crop.</a:t>
            </a:r>
          </a:p>
          <a:p>
            <a:r>
              <a:rPr lang="en-US" smtClean="0"/>
              <a:t>Bringing a GM crop to market can take a decade or more. </a:t>
            </a:r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EC05081-F1A1-8145-B5D1-DC165B7795CF}" type="slidenum">
              <a:rPr lang="en-US">
                <a:ea typeface="ＭＳ Ｐゴシック" pitchFamily="-1" charset="-128"/>
                <a:cs typeface="ＭＳ Ｐゴシック" pitchFamily="-1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US"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Experimental Procedure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>
                <a:ea typeface="+mn-ea"/>
                <a:cs typeface="+mn-cs"/>
              </a:rPr>
              <a:t>Follow instructions very carefully.</a:t>
            </a: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>
                <a:ea typeface="+mn-ea"/>
                <a:cs typeface="+mn-cs"/>
              </a:rPr>
              <a:t>Take careful steps to prevent contamination.</a:t>
            </a: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dirty="0" err="1" smtClean="0">
                <a:ea typeface="+mn-ea"/>
                <a:cs typeface="+mn-cs"/>
              </a:rPr>
              <a:t>InstaGene</a:t>
            </a:r>
            <a:r>
              <a:rPr lang="en-US" dirty="0" smtClean="0">
                <a:ea typeface="+mn-ea"/>
                <a:cs typeface="+mn-cs"/>
              </a:rPr>
              <a:t> matrix is a suspension of negatively charged beads that bind to </a:t>
            </a:r>
            <a:r>
              <a:rPr lang="en-US" dirty="0" err="1" smtClean="0">
                <a:ea typeface="+mn-ea"/>
                <a:cs typeface="+mn-cs"/>
              </a:rPr>
              <a:t>cations</a:t>
            </a:r>
            <a:r>
              <a:rPr lang="en-US" dirty="0" smtClean="0">
                <a:ea typeface="+mn-ea"/>
                <a:cs typeface="+mn-cs"/>
              </a:rPr>
              <a:t>, preventing them from helping enzymes degrade the DNA.</a:t>
            </a: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>
                <a:ea typeface="+mn-ea"/>
                <a:cs typeface="+mn-cs"/>
              </a:rPr>
              <a:t>The beads are removed by centrifugation, and the supernatant contains the DNA.</a:t>
            </a: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>
                <a:ea typeface="+mn-ea"/>
                <a:cs typeface="+mn-cs"/>
              </a:rPr>
              <a:t>Master Mix contains nucleotides, buffer, polymerase, primers, and dye. </a:t>
            </a:r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44CC350-D626-8142-92F3-6C6E18CFBA2A}" type="slidenum">
              <a:rPr lang="en-US">
                <a:ea typeface="ＭＳ Ｐゴシック" pitchFamily="-1" charset="-128"/>
                <a:cs typeface="ＭＳ Ｐゴシック" pitchFamily="-1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n-US"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</TotalTime>
  <Words>554</Words>
  <Application>Microsoft Macintosh PowerPoint</Application>
  <PresentationFormat>On-screen Show (4:3)</PresentationFormat>
  <Paragraphs>113</Paragraphs>
  <Slides>7</Slides>
  <Notes>1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Genetically Modified (GM) Foods</vt:lpstr>
      <vt:lpstr>Creating a GM Crop</vt:lpstr>
      <vt:lpstr>Creating a GM Crop (cont.)</vt:lpstr>
      <vt:lpstr>Slide 4</vt:lpstr>
      <vt:lpstr>Creating a GM Crop (cont.)</vt:lpstr>
      <vt:lpstr>Creating a GM Crop (cont.)</vt:lpstr>
      <vt:lpstr>Experimental Procedure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Genetically Modified (GM) Foods</dc:title>
  <dc:creator>Ty Hoffman</dc:creator>
  <cp:lastModifiedBy>Ty Hoffman</cp:lastModifiedBy>
  <cp:revision>3</cp:revision>
  <dcterms:created xsi:type="dcterms:W3CDTF">2012-06-20T16:03:25Z</dcterms:created>
  <dcterms:modified xsi:type="dcterms:W3CDTF">2012-06-20T16:25:01Z</dcterms:modified>
</cp:coreProperties>
</file>