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66" r:id="rId2"/>
    <p:sldId id="367" r:id="rId3"/>
    <p:sldId id="368" r:id="rId4"/>
    <p:sldId id="369" r:id="rId5"/>
    <p:sldId id="370" r:id="rId6"/>
    <p:sldId id="371" r:id="rId7"/>
    <p:sldId id="372" r:id="rId8"/>
    <p:sldId id="373" r:id="rId9"/>
    <p:sldId id="374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ECD66"/>
    <a:srgbClr val="BBE0E3"/>
    <a:srgbClr val="0096D9"/>
    <a:srgbClr val="563A84"/>
    <a:srgbClr val="0092CA"/>
    <a:srgbClr val="FEF598"/>
    <a:srgbClr val="FDF799"/>
    <a:srgbClr val="66D1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936" y="-1064"/>
      </p:cViewPr>
      <p:guideLst>
        <p:guide orient="horz" pos="4224"/>
        <p:guide orient="horz" pos="207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6690A9F-DA9D-9D49-B160-BFBD46C2F447}" type="datetime1">
              <a:rPr lang="en-US"/>
              <a:pPr>
                <a:defRPr/>
              </a:pPr>
              <a:t>5/7/12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09FF163-3F90-5F4B-BF41-9191ACF51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8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F130E5A8-5F43-754A-BFC1-735C5F8E4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33FDB-2F07-A247-A88D-8A9753DB2E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3361B-3B14-5943-BCEE-06E235B25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7261A-2750-7342-9D8D-F927805980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8F22C-7E95-3441-8868-AA2ED82054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A87D9-0303-4F4C-9C7B-B6469E6944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87761-1998-254E-86AC-2BACDE0AD2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C683B-98EE-BD48-906E-A83CE023FF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C33E0-EEFD-5741-84DB-E6DD99D477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28A07-F2BA-D64B-B8D1-793ABEA5D1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B5D8E-B637-A647-A14C-939BD33330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59C41-42AE-994A-8A58-F8132782AC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79C5629-847E-5C41-81C9-F30164112F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t>Genetically Modified Organisms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625475" y="1417638"/>
            <a:ext cx="7907338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GMO’s are organisms in which the DNA has been intentionally modified by techniques of genetic engineering.</a:t>
            </a:r>
          </a:p>
          <a:p>
            <a:pPr algn="ctr"/>
            <a:endParaRPr lang="en-US" sz="2000"/>
          </a:p>
          <a:p>
            <a:pPr algn="ctr"/>
            <a:r>
              <a:rPr lang="en-US" sz="2000"/>
              <a:t>This is distinct from genetic modification that is accomplished via conventional breeding methods (selective breeding of plants and animals).</a:t>
            </a:r>
          </a:p>
          <a:p>
            <a:pPr algn="ctr"/>
            <a:endParaRPr lang="en-US" sz="2000"/>
          </a:p>
          <a:p>
            <a:pPr algn="ctr"/>
            <a:r>
              <a:rPr lang="en-US" sz="2000"/>
              <a:t>GMO’s are produced for various reasons, the most controversial of which is GMO’s as food.</a:t>
            </a:r>
          </a:p>
          <a:p>
            <a:pPr algn="ctr"/>
            <a:endParaRPr lang="en-US" sz="2000"/>
          </a:p>
          <a:p>
            <a:pPr algn="ctr"/>
            <a:r>
              <a:rPr lang="en-US" sz="2000"/>
              <a:t>Genetically modified organisms can be produced by transgenesis or cisgenesis.</a:t>
            </a:r>
          </a:p>
          <a:p>
            <a:pPr algn="ctr"/>
            <a:endParaRPr lang="en-US" sz="2000"/>
          </a:p>
          <a:p>
            <a:pPr algn="ctr"/>
            <a:r>
              <a:rPr lang="en-US" sz="2000"/>
              <a:t>Both transgenesis and cisgenesis are examples of horizontal gene transfer. </a:t>
            </a:r>
          </a:p>
          <a:p>
            <a:pPr algn="ctr"/>
            <a:endParaRPr lang="en-US"/>
          </a:p>
          <a:p>
            <a:pPr algn="ctr"/>
            <a:r>
              <a:rPr lang="en-US"/>
              <a:t>  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2E39343-0210-8A41-912D-EE183856ABFE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1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0" y="1517650"/>
            <a:ext cx="9144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/>
              <a:t>Vertical Gene Transfer</a:t>
            </a:r>
          </a:p>
          <a:p>
            <a:pPr algn="ctr"/>
            <a:r>
              <a:rPr lang="en-US" sz="3600"/>
              <a:t>versus</a:t>
            </a:r>
          </a:p>
          <a:p>
            <a:pPr algn="ctr"/>
            <a:r>
              <a:rPr lang="en-US" sz="3600"/>
              <a:t>Horizontal Gene Transfer</a:t>
            </a:r>
          </a:p>
          <a:p>
            <a:pPr algn="ctr"/>
            <a:endParaRPr lang="en-US" sz="3600"/>
          </a:p>
          <a:p>
            <a:pPr algn="ctr"/>
            <a:r>
              <a:rPr lang="en-US" sz="2800"/>
              <a:t>Both of these can occur naturally, and both can be exploited for genetic modification.</a:t>
            </a: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3F377C9-1A93-2A4C-9A98-78BDCA8BDC36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2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Mechanisms for Horizontal Gene Transfer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Conjugation</a:t>
            </a:r>
          </a:p>
          <a:p>
            <a:pPr lvl="1">
              <a:defRPr/>
            </a:pPr>
            <a:r>
              <a:rPr lang="en-US" sz="1546" dirty="0" smtClean="0">
                <a:latin typeface="Arial"/>
                <a:cs typeface="Arial"/>
              </a:rPr>
              <a:t>Transfer between bacteria connected by pilus</a:t>
            </a:r>
          </a:p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Transduction</a:t>
            </a:r>
          </a:p>
          <a:p>
            <a:pPr lvl="1">
              <a:defRPr/>
            </a:pPr>
            <a:r>
              <a:rPr lang="en-US" sz="1546" dirty="0" smtClean="0">
                <a:latin typeface="Arial"/>
                <a:cs typeface="Arial"/>
              </a:rPr>
              <a:t>Transfer from a bacteriophage to a bacterium</a:t>
            </a:r>
          </a:p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Transformation</a:t>
            </a:r>
          </a:p>
          <a:p>
            <a:pPr lvl="1">
              <a:defRPr/>
            </a:pPr>
            <a:r>
              <a:rPr lang="en-US" sz="1400" dirty="0" smtClean="0">
                <a:latin typeface="Arial"/>
                <a:cs typeface="Arial"/>
              </a:rPr>
              <a:t>Uptake of genetic material from environment</a:t>
            </a:r>
          </a:p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Gene Transfer Agents</a:t>
            </a:r>
          </a:p>
          <a:p>
            <a:pPr lvl="1">
              <a:defRPr/>
            </a:pPr>
            <a:r>
              <a:rPr lang="en-US" sz="1400" dirty="0" smtClean="0">
                <a:latin typeface="Arial"/>
                <a:cs typeface="Arial"/>
              </a:rPr>
              <a:t>Virus-like agents produced in </a:t>
            </a:r>
            <a:r>
              <a:rPr lang="en-US" sz="1400" dirty="0" err="1" smtClean="0">
                <a:latin typeface="Arial"/>
                <a:cs typeface="Arial"/>
              </a:rPr>
              <a:t>alphaproteobacteria</a:t>
            </a:r>
            <a:r>
              <a:rPr lang="en-US" sz="1400" dirty="0" smtClean="0">
                <a:latin typeface="Arial"/>
                <a:cs typeface="Arial"/>
              </a:rPr>
              <a:t>, including </a:t>
            </a:r>
            <a:r>
              <a:rPr lang="en-US" sz="1400" i="1" dirty="0" err="1" smtClean="0">
                <a:latin typeface="Arial"/>
                <a:cs typeface="Arial"/>
              </a:rPr>
              <a:t>Agrobacteria</a:t>
            </a:r>
            <a:endParaRPr lang="en-US" sz="1400" i="1" dirty="0" smtClean="0">
              <a:latin typeface="Arial"/>
              <a:cs typeface="Arial"/>
            </a:endParaRPr>
          </a:p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409C14E-0D83-E141-80D1-C2114DD4477F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3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t>Conjugation</a:t>
            </a: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0" y="1530350"/>
            <a:ext cx="44450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83C1177-A2A7-6840-AA89-09A75EE50F2C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4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t>Transduction</a:t>
            </a: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492250"/>
            <a:ext cx="88900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03DAA48-8EAA-7343-8529-35E503169D32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5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t>Transformation</a:t>
            </a: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8113" y="1752600"/>
            <a:ext cx="3787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63A430F-1BB8-F54C-8E88-21E437C9D229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6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7975" y="882650"/>
            <a:ext cx="598805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906B0A9-BCBE-EE45-A83C-70FD93C88B7C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7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Gene Transfer Agent (</a:t>
            </a:r>
            <a:r>
              <a:rPr lang="en-US" i="1" dirty="0" err="1" smtClean="0">
                <a:latin typeface="Arial"/>
                <a:cs typeface="Arial"/>
              </a:rPr>
              <a:t>Agrobacterium</a:t>
            </a:r>
            <a:r>
              <a:rPr lang="en-US" dirty="0" smtClean="0">
                <a:latin typeface="Arial"/>
                <a:cs typeface="Arial"/>
              </a:rPr>
              <a:t>)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22531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20800"/>
            <a:ext cx="88900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8CE6DA3-8323-D64E-A0B3-45364D4DADA2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8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-374650"/>
            <a:ext cx="8890000" cy="760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82EFBDF-620C-DF40-B50A-29B2F606A883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9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5600</TotalTime>
  <Words>163</Words>
  <Application>Microsoft Macintosh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ＭＳ Ｐゴシック</vt:lpstr>
      <vt:lpstr>Times</vt:lpstr>
      <vt:lpstr>Blank</vt:lpstr>
      <vt:lpstr>Genetically Modified Organisms</vt:lpstr>
      <vt:lpstr>Slide 2</vt:lpstr>
      <vt:lpstr>Mechanisms for Horizontal Gene Transfer</vt:lpstr>
      <vt:lpstr>Conjugation</vt:lpstr>
      <vt:lpstr>Transduction</vt:lpstr>
      <vt:lpstr>Transformation</vt:lpstr>
      <vt:lpstr>Slide 7</vt:lpstr>
      <vt:lpstr>Gene Transfer Agent (Agrobacterium)</vt:lpstr>
      <vt:lpstr>Slide 9</vt:lpstr>
    </vt:vector>
  </TitlesOfParts>
  <Company>PIT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01-10b</dc:title>
  <dc:creator>System_70</dc:creator>
  <cp:lastModifiedBy>Ty Hoffman</cp:lastModifiedBy>
  <cp:revision>958</cp:revision>
  <cp:lastPrinted>2006-01-31T17:29:50Z</cp:lastPrinted>
  <dcterms:created xsi:type="dcterms:W3CDTF">2012-05-07T20:46:45Z</dcterms:created>
  <dcterms:modified xsi:type="dcterms:W3CDTF">2012-05-07T20:46:59Z</dcterms:modified>
</cp:coreProperties>
</file>