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61" r:id="rId2"/>
    <p:sldId id="362" r:id="rId3"/>
    <p:sldId id="363" r:id="rId4"/>
    <p:sldId id="364" r:id="rId5"/>
    <p:sldId id="365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ECD66"/>
    <a:srgbClr val="BBE0E3"/>
    <a:srgbClr val="0096D9"/>
    <a:srgbClr val="563A84"/>
    <a:srgbClr val="0092CA"/>
    <a:srgbClr val="FEF598"/>
    <a:srgbClr val="FDF799"/>
    <a:srgbClr val="66D1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936" y="-1064"/>
      </p:cViewPr>
      <p:guideLst>
        <p:guide orient="horz" pos="4224"/>
        <p:guide orient="horz" pos="207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5C7256B-EC8E-F947-8465-FF3CA2BD43DF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CFB27A6-491B-034C-9F19-84B048437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8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fld id="{71C580B8-45C0-A942-AEBA-B9251E6624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702CC-633D-4245-B59B-90E318A7B6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AB286-7D05-C648-BBBA-EBF7FB680B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CEBA2-3D21-DA49-841B-2584663618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D4369-6E68-E042-97F9-6F44D6C407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D40C8-6C8A-F643-9916-C91B59471B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5567C-2C9E-994B-9911-0874931625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CA0B2-AD73-3942-97D6-05581DD749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9A052-7AA3-D644-B1E7-5D918F856D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E1EC2-67FE-E94D-9FB6-B5DC91F052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74E7B-4EC7-424B-BC7A-63649AC32D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F16C4-1DD7-0C40-A3C3-F7D1C72B6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7225" y="6491288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E6E5C0B2-62F1-2846-9E12-49DE65DAAE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Transgenic Organisms</a:t>
            </a:r>
          </a:p>
        </p:txBody>
      </p:sp>
      <p:sp>
        <p:nvSpPr>
          <p:cNvPr id="15363" name="TextBox 6"/>
          <p:cNvSpPr txBox="1">
            <a:spLocks noChangeArrowheads="1"/>
          </p:cNvSpPr>
          <p:nvPr/>
        </p:nvSpPr>
        <p:spPr bwMode="auto">
          <a:xfrm>
            <a:off x="533400" y="1776413"/>
            <a:ext cx="8102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Aft>
                <a:spcPts val="12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A transgenic organism is one into which a gene from some other species has been transferred.</a:t>
            </a:r>
          </a:p>
          <a:p>
            <a:pPr>
              <a:spcAft>
                <a:spcPts val="12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Transgenic organisms are examples of genetically modified organisms (GMO’s).</a:t>
            </a:r>
          </a:p>
          <a:p>
            <a:pPr>
              <a:spcAft>
                <a:spcPts val="12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The transferred gene is called a transgene.</a:t>
            </a:r>
          </a:p>
          <a:p>
            <a:pPr>
              <a:spcAft>
                <a:spcPts val="12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A transgene, like any other gene, indirectly codes for a protein, which corresponds to a particular trait. </a:t>
            </a:r>
          </a:p>
          <a:p>
            <a:pPr>
              <a:spcAft>
                <a:spcPts val="12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Because of the universality of the genetic code, a transgene will allow the transgenic organism to produce the same protein (and therefore exhibit the same trait) as the original, “donor” organism.</a:t>
            </a:r>
          </a:p>
          <a:p>
            <a:pPr>
              <a:spcAft>
                <a:spcPts val="12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Transgenes are introduced into the recipient organism’s germ line.</a:t>
            </a:r>
          </a:p>
          <a:p>
            <a:r>
              <a:rPr lang="en-US" sz="2000"/>
              <a:t>   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77A11DB2-9868-E745-8D79-0CD6B9E45294}" type="slidenum">
              <a:rPr lang="en-US" smtClean="0">
                <a:latin typeface="Arial" pitchFamily="-1" charset="0"/>
                <a:ea typeface="Arial" pitchFamily="-1" charset="0"/>
                <a:cs typeface="Arial" pitchFamily="-1" charset="0"/>
              </a:rPr>
              <a:pPr/>
              <a:t>1</a:t>
            </a:fld>
            <a:endParaRPr lang="en-US" smtClean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5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Transgenic Animals</a:t>
            </a:r>
          </a:p>
        </p:txBody>
      </p:sp>
      <p:sp>
        <p:nvSpPr>
          <p:cNvPr id="16387" name="TextBox 6"/>
          <p:cNvSpPr txBox="1">
            <a:spLocks noChangeArrowheads="1"/>
          </p:cNvSpPr>
          <p:nvPr/>
        </p:nvSpPr>
        <p:spPr bwMode="auto">
          <a:xfrm>
            <a:off x="1282700" y="1776413"/>
            <a:ext cx="6578600" cy="463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Aft>
                <a:spcPts val="18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Most transgenic animals are fruit flies and mice, but others are produced, including rabbits, pigs, goats, cattle, and sheep.</a:t>
            </a:r>
          </a:p>
          <a:p>
            <a:pPr>
              <a:spcAft>
                <a:spcPts val="6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There are two predominate reasons for producing transgenic animals:</a:t>
            </a:r>
          </a:p>
          <a:p>
            <a:pPr lvl="1">
              <a:spcAft>
                <a:spcPts val="6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Economic benefit</a:t>
            </a:r>
          </a:p>
          <a:p>
            <a:pPr lvl="1">
              <a:spcAft>
                <a:spcPts val="18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Models for disease</a:t>
            </a:r>
          </a:p>
          <a:p>
            <a:pPr>
              <a:spcAft>
                <a:spcPts val="6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Transgenic animals are produced by one of three primary methods:</a:t>
            </a:r>
          </a:p>
          <a:p>
            <a:pPr lvl="1">
              <a:spcAft>
                <a:spcPts val="6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Microinjection of DNA</a:t>
            </a:r>
          </a:p>
          <a:p>
            <a:pPr lvl="1">
              <a:spcAft>
                <a:spcPts val="6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Retrovirus mediation</a:t>
            </a:r>
          </a:p>
          <a:p>
            <a:pPr lvl="1">
              <a:spcAft>
                <a:spcPts val="6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Embryonic stem-cell mediation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9B98EBB0-0C9A-974E-A8B6-621F27411E3B}" type="slidenum">
              <a:rPr lang="en-US" smtClean="0">
                <a:latin typeface="Arial" pitchFamily="-1" charset="0"/>
                <a:ea typeface="Arial" pitchFamily="-1" charset="0"/>
                <a:cs typeface="Arial" pitchFamily="-1" charset="0"/>
              </a:rPr>
              <a:pPr/>
              <a:t>2</a:t>
            </a:fld>
            <a:endParaRPr lang="en-US" smtClean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Microinjection of DNA</a:t>
            </a:r>
          </a:p>
        </p:txBody>
      </p:sp>
      <p:sp>
        <p:nvSpPr>
          <p:cNvPr id="17411" name="TextBox 6"/>
          <p:cNvSpPr txBox="1">
            <a:spLocks noChangeArrowheads="1"/>
          </p:cNvSpPr>
          <p:nvPr/>
        </p:nvSpPr>
        <p:spPr bwMode="auto">
          <a:xfrm>
            <a:off x="1130300" y="1776413"/>
            <a:ext cx="65786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Aft>
                <a:spcPts val="12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DNA containing the transgene is injected into the pronucleus of a gamete.</a:t>
            </a:r>
          </a:p>
          <a:p>
            <a:pPr>
              <a:spcAft>
                <a:spcPts val="12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The transgenic gamete is used for </a:t>
            </a:r>
            <a:r>
              <a:rPr lang="en-US" sz="2000" i="1"/>
              <a:t>in vitro</a:t>
            </a:r>
            <a:r>
              <a:rPr lang="en-US" sz="2000"/>
              <a:t> fertilization.</a:t>
            </a:r>
          </a:p>
          <a:p>
            <a:pPr>
              <a:spcAft>
                <a:spcPts val="12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The resulting embryo is implanted into a female.</a:t>
            </a:r>
          </a:p>
          <a:p>
            <a:pPr>
              <a:spcAft>
                <a:spcPts val="12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Transgenic animals are then mated to increase the chance of offspring containing the transgene.</a:t>
            </a:r>
          </a:p>
          <a:p>
            <a:pPr>
              <a:spcAft>
                <a:spcPts val="12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Microinjection has a fairly low success rate. 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370C6ED6-62FE-7748-ABB1-F28A664E41C7}" type="slidenum">
              <a:rPr lang="en-US" smtClean="0">
                <a:latin typeface="Arial" pitchFamily="-1" charset="0"/>
                <a:ea typeface="Arial" pitchFamily="-1" charset="0"/>
                <a:cs typeface="Arial" pitchFamily="-1" charset="0"/>
              </a:rPr>
              <a:pPr/>
              <a:t>3</a:t>
            </a:fld>
            <a:endParaRPr lang="en-US" smtClean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5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Retrovirus-mediated Gene Transfer</a:t>
            </a:r>
          </a:p>
        </p:txBody>
      </p:sp>
      <p:sp>
        <p:nvSpPr>
          <p:cNvPr id="18435" name="TextBox 6"/>
          <p:cNvSpPr txBox="1">
            <a:spLocks noChangeArrowheads="1"/>
          </p:cNvSpPr>
          <p:nvPr/>
        </p:nvSpPr>
        <p:spPr bwMode="auto">
          <a:xfrm>
            <a:off x="1130300" y="1776413"/>
            <a:ext cx="6578600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Aft>
                <a:spcPts val="12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A retrovirus genome is RNA rather than DNA.</a:t>
            </a:r>
          </a:p>
          <a:p>
            <a:pPr>
              <a:spcAft>
                <a:spcPts val="12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The code in the viral RNA is “reverse transcribed” to produce DNA, which is then incorporated into the host cell.</a:t>
            </a:r>
          </a:p>
          <a:p>
            <a:pPr>
              <a:spcAft>
                <a:spcPts val="12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For use in transgenesis, viral RNA is modified and the viri are introduced into an animal.</a:t>
            </a:r>
          </a:p>
          <a:p>
            <a:pPr>
              <a:spcAft>
                <a:spcPts val="12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The invading viri cause the animal cells to produce and incorporate DNA corresponding to the viral RNA.</a:t>
            </a:r>
          </a:p>
          <a:p>
            <a:pPr>
              <a:spcAft>
                <a:spcPts val="12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Transgenic animals produced using retrovirus-mediated gene transfer are chimeras.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E4F8A32F-293A-B845-ABE2-2ADFBEEBEA2B}" type="slidenum">
              <a:rPr lang="en-US" smtClean="0">
                <a:latin typeface="Arial" pitchFamily="-1" charset="0"/>
                <a:ea typeface="Arial" pitchFamily="-1" charset="0"/>
                <a:cs typeface="Arial" pitchFamily="-1" charset="0"/>
              </a:rPr>
              <a:pPr/>
              <a:t>4</a:t>
            </a:fld>
            <a:endParaRPr lang="en-US" smtClean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Embryonic Stem-cell-mediated Gene Transfer</a:t>
            </a:r>
            <a:endParaRPr lang="en-US" dirty="0"/>
          </a:p>
        </p:txBody>
      </p:sp>
      <p:sp>
        <p:nvSpPr>
          <p:cNvPr id="19459" name="TextBox 6"/>
          <p:cNvSpPr txBox="1">
            <a:spLocks noChangeArrowheads="1"/>
          </p:cNvSpPr>
          <p:nvPr/>
        </p:nvSpPr>
        <p:spPr bwMode="auto">
          <a:xfrm>
            <a:off x="1130300" y="1776413"/>
            <a:ext cx="6578600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Aft>
                <a:spcPts val="12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Embryonic stem cells are totipotent.</a:t>
            </a:r>
          </a:p>
          <a:p>
            <a:pPr>
              <a:spcAft>
                <a:spcPts val="12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The DNA of certain stem cells is modified. </a:t>
            </a:r>
          </a:p>
          <a:p>
            <a:pPr>
              <a:spcAft>
                <a:spcPts val="12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The DNA of the modified stem cells is passed on to the embryonic cells that develop from those stem cells.</a:t>
            </a:r>
          </a:p>
          <a:p>
            <a:pPr>
              <a:spcAft>
                <a:spcPts val="12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Transgenic animals produced using embryonic stem-cell-mediated gene transfer are chimeras.</a:t>
            </a:r>
          </a:p>
          <a:p>
            <a:pPr>
              <a:spcAft>
                <a:spcPts val="1200"/>
              </a:spcAft>
              <a:buSzPct val="125000"/>
              <a:buFont typeface="Arial" pitchFamily="-1" charset="0"/>
              <a:buChar char="•"/>
            </a:pPr>
            <a:r>
              <a:rPr lang="en-US" sz="2000"/>
              <a:t>This method has the advantage of allowing detection of transgenesis at the embryonic level.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B56687BF-2689-BC4E-ADAC-45B98CE12F37}" type="slidenum">
              <a:rPr lang="en-US" smtClean="0">
                <a:latin typeface="Arial" pitchFamily="-1" charset="0"/>
                <a:ea typeface="Arial" pitchFamily="-1" charset="0"/>
                <a:cs typeface="Arial" pitchFamily="-1" charset="0"/>
              </a:rPr>
              <a:pPr/>
              <a:t>5</a:t>
            </a:fld>
            <a:endParaRPr lang="en-US" smtClean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5591</TotalTime>
  <Words>396</Words>
  <Application>Microsoft Macintosh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ＭＳ Ｐゴシック</vt:lpstr>
      <vt:lpstr>Times</vt:lpstr>
      <vt:lpstr>Blank</vt:lpstr>
      <vt:lpstr>Transgenic Organisms</vt:lpstr>
      <vt:lpstr>Transgenic Animals</vt:lpstr>
      <vt:lpstr>Microinjection of DNA</vt:lpstr>
      <vt:lpstr>Retrovirus-mediated Gene Transfer</vt:lpstr>
      <vt:lpstr>Embryonic Stem-cell-mediated Gene Transfer</vt:lpstr>
    </vt:vector>
  </TitlesOfParts>
  <Company>PIT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01-10b</dc:title>
  <dc:creator>System_70</dc:creator>
  <cp:lastModifiedBy>Ty Hoffman</cp:lastModifiedBy>
  <cp:revision>958</cp:revision>
  <cp:lastPrinted>2006-01-31T17:29:50Z</cp:lastPrinted>
  <dcterms:created xsi:type="dcterms:W3CDTF">2012-05-07T20:45:45Z</dcterms:created>
  <dcterms:modified xsi:type="dcterms:W3CDTF">2012-05-07T20:46:37Z</dcterms:modified>
</cp:coreProperties>
</file>