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2" r:id="rId2"/>
    <p:sldId id="283" r:id="rId3"/>
    <p:sldId id="322" r:id="rId4"/>
    <p:sldId id="321" r:id="rId5"/>
    <p:sldId id="32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ECD66"/>
    <a:srgbClr val="BBE0E3"/>
    <a:srgbClr val="0096D9"/>
    <a:srgbClr val="563A84"/>
    <a:srgbClr val="0092CA"/>
    <a:srgbClr val="FEF598"/>
    <a:srgbClr val="FDF799"/>
    <a:srgbClr val="66D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36" y="-1064"/>
      </p:cViewPr>
      <p:guideLst>
        <p:guide orient="horz" pos="4224"/>
        <p:guide orient="horz" pos="20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99DE24-EB09-984F-8F52-37F26E754D7C}" type="datetime1">
              <a:rPr lang="en-US"/>
              <a:pPr/>
              <a:t>5/7/12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0C3203-C7A3-994E-848A-B795225288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" charset="0"/>
              </a:defRPr>
            </a:lvl1pPr>
          </a:lstStyle>
          <a:p>
            <a:endParaRPr lang="en-US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" charset="0"/>
              </a:defRPr>
            </a:lvl1pPr>
          </a:lstStyle>
          <a:p>
            <a:endParaRPr lang="en-US"/>
          </a:p>
        </p:txBody>
      </p:sp>
      <p:sp>
        <p:nvSpPr>
          <p:cNvPr id="308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" charset="0"/>
              </a:defRPr>
            </a:lvl1pPr>
          </a:lstStyle>
          <a:p>
            <a:fld id="{3D753390-6607-0D4C-A989-CD8FACDD62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ECF7E2-5060-E84E-BB65-4E28FBA87506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E13322-252D-2547-B9EB-E57E87261C38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659657-A730-A040-91F7-D6A003ADBBB0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E8DCE-BD64-2342-9367-7A838B282CF0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76BC9D-65A7-244B-A43C-3FF51407A896}" type="slidenum">
              <a:rPr lang="en-US">
                <a:latin typeface="Times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5</a:t>
            </a:fld>
            <a:endParaRPr lang="en-US">
              <a:latin typeface="Times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655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71860E-C66F-1243-AB47-2738D089C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B99FFE-E8CF-C945-A1D5-D01871677C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4800F5-F849-8E4D-80F6-6CCEF755D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57C9C8-7D48-8C42-A74C-4153406313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D77B98-9055-454C-A1E5-6AAF108364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5D1B75-AC7C-3646-AB98-8BA16CF97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C73D7F-83BE-654D-9297-D689AA2B9D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C39B1C-7E35-AC4F-BBCD-53813F3DF3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DA7D69-DA87-5340-8E04-C06352FEB4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87BCE7-BE32-1A4D-B34E-EBD510753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968BF8-1271-9B43-B0CF-00745BFA9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7225" y="64912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0000"/>
                </a:solidFill>
                <a:ea typeface="Arial" pitchFamily="-1" charset="0"/>
                <a:cs typeface="Arial" pitchFamily="-1" charset="0"/>
              </a:defRPr>
            </a:lvl1pPr>
          </a:lstStyle>
          <a:p>
            <a:fld id="{315CA185-E8B2-4841-A377-5EE3CF3441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9" descr="17_04TripletCode-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9588" y="139700"/>
            <a:ext cx="5584825" cy="657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13"/>
          <p:cNvSpPr txBox="1">
            <a:spLocks noChangeArrowheads="1"/>
          </p:cNvSpPr>
          <p:nvPr/>
        </p:nvSpPr>
        <p:spPr bwMode="auto">
          <a:xfrm>
            <a:off x="1914525" y="606425"/>
            <a:ext cx="9509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700" b="1">
                <a:ea typeface="ヒラギノ角ゴ Pro W3" pitchFamily="-1" charset="-128"/>
                <a:cs typeface="ヒラギノ角ゴ Pro W3" pitchFamily="-1" charset="-128"/>
              </a:rPr>
              <a:t>DNA</a:t>
            </a:r>
          </a:p>
          <a:p>
            <a:pPr>
              <a:lnSpc>
                <a:spcPct val="80000"/>
              </a:lnSpc>
            </a:pPr>
            <a:r>
              <a:rPr lang="en-US" sz="1700" b="1">
                <a:ea typeface="ヒラギノ角ゴ Pro W3" pitchFamily="-1" charset="-128"/>
                <a:cs typeface="ヒラギノ角ゴ Pro W3" pitchFamily="-1" charset="-128"/>
              </a:rPr>
              <a:t>molecule</a:t>
            </a:r>
          </a:p>
        </p:txBody>
      </p:sp>
      <p:sp>
        <p:nvSpPr>
          <p:cNvPr id="15364" name="Line 19"/>
          <p:cNvSpPr>
            <a:spLocks noChangeShapeType="1"/>
          </p:cNvSpPr>
          <p:nvPr/>
        </p:nvSpPr>
        <p:spPr bwMode="auto">
          <a:xfrm flipV="1">
            <a:off x="2393950" y="539750"/>
            <a:ext cx="241300" cy="165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5" name="Text Box 20"/>
          <p:cNvSpPr txBox="1">
            <a:spLocks noChangeArrowheads="1"/>
          </p:cNvSpPr>
          <p:nvPr/>
        </p:nvSpPr>
        <p:spPr bwMode="auto">
          <a:xfrm>
            <a:off x="3286125" y="1000125"/>
            <a:ext cx="735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Gene 1</a:t>
            </a:r>
          </a:p>
        </p:txBody>
      </p:sp>
      <p:sp>
        <p:nvSpPr>
          <p:cNvPr id="15366" name="Text Box 21"/>
          <p:cNvSpPr txBox="1">
            <a:spLocks noChangeArrowheads="1"/>
          </p:cNvSpPr>
          <p:nvPr/>
        </p:nvSpPr>
        <p:spPr bwMode="auto">
          <a:xfrm>
            <a:off x="4594225" y="415925"/>
            <a:ext cx="76676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Gene 2</a:t>
            </a:r>
          </a:p>
        </p:txBody>
      </p:sp>
      <p:sp>
        <p:nvSpPr>
          <p:cNvPr id="15367" name="Text Box 22"/>
          <p:cNvSpPr txBox="1">
            <a:spLocks noChangeArrowheads="1"/>
          </p:cNvSpPr>
          <p:nvPr/>
        </p:nvSpPr>
        <p:spPr bwMode="auto">
          <a:xfrm>
            <a:off x="5711825" y="1489075"/>
            <a:ext cx="735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Gene 3</a:t>
            </a:r>
          </a:p>
        </p:txBody>
      </p:sp>
      <p:sp>
        <p:nvSpPr>
          <p:cNvPr id="15368" name="Text Box 23"/>
          <p:cNvSpPr txBox="1">
            <a:spLocks noChangeArrowheads="1"/>
          </p:cNvSpPr>
          <p:nvPr/>
        </p:nvSpPr>
        <p:spPr bwMode="auto">
          <a:xfrm>
            <a:off x="1851025" y="2378075"/>
            <a:ext cx="931863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DNA</a:t>
            </a:r>
          </a:p>
          <a:p>
            <a:pPr>
              <a:lnSpc>
                <a:spcPct val="90000"/>
              </a:lnSpc>
            </a:pPr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template</a:t>
            </a:r>
          </a:p>
          <a:p>
            <a:pPr>
              <a:lnSpc>
                <a:spcPct val="90000"/>
              </a:lnSpc>
            </a:pPr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strand</a:t>
            </a:r>
          </a:p>
        </p:txBody>
      </p:sp>
      <p:sp>
        <p:nvSpPr>
          <p:cNvPr id="15369" name="AutoShape 24"/>
          <p:cNvSpPr>
            <a:spLocks/>
          </p:cNvSpPr>
          <p:nvPr/>
        </p:nvSpPr>
        <p:spPr bwMode="auto">
          <a:xfrm>
            <a:off x="2882900" y="25908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" name="Line 25"/>
          <p:cNvSpPr>
            <a:spLocks noChangeShapeType="1"/>
          </p:cNvSpPr>
          <p:nvPr/>
        </p:nvSpPr>
        <p:spPr bwMode="auto">
          <a:xfrm>
            <a:off x="2794000" y="2809875"/>
            <a:ext cx="101600" cy="5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1" name="Text Box 26"/>
          <p:cNvSpPr txBox="1">
            <a:spLocks noChangeArrowheads="1"/>
          </p:cNvSpPr>
          <p:nvPr/>
        </p:nvSpPr>
        <p:spPr bwMode="auto">
          <a:xfrm>
            <a:off x="1876425" y="3857625"/>
            <a:ext cx="17510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700" b="1">
                <a:ea typeface="ヒラギノ角ゴ Pro W3" pitchFamily="-1" charset="-128"/>
                <a:cs typeface="ヒラギノ角ゴ Pro W3" pitchFamily="-1" charset="-128"/>
              </a:rPr>
              <a:t>TRANSCRIPTION</a:t>
            </a:r>
          </a:p>
        </p:txBody>
      </p:sp>
      <p:sp>
        <p:nvSpPr>
          <p:cNvPr id="15372" name="Text Box 27"/>
          <p:cNvSpPr txBox="1">
            <a:spLocks noChangeArrowheads="1"/>
          </p:cNvSpPr>
          <p:nvPr/>
        </p:nvSpPr>
        <p:spPr bwMode="auto">
          <a:xfrm>
            <a:off x="1939925" y="5216525"/>
            <a:ext cx="1662113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TRANSLATION</a:t>
            </a:r>
          </a:p>
        </p:txBody>
      </p:sp>
      <p:sp>
        <p:nvSpPr>
          <p:cNvPr id="15373" name="Text Box 28"/>
          <p:cNvSpPr txBox="1">
            <a:spLocks noChangeArrowheads="1"/>
          </p:cNvSpPr>
          <p:nvPr/>
        </p:nvSpPr>
        <p:spPr bwMode="auto">
          <a:xfrm>
            <a:off x="1800225" y="4581525"/>
            <a:ext cx="735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mRNA</a:t>
            </a:r>
          </a:p>
        </p:txBody>
      </p:sp>
      <p:sp>
        <p:nvSpPr>
          <p:cNvPr id="15374" name="Text Box 29"/>
          <p:cNvSpPr txBox="1">
            <a:spLocks noChangeArrowheads="1"/>
          </p:cNvSpPr>
          <p:nvPr/>
        </p:nvSpPr>
        <p:spPr bwMode="auto">
          <a:xfrm>
            <a:off x="1800225" y="5775325"/>
            <a:ext cx="735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Protein</a:t>
            </a:r>
          </a:p>
        </p:txBody>
      </p:sp>
      <p:sp>
        <p:nvSpPr>
          <p:cNvPr id="15375" name="Text Box 30"/>
          <p:cNvSpPr txBox="1">
            <a:spLocks noChangeArrowheads="1"/>
          </p:cNvSpPr>
          <p:nvPr/>
        </p:nvSpPr>
        <p:spPr bwMode="auto">
          <a:xfrm>
            <a:off x="3463925" y="4937125"/>
            <a:ext cx="735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Codon</a:t>
            </a:r>
          </a:p>
        </p:txBody>
      </p:sp>
      <p:sp>
        <p:nvSpPr>
          <p:cNvPr id="15376" name="Text Box 31"/>
          <p:cNvSpPr txBox="1">
            <a:spLocks noChangeArrowheads="1"/>
          </p:cNvSpPr>
          <p:nvPr/>
        </p:nvSpPr>
        <p:spPr bwMode="auto">
          <a:xfrm>
            <a:off x="3362325" y="6283325"/>
            <a:ext cx="12303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800" b="1">
                <a:ea typeface="ヒラギノ角ゴ Pro W3" pitchFamily="-1" charset="-128"/>
                <a:cs typeface="ヒラギノ角ゴ Pro W3" pitchFamily="-1" charset="-128"/>
              </a:rPr>
              <a:t>Amino acid</a:t>
            </a:r>
          </a:p>
        </p:txBody>
      </p:sp>
      <p:sp>
        <p:nvSpPr>
          <p:cNvPr id="15377" name="AutoShape 33"/>
          <p:cNvSpPr>
            <a:spLocks/>
          </p:cNvSpPr>
          <p:nvPr/>
        </p:nvSpPr>
        <p:spPr bwMode="auto">
          <a:xfrm rot="-5400000">
            <a:off x="3727450" y="4486275"/>
            <a:ext cx="169863" cy="817563"/>
          </a:xfrm>
          <a:prstGeom prst="leftBrace">
            <a:avLst>
              <a:gd name="adj1" fmla="val 4010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8" name="AutoShape 34"/>
          <p:cNvSpPr>
            <a:spLocks/>
          </p:cNvSpPr>
          <p:nvPr/>
        </p:nvSpPr>
        <p:spPr bwMode="auto">
          <a:xfrm rot="-5400000">
            <a:off x="4661694" y="4488656"/>
            <a:ext cx="185738" cy="822325"/>
          </a:xfrm>
          <a:prstGeom prst="leftBrace">
            <a:avLst>
              <a:gd name="adj1" fmla="val 3689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9" name="AutoShape 35"/>
          <p:cNvSpPr>
            <a:spLocks/>
          </p:cNvSpPr>
          <p:nvPr/>
        </p:nvSpPr>
        <p:spPr bwMode="auto">
          <a:xfrm rot="-5400000">
            <a:off x="5599113" y="4486275"/>
            <a:ext cx="173038" cy="814387"/>
          </a:xfrm>
          <a:prstGeom prst="leftBrace">
            <a:avLst>
              <a:gd name="adj1" fmla="val 3922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0" name="AutoShape 36"/>
          <p:cNvSpPr>
            <a:spLocks/>
          </p:cNvSpPr>
          <p:nvPr/>
        </p:nvSpPr>
        <p:spPr bwMode="auto">
          <a:xfrm rot="-5400000">
            <a:off x="6535738" y="4497388"/>
            <a:ext cx="177800" cy="812800"/>
          </a:xfrm>
          <a:prstGeom prst="leftBrace">
            <a:avLst>
              <a:gd name="adj1" fmla="val 3809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81" name="Slide Number Placeholder 2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3C1592-0440-2A49-9951-4512B231D48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6" descr="17_05GeneticCode-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0388" y="139700"/>
            <a:ext cx="5481637" cy="657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17"/>
          <p:cNvSpPr txBox="1">
            <a:spLocks noChangeArrowheads="1"/>
          </p:cNvSpPr>
          <p:nvPr/>
        </p:nvSpPr>
        <p:spPr bwMode="auto">
          <a:xfrm>
            <a:off x="3654425" y="174625"/>
            <a:ext cx="217011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500" b="1">
                <a:ea typeface="ヒラギノ角ゴ Pro W3" pitchFamily="-1" charset="-128"/>
                <a:cs typeface="ヒラギノ角ゴ Pro W3" pitchFamily="-1" charset="-128"/>
              </a:rPr>
              <a:t>Second mRNA base</a:t>
            </a:r>
          </a:p>
        </p:txBody>
      </p:sp>
      <p:sp>
        <p:nvSpPr>
          <p:cNvPr id="17412" name="Text Box 24"/>
          <p:cNvSpPr txBox="1">
            <a:spLocks noChangeArrowheads="1"/>
          </p:cNvSpPr>
          <p:nvPr/>
        </p:nvSpPr>
        <p:spPr bwMode="auto">
          <a:xfrm rot="-5400000">
            <a:off x="404018" y="3425032"/>
            <a:ext cx="31988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500" b="1">
                <a:ea typeface="ヒラギノ角ゴ Pro W3" pitchFamily="-1" charset="-128"/>
                <a:cs typeface="ヒラギノ角ゴ Pro W3" pitchFamily="-1" charset="-128"/>
              </a:rPr>
              <a:t>First mRNA base (5</a:t>
            </a:r>
            <a:r>
              <a:rPr lang="en-US" sz="15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r>
              <a:rPr lang="en-US" sz="1500" b="1">
                <a:ea typeface="ヒラギノ角ゴ Pro W3" pitchFamily="-1" charset="-128"/>
                <a:cs typeface="ヒラギノ角ゴ Pro W3" pitchFamily="-1" charset="-128"/>
              </a:rPr>
              <a:t> end of codon)</a:t>
            </a:r>
          </a:p>
        </p:txBody>
      </p:sp>
      <p:sp>
        <p:nvSpPr>
          <p:cNvPr id="17413" name="Text Box 25"/>
          <p:cNvSpPr txBox="1">
            <a:spLocks noChangeArrowheads="1"/>
          </p:cNvSpPr>
          <p:nvPr/>
        </p:nvSpPr>
        <p:spPr bwMode="auto">
          <a:xfrm rot="-5400000">
            <a:off x="5636418" y="3475832"/>
            <a:ext cx="31988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r>
              <a:rPr lang="en-US" sz="1500" b="1">
                <a:ea typeface="ヒラギノ角ゴ Pro W3" pitchFamily="-1" charset="-128"/>
                <a:cs typeface="ヒラギノ角ゴ Pro W3" pitchFamily="-1" charset="-128"/>
              </a:rPr>
              <a:t>Third mRNA base (3</a:t>
            </a:r>
            <a:r>
              <a:rPr lang="en-US" sz="15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r>
              <a:rPr lang="en-US" sz="1500" b="1">
                <a:ea typeface="ヒラギノ角ゴ Pro W3" pitchFamily="-1" charset="-128"/>
                <a:cs typeface="ヒラギノ角ゴ Pro W3" pitchFamily="-1" charset="-128"/>
              </a:rPr>
              <a:t> end of codon)</a:t>
            </a:r>
          </a:p>
        </p:txBody>
      </p:sp>
      <p:sp>
        <p:nvSpPr>
          <p:cNvPr id="17414" name="Slide Number Placeholder 6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132BB5-DB35-7044-8643-40CA9FB01E64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39" descr="17_23-PointMutationTypes-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1238" y="136525"/>
            <a:ext cx="7121525" cy="658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4627563" y="180975"/>
            <a:ext cx="520700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Wild-type</a:t>
            </a: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3675063" y="388938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61" name="Text Box 44"/>
          <p:cNvSpPr txBox="1">
            <a:spLocks noChangeArrowheads="1"/>
          </p:cNvSpPr>
          <p:nvPr/>
        </p:nvSpPr>
        <p:spPr bwMode="auto">
          <a:xfrm>
            <a:off x="2490788" y="388938"/>
            <a:ext cx="1138237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DNA template strand</a:t>
            </a:r>
          </a:p>
        </p:txBody>
      </p:sp>
      <p:sp>
        <p:nvSpPr>
          <p:cNvPr id="19462" name="Text Box 45"/>
          <p:cNvSpPr txBox="1">
            <a:spLocks noChangeArrowheads="1"/>
          </p:cNvSpPr>
          <p:nvPr/>
        </p:nvSpPr>
        <p:spPr bwMode="auto">
          <a:xfrm>
            <a:off x="3675063" y="549275"/>
            <a:ext cx="1016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63" name="Text Box 46"/>
          <p:cNvSpPr txBox="1">
            <a:spLocks noChangeArrowheads="1"/>
          </p:cNvSpPr>
          <p:nvPr/>
        </p:nvSpPr>
        <p:spPr bwMode="auto">
          <a:xfrm>
            <a:off x="3671888" y="831850"/>
            <a:ext cx="1016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64" name="Text Box 47"/>
          <p:cNvSpPr txBox="1">
            <a:spLocks noChangeArrowheads="1"/>
          </p:cNvSpPr>
          <p:nvPr/>
        </p:nvSpPr>
        <p:spPr bwMode="auto">
          <a:xfrm>
            <a:off x="6329363" y="38893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65" name="Text Box 48"/>
          <p:cNvSpPr txBox="1">
            <a:spLocks noChangeArrowheads="1"/>
          </p:cNvSpPr>
          <p:nvPr/>
        </p:nvSpPr>
        <p:spPr bwMode="auto">
          <a:xfrm>
            <a:off x="6329363" y="541338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66" name="Text Box 49"/>
          <p:cNvSpPr txBox="1">
            <a:spLocks noChangeArrowheads="1"/>
          </p:cNvSpPr>
          <p:nvPr/>
        </p:nvSpPr>
        <p:spPr bwMode="auto">
          <a:xfrm>
            <a:off x="6334125" y="833438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67" name="Text Box 50"/>
          <p:cNvSpPr txBox="1">
            <a:spLocks noChangeArrowheads="1"/>
          </p:cNvSpPr>
          <p:nvPr/>
        </p:nvSpPr>
        <p:spPr bwMode="auto">
          <a:xfrm>
            <a:off x="5953125" y="1065213"/>
            <a:ext cx="274638" cy="12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Stop</a:t>
            </a:r>
          </a:p>
        </p:txBody>
      </p:sp>
      <p:sp>
        <p:nvSpPr>
          <p:cNvPr id="19468" name="Text Box 51"/>
          <p:cNvSpPr txBox="1">
            <a:spLocks noChangeArrowheads="1"/>
          </p:cNvSpPr>
          <p:nvPr/>
        </p:nvSpPr>
        <p:spPr bwMode="auto">
          <a:xfrm>
            <a:off x="5880100" y="1255713"/>
            <a:ext cx="749300" cy="12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Carboxyl end</a:t>
            </a:r>
          </a:p>
        </p:txBody>
      </p:sp>
      <p:sp>
        <p:nvSpPr>
          <p:cNvPr id="19469" name="Text Box 52"/>
          <p:cNvSpPr txBox="1">
            <a:spLocks noChangeArrowheads="1"/>
          </p:cNvSpPr>
          <p:nvPr/>
        </p:nvSpPr>
        <p:spPr bwMode="auto">
          <a:xfrm>
            <a:off x="3087688" y="1225550"/>
            <a:ext cx="609600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Amino end</a:t>
            </a:r>
          </a:p>
        </p:txBody>
      </p:sp>
      <p:sp>
        <p:nvSpPr>
          <p:cNvPr id="19470" name="Text Box 53"/>
          <p:cNvSpPr txBox="1">
            <a:spLocks noChangeArrowheads="1"/>
          </p:cNvSpPr>
          <p:nvPr/>
        </p:nvSpPr>
        <p:spPr bwMode="auto">
          <a:xfrm>
            <a:off x="3260725" y="1014413"/>
            <a:ext cx="39687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Protein</a:t>
            </a:r>
          </a:p>
        </p:txBody>
      </p:sp>
      <p:sp>
        <p:nvSpPr>
          <p:cNvPr id="19471" name="Text Box 54"/>
          <p:cNvSpPr txBox="1">
            <a:spLocks noChangeArrowheads="1"/>
          </p:cNvSpPr>
          <p:nvPr/>
        </p:nvSpPr>
        <p:spPr bwMode="auto">
          <a:xfrm>
            <a:off x="3257550" y="828675"/>
            <a:ext cx="35560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mRNA</a:t>
            </a:r>
          </a:p>
        </p:txBody>
      </p:sp>
      <p:sp>
        <p:nvSpPr>
          <p:cNvPr id="19472" name="Line 55"/>
          <p:cNvSpPr>
            <a:spLocks noChangeShapeType="1"/>
          </p:cNvSpPr>
          <p:nvPr/>
        </p:nvSpPr>
        <p:spPr bwMode="auto">
          <a:xfrm flipH="1">
            <a:off x="3690938" y="1079500"/>
            <a:ext cx="109537" cy="203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3" name="Line 56"/>
          <p:cNvSpPr>
            <a:spLocks noChangeShapeType="1"/>
          </p:cNvSpPr>
          <p:nvPr/>
        </p:nvSpPr>
        <p:spPr bwMode="auto">
          <a:xfrm>
            <a:off x="5795963" y="1074738"/>
            <a:ext cx="88900" cy="195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AutoShape 57"/>
          <p:cNvSpPr>
            <a:spLocks/>
          </p:cNvSpPr>
          <p:nvPr/>
        </p:nvSpPr>
        <p:spPr bwMode="auto">
          <a:xfrm rot="-5400000">
            <a:off x="6027737" y="808038"/>
            <a:ext cx="106363" cy="439738"/>
          </a:xfrm>
          <a:prstGeom prst="leftBrace">
            <a:avLst>
              <a:gd name="adj1" fmla="val 3445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5" name="Text Box 59"/>
          <p:cNvSpPr txBox="1">
            <a:spLocks noChangeArrowheads="1"/>
          </p:cNvSpPr>
          <p:nvPr/>
        </p:nvSpPr>
        <p:spPr bwMode="auto">
          <a:xfrm>
            <a:off x="1401763" y="1809750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76" name="Text Box 60"/>
          <p:cNvSpPr txBox="1">
            <a:spLocks noChangeArrowheads="1"/>
          </p:cNvSpPr>
          <p:nvPr/>
        </p:nvSpPr>
        <p:spPr bwMode="auto">
          <a:xfrm>
            <a:off x="4064000" y="1962150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77" name="Text Box 61"/>
          <p:cNvSpPr txBox="1">
            <a:spLocks noChangeArrowheads="1"/>
          </p:cNvSpPr>
          <p:nvPr/>
        </p:nvSpPr>
        <p:spPr bwMode="auto">
          <a:xfrm>
            <a:off x="4068763" y="2352675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78" name="Text Box 62"/>
          <p:cNvSpPr txBox="1">
            <a:spLocks noChangeArrowheads="1"/>
          </p:cNvSpPr>
          <p:nvPr/>
        </p:nvSpPr>
        <p:spPr bwMode="auto">
          <a:xfrm>
            <a:off x="1398588" y="1962150"/>
            <a:ext cx="1016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79" name="Text Box 63"/>
          <p:cNvSpPr txBox="1">
            <a:spLocks noChangeArrowheads="1"/>
          </p:cNvSpPr>
          <p:nvPr/>
        </p:nvSpPr>
        <p:spPr bwMode="auto">
          <a:xfrm>
            <a:off x="4062413" y="1809750"/>
            <a:ext cx="1016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80" name="Text Box 64"/>
          <p:cNvSpPr txBox="1">
            <a:spLocks noChangeArrowheads="1"/>
          </p:cNvSpPr>
          <p:nvPr/>
        </p:nvSpPr>
        <p:spPr bwMode="auto">
          <a:xfrm>
            <a:off x="1398588" y="2347913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81" name="Text Box 65"/>
          <p:cNvSpPr txBox="1">
            <a:spLocks noChangeArrowheads="1"/>
          </p:cNvSpPr>
          <p:nvPr/>
        </p:nvSpPr>
        <p:spPr bwMode="auto">
          <a:xfrm>
            <a:off x="3100388" y="1600200"/>
            <a:ext cx="777875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A instead of G</a:t>
            </a:r>
          </a:p>
        </p:txBody>
      </p:sp>
      <p:sp>
        <p:nvSpPr>
          <p:cNvPr id="19482" name="Line 67"/>
          <p:cNvSpPr>
            <a:spLocks noChangeShapeType="1"/>
          </p:cNvSpPr>
          <p:nvPr/>
        </p:nvSpPr>
        <p:spPr bwMode="auto">
          <a:xfrm>
            <a:off x="3479800" y="1722438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Text Box 68"/>
          <p:cNvSpPr txBox="1">
            <a:spLocks noChangeArrowheads="1"/>
          </p:cNvSpPr>
          <p:nvPr/>
        </p:nvSpPr>
        <p:spPr bwMode="auto">
          <a:xfrm>
            <a:off x="3089275" y="2168525"/>
            <a:ext cx="777875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U instead of C</a:t>
            </a:r>
          </a:p>
        </p:txBody>
      </p:sp>
      <p:sp>
        <p:nvSpPr>
          <p:cNvPr id="19484" name="Line 69"/>
          <p:cNvSpPr>
            <a:spLocks noChangeShapeType="1"/>
          </p:cNvSpPr>
          <p:nvPr/>
        </p:nvSpPr>
        <p:spPr bwMode="auto">
          <a:xfrm flipH="1">
            <a:off x="3479800" y="2287588"/>
            <a:ext cx="1588" cy="66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Text Box 70"/>
          <p:cNvSpPr txBox="1">
            <a:spLocks noChangeArrowheads="1"/>
          </p:cNvSpPr>
          <p:nvPr/>
        </p:nvSpPr>
        <p:spPr bwMode="auto">
          <a:xfrm>
            <a:off x="1106488" y="2801938"/>
            <a:ext cx="226377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Silent (no effect on amino acid sequence)</a:t>
            </a:r>
          </a:p>
        </p:txBody>
      </p:sp>
      <p:sp>
        <p:nvSpPr>
          <p:cNvPr id="19486" name="Text Box 71"/>
          <p:cNvSpPr txBox="1">
            <a:spLocks noChangeArrowheads="1"/>
          </p:cNvSpPr>
          <p:nvPr/>
        </p:nvSpPr>
        <p:spPr bwMode="auto">
          <a:xfrm>
            <a:off x="3673475" y="2579688"/>
            <a:ext cx="27305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Stop</a:t>
            </a:r>
          </a:p>
        </p:txBody>
      </p:sp>
      <p:sp>
        <p:nvSpPr>
          <p:cNvPr id="19487" name="AutoShape 72"/>
          <p:cNvSpPr>
            <a:spLocks/>
          </p:cNvSpPr>
          <p:nvPr/>
        </p:nvSpPr>
        <p:spPr bwMode="auto">
          <a:xfrm rot="-5400000">
            <a:off x="3745707" y="2328069"/>
            <a:ext cx="127000" cy="439737"/>
          </a:xfrm>
          <a:prstGeom prst="leftBrace">
            <a:avLst>
              <a:gd name="adj1" fmla="val 2885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8" name="Text Box 73"/>
          <p:cNvSpPr txBox="1">
            <a:spLocks noChangeArrowheads="1"/>
          </p:cNvSpPr>
          <p:nvPr/>
        </p:nvSpPr>
        <p:spPr bwMode="auto">
          <a:xfrm>
            <a:off x="2762250" y="3219450"/>
            <a:ext cx="777875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T instead of C</a:t>
            </a:r>
          </a:p>
        </p:txBody>
      </p:sp>
      <p:sp>
        <p:nvSpPr>
          <p:cNvPr id="19489" name="Text Box 74"/>
          <p:cNvSpPr txBox="1">
            <a:spLocks noChangeArrowheads="1"/>
          </p:cNvSpPr>
          <p:nvPr/>
        </p:nvSpPr>
        <p:spPr bwMode="auto">
          <a:xfrm>
            <a:off x="1401763" y="3435350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90" name="Text Box 75"/>
          <p:cNvSpPr txBox="1">
            <a:spLocks noChangeArrowheads="1"/>
          </p:cNvSpPr>
          <p:nvPr/>
        </p:nvSpPr>
        <p:spPr bwMode="auto">
          <a:xfrm>
            <a:off x="4064000" y="3592513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91" name="Text Box 76"/>
          <p:cNvSpPr txBox="1">
            <a:spLocks noChangeArrowheads="1"/>
          </p:cNvSpPr>
          <p:nvPr/>
        </p:nvSpPr>
        <p:spPr bwMode="auto">
          <a:xfrm>
            <a:off x="4068763" y="3973513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92" name="Text Box 77"/>
          <p:cNvSpPr txBox="1">
            <a:spLocks noChangeArrowheads="1"/>
          </p:cNvSpPr>
          <p:nvPr/>
        </p:nvSpPr>
        <p:spPr bwMode="auto">
          <a:xfrm>
            <a:off x="1403350" y="358933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93" name="Text Box 78"/>
          <p:cNvSpPr txBox="1">
            <a:spLocks noChangeArrowheads="1"/>
          </p:cNvSpPr>
          <p:nvPr/>
        </p:nvSpPr>
        <p:spPr bwMode="auto">
          <a:xfrm>
            <a:off x="4062413" y="343693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94" name="Text Box 79"/>
          <p:cNvSpPr txBox="1">
            <a:spLocks noChangeArrowheads="1"/>
          </p:cNvSpPr>
          <p:nvPr/>
        </p:nvSpPr>
        <p:spPr bwMode="auto">
          <a:xfrm>
            <a:off x="1395413" y="3975100"/>
            <a:ext cx="1016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495" name="Text Box 80"/>
          <p:cNvSpPr txBox="1">
            <a:spLocks noChangeArrowheads="1"/>
          </p:cNvSpPr>
          <p:nvPr/>
        </p:nvSpPr>
        <p:spPr bwMode="auto">
          <a:xfrm>
            <a:off x="2757488" y="3775075"/>
            <a:ext cx="777875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A instead of G</a:t>
            </a:r>
          </a:p>
        </p:txBody>
      </p:sp>
      <p:sp>
        <p:nvSpPr>
          <p:cNvPr id="19496" name="Line 81"/>
          <p:cNvSpPr>
            <a:spLocks noChangeShapeType="1"/>
          </p:cNvSpPr>
          <p:nvPr/>
        </p:nvSpPr>
        <p:spPr bwMode="auto">
          <a:xfrm>
            <a:off x="3136900" y="3352800"/>
            <a:ext cx="1588" cy="714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7" name="Line 82"/>
          <p:cNvSpPr>
            <a:spLocks noChangeShapeType="1"/>
          </p:cNvSpPr>
          <p:nvPr/>
        </p:nvSpPr>
        <p:spPr bwMode="auto">
          <a:xfrm flipH="1">
            <a:off x="3143250" y="390525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8" name="AutoShape 83"/>
          <p:cNvSpPr>
            <a:spLocks/>
          </p:cNvSpPr>
          <p:nvPr/>
        </p:nvSpPr>
        <p:spPr bwMode="auto">
          <a:xfrm rot="-5400000">
            <a:off x="3754438" y="3948113"/>
            <a:ext cx="107950" cy="444500"/>
          </a:xfrm>
          <a:prstGeom prst="leftBrace">
            <a:avLst>
              <a:gd name="adj1" fmla="val 3431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9" name="Text Box 84"/>
          <p:cNvSpPr txBox="1">
            <a:spLocks noChangeArrowheads="1"/>
          </p:cNvSpPr>
          <p:nvPr/>
        </p:nvSpPr>
        <p:spPr bwMode="auto">
          <a:xfrm>
            <a:off x="3683000" y="4198938"/>
            <a:ext cx="27305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Stop</a:t>
            </a:r>
          </a:p>
        </p:txBody>
      </p:sp>
      <p:sp>
        <p:nvSpPr>
          <p:cNvPr id="19500" name="Text Box 85"/>
          <p:cNvSpPr txBox="1">
            <a:spLocks noChangeArrowheads="1"/>
          </p:cNvSpPr>
          <p:nvPr/>
        </p:nvSpPr>
        <p:spPr bwMode="auto">
          <a:xfrm>
            <a:off x="1117600" y="4411663"/>
            <a:ext cx="511175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Missense</a:t>
            </a:r>
          </a:p>
        </p:txBody>
      </p:sp>
      <p:sp>
        <p:nvSpPr>
          <p:cNvPr id="19501" name="Text Box 86"/>
          <p:cNvSpPr txBox="1">
            <a:spLocks noChangeArrowheads="1"/>
          </p:cNvSpPr>
          <p:nvPr/>
        </p:nvSpPr>
        <p:spPr bwMode="auto">
          <a:xfrm>
            <a:off x="1738313" y="4843463"/>
            <a:ext cx="777875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A instead of T</a:t>
            </a:r>
          </a:p>
        </p:txBody>
      </p:sp>
      <p:sp>
        <p:nvSpPr>
          <p:cNvPr id="19502" name="Text Box 87"/>
          <p:cNvSpPr txBox="1">
            <a:spLocks noChangeArrowheads="1"/>
          </p:cNvSpPr>
          <p:nvPr/>
        </p:nvSpPr>
        <p:spPr bwMode="auto">
          <a:xfrm>
            <a:off x="1714500" y="5392738"/>
            <a:ext cx="777875" cy="12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U instead of A</a:t>
            </a:r>
          </a:p>
        </p:txBody>
      </p:sp>
      <p:sp>
        <p:nvSpPr>
          <p:cNvPr id="19503" name="Line 88"/>
          <p:cNvSpPr>
            <a:spLocks noChangeShapeType="1"/>
          </p:cNvSpPr>
          <p:nvPr/>
        </p:nvSpPr>
        <p:spPr bwMode="auto">
          <a:xfrm>
            <a:off x="2100263" y="4970463"/>
            <a:ext cx="0" cy="666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4" name="Line 89"/>
          <p:cNvSpPr>
            <a:spLocks noChangeShapeType="1"/>
          </p:cNvSpPr>
          <p:nvPr/>
        </p:nvSpPr>
        <p:spPr bwMode="auto">
          <a:xfrm>
            <a:off x="2103438" y="5516563"/>
            <a:ext cx="0" cy="714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05" name="Text Box 90"/>
          <p:cNvSpPr txBox="1">
            <a:spLocks noChangeArrowheads="1"/>
          </p:cNvSpPr>
          <p:nvPr/>
        </p:nvSpPr>
        <p:spPr bwMode="auto">
          <a:xfrm>
            <a:off x="1403350" y="5043488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06" name="Text Box 91"/>
          <p:cNvSpPr txBox="1">
            <a:spLocks noChangeArrowheads="1"/>
          </p:cNvSpPr>
          <p:nvPr/>
        </p:nvSpPr>
        <p:spPr bwMode="auto">
          <a:xfrm>
            <a:off x="4060825" y="5200650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07" name="Text Box 92"/>
          <p:cNvSpPr txBox="1">
            <a:spLocks noChangeArrowheads="1"/>
          </p:cNvSpPr>
          <p:nvPr/>
        </p:nvSpPr>
        <p:spPr bwMode="auto">
          <a:xfrm>
            <a:off x="4060825" y="5586413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08" name="Text Box 93"/>
          <p:cNvSpPr txBox="1">
            <a:spLocks noChangeArrowheads="1"/>
          </p:cNvSpPr>
          <p:nvPr/>
        </p:nvSpPr>
        <p:spPr bwMode="auto">
          <a:xfrm>
            <a:off x="1403350" y="5199063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09" name="Text Box 94"/>
          <p:cNvSpPr txBox="1">
            <a:spLocks noChangeArrowheads="1"/>
          </p:cNvSpPr>
          <p:nvPr/>
        </p:nvSpPr>
        <p:spPr bwMode="auto">
          <a:xfrm>
            <a:off x="1400175" y="558323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10" name="Text Box 95"/>
          <p:cNvSpPr txBox="1">
            <a:spLocks noChangeArrowheads="1"/>
          </p:cNvSpPr>
          <p:nvPr/>
        </p:nvSpPr>
        <p:spPr bwMode="auto">
          <a:xfrm>
            <a:off x="4062413" y="5041900"/>
            <a:ext cx="1016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11" name="AutoShape 96"/>
          <p:cNvSpPr>
            <a:spLocks/>
          </p:cNvSpPr>
          <p:nvPr/>
        </p:nvSpPr>
        <p:spPr bwMode="auto">
          <a:xfrm rot="-5400000">
            <a:off x="2212975" y="5551488"/>
            <a:ext cx="107950" cy="444500"/>
          </a:xfrm>
          <a:prstGeom prst="leftBrace">
            <a:avLst>
              <a:gd name="adj1" fmla="val 34314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12" name="Text Box 97"/>
          <p:cNvSpPr txBox="1">
            <a:spLocks noChangeArrowheads="1"/>
          </p:cNvSpPr>
          <p:nvPr/>
        </p:nvSpPr>
        <p:spPr bwMode="auto">
          <a:xfrm>
            <a:off x="2141538" y="5815013"/>
            <a:ext cx="27305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Stop</a:t>
            </a:r>
          </a:p>
        </p:txBody>
      </p:sp>
      <p:sp>
        <p:nvSpPr>
          <p:cNvPr id="19513" name="Text Box 98"/>
          <p:cNvSpPr txBox="1">
            <a:spLocks noChangeArrowheads="1"/>
          </p:cNvSpPr>
          <p:nvPr/>
        </p:nvSpPr>
        <p:spPr bwMode="auto">
          <a:xfrm>
            <a:off x="1116013" y="6015038"/>
            <a:ext cx="511175" cy="11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Nonsense</a:t>
            </a:r>
          </a:p>
        </p:txBody>
      </p:sp>
      <p:sp>
        <p:nvSpPr>
          <p:cNvPr id="19514" name="Text Box 100"/>
          <p:cNvSpPr txBox="1">
            <a:spLocks noChangeArrowheads="1"/>
          </p:cNvSpPr>
          <p:nvPr/>
        </p:nvSpPr>
        <p:spPr bwMode="auto">
          <a:xfrm>
            <a:off x="4732338" y="6022975"/>
            <a:ext cx="3516312" cy="14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800" b="1">
                <a:ea typeface="ヒラギノ角ゴ Pro W3" pitchFamily="-1" charset="-128"/>
                <a:cs typeface="ヒラギノ角ゴ Pro W3" pitchFamily="-1" charset="-128"/>
              </a:rPr>
              <a:t>No frameshift, but one amino acid missing (3 base-pair deletion)</a:t>
            </a:r>
          </a:p>
        </p:txBody>
      </p:sp>
      <p:sp>
        <p:nvSpPr>
          <p:cNvPr id="19515" name="Text Box 101"/>
          <p:cNvSpPr txBox="1">
            <a:spLocks noChangeArrowheads="1"/>
          </p:cNvSpPr>
          <p:nvPr/>
        </p:nvSpPr>
        <p:spPr bwMode="auto">
          <a:xfrm>
            <a:off x="4737100" y="4414838"/>
            <a:ext cx="2995613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800" b="1">
                <a:ea typeface="ヒラギノ角ゴ Pro W3" pitchFamily="-1" charset="-128"/>
                <a:cs typeface="ヒラギノ角ゴ Pro W3" pitchFamily="-1" charset="-128"/>
              </a:rPr>
              <a:t>Frameshift causing extensive missense (1 base-pair deletion)</a:t>
            </a:r>
          </a:p>
        </p:txBody>
      </p:sp>
      <p:sp>
        <p:nvSpPr>
          <p:cNvPr id="19516" name="Text Box 102"/>
          <p:cNvSpPr txBox="1">
            <a:spLocks noChangeArrowheads="1"/>
          </p:cNvSpPr>
          <p:nvPr/>
        </p:nvSpPr>
        <p:spPr bwMode="auto">
          <a:xfrm>
            <a:off x="4752975" y="2806700"/>
            <a:ext cx="2995613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800" b="1">
                <a:ea typeface="ヒラギノ角ゴ Pro W3" pitchFamily="-1" charset="-128"/>
                <a:cs typeface="ヒラギノ角ゴ Pro W3" pitchFamily="-1" charset="-128"/>
              </a:rPr>
              <a:t>Frameshift causing immediate nonsense (1 base-pair insertion)</a:t>
            </a:r>
          </a:p>
        </p:txBody>
      </p:sp>
      <p:sp>
        <p:nvSpPr>
          <p:cNvPr id="19517" name="Text Box 103"/>
          <p:cNvSpPr txBox="1">
            <a:spLocks noChangeArrowheads="1"/>
          </p:cNvSpPr>
          <p:nvPr/>
        </p:nvSpPr>
        <p:spPr bwMode="auto">
          <a:xfrm>
            <a:off x="5011738" y="518318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18" name="Text Box 104"/>
          <p:cNvSpPr txBox="1">
            <a:spLocks noChangeArrowheads="1"/>
          </p:cNvSpPr>
          <p:nvPr/>
        </p:nvSpPr>
        <p:spPr bwMode="auto">
          <a:xfrm>
            <a:off x="5014913" y="556418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19" name="Text Box 105"/>
          <p:cNvSpPr txBox="1">
            <a:spLocks noChangeArrowheads="1"/>
          </p:cNvSpPr>
          <p:nvPr/>
        </p:nvSpPr>
        <p:spPr bwMode="auto">
          <a:xfrm>
            <a:off x="7169150" y="5029200"/>
            <a:ext cx="1016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20" name="Text Box 106"/>
          <p:cNvSpPr txBox="1">
            <a:spLocks noChangeArrowheads="1"/>
          </p:cNvSpPr>
          <p:nvPr/>
        </p:nvSpPr>
        <p:spPr bwMode="auto">
          <a:xfrm>
            <a:off x="5010150" y="5037138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21" name="Text Box 107"/>
          <p:cNvSpPr txBox="1">
            <a:spLocks noChangeArrowheads="1"/>
          </p:cNvSpPr>
          <p:nvPr/>
        </p:nvSpPr>
        <p:spPr bwMode="auto">
          <a:xfrm>
            <a:off x="7172325" y="5187950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22" name="Text Box 108"/>
          <p:cNvSpPr txBox="1">
            <a:spLocks noChangeArrowheads="1"/>
          </p:cNvSpPr>
          <p:nvPr/>
        </p:nvSpPr>
        <p:spPr bwMode="auto">
          <a:xfrm>
            <a:off x="7177088" y="5576888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23" name="AutoShape 109"/>
          <p:cNvSpPr>
            <a:spLocks/>
          </p:cNvSpPr>
          <p:nvPr/>
        </p:nvSpPr>
        <p:spPr bwMode="auto">
          <a:xfrm rot="-5400000">
            <a:off x="6855619" y="5561807"/>
            <a:ext cx="107950" cy="423862"/>
          </a:xfrm>
          <a:prstGeom prst="leftBrace">
            <a:avLst>
              <a:gd name="adj1" fmla="val 3272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24" name="Text Box 110"/>
          <p:cNvSpPr txBox="1">
            <a:spLocks noChangeArrowheads="1"/>
          </p:cNvSpPr>
          <p:nvPr/>
        </p:nvSpPr>
        <p:spPr bwMode="auto">
          <a:xfrm>
            <a:off x="6788150" y="5810250"/>
            <a:ext cx="27305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Stop</a:t>
            </a:r>
          </a:p>
        </p:txBody>
      </p:sp>
      <p:sp>
        <p:nvSpPr>
          <p:cNvPr id="19525" name="Text Box 111"/>
          <p:cNvSpPr txBox="1">
            <a:spLocks noChangeArrowheads="1"/>
          </p:cNvSpPr>
          <p:nvPr/>
        </p:nvSpPr>
        <p:spPr bwMode="auto">
          <a:xfrm>
            <a:off x="5883275" y="5394325"/>
            <a:ext cx="447675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missing</a:t>
            </a:r>
          </a:p>
        </p:txBody>
      </p:sp>
      <p:sp>
        <p:nvSpPr>
          <p:cNvPr id="19526" name="Text Box 112"/>
          <p:cNvSpPr txBox="1">
            <a:spLocks noChangeArrowheads="1"/>
          </p:cNvSpPr>
          <p:nvPr/>
        </p:nvSpPr>
        <p:spPr bwMode="auto">
          <a:xfrm>
            <a:off x="5883275" y="4833938"/>
            <a:ext cx="447675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missing</a:t>
            </a:r>
          </a:p>
        </p:txBody>
      </p:sp>
      <p:sp>
        <p:nvSpPr>
          <p:cNvPr id="19527" name="Text Box 114"/>
          <p:cNvSpPr txBox="1">
            <a:spLocks noChangeArrowheads="1"/>
          </p:cNvSpPr>
          <p:nvPr/>
        </p:nvSpPr>
        <p:spPr bwMode="auto">
          <a:xfrm>
            <a:off x="5018088" y="3433763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28" name="Text Box 115"/>
          <p:cNvSpPr txBox="1">
            <a:spLocks noChangeArrowheads="1"/>
          </p:cNvSpPr>
          <p:nvPr/>
        </p:nvSpPr>
        <p:spPr bwMode="auto">
          <a:xfrm>
            <a:off x="7675563" y="3978275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29" name="Text Box 116"/>
          <p:cNvSpPr txBox="1">
            <a:spLocks noChangeArrowheads="1"/>
          </p:cNvSpPr>
          <p:nvPr/>
        </p:nvSpPr>
        <p:spPr bwMode="auto">
          <a:xfrm>
            <a:off x="7537450" y="3592513"/>
            <a:ext cx="101600" cy="12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30" name="Text Box 117"/>
          <p:cNvSpPr txBox="1">
            <a:spLocks noChangeArrowheads="1"/>
          </p:cNvSpPr>
          <p:nvPr/>
        </p:nvSpPr>
        <p:spPr bwMode="auto">
          <a:xfrm>
            <a:off x="5016500" y="397033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31" name="Text Box 118"/>
          <p:cNvSpPr txBox="1">
            <a:spLocks noChangeArrowheads="1"/>
          </p:cNvSpPr>
          <p:nvPr/>
        </p:nvSpPr>
        <p:spPr bwMode="auto">
          <a:xfrm>
            <a:off x="5016500" y="3590925"/>
            <a:ext cx="10160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32" name="Text Box 119"/>
          <p:cNvSpPr txBox="1">
            <a:spLocks noChangeArrowheads="1"/>
          </p:cNvSpPr>
          <p:nvPr/>
        </p:nvSpPr>
        <p:spPr bwMode="auto">
          <a:xfrm>
            <a:off x="7527925" y="343693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33" name="Text Box 120"/>
          <p:cNvSpPr txBox="1">
            <a:spLocks noChangeArrowheads="1"/>
          </p:cNvSpPr>
          <p:nvPr/>
        </p:nvSpPr>
        <p:spPr bwMode="auto">
          <a:xfrm>
            <a:off x="6602413" y="3792538"/>
            <a:ext cx="447675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missing</a:t>
            </a:r>
          </a:p>
        </p:txBody>
      </p:sp>
      <p:sp>
        <p:nvSpPr>
          <p:cNvPr id="19534" name="Text Box 121"/>
          <p:cNvSpPr txBox="1">
            <a:spLocks noChangeArrowheads="1"/>
          </p:cNvSpPr>
          <p:nvPr/>
        </p:nvSpPr>
        <p:spPr bwMode="auto">
          <a:xfrm>
            <a:off x="6597650" y="3238500"/>
            <a:ext cx="447675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missing</a:t>
            </a:r>
          </a:p>
        </p:txBody>
      </p:sp>
      <p:sp>
        <p:nvSpPr>
          <p:cNvPr id="19535" name="AutoShape 122"/>
          <p:cNvSpPr>
            <a:spLocks/>
          </p:cNvSpPr>
          <p:nvPr/>
        </p:nvSpPr>
        <p:spPr bwMode="auto">
          <a:xfrm rot="-5400000">
            <a:off x="5850732" y="2336006"/>
            <a:ext cx="107950" cy="423863"/>
          </a:xfrm>
          <a:prstGeom prst="leftBrace">
            <a:avLst>
              <a:gd name="adj1" fmla="val 3272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36" name="Text Box 123"/>
          <p:cNvSpPr txBox="1">
            <a:spLocks noChangeArrowheads="1"/>
          </p:cNvSpPr>
          <p:nvPr/>
        </p:nvSpPr>
        <p:spPr bwMode="auto">
          <a:xfrm>
            <a:off x="5775325" y="2578100"/>
            <a:ext cx="273050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Stop</a:t>
            </a:r>
          </a:p>
        </p:txBody>
      </p:sp>
      <p:sp>
        <p:nvSpPr>
          <p:cNvPr id="19537" name="Text Box 124"/>
          <p:cNvSpPr txBox="1">
            <a:spLocks noChangeArrowheads="1"/>
          </p:cNvSpPr>
          <p:nvPr/>
        </p:nvSpPr>
        <p:spPr bwMode="auto">
          <a:xfrm>
            <a:off x="5000625" y="2351088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38" name="Text Box 126"/>
          <p:cNvSpPr txBox="1">
            <a:spLocks noChangeArrowheads="1"/>
          </p:cNvSpPr>
          <p:nvPr/>
        </p:nvSpPr>
        <p:spPr bwMode="auto">
          <a:xfrm>
            <a:off x="5003800" y="1960563"/>
            <a:ext cx="109538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39" name="Text Box 127"/>
          <p:cNvSpPr txBox="1">
            <a:spLocks noChangeArrowheads="1"/>
          </p:cNvSpPr>
          <p:nvPr/>
        </p:nvSpPr>
        <p:spPr bwMode="auto">
          <a:xfrm>
            <a:off x="7851775" y="1808163"/>
            <a:ext cx="101600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40" name="Text Box 128"/>
          <p:cNvSpPr txBox="1">
            <a:spLocks noChangeArrowheads="1"/>
          </p:cNvSpPr>
          <p:nvPr/>
        </p:nvSpPr>
        <p:spPr bwMode="auto">
          <a:xfrm>
            <a:off x="4997450" y="1812925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41" name="Text Box 129"/>
          <p:cNvSpPr txBox="1">
            <a:spLocks noChangeArrowheads="1"/>
          </p:cNvSpPr>
          <p:nvPr/>
        </p:nvSpPr>
        <p:spPr bwMode="auto">
          <a:xfrm>
            <a:off x="7859713" y="1965325"/>
            <a:ext cx="101600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42" name="Text Box 130"/>
          <p:cNvSpPr txBox="1">
            <a:spLocks noChangeArrowheads="1"/>
          </p:cNvSpPr>
          <p:nvPr/>
        </p:nvSpPr>
        <p:spPr bwMode="auto">
          <a:xfrm>
            <a:off x="7854950" y="2351088"/>
            <a:ext cx="10160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9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9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19543" name="Text Box 131"/>
          <p:cNvSpPr txBox="1">
            <a:spLocks noChangeArrowheads="1"/>
          </p:cNvSpPr>
          <p:nvPr/>
        </p:nvSpPr>
        <p:spPr bwMode="auto">
          <a:xfrm>
            <a:off x="5494338" y="2171700"/>
            <a:ext cx="422275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Extra U</a:t>
            </a:r>
          </a:p>
        </p:txBody>
      </p:sp>
      <p:sp>
        <p:nvSpPr>
          <p:cNvPr id="19544" name="Text Box 132"/>
          <p:cNvSpPr txBox="1">
            <a:spLocks noChangeArrowheads="1"/>
          </p:cNvSpPr>
          <p:nvPr/>
        </p:nvSpPr>
        <p:spPr bwMode="auto">
          <a:xfrm>
            <a:off x="5502275" y="1600200"/>
            <a:ext cx="422275" cy="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Extra A</a:t>
            </a:r>
          </a:p>
        </p:txBody>
      </p:sp>
      <p:sp>
        <p:nvSpPr>
          <p:cNvPr id="19545" name="Line 134"/>
          <p:cNvSpPr>
            <a:spLocks noChangeShapeType="1"/>
          </p:cNvSpPr>
          <p:nvPr/>
        </p:nvSpPr>
        <p:spPr bwMode="auto">
          <a:xfrm>
            <a:off x="5702300" y="2293938"/>
            <a:ext cx="0" cy="63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46" name="Line 135"/>
          <p:cNvSpPr>
            <a:spLocks noChangeShapeType="1"/>
          </p:cNvSpPr>
          <p:nvPr/>
        </p:nvSpPr>
        <p:spPr bwMode="auto">
          <a:xfrm flipH="1">
            <a:off x="5707063" y="1722438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47" name="Text Box 137"/>
          <p:cNvSpPr txBox="1">
            <a:spLocks noChangeArrowheads="1"/>
          </p:cNvSpPr>
          <p:nvPr/>
        </p:nvSpPr>
        <p:spPr bwMode="auto">
          <a:xfrm>
            <a:off x="1050925" y="6421438"/>
            <a:ext cx="1393825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(a) Base-pair substitution</a:t>
            </a:r>
          </a:p>
        </p:txBody>
      </p:sp>
      <p:sp>
        <p:nvSpPr>
          <p:cNvPr id="19548" name="Text Box 138"/>
          <p:cNvSpPr txBox="1">
            <a:spLocks noChangeArrowheads="1"/>
          </p:cNvSpPr>
          <p:nvPr/>
        </p:nvSpPr>
        <p:spPr bwMode="auto">
          <a:xfrm>
            <a:off x="4662488" y="6421438"/>
            <a:ext cx="1822450" cy="1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900" b="1">
                <a:ea typeface="ヒラギノ角ゴ Pro W3" pitchFamily="-1" charset="-128"/>
                <a:cs typeface="ヒラギノ角ゴ Pro W3" pitchFamily="-1" charset="-128"/>
              </a:rPr>
              <a:t>(b) Base-pair insertion or deletion</a:t>
            </a:r>
          </a:p>
        </p:txBody>
      </p:sp>
      <p:sp>
        <p:nvSpPr>
          <p:cNvPr id="19549" name="Slide Number Placeholder 9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5A355D-22D9-614C-BE01-E20F81284A8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3" descr="17_22MoleBasisSickleCell-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688" y="574675"/>
            <a:ext cx="8555037" cy="570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682625" y="846138"/>
            <a:ext cx="3441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Wild-type hemoglobin DNA</a:t>
            </a:r>
          </a:p>
        </p:txBody>
      </p:sp>
      <p:sp>
        <p:nvSpPr>
          <p:cNvPr id="21508" name="Text Box 26"/>
          <p:cNvSpPr txBox="1">
            <a:spLocks noChangeArrowheads="1"/>
          </p:cNvSpPr>
          <p:nvPr/>
        </p:nvSpPr>
        <p:spPr bwMode="auto">
          <a:xfrm>
            <a:off x="885825" y="2998788"/>
            <a:ext cx="8255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mRNA</a:t>
            </a:r>
          </a:p>
        </p:txBody>
      </p:sp>
      <p:sp>
        <p:nvSpPr>
          <p:cNvPr id="21509" name="Text Box 27"/>
          <p:cNvSpPr txBox="1">
            <a:spLocks noChangeArrowheads="1"/>
          </p:cNvSpPr>
          <p:nvPr/>
        </p:nvSpPr>
        <p:spPr bwMode="auto">
          <a:xfrm>
            <a:off x="4968875" y="846138"/>
            <a:ext cx="315595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Mutant hemoglobin DNA</a:t>
            </a:r>
          </a:p>
        </p:txBody>
      </p:sp>
      <p:sp>
        <p:nvSpPr>
          <p:cNvPr id="21510" name="Text Box 28"/>
          <p:cNvSpPr txBox="1">
            <a:spLocks noChangeArrowheads="1"/>
          </p:cNvSpPr>
          <p:nvPr/>
        </p:nvSpPr>
        <p:spPr bwMode="auto">
          <a:xfrm>
            <a:off x="4930775" y="2998788"/>
            <a:ext cx="8255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mRNA</a:t>
            </a:r>
          </a:p>
        </p:txBody>
      </p:sp>
      <p:sp>
        <p:nvSpPr>
          <p:cNvPr id="21511" name="Text Box 29"/>
          <p:cNvSpPr txBox="1">
            <a:spLocks noChangeArrowheads="1"/>
          </p:cNvSpPr>
          <p:nvPr/>
        </p:nvSpPr>
        <p:spPr bwMode="auto">
          <a:xfrm>
            <a:off x="320675" y="1182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12" name="Text Box 30"/>
          <p:cNvSpPr txBox="1">
            <a:spLocks noChangeArrowheads="1"/>
          </p:cNvSpPr>
          <p:nvPr/>
        </p:nvSpPr>
        <p:spPr bwMode="auto">
          <a:xfrm>
            <a:off x="4162425" y="15382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13" name="Text Box 31"/>
          <p:cNvSpPr txBox="1">
            <a:spLocks noChangeArrowheads="1"/>
          </p:cNvSpPr>
          <p:nvPr/>
        </p:nvSpPr>
        <p:spPr bwMode="auto">
          <a:xfrm>
            <a:off x="4568825" y="1182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14" name="Text Box 32"/>
          <p:cNvSpPr txBox="1">
            <a:spLocks noChangeArrowheads="1"/>
          </p:cNvSpPr>
          <p:nvPr/>
        </p:nvSpPr>
        <p:spPr bwMode="auto">
          <a:xfrm>
            <a:off x="4162425" y="33543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15" name="Text Box 33"/>
          <p:cNvSpPr txBox="1">
            <a:spLocks noChangeArrowheads="1"/>
          </p:cNvSpPr>
          <p:nvPr/>
        </p:nvSpPr>
        <p:spPr bwMode="auto">
          <a:xfrm>
            <a:off x="8455025" y="15382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16" name="Text Box 34"/>
          <p:cNvSpPr txBox="1">
            <a:spLocks noChangeArrowheads="1"/>
          </p:cNvSpPr>
          <p:nvPr/>
        </p:nvSpPr>
        <p:spPr bwMode="auto">
          <a:xfrm>
            <a:off x="8474075" y="33480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3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17" name="Text Box 35"/>
          <p:cNvSpPr txBox="1">
            <a:spLocks noChangeArrowheads="1"/>
          </p:cNvSpPr>
          <p:nvPr/>
        </p:nvSpPr>
        <p:spPr bwMode="auto">
          <a:xfrm>
            <a:off x="8448675" y="1182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18" name="Text Box 36"/>
          <p:cNvSpPr txBox="1">
            <a:spLocks noChangeArrowheads="1"/>
          </p:cNvSpPr>
          <p:nvPr/>
        </p:nvSpPr>
        <p:spPr bwMode="auto">
          <a:xfrm>
            <a:off x="4568825" y="15382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19" name="Text Box 37"/>
          <p:cNvSpPr txBox="1">
            <a:spLocks noChangeArrowheads="1"/>
          </p:cNvSpPr>
          <p:nvPr/>
        </p:nvSpPr>
        <p:spPr bwMode="auto">
          <a:xfrm>
            <a:off x="4600575" y="3341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20" name="Text Box 38"/>
          <p:cNvSpPr txBox="1">
            <a:spLocks noChangeArrowheads="1"/>
          </p:cNvSpPr>
          <p:nvPr/>
        </p:nvSpPr>
        <p:spPr bwMode="auto">
          <a:xfrm>
            <a:off x="4162425" y="11890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21" name="Text Box 39"/>
          <p:cNvSpPr txBox="1">
            <a:spLocks noChangeArrowheads="1"/>
          </p:cNvSpPr>
          <p:nvPr/>
        </p:nvSpPr>
        <p:spPr bwMode="auto">
          <a:xfrm>
            <a:off x="314325" y="15255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22" name="Text Box 40"/>
          <p:cNvSpPr txBox="1">
            <a:spLocks noChangeArrowheads="1"/>
          </p:cNvSpPr>
          <p:nvPr/>
        </p:nvSpPr>
        <p:spPr bwMode="auto">
          <a:xfrm>
            <a:off x="320675" y="33543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5</a:t>
            </a:r>
            <a:r>
              <a:rPr lang="en-US" sz="2100" b="1">
                <a:ea typeface="ヒラギノ角ゴ Pro W3" pitchFamily="-1" charset="-128"/>
                <a:cs typeface="ヒラギノ角ゴ Pro W3" pitchFamily="-1" charset="-128"/>
                <a:sym typeface="Symbol" pitchFamily="-1" charset="2"/>
              </a:rPr>
              <a:t></a:t>
            </a:r>
            <a:endParaRPr lang="en-US" sz="2100" b="1">
              <a:ea typeface="ヒラギノ角ゴ Pro W3" pitchFamily="-1" charset="-128"/>
              <a:cs typeface="ヒラギノ角ゴ Pro W3" pitchFamily="-1" charset="-128"/>
            </a:endParaRPr>
          </a:p>
        </p:txBody>
      </p:sp>
      <p:sp>
        <p:nvSpPr>
          <p:cNvPr id="21523" name="Text Box 41"/>
          <p:cNvSpPr txBox="1">
            <a:spLocks noChangeArrowheads="1"/>
          </p:cNvSpPr>
          <p:nvPr/>
        </p:nvSpPr>
        <p:spPr bwMode="auto">
          <a:xfrm>
            <a:off x="1863725" y="11763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C</a:t>
            </a:r>
          </a:p>
        </p:txBody>
      </p:sp>
      <p:sp>
        <p:nvSpPr>
          <p:cNvPr id="21524" name="Text Box 42"/>
          <p:cNvSpPr txBox="1">
            <a:spLocks noChangeArrowheads="1"/>
          </p:cNvSpPr>
          <p:nvPr/>
        </p:nvSpPr>
        <p:spPr bwMode="auto">
          <a:xfrm>
            <a:off x="6073775" y="11763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C</a:t>
            </a:r>
          </a:p>
        </p:txBody>
      </p:sp>
      <p:sp>
        <p:nvSpPr>
          <p:cNvPr id="21525" name="Text Box 43"/>
          <p:cNvSpPr txBox="1">
            <a:spLocks noChangeArrowheads="1"/>
          </p:cNvSpPr>
          <p:nvPr/>
        </p:nvSpPr>
        <p:spPr bwMode="auto">
          <a:xfrm>
            <a:off x="2282825" y="11763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T</a:t>
            </a:r>
          </a:p>
        </p:txBody>
      </p:sp>
      <p:sp>
        <p:nvSpPr>
          <p:cNvPr id="21526" name="Text Box 44"/>
          <p:cNvSpPr txBox="1">
            <a:spLocks noChangeArrowheads="1"/>
          </p:cNvSpPr>
          <p:nvPr/>
        </p:nvSpPr>
        <p:spPr bwMode="auto">
          <a:xfrm>
            <a:off x="2689225" y="11763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T</a:t>
            </a:r>
          </a:p>
        </p:txBody>
      </p:sp>
      <p:sp>
        <p:nvSpPr>
          <p:cNvPr id="21527" name="Text Box 45"/>
          <p:cNvSpPr txBox="1">
            <a:spLocks noChangeArrowheads="1"/>
          </p:cNvSpPr>
          <p:nvPr/>
        </p:nvSpPr>
        <p:spPr bwMode="auto">
          <a:xfrm>
            <a:off x="6892925" y="1182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T</a:t>
            </a:r>
          </a:p>
        </p:txBody>
      </p:sp>
      <p:sp>
        <p:nvSpPr>
          <p:cNvPr id="21528" name="Text Box 46"/>
          <p:cNvSpPr txBox="1">
            <a:spLocks noChangeArrowheads="1"/>
          </p:cNvSpPr>
          <p:nvPr/>
        </p:nvSpPr>
        <p:spPr bwMode="auto">
          <a:xfrm>
            <a:off x="6492875" y="15192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rgbClr val="FFD273"/>
                </a:solidFill>
                <a:ea typeface="ヒラギノ角ゴ Pro W3" pitchFamily="-1" charset="-128"/>
                <a:cs typeface="ヒラギノ角ゴ Pro W3" pitchFamily="-1" charset="-128"/>
              </a:rPr>
              <a:t>T</a:t>
            </a:r>
          </a:p>
        </p:txBody>
      </p:sp>
      <p:sp>
        <p:nvSpPr>
          <p:cNvPr id="21529" name="Text Box 47"/>
          <p:cNvSpPr txBox="1">
            <a:spLocks noChangeArrowheads="1"/>
          </p:cNvSpPr>
          <p:nvPr/>
        </p:nvSpPr>
        <p:spPr bwMode="auto">
          <a:xfrm>
            <a:off x="1857375" y="15319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G</a:t>
            </a:r>
          </a:p>
        </p:txBody>
      </p:sp>
      <p:sp>
        <p:nvSpPr>
          <p:cNvPr id="21530" name="Text Box 48"/>
          <p:cNvSpPr txBox="1">
            <a:spLocks noChangeArrowheads="1"/>
          </p:cNvSpPr>
          <p:nvPr/>
        </p:nvSpPr>
        <p:spPr bwMode="auto">
          <a:xfrm>
            <a:off x="6067425" y="15255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G</a:t>
            </a:r>
          </a:p>
        </p:txBody>
      </p:sp>
      <p:sp>
        <p:nvSpPr>
          <p:cNvPr id="21531" name="Text Box 49"/>
          <p:cNvSpPr txBox="1">
            <a:spLocks noChangeArrowheads="1"/>
          </p:cNvSpPr>
          <p:nvPr/>
        </p:nvSpPr>
        <p:spPr bwMode="auto">
          <a:xfrm>
            <a:off x="2270125" y="15319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A</a:t>
            </a:r>
          </a:p>
        </p:txBody>
      </p:sp>
      <p:sp>
        <p:nvSpPr>
          <p:cNvPr id="21532" name="Text Box 50"/>
          <p:cNvSpPr txBox="1">
            <a:spLocks noChangeArrowheads="1"/>
          </p:cNvSpPr>
          <p:nvPr/>
        </p:nvSpPr>
        <p:spPr bwMode="auto">
          <a:xfrm>
            <a:off x="2676525" y="15255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A</a:t>
            </a:r>
          </a:p>
        </p:txBody>
      </p:sp>
      <p:sp>
        <p:nvSpPr>
          <p:cNvPr id="21533" name="Text Box 51"/>
          <p:cNvSpPr txBox="1">
            <a:spLocks noChangeArrowheads="1"/>
          </p:cNvSpPr>
          <p:nvPr/>
        </p:nvSpPr>
        <p:spPr bwMode="auto">
          <a:xfrm>
            <a:off x="6886575" y="15319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A</a:t>
            </a:r>
          </a:p>
        </p:txBody>
      </p:sp>
      <p:sp>
        <p:nvSpPr>
          <p:cNvPr id="21534" name="Text Box 52"/>
          <p:cNvSpPr txBox="1">
            <a:spLocks noChangeArrowheads="1"/>
          </p:cNvSpPr>
          <p:nvPr/>
        </p:nvSpPr>
        <p:spPr bwMode="auto">
          <a:xfrm>
            <a:off x="6480175" y="1182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rgbClr val="FFD273"/>
                </a:solidFill>
                <a:ea typeface="ヒラギノ角ゴ Pro W3" pitchFamily="-1" charset="-128"/>
                <a:cs typeface="ヒラギノ角ゴ Pro W3" pitchFamily="-1" charset="-128"/>
              </a:rPr>
              <a:t>A</a:t>
            </a:r>
          </a:p>
        </p:txBody>
      </p:sp>
      <p:sp>
        <p:nvSpPr>
          <p:cNvPr id="21535" name="Text Box 53"/>
          <p:cNvSpPr txBox="1">
            <a:spLocks noChangeArrowheads="1"/>
          </p:cNvSpPr>
          <p:nvPr/>
        </p:nvSpPr>
        <p:spPr bwMode="auto">
          <a:xfrm>
            <a:off x="2232025" y="3341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A</a:t>
            </a:r>
          </a:p>
        </p:txBody>
      </p:sp>
      <p:sp>
        <p:nvSpPr>
          <p:cNvPr id="21536" name="Text Box 54"/>
          <p:cNvSpPr txBox="1">
            <a:spLocks noChangeArrowheads="1"/>
          </p:cNvSpPr>
          <p:nvPr/>
        </p:nvSpPr>
        <p:spPr bwMode="auto">
          <a:xfrm>
            <a:off x="2638425" y="3341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A</a:t>
            </a:r>
          </a:p>
        </p:txBody>
      </p:sp>
      <p:sp>
        <p:nvSpPr>
          <p:cNvPr id="21537" name="Text Box 55"/>
          <p:cNvSpPr txBox="1">
            <a:spLocks noChangeArrowheads="1"/>
          </p:cNvSpPr>
          <p:nvPr/>
        </p:nvSpPr>
        <p:spPr bwMode="auto">
          <a:xfrm>
            <a:off x="6886575" y="33480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A</a:t>
            </a:r>
          </a:p>
        </p:txBody>
      </p:sp>
      <p:sp>
        <p:nvSpPr>
          <p:cNvPr id="21538" name="Text Box 56"/>
          <p:cNvSpPr txBox="1">
            <a:spLocks noChangeArrowheads="1"/>
          </p:cNvSpPr>
          <p:nvPr/>
        </p:nvSpPr>
        <p:spPr bwMode="auto">
          <a:xfrm>
            <a:off x="6054725" y="3341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G</a:t>
            </a:r>
          </a:p>
        </p:txBody>
      </p:sp>
      <p:sp>
        <p:nvSpPr>
          <p:cNvPr id="21539" name="Text Box 57"/>
          <p:cNvSpPr txBox="1">
            <a:spLocks noChangeArrowheads="1"/>
          </p:cNvSpPr>
          <p:nvPr/>
        </p:nvSpPr>
        <p:spPr bwMode="auto">
          <a:xfrm>
            <a:off x="1812925" y="334168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G</a:t>
            </a:r>
          </a:p>
        </p:txBody>
      </p:sp>
      <p:sp>
        <p:nvSpPr>
          <p:cNvPr id="21540" name="Text Box 58"/>
          <p:cNvSpPr txBox="1">
            <a:spLocks noChangeArrowheads="1"/>
          </p:cNvSpPr>
          <p:nvPr/>
        </p:nvSpPr>
        <p:spPr bwMode="auto">
          <a:xfrm>
            <a:off x="6473825" y="3348038"/>
            <a:ext cx="203200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rgbClr val="FFD273"/>
                </a:solidFill>
                <a:ea typeface="ヒラギノ角ゴ Pro W3" pitchFamily="-1" charset="-128"/>
                <a:cs typeface="ヒラギノ角ゴ Pro W3" pitchFamily="-1" charset="-128"/>
              </a:rPr>
              <a:t>U</a:t>
            </a:r>
          </a:p>
        </p:txBody>
      </p:sp>
      <p:sp>
        <p:nvSpPr>
          <p:cNvPr id="21541" name="Text Box 59"/>
          <p:cNvSpPr txBox="1">
            <a:spLocks noChangeArrowheads="1"/>
          </p:cNvSpPr>
          <p:nvPr/>
        </p:nvSpPr>
        <p:spPr bwMode="auto">
          <a:xfrm>
            <a:off x="1190625" y="4567238"/>
            <a:ext cx="2514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Normal hemoglobin</a:t>
            </a:r>
          </a:p>
        </p:txBody>
      </p:sp>
      <p:sp>
        <p:nvSpPr>
          <p:cNvPr id="21542" name="Text Box 60"/>
          <p:cNvSpPr txBox="1">
            <a:spLocks noChangeArrowheads="1"/>
          </p:cNvSpPr>
          <p:nvPr/>
        </p:nvSpPr>
        <p:spPr bwMode="auto">
          <a:xfrm>
            <a:off x="5038725" y="4567238"/>
            <a:ext cx="2870200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ea typeface="ヒラギノ角ゴ Pro W3" pitchFamily="-1" charset="-128"/>
                <a:cs typeface="ヒラギノ角ゴ Pro W3" pitchFamily="-1" charset="-128"/>
              </a:rPr>
              <a:t>Sickle-cell hemoglobin</a:t>
            </a:r>
          </a:p>
        </p:txBody>
      </p:sp>
      <p:sp>
        <p:nvSpPr>
          <p:cNvPr id="21543" name="Text Box 61"/>
          <p:cNvSpPr txBox="1">
            <a:spLocks noChangeArrowheads="1"/>
          </p:cNvSpPr>
          <p:nvPr/>
        </p:nvSpPr>
        <p:spPr bwMode="auto">
          <a:xfrm>
            <a:off x="2130425" y="4992688"/>
            <a:ext cx="4699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chemeClr val="bg1"/>
                </a:solidFill>
                <a:ea typeface="ヒラギノ角ゴ Pro W3" pitchFamily="-1" charset="-128"/>
                <a:cs typeface="ヒラギノ角ゴ Pro W3" pitchFamily="-1" charset="-128"/>
              </a:rPr>
              <a:t>Glu</a:t>
            </a:r>
          </a:p>
        </p:txBody>
      </p:sp>
      <p:sp>
        <p:nvSpPr>
          <p:cNvPr id="21544" name="Text Box 62"/>
          <p:cNvSpPr txBox="1">
            <a:spLocks noChangeArrowheads="1"/>
          </p:cNvSpPr>
          <p:nvPr/>
        </p:nvSpPr>
        <p:spPr bwMode="auto">
          <a:xfrm>
            <a:off x="6372225" y="4979988"/>
            <a:ext cx="4699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100" b="1">
                <a:solidFill>
                  <a:srgbClr val="FFD273"/>
                </a:solidFill>
                <a:ea typeface="ヒラギノ角ゴ Pro W3" pitchFamily="-1" charset="-128"/>
                <a:cs typeface="ヒラギノ角ゴ Pro W3" pitchFamily="-1" charset="-128"/>
              </a:rPr>
              <a:t>Val</a:t>
            </a:r>
          </a:p>
        </p:txBody>
      </p:sp>
      <p:sp>
        <p:nvSpPr>
          <p:cNvPr id="21545" name="Slide Number Placeholder 4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1731646-9827-6743-A0DC-AFFCB7DDA94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141" descr="05_22-SickleCellDisease-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175" y="212725"/>
            <a:ext cx="8121650" cy="658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5" name="Text Box 20"/>
          <p:cNvSpPr txBox="1">
            <a:spLocks noChangeArrowheads="1"/>
          </p:cNvSpPr>
          <p:nvPr/>
        </p:nvSpPr>
        <p:spPr bwMode="auto">
          <a:xfrm>
            <a:off x="719138" y="568325"/>
            <a:ext cx="5746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Primary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structure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16" name="Text Box 75"/>
          <p:cNvSpPr txBox="1">
            <a:spLocks noChangeArrowheads="1"/>
          </p:cNvSpPr>
          <p:nvPr/>
        </p:nvSpPr>
        <p:spPr bwMode="auto">
          <a:xfrm>
            <a:off x="731838" y="1069975"/>
            <a:ext cx="71437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Secondary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and tertiary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structures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17" name="Text Box 76"/>
          <p:cNvSpPr txBox="1">
            <a:spLocks noChangeArrowheads="1"/>
          </p:cNvSpPr>
          <p:nvPr/>
        </p:nvSpPr>
        <p:spPr bwMode="auto">
          <a:xfrm>
            <a:off x="731838" y="2682875"/>
            <a:ext cx="68262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Quaternary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structure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18" name="Text Box 77"/>
          <p:cNvSpPr txBox="1">
            <a:spLocks noChangeArrowheads="1"/>
          </p:cNvSpPr>
          <p:nvPr/>
        </p:nvSpPr>
        <p:spPr bwMode="auto">
          <a:xfrm>
            <a:off x="1766888" y="2682875"/>
            <a:ext cx="733425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Normal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hemoglobin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</a:rPr>
              <a:t>(top view)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19" name="Text Box 78"/>
          <p:cNvSpPr txBox="1">
            <a:spLocks noChangeArrowheads="1"/>
          </p:cNvSpPr>
          <p:nvPr/>
        </p:nvSpPr>
        <p:spPr bwMode="auto">
          <a:xfrm>
            <a:off x="4719638" y="479425"/>
            <a:ext cx="574675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Primary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structure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0" name="Text Box 79"/>
          <p:cNvSpPr txBox="1">
            <a:spLocks noChangeArrowheads="1"/>
          </p:cNvSpPr>
          <p:nvPr/>
        </p:nvSpPr>
        <p:spPr bwMode="auto">
          <a:xfrm>
            <a:off x="4725988" y="1069975"/>
            <a:ext cx="71437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Secondary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and tertiary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structures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1" name="Text Box 80"/>
          <p:cNvSpPr txBox="1">
            <a:spLocks noChangeArrowheads="1"/>
          </p:cNvSpPr>
          <p:nvPr/>
        </p:nvSpPr>
        <p:spPr bwMode="auto">
          <a:xfrm>
            <a:off x="4725988" y="2682875"/>
            <a:ext cx="68262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Quaternary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structure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2" name="Text Box 81"/>
          <p:cNvSpPr txBox="1">
            <a:spLocks noChangeArrowheads="1"/>
          </p:cNvSpPr>
          <p:nvPr/>
        </p:nvSpPr>
        <p:spPr bwMode="auto">
          <a:xfrm>
            <a:off x="719138" y="3768725"/>
            <a:ext cx="56197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Function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3" name="Text Box 82"/>
          <p:cNvSpPr txBox="1">
            <a:spLocks noChangeArrowheads="1"/>
          </p:cNvSpPr>
          <p:nvPr/>
        </p:nvSpPr>
        <p:spPr bwMode="auto">
          <a:xfrm>
            <a:off x="4725988" y="3775075"/>
            <a:ext cx="56197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Function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4" name="Text Box 83"/>
          <p:cNvSpPr txBox="1">
            <a:spLocks noChangeArrowheads="1"/>
          </p:cNvSpPr>
          <p:nvPr/>
        </p:nvSpPr>
        <p:spPr bwMode="auto">
          <a:xfrm>
            <a:off x="3729038" y="1254125"/>
            <a:ext cx="56197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 subunit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5" name="Text Box 84"/>
          <p:cNvSpPr txBox="1">
            <a:spLocks noChangeArrowheads="1"/>
          </p:cNvSpPr>
          <p:nvPr/>
        </p:nvSpPr>
        <p:spPr bwMode="auto">
          <a:xfrm>
            <a:off x="1785938" y="3781425"/>
            <a:ext cx="930275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Molecules do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not associate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with one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another; each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carries oxygen.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6" name="Text Box 85"/>
          <p:cNvSpPr txBox="1">
            <a:spLocks noChangeArrowheads="1"/>
          </p:cNvSpPr>
          <p:nvPr/>
        </p:nvSpPr>
        <p:spPr bwMode="auto">
          <a:xfrm>
            <a:off x="719138" y="5375275"/>
            <a:ext cx="64452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Red blood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cell shape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7" name="Text Box 86"/>
          <p:cNvSpPr txBox="1">
            <a:spLocks noChangeArrowheads="1"/>
          </p:cNvSpPr>
          <p:nvPr/>
        </p:nvSpPr>
        <p:spPr bwMode="auto">
          <a:xfrm>
            <a:off x="1785938" y="5375275"/>
            <a:ext cx="1031875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Normal red blood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cells are full of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individual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</a:rPr>
              <a:t>hemoglobin</a:t>
            </a:r>
          </a:p>
          <a:p>
            <a:pPr eaLnBrk="0" hangingPunct="0"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</a:rPr>
              <a:t>moledules, each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</a:rPr>
              <a:t>carrying oxygen.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8" name="Text Box 87"/>
          <p:cNvSpPr txBox="1">
            <a:spLocks noChangeArrowheads="1"/>
          </p:cNvSpPr>
          <p:nvPr/>
        </p:nvSpPr>
        <p:spPr bwMode="auto">
          <a:xfrm>
            <a:off x="3711575" y="5089525"/>
            <a:ext cx="390525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10 µm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29" name="Text Box 88"/>
          <p:cNvSpPr txBox="1">
            <a:spLocks noChangeArrowheads="1"/>
          </p:cNvSpPr>
          <p:nvPr/>
        </p:nvSpPr>
        <p:spPr bwMode="auto">
          <a:xfrm>
            <a:off x="2509838" y="346075"/>
            <a:ext cx="122237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Normal hemoglobin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0" name="Text Box 90"/>
          <p:cNvSpPr txBox="1">
            <a:spLocks noChangeArrowheads="1"/>
          </p:cNvSpPr>
          <p:nvPr/>
        </p:nvSpPr>
        <p:spPr bwMode="auto">
          <a:xfrm>
            <a:off x="3760788" y="24606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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1" name="Text Box 91"/>
          <p:cNvSpPr txBox="1">
            <a:spLocks noChangeArrowheads="1"/>
          </p:cNvSpPr>
          <p:nvPr/>
        </p:nvSpPr>
        <p:spPr bwMode="auto">
          <a:xfrm>
            <a:off x="2674938" y="31083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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2" name="Text Box 92"/>
          <p:cNvSpPr txBox="1">
            <a:spLocks noChangeArrowheads="1"/>
          </p:cNvSpPr>
          <p:nvPr/>
        </p:nvSpPr>
        <p:spPr bwMode="auto">
          <a:xfrm>
            <a:off x="2598738" y="24860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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3" name="Text Box 93"/>
          <p:cNvSpPr txBox="1">
            <a:spLocks noChangeArrowheads="1"/>
          </p:cNvSpPr>
          <p:nvPr/>
        </p:nvSpPr>
        <p:spPr bwMode="auto">
          <a:xfrm>
            <a:off x="3519488" y="31210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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4" name="Text Box 94"/>
          <p:cNvSpPr txBox="1">
            <a:spLocks noChangeArrowheads="1"/>
          </p:cNvSpPr>
          <p:nvPr/>
        </p:nvSpPr>
        <p:spPr bwMode="auto">
          <a:xfrm>
            <a:off x="2427288" y="7207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1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5" name="Text Box 95"/>
          <p:cNvSpPr txBox="1">
            <a:spLocks noChangeArrowheads="1"/>
          </p:cNvSpPr>
          <p:nvPr/>
        </p:nvSpPr>
        <p:spPr bwMode="auto">
          <a:xfrm>
            <a:off x="2617788" y="7207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2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6" name="Text Box 96"/>
          <p:cNvSpPr txBox="1">
            <a:spLocks noChangeArrowheads="1"/>
          </p:cNvSpPr>
          <p:nvPr/>
        </p:nvSpPr>
        <p:spPr bwMode="auto">
          <a:xfrm>
            <a:off x="2820988" y="7207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3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7" name="Text Box 97"/>
          <p:cNvSpPr txBox="1">
            <a:spLocks noChangeArrowheads="1"/>
          </p:cNvSpPr>
          <p:nvPr/>
        </p:nvSpPr>
        <p:spPr bwMode="auto">
          <a:xfrm>
            <a:off x="3011488" y="7207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4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8" name="Text Box 98"/>
          <p:cNvSpPr txBox="1">
            <a:spLocks noChangeArrowheads="1"/>
          </p:cNvSpPr>
          <p:nvPr/>
        </p:nvSpPr>
        <p:spPr bwMode="auto">
          <a:xfrm>
            <a:off x="3208338" y="7207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5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39" name="Text Box 99"/>
          <p:cNvSpPr txBox="1">
            <a:spLocks noChangeArrowheads="1"/>
          </p:cNvSpPr>
          <p:nvPr/>
        </p:nvSpPr>
        <p:spPr bwMode="auto">
          <a:xfrm>
            <a:off x="3398838" y="7207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6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0" name="Text Box 100"/>
          <p:cNvSpPr txBox="1">
            <a:spLocks noChangeArrowheads="1"/>
          </p:cNvSpPr>
          <p:nvPr/>
        </p:nvSpPr>
        <p:spPr bwMode="auto">
          <a:xfrm>
            <a:off x="3602038" y="7207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7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1" name="Text Box 101"/>
          <p:cNvSpPr txBox="1">
            <a:spLocks noChangeArrowheads="1"/>
          </p:cNvSpPr>
          <p:nvPr/>
        </p:nvSpPr>
        <p:spPr bwMode="auto">
          <a:xfrm>
            <a:off x="2382838" y="56197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Val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2" name="Text Box 102"/>
          <p:cNvSpPr txBox="1">
            <a:spLocks noChangeArrowheads="1"/>
          </p:cNvSpPr>
          <p:nvPr/>
        </p:nvSpPr>
        <p:spPr bwMode="auto">
          <a:xfrm>
            <a:off x="2573338" y="555625"/>
            <a:ext cx="174625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His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3" name="Text Box 103"/>
          <p:cNvSpPr txBox="1">
            <a:spLocks noChangeArrowheads="1"/>
          </p:cNvSpPr>
          <p:nvPr/>
        </p:nvSpPr>
        <p:spPr bwMode="auto">
          <a:xfrm>
            <a:off x="2763838" y="56197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Leu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4" name="Text Box 104"/>
          <p:cNvSpPr txBox="1">
            <a:spLocks noChangeArrowheads="1"/>
          </p:cNvSpPr>
          <p:nvPr/>
        </p:nvSpPr>
        <p:spPr bwMode="auto">
          <a:xfrm>
            <a:off x="2960688" y="56832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Thr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5" name="Text Box 105"/>
          <p:cNvSpPr txBox="1">
            <a:spLocks noChangeArrowheads="1"/>
          </p:cNvSpPr>
          <p:nvPr/>
        </p:nvSpPr>
        <p:spPr bwMode="auto">
          <a:xfrm>
            <a:off x="3151188" y="56832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Pro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6" name="Text Box 106"/>
          <p:cNvSpPr txBox="1">
            <a:spLocks noChangeArrowheads="1"/>
          </p:cNvSpPr>
          <p:nvPr/>
        </p:nvSpPr>
        <p:spPr bwMode="auto">
          <a:xfrm>
            <a:off x="3354388" y="56197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Glu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7" name="Text Box 107"/>
          <p:cNvSpPr txBox="1">
            <a:spLocks noChangeArrowheads="1"/>
          </p:cNvSpPr>
          <p:nvPr/>
        </p:nvSpPr>
        <p:spPr bwMode="auto">
          <a:xfrm>
            <a:off x="3544888" y="56197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Glu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48" name="Line 108"/>
          <p:cNvSpPr>
            <a:spLocks noChangeShapeType="1"/>
          </p:cNvSpPr>
          <p:nvPr/>
        </p:nvSpPr>
        <p:spPr bwMode="auto">
          <a:xfrm>
            <a:off x="3548063" y="5237163"/>
            <a:ext cx="714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9" name="Line 109"/>
          <p:cNvSpPr>
            <a:spLocks noChangeShapeType="1"/>
          </p:cNvSpPr>
          <p:nvPr/>
        </p:nvSpPr>
        <p:spPr bwMode="auto">
          <a:xfrm>
            <a:off x="3548063" y="5199063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0" name="Line 110"/>
          <p:cNvSpPr>
            <a:spLocks noChangeShapeType="1"/>
          </p:cNvSpPr>
          <p:nvPr/>
        </p:nvSpPr>
        <p:spPr bwMode="auto">
          <a:xfrm>
            <a:off x="4264025" y="5199063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1" name="Text Box 111"/>
          <p:cNvSpPr txBox="1">
            <a:spLocks noChangeArrowheads="1"/>
          </p:cNvSpPr>
          <p:nvPr/>
        </p:nvSpPr>
        <p:spPr bwMode="auto">
          <a:xfrm>
            <a:off x="4732338" y="5381625"/>
            <a:ext cx="644525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Red blood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cell shape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52" name="Text Box 112"/>
          <p:cNvSpPr txBox="1">
            <a:spLocks noChangeArrowheads="1"/>
          </p:cNvSpPr>
          <p:nvPr/>
        </p:nvSpPr>
        <p:spPr bwMode="auto">
          <a:xfrm>
            <a:off x="7805738" y="1254125"/>
            <a:ext cx="56197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 subunit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53" name="Text Box 113"/>
          <p:cNvSpPr txBox="1">
            <a:spLocks noChangeArrowheads="1"/>
          </p:cNvSpPr>
          <p:nvPr/>
        </p:nvSpPr>
        <p:spPr bwMode="auto">
          <a:xfrm>
            <a:off x="5657850" y="960438"/>
            <a:ext cx="7334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Exposed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hydrophobic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</a:rPr>
              <a:t>region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54" name="Text Box 114"/>
          <p:cNvSpPr txBox="1">
            <a:spLocks noChangeArrowheads="1"/>
          </p:cNvSpPr>
          <p:nvPr/>
        </p:nvSpPr>
        <p:spPr bwMode="auto">
          <a:xfrm>
            <a:off x="5637213" y="2671763"/>
            <a:ext cx="7207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Sickle-cell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hemoglobin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55" name="Text Box 115"/>
          <p:cNvSpPr txBox="1">
            <a:spLocks noChangeArrowheads="1"/>
          </p:cNvSpPr>
          <p:nvPr/>
        </p:nvSpPr>
        <p:spPr bwMode="auto">
          <a:xfrm>
            <a:off x="6500813" y="30194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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56" name="Text Box 116"/>
          <p:cNvSpPr txBox="1">
            <a:spLocks noChangeArrowheads="1"/>
          </p:cNvSpPr>
          <p:nvPr/>
        </p:nvSpPr>
        <p:spPr bwMode="auto">
          <a:xfrm>
            <a:off x="6537325" y="23971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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57" name="Text Box 117"/>
          <p:cNvSpPr txBox="1">
            <a:spLocks noChangeArrowheads="1"/>
          </p:cNvSpPr>
          <p:nvPr/>
        </p:nvSpPr>
        <p:spPr bwMode="auto">
          <a:xfrm>
            <a:off x="5640388" y="3771900"/>
            <a:ext cx="115887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Molecules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interact with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one another and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crystallize into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a fiber; capacity</a:t>
            </a:r>
          </a:p>
          <a:p>
            <a:pPr eaLnBrk="0" hangingPunct="0"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to carry oxygen</a:t>
            </a:r>
          </a:p>
          <a:p>
            <a:pPr eaLnBrk="0" hangingPunct="0"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is greatly reduced.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58" name="Text Box 118"/>
          <p:cNvSpPr txBox="1">
            <a:spLocks noChangeArrowheads="1"/>
          </p:cNvSpPr>
          <p:nvPr/>
        </p:nvSpPr>
        <p:spPr bwMode="auto">
          <a:xfrm>
            <a:off x="7626350" y="25622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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59" name="Text Box 119"/>
          <p:cNvSpPr txBox="1">
            <a:spLocks noChangeArrowheads="1"/>
          </p:cNvSpPr>
          <p:nvPr/>
        </p:nvSpPr>
        <p:spPr bwMode="auto">
          <a:xfrm>
            <a:off x="7612063" y="290512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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60" name="Text Box 120"/>
          <p:cNvSpPr txBox="1">
            <a:spLocks noChangeArrowheads="1"/>
          </p:cNvSpPr>
          <p:nvPr/>
        </p:nvSpPr>
        <p:spPr bwMode="auto">
          <a:xfrm>
            <a:off x="5646738" y="5381625"/>
            <a:ext cx="1235075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Fibers of abnormal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hemoglobin deform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red blood cell into</a:t>
            </a:r>
          </a:p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sickle shape.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61" name="Text Box 121"/>
          <p:cNvSpPr txBox="1">
            <a:spLocks noChangeArrowheads="1"/>
          </p:cNvSpPr>
          <p:nvPr/>
        </p:nvSpPr>
        <p:spPr bwMode="auto">
          <a:xfrm>
            <a:off x="7667625" y="5089525"/>
            <a:ext cx="390525" cy="12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10 µm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62" name="Line 122"/>
          <p:cNvSpPr>
            <a:spLocks noChangeShapeType="1"/>
          </p:cNvSpPr>
          <p:nvPr/>
        </p:nvSpPr>
        <p:spPr bwMode="auto">
          <a:xfrm>
            <a:off x="7510463" y="5243513"/>
            <a:ext cx="714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63" name="Line 123"/>
          <p:cNvSpPr>
            <a:spLocks noChangeShapeType="1"/>
          </p:cNvSpPr>
          <p:nvPr/>
        </p:nvSpPr>
        <p:spPr bwMode="auto">
          <a:xfrm>
            <a:off x="7510463" y="5205413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64" name="Line 124"/>
          <p:cNvSpPr>
            <a:spLocks noChangeShapeType="1"/>
          </p:cNvSpPr>
          <p:nvPr/>
        </p:nvSpPr>
        <p:spPr bwMode="auto">
          <a:xfrm>
            <a:off x="8226425" y="5205413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65" name="Text Box 125"/>
          <p:cNvSpPr txBox="1">
            <a:spLocks noChangeArrowheads="1"/>
          </p:cNvSpPr>
          <p:nvPr/>
        </p:nvSpPr>
        <p:spPr bwMode="auto">
          <a:xfrm>
            <a:off x="6288088" y="346075"/>
            <a:ext cx="1400175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10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Sickle-cell hemoglobin</a:t>
            </a:r>
            <a:endParaRPr lang="en-US" sz="10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66" name="Text Box 126"/>
          <p:cNvSpPr txBox="1">
            <a:spLocks noChangeArrowheads="1"/>
          </p:cNvSpPr>
          <p:nvPr/>
        </p:nvSpPr>
        <p:spPr bwMode="auto">
          <a:xfrm>
            <a:off x="7488238" y="56832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Glu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67" name="Text Box 127"/>
          <p:cNvSpPr txBox="1">
            <a:spLocks noChangeArrowheads="1"/>
          </p:cNvSpPr>
          <p:nvPr/>
        </p:nvSpPr>
        <p:spPr bwMode="auto">
          <a:xfrm>
            <a:off x="7094538" y="56832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Pro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68" name="Text Box 128"/>
          <p:cNvSpPr txBox="1">
            <a:spLocks noChangeArrowheads="1"/>
          </p:cNvSpPr>
          <p:nvPr/>
        </p:nvSpPr>
        <p:spPr bwMode="auto">
          <a:xfrm>
            <a:off x="6897688" y="56197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Thr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69" name="Text Box 129"/>
          <p:cNvSpPr txBox="1">
            <a:spLocks noChangeArrowheads="1"/>
          </p:cNvSpPr>
          <p:nvPr/>
        </p:nvSpPr>
        <p:spPr bwMode="auto">
          <a:xfrm>
            <a:off x="6694488" y="56832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Leu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0" name="Text Box 130"/>
          <p:cNvSpPr txBox="1">
            <a:spLocks noChangeArrowheads="1"/>
          </p:cNvSpPr>
          <p:nvPr/>
        </p:nvSpPr>
        <p:spPr bwMode="auto">
          <a:xfrm>
            <a:off x="6503988" y="561975"/>
            <a:ext cx="174625" cy="11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His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1" name="Text Box 131"/>
          <p:cNvSpPr txBox="1">
            <a:spLocks noChangeArrowheads="1"/>
          </p:cNvSpPr>
          <p:nvPr/>
        </p:nvSpPr>
        <p:spPr bwMode="auto">
          <a:xfrm>
            <a:off x="6307138" y="56832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Val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2" name="Text Box 132"/>
          <p:cNvSpPr txBox="1">
            <a:spLocks noChangeArrowheads="1"/>
          </p:cNvSpPr>
          <p:nvPr/>
        </p:nvSpPr>
        <p:spPr bwMode="auto">
          <a:xfrm>
            <a:off x="7297738" y="561975"/>
            <a:ext cx="168275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800" b="1">
                <a:solidFill>
                  <a:schemeClr val="bg1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Val</a:t>
            </a:r>
            <a:endParaRPr lang="en-US" sz="800" b="1">
              <a:solidFill>
                <a:schemeClr val="bg1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3" name="Text Box 133"/>
          <p:cNvSpPr txBox="1">
            <a:spLocks noChangeArrowheads="1"/>
          </p:cNvSpPr>
          <p:nvPr/>
        </p:nvSpPr>
        <p:spPr bwMode="auto">
          <a:xfrm>
            <a:off x="6351588" y="71437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1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4" name="Text Box 134"/>
          <p:cNvSpPr txBox="1">
            <a:spLocks noChangeArrowheads="1"/>
          </p:cNvSpPr>
          <p:nvPr/>
        </p:nvSpPr>
        <p:spPr bwMode="auto">
          <a:xfrm>
            <a:off x="6548438" y="71437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2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5" name="Text Box 135"/>
          <p:cNvSpPr txBox="1">
            <a:spLocks noChangeArrowheads="1"/>
          </p:cNvSpPr>
          <p:nvPr/>
        </p:nvSpPr>
        <p:spPr bwMode="auto">
          <a:xfrm>
            <a:off x="6745288" y="71437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3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6" name="Text Box 137"/>
          <p:cNvSpPr txBox="1">
            <a:spLocks noChangeArrowheads="1"/>
          </p:cNvSpPr>
          <p:nvPr/>
        </p:nvSpPr>
        <p:spPr bwMode="auto">
          <a:xfrm>
            <a:off x="6942138" y="71437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4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7" name="Text Box 138"/>
          <p:cNvSpPr txBox="1">
            <a:spLocks noChangeArrowheads="1"/>
          </p:cNvSpPr>
          <p:nvPr/>
        </p:nvSpPr>
        <p:spPr bwMode="auto">
          <a:xfrm>
            <a:off x="7145338" y="71437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5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8" name="Text Box 139"/>
          <p:cNvSpPr txBox="1">
            <a:spLocks noChangeArrowheads="1"/>
          </p:cNvSpPr>
          <p:nvPr/>
        </p:nvSpPr>
        <p:spPr bwMode="auto">
          <a:xfrm>
            <a:off x="7342188" y="714375"/>
            <a:ext cx="984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solidFill>
                  <a:srgbClr val="E11C26"/>
                </a:solidFill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6</a:t>
            </a:r>
            <a:endParaRPr lang="en-US" sz="900" b="1">
              <a:solidFill>
                <a:srgbClr val="E11C26"/>
              </a:solidFill>
              <a:ea typeface="Geneva" pitchFamily="-65" charset="0"/>
              <a:cs typeface="Geneva" pitchFamily="-65" charset="0"/>
            </a:endParaRPr>
          </a:p>
        </p:txBody>
      </p:sp>
      <p:sp>
        <p:nvSpPr>
          <p:cNvPr id="64579" name="Text Box 140"/>
          <p:cNvSpPr txBox="1">
            <a:spLocks noChangeArrowheads="1"/>
          </p:cNvSpPr>
          <p:nvPr/>
        </p:nvSpPr>
        <p:spPr bwMode="auto">
          <a:xfrm>
            <a:off x="7539038" y="714375"/>
            <a:ext cx="85725" cy="1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buFont typeface="Symbol" pitchFamily="-65" charset="2"/>
              <a:buNone/>
            </a:pPr>
            <a:r>
              <a:rPr lang="en-US" sz="900" b="1">
                <a:latin typeface="Arial" pitchFamily="-65" charset="0"/>
                <a:ea typeface="Geneva" pitchFamily="-65" charset="0"/>
                <a:cs typeface="Geneva" pitchFamily="-65" charset="0"/>
                <a:sym typeface="Symbol" pitchFamily="-65" charset="2"/>
              </a:rPr>
              <a:t>7</a:t>
            </a:r>
            <a:endParaRPr lang="en-US" sz="900" b="1">
              <a:ea typeface="Geneva" pitchFamily="-65" charset="0"/>
              <a:cs typeface="Geneva" pitchFamily="-65" charset="0"/>
            </a:endParaRP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1860E-C66F-1243-AB47-2738D089C3A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5545</TotalTime>
  <Words>456</Words>
  <Application>Microsoft Macintosh PowerPoint</Application>
  <PresentationFormat>On-screen Show (4:3)</PresentationFormat>
  <Paragraphs>231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ＭＳ Ｐゴシック</vt:lpstr>
      <vt:lpstr>Times</vt:lpstr>
      <vt:lpstr>ヒラギノ角ゴ Pro W3</vt:lpstr>
      <vt:lpstr>Symbol</vt:lpstr>
      <vt:lpstr>Blank</vt:lpstr>
      <vt:lpstr>Slide 1</vt:lpstr>
      <vt:lpstr>Slide 2</vt:lpstr>
      <vt:lpstr>Slide 3</vt:lpstr>
      <vt:lpstr>Slide 4</vt:lpstr>
      <vt:lpstr>Slide 5</vt:lpstr>
    </vt:vector>
  </TitlesOfParts>
  <Company>PIT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01-10b</dc:title>
  <dc:creator>System_70</dc:creator>
  <cp:lastModifiedBy>Ty Hoffman</cp:lastModifiedBy>
  <cp:revision>951</cp:revision>
  <cp:lastPrinted>2006-01-31T17:29:50Z</cp:lastPrinted>
  <dcterms:created xsi:type="dcterms:W3CDTF">2012-05-07T20:38:10Z</dcterms:created>
  <dcterms:modified xsi:type="dcterms:W3CDTF">2012-05-07T20:41:46Z</dcterms:modified>
</cp:coreProperties>
</file>