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8" r:id="rId2"/>
    <p:sldId id="332" r:id="rId3"/>
    <p:sldId id="333" r:id="rId4"/>
    <p:sldId id="329" r:id="rId5"/>
    <p:sldId id="330" r:id="rId6"/>
    <p:sldId id="33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ECD66"/>
    <a:srgbClr val="BBE0E3"/>
    <a:srgbClr val="0096D9"/>
    <a:srgbClr val="563A84"/>
    <a:srgbClr val="0092CA"/>
    <a:srgbClr val="FEF598"/>
    <a:srgbClr val="FDF799"/>
    <a:srgbClr val="66D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6" y="-1064"/>
      </p:cViewPr>
      <p:guideLst>
        <p:guide orient="horz" pos="4224"/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F20E46D-3EA6-C047-B8E2-34562856959A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13F9AF8-DBE6-4B4B-B9BA-0DEFABFF9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8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002AE86A-867F-1644-997E-ABD7E00AD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E6E77-625A-5740-80ED-53EC70E42FEA}" type="slidenum">
              <a:rPr lang="en-US">
                <a:latin typeface="Times" pitchFamily="-1" charset="0"/>
                <a:ea typeface="ＭＳ Ｐゴシック" pitchFamily="-1" charset="-128"/>
                <a:cs typeface="ＭＳ Ｐゴシック" pitchFamily="-1" charset="-128"/>
              </a:rPr>
              <a:pPr/>
              <a:t>2</a:t>
            </a:fld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41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8CFBA5-E6B6-6A49-BE04-8F94A24A2A51}" type="slidenum">
              <a:rPr lang="en-US">
                <a:latin typeface="Times" pitchFamily="-1" charset="0"/>
                <a:ea typeface="ＭＳ Ｐゴシック" pitchFamily="-1" charset="-128"/>
                <a:cs typeface="ＭＳ Ｐゴシック" pitchFamily="-1" charset="-128"/>
              </a:rPr>
              <a:pPr/>
              <a:t>3</a:t>
            </a:fld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0BFD1-EB12-5F40-8CBF-BA5FA1B93B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1A8D-BFCE-544B-A4B1-1D8EF65E3E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7957-40F5-524F-9BF8-DBA1C59BD8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10D22-4BC9-F24C-AA60-0D2AC38822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06325-402C-5B43-ADF6-ED6AA6C2BC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53056-8733-454D-BDBC-6C65067BE8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66109-1FB3-4E42-8893-0F306C1B75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8E27-1D0F-1A43-8002-999B5AA1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20265-D292-484F-8E1D-1007E32EAA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9F47-C14A-9841-BDA5-73C000B5E0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FF36A-1440-6846-8B4E-773A36256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7225" y="6491288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17377A13-8BE2-0448-BCB6-DF0AC68CD8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685800" y="0"/>
            <a:ext cx="7772400" cy="14700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Restriction Enzymes</a:t>
            </a:r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833438" y="1279525"/>
            <a:ext cx="762476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pitchFamily="-1" charset="0"/>
              <a:buChar char="•"/>
            </a:pPr>
            <a:r>
              <a:rPr lang="en-US" sz="3200"/>
              <a:t>Discovered in bacteria</a:t>
            </a:r>
          </a:p>
          <a:p>
            <a:pPr>
              <a:buFont typeface="Arial" pitchFamily="-1" charset="0"/>
              <a:buChar char="•"/>
            </a:pPr>
            <a:r>
              <a:rPr lang="en-US" sz="3200"/>
              <a:t>Allow bacteria to protect themselves from viri</a:t>
            </a:r>
          </a:p>
          <a:p>
            <a:pPr>
              <a:buFont typeface="Arial" pitchFamily="-1" charset="0"/>
              <a:buChar char="•"/>
            </a:pPr>
            <a:r>
              <a:rPr lang="en-US" sz="3200"/>
              <a:t>Specialized proteins (enzymes) that act as nucleases</a:t>
            </a:r>
          </a:p>
          <a:p>
            <a:pPr>
              <a:buFont typeface="Arial" pitchFamily="-1" charset="0"/>
              <a:buChar char="•"/>
            </a:pPr>
            <a:r>
              <a:rPr lang="en-US" sz="3200"/>
              <a:t>Break bonds between nucleotides (building blocks of nucleic acids, including DNA)</a:t>
            </a:r>
          </a:p>
          <a:p>
            <a:pPr>
              <a:buFont typeface="Arial" pitchFamily="-1" charset="0"/>
              <a:buChar char="•"/>
            </a:pPr>
            <a:r>
              <a:rPr lang="en-US" sz="3200"/>
              <a:t>Recognize specific, short sequences of nucleotides in DNA</a:t>
            </a:r>
          </a:p>
          <a:p>
            <a:pPr>
              <a:buFont typeface="Arial" pitchFamily="-1" charset="0"/>
              <a:buChar char="•"/>
            </a:pPr>
            <a:r>
              <a:rPr lang="en-US" sz="3200"/>
              <a:t>Cleave DNA at the recognition sites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EDD45B3-9E4F-E14C-B39A-352983F1EBEF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1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9" descr="05_27-NucleicAcidCompon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863" y="623888"/>
            <a:ext cx="8548687" cy="560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12"/>
          <p:cNvSpPr txBox="1">
            <a:spLocks noChangeArrowheads="1"/>
          </p:cNvSpPr>
          <p:nvPr/>
        </p:nvSpPr>
        <p:spPr bwMode="auto">
          <a:xfrm>
            <a:off x="695325" y="644525"/>
            <a:ext cx="463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5</a:t>
            </a:r>
            <a:r>
              <a:rPr lang="en-US" sz="1000" b="1">
                <a:ea typeface="Geneva" pitchFamily="-1" charset="0"/>
                <a:cs typeface="Geneva" pitchFamily="-1" charset="0"/>
                <a:sym typeface="Symbol" pitchFamily="-1" charset="2"/>
              </a:rPr>
              <a:t></a:t>
            </a:r>
            <a:r>
              <a:rPr lang="en-US" sz="1000" b="1">
                <a:ea typeface="Geneva" pitchFamily="-1" charset="0"/>
                <a:cs typeface="Geneva" pitchFamily="-1" charset="0"/>
              </a:rPr>
              <a:t> end</a:t>
            </a:r>
          </a:p>
        </p:txBody>
      </p:sp>
      <p:sp>
        <p:nvSpPr>
          <p:cNvPr id="16388" name="Text Box 36"/>
          <p:cNvSpPr txBox="1">
            <a:spLocks noChangeArrowheads="1"/>
          </p:cNvSpPr>
          <p:nvPr/>
        </p:nvSpPr>
        <p:spPr bwMode="auto">
          <a:xfrm>
            <a:off x="3786188" y="1763713"/>
            <a:ext cx="7429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Nucleoside</a:t>
            </a:r>
          </a:p>
        </p:txBody>
      </p:sp>
      <p:sp>
        <p:nvSpPr>
          <p:cNvPr id="16389" name="Text Box 37"/>
          <p:cNvSpPr txBox="1">
            <a:spLocks noChangeArrowheads="1"/>
          </p:cNvSpPr>
          <p:nvPr/>
        </p:nvSpPr>
        <p:spPr bwMode="auto">
          <a:xfrm>
            <a:off x="3867150" y="2054225"/>
            <a:ext cx="7524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Nitrogenous</a:t>
            </a:r>
          </a:p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base</a:t>
            </a:r>
          </a:p>
        </p:txBody>
      </p:sp>
      <p:sp>
        <p:nvSpPr>
          <p:cNvPr id="16390" name="AutoShape 38"/>
          <p:cNvSpPr>
            <a:spLocks/>
          </p:cNvSpPr>
          <p:nvPr/>
        </p:nvSpPr>
        <p:spPr bwMode="auto">
          <a:xfrm rot="5400000">
            <a:off x="4087813" y="1476375"/>
            <a:ext cx="152400" cy="993775"/>
          </a:xfrm>
          <a:prstGeom prst="leftBrace">
            <a:avLst>
              <a:gd name="adj1" fmla="val 5434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Text Box 39"/>
          <p:cNvSpPr txBox="1">
            <a:spLocks noChangeArrowheads="1"/>
          </p:cNvSpPr>
          <p:nvPr/>
        </p:nvSpPr>
        <p:spPr bwMode="auto">
          <a:xfrm>
            <a:off x="2546350" y="3325813"/>
            <a:ext cx="671513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Phosphate</a:t>
            </a:r>
          </a:p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group</a:t>
            </a:r>
          </a:p>
        </p:txBody>
      </p:sp>
      <p:sp>
        <p:nvSpPr>
          <p:cNvPr id="16392" name="Text Box 40"/>
          <p:cNvSpPr txBox="1">
            <a:spLocks noChangeArrowheads="1"/>
          </p:cNvSpPr>
          <p:nvPr/>
        </p:nvSpPr>
        <p:spPr bwMode="auto">
          <a:xfrm>
            <a:off x="3611563" y="3516313"/>
            <a:ext cx="6334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Sugar</a:t>
            </a:r>
          </a:p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(pentose)</a:t>
            </a:r>
          </a:p>
        </p:txBody>
      </p:sp>
      <p:sp>
        <p:nvSpPr>
          <p:cNvPr id="16393" name="Text Box 41"/>
          <p:cNvSpPr txBox="1">
            <a:spLocks noChangeArrowheads="1"/>
          </p:cNvSpPr>
          <p:nvPr/>
        </p:nvSpPr>
        <p:spPr bwMode="auto">
          <a:xfrm>
            <a:off x="2414588" y="3983038"/>
            <a:ext cx="877887" cy="16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(b) Nucleotide</a:t>
            </a:r>
          </a:p>
        </p:txBody>
      </p:sp>
      <p:sp>
        <p:nvSpPr>
          <p:cNvPr id="16394" name="Text Box 42"/>
          <p:cNvSpPr txBox="1">
            <a:spLocks noChangeArrowheads="1"/>
          </p:cNvSpPr>
          <p:nvPr/>
        </p:nvSpPr>
        <p:spPr bwMode="auto">
          <a:xfrm>
            <a:off x="363538" y="4637088"/>
            <a:ext cx="2097087" cy="1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(a) Polynucleotide, or nucleic acid</a:t>
            </a:r>
          </a:p>
        </p:txBody>
      </p:sp>
      <p:sp>
        <p:nvSpPr>
          <p:cNvPr id="16395" name="Text Box 43"/>
          <p:cNvSpPr txBox="1">
            <a:spLocks noChangeArrowheads="1"/>
          </p:cNvSpPr>
          <p:nvPr/>
        </p:nvSpPr>
        <p:spPr bwMode="auto">
          <a:xfrm>
            <a:off x="663575" y="4397375"/>
            <a:ext cx="4635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3</a:t>
            </a:r>
            <a:r>
              <a:rPr lang="en-US" sz="1000" b="1">
                <a:ea typeface="Geneva" pitchFamily="-1" charset="0"/>
                <a:cs typeface="Geneva" pitchFamily="-1" charset="0"/>
                <a:sym typeface="Symbol" pitchFamily="-1" charset="2"/>
              </a:rPr>
              <a:t></a:t>
            </a:r>
            <a:r>
              <a:rPr lang="en-US" sz="1000" b="1">
                <a:ea typeface="Geneva" pitchFamily="-1" charset="0"/>
                <a:cs typeface="Geneva" pitchFamily="-1" charset="0"/>
              </a:rPr>
              <a:t> end</a:t>
            </a:r>
          </a:p>
        </p:txBody>
      </p:sp>
      <p:sp>
        <p:nvSpPr>
          <p:cNvPr id="16396" name="Text Box 45"/>
          <p:cNvSpPr txBox="1">
            <a:spLocks noChangeArrowheads="1"/>
          </p:cNvSpPr>
          <p:nvPr/>
        </p:nvSpPr>
        <p:spPr bwMode="auto">
          <a:xfrm>
            <a:off x="339725" y="3984625"/>
            <a:ext cx="2032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3</a:t>
            </a:r>
            <a:r>
              <a:rPr lang="en-US" sz="1000" b="1">
                <a:ea typeface="Geneva" pitchFamily="-1" charset="0"/>
                <a:cs typeface="Geneva" pitchFamily="-1" charset="0"/>
                <a:sym typeface="Symbol" pitchFamily="-1" charset="2"/>
              </a:rPr>
              <a:t></a:t>
            </a:r>
            <a:r>
              <a:rPr lang="en-US" sz="1000" b="1">
                <a:ea typeface="Geneva" pitchFamily="-1" charset="0"/>
                <a:cs typeface="Geneva" pitchFamily="-1" charset="0"/>
              </a:rPr>
              <a:t>C</a:t>
            </a:r>
          </a:p>
        </p:txBody>
      </p:sp>
      <p:sp>
        <p:nvSpPr>
          <p:cNvPr id="16397" name="Line 48"/>
          <p:cNvSpPr>
            <a:spLocks noChangeShapeType="1"/>
          </p:cNvSpPr>
          <p:nvPr/>
        </p:nvSpPr>
        <p:spPr bwMode="auto">
          <a:xfrm rot="11066588" flipV="1">
            <a:off x="549275" y="3994150"/>
            <a:ext cx="107950" cy="44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sm" len="sm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Text Box 49"/>
          <p:cNvSpPr txBox="1">
            <a:spLocks noChangeArrowheads="1"/>
          </p:cNvSpPr>
          <p:nvPr/>
        </p:nvSpPr>
        <p:spPr bwMode="auto">
          <a:xfrm>
            <a:off x="381000" y="1438275"/>
            <a:ext cx="2032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3</a:t>
            </a:r>
            <a:r>
              <a:rPr lang="en-US" sz="1000" b="1">
                <a:ea typeface="Geneva" pitchFamily="-1" charset="0"/>
                <a:cs typeface="Geneva" pitchFamily="-1" charset="0"/>
                <a:sym typeface="Symbol" pitchFamily="-1" charset="2"/>
              </a:rPr>
              <a:t></a:t>
            </a:r>
            <a:r>
              <a:rPr lang="en-US" sz="1000" b="1">
                <a:ea typeface="Geneva" pitchFamily="-1" charset="0"/>
                <a:cs typeface="Geneva" pitchFamily="-1" charset="0"/>
              </a:rPr>
              <a:t>C</a:t>
            </a:r>
          </a:p>
        </p:txBody>
      </p:sp>
      <p:sp>
        <p:nvSpPr>
          <p:cNvPr id="16399" name="Text Box 50"/>
          <p:cNvSpPr txBox="1">
            <a:spLocks noChangeArrowheads="1"/>
          </p:cNvSpPr>
          <p:nvPr/>
        </p:nvSpPr>
        <p:spPr bwMode="auto">
          <a:xfrm>
            <a:off x="438150" y="1079500"/>
            <a:ext cx="2032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5</a:t>
            </a:r>
            <a:r>
              <a:rPr lang="en-US" sz="1000" b="1">
                <a:ea typeface="Geneva" pitchFamily="-1" charset="0"/>
                <a:cs typeface="Geneva" pitchFamily="-1" charset="0"/>
                <a:sym typeface="Symbol" pitchFamily="-1" charset="2"/>
              </a:rPr>
              <a:t></a:t>
            </a:r>
            <a:r>
              <a:rPr lang="en-US" sz="1000" b="1">
                <a:ea typeface="Geneva" pitchFamily="-1" charset="0"/>
                <a:cs typeface="Geneva" pitchFamily="-1" charset="0"/>
              </a:rPr>
              <a:t>C</a:t>
            </a:r>
          </a:p>
        </p:txBody>
      </p:sp>
      <p:sp>
        <p:nvSpPr>
          <p:cNvPr id="16400" name="Text Box 51"/>
          <p:cNvSpPr txBox="1">
            <a:spLocks noChangeArrowheads="1"/>
          </p:cNvSpPr>
          <p:nvPr/>
        </p:nvSpPr>
        <p:spPr bwMode="auto">
          <a:xfrm>
            <a:off x="393700" y="3616325"/>
            <a:ext cx="2032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5</a:t>
            </a:r>
            <a:r>
              <a:rPr lang="en-US" sz="1000" b="1">
                <a:ea typeface="Geneva" pitchFamily="-1" charset="0"/>
                <a:cs typeface="Geneva" pitchFamily="-1" charset="0"/>
                <a:sym typeface="Symbol" pitchFamily="-1" charset="2"/>
              </a:rPr>
              <a:t></a:t>
            </a:r>
            <a:r>
              <a:rPr lang="en-US" sz="1000" b="1">
                <a:ea typeface="Geneva" pitchFamily="-1" charset="0"/>
                <a:cs typeface="Geneva" pitchFamily="-1" charset="0"/>
              </a:rPr>
              <a:t>C</a:t>
            </a:r>
          </a:p>
        </p:txBody>
      </p:sp>
      <p:sp>
        <p:nvSpPr>
          <p:cNvPr id="16401" name="Line 52"/>
          <p:cNvSpPr>
            <a:spLocks noChangeShapeType="1"/>
          </p:cNvSpPr>
          <p:nvPr/>
        </p:nvSpPr>
        <p:spPr bwMode="auto">
          <a:xfrm rot="11066588" flipV="1">
            <a:off x="601663" y="3624263"/>
            <a:ext cx="120650" cy="5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sm" len="sm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2" name="Line 53"/>
          <p:cNvSpPr>
            <a:spLocks noChangeShapeType="1"/>
          </p:cNvSpPr>
          <p:nvPr/>
        </p:nvSpPr>
        <p:spPr bwMode="auto">
          <a:xfrm rot="11066588" flipV="1">
            <a:off x="584200" y="1455738"/>
            <a:ext cx="117475" cy="44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sm" len="sm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3" name="Line 54"/>
          <p:cNvSpPr>
            <a:spLocks noChangeShapeType="1"/>
          </p:cNvSpPr>
          <p:nvPr/>
        </p:nvSpPr>
        <p:spPr bwMode="auto">
          <a:xfrm rot="11066588" flipV="1">
            <a:off x="633413" y="1087438"/>
            <a:ext cx="130175" cy="52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sm" len="sm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4" name="Text Box 55"/>
          <p:cNvSpPr txBox="1">
            <a:spLocks noChangeArrowheads="1"/>
          </p:cNvSpPr>
          <p:nvPr/>
        </p:nvSpPr>
        <p:spPr bwMode="auto">
          <a:xfrm>
            <a:off x="6500813" y="711200"/>
            <a:ext cx="1182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Nitrogenous bases</a:t>
            </a:r>
          </a:p>
          <a:p>
            <a:pPr algn="ctr">
              <a:lnSpc>
                <a:spcPct val="13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Pyrimidines</a:t>
            </a:r>
          </a:p>
        </p:txBody>
      </p:sp>
      <p:sp>
        <p:nvSpPr>
          <p:cNvPr id="16405" name="Text Box 56"/>
          <p:cNvSpPr txBox="1">
            <a:spLocks noChangeArrowheads="1"/>
          </p:cNvSpPr>
          <p:nvPr/>
        </p:nvSpPr>
        <p:spPr bwMode="auto">
          <a:xfrm>
            <a:off x="5568950" y="2217738"/>
            <a:ext cx="7429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Cytosine (C)</a:t>
            </a:r>
          </a:p>
        </p:txBody>
      </p:sp>
      <p:sp>
        <p:nvSpPr>
          <p:cNvPr id="16406" name="Text Box 57"/>
          <p:cNvSpPr txBox="1">
            <a:spLocks noChangeArrowheads="1"/>
          </p:cNvSpPr>
          <p:nvPr/>
        </p:nvSpPr>
        <p:spPr bwMode="auto">
          <a:xfrm>
            <a:off x="6459538" y="2216150"/>
            <a:ext cx="120808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Thymine (T, in DNA)</a:t>
            </a:r>
          </a:p>
        </p:txBody>
      </p:sp>
      <p:sp>
        <p:nvSpPr>
          <p:cNvPr id="16407" name="Text Box 58"/>
          <p:cNvSpPr txBox="1">
            <a:spLocks noChangeArrowheads="1"/>
          </p:cNvSpPr>
          <p:nvPr/>
        </p:nvSpPr>
        <p:spPr bwMode="auto">
          <a:xfrm>
            <a:off x="7729538" y="2216150"/>
            <a:ext cx="109855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Uracil (U, in RNA)</a:t>
            </a:r>
          </a:p>
        </p:txBody>
      </p:sp>
      <p:sp>
        <p:nvSpPr>
          <p:cNvPr id="16408" name="Text Box 59"/>
          <p:cNvSpPr txBox="1">
            <a:spLocks noChangeArrowheads="1"/>
          </p:cNvSpPr>
          <p:nvPr/>
        </p:nvSpPr>
        <p:spPr bwMode="auto">
          <a:xfrm>
            <a:off x="6861175" y="2584450"/>
            <a:ext cx="504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Purines</a:t>
            </a:r>
          </a:p>
        </p:txBody>
      </p:sp>
      <p:sp>
        <p:nvSpPr>
          <p:cNvPr id="16409" name="Text Box 61"/>
          <p:cNvSpPr txBox="1">
            <a:spLocks noChangeArrowheads="1"/>
          </p:cNvSpPr>
          <p:nvPr/>
        </p:nvSpPr>
        <p:spPr bwMode="auto">
          <a:xfrm>
            <a:off x="5976938" y="3805238"/>
            <a:ext cx="715962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Adenine (A)</a:t>
            </a:r>
          </a:p>
        </p:txBody>
      </p:sp>
      <p:sp>
        <p:nvSpPr>
          <p:cNvPr id="16410" name="Text Box 62"/>
          <p:cNvSpPr txBox="1">
            <a:spLocks noChangeArrowheads="1"/>
          </p:cNvSpPr>
          <p:nvPr/>
        </p:nvSpPr>
        <p:spPr bwMode="auto">
          <a:xfrm>
            <a:off x="7378700" y="3805238"/>
            <a:ext cx="715963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Guanine (G)</a:t>
            </a:r>
          </a:p>
        </p:txBody>
      </p:sp>
      <p:sp>
        <p:nvSpPr>
          <p:cNvPr id="16411" name="Text Box 63"/>
          <p:cNvSpPr txBox="1">
            <a:spLocks noChangeArrowheads="1"/>
          </p:cNvSpPr>
          <p:nvPr/>
        </p:nvSpPr>
        <p:spPr bwMode="auto">
          <a:xfrm>
            <a:off x="6910388" y="4251325"/>
            <a:ext cx="504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Sugars</a:t>
            </a:r>
          </a:p>
        </p:txBody>
      </p:sp>
      <p:sp>
        <p:nvSpPr>
          <p:cNvPr id="16412" name="Text Box 64"/>
          <p:cNvSpPr txBox="1">
            <a:spLocks noChangeArrowheads="1"/>
          </p:cNvSpPr>
          <p:nvPr/>
        </p:nvSpPr>
        <p:spPr bwMode="auto">
          <a:xfrm>
            <a:off x="5570538" y="5554663"/>
            <a:ext cx="131286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buFont typeface="Symbol" pitchFamily="-1" charset="2"/>
              <a:buNone/>
            </a:pPr>
            <a:r>
              <a:rPr lang="en-US" sz="1000" b="1">
                <a:solidFill>
                  <a:srgbClr val="0F74B4"/>
                </a:solidFill>
                <a:ea typeface="Geneva" pitchFamily="-1" charset="0"/>
                <a:cs typeface="Geneva" pitchFamily="-1" charset="0"/>
              </a:rPr>
              <a:t>Deoxyribose (in DNA)</a:t>
            </a:r>
          </a:p>
        </p:txBody>
      </p:sp>
      <p:sp>
        <p:nvSpPr>
          <p:cNvPr id="16413" name="Text Box 65"/>
          <p:cNvSpPr txBox="1">
            <a:spLocks noChangeArrowheads="1"/>
          </p:cNvSpPr>
          <p:nvPr/>
        </p:nvSpPr>
        <p:spPr bwMode="auto">
          <a:xfrm>
            <a:off x="7485063" y="5545138"/>
            <a:ext cx="99060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 typeface="Symbol" pitchFamily="-1" charset="2"/>
              <a:buNone/>
            </a:pPr>
            <a:r>
              <a:rPr lang="en-US" sz="1000" b="1">
                <a:solidFill>
                  <a:srgbClr val="E11C26"/>
                </a:solidFill>
                <a:ea typeface="Geneva" pitchFamily="-1" charset="0"/>
                <a:cs typeface="Geneva" pitchFamily="-1" charset="0"/>
              </a:rPr>
              <a:t>Ribose (in RNA)</a:t>
            </a:r>
          </a:p>
        </p:txBody>
      </p:sp>
      <p:sp>
        <p:nvSpPr>
          <p:cNvPr id="16414" name="Text Box 66"/>
          <p:cNvSpPr txBox="1">
            <a:spLocks noChangeArrowheads="1"/>
          </p:cNvSpPr>
          <p:nvPr/>
        </p:nvSpPr>
        <p:spPr bwMode="auto">
          <a:xfrm>
            <a:off x="5435600" y="5902325"/>
            <a:ext cx="2097088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Symbol" pitchFamily="-1" charset="2"/>
              <a:buNone/>
            </a:pPr>
            <a:r>
              <a:rPr lang="en-US" sz="1000" b="1">
                <a:ea typeface="Geneva" pitchFamily="-1" charset="0"/>
                <a:cs typeface="Geneva" pitchFamily="-1" charset="0"/>
              </a:rPr>
              <a:t>(c) Nucleoside components: sugars</a:t>
            </a:r>
          </a:p>
        </p:txBody>
      </p:sp>
      <p:sp>
        <p:nvSpPr>
          <p:cNvPr id="16415" name="Line 67"/>
          <p:cNvSpPr>
            <a:spLocks noChangeShapeType="1"/>
          </p:cNvSpPr>
          <p:nvPr/>
        </p:nvSpPr>
        <p:spPr bwMode="auto">
          <a:xfrm>
            <a:off x="4133850" y="3365500"/>
            <a:ext cx="1289050" cy="1695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6" name="Line 68"/>
          <p:cNvSpPr>
            <a:spLocks noChangeShapeType="1"/>
          </p:cNvSpPr>
          <p:nvPr/>
        </p:nvSpPr>
        <p:spPr bwMode="auto">
          <a:xfrm>
            <a:off x="4464050" y="2584450"/>
            <a:ext cx="94615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17" name="Slide Number Placeholder 3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67B1952-E9D3-9649-89CC-D5D0202ED7FD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2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9" descr="05_28DNADoubleHelix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9338" y="139700"/>
            <a:ext cx="7065962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11"/>
          <p:cNvSpPr txBox="1">
            <a:spLocks noChangeArrowheads="1"/>
          </p:cNvSpPr>
          <p:nvPr/>
        </p:nvSpPr>
        <p:spPr bwMode="auto">
          <a:xfrm>
            <a:off x="5688013" y="790575"/>
            <a:ext cx="157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Sugar-phosphate</a:t>
            </a:r>
          </a:p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backbones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5322888" y="160338"/>
            <a:ext cx="5683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3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37" name="Text Box 16"/>
          <p:cNvSpPr txBox="1">
            <a:spLocks noChangeArrowheads="1"/>
          </p:cNvSpPr>
          <p:nvPr/>
        </p:nvSpPr>
        <p:spPr bwMode="auto">
          <a:xfrm>
            <a:off x="1087438" y="5722938"/>
            <a:ext cx="5683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3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38" name="Text Box 17"/>
          <p:cNvSpPr txBox="1">
            <a:spLocks noChangeArrowheads="1"/>
          </p:cNvSpPr>
          <p:nvPr/>
        </p:nvSpPr>
        <p:spPr bwMode="auto">
          <a:xfrm>
            <a:off x="6662738" y="6376988"/>
            <a:ext cx="56832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3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39" name="Text Box 18"/>
          <p:cNvSpPr txBox="1">
            <a:spLocks noChangeArrowheads="1"/>
          </p:cNvSpPr>
          <p:nvPr/>
        </p:nvSpPr>
        <p:spPr bwMode="auto">
          <a:xfrm>
            <a:off x="4719638" y="3586163"/>
            <a:ext cx="508000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400" b="1">
                <a:ea typeface="Geneva" pitchFamily="-1" charset="0"/>
                <a:cs typeface="Geneva" pitchFamily="-1" charset="0"/>
                <a:sym typeface="Symbol" pitchFamily="-1" charset="2"/>
              </a:rPr>
              <a:t>3</a:t>
            </a:r>
            <a:r>
              <a:rPr lang="en-US" sz="14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4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40" name="Text Box 19"/>
          <p:cNvSpPr txBox="1">
            <a:spLocks noChangeArrowheads="1"/>
          </p:cNvSpPr>
          <p:nvPr/>
        </p:nvSpPr>
        <p:spPr bwMode="auto">
          <a:xfrm>
            <a:off x="4186238" y="158750"/>
            <a:ext cx="593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5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41" name="Text Box 20"/>
          <p:cNvSpPr txBox="1">
            <a:spLocks noChangeArrowheads="1"/>
          </p:cNvSpPr>
          <p:nvPr/>
        </p:nvSpPr>
        <p:spPr bwMode="auto">
          <a:xfrm>
            <a:off x="4297363" y="4333875"/>
            <a:ext cx="593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5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42" name="Text Box 21"/>
          <p:cNvSpPr txBox="1">
            <a:spLocks noChangeArrowheads="1"/>
          </p:cNvSpPr>
          <p:nvPr/>
        </p:nvSpPr>
        <p:spPr bwMode="auto">
          <a:xfrm>
            <a:off x="7564438" y="5629275"/>
            <a:ext cx="593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5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43" name="Text Box 22"/>
          <p:cNvSpPr txBox="1">
            <a:spLocks noChangeArrowheads="1"/>
          </p:cNvSpPr>
          <p:nvPr/>
        </p:nvSpPr>
        <p:spPr bwMode="auto">
          <a:xfrm>
            <a:off x="1655763" y="6353175"/>
            <a:ext cx="593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5</a:t>
            </a:r>
            <a:r>
              <a:rPr lang="en-US" sz="1500" b="1">
                <a:ea typeface="Geneva" pitchFamily="-1" charset="0"/>
                <a:cs typeface="Geneva" pitchFamily="-1" charset="0"/>
                <a:sym typeface="Euclid Symbol" pitchFamily="1" charset="2"/>
              </a:rPr>
              <a:t>' end</a:t>
            </a:r>
            <a:endParaRPr lang="en-US" sz="1500" b="1">
              <a:ea typeface="Geneva" pitchFamily="-1" charset="0"/>
              <a:cs typeface="Geneva" pitchFamily="-1" charset="0"/>
              <a:sym typeface="Symbol" pitchFamily="-1" charset="2"/>
            </a:endParaRPr>
          </a:p>
        </p:txBody>
      </p:sp>
      <p:sp>
        <p:nvSpPr>
          <p:cNvPr id="18444" name="Line 23"/>
          <p:cNvSpPr>
            <a:spLocks noChangeShapeType="1"/>
          </p:cNvSpPr>
          <p:nvPr/>
        </p:nvSpPr>
        <p:spPr bwMode="auto">
          <a:xfrm>
            <a:off x="5291138" y="644525"/>
            <a:ext cx="365125" cy="225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5" name="Line 24"/>
          <p:cNvSpPr>
            <a:spLocks noChangeShapeType="1"/>
          </p:cNvSpPr>
          <p:nvPr/>
        </p:nvSpPr>
        <p:spPr bwMode="auto">
          <a:xfrm flipV="1">
            <a:off x="5278438" y="930275"/>
            <a:ext cx="381000" cy="323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6" name="Line 29"/>
          <p:cNvSpPr>
            <a:spLocks noChangeShapeType="1"/>
          </p:cNvSpPr>
          <p:nvPr/>
        </p:nvSpPr>
        <p:spPr bwMode="auto">
          <a:xfrm>
            <a:off x="5557838" y="1600200"/>
            <a:ext cx="384175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7" name="Text Box 30"/>
          <p:cNvSpPr txBox="1">
            <a:spLocks noChangeArrowheads="1"/>
          </p:cNvSpPr>
          <p:nvPr/>
        </p:nvSpPr>
        <p:spPr bwMode="auto">
          <a:xfrm>
            <a:off x="5970588" y="1482725"/>
            <a:ext cx="18415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Base pair (joined by</a:t>
            </a:r>
          </a:p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hydrogen bonding)</a:t>
            </a:r>
          </a:p>
        </p:txBody>
      </p:sp>
      <p:sp>
        <p:nvSpPr>
          <p:cNvPr id="18448" name="Text Box 31"/>
          <p:cNvSpPr txBox="1">
            <a:spLocks noChangeArrowheads="1"/>
          </p:cNvSpPr>
          <p:nvPr/>
        </p:nvSpPr>
        <p:spPr bwMode="auto">
          <a:xfrm>
            <a:off x="5970588" y="2333625"/>
            <a:ext cx="11176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Old strands</a:t>
            </a:r>
          </a:p>
        </p:txBody>
      </p:sp>
      <p:sp>
        <p:nvSpPr>
          <p:cNvPr id="18449" name="Text Box 32"/>
          <p:cNvSpPr txBox="1">
            <a:spLocks noChangeArrowheads="1"/>
          </p:cNvSpPr>
          <p:nvPr/>
        </p:nvSpPr>
        <p:spPr bwMode="auto">
          <a:xfrm>
            <a:off x="4065588" y="4835525"/>
            <a:ext cx="711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New</a:t>
            </a:r>
          </a:p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strands</a:t>
            </a:r>
          </a:p>
        </p:txBody>
      </p:sp>
      <p:sp>
        <p:nvSpPr>
          <p:cNvPr id="18450" name="Text Box 33"/>
          <p:cNvSpPr txBox="1">
            <a:spLocks noChangeArrowheads="1"/>
          </p:cNvSpPr>
          <p:nvPr/>
        </p:nvSpPr>
        <p:spPr bwMode="auto">
          <a:xfrm>
            <a:off x="5970588" y="2727325"/>
            <a:ext cx="10414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Nucleotide</a:t>
            </a:r>
          </a:p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about to be</a:t>
            </a:r>
          </a:p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added to a</a:t>
            </a:r>
          </a:p>
          <a:p>
            <a:pPr>
              <a:lnSpc>
                <a:spcPct val="90000"/>
              </a:lnSpc>
              <a:buFont typeface="Symbol" pitchFamily="-1" charset="2"/>
              <a:buNone/>
            </a:pPr>
            <a:r>
              <a:rPr lang="en-US" sz="1500" b="1">
                <a:ea typeface="Geneva" pitchFamily="-1" charset="0"/>
                <a:cs typeface="Geneva" pitchFamily="-1" charset="0"/>
                <a:sym typeface="Symbol" pitchFamily="-1" charset="2"/>
              </a:rPr>
              <a:t>new strand</a:t>
            </a:r>
          </a:p>
        </p:txBody>
      </p:sp>
      <p:sp>
        <p:nvSpPr>
          <p:cNvPr id="18451" name="Line 34"/>
          <p:cNvSpPr>
            <a:spLocks noChangeShapeType="1"/>
          </p:cNvSpPr>
          <p:nvPr/>
        </p:nvSpPr>
        <p:spPr bwMode="auto">
          <a:xfrm>
            <a:off x="4214813" y="4298950"/>
            <a:ext cx="53975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2" name="Line 35"/>
          <p:cNvSpPr>
            <a:spLocks noChangeShapeType="1"/>
          </p:cNvSpPr>
          <p:nvPr/>
        </p:nvSpPr>
        <p:spPr bwMode="auto">
          <a:xfrm flipH="1">
            <a:off x="4256088" y="4429125"/>
            <a:ext cx="74295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3" name="Line 36"/>
          <p:cNvSpPr>
            <a:spLocks noChangeShapeType="1"/>
          </p:cNvSpPr>
          <p:nvPr/>
        </p:nvSpPr>
        <p:spPr bwMode="auto">
          <a:xfrm flipV="1">
            <a:off x="4624388" y="2844800"/>
            <a:ext cx="1317625" cy="81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4" name="Line 37"/>
          <p:cNvSpPr>
            <a:spLocks noChangeShapeType="1"/>
          </p:cNvSpPr>
          <p:nvPr/>
        </p:nvSpPr>
        <p:spPr bwMode="auto">
          <a:xfrm flipV="1">
            <a:off x="5237163" y="2438400"/>
            <a:ext cx="704850" cy="695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Line 38"/>
          <p:cNvSpPr>
            <a:spLocks noChangeShapeType="1"/>
          </p:cNvSpPr>
          <p:nvPr/>
        </p:nvSpPr>
        <p:spPr bwMode="auto">
          <a:xfrm flipV="1">
            <a:off x="5576888" y="2438400"/>
            <a:ext cx="365125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6" name="Rectangle 40"/>
          <p:cNvSpPr>
            <a:spLocks noChangeArrowheads="1"/>
          </p:cNvSpPr>
          <p:nvPr/>
        </p:nvSpPr>
        <p:spPr bwMode="auto">
          <a:xfrm>
            <a:off x="4457700" y="1489075"/>
            <a:ext cx="1108075" cy="247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7" name="Slide Number Placeholder 2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CEACCE2-02FF-6744-8468-567ED5E63C0F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3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5313" y="385763"/>
            <a:ext cx="5413375" cy="647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D8BBC3A-8B7F-114C-BD48-ABC5D9A094C3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4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850" y="412750"/>
            <a:ext cx="7480300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0833387-56EC-544F-BB9E-5D692A93F9B5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5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200" y="1606550"/>
            <a:ext cx="695960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88FB6B9-56A3-2D42-B636-5156574F4E87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6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5570</TotalTime>
  <Words>194</Words>
  <Application>Microsoft Macintosh PowerPoint</Application>
  <PresentationFormat>On-screen Show (4:3)</PresentationFormat>
  <Paragraphs>61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ＭＳ Ｐゴシック</vt:lpstr>
      <vt:lpstr>Times</vt:lpstr>
      <vt:lpstr>Geneva</vt:lpstr>
      <vt:lpstr>Symbol</vt:lpstr>
      <vt:lpstr>Euclid Symbol</vt:lpstr>
      <vt:lpstr>Blank</vt:lpstr>
      <vt:lpstr>Restriction Enzymes</vt:lpstr>
      <vt:lpstr>Slide 2</vt:lpstr>
      <vt:lpstr>Slide 3</vt:lpstr>
      <vt:lpstr>Slide 4</vt:lpstr>
      <vt:lpstr>Slide 5</vt:lpstr>
      <vt:lpstr>Slide 6</vt:lpstr>
    </vt:vector>
  </TitlesOfParts>
  <Company>PIT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01-10b</dc:title>
  <dc:creator>System_70</dc:creator>
  <cp:lastModifiedBy>Ty Hoffman</cp:lastModifiedBy>
  <cp:revision>953</cp:revision>
  <cp:lastPrinted>2006-01-31T17:29:50Z</cp:lastPrinted>
  <dcterms:created xsi:type="dcterms:W3CDTF">2012-05-07T20:29:05Z</dcterms:created>
  <dcterms:modified xsi:type="dcterms:W3CDTF">2012-05-07T20:31:51Z</dcterms:modified>
</cp:coreProperties>
</file>