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276" r:id="rId3"/>
    <p:sldId id="277" r:id="rId4"/>
    <p:sldId id="278" r:id="rId5"/>
    <p:sldId id="281" r:id="rId6"/>
    <p:sldId id="315" r:id="rId7"/>
    <p:sldId id="284" r:id="rId8"/>
    <p:sldId id="287" r:id="rId9"/>
    <p:sldId id="292" r:id="rId10"/>
    <p:sldId id="296" r:id="rId11"/>
    <p:sldId id="312" r:id="rId12"/>
    <p:sldId id="31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CD66"/>
    <a:srgbClr val="BBE0E3"/>
    <a:srgbClr val="0096D9"/>
    <a:srgbClr val="563A84"/>
    <a:srgbClr val="0092CA"/>
    <a:srgbClr val="FEF598"/>
    <a:srgbClr val="FDF799"/>
    <a:srgbClr val="5544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6" y="-1064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B3747BD-BE38-694B-AC43-C8C2F3F615BE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ADB071-570B-3F4A-9064-DE975A942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6F34B6C-16D2-D34C-8EE9-9D8869DC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1D2C3-D4EF-D84D-BF51-84DD8A8519B5}" type="slidenum">
              <a:rPr lang="en-US">
                <a:latin typeface="Times" pitchFamily="-1" charset="0"/>
              </a:rPr>
              <a:pPr/>
              <a:t>1</a:t>
            </a:fld>
            <a:endParaRPr lang="en-US">
              <a:latin typeface="Times" pitchFamily="-1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16DEC-1841-C246-BBD4-8CBD6B235E0F}" type="slidenum">
              <a:rPr lang="en-US">
                <a:latin typeface="Times" pitchFamily="-1" charset="0"/>
              </a:rPr>
              <a:pPr/>
              <a:t>10</a:t>
            </a:fld>
            <a:endParaRPr lang="en-US">
              <a:latin typeface="Times" pitchFamily="-1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06D13-669B-5A44-84B5-53D6A97DE07E}" type="slidenum">
              <a:rPr lang="en-US">
                <a:latin typeface="Times" pitchFamily="-1" charset="0"/>
              </a:rPr>
              <a:pPr/>
              <a:t>11</a:t>
            </a:fld>
            <a:endParaRPr lang="en-US">
              <a:latin typeface="Times" pitchFamily="-1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B0CEB-2251-5F49-B364-AA9764CC198A}" type="slidenum">
              <a:rPr lang="en-US">
                <a:latin typeface="Times" pitchFamily="-1" charset="0"/>
              </a:rPr>
              <a:pPr/>
              <a:t>12</a:t>
            </a:fld>
            <a:endParaRPr lang="en-US">
              <a:latin typeface="Times" pitchFamily="-1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B7884-4AEC-A04A-9AA3-26E764E82417}" type="slidenum">
              <a:rPr lang="en-US">
                <a:latin typeface="Times" pitchFamily="-1" charset="0"/>
              </a:rPr>
              <a:pPr/>
              <a:t>2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92BB0-03D2-0C45-8784-267C7F3B15AD}" type="slidenum">
              <a:rPr lang="en-US">
                <a:latin typeface="Times" pitchFamily="-1" charset="0"/>
              </a:rPr>
              <a:pPr/>
              <a:t>3</a:t>
            </a:fld>
            <a:endParaRPr lang="en-US">
              <a:latin typeface="Times" pitchFamily="-1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86330-D36B-DD45-90D1-58CB9FDD4589}" type="slidenum">
              <a:rPr lang="en-US">
                <a:latin typeface="Times" pitchFamily="-1" charset="0"/>
              </a:rPr>
              <a:pPr/>
              <a:t>4</a:t>
            </a:fld>
            <a:endParaRPr lang="en-US">
              <a:latin typeface="Times" pitchFamily="-1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A9B73-B59A-7F43-87EE-CB5B1893B403}" type="slidenum">
              <a:rPr lang="en-US">
                <a:latin typeface="Times" pitchFamily="-1" charset="0"/>
              </a:rPr>
              <a:pPr/>
              <a:t>5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F2A62-FDB8-C04F-8A41-DB94A2174464}" type="slidenum">
              <a:rPr lang="en-US">
                <a:latin typeface="Times" pitchFamily="-1" charset="0"/>
              </a:rPr>
              <a:pPr/>
              <a:t>6</a:t>
            </a:fld>
            <a:endParaRPr lang="en-US">
              <a:latin typeface="Times" pitchFamily="-1" charset="0"/>
            </a:endParaRPr>
          </a:p>
        </p:txBody>
      </p:sp>
      <p:sp>
        <p:nvSpPr>
          <p:cNvPr id="286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7733B-B65E-DC43-931F-AA9C093BE5EA}" type="slidenum">
              <a:rPr lang="en-US">
                <a:latin typeface="Times" pitchFamily="-1" charset="0"/>
              </a:rPr>
              <a:pPr/>
              <a:t>7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52E93-0D4B-0B4A-BE53-D25B28088483}" type="slidenum">
              <a:rPr lang="en-US">
                <a:latin typeface="Times" pitchFamily="-1" charset="0"/>
              </a:rPr>
              <a:pPr/>
              <a:t>8</a:t>
            </a:fld>
            <a:endParaRPr lang="en-US">
              <a:latin typeface="Times" pitchFamily="-1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7463-B44E-CF47-B0F8-8B99AFE65A5D}" type="slidenum">
              <a:rPr lang="en-US">
                <a:latin typeface="Times" pitchFamily="-1" charset="0"/>
              </a:rPr>
              <a:pPr/>
              <a:t>9</a:t>
            </a:fld>
            <a:endParaRPr lang="en-US">
              <a:latin typeface="Times" pitchFamily="-1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72BB-3973-7C4D-9B6F-FA31D6A95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C3D1-BCEE-284F-8538-1DFA5F370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A9DF-7780-B145-B469-399433115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F7EA-79AF-964D-B2DA-F89C557F4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65AA-FC31-014F-BC13-FF5FEDBC7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D6CC-B17F-034E-B302-271BC1458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9477-62BF-6B4D-BF73-6B9BF9885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925C-8C3B-F441-BDC1-57AAD7A83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3545-E0C0-5345-94A8-CCC55A079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1876-0FCF-004D-BD00-5190A527C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9E1F-A3B1-724E-955E-F2E49863D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CBB144E-E51D-0147-8A39-8BE333AB7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16_03VirusInfecting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444500"/>
            <a:ext cx="85661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24"/>
          <p:cNvSpPr>
            <a:spLocks noChangeShapeType="1"/>
          </p:cNvSpPr>
          <p:nvPr/>
        </p:nvSpPr>
        <p:spPr bwMode="auto">
          <a:xfrm flipV="1">
            <a:off x="5911850" y="1044575"/>
            <a:ext cx="812800" cy="330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Line 20"/>
          <p:cNvSpPr>
            <a:spLocks noChangeShapeType="1"/>
          </p:cNvSpPr>
          <p:nvPr/>
        </p:nvSpPr>
        <p:spPr bwMode="auto">
          <a:xfrm flipV="1">
            <a:off x="6178550" y="3584575"/>
            <a:ext cx="596900" cy="2921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22"/>
          <p:cNvSpPr>
            <a:spLocks noChangeShapeType="1"/>
          </p:cNvSpPr>
          <p:nvPr/>
        </p:nvSpPr>
        <p:spPr bwMode="auto">
          <a:xfrm flipV="1">
            <a:off x="5534025" y="4460875"/>
            <a:ext cx="1257300" cy="6223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457200" y="5499100"/>
            <a:ext cx="2146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Bacterial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cell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6680200" y="825500"/>
            <a:ext cx="124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Phage head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6667500" y="2489200"/>
            <a:ext cx="1244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Tail sheath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6680200" y="3403600"/>
            <a:ext cx="2032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Tail fiber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718300" y="4267200"/>
            <a:ext cx="2032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 rot="-5400000">
            <a:off x="7550150" y="4475163"/>
            <a:ext cx="227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100 nm</a:t>
            </a:r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8458200" y="4343400"/>
            <a:ext cx="0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>
            <a:off x="8318500" y="43434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2"/>
          <p:cNvSpPr>
            <a:spLocks noChangeShapeType="1"/>
          </p:cNvSpPr>
          <p:nvPr/>
        </p:nvSpPr>
        <p:spPr bwMode="auto">
          <a:xfrm>
            <a:off x="8318500" y="62357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13"/>
          <p:cNvSpPr>
            <a:spLocks noChangeShapeType="1"/>
          </p:cNvSpPr>
          <p:nvPr/>
        </p:nvSpPr>
        <p:spPr bwMode="auto">
          <a:xfrm flipV="1">
            <a:off x="5918200" y="1041400"/>
            <a:ext cx="81280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Line 14"/>
          <p:cNvSpPr>
            <a:spLocks noChangeShapeType="1"/>
          </p:cNvSpPr>
          <p:nvPr/>
        </p:nvSpPr>
        <p:spPr bwMode="auto">
          <a:xfrm flipV="1">
            <a:off x="5645150" y="2695575"/>
            <a:ext cx="1066800" cy="5461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5651500" y="2692400"/>
            <a:ext cx="10668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6184900" y="3581400"/>
            <a:ext cx="59690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 flipV="1">
            <a:off x="5537200" y="4457700"/>
            <a:ext cx="12573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Slide Number Placeholder 2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A82B6E8-0603-0744-8BE6-ADF5084AA8D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2" descr="16_14AddingNucleotid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620713"/>
            <a:ext cx="854868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1498600" y="1866900"/>
            <a:ext cx="469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1498600" y="22860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2286000" y="17430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273300" y="25177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3048000" y="1727200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3048000" y="25177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2286000" y="33051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1994" name="Text Box 14"/>
          <p:cNvSpPr txBox="1">
            <a:spLocks noChangeArrowheads="1"/>
          </p:cNvSpPr>
          <p:nvPr/>
        </p:nvSpPr>
        <p:spPr bwMode="auto">
          <a:xfrm>
            <a:off x="7759700" y="25177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6972300" y="33051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3048000" y="33051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3048000" y="48545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7747000" y="48545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999" name="Text Box 19"/>
          <p:cNvSpPr txBox="1">
            <a:spLocks noChangeArrowheads="1"/>
          </p:cNvSpPr>
          <p:nvPr/>
        </p:nvSpPr>
        <p:spPr bwMode="auto">
          <a:xfrm>
            <a:off x="7759700" y="33051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00" name="Text Box 20"/>
          <p:cNvSpPr txBox="1">
            <a:spLocks noChangeArrowheads="1"/>
          </p:cNvSpPr>
          <p:nvPr/>
        </p:nvSpPr>
        <p:spPr bwMode="auto">
          <a:xfrm>
            <a:off x="6985000" y="25177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01" name="Text Box 21"/>
          <p:cNvSpPr txBox="1">
            <a:spLocks noChangeArrowheads="1"/>
          </p:cNvSpPr>
          <p:nvPr/>
        </p:nvSpPr>
        <p:spPr bwMode="auto">
          <a:xfrm>
            <a:off x="3060700" y="40798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02" name="Text Box 22"/>
          <p:cNvSpPr txBox="1">
            <a:spLocks noChangeArrowheads="1"/>
          </p:cNvSpPr>
          <p:nvPr/>
        </p:nvSpPr>
        <p:spPr bwMode="auto">
          <a:xfrm>
            <a:off x="6997700" y="17430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03" name="Text Box 23"/>
          <p:cNvSpPr txBox="1">
            <a:spLocks noChangeArrowheads="1"/>
          </p:cNvSpPr>
          <p:nvPr/>
        </p:nvSpPr>
        <p:spPr bwMode="auto">
          <a:xfrm>
            <a:off x="7759700" y="40798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04" name="Text Box 24"/>
          <p:cNvSpPr txBox="1">
            <a:spLocks noChangeArrowheads="1"/>
          </p:cNvSpPr>
          <p:nvPr/>
        </p:nvSpPr>
        <p:spPr bwMode="auto">
          <a:xfrm rot="-2547879">
            <a:off x="2200275" y="4260850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2005" name="Text Box 25"/>
          <p:cNvSpPr txBox="1">
            <a:spLocks noChangeArrowheads="1"/>
          </p:cNvSpPr>
          <p:nvPr/>
        </p:nvSpPr>
        <p:spPr bwMode="auto">
          <a:xfrm>
            <a:off x="7759700" y="1743075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2006" name="Text Box 26"/>
          <p:cNvSpPr txBox="1">
            <a:spLocks noChangeArrowheads="1"/>
          </p:cNvSpPr>
          <p:nvPr/>
        </p:nvSpPr>
        <p:spPr bwMode="auto">
          <a:xfrm>
            <a:off x="6985000" y="4083050"/>
            <a:ext cx="54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2007" name="Text Box 27"/>
          <p:cNvSpPr txBox="1">
            <a:spLocks noChangeArrowheads="1"/>
          </p:cNvSpPr>
          <p:nvPr/>
        </p:nvSpPr>
        <p:spPr bwMode="auto">
          <a:xfrm>
            <a:off x="1117600" y="584200"/>
            <a:ext cx="154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New strand 5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08" name="Text Box 28"/>
          <p:cNvSpPr txBox="1">
            <a:spLocks noChangeArrowheads="1"/>
          </p:cNvSpPr>
          <p:nvPr/>
        </p:nvSpPr>
        <p:spPr bwMode="auto">
          <a:xfrm>
            <a:off x="2678113" y="584200"/>
            <a:ext cx="214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Template strand  3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09" name="Text Box 29"/>
          <p:cNvSpPr txBox="1">
            <a:spLocks noChangeArrowheads="1"/>
          </p:cNvSpPr>
          <p:nvPr/>
        </p:nvSpPr>
        <p:spPr bwMode="auto">
          <a:xfrm>
            <a:off x="5475288" y="838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5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10" name="Text Box 30"/>
          <p:cNvSpPr txBox="1">
            <a:spLocks noChangeArrowheads="1"/>
          </p:cNvSpPr>
          <p:nvPr/>
        </p:nvSpPr>
        <p:spPr bwMode="auto">
          <a:xfrm>
            <a:off x="8032750" y="8509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3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11" name="Text Box 31"/>
          <p:cNvSpPr txBox="1">
            <a:spLocks noChangeArrowheads="1"/>
          </p:cNvSpPr>
          <p:nvPr/>
        </p:nvSpPr>
        <p:spPr bwMode="auto">
          <a:xfrm>
            <a:off x="5473700" y="47879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3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12" name="Text Box 32"/>
          <p:cNvSpPr txBox="1">
            <a:spLocks noChangeArrowheads="1"/>
          </p:cNvSpPr>
          <p:nvPr/>
        </p:nvSpPr>
        <p:spPr bwMode="auto">
          <a:xfrm>
            <a:off x="7889875" y="57150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5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13" name="Text Box 33"/>
          <p:cNvSpPr txBox="1">
            <a:spLocks noChangeArrowheads="1"/>
          </p:cNvSpPr>
          <p:nvPr/>
        </p:nvSpPr>
        <p:spPr bwMode="auto">
          <a:xfrm>
            <a:off x="2654300" y="57277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5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14" name="Text Box 34"/>
          <p:cNvSpPr txBox="1">
            <a:spLocks noChangeArrowheads="1"/>
          </p:cNvSpPr>
          <p:nvPr/>
        </p:nvSpPr>
        <p:spPr bwMode="auto">
          <a:xfrm>
            <a:off x="774700" y="3987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3</a:t>
            </a:r>
            <a:r>
              <a:rPr lang="en-US" sz="1800" b="1">
                <a:sym typeface="Symbol" pitchFamily="-1" charset="2"/>
              </a:rPr>
              <a:t></a:t>
            </a:r>
            <a:r>
              <a:rPr lang="en-US" sz="1800" b="1"/>
              <a:t> end</a:t>
            </a:r>
          </a:p>
        </p:txBody>
      </p:sp>
      <p:sp>
        <p:nvSpPr>
          <p:cNvPr id="42015" name="Text Box 35"/>
          <p:cNvSpPr txBox="1">
            <a:spLocks noChangeArrowheads="1"/>
          </p:cNvSpPr>
          <p:nvPr/>
        </p:nvSpPr>
        <p:spPr bwMode="auto">
          <a:xfrm>
            <a:off x="14605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Base</a:t>
            </a:r>
          </a:p>
        </p:txBody>
      </p:sp>
      <p:sp>
        <p:nvSpPr>
          <p:cNvPr id="42016" name="Text Box 36"/>
          <p:cNvSpPr txBox="1">
            <a:spLocks noChangeArrowheads="1"/>
          </p:cNvSpPr>
          <p:nvPr/>
        </p:nvSpPr>
        <p:spPr bwMode="auto">
          <a:xfrm>
            <a:off x="63500" y="16383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Sugar</a:t>
            </a:r>
          </a:p>
        </p:txBody>
      </p:sp>
      <p:sp>
        <p:nvSpPr>
          <p:cNvPr id="42017" name="Text Box 37"/>
          <p:cNvSpPr txBox="1">
            <a:spLocks noChangeArrowheads="1"/>
          </p:cNvSpPr>
          <p:nvPr/>
        </p:nvSpPr>
        <p:spPr bwMode="auto">
          <a:xfrm>
            <a:off x="57150" y="20828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Phosphate</a:t>
            </a:r>
          </a:p>
        </p:txBody>
      </p:sp>
      <p:sp>
        <p:nvSpPr>
          <p:cNvPr id="42018" name="Text Box 38"/>
          <p:cNvSpPr txBox="1">
            <a:spLocks noChangeArrowheads="1"/>
          </p:cNvSpPr>
          <p:nvPr/>
        </p:nvSpPr>
        <p:spPr bwMode="auto">
          <a:xfrm>
            <a:off x="723900" y="54737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Nucleoside triphosphate</a:t>
            </a:r>
          </a:p>
        </p:txBody>
      </p:sp>
      <p:sp>
        <p:nvSpPr>
          <p:cNvPr id="42019" name="Text Box 39"/>
          <p:cNvSpPr txBox="1">
            <a:spLocks noChangeArrowheads="1"/>
          </p:cNvSpPr>
          <p:nvPr/>
        </p:nvSpPr>
        <p:spPr bwMode="auto">
          <a:xfrm>
            <a:off x="4114800" y="4851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Pyrophosphate</a:t>
            </a:r>
          </a:p>
        </p:txBody>
      </p:sp>
      <p:sp>
        <p:nvSpPr>
          <p:cNvPr id="42020" name="Text Box 40"/>
          <p:cNvSpPr txBox="1">
            <a:spLocks noChangeArrowheads="1"/>
          </p:cNvSpPr>
          <p:nvPr/>
        </p:nvSpPr>
        <p:spPr bwMode="auto">
          <a:xfrm>
            <a:off x="4013200" y="3784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DNA polymerase</a:t>
            </a:r>
          </a:p>
        </p:txBody>
      </p:sp>
      <p:sp>
        <p:nvSpPr>
          <p:cNvPr id="42021" name="AutoShape 43"/>
          <p:cNvSpPr>
            <a:spLocks/>
          </p:cNvSpPr>
          <p:nvPr/>
        </p:nvSpPr>
        <p:spPr bwMode="auto">
          <a:xfrm rot="-5393280">
            <a:off x="1763713" y="4524375"/>
            <a:ext cx="130175" cy="1870075"/>
          </a:xfrm>
          <a:prstGeom prst="leftBrace">
            <a:avLst>
              <a:gd name="adj1" fmla="val 119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2" name="Slide Number Placeholder 3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E6AB0C8-2759-FC46-ABF5-906850D2AF4B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10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4" descr="16_21aChromatinPackin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303338"/>
            <a:ext cx="854868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Line 33"/>
          <p:cNvSpPr>
            <a:spLocks noChangeShapeType="1"/>
          </p:cNvSpPr>
          <p:nvPr/>
        </p:nvSpPr>
        <p:spPr bwMode="auto">
          <a:xfrm>
            <a:off x="5721350" y="1851025"/>
            <a:ext cx="492125" cy="4699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Line 32"/>
          <p:cNvSpPr>
            <a:spLocks noChangeShapeType="1"/>
          </p:cNvSpPr>
          <p:nvPr/>
        </p:nvSpPr>
        <p:spPr bwMode="auto">
          <a:xfrm flipH="1">
            <a:off x="641350" y="2365375"/>
            <a:ext cx="419100" cy="5143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15925" y="2828925"/>
            <a:ext cx="27051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/>
              <a:t>DNA                       double helix                             (2 nm in diameter)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94325" y="2238375"/>
            <a:ext cx="270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/>
              <a:t>Nucleosome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700" b="1"/>
              <a:t>(10 nm in diameter)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702050" y="4175125"/>
            <a:ext cx="27051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/>
              <a:t>Histones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029200" y="4048125"/>
            <a:ext cx="270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Histone tail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96100" y="3749675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H1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42900" y="4622800"/>
            <a:ext cx="313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DNA, the double helix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568700" y="4622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Histones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578475" y="4654550"/>
            <a:ext cx="322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Nucleosomes, or “beads on a string” (10-nm fiber)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5727700" y="1854200"/>
            <a:ext cx="504825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593725" y="3670300"/>
            <a:ext cx="15240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749300" y="3860800"/>
            <a:ext cx="3175" cy="37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Line 18"/>
          <p:cNvSpPr>
            <a:spLocks noChangeShapeType="1"/>
          </p:cNvSpPr>
          <p:nvPr/>
        </p:nvSpPr>
        <p:spPr bwMode="auto">
          <a:xfrm>
            <a:off x="711200" y="4244975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 flipH="1">
            <a:off x="4187825" y="3775075"/>
            <a:ext cx="406400" cy="46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3584575" y="4111625"/>
            <a:ext cx="609600" cy="13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>
            <a:off x="7013575" y="3508375"/>
            <a:ext cx="31750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Line 22"/>
          <p:cNvSpPr>
            <a:spLocks noChangeShapeType="1"/>
          </p:cNvSpPr>
          <p:nvPr/>
        </p:nvSpPr>
        <p:spPr bwMode="auto">
          <a:xfrm flipH="1">
            <a:off x="5756275" y="3873500"/>
            <a:ext cx="111125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1" name="Line 23"/>
          <p:cNvSpPr>
            <a:spLocks noChangeShapeType="1"/>
          </p:cNvSpPr>
          <p:nvPr/>
        </p:nvSpPr>
        <p:spPr bwMode="auto">
          <a:xfrm flipH="1">
            <a:off x="5753100" y="2787650"/>
            <a:ext cx="5365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24"/>
          <p:cNvSpPr>
            <a:spLocks noChangeShapeType="1"/>
          </p:cNvSpPr>
          <p:nvPr/>
        </p:nvSpPr>
        <p:spPr bwMode="auto">
          <a:xfrm>
            <a:off x="5753100" y="3124200"/>
            <a:ext cx="73025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Line 26"/>
          <p:cNvSpPr>
            <a:spLocks noChangeShapeType="1"/>
          </p:cNvSpPr>
          <p:nvPr/>
        </p:nvSpPr>
        <p:spPr bwMode="auto">
          <a:xfrm flipH="1">
            <a:off x="5727700" y="3124200"/>
            <a:ext cx="635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Line 29"/>
          <p:cNvSpPr>
            <a:spLocks noChangeShapeType="1"/>
          </p:cNvSpPr>
          <p:nvPr/>
        </p:nvSpPr>
        <p:spPr bwMode="auto">
          <a:xfrm>
            <a:off x="5695950" y="3432175"/>
            <a:ext cx="73025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5" name="Line 30"/>
          <p:cNvSpPr>
            <a:spLocks noChangeShapeType="1"/>
          </p:cNvSpPr>
          <p:nvPr/>
        </p:nvSpPr>
        <p:spPr bwMode="auto">
          <a:xfrm>
            <a:off x="717550" y="385445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6" name="Line 31"/>
          <p:cNvSpPr>
            <a:spLocks noChangeShapeType="1"/>
          </p:cNvSpPr>
          <p:nvPr/>
        </p:nvSpPr>
        <p:spPr bwMode="auto">
          <a:xfrm flipH="1">
            <a:off x="641350" y="2365375"/>
            <a:ext cx="4191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7" name="Slide Number Placeholder 2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73C26F4-4FFF-F442-9112-591CDAE614E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4" descr="16_21bChromatinPackin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200025"/>
            <a:ext cx="84201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Line 45"/>
          <p:cNvSpPr>
            <a:spLocks noChangeShapeType="1"/>
          </p:cNvSpPr>
          <p:nvPr/>
        </p:nvSpPr>
        <p:spPr bwMode="auto">
          <a:xfrm>
            <a:off x="2835275" y="1254125"/>
            <a:ext cx="41275" cy="730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Line 46"/>
          <p:cNvSpPr>
            <a:spLocks noChangeShapeType="1"/>
          </p:cNvSpPr>
          <p:nvPr/>
        </p:nvSpPr>
        <p:spPr bwMode="auto">
          <a:xfrm>
            <a:off x="2949575" y="1200150"/>
            <a:ext cx="44450" cy="730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3" name="Line 47"/>
          <p:cNvSpPr>
            <a:spLocks noChangeShapeType="1"/>
          </p:cNvSpPr>
          <p:nvPr/>
        </p:nvSpPr>
        <p:spPr bwMode="auto">
          <a:xfrm flipV="1">
            <a:off x="2857500" y="1241425"/>
            <a:ext cx="114300" cy="571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Line 48"/>
          <p:cNvSpPr>
            <a:spLocks noChangeShapeType="1"/>
          </p:cNvSpPr>
          <p:nvPr/>
        </p:nvSpPr>
        <p:spPr bwMode="auto">
          <a:xfrm>
            <a:off x="2914650" y="1266825"/>
            <a:ext cx="311150" cy="8572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Line 49"/>
          <p:cNvSpPr>
            <a:spLocks noChangeShapeType="1"/>
          </p:cNvSpPr>
          <p:nvPr/>
        </p:nvSpPr>
        <p:spPr bwMode="auto">
          <a:xfrm>
            <a:off x="2660650" y="2365375"/>
            <a:ext cx="66675" cy="635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Line 50"/>
          <p:cNvSpPr>
            <a:spLocks noChangeShapeType="1"/>
          </p:cNvSpPr>
          <p:nvPr/>
        </p:nvSpPr>
        <p:spPr bwMode="auto">
          <a:xfrm>
            <a:off x="1685925" y="3375025"/>
            <a:ext cx="66675" cy="666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7" name="Line 51"/>
          <p:cNvSpPr>
            <a:spLocks noChangeShapeType="1"/>
          </p:cNvSpPr>
          <p:nvPr/>
        </p:nvSpPr>
        <p:spPr bwMode="auto">
          <a:xfrm flipH="1">
            <a:off x="1717675" y="2413000"/>
            <a:ext cx="971550" cy="10128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8" name="Line 52"/>
          <p:cNvSpPr>
            <a:spLocks noChangeShapeType="1"/>
          </p:cNvSpPr>
          <p:nvPr/>
        </p:nvSpPr>
        <p:spPr bwMode="auto">
          <a:xfrm flipH="1">
            <a:off x="2216150" y="2355850"/>
            <a:ext cx="1016000" cy="5524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9" name="Line 53"/>
          <p:cNvSpPr>
            <a:spLocks noChangeShapeType="1"/>
          </p:cNvSpPr>
          <p:nvPr/>
        </p:nvSpPr>
        <p:spPr bwMode="auto">
          <a:xfrm flipV="1">
            <a:off x="6264275" y="4629150"/>
            <a:ext cx="82550" cy="15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Line 54"/>
          <p:cNvSpPr>
            <a:spLocks noChangeShapeType="1"/>
          </p:cNvSpPr>
          <p:nvPr/>
        </p:nvSpPr>
        <p:spPr bwMode="auto">
          <a:xfrm flipV="1">
            <a:off x="6330950" y="4914900"/>
            <a:ext cx="85725" cy="222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1" name="Line 55"/>
          <p:cNvSpPr>
            <a:spLocks noChangeShapeType="1"/>
          </p:cNvSpPr>
          <p:nvPr/>
        </p:nvSpPr>
        <p:spPr bwMode="auto">
          <a:xfrm>
            <a:off x="6305550" y="4635500"/>
            <a:ext cx="66675" cy="2984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2" name="Line 56"/>
          <p:cNvSpPr>
            <a:spLocks noChangeShapeType="1"/>
          </p:cNvSpPr>
          <p:nvPr/>
        </p:nvSpPr>
        <p:spPr bwMode="auto">
          <a:xfrm flipH="1">
            <a:off x="6334125" y="4191000"/>
            <a:ext cx="215900" cy="6159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3" name="Line 57"/>
          <p:cNvSpPr>
            <a:spLocks noChangeShapeType="1"/>
          </p:cNvSpPr>
          <p:nvPr/>
        </p:nvSpPr>
        <p:spPr bwMode="auto">
          <a:xfrm>
            <a:off x="4724400" y="2120900"/>
            <a:ext cx="0" cy="12065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4" name="Line 58"/>
          <p:cNvSpPr>
            <a:spLocks noChangeShapeType="1"/>
          </p:cNvSpPr>
          <p:nvPr/>
        </p:nvSpPr>
        <p:spPr bwMode="auto">
          <a:xfrm>
            <a:off x="5105400" y="2565400"/>
            <a:ext cx="587375" cy="7493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5" name="Line 5"/>
          <p:cNvSpPr>
            <a:spLocks noChangeShapeType="1"/>
          </p:cNvSpPr>
          <p:nvPr/>
        </p:nvSpPr>
        <p:spPr bwMode="auto">
          <a:xfrm>
            <a:off x="2841625" y="1263650"/>
            <a:ext cx="41275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6" name="Line 6"/>
          <p:cNvSpPr>
            <a:spLocks noChangeShapeType="1"/>
          </p:cNvSpPr>
          <p:nvPr/>
        </p:nvSpPr>
        <p:spPr bwMode="auto">
          <a:xfrm>
            <a:off x="2949575" y="1200150"/>
            <a:ext cx="4445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7" name="Line 7"/>
          <p:cNvSpPr>
            <a:spLocks noChangeShapeType="1"/>
          </p:cNvSpPr>
          <p:nvPr/>
        </p:nvSpPr>
        <p:spPr bwMode="auto">
          <a:xfrm flipV="1">
            <a:off x="2863850" y="1238250"/>
            <a:ext cx="11430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8" name="Line 8"/>
          <p:cNvSpPr>
            <a:spLocks noChangeShapeType="1"/>
          </p:cNvSpPr>
          <p:nvPr/>
        </p:nvSpPr>
        <p:spPr bwMode="auto">
          <a:xfrm>
            <a:off x="2917825" y="1266825"/>
            <a:ext cx="31115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9" name="Line 9"/>
          <p:cNvSpPr>
            <a:spLocks noChangeShapeType="1"/>
          </p:cNvSpPr>
          <p:nvPr/>
        </p:nvSpPr>
        <p:spPr bwMode="auto">
          <a:xfrm>
            <a:off x="2667000" y="2371725"/>
            <a:ext cx="66675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0" name="Line 10"/>
          <p:cNvSpPr>
            <a:spLocks noChangeShapeType="1"/>
          </p:cNvSpPr>
          <p:nvPr/>
        </p:nvSpPr>
        <p:spPr bwMode="auto">
          <a:xfrm>
            <a:off x="1692275" y="3381375"/>
            <a:ext cx="66675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1" name="Line 11"/>
          <p:cNvSpPr>
            <a:spLocks noChangeShapeType="1"/>
          </p:cNvSpPr>
          <p:nvPr/>
        </p:nvSpPr>
        <p:spPr bwMode="auto">
          <a:xfrm flipH="1">
            <a:off x="1724025" y="2406650"/>
            <a:ext cx="971550" cy="1012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Line 12"/>
          <p:cNvSpPr>
            <a:spLocks noChangeShapeType="1"/>
          </p:cNvSpPr>
          <p:nvPr/>
        </p:nvSpPr>
        <p:spPr bwMode="auto">
          <a:xfrm flipH="1">
            <a:off x="2222500" y="2352675"/>
            <a:ext cx="101600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3" name="Line 13"/>
          <p:cNvSpPr>
            <a:spLocks noChangeShapeType="1"/>
          </p:cNvSpPr>
          <p:nvPr/>
        </p:nvSpPr>
        <p:spPr bwMode="auto">
          <a:xfrm>
            <a:off x="7045325" y="1136650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Line 14"/>
          <p:cNvSpPr>
            <a:spLocks noChangeShapeType="1"/>
          </p:cNvSpPr>
          <p:nvPr/>
        </p:nvSpPr>
        <p:spPr bwMode="auto">
          <a:xfrm>
            <a:off x="7308850" y="1133475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5" name="Line 15"/>
          <p:cNvSpPr>
            <a:spLocks noChangeShapeType="1"/>
          </p:cNvSpPr>
          <p:nvPr/>
        </p:nvSpPr>
        <p:spPr bwMode="auto">
          <a:xfrm>
            <a:off x="7042150" y="1177925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6" name="Line 16"/>
          <p:cNvSpPr>
            <a:spLocks noChangeShapeType="1"/>
          </p:cNvSpPr>
          <p:nvPr/>
        </p:nvSpPr>
        <p:spPr bwMode="auto">
          <a:xfrm flipH="1">
            <a:off x="7172325" y="825500"/>
            <a:ext cx="33655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Line 17"/>
          <p:cNvSpPr>
            <a:spLocks noChangeShapeType="1"/>
          </p:cNvSpPr>
          <p:nvPr/>
        </p:nvSpPr>
        <p:spPr bwMode="auto">
          <a:xfrm flipH="1">
            <a:off x="8045450" y="2184400"/>
            <a:ext cx="3810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8" name="Line 18"/>
          <p:cNvSpPr>
            <a:spLocks noChangeShapeType="1"/>
          </p:cNvSpPr>
          <p:nvPr/>
        </p:nvSpPr>
        <p:spPr bwMode="auto">
          <a:xfrm flipH="1">
            <a:off x="8445500" y="2339975"/>
            <a:ext cx="34925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9" name="Line 19"/>
          <p:cNvSpPr>
            <a:spLocks noChangeShapeType="1"/>
          </p:cNvSpPr>
          <p:nvPr/>
        </p:nvSpPr>
        <p:spPr bwMode="auto">
          <a:xfrm>
            <a:off x="8070850" y="2222500"/>
            <a:ext cx="390525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Line 20"/>
          <p:cNvSpPr>
            <a:spLocks noChangeShapeType="1"/>
          </p:cNvSpPr>
          <p:nvPr/>
        </p:nvSpPr>
        <p:spPr bwMode="auto">
          <a:xfrm>
            <a:off x="8007350" y="1177925"/>
            <a:ext cx="257175" cy="112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Line 21"/>
          <p:cNvSpPr>
            <a:spLocks noChangeShapeType="1"/>
          </p:cNvSpPr>
          <p:nvPr/>
        </p:nvSpPr>
        <p:spPr bwMode="auto">
          <a:xfrm flipV="1">
            <a:off x="6270625" y="4629150"/>
            <a:ext cx="82550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2" name="Line 22"/>
          <p:cNvSpPr>
            <a:spLocks noChangeShapeType="1"/>
          </p:cNvSpPr>
          <p:nvPr/>
        </p:nvSpPr>
        <p:spPr bwMode="auto">
          <a:xfrm flipV="1">
            <a:off x="6337300" y="4914900"/>
            <a:ext cx="85725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Line 23"/>
          <p:cNvSpPr>
            <a:spLocks noChangeShapeType="1"/>
          </p:cNvSpPr>
          <p:nvPr/>
        </p:nvSpPr>
        <p:spPr bwMode="auto">
          <a:xfrm>
            <a:off x="6305550" y="4635500"/>
            <a:ext cx="666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Line 24"/>
          <p:cNvSpPr>
            <a:spLocks noChangeShapeType="1"/>
          </p:cNvSpPr>
          <p:nvPr/>
        </p:nvSpPr>
        <p:spPr bwMode="auto">
          <a:xfrm flipH="1">
            <a:off x="6337300" y="4181475"/>
            <a:ext cx="21590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5" name="Line 25"/>
          <p:cNvSpPr>
            <a:spLocks noChangeShapeType="1"/>
          </p:cNvSpPr>
          <p:nvPr/>
        </p:nvSpPr>
        <p:spPr bwMode="auto">
          <a:xfrm flipH="1">
            <a:off x="6972300" y="4654550"/>
            <a:ext cx="3175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6" name="Line 26"/>
          <p:cNvSpPr>
            <a:spLocks noChangeShapeType="1"/>
          </p:cNvSpPr>
          <p:nvPr/>
        </p:nvSpPr>
        <p:spPr bwMode="auto">
          <a:xfrm>
            <a:off x="6981825" y="4686300"/>
            <a:ext cx="7651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7" name="Line 27"/>
          <p:cNvSpPr>
            <a:spLocks noChangeShapeType="1"/>
          </p:cNvSpPr>
          <p:nvPr/>
        </p:nvSpPr>
        <p:spPr bwMode="auto">
          <a:xfrm flipH="1">
            <a:off x="7731125" y="5016500"/>
            <a:ext cx="28575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8" name="Line 28"/>
          <p:cNvSpPr>
            <a:spLocks noChangeShapeType="1"/>
          </p:cNvSpPr>
          <p:nvPr/>
        </p:nvSpPr>
        <p:spPr bwMode="auto">
          <a:xfrm flipH="1">
            <a:off x="7302500" y="4867275"/>
            <a:ext cx="66675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9" name="Line 29"/>
          <p:cNvSpPr>
            <a:spLocks noChangeShapeType="1"/>
          </p:cNvSpPr>
          <p:nvPr/>
        </p:nvSpPr>
        <p:spPr bwMode="auto">
          <a:xfrm>
            <a:off x="4724400" y="2120900"/>
            <a:ext cx="0" cy="1206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0" name="Line 30"/>
          <p:cNvSpPr>
            <a:spLocks noChangeShapeType="1"/>
          </p:cNvSpPr>
          <p:nvPr/>
        </p:nvSpPr>
        <p:spPr bwMode="auto">
          <a:xfrm>
            <a:off x="5105400" y="2565400"/>
            <a:ext cx="587375" cy="74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1" name="Line 31"/>
          <p:cNvSpPr>
            <a:spLocks noChangeShapeType="1"/>
          </p:cNvSpPr>
          <p:nvPr/>
        </p:nvSpPr>
        <p:spPr bwMode="auto">
          <a:xfrm>
            <a:off x="4743450" y="3517900"/>
            <a:ext cx="42545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2" name="Line 32"/>
          <p:cNvSpPr>
            <a:spLocks noChangeShapeType="1"/>
          </p:cNvSpPr>
          <p:nvPr/>
        </p:nvSpPr>
        <p:spPr bwMode="auto">
          <a:xfrm flipH="1">
            <a:off x="5537200" y="3527425"/>
            <a:ext cx="222250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3" name="Text Box 33"/>
          <p:cNvSpPr txBox="1">
            <a:spLocks noChangeArrowheads="1"/>
          </p:cNvSpPr>
          <p:nvPr/>
        </p:nvSpPr>
        <p:spPr bwMode="auto">
          <a:xfrm>
            <a:off x="2667000" y="20447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30-nm fiber</a:t>
            </a:r>
          </a:p>
        </p:txBody>
      </p:sp>
      <p:sp>
        <p:nvSpPr>
          <p:cNvPr id="58414" name="Text Box 34"/>
          <p:cNvSpPr txBox="1">
            <a:spLocks noChangeArrowheads="1"/>
          </p:cNvSpPr>
          <p:nvPr/>
        </p:nvSpPr>
        <p:spPr bwMode="auto">
          <a:xfrm>
            <a:off x="7442200" y="787400"/>
            <a:ext cx="170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/>
              <a:t>Chromatid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/>
              <a:t>(700 nm)</a:t>
            </a:r>
          </a:p>
        </p:txBody>
      </p:sp>
      <p:sp>
        <p:nvSpPr>
          <p:cNvPr id="58415" name="Text Box 35"/>
          <p:cNvSpPr txBox="1">
            <a:spLocks noChangeArrowheads="1"/>
          </p:cNvSpPr>
          <p:nvPr/>
        </p:nvSpPr>
        <p:spPr bwMode="auto">
          <a:xfrm>
            <a:off x="4330700" y="32131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Loops</a:t>
            </a:r>
          </a:p>
        </p:txBody>
      </p:sp>
      <p:sp>
        <p:nvSpPr>
          <p:cNvPr id="58416" name="Text Box 36"/>
          <p:cNvSpPr txBox="1">
            <a:spLocks noChangeArrowheads="1"/>
          </p:cNvSpPr>
          <p:nvPr/>
        </p:nvSpPr>
        <p:spPr bwMode="auto">
          <a:xfrm>
            <a:off x="5257800" y="32131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Scaffold</a:t>
            </a:r>
          </a:p>
        </p:txBody>
      </p:sp>
      <p:sp>
        <p:nvSpPr>
          <p:cNvPr id="58417" name="Text Box 37"/>
          <p:cNvSpPr txBox="1">
            <a:spLocks noChangeArrowheads="1"/>
          </p:cNvSpPr>
          <p:nvPr/>
        </p:nvSpPr>
        <p:spPr bwMode="auto">
          <a:xfrm>
            <a:off x="5735638" y="3881438"/>
            <a:ext cx="170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300-nm fiber</a:t>
            </a:r>
          </a:p>
        </p:txBody>
      </p:sp>
      <p:sp>
        <p:nvSpPr>
          <p:cNvPr id="58418" name="Text Box 38"/>
          <p:cNvSpPr txBox="1">
            <a:spLocks noChangeArrowheads="1"/>
          </p:cNvSpPr>
          <p:nvPr/>
        </p:nvSpPr>
        <p:spPr bwMode="auto">
          <a:xfrm>
            <a:off x="6273800" y="4978400"/>
            <a:ext cx="1701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/>
              <a:t>Replicated chromosome (1,400 nm)</a:t>
            </a:r>
          </a:p>
        </p:txBody>
      </p:sp>
      <p:sp>
        <p:nvSpPr>
          <p:cNvPr id="58419" name="Text Box 39"/>
          <p:cNvSpPr txBox="1">
            <a:spLocks noChangeArrowheads="1"/>
          </p:cNvSpPr>
          <p:nvPr/>
        </p:nvSpPr>
        <p:spPr bwMode="auto">
          <a:xfrm>
            <a:off x="1041400" y="5880100"/>
            <a:ext cx="170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30-nm fiber</a:t>
            </a:r>
          </a:p>
        </p:txBody>
      </p:sp>
      <p:sp>
        <p:nvSpPr>
          <p:cNvPr id="58420" name="Text Box 40"/>
          <p:cNvSpPr txBox="1">
            <a:spLocks noChangeArrowheads="1"/>
          </p:cNvSpPr>
          <p:nvPr/>
        </p:nvSpPr>
        <p:spPr bwMode="auto">
          <a:xfrm>
            <a:off x="4089400" y="5892800"/>
            <a:ext cx="222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Looped domains (300-nm fiber)</a:t>
            </a:r>
          </a:p>
        </p:txBody>
      </p:sp>
      <p:sp>
        <p:nvSpPr>
          <p:cNvPr id="58421" name="Text Box 41"/>
          <p:cNvSpPr txBox="1">
            <a:spLocks noChangeArrowheads="1"/>
          </p:cNvSpPr>
          <p:nvPr/>
        </p:nvSpPr>
        <p:spPr bwMode="auto">
          <a:xfrm>
            <a:off x="6896100" y="5905500"/>
            <a:ext cx="222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Metaphase chromosome</a:t>
            </a:r>
          </a:p>
        </p:txBody>
      </p:sp>
      <p:sp>
        <p:nvSpPr>
          <p:cNvPr id="58422" name="Slide Number Placeholder 5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761592F-B992-304B-B12A-46DABA1ECDF4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0" descr="16_04HersheyChaseExp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520700"/>
            <a:ext cx="85661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0"/>
          <p:cNvSpPr>
            <a:spLocks noChangeArrowheads="1"/>
          </p:cNvSpPr>
          <p:nvPr/>
        </p:nvSpPr>
        <p:spPr bwMode="auto">
          <a:xfrm>
            <a:off x="339725" y="565150"/>
            <a:ext cx="2225675" cy="365125"/>
          </a:xfrm>
          <a:prstGeom prst="rect">
            <a:avLst/>
          </a:prstGeom>
          <a:solidFill>
            <a:srgbClr val="FECD66"/>
          </a:solidFill>
          <a:ln w="9525">
            <a:solidFill>
              <a:srgbClr val="FECD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554489"/>
                </a:solidFill>
              </a:rPr>
              <a:t>EXPERIMENT</a:t>
            </a:r>
            <a:endParaRPr lang="en-US" sz="2000" b="1">
              <a:solidFill>
                <a:srgbClr val="554489"/>
              </a:solidFill>
            </a:endParaRPr>
          </a:p>
        </p:txBody>
      </p:sp>
      <p:sp>
        <p:nvSpPr>
          <p:cNvPr id="19460" name="Text Box 31"/>
          <p:cNvSpPr txBox="1">
            <a:spLocks noChangeArrowheads="1"/>
          </p:cNvSpPr>
          <p:nvPr/>
        </p:nvSpPr>
        <p:spPr bwMode="auto">
          <a:xfrm>
            <a:off x="1397000" y="1343025"/>
            <a:ext cx="977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Phage</a:t>
            </a:r>
            <a:endParaRPr lang="en-US" sz="1400" b="1"/>
          </a:p>
        </p:txBody>
      </p:sp>
      <p:sp>
        <p:nvSpPr>
          <p:cNvPr id="19461" name="Text Box 32"/>
          <p:cNvSpPr txBox="1">
            <a:spLocks noChangeArrowheads="1"/>
          </p:cNvSpPr>
          <p:nvPr/>
        </p:nvSpPr>
        <p:spPr bwMode="auto">
          <a:xfrm>
            <a:off x="3108325" y="2174875"/>
            <a:ext cx="977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DNA</a:t>
            </a:r>
            <a:endParaRPr lang="en-US" sz="1400" b="1"/>
          </a:p>
        </p:txBody>
      </p:sp>
      <p:sp>
        <p:nvSpPr>
          <p:cNvPr id="19462" name="Text Box 33"/>
          <p:cNvSpPr txBox="1">
            <a:spLocks noChangeArrowheads="1"/>
          </p:cNvSpPr>
          <p:nvPr/>
        </p:nvSpPr>
        <p:spPr bwMode="auto">
          <a:xfrm>
            <a:off x="819150" y="1708150"/>
            <a:ext cx="124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Bacterial cell</a:t>
            </a:r>
            <a:endParaRPr lang="en-US" sz="1400" b="1"/>
          </a:p>
        </p:txBody>
      </p:sp>
      <p:sp>
        <p:nvSpPr>
          <p:cNvPr id="19463" name="Text Box 34"/>
          <p:cNvSpPr txBox="1">
            <a:spLocks noChangeArrowheads="1"/>
          </p:cNvSpPr>
          <p:nvPr/>
        </p:nvSpPr>
        <p:spPr bwMode="auto">
          <a:xfrm>
            <a:off x="3035300" y="1250950"/>
            <a:ext cx="1177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Radioactive protein</a:t>
            </a:r>
            <a:endParaRPr lang="en-US" sz="1400" b="1"/>
          </a:p>
        </p:txBody>
      </p: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2882900" y="3521075"/>
            <a:ext cx="139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Radioactive DNA</a:t>
            </a:r>
            <a:endParaRPr lang="en-US" sz="1400" b="1"/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244475" y="2212975"/>
            <a:ext cx="11858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Batch 1: radioactive sulfur (</a:t>
            </a:r>
            <a:r>
              <a:rPr lang="en-US" sz="1300" b="1" baseline="30000"/>
              <a:t>35</a:t>
            </a:r>
            <a:r>
              <a:rPr lang="en-US" sz="1300" b="1"/>
              <a:t>S)</a:t>
            </a:r>
          </a:p>
        </p:txBody>
      </p:sp>
      <p:sp>
        <p:nvSpPr>
          <p:cNvPr id="19466" name="Text Box 37"/>
          <p:cNvSpPr txBox="1">
            <a:spLocks noChangeArrowheads="1"/>
          </p:cNvSpPr>
          <p:nvPr/>
        </p:nvSpPr>
        <p:spPr bwMode="auto">
          <a:xfrm>
            <a:off x="244475" y="4478338"/>
            <a:ext cx="15367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Batch 2: radioactive phosphorus (</a:t>
            </a:r>
            <a:r>
              <a:rPr lang="en-US" sz="1300" b="1" baseline="30000"/>
              <a:t>32</a:t>
            </a:r>
            <a:r>
              <a:rPr lang="en-US" sz="1300" b="1"/>
              <a:t>P)</a:t>
            </a:r>
          </a:p>
        </p:txBody>
      </p:sp>
      <p:sp>
        <p:nvSpPr>
          <p:cNvPr id="19467" name="Line 38"/>
          <p:cNvSpPr>
            <a:spLocks noChangeShapeType="1"/>
          </p:cNvSpPr>
          <p:nvPr/>
        </p:nvSpPr>
        <p:spPr bwMode="auto">
          <a:xfrm flipV="1">
            <a:off x="2797175" y="3667125"/>
            <a:ext cx="161925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39"/>
          <p:cNvSpPr>
            <a:spLocks noChangeShapeType="1"/>
          </p:cNvSpPr>
          <p:nvPr/>
        </p:nvSpPr>
        <p:spPr bwMode="auto">
          <a:xfrm flipV="1">
            <a:off x="2889250" y="2333625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Line 40"/>
          <p:cNvSpPr>
            <a:spLocks noChangeShapeType="1"/>
          </p:cNvSpPr>
          <p:nvPr/>
        </p:nvSpPr>
        <p:spPr bwMode="auto">
          <a:xfrm flipV="1">
            <a:off x="2854325" y="1397000"/>
            <a:ext cx="244475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42"/>
          <p:cNvSpPr txBox="1">
            <a:spLocks noChangeArrowheads="1"/>
          </p:cNvSpPr>
          <p:nvPr/>
        </p:nvSpPr>
        <p:spPr bwMode="auto">
          <a:xfrm>
            <a:off x="4067175" y="981075"/>
            <a:ext cx="8001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Empty protein shell</a:t>
            </a:r>
          </a:p>
        </p:txBody>
      </p:sp>
      <p:sp>
        <p:nvSpPr>
          <p:cNvPr id="19471" name="Text Box 43"/>
          <p:cNvSpPr txBox="1">
            <a:spLocks noChangeArrowheads="1"/>
          </p:cNvSpPr>
          <p:nvPr/>
        </p:nvSpPr>
        <p:spPr bwMode="auto">
          <a:xfrm>
            <a:off x="5273675" y="2482850"/>
            <a:ext cx="80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Phage DNA</a:t>
            </a:r>
            <a:endParaRPr lang="en-US" sz="1400" b="1"/>
          </a:p>
        </p:txBody>
      </p:sp>
      <p:sp>
        <p:nvSpPr>
          <p:cNvPr id="19472" name="Text Box 44"/>
          <p:cNvSpPr txBox="1">
            <a:spLocks noChangeArrowheads="1"/>
          </p:cNvSpPr>
          <p:nvPr/>
        </p:nvSpPr>
        <p:spPr bwMode="auto">
          <a:xfrm>
            <a:off x="5203825" y="3046413"/>
            <a:ext cx="1168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Centrifuge</a:t>
            </a:r>
            <a:endParaRPr lang="en-US" sz="1400" b="1"/>
          </a:p>
        </p:txBody>
      </p:sp>
      <p:sp>
        <p:nvSpPr>
          <p:cNvPr id="19473" name="Text Box 45"/>
          <p:cNvSpPr txBox="1">
            <a:spLocks noChangeArrowheads="1"/>
          </p:cNvSpPr>
          <p:nvPr/>
        </p:nvSpPr>
        <p:spPr bwMode="auto">
          <a:xfrm>
            <a:off x="5216525" y="5334000"/>
            <a:ext cx="11684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Centrifuge</a:t>
            </a:r>
          </a:p>
        </p:txBody>
      </p:sp>
      <p:sp>
        <p:nvSpPr>
          <p:cNvPr id="19474" name="Text Box 46"/>
          <p:cNvSpPr txBox="1">
            <a:spLocks noChangeArrowheads="1"/>
          </p:cNvSpPr>
          <p:nvPr/>
        </p:nvSpPr>
        <p:spPr bwMode="auto">
          <a:xfrm>
            <a:off x="6743700" y="5711825"/>
            <a:ext cx="7715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Pellet</a:t>
            </a:r>
          </a:p>
        </p:txBody>
      </p:sp>
      <p:sp>
        <p:nvSpPr>
          <p:cNvPr id="19475" name="Text Box 47"/>
          <p:cNvSpPr txBox="1">
            <a:spLocks noChangeArrowheads="1"/>
          </p:cNvSpPr>
          <p:nvPr/>
        </p:nvSpPr>
        <p:spPr bwMode="auto">
          <a:xfrm>
            <a:off x="6775450" y="3502025"/>
            <a:ext cx="2070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Pellet (bacterial     </a:t>
            </a:r>
            <a:br>
              <a:rPr lang="en-US" sz="1300" b="1"/>
            </a:br>
            <a:r>
              <a:rPr lang="en-US" sz="1300" b="1"/>
              <a:t>cells and contents)</a:t>
            </a:r>
          </a:p>
        </p:txBody>
      </p:sp>
      <p:sp>
        <p:nvSpPr>
          <p:cNvPr id="19476" name="Text Box 48"/>
          <p:cNvSpPr txBox="1">
            <a:spLocks noChangeArrowheads="1"/>
          </p:cNvSpPr>
          <p:nvPr/>
        </p:nvSpPr>
        <p:spPr bwMode="auto">
          <a:xfrm>
            <a:off x="7654925" y="1019175"/>
            <a:ext cx="1371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Radioactivity (phage       protein)                in liquid</a:t>
            </a:r>
          </a:p>
        </p:txBody>
      </p:sp>
      <p:sp>
        <p:nvSpPr>
          <p:cNvPr id="19477" name="Text Box 49"/>
          <p:cNvSpPr txBox="1">
            <a:spLocks noChangeArrowheads="1"/>
          </p:cNvSpPr>
          <p:nvPr/>
        </p:nvSpPr>
        <p:spPr bwMode="auto">
          <a:xfrm>
            <a:off x="7673975" y="5553075"/>
            <a:ext cx="1371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b="1"/>
              <a:t>Radioactivity (phage DNA)   </a:t>
            </a:r>
            <a:br>
              <a:rPr lang="en-US" sz="1300" b="1"/>
            </a:br>
            <a:r>
              <a:rPr lang="en-US" sz="1300" b="1"/>
              <a:t>in pellet</a:t>
            </a:r>
          </a:p>
        </p:txBody>
      </p:sp>
      <p:sp>
        <p:nvSpPr>
          <p:cNvPr id="19478" name="Line 50"/>
          <p:cNvSpPr>
            <a:spLocks noChangeShapeType="1"/>
          </p:cNvSpPr>
          <p:nvPr/>
        </p:nvSpPr>
        <p:spPr bwMode="auto">
          <a:xfrm>
            <a:off x="6708775" y="3390900"/>
            <a:ext cx="1333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Line 51"/>
          <p:cNvSpPr>
            <a:spLocks noChangeShapeType="1"/>
          </p:cNvSpPr>
          <p:nvPr/>
        </p:nvSpPr>
        <p:spPr bwMode="auto">
          <a:xfrm flipH="1">
            <a:off x="5588000" y="1978025"/>
            <a:ext cx="317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Line 52"/>
          <p:cNvSpPr>
            <a:spLocks noChangeShapeType="1"/>
          </p:cNvSpPr>
          <p:nvPr/>
        </p:nvSpPr>
        <p:spPr bwMode="auto">
          <a:xfrm>
            <a:off x="6708775" y="5702300"/>
            <a:ext cx="104775" cy="11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AutoShape 55"/>
          <p:cNvSpPr>
            <a:spLocks/>
          </p:cNvSpPr>
          <p:nvPr/>
        </p:nvSpPr>
        <p:spPr bwMode="auto">
          <a:xfrm>
            <a:off x="2005013" y="1322388"/>
            <a:ext cx="152400" cy="342900"/>
          </a:xfrm>
          <a:prstGeom prst="lef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Line 56"/>
          <p:cNvSpPr>
            <a:spLocks noChangeShapeType="1"/>
          </p:cNvSpPr>
          <p:nvPr/>
        </p:nvSpPr>
        <p:spPr bwMode="auto">
          <a:xfrm>
            <a:off x="1968500" y="1879600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Line 59"/>
          <p:cNvSpPr>
            <a:spLocks noChangeShapeType="1"/>
          </p:cNvSpPr>
          <p:nvPr/>
        </p:nvSpPr>
        <p:spPr bwMode="auto">
          <a:xfrm>
            <a:off x="4749800" y="1303338"/>
            <a:ext cx="414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Slide Number Placeholder 2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09C3236-271E-C340-BE82-ED0E2D7BFAC5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3" descr="16_05DNAStrand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39700"/>
            <a:ext cx="44624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7"/>
          <p:cNvSpPr txBox="1">
            <a:spLocks noChangeArrowheads="1"/>
          </p:cNvSpPr>
          <p:nvPr/>
        </p:nvSpPr>
        <p:spPr bwMode="auto">
          <a:xfrm>
            <a:off x="2419350" y="95250"/>
            <a:ext cx="17399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/>
              <a:t>Sugar–phosphate </a:t>
            </a:r>
            <a:br>
              <a:rPr lang="en-US" sz="1300" b="1"/>
            </a:br>
            <a:r>
              <a:rPr lang="en-US" sz="1300" b="1"/>
              <a:t>backbone                         </a:t>
            </a:r>
            <a:br>
              <a:rPr lang="en-US" sz="1300" b="1"/>
            </a:br>
            <a:r>
              <a:rPr lang="en-US" sz="1300" b="1"/>
              <a:t>5</a:t>
            </a:r>
            <a:r>
              <a:rPr lang="en-US" sz="1300" b="1">
                <a:sym typeface="Symbol" pitchFamily="-1" charset="2"/>
              </a:rPr>
              <a:t></a:t>
            </a:r>
            <a:r>
              <a:rPr lang="en-US" sz="1300" b="1"/>
              <a:t> end</a:t>
            </a:r>
            <a:endParaRPr lang="en-US" sz="1300"/>
          </a:p>
        </p:txBody>
      </p:sp>
      <p:sp>
        <p:nvSpPr>
          <p:cNvPr id="21508" name="Text Box 28"/>
          <p:cNvSpPr txBox="1">
            <a:spLocks noChangeArrowheads="1"/>
          </p:cNvSpPr>
          <p:nvPr/>
        </p:nvSpPr>
        <p:spPr bwMode="auto">
          <a:xfrm>
            <a:off x="4162425" y="92075"/>
            <a:ext cx="1235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/>
              <a:t>Nitrogenous                  bases</a:t>
            </a:r>
            <a:endParaRPr lang="en-US" sz="2000"/>
          </a:p>
        </p:txBody>
      </p:sp>
      <p:sp>
        <p:nvSpPr>
          <p:cNvPr id="21509" name="Text Box 29"/>
          <p:cNvSpPr txBox="1">
            <a:spLocks noChangeArrowheads="1"/>
          </p:cNvSpPr>
          <p:nvPr/>
        </p:nvSpPr>
        <p:spPr bwMode="auto">
          <a:xfrm>
            <a:off x="4295775" y="1609725"/>
            <a:ext cx="11461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Thymine (T)</a:t>
            </a:r>
            <a:endParaRPr lang="en-US" sz="2000"/>
          </a:p>
        </p:txBody>
      </p:sp>
      <p:sp>
        <p:nvSpPr>
          <p:cNvPr id="21510" name="Text Box 30"/>
          <p:cNvSpPr txBox="1">
            <a:spLocks noChangeArrowheads="1"/>
          </p:cNvSpPr>
          <p:nvPr/>
        </p:nvSpPr>
        <p:spPr bwMode="auto">
          <a:xfrm>
            <a:off x="4314825" y="3235325"/>
            <a:ext cx="1114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Adenine (A)</a:t>
            </a:r>
            <a:endParaRPr lang="en-US" sz="1300"/>
          </a:p>
        </p:txBody>
      </p:sp>
      <p:sp>
        <p:nvSpPr>
          <p:cNvPr id="21511" name="Text Box 31"/>
          <p:cNvSpPr txBox="1">
            <a:spLocks noChangeArrowheads="1"/>
          </p:cNvSpPr>
          <p:nvPr/>
        </p:nvSpPr>
        <p:spPr bwMode="auto">
          <a:xfrm>
            <a:off x="4238625" y="4464050"/>
            <a:ext cx="1304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Cytosine (C)</a:t>
            </a:r>
            <a:endParaRPr lang="en-US" sz="1300"/>
          </a:p>
        </p:txBody>
      </p:sp>
      <p:sp>
        <p:nvSpPr>
          <p:cNvPr id="21512" name="Text Box 32"/>
          <p:cNvSpPr txBox="1">
            <a:spLocks noChangeArrowheads="1"/>
          </p:cNvSpPr>
          <p:nvPr/>
        </p:nvSpPr>
        <p:spPr bwMode="auto">
          <a:xfrm>
            <a:off x="4273550" y="6261100"/>
            <a:ext cx="12858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/>
              <a:t>Guanine (G)</a:t>
            </a:r>
            <a:endParaRPr lang="en-US" sz="2000"/>
          </a:p>
        </p:txBody>
      </p:sp>
      <p:sp>
        <p:nvSpPr>
          <p:cNvPr id="21513" name="Text Box 33"/>
          <p:cNvSpPr txBox="1">
            <a:spLocks noChangeArrowheads="1"/>
          </p:cNvSpPr>
          <p:nvPr/>
        </p:nvSpPr>
        <p:spPr bwMode="auto">
          <a:xfrm>
            <a:off x="5470525" y="5600700"/>
            <a:ext cx="15446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DNA nucleotide</a:t>
            </a:r>
            <a:endParaRPr lang="en-US" sz="2000"/>
          </a:p>
        </p:txBody>
      </p:sp>
      <p:sp>
        <p:nvSpPr>
          <p:cNvPr id="21514" name="Text Box 35"/>
          <p:cNvSpPr txBox="1">
            <a:spLocks noChangeArrowheads="1"/>
          </p:cNvSpPr>
          <p:nvPr/>
        </p:nvSpPr>
        <p:spPr bwMode="auto">
          <a:xfrm>
            <a:off x="2292350" y="5959475"/>
            <a:ext cx="1905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/>
              <a:t>Sugar (deoxyribose)        </a:t>
            </a:r>
            <a:br>
              <a:rPr lang="en-US" sz="1300" b="1"/>
            </a:br>
            <a:r>
              <a:rPr lang="en-US" sz="1300" b="1"/>
              <a:t>3</a:t>
            </a:r>
            <a:r>
              <a:rPr lang="en-US" sz="1300" b="1">
                <a:sym typeface="Symbol" pitchFamily="-1" charset="2"/>
              </a:rPr>
              <a:t></a:t>
            </a:r>
            <a:r>
              <a:rPr lang="en-US" sz="1300" b="1"/>
              <a:t> end</a:t>
            </a:r>
          </a:p>
        </p:txBody>
      </p:sp>
      <p:sp>
        <p:nvSpPr>
          <p:cNvPr id="21515" name="Text Box 36"/>
          <p:cNvSpPr txBox="1">
            <a:spLocks noChangeArrowheads="1"/>
          </p:cNvSpPr>
          <p:nvPr/>
        </p:nvSpPr>
        <p:spPr bwMode="auto">
          <a:xfrm>
            <a:off x="1622425" y="5645150"/>
            <a:ext cx="2374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/>
              <a:t>Phosphate</a:t>
            </a:r>
            <a:endParaRPr lang="en-US" sz="1300"/>
          </a:p>
        </p:txBody>
      </p:sp>
      <p:sp>
        <p:nvSpPr>
          <p:cNvPr id="21516" name="AutoShape 41"/>
          <p:cNvSpPr>
            <a:spLocks/>
          </p:cNvSpPr>
          <p:nvPr/>
        </p:nvSpPr>
        <p:spPr bwMode="auto">
          <a:xfrm>
            <a:off x="5387975" y="4979988"/>
            <a:ext cx="152400" cy="1543050"/>
          </a:xfrm>
          <a:prstGeom prst="rightBrace">
            <a:avLst>
              <a:gd name="adj1" fmla="val 843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61F518-3ADE-EB4D-9061-BA795E74E8FA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3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16_06-XrayDiffrac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534988"/>
            <a:ext cx="854868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38125" y="5456238"/>
            <a:ext cx="3390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(a) Rosalind Franklin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057650" y="54483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(b) Franklin’s X-ray diffraction </a:t>
            </a:r>
            <a:br>
              <a:rPr lang="en-US" sz="2200" b="1"/>
            </a:br>
            <a:r>
              <a:rPr lang="en-US" sz="2200" b="1"/>
              <a:t>      photograph of DNA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703D65-8FE8-284C-86BC-22A0E36D21A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4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 descr="16_07-DoubleHelix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03325"/>
            <a:ext cx="854868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784975" y="5232400"/>
            <a:ext cx="219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(c) Space-filling model</a:t>
            </a:r>
            <a:endParaRPr lang="en-US" sz="1400" b="1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714750" y="1489075"/>
            <a:ext cx="170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Hydrogen bond</a:t>
            </a:r>
            <a:endParaRPr lang="en-US" sz="1400" b="1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461000" y="1562100"/>
            <a:ext cx="711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3</a:t>
            </a:r>
            <a:r>
              <a:rPr lang="en-US" sz="1300" b="1">
                <a:sym typeface="Symbol" pitchFamily="-1" charset="2"/>
              </a:rPr>
              <a:t></a:t>
            </a:r>
            <a:r>
              <a:rPr lang="en-US" sz="1300" b="1"/>
              <a:t> end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711450" y="1177925"/>
            <a:ext cx="170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5</a:t>
            </a:r>
            <a:r>
              <a:rPr lang="en-US" sz="1300" b="1">
                <a:sym typeface="Symbol" pitchFamily="-1" charset="2"/>
              </a:rPr>
              <a:t></a:t>
            </a:r>
            <a:r>
              <a:rPr lang="en-US" sz="1300" b="1"/>
              <a:t> end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022475" y="2346325"/>
            <a:ext cx="7080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3.4 nm</a:t>
            </a:r>
            <a:endParaRPr lang="en-US" sz="1400" b="1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041525" y="4797425"/>
            <a:ext cx="9080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0.34 nm</a:t>
            </a:r>
            <a:endParaRPr lang="en-US" sz="1400" b="1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048000" y="4521200"/>
            <a:ext cx="170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3</a:t>
            </a:r>
            <a:r>
              <a:rPr lang="en-US" sz="1300" b="1">
                <a:sym typeface="Symbol" pitchFamily="-1" charset="2"/>
              </a:rPr>
              <a:t></a:t>
            </a:r>
            <a:r>
              <a:rPr lang="en-US" sz="1300" b="1"/>
              <a:t> end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727700" y="4921250"/>
            <a:ext cx="170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5</a:t>
            </a:r>
            <a:r>
              <a:rPr lang="en-US" sz="1300" b="1">
                <a:sym typeface="Symbol" pitchFamily="-1" charset="2"/>
              </a:rPr>
              <a:t></a:t>
            </a:r>
            <a:r>
              <a:rPr lang="en-US" sz="1300" b="1"/>
              <a:t> end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2778125" y="5238750"/>
            <a:ext cx="308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(b) Partial chemical structure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38125" y="5238750"/>
            <a:ext cx="308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(a) Key features of DNA structure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504825" y="1968500"/>
            <a:ext cx="60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/>
              <a:t>1 nm</a:t>
            </a:r>
            <a:endParaRPr lang="en-US" sz="1400" b="1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>
            <a:off x="4416425" y="172720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Slide Number Placeholder 1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DA5EA2F-3D96-134E-96A3-5B3259062EAC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5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16_UN01InTextBasePair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266825"/>
            <a:ext cx="855503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517900" y="1651000"/>
            <a:ext cx="469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Purine + purine: too wide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05200" y="3048000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Pyrimidine + pyrimidine: too narrow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517900" y="4241800"/>
            <a:ext cx="406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/>
              <a:t>Purine + pyrimidine: width consistent with X-ray data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E3D265B-069C-8A40-B6D2-2E9450734764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6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16_08BasePairin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133350"/>
            <a:ext cx="45847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346700" y="6223000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Cytosine (C)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882900" y="2616200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Adenine (A)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397500" y="2616200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Thymine (T)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908300" y="6235700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Guanine (G)</a:t>
            </a:r>
          </a:p>
        </p:txBody>
      </p:sp>
      <p:sp>
        <p:nvSpPr>
          <p:cNvPr id="29703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C3203D-5CD9-D445-B941-D4C96523939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7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9" descr="16_09DNAReplicatio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462088"/>
            <a:ext cx="8548687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613400" y="16129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324600" y="1625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286500" y="20320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588000" y="20193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626100" y="24384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6311900" y="24384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6337300" y="28448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613400" y="28448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613400" y="3276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6311900" y="32512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254000" y="4165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(a) Parent molecule</a:t>
            </a:r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7607300" y="1625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8331200" y="1625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8293100" y="20320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7581900" y="20320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7620000" y="24511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8318500" y="24384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8343900" y="28448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7607300" y="28575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7594600" y="32512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8318500" y="32512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5397500" y="4151313"/>
            <a:ext cx="36401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1800" b="1"/>
              <a:t>(c) “Daughter” DNA molecules, each consisting of one parental strand and one      new strand</a:t>
            </a:r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2857500" y="4152900"/>
            <a:ext cx="2386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b="1"/>
              <a:t>(b) Separation of strands</a:t>
            </a:r>
          </a:p>
        </p:txBody>
      </p:sp>
      <p:sp>
        <p:nvSpPr>
          <p:cNvPr id="31770" name="Text Box 28"/>
          <p:cNvSpPr txBox="1">
            <a:spLocks noChangeArrowheads="1"/>
          </p:cNvSpPr>
          <p:nvPr/>
        </p:nvSpPr>
        <p:spPr bwMode="auto">
          <a:xfrm>
            <a:off x="850900" y="16129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71" name="Text Box 29"/>
          <p:cNvSpPr txBox="1">
            <a:spLocks noChangeArrowheads="1"/>
          </p:cNvSpPr>
          <p:nvPr/>
        </p:nvSpPr>
        <p:spPr bwMode="auto">
          <a:xfrm>
            <a:off x="1562100" y="1625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72" name="Text Box 30"/>
          <p:cNvSpPr txBox="1">
            <a:spLocks noChangeArrowheads="1"/>
          </p:cNvSpPr>
          <p:nvPr/>
        </p:nvSpPr>
        <p:spPr bwMode="auto">
          <a:xfrm>
            <a:off x="1524000" y="20320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73" name="Text Box 31"/>
          <p:cNvSpPr txBox="1">
            <a:spLocks noChangeArrowheads="1"/>
          </p:cNvSpPr>
          <p:nvPr/>
        </p:nvSpPr>
        <p:spPr bwMode="auto">
          <a:xfrm>
            <a:off x="825500" y="20193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74" name="Text Box 32"/>
          <p:cNvSpPr txBox="1">
            <a:spLocks noChangeArrowheads="1"/>
          </p:cNvSpPr>
          <p:nvPr/>
        </p:nvSpPr>
        <p:spPr bwMode="auto">
          <a:xfrm>
            <a:off x="863600" y="24384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75" name="Text Box 33"/>
          <p:cNvSpPr txBox="1">
            <a:spLocks noChangeArrowheads="1"/>
          </p:cNvSpPr>
          <p:nvPr/>
        </p:nvSpPr>
        <p:spPr bwMode="auto">
          <a:xfrm>
            <a:off x="1549400" y="24384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76" name="Text Box 34"/>
          <p:cNvSpPr txBox="1">
            <a:spLocks noChangeArrowheads="1"/>
          </p:cNvSpPr>
          <p:nvPr/>
        </p:nvSpPr>
        <p:spPr bwMode="auto">
          <a:xfrm>
            <a:off x="1574800" y="28448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77" name="Text Box 35"/>
          <p:cNvSpPr txBox="1">
            <a:spLocks noChangeArrowheads="1"/>
          </p:cNvSpPr>
          <p:nvPr/>
        </p:nvSpPr>
        <p:spPr bwMode="auto">
          <a:xfrm>
            <a:off x="850900" y="28448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78" name="Text Box 36"/>
          <p:cNvSpPr txBox="1">
            <a:spLocks noChangeArrowheads="1"/>
          </p:cNvSpPr>
          <p:nvPr/>
        </p:nvSpPr>
        <p:spPr bwMode="auto">
          <a:xfrm>
            <a:off x="850900" y="3276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79" name="Text Box 37"/>
          <p:cNvSpPr txBox="1">
            <a:spLocks noChangeArrowheads="1"/>
          </p:cNvSpPr>
          <p:nvPr/>
        </p:nvSpPr>
        <p:spPr bwMode="auto">
          <a:xfrm>
            <a:off x="1549400" y="32512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80" name="Text Box 38"/>
          <p:cNvSpPr txBox="1">
            <a:spLocks noChangeArrowheads="1"/>
          </p:cNvSpPr>
          <p:nvPr/>
        </p:nvSpPr>
        <p:spPr bwMode="auto">
          <a:xfrm>
            <a:off x="2844800" y="16256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81" name="Text Box 39"/>
          <p:cNvSpPr txBox="1">
            <a:spLocks noChangeArrowheads="1"/>
          </p:cNvSpPr>
          <p:nvPr/>
        </p:nvSpPr>
        <p:spPr bwMode="auto">
          <a:xfrm>
            <a:off x="4521200" y="16129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82" name="Text Box 40"/>
          <p:cNvSpPr txBox="1">
            <a:spLocks noChangeArrowheads="1"/>
          </p:cNvSpPr>
          <p:nvPr/>
        </p:nvSpPr>
        <p:spPr bwMode="auto">
          <a:xfrm>
            <a:off x="4483100" y="20193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83" name="Text Box 41"/>
          <p:cNvSpPr txBox="1">
            <a:spLocks noChangeArrowheads="1"/>
          </p:cNvSpPr>
          <p:nvPr/>
        </p:nvSpPr>
        <p:spPr bwMode="auto">
          <a:xfrm>
            <a:off x="2819400" y="20320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84" name="Text Box 42"/>
          <p:cNvSpPr txBox="1">
            <a:spLocks noChangeArrowheads="1"/>
          </p:cNvSpPr>
          <p:nvPr/>
        </p:nvSpPr>
        <p:spPr bwMode="auto">
          <a:xfrm>
            <a:off x="2857500" y="24511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85" name="Text Box 43"/>
          <p:cNvSpPr txBox="1">
            <a:spLocks noChangeArrowheads="1"/>
          </p:cNvSpPr>
          <p:nvPr/>
        </p:nvSpPr>
        <p:spPr bwMode="auto">
          <a:xfrm>
            <a:off x="4508500" y="24257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86" name="Text Box 44"/>
          <p:cNvSpPr txBox="1">
            <a:spLocks noChangeArrowheads="1"/>
          </p:cNvSpPr>
          <p:nvPr/>
        </p:nvSpPr>
        <p:spPr bwMode="auto">
          <a:xfrm>
            <a:off x="4533900" y="28321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787" name="Text Box 45"/>
          <p:cNvSpPr txBox="1">
            <a:spLocks noChangeArrowheads="1"/>
          </p:cNvSpPr>
          <p:nvPr/>
        </p:nvSpPr>
        <p:spPr bwMode="auto">
          <a:xfrm>
            <a:off x="2844800" y="28575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88" name="Text Box 46"/>
          <p:cNvSpPr txBox="1">
            <a:spLocks noChangeArrowheads="1"/>
          </p:cNvSpPr>
          <p:nvPr/>
        </p:nvSpPr>
        <p:spPr bwMode="auto">
          <a:xfrm>
            <a:off x="2832100" y="32512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789" name="Text Box 47"/>
          <p:cNvSpPr txBox="1">
            <a:spLocks noChangeArrowheads="1"/>
          </p:cNvSpPr>
          <p:nvPr/>
        </p:nvSpPr>
        <p:spPr bwMode="auto">
          <a:xfrm>
            <a:off x="4508500" y="3238500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790" name="Slide Number Placeholder 4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8041036-9947-374D-86F4-DAED14960F7A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8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8" descr="16_12-ReplicationOrigin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36525"/>
            <a:ext cx="5737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2219325" y="508000"/>
            <a:ext cx="219075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3176588" y="454025"/>
            <a:ext cx="155575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3556000" y="703263"/>
            <a:ext cx="257175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V="1">
            <a:off x="2108200" y="952500"/>
            <a:ext cx="12382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H="1">
            <a:off x="4394200" y="1270000"/>
            <a:ext cx="5080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 flipH="1">
            <a:off x="3041650" y="3822700"/>
            <a:ext cx="273050" cy="131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3330575" y="4203700"/>
            <a:ext cx="296863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 flipH="1">
            <a:off x="3340100" y="4381500"/>
            <a:ext cx="266700" cy="16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 flipV="1">
            <a:off x="3829050" y="4724400"/>
            <a:ext cx="1588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6870700" y="1931988"/>
            <a:ext cx="5207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6205538" y="4830763"/>
            <a:ext cx="5984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Oval 15"/>
          <p:cNvSpPr>
            <a:spLocks noChangeArrowheads="1"/>
          </p:cNvSpPr>
          <p:nvPr/>
        </p:nvSpPr>
        <p:spPr bwMode="auto">
          <a:xfrm>
            <a:off x="4244975" y="1354138"/>
            <a:ext cx="195263" cy="1873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Oval 16"/>
          <p:cNvSpPr>
            <a:spLocks noChangeArrowheads="1"/>
          </p:cNvSpPr>
          <p:nvPr/>
        </p:nvSpPr>
        <p:spPr bwMode="auto">
          <a:xfrm>
            <a:off x="2224088" y="915988"/>
            <a:ext cx="127000" cy="428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3919538" y="1455738"/>
            <a:ext cx="2413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>
            <a:off x="2459038" y="3890963"/>
            <a:ext cx="1587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Oval 21"/>
          <p:cNvSpPr>
            <a:spLocks noChangeArrowheads="1"/>
          </p:cNvSpPr>
          <p:nvPr/>
        </p:nvSpPr>
        <p:spPr bwMode="auto">
          <a:xfrm>
            <a:off x="3003550" y="3949700"/>
            <a:ext cx="58738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7" name="Rectangle 22"/>
          <p:cNvSpPr>
            <a:spLocks noChangeArrowheads="1"/>
          </p:cNvSpPr>
          <p:nvPr/>
        </p:nvSpPr>
        <p:spPr bwMode="auto">
          <a:xfrm>
            <a:off x="3695700" y="4538663"/>
            <a:ext cx="258763" cy="17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8" name="Freeform 24"/>
          <p:cNvSpPr>
            <a:spLocks/>
          </p:cNvSpPr>
          <p:nvPr/>
        </p:nvSpPr>
        <p:spPr bwMode="auto">
          <a:xfrm>
            <a:off x="2279650" y="4806950"/>
            <a:ext cx="400050" cy="92075"/>
          </a:xfrm>
          <a:custGeom>
            <a:avLst/>
            <a:gdLst>
              <a:gd name="T0" fmla="*/ 0 w 252"/>
              <a:gd name="T1" fmla="*/ 0 h 58"/>
              <a:gd name="T2" fmla="*/ 20 w 252"/>
              <a:gd name="T3" fmla="*/ 32 h 58"/>
              <a:gd name="T4" fmla="*/ 106 w 252"/>
              <a:gd name="T5" fmla="*/ 34 h 58"/>
              <a:gd name="T6" fmla="*/ 128 w 252"/>
              <a:gd name="T7" fmla="*/ 58 h 58"/>
              <a:gd name="T8" fmla="*/ 144 w 252"/>
              <a:gd name="T9" fmla="*/ 34 h 58"/>
              <a:gd name="T10" fmla="*/ 236 w 252"/>
              <a:gd name="T11" fmla="*/ 34 h 58"/>
              <a:gd name="T12" fmla="*/ 252 w 252"/>
              <a:gd name="T13" fmla="*/ 2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58"/>
              <a:gd name="T23" fmla="*/ 252 w 252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58">
                <a:moveTo>
                  <a:pt x="0" y="0"/>
                </a:moveTo>
                <a:lnTo>
                  <a:pt x="20" y="32"/>
                </a:lnTo>
                <a:lnTo>
                  <a:pt x="106" y="34"/>
                </a:lnTo>
                <a:lnTo>
                  <a:pt x="128" y="58"/>
                </a:lnTo>
                <a:lnTo>
                  <a:pt x="144" y="34"/>
                </a:lnTo>
                <a:lnTo>
                  <a:pt x="236" y="34"/>
                </a:lnTo>
                <a:lnTo>
                  <a:pt x="252" y="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9" name="Line 25"/>
          <p:cNvSpPr>
            <a:spLocks noChangeShapeType="1"/>
          </p:cNvSpPr>
          <p:nvPr/>
        </p:nvSpPr>
        <p:spPr bwMode="auto">
          <a:xfrm>
            <a:off x="6202363" y="4800600"/>
            <a:ext cx="1587" cy="5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Line 26"/>
          <p:cNvSpPr>
            <a:spLocks noChangeShapeType="1"/>
          </p:cNvSpPr>
          <p:nvPr/>
        </p:nvSpPr>
        <p:spPr bwMode="auto">
          <a:xfrm flipH="1">
            <a:off x="6800850" y="4795838"/>
            <a:ext cx="1588" cy="68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28"/>
          <p:cNvSpPr>
            <a:spLocks noChangeShapeType="1"/>
          </p:cNvSpPr>
          <p:nvPr/>
        </p:nvSpPr>
        <p:spPr bwMode="auto">
          <a:xfrm>
            <a:off x="6858000" y="1900238"/>
            <a:ext cx="0" cy="6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29"/>
          <p:cNvSpPr>
            <a:spLocks noChangeShapeType="1"/>
          </p:cNvSpPr>
          <p:nvPr/>
        </p:nvSpPr>
        <p:spPr bwMode="auto">
          <a:xfrm>
            <a:off x="7399338" y="1900238"/>
            <a:ext cx="0" cy="6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3" name="Text Box 30"/>
          <p:cNvSpPr txBox="1">
            <a:spLocks noChangeArrowheads="1"/>
          </p:cNvSpPr>
          <p:nvPr/>
        </p:nvSpPr>
        <p:spPr bwMode="auto">
          <a:xfrm>
            <a:off x="1651000" y="127000"/>
            <a:ext cx="1422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Origin of replication</a:t>
            </a:r>
          </a:p>
        </p:txBody>
      </p:sp>
      <p:sp>
        <p:nvSpPr>
          <p:cNvPr id="37914" name="Text Box 31"/>
          <p:cNvSpPr txBox="1">
            <a:spLocks noChangeArrowheads="1"/>
          </p:cNvSpPr>
          <p:nvPr/>
        </p:nvSpPr>
        <p:spPr bwMode="auto">
          <a:xfrm>
            <a:off x="2717800" y="241300"/>
            <a:ext cx="2641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Parental (template) strand</a:t>
            </a:r>
          </a:p>
        </p:txBody>
      </p:sp>
      <p:sp>
        <p:nvSpPr>
          <p:cNvPr id="37915" name="Text Box 32"/>
          <p:cNvSpPr txBox="1">
            <a:spLocks noChangeArrowheads="1"/>
          </p:cNvSpPr>
          <p:nvPr/>
        </p:nvSpPr>
        <p:spPr bwMode="auto">
          <a:xfrm>
            <a:off x="3746500" y="571500"/>
            <a:ext cx="2641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Daughter (new) strand</a:t>
            </a:r>
          </a:p>
        </p:txBody>
      </p:sp>
      <p:sp>
        <p:nvSpPr>
          <p:cNvPr id="37916" name="Text Box 33"/>
          <p:cNvSpPr txBox="1">
            <a:spLocks noChangeArrowheads="1"/>
          </p:cNvSpPr>
          <p:nvPr/>
        </p:nvSpPr>
        <p:spPr bwMode="auto">
          <a:xfrm>
            <a:off x="4013200" y="1066800"/>
            <a:ext cx="2641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Replication fork</a:t>
            </a:r>
          </a:p>
        </p:txBody>
      </p:sp>
      <p:sp>
        <p:nvSpPr>
          <p:cNvPr id="37917" name="Text Box 35"/>
          <p:cNvSpPr txBox="1">
            <a:spLocks noChangeArrowheads="1"/>
          </p:cNvSpPr>
          <p:nvPr/>
        </p:nvSpPr>
        <p:spPr bwMode="auto">
          <a:xfrm>
            <a:off x="2997200" y="1333500"/>
            <a:ext cx="14351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Replication bubble</a:t>
            </a:r>
          </a:p>
        </p:txBody>
      </p:sp>
      <p:sp>
        <p:nvSpPr>
          <p:cNvPr id="37918" name="Text Box 36"/>
          <p:cNvSpPr txBox="1">
            <a:spLocks noChangeArrowheads="1"/>
          </p:cNvSpPr>
          <p:nvPr/>
        </p:nvSpPr>
        <p:spPr bwMode="auto">
          <a:xfrm>
            <a:off x="1647825" y="1882775"/>
            <a:ext cx="1130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Two daughter DNA molecules</a:t>
            </a:r>
          </a:p>
        </p:txBody>
      </p:sp>
      <p:sp>
        <p:nvSpPr>
          <p:cNvPr id="37919" name="Text Box 37"/>
          <p:cNvSpPr txBox="1">
            <a:spLocks noChangeArrowheads="1"/>
          </p:cNvSpPr>
          <p:nvPr/>
        </p:nvSpPr>
        <p:spPr bwMode="auto">
          <a:xfrm>
            <a:off x="1663700" y="31877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(a) Origins of replication in </a:t>
            </a:r>
            <a:r>
              <a:rPr lang="en-US" sz="1200" b="1" i="1"/>
              <a:t>E. coli</a:t>
            </a:r>
            <a:endParaRPr lang="en-US" sz="1200" b="1"/>
          </a:p>
        </p:txBody>
      </p:sp>
      <p:sp>
        <p:nvSpPr>
          <p:cNvPr id="37920" name="Text Box 38"/>
          <p:cNvSpPr txBox="1">
            <a:spLocks noChangeArrowheads="1"/>
          </p:cNvSpPr>
          <p:nvPr/>
        </p:nvSpPr>
        <p:spPr bwMode="auto">
          <a:xfrm>
            <a:off x="1625600" y="36957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Origin of replication</a:t>
            </a:r>
          </a:p>
        </p:txBody>
      </p:sp>
      <p:sp>
        <p:nvSpPr>
          <p:cNvPr id="37921" name="Text Box 39"/>
          <p:cNvSpPr txBox="1">
            <a:spLocks noChangeArrowheads="1"/>
          </p:cNvSpPr>
          <p:nvPr/>
        </p:nvSpPr>
        <p:spPr bwMode="auto">
          <a:xfrm>
            <a:off x="3238500" y="36957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Double-stranded DNA molecule</a:t>
            </a:r>
          </a:p>
        </p:txBody>
      </p:sp>
      <p:sp>
        <p:nvSpPr>
          <p:cNvPr id="37922" name="Text Box 40"/>
          <p:cNvSpPr txBox="1">
            <a:spLocks noChangeArrowheads="1"/>
          </p:cNvSpPr>
          <p:nvPr/>
        </p:nvSpPr>
        <p:spPr bwMode="auto">
          <a:xfrm>
            <a:off x="3556000" y="40640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Parental (template) strand</a:t>
            </a:r>
          </a:p>
        </p:txBody>
      </p:sp>
      <p:sp>
        <p:nvSpPr>
          <p:cNvPr id="37923" name="Text Box 41"/>
          <p:cNvSpPr txBox="1">
            <a:spLocks noChangeArrowheads="1"/>
          </p:cNvSpPr>
          <p:nvPr/>
        </p:nvSpPr>
        <p:spPr bwMode="auto">
          <a:xfrm>
            <a:off x="3556000" y="42291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Daughter (new) strand</a:t>
            </a:r>
          </a:p>
        </p:txBody>
      </p:sp>
      <p:sp>
        <p:nvSpPr>
          <p:cNvPr id="37924" name="Text Box 42"/>
          <p:cNvSpPr txBox="1">
            <a:spLocks noChangeArrowheads="1"/>
          </p:cNvSpPr>
          <p:nvPr/>
        </p:nvSpPr>
        <p:spPr bwMode="auto">
          <a:xfrm>
            <a:off x="2146300" y="48641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Bubble</a:t>
            </a:r>
          </a:p>
        </p:txBody>
      </p:sp>
      <p:sp>
        <p:nvSpPr>
          <p:cNvPr id="37925" name="Text Box 43"/>
          <p:cNvSpPr txBox="1">
            <a:spLocks noChangeArrowheads="1"/>
          </p:cNvSpPr>
          <p:nvPr/>
        </p:nvSpPr>
        <p:spPr bwMode="auto">
          <a:xfrm>
            <a:off x="3263900" y="48260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Replication fork</a:t>
            </a:r>
          </a:p>
        </p:txBody>
      </p:sp>
      <p:sp>
        <p:nvSpPr>
          <p:cNvPr id="37926" name="Text Box 45"/>
          <p:cNvSpPr txBox="1">
            <a:spLocks noChangeArrowheads="1"/>
          </p:cNvSpPr>
          <p:nvPr/>
        </p:nvSpPr>
        <p:spPr bwMode="auto">
          <a:xfrm>
            <a:off x="2095500" y="5969000"/>
            <a:ext cx="2832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Two daughter DNA molecules</a:t>
            </a:r>
          </a:p>
        </p:txBody>
      </p:sp>
      <p:sp>
        <p:nvSpPr>
          <p:cNvPr id="37927" name="Text Box 46"/>
          <p:cNvSpPr txBox="1">
            <a:spLocks noChangeArrowheads="1"/>
          </p:cNvSpPr>
          <p:nvPr/>
        </p:nvSpPr>
        <p:spPr bwMode="auto">
          <a:xfrm>
            <a:off x="1663700" y="6324600"/>
            <a:ext cx="2997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(b) Origins of replication in eukaryotes</a:t>
            </a:r>
          </a:p>
        </p:txBody>
      </p:sp>
      <p:sp>
        <p:nvSpPr>
          <p:cNvPr id="37928" name="Text Box 47"/>
          <p:cNvSpPr txBox="1">
            <a:spLocks noChangeArrowheads="1"/>
          </p:cNvSpPr>
          <p:nvPr/>
        </p:nvSpPr>
        <p:spPr bwMode="auto">
          <a:xfrm>
            <a:off x="6794500" y="1701800"/>
            <a:ext cx="698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0.5 µm</a:t>
            </a:r>
          </a:p>
        </p:txBody>
      </p:sp>
      <p:sp>
        <p:nvSpPr>
          <p:cNvPr id="37929" name="Text Box 48"/>
          <p:cNvSpPr txBox="1">
            <a:spLocks noChangeArrowheads="1"/>
          </p:cNvSpPr>
          <p:nvPr/>
        </p:nvSpPr>
        <p:spPr bwMode="auto">
          <a:xfrm>
            <a:off x="6121400" y="4597400"/>
            <a:ext cx="825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0.25 µm</a:t>
            </a:r>
          </a:p>
        </p:txBody>
      </p:sp>
      <p:sp>
        <p:nvSpPr>
          <p:cNvPr id="37930" name="Text Box 57"/>
          <p:cNvSpPr txBox="1">
            <a:spLocks noChangeArrowheads="1"/>
          </p:cNvSpPr>
          <p:nvPr/>
        </p:nvSpPr>
        <p:spPr bwMode="auto">
          <a:xfrm>
            <a:off x="1654175" y="1190625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b="1"/>
              <a:t>Double-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b="1"/>
              <a:t>stranded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b="1"/>
              <a:t>DNA molecule</a:t>
            </a:r>
          </a:p>
        </p:txBody>
      </p:sp>
      <p:sp>
        <p:nvSpPr>
          <p:cNvPr id="37931" name="Slide Number Placeholder 4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49D734B-C806-9F4D-9F90-BB4C191551D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9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6502</TotalTime>
  <Words>500</Words>
  <Application>Microsoft Macintosh PowerPoint</Application>
  <PresentationFormat>On-screen Show (4:3)</PresentationFormat>
  <Paragraphs>190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ＭＳ Ｐゴシック</vt:lpstr>
      <vt:lpstr>Times</vt:lpstr>
      <vt:lpstr>Symbol</vt:lpstr>
      <vt:lpstr>Times New Roman</vt:lpstr>
      <vt:lpstr>MathematicalPi 1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Ty Hoffman</cp:lastModifiedBy>
  <cp:revision>997</cp:revision>
  <cp:lastPrinted>2006-01-31T17:29:50Z</cp:lastPrinted>
  <dcterms:created xsi:type="dcterms:W3CDTF">2012-05-07T20:24:16Z</dcterms:created>
  <dcterms:modified xsi:type="dcterms:W3CDTF">2012-05-07T20:27:43Z</dcterms:modified>
</cp:coreProperties>
</file>