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notesSlides/notesSlide2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7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64" r:id="rId18"/>
    <p:sldId id="265" r:id="rId19"/>
    <p:sldId id="266" r:id="rId20"/>
    <p:sldId id="267" r:id="rId21"/>
    <p:sldId id="268" r:id="rId22"/>
    <p:sldId id="269" r:id="rId23"/>
    <p:sldId id="274" r:id="rId24"/>
    <p:sldId id="271" r:id="rId25"/>
    <p:sldId id="275" r:id="rId26"/>
    <p:sldId id="276" r:id="rId27"/>
    <p:sldId id="288" r:id="rId28"/>
    <p:sldId id="289" r:id="rId29"/>
    <p:sldId id="290" r:id="rId30"/>
    <p:sldId id="278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F9BA-F38F-124D-A7D5-B809DC0255B3}" type="datetimeFigureOut">
              <a:rPr lang="en-US" smtClean="0"/>
              <a:t>5/7/12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A92E9-B4E8-5C42-A046-A647A3D63A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B81CD-3740-D74D-B711-3FBC459C8F9D}" type="datetimeFigureOut">
              <a:rPr lang="en-US" smtClean="0"/>
              <a:pPr/>
              <a:t>5/7/12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1FAE6-8CC2-7648-AB60-B7CAFA2322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09D2AA-AD9B-6A4B-8332-6827453D8787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4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191A1D-9EBB-1249-9B0C-63BBB839D428}" type="slidenum">
              <a:rPr lang="en-US">
                <a:latin typeface="Times" pitchFamily="-1" charset="0"/>
                <a:ea typeface="ＭＳ Ｐゴシック" pitchFamily="-1" charset="-128"/>
                <a:cs typeface="ＭＳ Ｐゴシック" pitchFamily="-1" charset="-128"/>
              </a:rPr>
              <a:pPr/>
              <a:t>14</a:t>
            </a:fld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87BE878-F53E-EC43-90B8-38B5D7141694}" type="slidenum">
              <a:rPr lang="en-US">
                <a:latin typeface="Times" pitchFamily="-1" charset="0"/>
                <a:ea typeface="ＭＳ Ｐゴシック" pitchFamily="-1" charset="-128"/>
                <a:cs typeface="ＭＳ Ｐゴシック" pitchFamily="-1" charset="-128"/>
              </a:rPr>
              <a:pPr/>
              <a:t>15</a:t>
            </a:fld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E2BF6E-7A36-CF45-9963-60933C055BB9}" type="slidenum">
              <a:rPr lang="en-US">
                <a:latin typeface="Times" pitchFamily="-1" charset="0"/>
                <a:ea typeface="ＭＳ Ｐゴシック" pitchFamily="-1" charset="-128"/>
                <a:cs typeface="ＭＳ Ｐゴシック" pitchFamily="-1" charset="-128"/>
              </a:rPr>
              <a:pPr/>
              <a:t>16</a:t>
            </a:fld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8E464F-1686-EB42-AF51-916DDE590031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18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EFBBDB-0A1E-694E-ACF4-45B39B9001BB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19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18309C-846D-0743-8FB4-D1D2F0E2FC5F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20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65975EA-E63D-0F43-903F-2C3E86081C96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21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325354-09CE-A947-946B-A281D23E1ADC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22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E767C8-BB42-524E-8C70-C263345F27F9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23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794371-E125-1346-A2A2-F5DD1BD8EB05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24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57A4EA-8836-894D-A574-60EE2F46049D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5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686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276BC9D-65A7-244B-A43C-3FF51407A896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25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55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6D708AD-403E-BE4A-9D7C-32C19EA7BFCD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26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21A34F-9ACF-A149-A8C8-DC876233AB9F}" type="slidenum">
              <a:rPr lang="en-US">
                <a:latin typeface="Times" pitchFamily="-1" charset="0"/>
                <a:ea typeface="ＭＳ Ｐゴシック" pitchFamily="-1" charset="-128"/>
                <a:cs typeface="ＭＳ Ｐゴシック" pitchFamily="-1" charset="-128"/>
              </a:rPr>
              <a:pPr/>
              <a:t>28</a:t>
            </a:fld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37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9DD4BB-107A-6848-AAA1-1008AB6236A1}" type="slidenum">
              <a:rPr lang="en-US">
                <a:latin typeface="Times" pitchFamily="-1" charset="0"/>
                <a:ea typeface="ＭＳ Ｐゴシック" pitchFamily="-1" charset="-128"/>
                <a:cs typeface="ＭＳ Ｐゴシック" pitchFamily="-1" charset="-128"/>
              </a:rPr>
              <a:pPr/>
              <a:t>29</a:t>
            </a:fld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F36AD0-196A-A543-A571-34148C67D818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30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1893B2F-9ABF-1741-9815-F9C3DEBE7175}" type="slidenum">
              <a:rPr lang="en-US">
                <a:latin typeface="Times" pitchFamily="-1" charset="0"/>
                <a:ea typeface="ＭＳ Ｐゴシック" pitchFamily="-1" charset="-128"/>
                <a:cs typeface="ＭＳ Ｐゴシック" pitchFamily="-1" charset="-128"/>
              </a:rPr>
              <a:pPr/>
              <a:t>31</a:t>
            </a:fld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78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00B8C8-4BDE-F64E-B657-53D3C0844E55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6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2D921-3C02-1847-A3C0-A270E2637B05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7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242C45-4443-C649-B9A7-94674E8CDF05}" type="slidenum">
              <a:rPr lang="en-US">
                <a:latin typeface="Times" pitchFamily="-65" charset="0"/>
                <a:ea typeface="ＭＳ Ｐゴシック" pitchFamily="-65" charset="-128"/>
                <a:cs typeface="ＭＳ Ｐゴシック" pitchFamily="-65" charset="-128"/>
              </a:rPr>
              <a:pPr/>
              <a:t>8</a:t>
            </a:fld>
            <a:endParaRPr lang="en-US">
              <a:latin typeface="Times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4050EC-5E3F-1E4C-92E2-C28633CB0CE8}" type="slidenum">
              <a:rPr lang="en-US">
                <a:latin typeface="Times" pitchFamily="-1" charset="0"/>
                <a:ea typeface="ＭＳ Ｐゴシック" pitchFamily="-1" charset="-128"/>
                <a:cs typeface="ＭＳ Ｐゴシック" pitchFamily="-1" charset="-128"/>
              </a:rPr>
              <a:pPr/>
              <a:t>10</a:t>
            </a:fld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843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7A7E4E-9D7F-2640-A61D-30ADC60B1CEE}" type="slidenum">
              <a:rPr lang="en-US">
                <a:latin typeface="Times" pitchFamily="-1" charset="0"/>
                <a:ea typeface="ＭＳ Ｐゴシック" pitchFamily="-1" charset="-128"/>
                <a:cs typeface="ＭＳ Ｐゴシック" pitchFamily="-1" charset="-128"/>
              </a:rPr>
              <a:pPr/>
              <a:t>11</a:t>
            </a:fld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53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4D9798-3DD4-E640-ABF8-5F31138C06C3}" type="slidenum">
              <a:rPr lang="en-US">
                <a:latin typeface="Times" pitchFamily="-1" charset="0"/>
                <a:ea typeface="ＭＳ Ｐゴシック" pitchFamily="-1" charset="-128"/>
                <a:cs typeface="ＭＳ Ｐゴシック" pitchFamily="-1" charset="-128"/>
              </a:rPr>
              <a:pPr/>
              <a:t>12</a:t>
            </a:fld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457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9B3BFE-8DCE-314F-9281-250AA318D0E5}" type="slidenum">
              <a:rPr lang="en-US">
                <a:latin typeface="Times" pitchFamily="-1" charset="0"/>
                <a:ea typeface="ＭＳ Ｐゴシック" pitchFamily="-1" charset="-128"/>
                <a:cs typeface="ＭＳ Ｐゴシック" pitchFamily="-1" charset="-128"/>
              </a:rPr>
              <a:pPr/>
              <a:t>13</a:t>
            </a:fld>
            <a:endParaRPr lang="en-US">
              <a:latin typeface="Times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 smtClean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148CC5-9ED3-C14A-95F7-97366DEC8D68}" type="slidenum"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Biological Macromolecules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8731" y="1470024"/>
            <a:ext cx="5626539" cy="3574941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Much larger than other particles found in cells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Made up of smaller subunits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Found in all cells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Great diversity of functions      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6" descr="05_03-Monosaccharide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1413" y="136525"/>
            <a:ext cx="68595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873250" y="5397500"/>
            <a:ext cx="1419225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</a:rPr>
              <a:t>Dihydroxyacetone</a:t>
            </a:r>
            <a:endParaRPr lang="en-US" sz="13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17412" name="Text Box 25"/>
          <p:cNvSpPr txBox="1">
            <a:spLocks noChangeArrowheads="1"/>
          </p:cNvSpPr>
          <p:nvPr/>
        </p:nvSpPr>
        <p:spPr bwMode="auto">
          <a:xfrm>
            <a:off x="3808413" y="6048375"/>
            <a:ext cx="6858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</a:rPr>
              <a:t>Ribulose</a:t>
            </a:r>
            <a:endParaRPr lang="en-US" sz="13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17413" name="Text Box 26"/>
          <p:cNvSpPr txBox="1">
            <a:spLocks noChangeArrowheads="1"/>
          </p:cNvSpPr>
          <p:nvPr/>
        </p:nvSpPr>
        <p:spPr bwMode="auto">
          <a:xfrm rot="-5377902">
            <a:off x="1165226" y="5060950"/>
            <a:ext cx="622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</a:rPr>
              <a:t>Ketoses</a:t>
            </a:r>
            <a:endParaRPr lang="en-US" sz="13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17414" name="Text Box 27"/>
          <p:cNvSpPr txBox="1">
            <a:spLocks noChangeArrowheads="1"/>
          </p:cNvSpPr>
          <p:nvPr/>
        </p:nvSpPr>
        <p:spPr bwMode="auto">
          <a:xfrm rot="-5377902">
            <a:off x="1176338" y="2193925"/>
            <a:ext cx="6223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</a:rPr>
              <a:t>Aldoses</a:t>
            </a:r>
            <a:endParaRPr lang="en-US" sz="13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17415" name="Text Box 28"/>
          <p:cNvSpPr txBox="1">
            <a:spLocks noChangeArrowheads="1"/>
          </p:cNvSpPr>
          <p:nvPr/>
        </p:nvSpPr>
        <p:spPr bwMode="auto">
          <a:xfrm>
            <a:off x="6070600" y="6280150"/>
            <a:ext cx="698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</a:rPr>
              <a:t>Fructose</a:t>
            </a:r>
            <a:endParaRPr lang="en-US" sz="13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17416" name="Text Box 29"/>
          <p:cNvSpPr txBox="1">
            <a:spLocks noChangeArrowheads="1"/>
          </p:cNvSpPr>
          <p:nvPr/>
        </p:nvSpPr>
        <p:spPr bwMode="auto">
          <a:xfrm>
            <a:off x="1954213" y="2471738"/>
            <a:ext cx="12366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</a:rPr>
              <a:t>Glyceraldehyde</a:t>
            </a:r>
            <a:endParaRPr lang="en-US" sz="13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17417" name="Text Box 30"/>
          <p:cNvSpPr txBox="1">
            <a:spLocks noChangeArrowheads="1"/>
          </p:cNvSpPr>
          <p:nvPr/>
        </p:nvSpPr>
        <p:spPr bwMode="auto">
          <a:xfrm>
            <a:off x="3875088" y="3106738"/>
            <a:ext cx="554037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</a:rPr>
              <a:t>Ribose</a:t>
            </a:r>
            <a:endParaRPr lang="en-US" sz="13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17418" name="Text Box 31"/>
          <p:cNvSpPr txBox="1">
            <a:spLocks noChangeArrowheads="1"/>
          </p:cNvSpPr>
          <p:nvPr/>
        </p:nvSpPr>
        <p:spPr bwMode="auto">
          <a:xfrm>
            <a:off x="5299075" y="3379788"/>
            <a:ext cx="6635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</a:rPr>
              <a:t>Glucose</a:t>
            </a:r>
            <a:endParaRPr lang="en-US" sz="13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17419" name="Text Box 32"/>
          <p:cNvSpPr txBox="1">
            <a:spLocks noChangeArrowheads="1"/>
          </p:cNvSpPr>
          <p:nvPr/>
        </p:nvSpPr>
        <p:spPr bwMode="auto">
          <a:xfrm>
            <a:off x="6813550" y="3382963"/>
            <a:ext cx="803275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</a:rPr>
              <a:t>Galactose</a:t>
            </a:r>
            <a:endParaRPr lang="en-US" sz="13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17420" name="Text Box 33"/>
          <p:cNvSpPr txBox="1">
            <a:spLocks noChangeArrowheads="1"/>
          </p:cNvSpPr>
          <p:nvPr/>
        </p:nvSpPr>
        <p:spPr bwMode="auto">
          <a:xfrm>
            <a:off x="5691188" y="385763"/>
            <a:ext cx="1484312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>
                <a:latin typeface="Arial" pitchFamily="-1" charset="0"/>
                <a:ea typeface="Geneva" pitchFamily="-1" charset="0"/>
                <a:cs typeface="Geneva" pitchFamily="-1" charset="0"/>
              </a:rPr>
              <a:t>Hexoses (C</a:t>
            </a:r>
            <a:r>
              <a:rPr lang="en-US" sz="1200" b="1" baseline="-25000">
                <a:latin typeface="Arial" pitchFamily="-1" charset="0"/>
                <a:ea typeface="Geneva" pitchFamily="-1" charset="0"/>
                <a:cs typeface="Geneva" pitchFamily="-1" charset="0"/>
              </a:rPr>
              <a:t>6</a:t>
            </a:r>
            <a:r>
              <a:rPr lang="en-US" sz="1200" b="1">
                <a:latin typeface="Arial" pitchFamily="-1" charset="0"/>
                <a:ea typeface="Geneva" pitchFamily="-1" charset="0"/>
                <a:cs typeface="Geneva" pitchFamily="-1" charset="0"/>
              </a:rPr>
              <a:t>H</a:t>
            </a:r>
            <a:r>
              <a:rPr lang="en-US" sz="1200" b="1" baseline="-25000">
                <a:latin typeface="Arial" pitchFamily="-1" charset="0"/>
                <a:ea typeface="Geneva" pitchFamily="-1" charset="0"/>
                <a:cs typeface="Geneva" pitchFamily="-1" charset="0"/>
              </a:rPr>
              <a:t>12</a:t>
            </a:r>
            <a:r>
              <a:rPr lang="en-US" sz="1200" b="1">
                <a:latin typeface="Arial" pitchFamily="-1" charset="0"/>
                <a:ea typeface="Geneva" pitchFamily="-1" charset="0"/>
                <a:cs typeface="Geneva" pitchFamily="-1" charset="0"/>
              </a:rPr>
              <a:t>O</a:t>
            </a:r>
            <a:r>
              <a:rPr lang="en-US" sz="1200" b="1" baseline="-25000">
                <a:latin typeface="Arial" pitchFamily="-1" charset="0"/>
                <a:ea typeface="Geneva" pitchFamily="-1" charset="0"/>
                <a:cs typeface="Geneva" pitchFamily="-1" charset="0"/>
              </a:rPr>
              <a:t>6</a:t>
            </a:r>
            <a:r>
              <a:rPr lang="en-US" sz="1200" b="1">
                <a:latin typeface="Arial" pitchFamily="-1" charset="0"/>
                <a:ea typeface="Geneva" pitchFamily="-1" charset="0"/>
                <a:cs typeface="Geneva" pitchFamily="-1" charset="0"/>
              </a:rPr>
              <a:t>)</a:t>
            </a:r>
            <a:endParaRPr lang="en-US" sz="12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17421" name="Text Box 34"/>
          <p:cNvSpPr txBox="1">
            <a:spLocks noChangeArrowheads="1"/>
          </p:cNvSpPr>
          <p:nvPr/>
        </p:nvSpPr>
        <p:spPr bwMode="auto">
          <a:xfrm>
            <a:off x="3454400" y="384175"/>
            <a:ext cx="14843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>
                <a:latin typeface="Arial" pitchFamily="-1" charset="0"/>
                <a:ea typeface="Geneva" pitchFamily="-1" charset="0"/>
                <a:cs typeface="Geneva" pitchFamily="-1" charset="0"/>
              </a:rPr>
              <a:t>Pentoses (C</a:t>
            </a:r>
            <a:r>
              <a:rPr lang="en-US" sz="1200" b="1" baseline="-25000">
                <a:latin typeface="Arial" pitchFamily="-1" charset="0"/>
                <a:ea typeface="Geneva" pitchFamily="-1" charset="0"/>
                <a:cs typeface="Geneva" pitchFamily="-1" charset="0"/>
              </a:rPr>
              <a:t>5</a:t>
            </a:r>
            <a:r>
              <a:rPr lang="en-US" sz="1200" b="1">
                <a:latin typeface="Arial" pitchFamily="-1" charset="0"/>
                <a:ea typeface="Geneva" pitchFamily="-1" charset="0"/>
                <a:cs typeface="Geneva" pitchFamily="-1" charset="0"/>
              </a:rPr>
              <a:t>H</a:t>
            </a:r>
            <a:r>
              <a:rPr lang="en-US" sz="1200" b="1" baseline="-25000">
                <a:latin typeface="Arial" pitchFamily="-1" charset="0"/>
                <a:ea typeface="Geneva" pitchFamily="-1" charset="0"/>
                <a:cs typeface="Geneva" pitchFamily="-1" charset="0"/>
              </a:rPr>
              <a:t>10</a:t>
            </a:r>
            <a:r>
              <a:rPr lang="en-US" sz="1200" b="1">
                <a:latin typeface="Arial" pitchFamily="-1" charset="0"/>
                <a:ea typeface="Geneva" pitchFamily="-1" charset="0"/>
                <a:cs typeface="Geneva" pitchFamily="-1" charset="0"/>
              </a:rPr>
              <a:t>O</a:t>
            </a:r>
            <a:r>
              <a:rPr lang="en-US" sz="1200" b="1" baseline="-25000">
                <a:latin typeface="Arial" pitchFamily="-1" charset="0"/>
                <a:ea typeface="Geneva" pitchFamily="-1" charset="0"/>
                <a:cs typeface="Geneva" pitchFamily="-1" charset="0"/>
              </a:rPr>
              <a:t>5</a:t>
            </a:r>
            <a:r>
              <a:rPr lang="en-US" sz="1200" b="1">
                <a:latin typeface="Arial" pitchFamily="-1" charset="0"/>
                <a:ea typeface="Geneva" pitchFamily="-1" charset="0"/>
                <a:cs typeface="Geneva" pitchFamily="-1" charset="0"/>
              </a:rPr>
              <a:t>)</a:t>
            </a:r>
            <a:endParaRPr lang="en-US" sz="12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17422" name="Text Box 35"/>
          <p:cNvSpPr txBox="1">
            <a:spLocks noChangeArrowheads="1"/>
          </p:cNvSpPr>
          <p:nvPr/>
        </p:nvSpPr>
        <p:spPr bwMode="auto">
          <a:xfrm>
            <a:off x="1927225" y="381000"/>
            <a:ext cx="1309688" cy="18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200" b="1">
                <a:latin typeface="Arial" pitchFamily="-1" charset="0"/>
                <a:ea typeface="Geneva" pitchFamily="-1" charset="0"/>
                <a:cs typeface="Geneva" pitchFamily="-1" charset="0"/>
              </a:rPr>
              <a:t>Trioses (C</a:t>
            </a:r>
            <a:r>
              <a:rPr lang="en-US" sz="1200" b="1" baseline="-25000">
                <a:latin typeface="Arial" pitchFamily="-1" charset="0"/>
                <a:ea typeface="Geneva" pitchFamily="-1" charset="0"/>
                <a:cs typeface="Geneva" pitchFamily="-1" charset="0"/>
              </a:rPr>
              <a:t>3</a:t>
            </a:r>
            <a:r>
              <a:rPr lang="en-US" sz="1200" b="1">
                <a:latin typeface="Arial" pitchFamily="-1" charset="0"/>
                <a:ea typeface="Geneva" pitchFamily="-1" charset="0"/>
                <a:cs typeface="Geneva" pitchFamily="-1" charset="0"/>
              </a:rPr>
              <a:t>H</a:t>
            </a:r>
            <a:r>
              <a:rPr lang="en-US" sz="1200" b="1" baseline="-25000">
                <a:latin typeface="Arial" pitchFamily="-1" charset="0"/>
                <a:ea typeface="Geneva" pitchFamily="-1" charset="0"/>
                <a:cs typeface="Geneva" pitchFamily="-1" charset="0"/>
              </a:rPr>
              <a:t>6</a:t>
            </a:r>
            <a:r>
              <a:rPr lang="en-US" sz="1200" b="1">
                <a:latin typeface="Arial" pitchFamily="-1" charset="0"/>
                <a:ea typeface="Geneva" pitchFamily="-1" charset="0"/>
                <a:cs typeface="Geneva" pitchFamily="-1" charset="0"/>
              </a:rPr>
              <a:t>O</a:t>
            </a:r>
            <a:r>
              <a:rPr lang="en-US" sz="1200" b="1" baseline="-25000">
                <a:latin typeface="Arial" pitchFamily="-1" charset="0"/>
                <a:ea typeface="Geneva" pitchFamily="-1" charset="0"/>
                <a:cs typeface="Geneva" pitchFamily="-1" charset="0"/>
              </a:rPr>
              <a:t>3</a:t>
            </a:r>
            <a:r>
              <a:rPr lang="en-US" sz="1200" b="1">
                <a:latin typeface="Arial" pitchFamily="-1" charset="0"/>
                <a:ea typeface="Geneva" pitchFamily="-1" charset="0"/>
                <a:cs typeface="Geneva" pitchFamily="-1" charset="0"/>
              </a:rPr>
              <a:t>)</a:t>
            </a:r>
            <a:endParaRPr lang="en-US" sz="1200" b="1">
              <a:ea typeface="Geneva" pitchFamily="-1" charset="0"/>
              <a:cs typeface="Geneva" pitchFamily="-1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9" descr="05_05Disaccharid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513" y="663575"/>
            <a:ext cx="8561387" cy="55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39725" y="5761038"/>
            <a:ext cx="57340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</a:rPr>
              <a:t>(b) Dehydration reaction in the synthesis of sucrose</a:t>
            </a:r>
          </a:p>
        </p:txBody>
      </p:sp>
      <p:sp>
        <p:nvSpPr>
          <p:cNvPr id="21508" name="Text Box 8"/>
          <p:cNvSpPr txBox="1">
            <a:spLocks noChangeArrowheads="1"/>
          </p:cNvSpPr>
          <p:nvPr/>
        </p:nvSpPr>
        <p:spPr bwMode="auto">
          <a:xfrm>
            <a:off x="581025" y="5360988"/>
            <a:ext cx="9144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</a:rPr>
              <a:t>Glucose</a:t>
            </a:r>
          </a:p>
        </p:txBody>
      </p:sp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2917825" y="5360988"/>
            <a:ext cx="990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</a:rPr>
              <a:t>Fructose</a:t>
            </a: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6086475" y="5367338"/>
            <a:ext cx="9906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</a:rPr>
              <a:t>Sucrose</a:t>
            </a: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6099175" y="2706688"/>
            <a:ext cx="90170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</a:rPr>
              <a:t>Maltose</a:t>
            </a: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2949575" y="2706688"/>
            <a:ext cx="9334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</a:rPr>
              <a:t>Glucose</a:t>
            </a:r>
          </a:p>
        </p:txBody>
      </p:sp>
      <p:sp>
        <p:nvSpPr>
          <p:cNvPr id="21513" name="Text Box 13"/>
          <p:cNvSpPr txBox="1">
            <a:spLocks noChangeArrowheads="1"/>
          </p:cNvSpPr>
          <p:nvPr/>
        </p:nvSpPr>
        <p:spPr bwMode="auto">
          <a:xfrm>
            <a:off x="581025" y="2706688"/>
            <a:ext cx="9334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</a:rPr>
              <a:t>Glucose</a:t>
            </a:r>
          </a:p>
        </p:txBody>
      </p:sp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339725" y="3087688"/>
            <a:ext cx="5734050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</a:rPr>
              <a:t>(a) Dehydration reaction in the synthesis of maltose</a:t>
            </a:r>
          </a:p>
          <a:p>
            <a:pPr eaLnBrk="0" hangingPunct="0">
              <a:lnSpc>
                <a:spcPct val="90000"/>
              </a:lnSpc>
            </a:pPr>
            <a:endParaRPr lang="en-US" sz="18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21515" name="Text Box 17"/>
          <p:cNvSpPr txBox="1">
            <a:spLocks noChangeArrowheads="1"/>
          </p:cNvSpPr>
          <p:nvPr/>
        </p:nvSpPr>
        <p:spPr bwMode="auto">
          <a:xfrm>
            <a:off x="6083300" y="681038"/>
            <a:ext cx="9144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1–4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glycosidic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linkage</a:t>
            </a:r>
          </a:p>
        </p:txBody>
      </p:sp>
      <p:sp>
        <p:nvSpPr>
          <p:cNvPr id="21516" name="Text Box 18"/>
          <p:cNvSpPr txBox="1">
            <a:spLocks noChangeArrowheads="1"/>
          </p:cNvSpPr>
          <p:nvPr/>
        </p:nvSpPr>
        <p:spPr bwMode="auto">
          <a:xfrm>
            <a:off x="6080125" y="3481388"/>
            <a:ext cx="9144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1–2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glycosidic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linkage</a:t>
            </a:r>
          </a:p>
          <a:p>
            <a:pPr algn="ctr" eaLnBrk="0" hangingPunct="0">
              <a:lnSpc>
                <a:spcPct val="90000"/>
              </a:lnSpc>
            </a:pPr>
            <a:endParaRPr lang="en-US" sz="1400" b="1">
              <a:ea typeface="Geneva" pitchFamily="-1" charset="0"/>
              <a:cs typeface="Geneva" pitchFamily="-1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0" descr="05_06StoragePolysaccha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428625"/>
            <a:ext cx="8542337" cy="599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4667250" y="5735638"/>
            <a:ext cx="438785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700" b="1">
                <a:latin typeface="Arial" pitchFamily="-1" charset="0"/>
                <a:ea typeface="Geneva" pitchFamily="-1" charset="0"/>
                <a:cs typeface="Geneva" pitchFamily="-1" charset="0"/>
              </a:rPr>
              <a:t>(b) Glycogen: an animal polysaccharide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686050" y="512763"/>
            <a:ext cx="5969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Starch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7296150" y="4713288"/>
            <a:ext cx="809625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Glycogen</a:t>
            </a:r>
            <a:endParaRPr lang="en-US" sz="14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796925" y="4716463"/>
            <a:ext cx="75565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Amylose</a:t>
            </a:r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1216025" y="512763"/>
            <a:ext cx="996950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Chloroplast</a:t>
            </a:r>
          </a:p>
        </p:txBody>
      </p:sp>
      <p:sp>
        <p:nvSpPr>
          <p:cNvPr id="23560" name="Text Box 11"/>
          <p:cNvSpPr txBox="1">
            <a:spLocks noChangeArrowheads="1"/>
          </p:cNvSpPr>
          <p:nvPr/>
        </p:nvSpPr>
        <p:spPr bwMode="auto">
          <a:xfrm>
            <a:off x="428625" y="5716588"/>
            <a:ext cx="36385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</a:rPr>
              <a:t>(a) Starch: a plant polysaccharide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3311525" y="5091113"/>
            <a:ext cx="1063625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Amylopectin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5600700" y="509588"/>
            <a:ext cx="11430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Mitochondria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791325" y="512763"/>
            <a:ext cx="16097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Glycogen granules</a:t>
            </a:r>
          </a:p>
        </p:txBody>
      </p:sp>
      <p:sp>
        <p:nvSpPr>
          <p:cNvPr id="23564" name="Text Box 21"/>
          <p:cNvSpPr txBox="1">
            <a:spLocks noChangeArrowheads="1"/>
          </p:cNvSpPr>
          <p:nvPr/>
        </p:nvSpPr>
        <p:spPr bwMode="auto">
          <a:xfrm>
            <a:off x="7800975" y="2814638"/>
            <a:ext cx="5778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0.5 µm</a:t>
            </a:r>
            <a:endParaRPr lang="en-US" sz="14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23565" name="Line 22"/>
          <p:cNvSpPr>
            <a:spLocks noChangeShapeType="1"/>
          </p:cNvSpPr>
          <p:nvPr/>
        </p:nvSpPr>
        <p:spPr bwMode="auto">
          <a:xfrm>
            <a:off x="7759700" y="2755900"/>
            <a:ext cx="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Line 23"/>
          <p:cNvSpPr>
            <a:spLocks noChangeShapeType="1"/>
          </p:cNvSpPr>
          <p:nvPr/>
        </p:nvSpPr>
        <p:spPr bwMode="auto">
          <a:xfrm>
            <a:off x="8407400" y="2759075"/>
            <a:ext cx="0" cy="79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7" name="Line 24"/>
          <p:cNvSpPr>
            <a:spLocks noChangeShapeType="1"/>
          </p:cNvSpPr>
          <p:nvPr/>
        </p:nvSpPr>
        <p:spPr bwMode="auto">
          <a:xfrm>
            <a:off x="7756525" y="2794000"/>
            <a:ext cx="650875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8" name="Text Box 28"/>
          <p:cNvSpPr txBox="1">
            <a:spLocks noChangeArrowheads="1"/>
          </p:cNvSpPr>
          <p:nvPr/>
        </p:nvSpPr>
        <p:spPr bwMode="auto">
          <a:xfrm>
            <a:off x="3578225" y="3243263"/>
            <a:ext cx="577850" cy="18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1 µm</a:t>
            </a:r>
            <a:endParaRPr lang="en-US" sz="14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23569" name="Line 29"/>
          <p:cNvSpPr>
            <a:spLocks noChangeShapeType="1"/>
          </p:cNvSpPr>
          <p:nvPr/>
        </p:nvSpPr>
        <p:spPr bwMode="auto">
          <a:xfrm>
            <a:off x="3527425" y="3178175"/>
            <a:ext cx="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0" name="Line 30"/>
          <p:cNvSpPr>
            <a:spLocks noChangeShapeType="1"/>
          </p:cNvSpPr>
          <p:nvPr/>
        </p:nvSpPr>
        <p:spPr bwMode="auto">
          <a:xfrm flipH="1">
            <a:off x="4057650" y="3181350"/>
            <a:ext cx="0" cy="82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1" name="Line 31"/>
          <p:cNvSpPr>
            <a:spLocks noChangeShapeType="1"/>
          </p:cNvSpPr>
          <p:nvPr/>
        </p:nvSpPr>
        <p:spPr bwMode="auto">
          <a:xfrm>
            <a:off x="3527425" y="3216275"/>
            <a:ext cx="53340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2" name="Line 32"/>
          <p:cNvSpPr>
            <a:spLocks noChangeShapeType="1"/>
          </p:cNvSpPr>
          <p:nvPr/>
        </p:nvSpPr>
        <p:spPr bwMode="auto">
          <a:xfrm flipH="1">
            <a:off x="1717675" y="695325"/>
            <a:ext cx="3175" cy="1200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3" name="Line 34"/>
          <p:cNvSpPr>
            <a:spLocks noChangeShapeType="1"/>
          </p:cNvSpPr>
          <p:nvPr/>
        </p:nvSpPr>
        <p:spPr bwMode="auto">
          <a:xfrm flipV="1">
            <a:off x="1841500" y="704850"/>
            <a:ext cx="1041400" cy="191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4" name="Line 35"/>
          <p:cNvSpPr>
            <a:spLocks noChangeShapeType="1"/>
          </p:cNvSpPr>
          <p:nvPr/>
        </p:nvSpPr>
        <p:spPr bwMode="auto">
          <a:xfrm flipH="1" flipV="1">
            <a:off x="2882900" y="711200"/>
            <a:ext cx="165100" cy="835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5" name="Line 36"/>
          <p:cNvSpPr>
            <a:spLocks noChangeShapeType="1"/>
          </p:cNvSpPr>
          <p:nvPr/>
        </p:nvSpPr>
        <p:spPr bwMode="auto">
          <a:xfrm flipV="1">
            <a:off x="5530850" y="714375"/>
            <a:ext cx="511175" cy="1285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6" name="Line 37"/>
          <p:cNvSpPr>
            <a:spLocks noChangeShapeType="1"/>
          </p:cNvSpPr>
          <p:nvPr/>
        </p:nvSpPr>
        <p:spPr bwMode="auto">
          <a:xfrm flipH="1" flipV="1">
            <a:off x="6038850" y="704850"/>
            <a:ext cx="6350" cy="1098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7" name="Line 38"/>
          <p:cNvSpPr>
            <a:spLocks noChangeShapeType="1"/>
          </p:cNvSpPr>
          <p:nvPr/>
        </p:nvSpPr>
        <p:spPr bwMode="auto">
          <a:xfrm flipV="1">
            <a:off x="7165975" y="714375"/>
            <a:ext cx="206375" cy="1266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78" name="Line 39"/>
          <p:cNvSpPr>
            <a:spLocks noChangeShapeType="1"/>
          </p:cNvSpPr>
          <p:nvPr/>
        </p:nvSpPr>
        <p:spPr bwMode="auto">
          <a:xfrm flipH="1" flipV="1">
            <a:off x="7372350" y="717550"/>
            <a:ext cx="3175" cy="1063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9" descr="05_07-StarchCellulos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412875"/>
            <a:ext cx="8548687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4"/>
          <p:cNvSpPr txBox="1">
            <a:spLocks noChangeArrowheads="1"/>
          </p:cNvSpPr>
          <p:nvPr/>
        </p:nvSpPr>
        <p:spPr bwMode="auto">
          <a:xfrm>
            <a:off x="404813" y="1601788"/>
            <a:ext cx="1665287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</a:rPr>
              <a:t>(a) </a:t>
            </a: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</a:t>
            </a: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</a:rPr>
              <a:t> and </a:t>
            </a: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</a:t>
            </a: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</a:rPr>
              <a:t> glucose</a:t>
            </a:r>
          </a:p>
          <a:p>
            <a:pPr marL="457200" indent="-457200"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</a:rPr>
              <a:t>      ring structures</a:t>
            </a:r>
            <a:endParaRPr lang="en-US" sz="17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25604" name="Text Box 35"/>
          <p:cNvSpPr txBox="1">
            <a:spLocks noChangeArrowheads="1"/>
          </p:cNvSpPr>
          <p:nvPr/>
        </p:nvSpPr>
        <p:spPr bwMode="auto">
          <a:xfrm>
            <a:off x="2589213" y="2846388"/>
            <a:ext cx="81438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 Glucose</a:t>
            </a:r>
            <a:endParaRPr lang="en-US" sz="17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25605" name="Text Box 36"/>
          <p:cNvSpPr txBox="1">
            <a:spLocks noChangeArrowheads="1"/>
          </p:cNvSpPr>
          <p:nvPr/>
        </p:nvSpPr>
        <p:spPr bwMode="auto">
          <a:xfrm>
            <a:off x="5611813" y="2846388"/>
            <a:ext cx="81438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 Glucose</a:t>
            </a:r>
            <a:endParaRPr lang="en-US" sz="17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25606" name="Text Box 37"/>
          <p:cNvSpPr txBox="1">
            <a:spLocks noChangeArrowheads="1"/>
          </p:cNvSpPr>
          <p:nvPr/>
        </p:nvSpPr>
        <p:spPr bwMode="auto">
          <a:xfrm>
            <a:off x="379413" y="4700588"/>
            <a:ext cx="3709987" cy="16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(b) Starch: 1–4 linkage of  glucose monomers</a:t>
            </a:r>
            <a:endParaRPr lang="en-US" sz="17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25607" name="Text Box 38"/>
          <p:cNvSpPr txBox="1">
            <a:spLocks noChangeArrowheads="1"/>
          </p:cNvSpPr>
          <p:nvPr/>
        </p:nvSpPr>
        <p:spPr bwMode="auto">
          <a:xfrm>
            <a:off x="4811713" y="4700588"/>
            <a:ext cx="388778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457200" indent="-457200" eaLnBrk="0" hangingPunct="0">
              <a:lnSpc>
                <a:spcPct val="90000"/>
              </a:lnSpc>
            </a:pPr>
            <a:r>
              <a:rPr lang="en-US" sz="13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(b) Cellulose: 1–4 linkage of  glucose monomers</a:t>
            </a:r>
            <a:endParaRPr lang="en-US" sz="1700" b="1">
              <a:ea typeface="Geneva" pitchFamily="-1" charset="0"/>
              <a:cs typeface="Geneva" pitchFamily="-1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1" descr="05_08CelluloseArrang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388" y="182564"/>
            <a:ext cx="8459787" cy="64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3998913" y="6134100"/>
            <a:ext cx="8318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Char char="b"/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 Glucose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monomer</a:t>
            </a:r>
            <a:endParaRPr lang="en-US" sz="14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7934325" y="4019550"/>
            <a:ext cx="8318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Cellulose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molecules</a:t>
            </a:r>
            <a:endParaRPr lang="en-US" sz="14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5327650" y="1123950"/>
            <a:ext cx="890588" cy="16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Microfibril</a:t>
            </a:r>
            <a:endParaRPr lang="en-US" sz="1400" b="1">
              <a:latin typeface="Arial" pitchFamily="-1" charset="0"/>
              <a:ea typeface="Geneva" pitchFamily="-1" charset="0"/>
              <a:cs typeface="Geneva" pitchFamily="-1" charset="0"/>
            </a:endParaRPr>
          </a:p>
        </p:txBody>
      </p:sp>
      <p:sp>
        <p:nvSpPr>
          <p:cNvPr id="27654" name="Arc 11"/>
          <p:cNvSpPr>
            <a:spLocks/>
          </p:cNvSpPr>
          <p:nvPr/>
        </p:nvSpPr>
        <p:spPr bwMode="auto">
          <a:xfrm rot="5424855">
            <a:off x="5668963" y="1449387"/>
            <a:ext cx="165100" cy="53975"/>
          </a:xfrm>
          <a:custGeom>
            <a:avLst/>
            <a:gdLst>
              <a:gd name="T0" fmla="*/ 136368 w 43200"/>
              <a:gd name="T1" fmla="*/ 2776 h 40037"/>
              <a:gd name="T2" fmla="*/ 39548 w 43200"/>
              <a:gd name="T3" fmla="*/ 0 h 40037"/>
              <a:gd name="T4" fmla="*/ 82550 w 43200"/>
              <a:gd name="T5" fmla="*/ 24855 h 40037"/>
              <a:gd name="T6" fmla="*/ 0 60000 65536"/>
              <a:gd name="T7" fmla="*/ 0 60000 65536"/>
              <a:gd name="T8" fmla="*/ 0 60000 65536"/>
              <a:gd name="T9" fmla="*/ 0 w 43200"/>
              <a:gd name="T10" fmla="*/ 0 h 40037"/>
              <a:gd name="T11" fmla="*/ 43200 w 43200"/>
              <a:gd name="T12" fmla="*/ 40037 h 400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0037" fill="none" extrusionOk="0">
                <a:moveTo>
                  <a:pt x="35682" y="2058"/>
                </a:moveTo>
                <a:cubicBezTo>
                  <a:pt x="40454" y="6162"/>
                  <a:pt x="43200" y="12143"/>
                  <a:pt x="43200" y="18437"/>
                </a:cubicBezTo>
                <a:cubicBezTo>
                  <a:pt x="43200" y="30366"/>
                  <a:pt x="33529" y="40037"/>
                  <a:pt x="21600" y="40037"/>
                </a:cubicBezTo>
                <a:cubicBezTo>
                  <a:pt x="9670" y="40037"/>
                  <a:pt x="0" y="30366"/>
                  <a:pt x="0" y="18437"/>
                </a:cubicBezTo>
                <a:cubicBezTo>
                  <a:pt x="0" y="10907"/>
                  <a:pt x="3920" y="3921"/>
                  <a:pt x="10347" y="-1"/>
                </a:cubicBezTo>
              </a:path>
              <a:path w="43200" h="40037" stroke="0" extrusionOk="0">
                <a:moveTo>
                  <a:pt x="35682" y="2058"/>
                </a:moveTo>
                <a:cubicBezTo>
                  <a:pt x="40454" y="6162"/>
                  <a:pt x="43200" y="12143"/>
                  <a:pt x="43200" y="18437"/>
                </a:cubicBezTo>
                <a:cubicBezTo>
                  <a:pt x="43200" y="30366"/>
                  <a:pt x="33529" y="40037"/>
                  <a:pt x="21600" y="40037"/>
                </a:cubicBezTo>
                <a:cubicBezTo>
                  <a:pt x="9670" y="40037"/>
                  <a:pt x="0" y="30366"/>
                  <a:pt x="0" y="18437"/>
                </a:cubicBezTo>
                <a:cubicBezTo>
                  <a:pt x="0" y="10907"/>
                  <a:pt x="3920" y="3921"/>
                  <a:pt x="10347" y="-1"/>
                </a:cubicBezTo>
                <a:lnTo>
                  <a:pt x="21600" y="18437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500">
              <a:ea typeface="Geneva" pitchFamily="-1" charset="0"/>
              <a:cs typeface="Geneva" pitchFamily="-1" charset="0"/>
            </a:endParaRPr>
          </a:p>
        </p:txBody>
      </p:sp>
      <p:sp>
        <p:nvSpPr>
          <p:cNvPr id="27655" name="Text Box 13"/>
          <p:cNvSpPr txBox="1">
            <a:spLocks noChangeArrowheads="1"/>
          </p:cNvSpPr>
          <p:nvPr/>
        </p:nvSpPr>
        <p:spPr bwMode="auto">
          <a:xfrm>
            <a:off x="4514850" y="349250"/>
            <a:ext cx="1030288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Cellulose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microfibrils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in a plant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</a:rPr>
              <a:t>cell wall</a:t>
            </a:r>
            <a:endParaRPr lang="en-US" sz="14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27656" name="Text Box 14"/>
          <p:cNvSpPr txBox="1">
            <a:spLocks noChangeArrowheads="1"/>
          </p:cNvSpPr>
          <p:nvPr/>
        </p:nvSpPr>
        <p:spPr bwMode="auto">
          <a:xfrm>
            <a:off x="4527550" y="2584450"/>
            <a:ext cx="423863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0.5 µm</a:t>
            </a:r>
            <a:endParaRPr lang="en-US" sz="1000" b="1">
              <a:latin typeface="Arial" pitchFamily="-1" charset="0"/>
              <a:ea typeface="Geneva" pitchFamily="-1" charset="0"/>
              <a:cs typeface="Geneva" pitchFamily="-1" charset="0"/>
            </a:endParaRPr>
          </a:p>
          <a:p>
            <a:pPr eaLnBrk="0" hangingPunct="0">
              <a:lnSpc>
                <a:spcPct val="90000"/>
              </a:lnSpc>
            </a:pP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27657" name="Line 15"/>
          <p:cNvSpPr>
            <a:spLocks noChangeShapeType="1"/>
          </p:cNvSpPr>
          <p:nvPr/>
        </p:nvSpPr>
        <p:spPr bwMode="auto">
          <a:xfrm>
            <a:off x="4406900" y="2501900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8" name="Line 16"/>
          <p:cNvSpPr>
            <a:spLocks noChangeShapeType="1"/>
          </p:cNvSpPr>
          <p:nvPr/>
        </p:nvSpPr>
        <p:spPr bwMode="auto">
          <a:xfrm>
            <a:off x="5054600" y="2501900"/>
            <a:ext cx="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9" name="Line 17"/>
          <p:cNvSpPr>
            <a:spLocks noChangeShapeType="1"/>
          </p:cNvSpPr>
          <p:nvPr/>
        </p:nvSpPr>
        <p:spPr bwMode="auto">
          <a:xfrm>
            <a:off x="4406900" y="2540000"/>
            <a:ext cx="644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0" name="Line 18"/>
          <p:cNvSpPr>
            <a:spLocks noChangeShapeType="1"/>
          </p:cNvSpPr>
          <p:nvPr/>
        </p:nvSpPr>
        <p:spPr bwMode="auto">
          <a:xfrm flipH="1">
            <a:off x="3406775" y="1949450"/>
            <a:ext cx="3175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1" name="Line 19"/>
          <p:cNvSpPr>
            <a:spLocks noChangeShapeType="1"/>
          </p:cNvSpPr>
          <p:nvPr/>
        </p:nvSpPr>
        <p:spPr bwMode="auto">
          <a:xfrm flipH="1">
            <a:off x="3736975" y="1952625"/>
            <a:ext cx="3175" cy="95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2" name="Line 20"/>
          <p:cNvSpPr>
            <a:spLocks noChangeShapeType="1"/>
          </p:cNvSpPr>
          <p:nvPr/>
        </p:nvSpPr>
        <p:spPr bwMode="auto">
          <a:xfrm>
            <a:off x="3409950" y="1997075"/>
            <a:ext cx="330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3" name="Text Box 21"/>
          <p:cNvSpPr txBox="1">
            <a:spLocks noChangeArrowheads="1"/>
          </p:cNvSpPr>
          <p:nvPr/>
        </p:nvSpPr>
        <p:spPr bwMode="auto">
          <a:xfrm>
            <a:off x="3387725" y="2054225"/>
            <a:ext cx="360363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10 µm</a:t>
            </a:r>
            <a:endParaRPr lang="en-US" sz="1000" b="1">
              <a:latin typeface="Arial" pitchFamily="-1" charset="0"/>
              <a:ea typeface="Geneva" pitchFamily="-1" charset="0"/>
              <a:cs typeface="Geneva" pitchFamily="-1" charset="0"/>
            </a:endParaRPr>
          </a:p>
          <a:p>
            <a:pPr eaLnBrk="0" hangingPunct="0">
              <a:lnSpc>
                <a:spcPct val="90000"/>
              </a:lnSpc>
            </a:pP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27664" name="Line 22"/>
          <p:cNvSpPr>
            <a:spLocks noChangeShapeType="1"/>
          </p:cNvSpPr>
          <p:nvPr/>
        </p:nvSpPr>
        <p:spPr bwMode="auto">
          <a:xfrm flipH="1">
            <a:off x="5753100" y="1298575"/>
            <a:ext cx="6350" cy="92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5" name="Line 23"/>
          <p:cNvSpPr>
            <a:spLocks noChangeShapeType="1"/>
          </p:cNvSpPr>
          <p:nvPr/>
        </p:nvSpPr>
        <p:spPr bwMode="auto">
          <a:xfrm>
            <a:off x="8185150" y="3587750"/>
            <a:ext cx="0" cy="390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6" name="Line 24"/>
          <p:cNvSpPr>
            <a:spLocks noChangeShapeType="1"/>
          </p:cNvSpPr>
          <p:nvPr/>
        </p:nvSpPr>
        <p:spPr bwMode="auto">
          <a:xfrm>
            <a:off x="7966075" y="3762375"/>
            <a:ext cx="222250" cy="222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7" name="Text Box 28"/>
          <p:cNvSpPr txBox="1">
            <a:spLocks noChangeArrowheads="1"/>
          </p:cNvSpPr>
          <p:nvPr/>
        </p:nvSpPr>
        <p:spPr bwMode="auto">
          <a:xfrm>
            <a:off x="2654300" y="222250"/>
            <a:ext cx="890588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Cell walls</a:t>
            </a:r>
            <a:endParaRPr lang="en-US" sz="1400" b="1">
              <a:latin typeface="Arial" pitchFamily="-1" charset="0"/>
              <a:ea typeface="Geneva" pitchFamily="-1" charset="0"/>
              <a:cs typeface="Geneva" pitchFamily="-1" charset="0"/>
            </a:endParaRPr>
          </a:p>
        </p:txBody>
      </p:sp>
      <p:sp>
        <p:nvSpPr>
          <p:cNvPr id="27668" name="Line 29"/>
          <p:cNvSpPr>
            <a:spLocks noChangeShapeType="1"/>
          </p:cNvSpPr>
          <p:nvPr/>
        </p:nvSpPr>
        <p:spPr bwMode="auto">
          <a:xfrm flipV="1">
            <a:off x="2892425" y="415925"/>
            <a:ext cx="161925" cy="581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69" name="Line 30"/>
          <p:cNvSpPr>
            <a:spLocks noChangeShapeType="1"/>
          </p:cNvSpPr>
          <p:nvPr/>
        </p:nvSpPr>
        <p:spPr bwMode="auto">
          <a:xfrm flipH="1" flipV="1">
            <a:off x="3054350" y="428625"/>
            <a:ext cx="441325" cy="3270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3" descr="05_09CelluloseDigesting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9850" y="1825625"/>
            <a:ext cx="646271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3" descr="05_10Chiti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630363"/>
            <a:ext cx="8535987" cy="359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706438" y="4268788"/>
            <a:ext cx="15763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9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The </a:t>
            </a: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structure</a:t>
            </a:r>
            <a:endParaRPr lang="en-US" sz="1900" b="1">
              <a:latin typeface="Arial" pitchFamily="-1" charset="0"/>
              <a:ea typeface="Geneva" pitchFamily="-1" charset="0"/>
              <a:cs typeface="Geneva" pitchFamily="-1" charset="0"/>
              <a:sym typeface="Symbol" pitchFamily="-1" charset="2"/>
            </a:endParaRP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9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of the chitin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9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monomer.</a:t>
            </a:r>
            <a:endParaRPr lang="en-US" sz="19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31748" name="Text Box 8"/>
          <p:cNvSpPr txBox="1">
            <a:spLocks noChangeArrowheads="1"/>
          </p:cNvSpPr>
          <p:nvPr/>
        </p:nvSpPr>
        <p:spPr bwMode="auto">
          <a:xfrm>
            <a:off x="331788" y="4244975"/>
            <a:ext cx="30321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9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(a)</a:t>
            </a:r>
            <a:endParaRPr lang="en-US" sz="1900" b="1">
              <a:latin typeface="Arial" pitchFamily="-1" charset="0"/>
              <a:ea typeface="Geneva" pitchFamily="-1" charset="0"/>
              <a:cs typeface="Geneva" pitchFamily="-1" charset="0"/>
            </a:endParaRPr>
          </a:p>
          <a:p>
            <a:pPr eaLnBrk="0" hangingPunct="0">
              <a:lnSpc>
                <a:spcPct val="90000"/>
              </a:lnSpc>
            </a:pPr>
            <a:endParaRPr lang="en-US" sz="19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31749" name="Text Box 9"/>
          <p:cNvSpPr txBox="1">
            <a:spLocks noChangeArrowheads="1"/>
          </p:cNvSpPr>
          <p:nvPr/>
        </p:nvSpPr>
        <p:spPr bwMode="auto">
          <a:xfrm>
            <a:off x="2832100" y="4248150"/>
            <a:ext cx="3032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9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(b)</a:t>
            </a:r>
            <a:endParaRPr lang="en-US" sz="1900" b="1">
              <a:latin typeface="Arial" pitchFamily="-1" charset="0"/>
              <a:ea typeface="Geneva" pitchFamily="-1" charset="0"/>
              <a:cs typeface="Geneva" pitchFamily="-1" charset="0"/>
            </a:endParaRPr>
          </a:p>
          <a:p>
            <a:pPr eaLnBrk="0" hangingPunct="0">
              <a:lnSpc>
                <a:spcPct val="90000"/>
              </a:lnSpc>
            </a:pPr>
            <a:endParaRPr lang="en-US" sz="19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5927725" y="4246563"/>
            <a:ext cx="30321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9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(c)</a:t>
            </a:r>
            <a:endParaRPr lang="en-US" sz="1900" b="1">
              <a:latin typeface="Arial" pitchFamily="-1" charset="0"/>
              <a:ea typeface="Geneva" pitchFamily="-1" charset="0"/>
              <a:cs typeface="Geneva" pitchFamily="-1" charset="0"/>
            </a:endParaRPr>
          </a:p>
          <a:p>
            <a:pPr eaLnBrk="0" hangingPunct="0">
              <a:lnSpc>
                <a:spcPct val="90000"/>
              </a:lnSpc>
            </a:pPr>
            <a:endParaRPr lang="en-US" sz="19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31751" name="Text Box 11"/>
          <p:cNvSpPr txBox="1">
            <a:spLocks noChangeArrowheads="1"/>
          </p:cNvSpPr>
          <p:nvPr/>
        </p:nvSpPr>
        <p:spPr bwMode="auto">
          <a:xfrm>
            <a:off x="3206750" y="4267200"/>
            <a:ext cx="18351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Chitin forms the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exoskeleton of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arthropods.</a:t>
            </a:r>
            <a:endParaRPr lang="en-US" sz="18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31752" name="Text Box 12"/>
          <p:cNvSpPr txBox="1">
            <a:spLocks noChangeArrowheads="1"/>
          </p:cNvSpPr>
          <p:nvPr/>
        </p:nvSpPr>
        <p:spPr bwMode="auto">
          <a:xfrm>
            <a:off x="6310313" y="4276725"/>
            <a:ext cx="25384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Chitin is used to make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a strong and flexible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8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surgical thread.</a:t>
            </a:r>
            <a:endParaRPr lang="en-US" sz="1800" b="1">
              <a:ea typeface="Geneva" pitchFamily="-1" charset="0"/>
              <a:cs typeface="Geneva" pitchFamily="-1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7310" y="1443747"/>
            <a:ext cx="6796689" cy="4450805"/>
          </a:xfrm>
        </p:spPr>
        <p:txBody>
          <a:bodyPr numCol="1">
            <a:no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Polymers of amino acids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Highly complex shape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Function is based on shape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Huge variety of functions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0" descr="05_T01ProteinFunction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1011238"/>
            <a:ext cx="854868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6" descr="05_16EnzymeCatalyticCyc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9" y="223838"/>
            <a:ext cx="8401050" cy="630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3659188" y="3181350"/>
            <a:ext cx="12985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Enzyme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(sucrase)</a:t>
            </a:r>
            <a:endParaRPr lang="en-US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5360988" y="920750"/>
            <a:ext cx="1450975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Substrate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(sucrose)</a:t>
            </a:r>
            <a:endParaRPr lang="en-US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46085" name="Text Box 8"/>
          <p:cNvSpPr txBox="1">
            <a:spLocks noChangeArrowheads="1"/>
          </p:cNvSpPr>
          <p:nvPr/>
        </p:nvSpPr>
        <p:spPr bwMode="auto">
          <a:xfrm>
            <a:off x="1449388" y="4222750"/>
            <a:ext cx="1247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Fructose</a:t>
            </a:r>
            <a:endParaRPr lang="en-US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46086" name="Text Box 9"/>
          <p:cNvSpPr txBox="1">
            <a:spLocks noChangeArrowheads="1"/>
          </p:cNvSpPr>
          <p:nvPr/>
        </p:nvSpPr>
        <p:spPr bwMode="auto">
          <a:xfrm>
            <a:off x="344488" y="2863850"/>
            <a:ext cx="12477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Glucose</a:t>
            </a:r>
            <a:endParaRPr lang="en-US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46087" name="Text Box 10"/>
          <p:cNvSpPr txBox="1">
            <a:spLocks noChangeArrowheads="1"/>
          </p:cNvSpPr>
          <p:nvPr/>
        </p:nvSpPr>
        <p:spPr bwMode="auto">
          <a:xfrm>
            <a:off x="1531938" y="3670300"/>
            <a:ext cx="48577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OH</a:t>
            </a:r>
            <a:endParaRPr lang="en-US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46088" name="Text Box 11"/>
          <p:cNvSpPr txBox="1">
            <a:spLocks noChangeArrowheads="1"/>
          </p:cNvSpPr>
          <p:nvPr/>
        </p:nvSpPr>
        <p:spPr bwMode="auto">
          <a:xfrm>
            <a:off x="1154113" y="4902200"/>
            <a:ext cx="2254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</a:t>
            </a:r>
            <a:endParaRPr lang="en-US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46089" name="Text Box 12"/>
          <p:cNvSpPr txBox="1">
            <a:spLocks noChangeArrowheads="1"/>
          </p:cNvSpPr>
          <p:nvPr/>
        </p:nvSpPr>
        <p:spPr bwMode="auto">
          <a:xfrm>
            <a:off x="1414463" y="4918075"/>
            <a:ext cx="228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O</a:t>
            </a:r>
            <a:endParaRPr lang="en-US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46090" name="Text Box 13"/>
          <p:cNvSpPr txBox="1">
            <a:spLocks noChangeArrowheads="1"/>
          </p:cNvSpPr>
          <p:nvPr/>
        </p:nvSpPr>
        <p:spPr bwMode="auto">
          <a:xfrm>
            <a:off x="8120063" y="3835400"/>
            <a:ext cx="58102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</a:t>
            </a:r>
            <a:r>
              <a:rPr lang="en-US" b="1" baseline="-25000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2</a:t>
            </a:r>
            <a:r>
              <a:rPr lang="en-US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O</a:t>
            </a:r>
            <a:endParaRPr lang="en-US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46091" name="Line 15"/>
          <p:cNvSpPr>
            <a:spLocks noChangeShapeType="1"/>
          </p:cNvSpPr>
          <p:nvPr/>
        </p:nvSpPr>
        <p:spPr bwMode="auto">
          <a:xfrm>
            <a:off x="3162300" y="2654300"/>
            <a:ext cx="4445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Four Classes of Biological Macromolecules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7676" y="1724035"/>
            <a:ext cx="4468649" cy="3574941"/>
          </a:xfrm>
        </p:spPr>
        <p:txBody>
          <a:bodyPr>
            <a:no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Lipids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Polysaccharides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Proteins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Nucleic Acids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2" descr="05_UN01InTex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6463" y="190500"/>
            <a:ext cx="7329487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1568450" y="4879975"/>
            <a:ext cx="2066925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5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Amino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5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group</a:t>
            </a:r>
          </a:p>
        </p:txBody>
      </p:sp>
      <p:sp>
        <p:nvSpPr>
          <p:cNvPr id="48132" name="Text Box 7"/>
          <p:cNvSpPr txBox="1">
            <a:spLocks noChangeArrowheads="1"/>
          </p:cNvSpPr>
          <p:nvPr/>
        </p:nvSpPr>
        <p:spPr bwMode="auto">
          <a:xfrm>
            <a:off x="5327650" y="4867275"/>
            <a:ext cx="2778125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5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Carboxyl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5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group</a:t>
            </a:r>
          </a:p>
        </p:txBody>
      </p:sp>
      <p:sp>
        <p:nvSpPr>
          <p:cNvPr id="48133" name="Text Box 8"/>
          <p:cNvSpPr txBox="1">
            <a:spLocks noChangeArrowheads="1"/>
          </p:cNvSpPr>
          <p:nvPr/>
        </p:nvSpPr>
        <p:spPr bwMode="auto">
          <a:xfrm>
            <a:off x="5073650" y="371475"/>
            <a:ext cx="27400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5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 carbon</a:t>
            </a:r>
          </a:p>
        </p:txBody>
      </p:sp>
      <p:sp>
        <p:nvSpPr>
          <p:cNvPr id="48134" name="Line 10"/>
          <p:cNvSpPr>
            <a:spLocks noChangeShapeType="1"/>
          </p:cNvSpPr>
          <p:nvPr/>
        </p:nvSpPr>
        <p:spPr bwMode="auto">
          <a:xfrm rot="21196233" flipV="1">
            <a:off x="4784725" y="2300288"/>
            <a:ext cx="63500" cy="42862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5" name="Line 11"/>
          <p:cNvSpPr>
            <a:spLocks noChangeShapeType="1"/>
          </p:cNvSpPr>
          <p:nvPr/>
        </p:nvSpPr>
        <p:spPr bwMode="auto">
          <a:xfrm flipV="1">
            <a:off x="4935538" y="1008063"/>
            <a:ext cx="1427162" cy="1235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063" descr="05_17-AminoAcids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5700" y="136525"/>
            <a:ext cx="429260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 Box 1028"/>
          <p:cNvSpPr txBox="1">
            <a:spLocks noChangeArrowheads="1"/>
          </p:cNvSpPr>
          <p:nvPr/>
        </p:nvSpPr>
        <p:spPr bwMode="auto">
          <a:xfrm>
            <a:off x="4254500" y="161925"/>
            <a:ext cx="5111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Nonpolar</a:t>
            </a:r>
          </a:p>
        </p:txBody>
      </p:sp>
      <p:sp>
        <p:nvSpPr>
          <p:cNvPr id="50180" name="Text Box 1035"/>
          <p:cNvSpPr txBox="1">
            <a:spLocks noChangeArrowheads="1"/>
          </p:cNvSpPr>
          <p:nvPr/>
        </p:nvSpPr>
        <p:spPr bwMode="auto">
          <a:xfrm>
            <a:off x="2609850" y="1260475"/>
            <a:ext cx="555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Glycine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(Gly or G)</a:t>
            </a:r>
          </a:p>
        </p:txBody>
      </p:sp>
      <p:sp>
        <p:nvSpPr>
          <p:cNvPr id="50181" name="Text Box 1036"/>
          <p:cNvSpPr txBox="1">
            <a:spLocks noChangeArrowheads="1"/>
          </p:cNvSpPr>
          <p:nvPr/>
        </p:nvSpPr>
        <p:spPr bwMode="auto">
          <a:xfrm>
            <a:off x="3435350" y="1266825"/>
            <a:ext cx="555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Alanine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(Ala or A)</a:t>
            </a:r>
          </a:p>
        </p:txBody>
      </p:sp>
      <p:sp>
        <p:nvSpPr>
          <p:cNvPr id="50182" name="Text Box 1037"/>
          <p:cNvSpPr txBox="1">
            <a:spLocks noChangeArrowheads="1"/>
          </p:cNvSpPr>
          <p:nvPr/>
        </p:nvSpPr>
        <p:spPr bwMode="auto">
          <a:xfrm>
            <a:off x="4292600" y="1260475"/>
            <a:ext cx="555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Valine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(Val or V)</a:t>
            </a:r>
          </a:p>
        </p:txBody>
      </p:sp>
      <p:sp>
        <p:nvSpPr>
          <p:cNvPr id="50183" name="Text Box 1038"/>
          <p:cNvSpPr txBox="1">
            <a:spLocks noChangeArrowheads="1"/>
          </p:cNvSpPr>
          <p:nvPr/>
        </p:nvSpPr>
        <p:spPr bwMode="auto">
          <a:xfrm>
            <a:off x="5130800" y="1260475"/>
            <a:ext cx="555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Leucine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(Leu or L)</a:t>
            </a:r>
          </a:p>
        </p:txBody>
      </p:sp>
      <p:sp>
        <p:nvSpPr>
          <p:cNvPr id="50184" name="Text Box 1039"/>
          <p:cNvSpPr txBox="1">
            <a:spLocks noChangeArrowheads="1"/>
          </p:cNvSpPr>
          <p:nvPr/>
        </p:nvSpPr>
        <p:spPr bwMode="auto">
          <a:xfrm>
            <a:off x="5994400" y="1260475"/>
            <a:ext cx="555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Isoleucine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(Ile or </a:t>
            </a:r>
            <a:r>
              <a:rPr lang="en-US" sz="900" b="1">
                <a:latin typeface="TimesNewRomanPS Bold" pitchFamily="48" charset="0"/>
                <a:ea typeface="Geneva" pitchFamily="-65" charset="0"/>
                <a:cs typeface="Geneva" pitchFamily="-65" charset="0"/>
              </a:rPr>
              <a:t>I</a:t>
            </a: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)</a:t>
            </a:r>
          </a:p>
        </p:txBody>
      </p:sp>
      <p:sp>
        <p:nvSpPr>
          <p:cNvPr id="50185" name="Text Box 1040"/>
          <p:cNvSpPr txBox="1">
            <a:spLocks noChangeArrowheads="1"/>
          </p:cNvSpPr>
          <p:nvPr/>
        </p:nvSpPr>
        <p:spPr bwMode="auto">
          <a:xfrm>
            <a:off x="2590800" y="2524125"/>
            <a:ext cx="6000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Methionine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(Met or M)</a:t>
            </a:r>
          </a:p>
        </p:txBody>
      </p:sp>
      <p:sp>
        <p:nvSpPr>
          <p:cNvPr id="50186" name="Text Box 1041"/>
          <p:cNvSpPr txBox="1">
            <a:spLocks noChangeArrowheads="1"/>
          </p:cNvSpPr>
          <p:nvPr/>
        </p:nvSpPr>
        <p:spPr bwMode="auto">
          <a:xfrm>
            <a:off x="3613150" y="2524125"/>
            <a:ext cx="752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Phenylalanine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(Phe or F)</a:t>
            </a:r>
          </a:p>
        </p:txBody>
      </p:sp>
      <p:sp>
        <p:nvSpPr>
          <p:cNvPr id="50187" name="Text Box 1042"/>
          <p:cNvSpPr txBox="1">
            <a:spLocks noChangeArrowheads="1"/>
          </p:cNvSpPr>
          <p:nvPr/>
        </p:nvSpPr>
        <p:spPr bwMode="auto">
          <a:xfrm>
            <a:off x="4813300" y="2517775"/>
            <a:ext cx="62547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Trypotphan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(Trp or W)</a:t>
            </a:r>
          </a:p>
        </p:txBody>
      </p:sp>
      <p:sp>
        <p:nvSpPr>
          <p:cNvPr id="50188" name="Text Box 1043"/>
          <p:cNvSpPr txBox="1">
            <a:spLocks noChangeArrowheads="1"/>
          </p:cNvSpPr>
          <p:nvPr/>
        </p:nvSpPr>
        <p:spPr bwMode="auto">
          <a:xfrm>
            <a:off x="5956300" y="2524125"/>
            <a:ext cx="55562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Proline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(Pro or P)</a:t>
            </a:r>
          </a:p>
        </p:txBody>
      </p:sp>
      <p:sp>
        <p:nvSpPr>
          <p:cNvPr id="50189" name="Text Box 1044"/>
          <p:cNvSpPr txBox="1">
            <a:spLocks noChangeArrowheads="1"/>
          </p:cNvSpPr>
          <p:nvPr/>
        </p:nvSpPr>
        <p:spPr bwMode="auto">
          <a:xfrm>
            <a:off x="4470400" y="2968625"/>
            <a:ext cx="2952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Polar</a:t>
            </a:r>
          </a:p>
        </p:txBody>
      </p:sp>
      <p:sp>
        <p:nvSpPr>
          <p:cNvPr id="50190" name="Text Box 1046"/>
          <p:cNvSpPr txBox="1">
            <a:spLocks noChangeArrowheads="1"/>
          </p:cNvSpPr>
          <p:nvPr/>
        </p:nvSpPr>
        <p:spPr bwMode="auto">
          <a:xfrm>
            <a:off x="2559050" y="4060825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Serine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(Ser or S)</a:t>
            </a:r>
          </a:p>
        </p:txBody>
      </p:sp>
      <p:sp>
        <p:nvSpPr>
          <p:cNvPr id="50191" name="Text Box 1047"/>
          <p:cNvSpPr txBox="1">
            <a:spLocks noChangeArrowheads="1"/>
          </p:cNvSpPr>
          <p:nvPr/>
        </p:nvSpPr>
        <p:spPr bwMode="auto">
          <a:xfrm>
            <a:off x="3282950" y="4060825"/>
            <a:ext cx="5302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Threonine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(Thr or T)</a:t>
            </a:r>
          </a:p>
        </p:txBody>
      </p:sp>
      <p:sp>
        <p:nvSpPr>
          <p:cNvPr id="50192" name="Text Box 1048"/>
          <p:cNvSpPr txBox="1">
            <a:spLocks noChangeArrowheads="1"/>
          </p:cNvSpPr>
          <p:nvPr/>
        </p:nvSpPr>
        <p:spPr bwMode="auto">
          <a:xfrm>
            <a:off x="3949700" y="4060825"/>
            <a:ext cx="6000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Cysteine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(Cys or C)</a:t>
            </a:r>
          </a:p>
        </p:txBody>
      </p:sp>
      <p:sp>
        <p:nvSpPr>
          <p:cNvPr id="50193" name="Text Box 1049"/>
          <p:cNvSpPr txBox="1">
            <a:spLocks noChangeArrowheads="1"/>
          </p:cNvSpPr>
          <p:nvPr/>
        </p:nvSpPr>
        <p:spPr bwMode="auto">
          <a:xfrm>
            <a:off x="4622800" y="4060825"/>
            <a:ext cx="5365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Tyrosine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(Tyr or Y)</a:t>
            </a:r>
          </a:p>
        </p:txBody>
      </p:sp>
      <p:sp>
        <p:nvSpPr>
          <p:cNvPr id="50194" name="Text Box 1050"/>
          <p:cNvSpPr txBox="1">
            <a:spLocks noChangeArrowheads="1"/>
          </p:cNvSpPr>
          <p:nvPr/>
        </p:nvSpPr>
        <p:spPr bwMode="auto">
          <a:xfrm>
            <a:off x="5321300" y="4060825"/>
            <a:ext cx="63182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Asparagine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(Asn or N)</a:t>
            </a:r>
          </a:p>
        </p:txBody>
      </p:sp>
      <p:sp>
        <p:nvSpPr>
          <p:cNvPr id="50195" name="Text Box 1051"/>
          <p:cNvSpPr txBox="1">
            <a:spLocks noChangeArrowheads="1"/>
          </p:cNvSpPr>
          <p:nvPr/>
        </p:nvSpPr>
        <p:spPr bwMode="auto">
          <a:xfrm>
            <a:off x="6051550" y="4054475"/>
            <a:ext cx="54927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Glutamine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(Gln or Q)</a:t>
            </a:r>
          </a:p>
        </p:txBody>
      </p:sp>
      <p:sp>
        <p:nvSpPr>
          <p:cNvPr id="50196" name="Text Box 1052"/>
          <p:cNvSpPr txBox="1">
            <a:spLocks noChangeArrowheads="1"/>
          </p:cNvSpPr>
          <p:nvPr/>
        </p:nvSpPr>
        <p:spPr bwMode="auto">
          <a:xfrm>
            <a:off x="4260850" y="4530725"/>
            <a:ext cx="638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Electrically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charged</a:t>
            </a:r>
          </a:p>
        </p:txBody>
      </p:sp>
      <p:sp>
        <p:nvSpPr>
          <p:cNvPr id="50197" name="Text Box 1053"/>
          <p:cNvSpPr txBox="1">
            <a:spLocks noChangeArrowheads="1"/>
          </p:cNvSpPr>
          <p:nvPr/>
        </p:nvSpPr>
        <p:spPr bwMode="auto">
          <a:xfrm>
            <a:off x="3117850" y="4835525"/>
            <a:ext cx="371475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Acidic</a:t>
            </a:r>
          </a:p>
        </p:txBody>
      </p:sp>
      <p:sp>
        <p:nvSpPr>
          <p:cNvPr id="50198" name="Text Box 1054"/>
          <p:cNvSpPr txBox="1">
            <a:spLocks noChangeArrowheads="1"/>
          </p:cNvSpPr>
          <p:nvPr/>
        </p:nvSpPr>
        <p:spPr bwMode="auto">
          <a:xfrm>
            <a:off x="5359400" y="4835525"/>
            <a:ext cx="3143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Basic</a:t>
            </a:r>
          </a:p>
        </p:txBody>
      </p:sp>
      <p:sp>
        <p:nvSpPr>
          <p:cNvPr id="50199" name="AutoShape 1056"/>
          <p:cNvSpPr>
            <a:spLocks/>
          </p:cNvSpPr>
          <p:nvPr/>
        </p:nvSpPr>
        <p:spPr bwMode="auto">
          <a:xfrm rot="5400000">
            <a:off x="3238500" y="4254500"/>
            <a:ext cx="114300" cy="1524000"/>
          </a:xfrm>
          <a:prstGeom prst="leftBrace">
            <a:avLst>
              <a:gd name="adj1" fmla="val 1111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50200" name="AutoShape 1057"/>
          <p:cNvSpPr>
            <a:spLocks/>
          </p:cNvSpPr>
          <p:nvPr/>
        </p:nvSpPr>
        <p:spPr bwMode="auto">
          <a:xfrm rot="5400000">
            <a:off x="5461000" y="3911600"/>
            <a:ext cx="88900" cy="2171700"/>
          </a:xfrm>
          <a:prstGeom prst="leftBrace">
            <a:avLst>
              <a:gd name="adj1" fmla="val 20357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50201" name="Text Box 1058"/>
          <p:cNvSpPr txBox="1">
            <a:spLocks noChangeArrowheads="1"/>
          </p:cNvSpPr>
          <p:nvPr/>
        </p:nvSpPr>
        <p:spPr bwMode="auto">
          <a:xfrm>
            <a:off x="2489200" y="6257925"/>
            <a:ext cx="7461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Aspartic acid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(Asp or D)</a:t>
            </a:r>
          </a:p>
        </p:txBody>
      </p:sp>
      <p:sp>
        <p:nvSpPr>
          <p:cNvPr id="50202" name="Text Box 1059"/>
          <p:cNvSpPr txBox="1">
            <a:spLocks noChangeArrowheads="1"/>
          </p:cNvSpPr>
          <p:nvPr/>
        </p:nvSpPr>
        <p:spPr bwMode="auto">
          <a:xfrm>
            <a:off x="3302000" y="6251575"/>
            <a:ext cx="746125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Glutamic acid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(Glu or E)</a:t>
            </a:r>
          </a:p>
        </p:txBody>
      </p:sp>
      <p:sp>
        <p:nvSpPr>
          <p:cNvPr id="50203" name="Text Box 1060"/>
          <p:cNvSpPr txBox="1">
            <a:spLocks noChangeArrowheads="1"/>
          </p:cNvSpPr>
          <p:nvPr/>
        </p:nvSpPr>
        <p:spPr bwMode="auto">
          <a:xfrm>
            <a:off x="4495800" y="6257925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Lysine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(Lys or K)</a:t>
            </a:r>
          </a:p>
        </p:txBody>
      </p:sp>
      <p:sp>
        <p:nvSpPr>
          <p:cNvPr id="50204" name="Text Box 1061"/>
          <p:cNvSpPr txBox="1">
            <a:spLocks noChangeArrowheads="1"/>
          </p:cNvSpPr>
          <p:nvPr/>
        </p:nvSpPr>
        <p:spPr bwMode="auto">
          <a:xfrm>
            <a:off x="5238750" y="6257925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Arginine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(Arg or R)</a:t>
            </a:r>
          </a:p>
        </p:txBody>
      </p:sp>
      <p:sp>
        <p:nvSpPr>
          <p:cNvPr id="50205" name="Text Box 1062"/>
          <p:cNvSpPr txBox="1">
            <a:spLocks noChangeArrowheads="1"/>
          </p:cNvSpPr>
          <p:nvPr/>
        </p:nvSpPr>
        <p:spPr bwMode="auto">
          <a:xfrm>
            <a:off x="5969000" y="6251575"/>
            <a:ext cx="5492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Histidine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(His or H)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2" descr="05_18PolypeptideChai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6563" y="136525"/>
            <a:ext cx="573087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Text Box 8"/>
          <p:cNvSpPr txBox="1">
            <a:spLocks noChangeArrowheads="1"/>
          </p:cNvSpPr>
          <p:nvPr/>
        </p:nvSpPr>
        <p:spPr bwMode="auto">
          <a:xfrm>
            <a:off x="4464050" y="4273550"/>
            <a:ext cx="7096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buFont typeface="Symbol" pitchFamily="-65" charset="2"/>
              <a:buNone/>
            </a:pPr>
            <a:r>
              <a:rPr lang="en-US" sz="14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Peptide</a:t>
            </a:r>
          </a:p>
          <a:p>
            <a:pPr eaLnBrk="0" hangingPunct="0">
              <a:buFont typeface="Symbol" pitchFamily="-65" charset="2"/>
              <a:buNone/>
            </a:pPr>
            <a:r>
              <a:rPr lang="en-US" sz="14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bond</a:t>
            </a:r>
            <a:endParaRPr lang="en-US" sz="14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52228" name="Text Box 7"/>
          <p:cNvSpPr txBox="1">
            <a:spLocks noChangeArrowheads="1"/>
          </p:cNvSpPr>
          <p:nvPr/>
        </p:nvSpPr>
        <p:spPr bwMode="auto">
          <a:xfrm>
            <a:off x="2211388" y="6129338"/>
            <a:ext cx="1346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4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Amino end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4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(N-terminus)</a:t>
            </a:r>
            <a:endParaRPr lang="en-US" sz="14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52229" name="AutoShape 16"/>
          <p:cNvSpPr>
            <a:spLocks/>
          </p:cNvSpPr>
          <p:nvPr/>
        </p:nvSpPr>
        <p:spPr bwMode="auto">
          <a:xfrm rot="34922">
            <a:off x="6178550" y="3494088"/>
            <a:ext cx="165100" cy="1284287"/>
          </a:xfrm>
          <a:prstGeom prst="rightBrace">
            <a:avLst>
              <a:gd name="adj1" fmla="val 6482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52230" name="Text Box 17"/>
          <p:cNvSpPr txBox="1">
            <a:spLocks noChangeArrowheads="1"/>
          </p:cNvSpPr>
          <p:nvPr/>
        </p:nvSpPr>
        <p:spPr bwMode="auto">
          <a:xfrm>
            <a:off x="2762250" y="438150"/>
            <a:ext cx="7096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buFont typeface="Symbol" pitchFamily="-65" charset="2"/>
              <a:buNone/>
            </a:pPr>
            <a:r>
              <a:rPr lang="en-US" sz="14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Peptide</a:t>
            </a:r>
          </a:p>
          <a:p>
            <a:pPr eaLnBrk="0" hangingPunct="0">
              <a:buFont typeface="Symbol" pitchFamily="-65" charset="2"/>
              <a:buNone/>
            </a:pPr>
            <a:r>
              <a:rPr lang="en-US" sz="14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bond</a:t>
            </a:r>
            <a:endParaRPr lang="en-US" sz="14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52231" name="Text Box 19"/>
          <p:cNvSpPr txBox="1">
            <a:spLocks noChangeArrowheads="1"/>
          </p:cNvSpPr>
          <p:nvPr/>
        </p:nvSpPr>
        <p:spPr bwMode="auto">
          <a:xfrm>
            <a:off x="6394450" y="4008438"/>
            <a:ext cx="1027113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buFont typeface="Symbol" pitchFamily="-65" charset="2"/>
              <a:buNone/>
            </a:pPr>
            <a:r>
              <a:rPr lang="en-US" sz="14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Side chains</a:t>
            </a:r>
            <a:endParaRPr lang="en-US" sz="14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52232" name="Text Box 20"/>
          <p:cNvSpPr txBox="1">
            <a:spLocks noChangeArrowheads="1"/>
          </p:cNvSpPr>
          <p:nvPr/>
        </p:nvSpPr>
        <p:spPr bwMode="auto">
          <a:xfrm>
            <a:off x="6391275" y="5240338"/>
            <a:ext cx="8794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buFont typeface="Symbol" pitchFamily="-65" charset="2"/>
              <a:buNone/>
            </a:pPr>
            <a:r>
              <a:rPr lang="en-US" sz="14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Backbone</a:t>
            </a:r>
            <a:endParaRPr lang="en-US" sz="14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52233" name="AutoShape 21"/>
          <p:cNvSpPr>
            <a:spLocks/>
          </p:cNvSpPr>
          <p:nvPr/>
        </p:nvSpPr>
        <p:spPr bwMode="auto">
          <a:xfrm rot="34922">
            <a:off x="6191250" y="4840288"/>
            <a:ext cx="123825" cy="1058862"/>
          </a:xfrm>
          <a:prstGeom prst="rightBrace">
            <a:avLst>
              <a:gd name="adj1" fmla="val 7126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52234" name="Text Box 22"/>
          <p:cNvSpPr txBox="1">
            <a:spLocks noChangeArrowheads="1"/>
          </p:cNvSpPr>
          <p:nvPr/>
        </p:nvSpPr>
        <p:spPr bwMode="auto">
          <a:xfrm>
            <a:off x="4500563" y="6132513"/>
            <a:ext cx="13462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4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Carboxyl end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4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(C-terminus)</a:t>
            </a:r>
            <a:endParaRPr lang="en-US" sz="14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52235" name="Line 43"/>
          <p:cNvSpPr>
            <a:spLocks noChangeShapeType="1"/>
          </p:cNvSpPr>
          <p:nvPr/>
        </p:nvSpPr>
        <p:spPr bwMode="auto">
          <a:xfrm flipV="1">
            <a:off x="4718050" y="5222875"/>
            <a:ext cx="1588" cy="841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Line 48"/>
          <p:cNvSpPr>
            <a:spLocks noChangeShapeType="1"/>
          </p:cNvSpPr>
          <p:nvPr/>
        </p:nvSpPr>
        <p:spPr bwMode="auto">
          <a:xfrm flipH="1" flipV="1">
            <a:off x="3092450" y="2012950"/>
            <a:ext cx="1588" cy="9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Text Box 50"/>
          <p:cNvSpPr txBox="1">
            <a:spLocks noChangeArrowheads="1"/>
          </p:cNvSpPr>
          <p:nvPr/>
        </p:nvSpPr>
        <p:spPr bwMode="auto">
          <a:xfrm>
            <a:off x="1758950" y="2813050"/>
            <a:ext cx="2524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buFont typeface="Symbol" pitchFamily="-65" charset="2"/>
              <a:buNone/>
            </a:pPr>
            <a:r>
              <a:rPr lang="en-US" sz="14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(a)</a:t>
            </a:r>
            <a:endParaRPr lang="en-US" sz="14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52238" name="Text Box 51"/>
          <p:cNvSpPr txBox="1">
            <a:spLocks noChangeArrowheads="1"/>
          </p:cNvSpPr>
          <p:nvPr/>
        </p:nvSpPr>
        <p:spPr bwMode="auto">
          <a:xfrm>
            <a:off x="1746250" y="6305550"/>
            <a:ext cx="252413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buFont typeface="Symbol" pitchFamily="-65" charset="2"/>
              <a:buNone/>
            </a:pPr>
            <a:r>
              <a:rPr lang="en-US" sz="14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(b)</a:t>
            </a:r>
            <a:endParaRPr lang="en-US" sz="14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52239" name="Line 55"/>
          <p:cNvSpPr>
            <a:spLocks noChangeShapeType="1"/>
          </p:cNvSpPr>
          <p:nvPr/>
        </p:nvSpPr>
        <p:spPr bwMode="auto">
          <a:xfrm flipV="1">
            <a:off x="3095625" y="866775"/>
            <a:ext cx="0" cy="1177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Line 56"/>
          <p:cNvSpPr>
            <a:spLocks noChangeShapeType="1"/>
          </p:cNvSpPr>
          <p:nvPr/>
        </p:nvSpPr>
        <p:spPr bwMode="auto">
          <a:xfrm flipH="1" flipV="1">
            <a:off x="4719638" y="4686300"/>
            <a:ext cx="6350" cy="549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Line 62"/>
          <p:cNvSpPr>
            <a:spLocks noChangeShapeType="1"/>
          </p:cNvSpPr>
          <p:nvPr/>
        </p:nvSpPr>
        <p:spPr bwMode="auto">
          <a:xfrm>
            <a:off x="2565400" y="5894388"/>
            <a:ext cx="1588" cy="2206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2" name="Line 63"/>
          <p:cNvSpPr>
            <a:spLocks noChangeShapeType="1"/>
          </p:cNvSpPr>
          <p:nvPr/>
        </p:nvSpPr>
        <p:spPr bwMode="auto">
          <a:xfrm>
            <a:off x="5689600" y="5889625"/>
            <a:ext cx="1588" cy="220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1" descr="05_21gProteinStructur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0613" y="404813"/>
            <a:ext cx="69627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Text Box 4"/>
          <p:cNvSpPr txBox="1">
            <a:spLocks noChangeArrowheads="1"/>
          </p:cNvSpPr>
          <p:nvPr/>
        </p:nvSpPr>
        <p:spPr bwMode="auto">
          <a:xfrm>
            <a:off x="1360488" y="431800"/>
            <a:ext cx="14128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Polypeptide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chain</a:t>
            </a:r>
            <a:endParaRPr lang="en-US" sz="2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2468" name="Line 18"/>
          <p:cNvSpPr>
            <a:spLocks noChangeShapeType="1"/>
          </p:cNvSpPr>
          <p:nvPr/>
        </p:nvSpPr>
        <p:spPr bwMode="auto">
          <a:xfrm flipV="1">
            <a:off x="1473200" y="977900"/>
            <a:ext cx="250825" cy="466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69" name="Text Box 19"/>
          <p:cNvSpPr txBox="1">
            <a:spLocks noChangeArrowheads="1"/>
          </p:cNvSpPr>
          <p:nvPr/>
        </p:nvSpPr>
        <p:spPr bwMode="auto">
          <a:xfrm>
            <a:off x="5294313" y="441325"/>
            <a:ext cx="1285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 Chains</a:t>
            </a:r>
            <a:endParaRPr lang="en-US" sz="2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2470" name="Text Box 20"/>
          <p:cNvSpPr txBox="1">
            <a:spLocks noChangeArrowheads="1"/>
          </p:cNvSpPr>
          <p:nvPr/>
        </p:nvSpPr>
        <p:spPr bwMode="auto">
          <a:xfrm>
            <a:off x="7332663" y="4549775"/>
            <a:ext cx="7524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Heme</a:t>
            </a:r>
            <a:endParaRPr lang="en-US" sz="2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2471" name="Text Box 21"/>
          <p:cNvSpPr txBox="1">
            <a:spLocks noChangeArrowheads="1"/>
          </p:cNvSpPr>
          <p:nvPr/>
        </p:nvSpPr>
        <p:spPr bwMode="auto">
          <a:xfrm>
            <a:off x="7475538" y="4229100"/>
            <a:ext cx="523875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Iron</a:t>
            </a:r>
            <a:endParaRPr lang="en-US" sz="2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2472" name="Text Box 22"/>
          <p:cNvSpPr txBox="1">
            <a:spLocks noChangeArrowheads="1"/>
          </p:cNvSpPr>
          <p:nvPr/>
        </p:nvSpPr>
        <p:spPr bwMode="auto">
          <a:xfrm>
            <a:off x="5310188" y="5270500"/>
            <a:ext cx="12858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 Chains</a:t>
            </a:r>
            <a:endParaRPr lang="en-US" sz="2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2473" name="Text Box 23"/>
          <p:cNvSpPr txBox="1">
            <a:spLocks noChangeArrowheads="1"/>
          </p:cNvSpPr>
          <p:nvPr/>
        </p:nvSpPr>
        <p:spPr bwMode="auto">
          <a:xfrm>
            <a:off x="1258888" y="5956300"/>
            <a:ext cx="1120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Collagen</a:t>
            </a:r>
            <a:endParaRPr lang="en-US" sz="2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2474" name="Text Box 24"/>
          <p:cNvSpPr txBox="1">
            <a:spLocks noChangeArrowheads="1"/>
          </p:cNvSpPr>
          <p:nvPr/>
        </p:nvSpPr>
        <p:spPr bwMode="auto">
          <a:xfrm>
            <a:off x="4789488" y="5626100"/>
            <a:ext cx="1514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Hemoglobin</a:t>
            </a:r>
            <a:endParaRPr lang="en-US" sz="2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2475" name="Line 25"/>
          <p:cNvSpPr>
            <a:spLocks noChangeShapeType="1"/>
          </p:cNvSpPr>
          <p:nvPr/>
        </p:nvSpPr>
        <p:spPr bwMode="auto">
          <a:xfrm>
            <a:off x="5014913" y="4584700"/>
            <a:ext cx="571500" cy="63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6" name="Line 26"/>
          <p:cNvSpPr>
            <a:spLocks noChangeShapeType="1"/>
          </p:cNvSpPr>
          <p:nvPr/>
        </p:nvSpPr>
        <p:spPr bwMode="auto">
          <a:xfrm flipH="1">
            <a:off x="5588000" y="4711700"/>
            <a:ext cx="609600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7" name="Line 27"/>
          <p:cNvSpPr>
            <a:spLocks noChangeShapeType="1"/>
          </p:cNvSpPr>
          <p:nvPr/>
        </p:nvSpPr>
        <p:spPr bwMode="auto">
          <a:xfrm>
            <a:off x="6413500" y="3848100"/>
            <a:ext cx="876300" cy="787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8" name="Line 28"/>
          <p:cNvSpPr>
            <a:spLocks noChangeShapeType="1"/>
          </p:cNvSpPr>
          <p:nvPr/>
        </p:nvSpPr>
        <p:spPr bwMode="auto">
          <a:xfrm>
            <a:off x="6388100" y="3644900"/>
            <a:ext cx="10287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79" name="Line 29"/>
          <p:cNvSpPr>
            <a:spLocks noChangeShapeType="1"/>
          </p:cNvSpPr>
          <p:nvPr/>
        </p:nvSpPr>
        <p:spPr bwMode="auto">
          <a:xfrm flipV="1">
            <a:off x="5045075" y="695325"/>
            <a:ext cx="546100" cy="546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480" name="Line 30"/>
          <p:cNvSpPr>
            <a:spLocks noChangeShapeType="1"/>
          </p:cNvSpPr>
          <p:nvPr/>
        </p:nvSpPr>
        <p:spPr bwMode="auto">
          <a:xfrm flipH="1" flipV="1">
            <a:off x="5588000" y="698500"/>
            <a:ext cx="6096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1" descr="05_20AntibodyBindProtei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2250" y="1139825"/>
            <a:ext cx="6157913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1931988" y="1179513"/>
            <a:ext cx="1841500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8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Antibody protein</a:t>
            </a:r>
            <a:endParaRPr lang="en-US" sz="18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56324" name="Text Box 8"/>
          <p:cNvSpPr txBox="1">
            <a:spLocks noChangeArrowheads="1"/>
          </p:cNvSpPr>
          <p:nvPr/>
        </p:nvSpPr>
        <p:spPr bwMode="auto">
          <a:xfrm>
            <a:off x="4725988" y="1176338"/>
            <a:ext cx="234315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8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Protein from flu virus</a:t>
            </a:r>
            <a:endParaRPr lang="en-US" sz="18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56325" name="AutoShape 9"/>
          <p:cNvSpPr>
            <a:spLocks/>
          </p:cNvSpPr>
          <p:nvPr/>
        </p:nvSpPr>
        <p:spPr bwMode="auto">
          <a:xfrm rot="-5400000">
            <a:off x="2736851" y="255587"/>
            <a:ext cx="215900" cy="2600325"/>
          </a:xfrm>
          <a:prstGeom prst="rightBrace">
            <a:avLst>
              <a:gd name="adj1" fmla="val 10036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56326" name="AutoShape 10"/>
          <p:cNvSpPr>
            <a:spLocks/>
          </p:cNvSpPr>
          <p:nvPr/>
        </p:nvSpPr>
        <p:spPr bwMode="auto">
          <a:xfrm rot="-5400000">
            <a:off x="5775326" y="-171450"/>
            <a:ext cx="241300" cy="3425825"/>
          </a:xfrm>
          <a:prstGeom prst="rightBrace">
            <a:avLst>
              <a:gd name="adj1" fmla="val 11831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141" descr="05_22-SickleCellDiseas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175" y="212725"/>
            <a:ext cx="8121650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20"/>
          <p:cNvSpPr txBox="1">
            <a:spLocks noChangeArrowheads="1"/>
          </p:cNvSpPr>
          <p:nvPr/>
        </p:nvSpPr>
        <p:spPr bwMode="auto">
          <a:xfrm>
            <a:off x="719138" y="568325"/>
            <a:ext cx="5746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Primary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structure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16" name="Text Box 75"/>
          <p:cNvSpPr txBox="1">
            <a:spLocks noChangeArrowheads="1"/>
          </p:cNvSpPr>
          <p:nvPr/>
        </p:nvSpPr>
        <p:spPr bwMode="auto">
          <a:xfrm>
            <a:off x="731838" y="1069975"/>
            <a:ext cx="7143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Secondary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and tertiary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structures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17" name="Text Box 76"/>
          <p:cNvSpPr txBox="1">
            <a:spLocks noChangeArrowheads="1"/>
          </p:cNvSpPr>
          <p:nvPr/>
        </p:nvSpPr>
        <p:spPr bwMode="auto">
          <a:xfrm>
            <a:off x="731838" y="2682875"/>
            <a:ext cx="6826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Quaternary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structure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18" name="Text Box 77"/>
          <p:cNvSpPr txBox="1">
            <a:spLocks noChangeArrowheads="1"/>
          </p:cNvSpPr>
          <p:nvPr/>
        </p:nvSpPr>
        <p:spPr bwMode="auto">
          <a:xfrm>
            <a:off x="1766888" y="2682875"/>
            <a:ext cx="73342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Normal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hemoglobin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</a:rPr>
              <a:t>(top view)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19" name="Text Box 78"/>
          <p:cNvSpPr txBox="1">
            <a:spLocks noChangeArrowheads="1"/>
          </p:cNvSpPr>
          <p:nvPr/>
        </p:nvSpPr>
        <p:spPr bwMode="auto">
          <a:xfrm>
            <a:off x="4719638" y="479425"/>
            <a:ext cx="5746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Primary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structure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20" name="Text Box 79"/>
          <p:cNvSpPr txBox="1">
            <a:spLocks noChangeArrowheads="1"/>
          </p:cNvSpPr>
          <p:nvPr/>
        </p:nvSpPr>
        <p:spPr bwMode="auto">
          <a:xfrm>
            <a:off x="4725988" y="1069975"/>
            <a:ext cx="7143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Secondary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and tertiary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structures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21" name="Text Box 80"/>
          <p:cNvSpPr txBox="1">
            <a:spLocks noChangeArrowheads="1"/>
          </p:cNvSpPr>
          <p:nvPr/>
        </p:nvSpPr>
        <p:spPr bwMode="auto">
          <a:xfrm>
            <a:off x="4725988" y="2682875"/>
            <a:ext cx="6826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Quaternary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structure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22" name="Text Box 81"/>
          <p:cNvSpPr txBox="1">
            <a:spLocks noChangeArrowheads="1"/>
          </p:cNvSpPr>
          <p:nvPr/>
        </p:nvSpPr>
        <p:spPr bwMode="auto">
          <a:xfrm>
            <a:off x="719138" y="3768725"/>
            <a:ext cx="5619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Function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23" name="Text Box 82"/>
          <p:cNvSpPr txBox="1">
            <a:spLocks noChangeArrowheads="1"/>
          </p:cNvSpPr>
          <p:nvPr/>
        </p:nvSpPr>
        <p:spPr bwMode="auto">
          <a:xfrm>
            <a:off x="4725988" y="3775075"/>
            <a:ext cx="5619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Function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24" name="Text Box 83"/>
          <p:cNvSpPr txBox="1">
            <a:spLocks noChangeArrowheads="1"/>
          </p:cNvSpPr>
          <p:nvPr/>
        </p:nvSpPr>
        <p:spPr bwMode="auto">
          <a:xfrm>
            <a:off x="3729038" y="1254125"/>
            <a:ext cx="5619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 subunit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25" name="Text Box 84"/>
          <p:cNvSpPr txBox="1">
            <a:spLocks noChangeArrowheads="1"/>
          </p:cNvSpPr>
          <p:nvPr/>
        </p:nvSpPr>
        <p:spPr bwMode="auto">
          <a:xfrm>
            <a:off x="1785938" y="3781425"/>
            <a:ext cx="930275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Molecules do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not associate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with one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another; each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carries oxygen.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26" name="Text Box 85"/>
          <p:cNvSpPr txBox="1">
            <a:spLocks noChangeArrowheads="1"/>
          </p:cNvSpPr>
          <p:nvPr/>
        </p:nvSpPr>
        <p:spPr bwMode="auto">
          <a:xfrm>
            <a:off x="719138" y="5375275"/>
            <a:ext cx="644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Red blood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cell shape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27" name="Text Box 86"/>
          <p:cNvSpPr txBox="1">
            <a:spLocks noChangeArrowheads="1"/>
          </p:cNvSpPr>
          <p:nvPr/>
        </p:nvSpPr>
        <p:spPr bwMode="auto">
          <a:xfrm>
            <a:off x="1785938" y="5375275"/>
            <a:ext cx="1031875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Normal red blood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cells are full of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individual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</a:rPr>
              <a:t>hemoglobin</a:t>
            </a:r>
          </a:p>
          <a:p>
            <a:pPr eaLnBrk="0" hangingPunct="0"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</a:rPr>
              <a:t>moledules, each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</a:rPr>
              <a:t>carrying oxygen.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28" name="Text Box 87"/>
          <p:cNvSpPr txBox="1">
            <a:spLocks noChangeArrowheads="1"/>
          </p:cNvSpPr>
          <p:nvPr/>
        </p:nvSpPr>
        <p:spPr bwMode="auto">
          <a:xfrm>
            <a:off x="3711575" y="5089525"/>
            <a:ext cx="3905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10 µm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29" name="Text Box 88"/>
          <p:cNvSpPr txBox="1">
            <a:spLocks noChangeArrowheads="1"/>
          </p:cNvSpPr>
          <p:nvPr/>
        </p:nvSpPr>
        <p:spPr bwMode="auto">
          <a:xfrm>
            <a:off x="2509838" y="346075"/>
            <a:ext cx="12223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Normal hemoglobin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30" name="Text Box 90"/>
          <p:cNvSpPr txBox="1">
            <a:spLocks noChangeArrowheads="1"/>
          </p:cNvSpPr>
          <p:nvPr/>
        </p:nvSpPr>
        <p:spPr bwMode="auto">
          <a:xfrm>
            <a:off x="3760788" y="24606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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31" name="Text Box 91"/>
          <p:cNvSpPr txBox="1">
            <a:spLocks noChangeArrowheads="1"/>
          </p:cNvSpPr>
          <p:nvPr/>
        </p:nvSpPr>
        <p:spPr bwMode="auto">
          <a:xfrm>
            <a:off x="2674938" y="31083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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32" name="Text Box 92"/>
          <p:cNvSpPr txBox="1">
            <a:spLocks noChangeArrowheads="1"/>
          </p:cNvSpPr>
          <p:nvPr/>
        </p:nvSpPr>
        <p:spPr bwMode="auto">
          <a:xfrm>
            <a:off x="2598738" y="24860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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33" name="Text Box 93"/>
          <p:cNvSpPr txBox="1">
            <a:spLocks noChangeArrowheads="1"/>
          </p:cNvSpPr>
          <p:nvPr/>
        </p:nvSpPr>
        <p:spPr bwMode="auto">
          <a:xfrm>
            <a:off x="3519488" y="31210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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34" name="Text Box 94"/>
          <p:cNvSpPr txBox="1">
            <a:spLocks noChangeArrowheads="1"/>
          </p:cNvSpPr>
          <p:nvPr/>
        </p:nvSpPr>
        <p:spPr bwMode="auto">
          <a:xfrm>
            <a:off x="2427288" y="7207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1</a:t>
            </a:r>
            <a:endParaRPr lang="en-US" sz="9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35" name="Text Box 95"/>
          <p:cNvSpPr txBox="1">
            <a:spLocks noChangeArrowheads="1"/>
          </p:cNvSpPr>
          <p:nvPr/>
        </p:nvSpPr>
        <p:spPr bwMode="auto">
          <a:xfrm>
            <a:off x="2617788" y="7207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2</a:t>
            </a:r>
            <a:endParaRPr lang="en-US" sz="9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36" name="Text Box 96"/>
          <p:cNvSpPr txBox="1">
            <a:spLocks noChangeArrowheads="1"/>
          </p:cNvSpPr>
          <p:nvPr/>
        </p:nvSpPr>
        <p:spPr bwMode="auto">
          <a:xfrm>
            <a:off x="2820988" y="7207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3</a:t>
            </a:r>
            <a:endParaRPr lang="en-US" sz="9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37" name="Text Box 97"/>
          <p:cNvSpPr txBox="1">
            <a:spLocks noChangeArrowheads="1"/>
          </p:cNvSpPr>
          <p:nvPr/>
        </p:nvSpPr>
        <p:spPr bwMode="auto">
          <a:xfrm>
            <a:off x="3011488" y="7207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4</a:t>
            </a:r>
            <a:endParaRPr lang="en-US" sz="9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38" name="Text Box 98"/>
          <p:cNvSpPr txBox="1">
            <a:spLocks noChangeArrowheads="1"/>
          </p:cNvSpPr>
          <p:nvPr/>
        </p:nvSpPr>
        <p:spPr bwMode="auto">
          <a:xfrm>
            <a:off x="3208338" y="7207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5</a:t>
            </a:r>
            <a:endParaRPr lang="en-US" sz="9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39" name="Text Box 99"/>
          <p:cNvSpPr txBox="1">
            <a:spLocks noChangeArrowheads="1"/>
          </p:cNvSpPr>
          <p:nvPr/>
        </p:nvSpPr>
        <p:spPr bwMode="auto">
          <a:xfrm>
            <a:off x="3398838" y="7207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6</a:t>
            </a:r>
            <a:endParaRPr lang="en-US" sz="9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40" name="Text Box 100"/>
          <p:cNvSpPr txBox="1">
            <a:spLocks noChangeArrowheads="1"/>
          </p:cNvSpPr>
          <p:nvPr/>
        </p:nvSpPr>
        <p:spPr bwMode="auto">
          <a:xfrm>
            <a:off x="3602038" y="7207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7</a:t>
            </a:r>
            <a:endParaRPr lang="en-US" sz="9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41" name="Text Box 101"/>
          <p:cNvSpPr txBox="1">
            <a:spLocks noChangeArrowheads="1"/>
          </p:cNvSpPr>
          <p:nvPr/>
        </p:nvSpPr>
        <p:spPr bwMode="auto">
          <a:xfrm>
            <a:off x="2382838" y="561975"/>
            <a:ext cx="1682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Val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42" name="Text Box 102"/>
          <p:cNvSpPr txBox="1">
            <a:spLocks noChangeArrowheads="1"/>
          </p:cNvSpPr>
          <p:nvPr/>
        </p:nvSpPr>
        <p:spPr bwMode="auto">
          <a:xfrm>
            <a:off x="2573338" y="555625"/>
            <a:ext cx="174625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His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43" name="Text Box 103"/>
          <p:cNvSpPr txBox="1">
            <a:spLocks noChangeArrowheads="1"/>
          </p:cNvSpPr>
          <p:nvPr/>
        </p:nvSpPr>
        <p:spPr bwMode="auto">
          <a:xfrm>
            <a:off x="2763838" y="561975"/>
            <a:ext cx="1682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Leu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44" name="Text Box 104"/>
          <p:cNvSpPr txBox="1">
            <a:spLocks noChangeArrowheads="1"/>
          </p:cNvSpPr>
          <p:nvPr/>
        </p:nvSpPr>
        <p:spPr bwMode="auto">
          <a:xfrm>
            <a:off x="2960688" y="568325"/>
            <a:ext cx="1682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Thr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45" name="Text Box 105"/>
          <p:cNvSpPr txBox="1">
            <a:spLocks noChangeArrowheads="1"/>
          </p:cNvSpPr>
          <p:nvPr/>
        </p:nvSpPr>
        <p:spPr bwMode="auto">
          <a:xfrm>
            <a:off x="3151188" y="568325"/>
            <a:ext cx="1682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Pro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46" name="Text Box 106"/>
          <p:cNvSpPr txBox="1">
            <a:spLocks noChangeArrowheads="1"/>
          </p:cNvSpPr>
          <p:nvPr/>
        </p:nvSpPr>
        <p:spPr bwMode="auto">
          <a:xfrm>
            <a:off x="3354388" y="561975"/>
            <a:ext cx="1682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Glu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47" name="Text Box 107"/>
          <p:cNvSpPr txBox="1">
            <a:spLocks noChangeArrowheads="1"/>
          </p:cNvSpPr>
          <p:nvPr/>
        </p:nvSpPr>
        <p:spPr bwMode="auto">
          <a:xfrm>
            <a:off x="3544888" y="561975"/>
            <a:ext cx="1682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Glu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48" name="Line 108"/>
          <p:cNvSpPr>
            <a:spLocks noChangeShapeType="1"/>
          </p:cNvSpPr>
          <p:nvPr/>
        </p:nvSpPr>
        <p:spPr bwMode="auto">
          <a:xfrm>
            <a:off x="3548063" y="5237163"/>
            <a:ext cx="714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49" name="Line 109"/>
          <p:cNvSpPr>
            <a:spLocks noChangeShapeType="1"/>
          </p:cNvSpPr>
          <p:nvPr/>
        </p:nvSpPr>
        <p:spPr bwMode="auto">
          <a:xfrm>
            <a:off x="3548063" y="5199063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0" name="Line 110"/>
          <p:cNvSpPr>
            <a:spLocks noChangeShapeType="1"/>
          </p:cNvSpPr>
          <p:nvPr/>
        </p:nvSpPr>
        <p:spPr bwMode="auto">
          <a:xfrm>
            <a:off x="4264025" y="5199063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51" name="Text Box 111"/>
          <p:cNvSpPr txBox="1">
            <a:spLocks noChangeArrowheads="1"/>
          </p:cNvSpPr>
          <p:nvPr/>
        </p:nvSpPr>
        <p:spPr bwMode="auto">
          <a:xfrm>
            <a:off x="4732338" y="5381625"/>
            <a:ext cx="6445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Red blood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cell shape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52" name="Text Box 112"/>
          <p:cNvSpPr txBox="1">
            <a:spLocks noChangeArrowheads="1"/>
          </p:cNvSpPr>
          <p:nvPr/>
        </p:nvSpPr>
        <p:spPr bwMode="auto">
          <a:xfrm>
            <a:off x="7805738" y="1254125"/>
            <a:ext cx="56197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 subunit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53" name="Text Box 113"/>
          <p:cNvSpPr txBox="1">
            <a:spLocks noChangeArrowheads="1"/>
          </p:cNvSpPr>
          <p:nvPr/>
        </p:nvSpPr>
        <p:spPr bwMode="auto">
          <a:xfrm>
            <a:off x="5657850" y="960438"/>
            <a:ext cx="7334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Exposed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hydrophobic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</a:rPr>
              <a:t>region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54" name="Text Box 114"/>
          <p:cNvSpPr txBox="1">
            <a:spLocks noChangeArrowheads="1"/>
          </p:cNvSpPr>
          <p:nvPr/>
        </p:nvSpPr>
        <p:spPr bwMode="auto">
          <a:xfrm>
            <a:off x="5637213" y="2671763"/>
            <a:ext cx="7207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Sickle-cell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hemoglobin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55" name="Text Box 115"/>
          <p:cNvSpPr txBox="1">
            <a:spLocks noChangeArrowheads="1"/>
          </p:cNvSpPr>
          <p:nvPr/>
        </p:nvSpPr>
        <p:spPr bwMode="auto">
          <a:xfrm>
            <a:off x="6500813" y="30194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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56" name="Text Box 116"/>
          <p:cNvSpPr txBox="1">
            <a:spLocks noChangeArrowheads="1"/>
          </p:cNvSpPr>
          <p:nvPr/>
        </p:nvSpPr>
        <p:spPr bwMode="auto">
          <a:xfrm>
            <a:off x="6537325" y="23971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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57" name="Text Box 117"/>
          <p:cNvSpPr txBox="1">
            <a:spLocks noChangeArrowheads="1"/>
          </p:cNvSpPr>
          <p:nvPr/>
        </p:nvSpPr>
        <p:spPr bwMode="auto">
          <a:xfrm>
            <a:off x="5640388" y="3771900"/>
            <a:ext cx="1158875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Molecules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interact with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one another and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crystallize into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 fiber; capacity</a:t>
            </a:r>
          </a:p>
          <a:p>
            <a:pPr eaLnBrk="0" hangingPunct="0"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to carry oxygen</a:t>
            </a:r>
          </a:p>
          <a:p>
            <a:pPr eaLnBrk="0" hangingPunct="0"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is greatly reduced.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58" name="Text Box 118"/>
          <p:cNvSpPr txBox="1">
            <a:spLocks noChangeArrowheads="1"/>
          </p:cNvSpPr>
          <p:nvPr/>
        </p:nvSpPr>
        <p:spPr bwMode="auto">
          <a:xfrm>
            <a:off x="7626350" y="25622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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59" name="Text Box 119"/>
          <p:cNvSpPr txBox="1">
            <a:spLocks noChangeArrowheads="1"/>
          </p:cNvSpPr>
          <p:nvPr/>
        </p:nvSpPr>
        <p:spPr bwMode="auto">
          <a:xfrm>
            <a:off x="7612063" y="290512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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60" name="Text Box 120"/>
          <p:cNvSpPr txBox="1">
            <a:spLocks noChangeArrowheads="1"/>
          </p:cNvSpPr>
          <p:nvPr/>
        </p:nvSpPr>
        <p:spPr bwMode="auto">
          <a:xfrm>
            <a:off x="5646738" y="5381625"/>
            <a:ext cx="1235075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Fibers of abnormal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hemoglobin deform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red blood cell into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sickle shape.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61" name="Text Box 121"/>
          <p:cNvSpPr txBox="1">
            <a:spLocks noChangeArrowheads="1"/>
          </p:cNvSpPr>
          <p:nvPr/>
        </p:nvSpPr>
        <p:spPr bwMode="auto">
          <a:xfrm>
            <a:off x="7667625" y="5089525"/>
            <a:ext cx="390525" cy="12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10 µm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62" name="Line 122"/>
          <p:cNvSpPr>
            <a:spLocks noChangeShapeType="1"/>
          </p:cNvSpPr>
          <p:nvPr/>
        </p:nvSpPr>
        <p:spPr bwMode="auto">
          <a:xfrm>
            <a:off x="7510463" y="5243513"/>
            <a:ext cx="714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3" name="Line 123"/>
          <p:cNvSpPr>
            <a:spLocks noChangeShapeType="1"/>
          </p:cNvSpPr>
          <p:nvPr/>
        </p:nvSpPr>
        <p:spPr bwMode="auto">
          <a:xfrm>
            <a:off x="7510463" y="5205413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4" name="Line 124"/>
          <p:cNvSpPr>
            <a:spLocks noChangeShapeType="1"/>
          </p:cNvSpPr>
          <p:nvPr/>
        </p:nvSpPr>
        <p:spPr bwMode="auto">
          <a:xfrm>
            <a:off x="8226425" y="5205413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65" name="Text Box 125"/>
          <p:cNvSpPr txBox="1">
            <a:spLocks noChangeArrowheads="1"/>
          </p:cNvSpPr>
          <p:nvPr/>
        </p:nvSpPr>
        <p:spPr bwMode="auto">
          <a:xfrm>
            <a:off x="6288088" y="346075"/>
            <a:ext cx="140017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0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Sickle-cell hemoglobin</a:t>
            </a:r>
            <a:endParaRPr lang="en-US" sz="10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66" name="Text Box 126"/>
          <p:cNvSpPr txBox="1">
            <a:spLocks noChangeArrowheads="1"/>
          </p:cNvSpPr>
          <p:nvPr/>
        </p:nvSpPr>
        <p:spPr bwMode="auto">
          <a:xfrm>
            <a:off x="7488238" y="568325"/>
            <a:ext cx="1682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Glu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67" name="Text Box 127"/>
          <p:cNvSpPr txBox="1">
            <a:spLocks noChangeArrowheads="1"/>
          </p:cNvSpPr>
          <p:nvPr/>
        </p:nvSpPr>
        <p:spPr bwMode="auto">
          <a:xfrm>
            <a:off x="7094538" y="568325"/>
            <a:ext cx="1682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Pro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68" name="Text Box 128"/>
          <p:cNvSpPr txBox="1">
            <a:spLocks noChangeArrowheads="1"/>
          </p:cNvSpPr>
          <p:nvPr/>
        </p:nvSpPr>
        <p:spPr bwMode="auto">
          <a:xfrm>
            <a:off x="6897688" y="561975"/>
            <a:ext cx="1682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Thr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69" name="Text Box 129"/>
          <p:cNvSpPr txBox="1">
            <a:spLocks noChangeArrowheads="1"/>
          </p:cNvSpPr>
          <p:nvPr/>
        </p:nvSpPr>
        <p:spPr bwMode="auto">
          <a:xfrm>
            <a:off x="6694488" y="568325"/>
            <a:ext cx="1682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Leu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70" name="Text Box 130"/>
          <p:cNvSpPr txBox="1">
            <a:spLocks noChangeArrowheads="1"/>
          </p:cNvSpPr>
          <p:nvPr/>
        </p:nvSpPr>
        <p:spPr bwMode="auto">
          <a:xfrm>
            <a:off x="6503988" y="561975"/>
            <a:ext cx="174625" cy="11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His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71" name="Text Box 131"/>
          <p:cNvSpPr txBox="1">
            <a:spLocks noChangeArrowheads="1"/>
          </p:cNvSpPr>
          <p:nvPr/>
        </p:nvSpPr>
        <p:spPr bwMode="auto">
          <a:xfrm>
            <a:off x="6307138" y="568325"/>
            <a:ext cx="1682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Val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72" name="Text Box 132"/>
          <p:cNvSpPr txBox="1">
            <a:spLocks noChangeArrowheads="1"/>
          </p:cNvSpPr>
          <p:nvPr/>
        </p:nvSpPr>
        <p:spPr bwMode="auto">
          <a:xfrm>
            <a:off x="7297738" y="561975"/>
            <a:ext cx="168275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8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Val</a:t>
            </a:r>
            <a:endParaRPr lang="en-US" sz="8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73" name="Text Box 133"/>
          <p:cNvSpPr txBox="1">
            <a:spLocks noChangeArrowheads="1"/>
          </p:cNvSpPr>
          <p:nvPr/>
        </p:nvSpPr>
        <p:spPr bwMode="auto">
          <a:xfrm>
            <a:off x="6351588" y="71437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1</a:t>
            </a:r>
            <a:endParaRPr lang="en-US" sz="9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74" name="Text Box 134"/>
          <p:cNvSpPr txBox="1">
            <a:spLocks noChangeArrowheads="1"/>
          </p:cNvSpPr>
          <p:nvPr/>
        </p:nvSpPr>
        <p:spPr bwMode="auto">
          <a:xfrm>
            <a:off x="6548438" y="71437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2</a:t>
            </a:r>
            <a:endParaRPr lang="en-US" sz="9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75" name="Text Box 135"/>
          <p:cNvSpPr txBox="1">
            <a:spLocks noChangeArrowheads="1"/>
          </p:cNvSpPr>
          <p:nvPr/>
        </p:nvSpPr>
        <p:spPr bwMode="auto">
          <a:xfrm>
            <a:off x="6745288" y="71437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3</a:t>
            </a:r>
            <a:endParaRPr lang="en-US" sz="9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76" name="Text Box 137"/>
          <p:cNvSpPr txBox="1">
            <a:spLocks noChangeArrowheads="1"/>
          </p:cNvSpPr>
          <p:nvPr/>
        </p:nvSpPr>
        <p:spPr bwMode="auto">
          <a:xfrm>
            <a:off x="6942138" y="71437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4</a:t>
            </a:r>
            <a:endParaRPr lang="en-US" sz="9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77" name="Text Box 138"/>
          <p:cNvSpPr txBox="1">
            <a:spLocks noChangeArrowheads="1"/>
          </p:cNvSpPr>
          <p:nvPr/>
        </p:nvSpPr>
        <p:spPr bwMode="auto">
          <a:xfrm>
            <a:off x="7145338" y="71437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5</a:t>
            </a:r>
            <a:endParaRPr lang="en-US" sz="9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4578" name="Text Box 139"/>
          <p:cNvSpPr txBox="1">
            <a:spLocks noChangeArrowheads="1"/>
          </p:cNvSpPr>
          <p:nvPr/>
        </p:nvSpPr>
        <p:spPr bwMode="auto">
          <a:xfrm>
            <a:off x="7342188" y="714375"/>
            <a:ext cx="98425" cy="14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solidFill>
                  <a:srgbClr val="E11C26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6</a:t>
            </a:r>
            <a:endParaRPr lang="en-US" sz="900" b="1">
              <a:solidFill>
                <a:srgbClr val="E11C26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64579" name="Text Box 140"/>
          <p:cNvSpPr txBox="1">
            <a:spLocks noChangeArrowheads="1"/>
          </p:cNvSpPr>
          <p:nvPr/>
        </p:nvSpPr>
        <p:spPr bwMode="auto">
          <a:xfrm>
            <a:off x="7539038" y="714375"/>
            <a:ext cx="85725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9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7</a:t>
            </a:r>
            <a:endParaRPr lang="en-US" sz="900" b="1">
              <a:ea typeface="Geneva" pitchFamily="-65" charset="0"/>
              <a:cs typeface="Geneva" pitchFamily="-65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3" descr="05_23ProteinDenaturati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1412875"/>
            <a:ext cx="8555037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585788" y="4603750"/>
            <a:ext cx="2209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buFont typeface="Symbol" pitchFamily="-65" charset="2"/>
              <a:buNone/>
            </a:pPr>
            <a:r>
              <a:rPr lang="en-US" sz="22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Normal protein</a:t>
            </a:r>
            <a:endParaRPr lang="en-US" sz="22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6564" name="Text Box 34"/>
          <p:cNvSpPr txBox="1">
            <a:spLocks noChangeArrowheads="1"/>
          </p:cNvSpPr>
          <p:nvPr/>
        </p:nvSpPr>
        <p:spPr bwMode="auto">
          <a:xfrm>
            <a:off x="5957888" y="4600575"/>
            <a:ext cx="23907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buFont typeface="Symbol" pitchFamily="-65" charset="2"/>
              <a:buNone/>
            </a:pPr>
            <a:r>
              <a:rPr lang="en-US" sz="22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Denatured protein</a:t>
            </a:r>
            <a:endParaRPr lang="en-US" sz="22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6565" name="Text Box 44"/>
          <p:cNvSpPr txBox="1">
            <a:spLocks noChangeArrowheads="1"/>
          </p:cNvSpPr>
          <p:nvPr/>
        </p:nvSpPr>
        <p:spPr bwMode="auto">
          <a:xfrm>
            <a:off x="3214688" y="1670050"/>
            <a:ext cx="17145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buFont typeface="Symbol" pitchFamily="-65" charset="2"/>
              <a:buNone/>
            </a:pPr>
            <a:r>
              <a:rPr lang="en-US" sz="22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Denaturation</a:t>
            </a:r>
            <a:endParaRPr lang="en-US" sz="22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66566" name="Text Box 45"/>
          <p:cNvSpPr txBox="1">
            <a:spLocks noChangeArrowheads="1"/>
          </p:cNvSpPr>
          <p:nvPr/>
        </p:nvSpPr>
        <p:spPr bwMode="auto">
          <a:xfrm>
            <a:off x="3303588" y="4705350"/>
            <a:ext cx="1727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buFont typeface="Symbol" pitchFamily="-65" charset="2"/>
              <a:buNone/>
            </a:pPr>
            <a:r>
              <a:rPr lang="en-US" sz="22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Renaturation</a:t>
            </a:r>
            <a:endParaRPr lang="en-US" sz="2200" b="1">
              <a:ea typeface="Geneva" pitchFamily="-65" charset="0"/>
              <a:cs typeface="Geneva" pitchFamily="-65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966" y="1443747"/>
            <a:ext cx="8819931" cy="3671287"/>
          </a:xfrm>
        </p:spPr>
        <p:txBody>
          <a:bodyPr numCol="2" spcCol="457200">
            <a:no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Polymers of nucleotides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also called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polynucleotides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Store and convey information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Instruction manual of the cell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Include: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DNA (deoxyribonucleic acid)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RNA (ribonucleic acid)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Important for: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reproduction of cells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production of proteins</a:t>
            </a:r>
            <a:endParaRPr lang="en-US" dirty="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69" descr="05_27-NucleicAcidCompon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863" y="623888"/>
            <a:ext cx="8548687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Text Box 12"/>
          <p:cNvSpPr txBox="1">
            <a:spLocks noChangeArrowheads="1"/>
          </p:cNvSpPr>
          <p:nvPr/>
        </p:nvSpPr>
        <p:spPr bwMode="auto">
          <a:xfrm>
            <a:off x="695325" y="644525"/>
            <a:ext cx="4635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5</a:t>
            </a: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</a:t>
            </a: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 end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08" name="Text Box 36"/>
          <p:cNvSpPr txBox="1">
            <a:spLocks noChangeArrowheads="1"/>
          </p:cNvSpPr>
          <p:nvPr/>
        </p:nvSpPr>
        <p:spPr bwMode="auto">
          <a:xfrm>
            <a:off x="3786188" y="1763713"/>
            <a:ext cx="742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Nucleoside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09" name="Text Box 37"/>
          <p:cNvSpPr txBox="1">
            <a:spLocks noChangeArrowheads="1"/>
          </p:cNvSpPr>
          <p:nvPr/>
        </p:nvSpPr>
        <p:spPr bwMode="auto">
          <a:xfrm>
            <a:off x="3867150" y="2054225"/>
            <a:ext cx="752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Nitrogenous</a:t>
            </a:r>
          </a:p>
          <a:p>
            <a:pPr algn="ctr"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base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10" name="AutoShape 38"/>
          <p:cNvSpPr>
            <a:spLocks/>
          </p:cNvSpPr>
          <p:nvPr/>
        </p:nvSpPr>
        <p:spPr bwMode="auto">
          <a:xfrm rot="5400000">
            <a:off x="4087813" y="1476375"/>
            <a:ext cx="152400" cy="993775"/>
          </a:xfrm>
          <a:prstGeom prst="leftBrace">
            <a:avLst>
              <a:gd name="adj1" fmla="val 5434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72711" name="Text Box 39"/>
          <p:cNvSpPr txBox="1">
            <a:spLocks noChangeArrowheads="1"/>
          </p:cNvSpPr>
          <p:nvPr/>
        </p:nvSpPr>
        <p:spPr bwMode="auto">
          <a:xfrm>
            <a:off x="2546350" y="3325813"/>
            <a:ext cx="67151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Phosphate</a:t>
            </a:r>
          </a:p>
          <a:p>
            <a:pPr algn="ctr"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group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12" name="Text Box 40"/>
          <p:cNvSpPr txBox="1">
            <a:spLocks noChangeArrowheads="1"/>
          </p:cNvSpPr>
          <p:nvPr/>
        </p:nvSpPr>
        <p:spPr bwMode="auto">
          <a:xfrm>
            <a:off x="3611563" y="3516313"/>
            <a:ext cx="6334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Sugar</a:t>
            </a:r>
          </a:p>
          <a:p>
            <a:pPr algn="ctr"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(pentose)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13" name="Text Box 41"/>
          <p:cNvSpPr txBox="1">
            <a:spLocks noChangeArrowheads="1"/>
          </p:cNvSpPr>
          <p:nvPr/>
        </p:nvSpPr>
        <p:spPr bwMode="auto">
          <a:xfrm>
            <a:off x="2414588" y="3983038"/>
            <a:ext cx="877887" cy="16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(b) Nucleotide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14" name="Text Box 42"/>
          <p:cNvSpPr txBox="1">
            <a:spLocks noChangeArrowheads="1"/>
          </p:cNvSpPr>
          <p:nvPr/>
        </p:nvSpPr>
        <p:spPr bwMode="auto">
          <a:xfrm>
            <a:off x="363538" y="4637088"/>
            <a:ext cx="2097087" cy="15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(a) Polynucleotide, or nucleic acid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15" name="Text Box 43"/>
          <p:cNvSpPr txBox="1">
            <a:spLocks noChangeArrowheads="1"/>
          </p:cNvSpPr>
          <p:nvPr/>
        </p:nvSpPr>
        <p:spPr bwMode="auto">
          <a:xfrm>
            <a:off x="663575" y="4397375"/>
            <a:ext cx="4635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3</a:t>
            </a: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</a:t>
            </a: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 end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16" name="Text Box 45"/>
          <p:cNvSpPr txBox="1">
            <a:spLocks noChangeArrowheads="1"/>
          </p:cNvSpPr>
          <p:nvPr/>
        </p:nvSpPr>
        <p:spPr bwMode="auto">
          <a:xfrm>
            <a:off x="339725" y="3984625"/>
            <a:ext cx="2032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3</a:t>
            </a: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</a:t>
            </a: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C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17" name="Line 48"/>
          <p:cNvSpPr>
            <a:spLocks noChangeShapeType="1"/>
          </p:cNvSpPr>
          <p:nvPr/>
        </p:nvSpPr>
        <p:spPr bwMode="auto">
          <a:xfrm rot="11066588" flipV="1">
            <a:off x="549275" y="3994150"/>
            <a:ext cx="107950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18" name="Text Box 49"/>
          <p:cNvSpPr txBox="1">
            <a:spLocks noChangeArrowheads="1"/>
          </p:cNvSpPr>
          <p:nvPr/>
        </p:nvSpPr>
        <p:spPr bwMode="auto">
          <a:xfrm>
            <a:off x="381000" y="1438275"/>
            <a:ext cx="2032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3</a:t>
            </a: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</a:t>
            </a: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C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19" name="Text Box 50"/>
          <p:cNvSpPr txBox="1">
            <a:spLocks noChangeArrowheads="1"/>
          </p:cNvSpPr>
          <p:nvPr/>
        </p:nvSpPr>
        <p:spPr bwMode="auto">
          <a:xfrm>
            <a:off x="438150" y="1079500"/>
            <a:ext cx="2032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5</a:t>
            </a: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</a:t>
            </a: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C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20" name="Text Box 51"/>
          <p:cNvSpPr txBox="1">
            <a:spLocks noChangeArrowheads="1"/>
          </p:cNvSpPr>
          <p:nvPr/>
        </p:nvSpPr>
        <p:spPr bwMode="auto">
          <a:xfrm>
            <a:off x="393700" y="3616325"/>
            <a:ext cx="203200" cy="13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5</a:t>
            </a: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</a:t>
            </a: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C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21" name="Line 52"/>
          <p:cNvSpPr>
            <a:spLocks noChangeShapeType="1"/>
          </p:cNvSpPr>
          <p:nvPr/>
        </p:nvSpPr>
        <p:spPr bwMode="auto">
          <a:xfrm rot="11066588" flipV="1">
            <a:off x="601663" y="3624263"/>
            <a:ext cx="120650" cy="5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2" name="Line 53"/>
          <p:cNvSpPr>
            <a:spLocks noChangeShapeType="1"/>
          </p:cNvSpPr>
          <p:nvPr/>
        </p:nvSpPr>
        <p:spPr bwMode="auto">
          <a:xfrm rot="11066588" flipV="1">
            <a:off x="584200" y="1455738"/>
            <a:ext cx="117475" cy="44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3" name="Line 54"/>
          <p:cNvSpPr>
            <a:spLocks noChangeShapeType="1"/>
          </p:cNvSpPr>
          <p:nvPr/>
        </p:nvSpPr>
        <p:spPr bwMode="auto">
          <a:xfrm rot="11066588" flipV="1">
            <a:off x="633413" y="1087438"/>
            <a:ext cx="130175" cy="52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sm" len="sm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24" name="Text Box 55"/>
          <p:cNvSpPr txBox="1">
            <a:spLocks noChangeArrowheads="1"/>
          </p:cNvSpPr>
          <p:nvPr/>
        </p:nvSpPr>
        <p:spPr bwMode="auto">
          <a:xfrm>
            <a:off x="6500813" y="711200"/>
            <a:ext cx="1182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2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Nitrogenous bases</a:t>
            </a:r>
          </a:p>
          <a:p>
            <a:pPr algn="ctr" eaLnBrk="0" hangingPunct="0">
              <a:lnSpc>
                <a:spcPct val="13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Pyrimidines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25" name="Text Box 56"/>
          <p:cNvSpPr txBox="1">
            <a:spLocks noChangeArrowheads="1"/>
          </p:cNvSpPr>
          <p:nvPr/>
        </p:nvSpPr>
        <p:spPr bwMode="auto">
          <a:xfrm>
            <a:off x="5568950" y="2217738"/>
            <a:ext cx="74295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Cytosine (C)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26" name="Text Box 57"/>
          <p:cNvSpPr txBox="1">
            <a:spLocks noChangeArrowheads="1"/>
          </p:cNvSpPr>
          <p:nvPr/>
        </p:nvSpPr>
        <p:spPr bwMode="auto">
          <a:xfrm>
            <a:off x="6459538" y="2216150"/>
            <a:ext cx="1208087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Thymine (T, in DNA)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27" name="Text Box 58"/>
          <p:cNvSpPr txBox="1">
            <a:spLocks noChangeArrowheads="1"/>
          </p:cNvSpPr>
          <p:nvPr/>
        </p:nvSpPr>
        <p:spPr bwMode="auto">
          <a:xfrm>
            <a:off x="7729538" y="2216150"/>
            <a:ext cx="10985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Uracil (U, in RNA)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28" name="Text Box 59"/>
          <p:cNvSpPr txBox="1">
            <a:spLocks noChangeArrowheads="1"/>
          </p:cNvSpPr>
          <p:nvPr/>
        </p:nvSpPr>
        <p:spPr bwMode="auto">
          <a:xfrm>
            <a:off x="6861175" y="2584450"/>
            <a:ext cx="504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2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Purines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29" name="Text Box 61"/>
          <p:cNvSpPr txBox="1">
            <a:spLocks noChangeArrowheads="1"/>
          </p:cNvSpPr>
          <p:nvPr/>
        </p:nvSpPr>
        <p:spPr bwMode="auto">
          <a:xfrm>
            <a:off x="5976938" y="3805238"/>
            <a:ext cx="7159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2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Adenine (A)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30" name="Text Box 62"/>
          <p:cNvSpPr txBox="1">
            <a:spLocks noChangeArrowheads="1"/>
          </p:cNvSpPr>
          <p:nvPr/>
        </p:nvSpPr>
        <p:spPr bwMode="auto">
          <a:xfrm>
            <a:off x="7378700" y="3805238"/>
            <a:ext cx="715963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2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Guanine (G)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31" name="Text Box 63"/>
          <p:cNvSpPr txBox="1">
            <a:spLocks noChangeArrowheads="1"/>
          </p:cNvSpPr>
          <p:nvPr/>
        </p:nvSpPr>
        <p:spPr bwMode="auto">
          <a:xfrm>
            <a:off x="6910388" y="4251325"/>
            <a:ext cx="5048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2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Sugars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32" name="Text Box 64"/>
          <p:cNvSpPr txBox="1">
            <a:spLocks noChangeArrowheads="1"/>
          </p:cNvSpPr>
          <p:nvPr/>
        </p:nvSpPr>
        <p:spPr bwMode="auto">
          <a:xfrm>
            <a:off x="5570538" y="5554663"/>
            <a:ext cx="1312862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buFont typeface="Symbol" pitchFamily="-1" charset="2"/>
              <a:buNone/>
            </a:pPr>
            <a:r>
              <a:rPr lang="en-US" sz="1000" b="1">
                <a:solidFill>
                  <a:srgbClr val="0F74B4"/>
                </a:solidFill>
                <a:latin typeface="Arial" pitchFamily="-1" charset="0"/>
                <a:ea typeface="Geneva" pitchFamily="-1" charset="0"/>
                <a:cs typeface="Geneva" pitchFamily="-1" charset="0"/>
              </a:rPr>
              <a:t>Deoxyribose (in DNA)</a:t>
            </a:r>
            <a:endParaRPr lang="en-US" sz="1000" b="1">
              <a:solidFill>
                <a:srgbClr val="0F74B4"/>
              </a:solidFill>
              <a:ea typeface="Geneva" pitchFamily="-1" charset="0"/>
              <a:cs typeface="Geneva" pitchFamily="-1" charset="0"/>
            </a:endParaRPr>
          </a:p>
        </p:txBody>
      </p:sp>
      <p:sp>
        <p:nvSpPr>
          <p:cNvPr id="72733" name="Text Box 65"/>
          <p:cNvSpPr txBox="1">
            <a:spLocks noChangeArrowheads="1"/>
          </p:cNvSpPr>
          <p:nvPr/>
        </p:nvSpPr>
        <p:spPr bwMode="auto">
          <a:xfrm>
            <a:off x="7485063" y="5545138"/>
            <a:ext cx="9906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  <a:buFont typeface="Symbol" pitchFamily="-1" charset="2"/>
              <a:buNone/>
            </a:pPr>
            <a:r>
              <a:rPr lang="en-US" sz="1000" b="1">
                <a:solidFill>
                  <a:srgbClr val="E11C26"/>
                </a:solidFill>
                <a:latin typeface="Arial" pitchFamily="-1" charset="0"/>
                <a:ea typeface="Geneva" pitchFamily="-1" charset="0"/>
                <a:cs typeface="Geneva" pitchFamily="-1" charset="0"/>
              </a:rPr>
              <a:t>Ribose (in RNA)</a:t>
            </a:r>
            <a:endParaRPr lang="en-US" sz="1000" b="1">
              <a:solidFill>
                <a:srgbClr val="E11C26"/>
              </a:solidFill>
              <a:ea typeface="Geneva" pitchFamily="-1" charset="0"/>
              <a:cs typeface="Geneva" pitchFamily="-1" charset="0"/>
            </a:endParaRPr>
          </a:p>
        </p:txBody>
      </p:sp>
      <p:sp>
        <p:nvSpPr>
          <p:cNvPr id="72734" name="Text Box 66"/>
          <p:cNvSpPr txBox="1">
            <a:spLocks noChangeArrowheads="1"/>
          </p:cNvSpPr>
          <p:nvPr/>
        </p:nvSpPr>
        <p:spPr bwMode="auto">
          <a:xfrm>
            <a:off x="5435600" y="5902325"/>
            <a:ext cx="2097088" cy="15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000" b="1">
                <a:latin typeface="Arial" pitchFamily="-1" charset="0"/>
                <a:ea typeface="Geneva" pitchFamily="-1" charset="0"/>
                <a:cs typeface="Geneva" pitchFamily="-1" charset="0"/>
              </a:rPr>
              <a:t>(c) Nucleoside components: sugars</a:t>
            </a:r>
            <a:endParaRPr lang="en-US" sz="1000" b="1">
              <a:ea typeface="Geneva" pitchFamily="-1" charset="0"/>
              <a:cs typeface="Geneva" pitchFamily="-1" charset="0"/>
            </a:endParaRPr>
          </a:p>
        </p:txBody>
      </p:sp>
      <p:sp>
        <p:nvSpPr>
          <p:cNvPr id="72735" name="Line 67"/>
          <p:cNvSpPr>
            <a:spLocks noChangeShapeType="1"/>
          </p:cNvSpPr>
          <p:nvPr/>
        </p:nvSpPr>
        <p:spPr bwMode="auto">
          <a:xfrm>
            <a:off x="4133850" y="3365500"/>
            <a:ext cx="1289050" cy="1695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36" name="Line 68"/>
          <p:cNvSpPr>
            <a:spLocks noChangeShapeType="1"/>
          </p:cNvSpPr>
          <p:nvPr/>
        </p:nvSpPr>
        <p:spPr bwMode="auto">
          <a:xfrm>
            <a:off x="4464050" y="2584450"/>
            <a:ext cx="94615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39" descr="05_28DNADoubleHelix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9338" y="139700"/>
            <a:ext cx="7065962" cy="657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Text Box 11"/>
          <p:cNvSpPr txBox="1">
            <a:spLocks noChangeArrowheads="1"/>
          </p:cNvSpPr>
          <p:nvPr/>
        </p:nvSpPr>
        <p:spPr bwMode="auto">
          <a:xfrm>
            <a:off x="5688013" y="790575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Sugar-phosphate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backbones</a:t>
            </a:r>
          </a:p>
        </p:txBody>
      </p:sp>
      <p:sp>
        <p:nvSpPr>
          <p:cNvPr id="74756" name="Text Box 13"/>
          <p:cNvSpPr txBox="1">
            <a:spLocks noChangeArrowheads="1"/>
          </p:cNvSpPr>
          <p:nvPr/>
        </p:nvSpPr>
        <p:spPr bwMode="auto">
          <a:xfrm>
            <a:off x="5322888" y="160338"/>
            <a:ext cx="5683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3</a:t>
            </a: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Euclid Symbol" pitchFamily="1" charset="2"/>
              </a:rPr>
              <a:t>' end</a:t>
            </a:r>
            <a:endParaRPr lang="en-US" sz="1500" b="1">
              <a:latin typeface="Arial" pitchFamily="-1" charset="0"/>
              <a:ea typeface="Geneva" pitchFamily="-1" charset="0"/>
              <a:cs typeface="Geneva" pitchFamily="-1" charset="0"/>
              <a:sym typeface="Symbol" pitchFamily="-1" charset="2"/>
            </a:endParaRPr>
          </a:p>
        </p:txBody>
      </p:sp>
      <p:sp>
        <p:nvSpPr>
          <p:cNvPr id="74757" name="Text Box 16"/>
          <p:cNvSpPr txBox="1">
            <a:spLocks noChangeArrowheads="1"/>
          </p:cNvSpPr>
          <p:nvPr/>
        </p:nvSpPr>
        <p:spPr bwMode="auto">
          <a:xfrm>
            <a:off x="1087438" y="5722938"/>
            <a:ext cx="5683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3</a:t>
            </a: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Euclid Symbol" pitchFamily="1" charset="2"/>
              </a:rPr>
              <a:t>' end</a:t>
            </a:r>
            <a:endParaRPr lang="en-US" sz="1500" b="1">
              <a:latin typeface="Arial" pitchFamily="-1" charset="0"/>
              <a:ea typeface="Geneva" pitchFamily="-1" charset="0"/>
              <a:cs typeface="Geneva" pitchFamily="-1" charset="0"/>
              <a:sym typeface="Symbol" pitchFamily="-1" charset="2"/>
            </a:endParaRPr>
          </a:p>
        </p:txBody>
      </p:sp>
      <p:sp>
        <p:nvSpPr>
          <p:cNvPr id="74758" name="Text Box 17"/>
          <p:cNvSpPr txBox="1">
            <a:spLocks noChangeArrowheads="1"/>
          </p:cNvSpPr>
          <p:nvPr/>
        </p:nvSpPr>
        <p:spPr bwMode="auto">
          <a:xfrm>
            <a:off x="6662738" y="6376988"/>
            <a:ext cx="5683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3</a:t>
            </a: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Euclid Symbol" pitchFamily="1" charset="2"/>
              </a:rPr>
              <a:t>' end</a:t>
            </a:r>
            <a:endParaRPr lang="en-US" sz="1500" b="1">
              <a:latin typeface="Arial" pitchFamily="-1" charset="0"/>
              <a:ea typeface="Geneva" pitchFamily="-1" charset="0"/>
              <a:cs typeface="Geneva" pitchFamily="-1" charset="0"/>
              <a:sym typeface="Symbol" pitchFamily="-1" charset="2"/>
            </a:endParaRPr>
          </a:p>
        </p:txBody>
      </p:sp>
      <p:sp>
        <p:nvSpPr>
          <p:cNvPr id="74759" name="Text Box 18"/>
          <p:cNvSpPr txBox="1">
            <a:spLocks noChangeArrowheads="1"/>
          </p:cNvSpPr>
          <p:nvPr/>
        </p:nvSpPr>
        <p:spPr bwMode="auto">
          <a:xfrm>
            <a:off x="4719638" y="3586163"/>
            <a:ext cx="508000" cy="17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3</a:t>
            </a:r>
            <a:r>
              <a:rPr lang="en-US" sz="1400" b="1">
                <a:latin typeface="Arial" pitchFamily="-1" charset="0"/>
                <a:ea typeface="Geneva" pitchFamily="-1" charset="0"/>
                <a:cs typeface="Geneva" pitchFamily="-1" charset="0"/>
                <a:sym typeface="Euclid Symbol" pitchFamily="1" charset="2"/>
              </a:rPr>
              <a:t>' end</a:t>
            </a:r>
            <a:endParaRPr lang="en-US" sz="1400" b="1">
              <a:latin typeface="Arial" pitchFamily="-1" charset="0"/>
              <a:ea typeface="Geneva" pitchFamily="-1" charset="0"/>
              <a:cs typeface="Geneva" pitchFamily="-1" charset="0"/>
              <a:sym typeface="Symbol" pitchFamily="-1" charset="2"/>
            </a:endParaRPr>
          </a:p>
        </p:txBody>
      </p:sp>
      <p:sp>
        <p:nvSpPr>
          <p:cNvPr id="74760" name="Text Box 19"/>
          <p:cNvSpPr txBox="1">
            <a:spLocks noChangeArrowheads="1"/>
          </p:cNvSpPr>
          <p:nvPr/>
        </p:nvSpPr>
        <p:spPr bwMode="auto">
          <a:xfrm>
            <a:off x="4186238" y="158750"/>
            <a:ext cx="593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5</a:t>
            </a: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Euclid Symbol" pitchFamily="1" charset="2"/>
              </a:rPr>
              <a:t>' end</a:t>
            </a:r>
            <a:endParaRPr lang="en-US" sz="1500" b="1">
              <a:latin typeface="Arial" pitchFamily="-1" charset="0"/>
              <a:ea typeface="Geneva" pitchFamily="-1" charset="0"/>
              <a:cs typeface="Geneva" pitchFamily="-1" charset="0"/>
              <a:sym typeface="Symbol" pitchFamily="-1" charset="2"/>
            </a:endParaRPr>
          </a:p>
        </p:txBody>
      </p:sp>
      <p:sp>
        <p:nvSpPr>
          <p:cNvPr id="74761" name="Text Box 20"/>
          <p:cNvSpPr txBox="1">
            <a:spLocks noChangeArrowheads="1"/>
          </p:cNvSpPr>
          <p:nvPr/>
        </p:nvSpPr>
        <p:spPr bwMode="auto">
          <a:xfrm>
            <a:off x="4297363" y="4333875"/>
            <a:ext cx="593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5</a:t>
            </a: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Euclid Symbol" pitchFamily="1" charset="2"/>
              </a:rPr>
              <a:t>' end</a:t>
            </a:r>
            <a:endParaRPr lang="en-US" sz="1500" b="1">
              <a:latin typeface="Arial" pitchFamily="-1" charset="0"/>
              <a:ea typeface="Geneva" pitchFamily="-1" charset="0"/>
              <a:cs typeface="Geneva" pitchFamily="-1" charset="0"/>
              <a:sym typeface="Symbol" pitchFamily="-1" charset="2"/>
            </a:endParaRPr>
          </a:p>
        </p:txBody>
      </p:sp>
      <p:sp>
        <p:nvSpPr>
          <p:cNvPr id="74762" name="Text Box 21"/>
          <p:cNvSpPr txBox="1">
            <a:spLocks noChangeArrowheads="1"/>
          </p:cNvSpPr>
          <p:nvPr/>
        </p:nvSpPr>
        <p:spPr bwMode="auto">
          <a:xfrm>
            <a:off x="7564438" y="5629275"/>
            <a:ext cx="593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5</a:t>
            </a: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Euclid Symbol" pitchFamily="1" charset="2"/>
              </a:rPr>
              <a:t>' end</a:t>
            </a:r>
            <a:endParaRPr lang="en-US" sz="1500" b="1">
              <a:latin typeface="Arial" pitchFamily="-1" charset="0"/>
              <a:ea typeface="Geneva" pitchFamily="-1" charset="0"/>
              <a:cs typeface="Geneva" pitchFamily="-1" charset="0"/>
              <a:sym typeface="Symbol" pitchFamily="-1" charset="2"/>
            </a:endParaRPr>
          </a:p>
        </p:txBody>
      </p:sp>
      <p:sp>
        <p:nvSpPr>
          <p:cNvPr id="74763" name="Text Box 22"/>
          <p:cNvSpPr txBox="1">
            <a:spLocks noChangeArrowheads="1"/>
          </p:cNvSpPr>
          <p:nvPr/>
        </p:nvSpPr>
        <p:spPr bwMode="auto">
          <a:xfrm>
            <a:off x="1655763" y="6353175"/>
            <a:ext cx="5937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5</a:t>
            </a: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Euclid Symbol" pitchFamily="1" charset="2"/>
              </a:rPr>
              <a:t>' end</a:t>
            </a:r>
            <a:endParaRPr lang="en-US" sz="1500" b="1">
              <a:latin typeface="Arial" pitchFamily="-1" charset="0"/>
              <a:ea typeface="Geneva" pitchFamily="-1" charset="0"/>
              <a:cs typeface="Geneva" pitchFamily="-1" charset="0"/>
              <a:sym typeface="Symbol" pitchFamily="-1" charset="2"/>
            </a:endParaRPr>
          </a:p>
        </p:txBody>
      </p:sp>
      <p:sp>
        <p:nvSpPr>
          <p:cNvPr id="74764" name="Line 23"/>
          <p:cNvSpPr>
            <a:spLocks noChangeShapeType="1"/>
          </p:cNvSpPr>
          <p:nvPr/>
        </p:nvSpPr>
        <p:spPr bwMode="auto">
          <a:xfrm>
            <a:off x="5291138" y="644525"/>
            <a:ext cx="365125" cy="2254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5" name="Line 24"/>
          <p:cNvSpPr>
            <a:spLocks noChangeShapeType="1"/>
          </p:cNvSpPr>
          <p:nvPr/>
        </p:nvSpPr>
        <p:spPr bwMode="auto">
          <a:xfrm flipV="1">
            <a:off x="5278438" y="930275"/>
            <a:ext cx="381000" cy="323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6" name="Line 29"/>
          <p:cNvSpPr>
            <a:spLocks noChangeShapeType="1"/>
          </p:cNvSpPr>
          <p:nvPr/>
        </p:nvSpPr>
        <p:spPr bwMode="auto">
          <a:xfrm>
            <a:off x="5557838" y="1600200"/>
            <a:ext cx="3841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67" name="Text Box 30"/>
          <p:cNvSpPr txBox="1">
            <a:spLocks noChangeArrowheads="1"/>
          </p:cNvSpPr>
          <p:nvPr/>
        </p:nvSpPr>
        <p:spPr bwMode="auto">
          <a:xfrm>
            <a:off x="5970588" y="1482725"/>
            <a:ext cx="18415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Base pair (joined by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hydrogen bonding)</a:t>
            </a:r>
          </a:p>
        </p:txBody>
      </p:sp>
      <p:sp>
        <p:nvSpPr>
          <p:cNvPr id="74768" name="Text Box 31"/>
          <p:cNvSpPr txBox="1">
            <a:spLocks noChangeArrowheads="1"/>
          </p:cNvSpPr>
          <p:nvPr/>
        </p:nvSpPr>
        <p:spPr bwMode="auto">
          <a:xfrm>
            <a:off x="5970588" y="2333625"/>
            <a:ext cx="11176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Old strands</a:t>
            </a:r>
          </a:p>
        </p:txBody>
      </p:sp>
      <p:sp>
        <p:nvSpPr>
          <p:cNvPr id="74769" name="Text Box 32"/>
          <p:cNvSpPr txBox="1">
            <a:spLocks noChangeArrowheads="1"/>
          </p:cNvSpPr>
          <p:nvPr/>
        </p:nvSpPr>
        <p:spPr bwMode="auto">
          <a:xfrm>
            <a:off x="4065588" y="4835525"/>
            <a:ext cx="711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New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strands</a:t>
            </a:r>
          </a:p>
        </p:txBody>
      </p:sp>
      <p:sp>
        <p:nvSpPr>
          <p:cNvPr id="74770" name="Text Box 33"/>
          <p:cNvSpPr txBox="1">
            <a:spLocks noChangeArrowheads="1"/>
          </p:cNvSpPr>
          <p:nvPr/>
        </p:nvSpPr>
        <p:spPr bwMode="auto">
          <a:xfrm>
            <a:off x="5970588" y="2727325"/>
            <a:ext cx="1041400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Nucleotide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about to be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added to a</a:t>
            </a:r>
          </a:p>
          <a:p>
            <a:pPr eaLnBrk="0" hangingPunct="0">
              <a:lnSpc>
                <a:spcPct val="90000"/>
              </a:lnSpc>
              <a:buFont typeface="Symbol" pitchFamily="-1" charset="2"/>
              <a:buNone/>
            </a:pPr>
            <a:r>
              <a:rPr lang="en-US" sz="1500" b="1">
                <a:latin typeface="Arial" pitchFamily="-1" charset="0"/>
                <a:ea typeface="Geneva" pitchFamily="-1" charset="0"/>
                <a:cs typeface="Geneva" pitchFamily="-1" charset="0"/>
                <a:sym typeface="Symbol" pitchFamily="-1" charset="2"/>
              </a:rPr>
              <a:t>new strand</a:t>
            </a:r>
          </a:p>
        </p:txBody>
      </p:sp>
      <p:sp>
        <p:nvSpPr>
          <p:cNvPr id="74771" name="Line 34"/>
          <p:cNvSpPr>
            <a:spLocks noChangeShapeType="1"/>
          </p:cNvSpPr>
          <p:nvPr/>
        </p:nvSpPr>
        <p:spPr bwMode="auto">
          <a:xfrm>
            <a:off x="4214813" y="4298950"/>
            <a:ext cx="53975" cy="539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72" name="Line 35"/>
          <p:cNvSpPr>
            <a:spLocks noChangeShapeType="1"/>
          </p:cNvSpPr>
          <p:nvPr/>
        </p:nvSpPr>
        <p:spPr bwMode="auto">
          <a:xfrm flipH="1">
            <a:off x="4256088" y="4429125"/>
            <a:ext cx="742950" cy="406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73" name="Line 36"/>
          <p:cNvSpPr>
            <a:spLocks noChangeShapeType="1"/>
          </p:cNvSpPr>
          <p:nvPr/>
        </p:nvSpPr>
        <p:spPr bwMode="auto">
          <a:xfrm flipV="1">
            <a:off x="4624388" y="2844800"/>
            <a:ext cx="1317625" cy="81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74" name="Line 37"/>
          <p:cNvSpPr>
            <a:spLocks noChangeShapeType="1"/>
          </p:cNvSpPr>
          <p:nvPr/>
        </p:nvSpPr>
        <p:spPr bwMode="auto">
          <a:xfrm flipV="1">
            <a:off x="5237163" y="2438400"/>
            <a:ext cx="704850" cy="695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75" name="Line 38"/>
          <p:cNvSpPr>
            <a:spLocks noChangeShapeType="1"/>
          </p:cNvSpPr>
          <p:nvPr/>
        </p:nvSpPr>
        <p:spPr bwMode="auto">
          <a:xfrm flipV="1">
            <a:off x="5576888" y="2438400"/>
            <a:ext cx="365125" cy="127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776" name="Rectangle 40"/>
          <p:cNvSpPr>
            <a:spLocks noChangeArrowheads="1"/>
          </p:cNvSpPr>
          <p:nvPr/>
        </p:nvSpPr>
        <p:spPr bwMode="auto">
          <a:xfrm>
            <a:off x="4457700" y="1489075"/>
            <a:ext cx="1108075" cy="247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Lipids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206" y="1443747"/>
            <a:ext cx="8171793" cy="4450805"/>
          </a:xfrm>
        </p:spPr>
        <p:txBody>
          <a:bodyPr numCol="2">
            <a:no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Hydrophobic or amphipathic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Important for: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energy storage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membrane structure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signaling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cushioning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rgbClr val="7F7F7F"/>
                </a:solidFill>
              </a:rPr>
              <a:t>insulation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Include: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fats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phospholipids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cholesterol and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phytosterol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some hormones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others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33" descr="05_26DNANAProtein_3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7663" y="130175"/>
            <a:ext cx="5908675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Oval 3"/>
          <p:cNvSpPr>
            <a:spLocks noChangeArrowheads="1"/>
          </p:cNvSpPr>
          <p:nvPr/>
        </p:nvSpPr>
        <p:spPr bwMode="auto">
          <a:xfrm>
            <a:off x="1873250" y="1257300"/>
            <a:ext cx="238125" cy="234950"/>
          </a:xfrm>
          <a:prstGeom prst="ellipse">
            <a:avLst/>
          </a:prstGeom>
          <a:solidFill>
            <a:srgbClr val="0096D9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70660" name="Text Box 5"/>
          <p:cNvSpPr txBox="1">
            <a:spLocks noChangeArrowheads="1"/>
          </p:cNvSpPr>
          <p:nvPr/>
        </p:nvSpPr>
        <p:spPr bwMode="auto">
          <a:xfrm>
            <a:off x="4438650" y="1714500"/>
            <a:ext cx="603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mRNA</a:t>
            </a:r>
            <a:endParaRPr lang="en-US" sz="15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70661" name="Text Box 6"/>
          <p:cNvSpPr txBox="1">
            <a:spLocks noChangeArrowheads="1"/>
          </p:cNvSpPr>
          <p:nvPr/>
        </p:nvSpPr>
        <p:spPr bwMode="auto">
          <a:xfrm>
            <a:off x="2165350" y="1298575"/>
            <a:ext cx="12319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Synthesis of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mRNA in the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nucleus</a:t>
            </a:r>
            <a:endParaRPr lang="en-US" sz="15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70662" name="Text Box 7"/>
          <p:cNvSpPr txBox="1">
            <a:spLocks noChangeArrowheads="1"/>
          </p:cNvSpPr>
          <p:nvPr/>
        </p:nvSpPr>
        <p:spPr bwMode="auto">
          <a:xfrm>
            <a:off x="4422775" y="330200"/>
            <a:ext cx="4508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DNA</a:t>
            </a:r>
            <a:endParaRPr lang="en-US" sz="15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70663" name="Text Box 8"/>
          <p:cNvSpPr txBox="1">
            <a:spLocks noChangeArrowheads="1"/>
          </p:cNvSpPr>
          <p:nvPr/>
        </p:nvSpPr>
        <p:spPr bwMode="auto">
          <a:xfrm>
            <a:off x="2206625" y="2752725"/>
            <a:ext cx="9652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NUCLEUS</a:t>
            </a:r>
            <a:endParaRPr lang="en-US" sz="15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70664" name="Text Box 9"/>
          <p:cNvSpPr txBox="1">
            <a:spLocks noChangeArrowheads="1"/>
          </p:cNvSpPr>
          <p:nvPr/>
        </p:nvSpPr>
        <p:spPr bwMode="auto">
          <a:xfrm>
            <a:off x="4975225" y="3632200"/>
            <a:ext cx="6032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mRNA</a:t>
            </a:r>
            <a:endParaRPr lang="en-US" sz="15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70665" name="Text Box 10"/>
          <p:cNvSpPr txBox="1">
            <a:spLocks noChangeArrowheads="1"/>
          </p:cNvSpPr>
          <p:nvPr/>
        </p:nvSpPr>
        <p:spPr bwMode="auto">
          <a:xfrm>
            <a:off x="6048375" y="3038475"/>
            <a:ext cx="11938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CYTOPLASM</a:t>
            </a:r>
            <a:endParaRPr lang="en-US" sz="15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70666" name="Text Box 11"/>
          <p:cNvSpPr txBox="1">
            <a:spLocks noChangeArrowheads="1"/>
          </p:cNvSpPr>
          <p:nvPr/>
        </p:nvSpPr>
        <p:spPr bwMode="auto">
          <a:xfrm>
            <a:off x="2162175" y="3940175"/>
            <a:ext cx="19685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Movement of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mRNA into cytoplasm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via nuclear pore</a:t>
            </a:r>
            <a:endParaRPr lang="en-US" sz="15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70667" name="Text Box 12"/>
          <p:cNvSpPr txBox="1">
            <a:spLocks noChangeArrowheads="1"/>
          </p:cNvSpPr>
          <p:nvPr/>
        </p:nvSpPr>
        <p:spPr bwMode="auto">
          <a:xfrm>
            <a:off x="5603875" y="4149725"/>
            <a:ext cx="9461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Ribosome</a:t>
            </a:r>
            <a:endParaRPr lang="en-US" sz="15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70668" name="Text Box 13"/>
          <p:cNvSpPr txBox="1">
            <a:spLocks noChangeArrowheads="1"/>
          </p:cNvSpPr>
          <p:nvPr/>
        </p:nvSpPr>
        <p:spPr bwMode="auto">
          <a:xfrm>
            <a:off x="5778500" y="6064250"/>
            <a:ext cx="59055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Amino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acids</a:t>
            </a:r>
            <a:endParaRPr lang="en-US" sz="15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70669" name="Text Box 14"/>
          <p:cNvSpPr txBox="1">
            <a:spLocks noChangeArrowheads="1"/>
          </p:cNvSpPr>
          <p:nvPr/>
        </p:nvSpPr>
        <p:spPr bwMode="auto">
          <a:xfrm>
            <a:off x="2441575" y="6261100"/>
            <a:ext cx="116205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Polypeptide</a:t>
            </a:r>
            <a:endParaRPr lang="en-US" sz="15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70670" name="Text Box 15"/>
          <p:cNvSpPr txBox="1">
            <a:spLocks noChangeArrowheads="1"/>
          </p:cNvSpPr>
          <p:nvPr/>
        </p:nvSpPr>
        <p:spPr bwMode="auto">
          <a:xfrm>
            <a:off x="2165350" y="5130800"/>
            <a:ext cx="90805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Synthesis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of protein</a:t>
            </a:r>
            <a:endParaRPr lang="en-US" sz="15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70671" name="Line 16"/>
          <p:cNvSpPr>
            <a:spLocks noChangeShapeType="1"/>
          </p:cNvSpPr>
          <p:nvPr/>
        </p:nvSpPr>
        <p:spPr bwMode="auto">
          <a:xfrm flipH="1">
            <a:off x="3962400" y="412750"/>
            <a:ext cx="434975" cy="50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2" name="Line 17"/>
          <p:cNvSpPr>
            <a:spLocks noChangeShapeType="1"/>
          </p:cNvSpPr>
          <p:nvPr/>
        </p:nvSpPr>
        <p:spPr bwMode="auto">
          <a:xfrm rot="10119827" flipH="1">
            <a:off x="3841750" y="1849438"/>
            <a:ext cx="9525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3" name="Line 18"/>
          <p:cNvSpPr>
            <a:spLocks noChangeShapeType="1"/>
          </p:cNvSpPr>
          <p:nvPr/>
        </p:nvSpPr>
        <p:spPr bwMode="auto">
          <a:xfrm>
            <a:off x="3854450" y="1123950"/>
            <a:ext cx="3175" cy="7143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4" name="Line 19"/>
          <p:cNvSpPr>
            <a:spLocks noChangeShapeType="1"/>
          </p:cNvSpPr>
          <p:nvPr/>
        </p:nvSpPr>
        <p:spPr bwMode="auto">
          <a:xfrm rot="10119827" flipH="1">
            <a:off x="3832225" y="2817813"/>
            <a:ext cx="9525" cy="69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5" name="Line 20"/>
          <p:cNvSpPr>
            <a:spLocks noChangeShapeType="1"/>
          </p:cNvSpPr>
          <p:nvPr/>
        </p:nvSpPr>
        <p:spPr bwMode="auto">
          <a:xfrm flipH="1">
            <a:off x="3851275" y="2282825"/>
            <a:ext cx="3175" cy="527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6" name="Line 21"/>
          <p:cNvSpPr>
            <a:spLocks noChangeShapeType="1"/>
          </p:cNvSpPr>
          <p:nvPr/>
        </p:nvSpPr>
        <p:spPr bwMode="auto">
          <a:xfrm flipH="1">
            <a:off x="4308475" y="1930400"/>
            <a:ext cx="142875" cy="219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7" name="Line 22"/>
          <p:cNvSpPr>
            <a:spLocks noChangeShapeType="1"/>
          </p:cNvSpPr>
          <p:nvPr/>
        </p:nvSpPr>
        <p:spPr bwMode="auto">
          <a:xfrm flipV="1">
            <a:off x="4648200" y="3775075"/>
            <a:ext cx="276225" cy="184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8" name="Line 23"/>
          <p:cNvSpPr>
            <a:spLocks noChangeShapeType="1"/>
          </p:cNvSpPr>
          <p:nvPr/>
        </p:nvSpPr>
        <p:spPr bwMode="auto">
          <a:xfrm flipV="1">
            <a:off x="5314950" y="4340225"/>
            <a:ext cx="234950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79" name="Line 24"/>
          <p:cNvSpPr>
            <a:spLocks noChangeShapeType="1"/>
          </p:cNvSpPr>
          <p:nvPr/>
        </p:nvSpPr>
        <p:spPr bwMode="auto">
          <a:xfrm>
            <a:off x="5543550" y="5924550"/>
            <a:ext cx="2159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0" name="Line 25"/>
          <p:cNvSpPr>
            <a:spLocks noChangeShapeType="1"/>
          </p:cNvSpPr>
          <p:nvPr/>
        </p:nvSpPr>
        <p:spPr bwMode="auto">
          <a:xfrm>
            <a:off x="5365750" y="6089650"/>
            <a:ext cx="393700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1" name="Line 26"/>
          <p:cNvSpPr>
            <a:spLocks noChangeShapeType="1"/>
          </p:cNvSpPr>
          <p:nvPr/>
        </p:nvSpPr>
        <p:spPr bwMode="auto">
          <a:xfrm flipH="1">
            <a:off x="3530600" y="6086475"/>
            <a:ext cx="323850" cy="257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682" name="Oval 27"/>
          <p:cNvSpPr>
            <a:spLocks noChangeArrowheads="1"/>
          </p:cNvSpPr>
          <p:nvPr/>
        </p:nvSpPr>
        <p:spPr bwMode="auto">
          <a:xfrm>
            <a:off x="1882775" y="3914775"/>
            <a:ext cx="238125" cy="234950"/>
          </a:xfrm>
          <a:prstGeom prst="ellipse">
            <a:avLst/>
          </a:prstGeom>
          <a:solidFill>
            <a:srgbClr val="0096D9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70683" name="Oval 28"/>
          <p:cNvSpPr>
            <a:spLocks noChangeArrowheads="1"/>
          </p:cNvSpPr>
          <p:nvPr/>
        </p:nvSpPr>
        <p:spPr bwMode="auto">
          <a:xfrm>
            <a:off x="1882775" y="5105400"/>
            <a:ext cx="238125" cy="234950"/>
          </a:xfrm>
          <a:prstGeom prst="ellipse">
            <a:avLst/>
          </a:prstGeom>
          <a:solidFill>
            <a:srgbClr val="0096D9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70684" name="Text Box 29"/>
          <p:cNvSpPr txBox="1">
            <a:spLocks noChangeArrowheads="1"/>
          </p:cNvSpPr>
          <p:nvPr/>
        </p:nvSpPr>
        <p:spPr bwMode="auto">
          <a:xfrm>
            <a:off x="1936750" y="1279525"/>
            <a:ext cx="1111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1</a:t>
            </a:r>
            <a:endParaRPr lang="en-US" sz="15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70685" name="Text Box 30"/>
          <p:cNvSpPr txBox="1">
            <a:spLocks noChangeArrowheads="1"/>
          </p:cNvSpPr>
          <p:nvPr/>
        </p:nvSpPr>
        <p:spPr bwMode="auto">
          <a:xfrm>
            <a:off x="1952625" y="3930650"/>
            <a:ext cx="1111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2</a:t>
            </a:r>
            <a:endParaRPr lang="en-US" sz="15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  <p:sp>
        <p:nvSpPr>
          <p:cNvPr id="70686" name="Text Box 31"/>
          <p:cNvSpPr txBox="1">
            <a:spLocks noChangeArrowheads="1"/>
          </p:cNvSpPr>
          <p:nvPr/>
        </p:nvSpPr>
        <p:spPr bwMode="auto">
          <a:xfrm>
            <a:off x="1952625" y="5127625"/>
            <a:ext cx="111125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500" b="1">
                <a:solidFill>
                  <a:schemeClr val="bg1"/>
                </a:solidFill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3</a:t>
            </a:r>
            <a:endParaRPr lang="en-US" sz="1500" b="1">
              <a:solidFill>
                <a:schemeClr val="bg1"/>
              </a:solidFill>
              <a:ea typeface="Geneva" pitchFamily="-65" charset="0"/>
              <a:cs typeface="Geneva" pitchFamily="-65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1052" descr="05_UN02-Summary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388" y="136525"/>
            <a:ext cx="6499225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9" descr="05_11-FatSynthStructure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1325" y="136525"/>
            <a:ext cx="5719763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4446588" y="1157288"/>
            <a:ext cx="1563687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8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Fatty acid</a:t>
            </a:r>
          </a:p>
          <a:p>
            <a:pPr algn="ctr"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8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(palmitic acid)</a:t>
            </a:r>
            <a:endParaRPr lang="en-US" sz="18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3796" name="Text Box 13"/>
          <p:cNvSpPr txBox="1">
            <a:spLocks noChangeArrowheads="1"/>
          </p:cNvSpPr>
          <p:nvPr/>
        </p:nvSpPr>
        <p:spPr bwMode="auto">
          <a:xfrm>
            <a:off x="1804988" y="2071688"/>
            <a:ext cx="9477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8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Glycerol</a:t>
            </a:r>
            <a:endParaRPr lang="en-US" sz="1800" b="1">
              <a:latin typeface="Arial" pitchFamily="-65" charset="0"/>
              <a:ea typeface="Geneva" pitchFamily="-65" charset="0"/>
              <a:cs typeface="Geneva" pitchFamily="-65" charset="0"/>
            </a:endParaRPr>
          </a:p>
        </p:txBody>
      </p:sp>
      <p:sp>
        <p:nvSpPr>
          <p:cNvPr id="33797" name="Text Box 14"/>
          <p:cNvSpPr txBox="1">
            <a:spLocks noChangeArrowheads="1"/>
          </p:cNvSpPr>
          <p:nvPr/>
        </p:nvSpPr>
        <p:spPr bwMode="auto">
          <a:xfrm>
            <a:off x="1766888" y="2408238"/>
            <a:ext cx="5233987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8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(a) Dehydration reaction in the synthesis of a fat</a:t>
            </a:r>
            <a:endParaRPr lang="en-US" sz="18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3798" name="Text Box 15"/>
          <p:cNvSpPr txBox="1">
            <a:spLocks noChangeArrowheads="1"/>
          </p:cNvSpPr>
          <p:nvPr/>
        </p:nvSpPr>
        <p:spPr bwMode="auto">
          <a:xfrm>
            <a:off x="1868488" y="2884488"/>
            <a:ext cx="14557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8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Ester linkage</a:t>
            </a:r>
            <a:endParaRPr lang="en-US" sz="1800" b="1">
              <a:latin typeface="Arial" pitchFamily="-65" charset="0"/>
              <a:ea typeface="Geneva" pitchFamily="-65" charset="0"/>
              <a:cs typeface="Geneva" pitchFamily="-65" charset="0"/>
            </a:endParaRPr>
          </a:p>
        </p:txBody>
      </p:sp>
      <p:sp>
        <p:nvSpPr>
          <p:cNvPr id="33799" name="Text Box 16"/>
          <p:cNvSpPr txBox="1">
            <a:spLocks noChangeArrowheads="1"/>
          </p:cNvSpPr>
          <p:nvPr/>
        </p:nvSpPr>
        <p:spPr bwMode="auto">
          <a:xfrm>
            <a:off x="1758950" y="6264275"/>
            <a:ext cx="3595688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8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(b) Fat molecule (triacylglycerol)</a:t>
            </a:r>
            <a:endParaRPr lang="en-US" sz="18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3800" name="AutoShape 18"/>
          <p:cNvSpPr>
            <a:spLocks/>
          </p:cNvSpPr>
          <p:nvPr/>
        </p:nvSpPr>
        <p:spPr bwMode="auto">
          <a:xfrm rot="5400000">
            <a:off x="2497932" y="2955131"/>
            <a:ext cx="152400" cy="490537"/>
          </a:xfrm>
          <a:prstGeom prst="leftBrace">
            <a:avLst>
              <a:gd name="adj1" fmla="val 2682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041" descr="05_12-SaturatedUnsatFa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0513" y="136525"/>
            <a:ext cx="3481387" cy="658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1030"/>
          <p:cNvSpPr txBox="1">
            <a:spLocks noChangeArrowheads="1"/>
          </p:cNvSpPr>
          <p:nvPr/>
        </p:nvSpPr>
        <p:spPr bwMode="auto">
          <a:xfrm>
            <a:off x="2871788" y="868363"/>
            <a:ext cx="1096962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</a:rPr>
              <a:t>Structural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</a:rPr>
              <a:t>formula of a</a:t>
            </a:r>
          </a:p>
          <a:p>
            <a:pPr eaLnBrk="0" hangingPunct="0"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</a:rPr>
              <a:t>saturated fat</a:t>
            </a:r>
          </a:p>
          <a:p>
            <a:pPr eaLnBrk="0" hangingPunct="0"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</a:rPr>
              <a:t>molecule</a:t>
            </a:r>
            <a:endParaRPr lang="en-US" sz="14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5844" name="Text Box 1034"/>
          <p:cNvSpPr txBox="1">
            <a:spLocks noChangeArrowheads="1"/>
          </p:cNvSpPr>
          <p:nvPr/>
        </p:nvSpPr>
        <p:spPr bwMode="auto">
          <a:xfrm>
            <a:off x="2871788" y="2055813"/>
            <a:ext cx="1243012" cy="53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Stearic acid, a</a:t>
            </a:r>
          </a:p>
          <a:p>
            <a:pPr eaLnBrk="0" hangingPunct="0"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saturated fatty</a:t>
            </a:r>
          </a:p>
          <a:p>
            <a:pPr eaLnBrk="0" hangingPunct="0"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acid</a:t>
            </a:r>
            <a:endParaRPr lang="en-US" sz="13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5845" name="Text Box 1035"/>
          <p:cNvSpPr txBox="1">
            <a:spLocks noChangeArrowheads="1"/>
          </p:cNvSpPr>
          <p:nvPr/>
        </p:nvSpPr>
        <p:spPr bwMode="auto">
          <a:xfrm>
            <a:off x="2884488" y="2697163"/>
            <a:ext cx="1389062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(a) Saturated fat</a:t>
            </a:r>
            <a:endParaRPr lang="en-US" sz="13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5846" name="Text Box 1036"/>
          <p:cNvSpPr txBox="1">
            <a:spLocks noChangeArrowheads="1"/>
          </p:cNvSpPr>
          <p:nvPr/>
        </p:nvSpPr>
        <p:spPr bwMode="auto">
          <a:xfrm>
            <a:off x="2859088" y="4322763"/>
            <a:ext cx="14398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Structural formula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of an unsaturated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fat molecule</a:t>
            </a:r>
            <a:endParaRPr lang="en-US" sz="13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5847" name="Text Box 1037"/>
          <p:cNvSpPr txBox="1">
            <a:spLocks noChangeArrowheads="1"/>
          </p:cNvSpPr>
          <p:nvPr/>
        </p:nvSpPr>
        <p:spPr bwMode="auto">
          <a:xfrm>
            <a:off x="2871788" y="5230813"/>
            <a:ext cx="1071562" cy="62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/>
            <a:r>
              <a:rPr lang="en-US" sz="1300" b="1">
                <a:latin typeface="Arial" pitchFamily="-65" charset="0"/>
              </a:rPr>
              <a:t>Oleic acid, an</a:t>
            </a:r>
          </a:p>
          <a:p>
            <a:pPr eaLnBrk="0" hangingPunct="0"/>
            <a:r>
              <a:rPr lang="en-US" sz="1300" b="1">
                <a:latin typeface="Arial" pitchFamily="-65" charset="0"/>
              </a:rPr>
              <a:t>unsaturated</a:t>
            </a:r>
          </a:p>
          <a:p>
            <a:pPr eaLnBrk="0" hangingPunct="0"/>
            <a:r>
              <a:rPr lang="en-US" sz="1300" b="1">
                <a:latin typeface="Arial" pitchFamily="-65" charset="0"/>
              </a:rPr>
              <a:t>fatty acid</a:t>
            </a:r>
            <a:endParaRPr lang="en-US" sz="1300" b="1"/>
          </a:p>
        </p:txBody>
      </p:sp>
      <p:sp>
        <p:nvSpPr>
          <p:cNvPr id="35848" name="Text Box 1038"/>
          <p:cNvSpPr txBox="1">
            <a:spLocks noChangeArrowheads="1"/>
          </p:cNvSpPr>
          <p:nvPr/>
        </p:nvSpPr>
        <p:spPr bwMode="auto">
          <a:xfrm>
            <a:off x="2871788" y="6354763"/>
            <a:ext cx="1471612" cy="20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(b) Unsaturated fat</a:t>
            </a:r>
            <a:endParaRPr lang="en-US" sz="13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5849" name="Text Box 1039"/>
          <p:cNvSpPr txBox="1">
            <a:spLocks noChangeArrowheads="1"/>
          </p:cNvSpPr>
          <p:nvPr/>
        </p:nvSpPr>
        <p:spPr bwMode="auto">
          <a:xfrm>
            <a:off x="4529138" y="5948363"/>
            <a:ext cx="1020762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300" b="1" i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cis</a:t>
            </a: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 double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bond causes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3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bending</a:t>
            </a:r>
            <a:endParaRPr lang="en-US" sz="13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5850" name="Line 1040"/>
          <p:cNvSpPr>
            <a:spLocks noChangeShapeType="1"/>
          </p:cNvSpPr>
          <p:nvPr/>
        </p:nvSpPr>
        <p:spPr bwMode="auto">
          <a:xfrm flipV="1">
            <a:off x="4959350" y="5645150"/>
            <a:ext cx="400050" cy="3111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8" descr="05_13-PhospholipidStruct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919163"/>
            <a:ext cx="8542337" cy="501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3624263" y="5537200"/>
            <a:ext cx="2746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(b)</a:t>
            </a:r>
            <a:endParaRPr lang="en-US" sz="1600" b="1">
              <a:latin typeface="Arial" pitchFamily="-65" charset="0"/>
              <a:ea typeface="Geneva" pitchFamily="-65" charset="0"/>
              <a:cs typeface="Geneva" pitchFamily="-65" charset="0"/>
            </a:endParaRPr>
          </a:p>
          <a:p>
            <a:pPr eaLnBrk="0" hangingPunct="0">
              <a:lnSpc>
                <a:spcPct val="90000"/>
              </a:lnSpc>
            </a:pP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3943350" y="5534025"/>
            <a:ext cx="1879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Space-filling model</a:t>
            </a: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7893" name="Text Box 12"/>
          <p:cNvSpPr txBox="1">
            <a:spLocks noChangeArrowheads="1"/>
          </p:cNvSpPr>
          <p:nvPr/>
        </p:nvSpPr>
        <p:spPr bwMode="auto">
          <a:xfrm>
            <a:off x="328613" y="5537200"/>
            <a:ext cx="2746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(a)</a:t>
            </a:r>
            <a:endParaRPr lang="en-US" sz="1600" b="1">
              <a:latin typeface="Arial" pitchFamily="-65" charset="0"/>
              <a:ea typeface="Geneva" pitchFamily="-65" charset="0"/>
              <a:cs typeface="Geneva" pitchFamily="-65" charset="0"/>
            </a:endParaRPr>
          </a:p>
          <a:p>
            <a:pPr eaLnBrk="0" hangingPunct="0">
              <a:lnSpc>
                <a:spcPct val="90000"/>
              </a:lnSpc>
            </a:pP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7894" name="Text Box 13"/>
          <p:cNvSpPr txBox="1">
            <a:spLocks noChangeArrowheads="1"/>
          </p:cNvSpPr>
          <p:nvPr/>
        </p:nvSpPr>
        <p:spPr bwMode="auto">
          <a:xfrm>
            <a:off x="6456363" y="5537200"/>
            <a:ext cx="274637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(c)</a:t>
            </a:r>
            <a:endParaRPr lang="en-US" sz="1600" b="1">
              <a:latin typeface="Arial" pitchFamily="-65" charset="0"/>
              <a:ea typeface="Geneva" pitchFamily="-65" charset="0"/>
              <a:cs typeface="Geneva" pitchFamily="-65" charset="0"/>
            </a:endParaRPr>
          </a:p>
          <a:p>
            <a:pPr eaLnBrk="0" hangingPunct="0">
              <a:lnSpc>
                <a:spcPct val="90000"/>
              </a:lnSpc>
            </a:pP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7895" name="Text Box 14"/>
          <p:cNvSpPr txBox="1">
            <a:spLocks noChangeArrowheads="1"/>
          </p:cNvSpPr>
          <p:nvPr/>
        </p:nvSpPr>
        <p:spPr bwMode="auto">
          <a:xfrm>
            <a:off x="635000" y="5540375"/>
            <a:ext cx="1879600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Structural formula</a:t>
            </a: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7896" name="Text Box 15"/>
          <p:cNvSpPr txBox="1">
            <a:spLocks noChangeArrowheads="1"/>
          </p:cNvSpPr>
          <p:nvPr/>
        </p:nvSpPr>
        <p:spPr bwMode="auto">
          <a:xfrm>
            <a:off x="6762750" y="5534025"/>
            <a:ext cx="21336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Phospholipid symbol</a:t>
            </a: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7897" name="Text Box 16"/>
          <p:cNvSpPr txBox="1">
            <a:spLocks noChangeArrowheads="1"/>
          </p:cNvSpPr>
          <p:nvPr/>
        </p:nvSpPr>
        <p:spPr bwMode="auto">
          <a:xfrm>
            <a:off x="2552700" y="3717925"/>
            <a:ext cx="10668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Fatty acids</a:t>
            </a: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7898" name="Text Box 17"/>
          <p:cNvSpPr txBox="1">
            <a:spLocks noChangeArrowheads="1"/>
          </p:cNvSpPr>
          <p:nvPr/>
        </p:nvSpPr>
        <p:spPr bwMode="auto">
          <a:xfrm>
            <a:off x="7194550" y="4206875"/>
            <a:ext cx="11239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Hydrophilic</a:t>
            </a:r>
          </a:p>
          <a:p>
            <a:pPr eaLnBrk="0" hangingPunct="0">
              <a:lnSpc>
                <a:spcPct val="7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head</a:t>
            </a: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7899" name="Text Box 18"/>
          <p:cNvSpPr txBox="1">
            <a:spLocks noChangeArrowheads="1"/>
          </p:cNvSpPr>
          <p:nvPr/>
        </p:nvSpPr>
        <p:spPr bwMode="auto">
          <a:xfrm>
            <a:off x="7188200" y="4867275"/>
            <a:ext cx="12636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7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Hydrophobic</a:t>
            </a:r>
          </a:p>
          <a:p>
            <a:pPr eaLnBrk="0" hangingPunct="0">
              <a:lnSpc>
                <a:spcPct val="7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tails</a:t>
            </a: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7900" name="Line 19"/>
          <p:cNvSpPr>
            <a:spLocks noChangeShapeType="1"/>
          </p:cNvSpPr>
          <p:nvPr/>
        </p:nvSpPr>
        <p:spPr bwMode="auto">
          <a:xfrm>
            <a:off x="6667500" y="4279900"/>
            <a:ext cx="50165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1" name="Line 20"/>
          <p:cNvSpPr>
            <a:spLocks noChangeShapeType="1"/>
          </p:cNvSpPr>
          <p:nvPr/>
        </p:nvSpPr>
        <p:spPr bwMode="auto">
          <a:xfrm flipV="1">
            <a:off x="6553200" y="4940300"/>
            <a:ext cx="603250" cy="209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2" name="Line 21"/>
          <p:cNvSpPr>
            <a:spLocks noChangeShapeType="1"/>
          </p:cNvSpPr>
          <p:nvPr/>
        </p:nvSpPr>
        <p:spPr bwMode="auto">
          <a:xfrm flipV="1">
            <a:off x="6680200" y="4940300"/>
            <a:ext cx="482600" cy="6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903" name="Text Box 22"/>
          <p:cNvSpPr txBox="1">
            <a:spLocks noChangeArrowheads="1"/>
          </p:cNvSpPr>
          <p:nvPr/>
        </p:nvSpPr>
        <p:spPr bwMode="auto">
          <a:xfrm>
            <a:off x="2794000" y="1152525"/>
            <a:ext cx="8255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Choline</a:t>
            </a: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7904" name="Text Box 23"/>
          <p:cNvSpPr txBox="1">
            <a:spLocks noChangeArrowheads="1"/>
          </p:cNvSpPr>
          <p:nvPr/>
        </p:nvSpPr>
        <p:spPr bwMode="auto">
          <a:xfrm>
            <a:off x="2717800" y="1768475"/>
            <a:ext cx="10795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Phosphate</a:t>
            </a: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7905" name="Text Box 24"/>
          <p:cNvSpPr txBox="1">
            <a:spLocks noChangeArrowheads="1"/>
          </p:cNvSpPr>
          <p:nvPr/>
        </p:nvSpPr>
        <p:spPr bwMode="auto">
          <a:xfrm>
            <a:off x="2762250" y="2270125"/>
            <a:ext cx="825500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Glycerol</a:t>
            </a: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7906" name="Text Box 25"/>
          <p:cNvSpPr txBox="1">
            <a:spLocks noChangeArrowheads="1"/>
          </p:cNvSpPr>
          <p:nvPr/>
        </p:nvSpPr>
        <p:spPr bwMode="auto">
          <a:xfrm rot="-5400000">
            <a:off x="-448468" y="3893343"/>
            <a:ext cx="17907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Hydrophobic tails</a:t>
            </a: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7907" name="Text Box 26"/>
          <p:cNvSpPr txBox="1">
            <a:spLocks noChangeArrowheads="1"/>
          </p:cNvSpPr>
          <p:nvPr/>
        </p:nvSpPr>
        <p:spPr bwMode="auto">
          <a:xfrm rot="-5400000">
            <a:off x="-319881" y="1821656"/>
            <a:ext cx="1679575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16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Hydrophilic head</a:t>
            </a:r>
            <a:endParaRPr lang="en-US" sz="1600" b="1">
              <a:ea typeface="Geneva" pitchFamily="-65" charset="0"/>
              <a:cs typeface="Geneva" pitchFamily="-65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0" descr="05_14PhospholipidBilayer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739775"/>
            <a:ext cx="8542337" cy="537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9"/>
          <p:cNvSpPr txBox="1">
            <a:spLocks noChangeArrowheads="1"/>
          </p:cNvSpPr>
          <p:nvPr/>
        </p:nvSpPr>
        <p:spPr bwMode="auto">
          <a:xfrm>
            <a:off x="852488" y="1150938"/>
            <a:ext cx="15367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2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Hydrophilic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2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head</a:t>
            </a:r>
            <a:endParaRPr lang="en-US" sz="22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9940" name="Text Box 15"/>
          <p:cNvSpPr txBox="1">
            <a:spLocks noChangeArrowheads="1"/>
          </p:cNvSpPr>
          <p:nvPr/>
        </p:nvSpPr>
        <p:spPr bwMode="auto">
          <a:xfrm>
            <a:off x="865188" y="5113338"/>
            <a:ext cx="17653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2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Hydrophobic</a:t>
            </a:r>
          </a:p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2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tail</a:t>
            </a:r>
            <a:endParaRPr lang="en-US" sz="22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9941" name="Text Box 16"/>
          <p:cNvSpPr txBox="1">
            <a:spLocks noChangeArrowheads="1"/>
          </p:cNvSpPr>
          <p:nvPr/>
        </p:nvSpPr>
        <p:spPr bwMode="auto">
          <a:xfrm>
            <a:off x="4014788" y="5291138"/>
            <a:ext cx="10541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1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WATER</a:t>
            </a:r>
            <a:endParaRPr lang="en-US" sz="21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9942" name="Text Box 17"/>
          <p:cNvSpPr txBox="1">
            <a:spLocks noChangeArrowheads="1"/>
          </p:cNvSpPr>
          <p:nvPr/>
        </p:nvSpPr>
        <p:spPr bwMode="auto">
          <a:xfrm>
            <a:off x="4014788" y="1163638"/>
            <a:ext cx="10541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buFont typeface="Symbol" pitchFamily="-65" charset="2"/>
              <a:buNone/>
            </a:pPr>
            <a:r>
              <a:rPr lang="en-US" sz="2100" b="1">
                <a:latin typeface="Arial" pitchFamily="-65" charset="0"/>
                <a:ea typeface="Geneva" pitchFamily="-65" charset="0"/>
                <a:cs typeface="Geneva" pitchFamily="-65" charset="0"/>
                <a:sym typeface="Symbol" pitchFamily="-65" charset="2"/>
              </a:rPr>
              <a:t>WATER</a:t>
            </a:r>
            <a:endParaRPr lang="en-US" sz="2100" b="1">
              <a:ea typeface="Geneva" pitchFamily="-65" charset="0"/>
              <a:cs typeface="Geneva" pitchFamily="-65" charset="0"/>
            </a:endParaRPr>
          </a:p>
        </p:txBody>
      </p:sp>
      <p:sp>
        <p:nvSpPr>
          <p:cNvPr id="39943" name="Line 18"/>
          <p:cNvSpPr>
            <a:spLocks noChangeShapeType="1"/>
          </p:cNvSpPr>
          <p:nvPr/>
        </p:nvSpPr>
        <p:spPr bwMode="auto">
          <a:xfrm flipH="1" flipV="1">
            <a:off x="1168400" y="1752600"/>
            <a:ext cx="812800" cy="850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Line 19"/>
          <p:cNvSpPr>
            <a:spLocks noChangeShapeType="1"/>
          </p:cNvSpPr>
          <p:nvPr/>
        </p:nvSpPr>
        <p:spPr bwMode="auto">
          <a:xfrm flipV="1">
            <a:off x="1638300" y="3213100"/>
            <a:ext cx="444500" cy="1917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2" descr="05_15Cholesterol-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1431925"/>
            <a:ext cx="8542337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Polysaccharides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206" y="1443747"/>
            <a:ext cx="8171793" cy="4450805"/>
          </a:xfrm>
        </p:spPr>
        <p:txBody>
          <a:bodyPr numCol="1">
            <a:noAutofit/>
          </a:bodyPr>
          <a:lstStyle/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Complex sugars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Polymers of monosaccharides (simple sugars)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Polysaccharides and monosaccharides are carbohydrates</a:t>
            </a:r>
          </a:p>
          <a:p>
            <a:pPr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Important for: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storage of energy</a:t>
            </a:r>
          </a:p>
          <a:p>
            <a:pPr lvl="1" algn="l">
              <a:buFont typeface="Arial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cell identity marking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957</Words>
  <Application>Microsoft Macintosh PowerPoint</Application>
  <PresentationFormat>On-screen Show (4:3)</PresentationFormat>
  <Paragraphs>431</Paragraphs>
  <Slides>31</Slides>
  <Notes>25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Biological Macromolecules</vt:lpstr>
      <vt:lpstr>Four Classes of Biological Macromolecules</vt:lpstr>
      <vt:lpstr>Lipids</vt:lpstr>
      <vt:lpstr>Slide 4</vt:lpstr>
      <vt:lpstr>Slide 5</vt:lpstr>
      <vt:lpstr>Slide 6</vt:lpstr>
      <vt:lpstr>Slide 7</vt:lpstr>
      <vt:lpstr>Slide 8</vt:lpstr>
      <vt:lpstr>Polysaccharides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Proteins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Nucleic Acids</vt:lpstr>
      <vt:lpstr>Slide 28</vt:lpstr>
      <vt:lpstr>Slide 29</vt:lpstr>
      <vt:lpstr>Slide 30</vt:lpstr>
      <vt:lpstr>Slide 31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Biological Macromolecules</dc:title>
  <dc:creator>Ty Hoffman</dc:creator>
  <cp:lastModifiedBy>Ty Hoffman</cp:lastModifiedBy>
  <cp:revision>4</cp:revision>
  <dcterms:created xsi:type="dcterms:W3CDTF">2012-05-07T20:04:17Z</dcterms:created>
  <dcterms:modified xsi:type="dcterms:W3CDTF">2012-05-07T20:10:25Z</dcterms:modified>
</cp:coreProperties>
</file>