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6" r:id="rId3"/>
    <p:sldId id="277" r:id="rId4"/>
    <p:sldId id="338" r:id="rId5"/>
    <p:sldId id="279" r:id="rId6"/>
    <p:sldId id="280" r:id="rId7"/>
    <p:sldId id="287" r:id="rId8"/>
    <p:sldId id="309" r:id="rId9"/>
    <p:sldId id="290" r:id="rId10"/>
    <p:sldId id="291" r:id="rId11"/>
    <p:sldId id="29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F1A23"/>
    <a:srgbClr val="01A651"/>
    <a:srgbClr val="8FCC00"/>
    <a:srgbClr val="0099B3"/>
    <a:srgbClr val="FECC69"/>
    <a:srgbClr val="5A419C"/>
    <a:srgbClr val="7D5C76"/>
    <a:srgbClr val="058E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36" y="-1064"/>
      </p:cViewPr>
      <p:guideLst>
        <p:guide orient="horz" pos="4224"/>
        <p:guide orient="horz" pos="20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B2B70B-9626-4F49-A797-324EB5E180E4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736BB8-DFCE-EA4C-86CC-ABAB9DD7E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82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577BCF9F-9FF7-D942-8C26-723026CA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0AC5B-A683-BE48-AE77-2A2FED290A8C}" type="slidenum">
              <a:rPr lang="en-US">
                <a:latin typeface="Times" pitchFamily="-65" charset="0"/>
              </a:rPr>
              <a:pPr/>
              <a:t>1</a:t>
            </a:fld>
            <a:endParaRPr lang="en-US">
              <a:latin typeface="Times" pitchFamily="-65" charset="0"/>
            </a:endParaRPr>
          </a:p>
        </p:txBody>
      </p:sp>
      <p:sp>
        <p:nvSpPr>
          <p:cNvPr id="1638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18D22-9D5F-074F-BD19-61AA02BBBFAA}" type="slidenum">
              <a:rPr lang="en-US">
                <a:latin typeface="Times" pitchFamily="-65" charset="0"/>
              </a:rPr>
              <a:pPr/>
              <a:t>10</a:t>
            </a:fld>
            <a:endParaRPr lang="en-US">
              <a:latin typeface="Times" pitchFamily="-65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6DBE-DFDB-A247-AAA7-26D627D34ECF}" type="slidenum">
              <a:rPr lang="en-US">
                <a:latin typeface="Times" pitchFamily="-65" charset="0"/>
              </a:rPr>
              <a:pPr/>
              <a:t>11</a:t>
            </a:fld>
            <a:endParaRPr lang="en-US">
              <a:latin typeface="Times" pitchFamily="-65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52354-AE18-C34E-911D-DECFE470A9C5}" type="slidenum">
              <a:rPr lang="en-US">
                <a:latin typeface="Times" pitchFamily="-65" charset="0"/>
              </a:rPr>
              <a:pPr/>
              <a:t>2</a:t>
            </a:fld>
            <a:endParaRPr lang="en-US">
              <a:latin typeface="Times" pitchFamily="-65" charset="0"/>
            </a:endParaRPr>
          </a:p>
        </p:txBody>
      </p:sp>
      <p:sp>
        <p:nvSpPr>
          <p:cNvPr id="1843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10BDB-E25D-4A43-B78D-3F5A75B10A98}" type="slidenum">
              <a:rPr lang="en-US">
                <a:latin typeface="Times" pitchFamily="-65" charset="0"/>
              </a:rPr>
              <a:pPr/>
              <a:t>3</a:t>
            </a:fld>
            <a:endParaRPr lang="en-US">
              <a:latin typeface="Times" pitchFamily="-65" charset="0"/>
            </a:endParaRPr>
          </a:p>
        </p:txBody>
      </p:sp>
      <p:sp>
        <p:nvSpPr>
          <p:cNvPr id="2048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7A110-3BC0-4047-9D87-B2260045D3C6}" type="slidenum">
              <a:rPr lang="en-US">
                <a:latin typeface="Times" pitchFamily="-65" charset="0"/>
              </a:rPr>
              <a:pPr/>
              <a:t>4</a:t>
            </a:fld>
            <a:endParaRPr lang="en-US">
              <a:latin typeface="Times" pitchFamily="-65" charset="0"/>
            </a:endParaRPr>
          </a:p>
        </p:txBody>
      </p:sp>
      <p:sp>
        <p:nvSpPr>
          <p:cNvPr id="2253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3715F-359D-454E-AA48-446BA53D5E7B}" type="slidenum">
              <a:rPr lang="en-US">
                <a:latin typeface="Times" pitchFamily="-65" charset="0"/>
              </a:rPr>
              <a:pPr/>
              <a:t>5</a:t>
            </a:fld>
            <a:endParaRPr lang="en-US">
              <a:latin typeface="Times" pitchFamily="-65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0C4FB-6068-FE47-84FD-6219BD318AB2}" type="slidenum">
              <a:rPr lang="en-US">
                <a:latin typeface="Times" pitchFamily="-65" charset="0"/>
              </a:rPr>
              <a:pPr/>
              <a:t>6</a:t>
            </a:fld>
            <a:endParaRPr lang="en-US">
              <a:latin typeface="Times" pitchFamily="-65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2AFC1-DB4B-9940-83F8-1CDE35FFC9C4}" type="slidenum">
              <a:rPr lang="en-US">
                <a:latin typeface="Times" pitchFamily="-65" charset="0"/>
              </a:rPr>
              <a:pPr/>
              <a:t>7</a:t>
            </a:fld>
            <a:endParaRPr lang="en-US">
              <a:latin typeface="Times" pitchFamily="-65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E7C44-BF0F-A442-9921-9D98D86F6A35}" type="slidenum">
              <a:rPr lang="en-US">
                <a:latin typeface="Times" pitchFamily="-65" charset="0"/>
              </a:rPr>
              <a:pPr/>
              <a:t>8</a:t>
            </a:fld>
            <a:endParaRPr lang="en-US">
              <a:latin typeface="Times" pitchFamily="-65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5CAD3-ECDE-E745-BD59-27C416775801}" type="slidenum">
              <a:rPr lang="en-US">
                <a:latin typeface="Times" pitchFamily="-65" charset="0"/>
              </a:rPr>
              <a:pPr/>
              <a:t>9</a:t>
            </a:fld>
            <a:endParaRPr lang="en-US">
              <a:latin typeface="Times" pitchFamily="-65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CC33-4A14-7342-B593-3E6633DCA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F156-3649-E748-850C-00E6E7581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6EDC-562B-F34A-AAA9-10955E64D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B7EC-270A-BE43-BFCD-281AED42C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5C51-58DC-D747-AB6C-11DF9E3BD0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EE91-243D-F54C-9DD1-05AA5A1A9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6F33-53A2-0D47-AA38-BAAFEB0F8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F9AB-7EF7-B94E-859A-593C0452A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5EC0-879F-5E46-BD29-06811EC82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82C5-69EE-DB4F-871B-81E550E08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8DFB-5C2D-7146-B676-A91967B70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3BD94DC-8A2D-CA42-B152-C222896E0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6" descr="06_02CellSizeRang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36525"/>
            <a:ext cx="37131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22"/>
          <p:cNvSpPr txBox="1">
            <a:spLocks noChangeArrowheads="1"/>
          </p:cNvSpPr>
          <p:nvPr/>
        </p:nvSpPr>
        <p:spPr bwMode="auto">
          <a:xfrm>
            <a:off x="2686050" y="177800"/>
            <a:ext cx="7318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10 m</a:t>
            </a:r>
          </a:p>
        </p:txBody>
      </p:sp>
      <p:sp>
        <p:nvSpPr>
          <p:cNvPr id="15364" name="Text Box 32"/>
          <p:cNvSpPr txBox="1">
            <a:spLocks noChangeArrowheads="1"/>
          </p:cNvSpPr>
          <p:nvPr/>
        </p:nvSpPr>
        <p:spPr bwMode="auto">
          <a:xfrm>
            <a:off x="2686050" y="661988"/>
            <a:ext cx="7318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1 m</a:t>
            </a:r>
          </a:p>
        </p:txBody>
      </p:sp>
      <p:sp>
        <p:nvSpPr>
          <p:cNvPr id="15365" name="Text Box 33"/>
          <p:cNvSpPr txBox="1">
            <a:spLocks noChangeArrowheads="1"/>
          </p:cNvSpPr>
          <p:nvPr/>
        </p:nvSpPr>
        <p:spPr bwMode="auto">
          <a:xfrm>
            <a:off x="2686050" y="1246188"/>
            <a:ext cx="7318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0.1 m</a:t>
            </a:r>
          </a:p>
        </p:txBody>
      </p:sp>
      <p:sp>
        <p:nvSpPr>
          <p:cNvPr id="15366" name="Text Box 34"/>
          <p:cNvSpPr txBox="1">
            <a:spLocks noChangeArrowheads="1"/>
          </p:cNvSpPr>
          <p:nvPr/>
        </p:nvSpPr>
        <p:spPr bwMode="auto">
          <a:xfrm>
            <a:off x="2686050" y="1817688"/>
            <a:ext cx="7318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1 cm</a:t>
            </a:r>
          </a:p>
        </p:txBody>
      </p:sp>
      <p:sp>
        <p:nvSpPr>
          <p:cNvPr id="15367" name="Text Box 35"/>
          <p:cNvSpPr txBox="1">
            <a:spLocks noChangeArrowheads="1"/>
          </p:cNvSpPr>
          <p:nvPr/>
        </p:nvSpPr>
        <p:spPr bwMode="auto">
          <a:xfrm>
            <a:off x="2686050" y="2389188"/>
            <a:ext cx="7318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1 mm</a:t>
            </a:r>
          </a:p>
        </p:txBody>
      </p:sp>
      <p:sp>
        <p:nvSpPr>
          <p:cNvPr id="15368" name="Text Box 36"/>
          <p:cNvSpPr txBox="1">
            <a:spLocks noChangeArrowheads="1"/>
          </p:cNvSpPr>
          <p:nvPr/>
        </p:nvSpPr>
        <p:spPr bwMode="auto">
          <a:xfrm>
            <a:off x="2686050" y="2949575"/>
            <a:ext cx="7318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100 µm</a:t>
            </a:r>
          </a:p>
        </p:txBody>
      </p:sp>
      <p:sp>
        <p:nvSpPr>
          <p:cNvPr id="15369" name="Text Box 37"/>
          <p:cNvSpPr txBox="1">
            <a:spLocks noChangeArrowheads="1"/>
          </p:cNvSpPr>
          <p:nvPr/>
        </p:nvSpPr>
        <p:spPr bwMode="auto">
          <a:xfrm>
            <a:off x="2686050" y="3541713"/>
            <a:ext cx="7318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10 µm</a:t>
            </a:r>
          </a:p>
        </p:txBody>
      </p:sp>
      <p:sp>
        <p:nvSpPr>
          <p:cNvPr id="15370" name="Text Box 38"/>
          <p:cNvSpPr txBox="1">
            <a:spLocks noChangeArrowheads="1"/>
          </p:cNvSpPr>
          <p:nvPr/>
        </p:nvSpPr>
        <p:spPr bwMode="auto">
          <a:xfrm>
            <a:off x="2686050" y="4108450"/>
            <a:ext cx="7318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1 µm</a:t>
            </a:r>
          </a:p>
        </p:txBody>
      </p:sp>
      <p:sp>
        <p:nvSpPr>
          <p:cNvPr id="15371" name="Text Box 39"/>
          <p:cNvSpPr txBox="1">
            <a:spLocks noChangeArrowheads="1"/>
          </p:cNvSpPr>
          <p:nvPr/>
        </p:nvSpPr>
        <p:spPr bwMode="auto">
          <a:xfrm>
            <a:off x="2686050" y="4681538"/>
            <a:ext cx="7318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100 nm</a:t>
            </a:r>
          </a:p>
        </p:txBody>
      </p:sp>
      <p:sp>
        <p:nvSpPr>
          <p:cNvPr id="15372" name="Text Box 40"/>
          <p:cNvSpPr txBox="1">
            <a:spLocks noChangeArrowheads="1"/>
          </p:cNvSpPr>
          <p:nvPr/>
        </p:nvSpPr>
        <p:spPr bwMode="auto">
          <a:xfrm>
            <a:off x="2686050" y="5256213"/>
            <a:ext cx="7318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10 nm</a:t>
            </a:r>
          </a:p>
        </p:txBody>
      </p:sp>
      <p:sp>
        <p:nvSpPr>
          <p:cNvPr id="15373" name="Text Box 41"/>
          <p:cNvSpPr txBox="1">
            <a:spLocks noChangeArrowheads="1"/>
          </p:cNvSpPr>
          <p:nvPr/>
        </p:nvSpPr>
        <p:spPr bwMode="auto">
          <a:xfrm>
            <a:off x="2686050" y="5819775"/>
            <a:ext cx="7318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1 nm</a:t>
            </a:r>
          </a:p>
        </p:txBody>
      </p:sp>
      <p:sp>
        <p:nvSpPr>
          <p:cNvPr id="15374" name="Text Box 42"/>
          <p:cNvSpPr txBox="1">
            <a:spLocks noChangeArrowheads="1"/>
          </p:cNvSpPr>
          <p:nvPr/>
        </p:nvSpPr>
        <p:spPr bwMode="auto">
          <a:xfrm>
            <a:off x="2686050" y="6383338"/>
            <a:ext cx="7318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/>
              <a:t>0.1 nm</a:t>
            </a:r>
          </a:p>
        </p:txBody>
      </p:sp>
      <p:sp>
        <p:nvSpPr>
          <p:cNvPr id="15375" name="Text Box 43"/>
          <p:cNvSpPr txBox="1">
            <a:spLocks noChangeArrowheads="1"/>
          </p:cNvSpPr>
          <p:nvPr/>
        </p:nvSpPr>
        <p:spPr bwMode="auto">
          <a:xfrm>
            <a:off x="3663950" y="6376988"/>
            <a:ext cx="731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Atoms</a:t>
            </a:r>
          </a:p>
        </p:txBody>
      </p:sp>
      <p:sp>
        <p:nvSpPr>
          <p:cNvPr id="15376" name="Line 44"/>
          <p:cNvSpPr>
            <a:spLocks noChangeShapeType="1"/>
          </p:cNvSpPr>
          <p:nvPr/>
        </p:nvSpPr>
        <p:spPr bwMode="auto">
          <a:xfrm flipH="1">
            <a:off x="3470275" y="6446838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7" name="Text Box 45"/>
          <p:cNvSpPr txBox="1">
            <a:spLocks noChangeArrowheads="1"/>
          </p:cNvSpPr>
          <p:nvPr/>
        </p:nvSpPr>
        <p:spPr bwMode="auto">
          <a:xfrm>
            <a:off x="3660775" y="5999163"/>
            <a:ext cx="10334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Small molecules</a:t>
            </a:r>
          </a:p>
        </p:txBody>
      </p:sp>
      <p:sp>
        <p:nvSpPr>
          <p:cNvPr id="15378" name="AutoShape 46"/>
          <p:cNvSpPr>
            <a:spLocks/>
          </p:cNvSpPr>
          <p:nvPr/>
        </p:nvSpPr>
        <p:spPr bwMode="auto">
          <a:xfrm>
            <a:off x="3536950" y="5965825"/>
            <a:ext cx="95250" cy="203200"/>
          </a:xfrm>
          <a:prstGeom prst="rightBrace">
            <a:avLst>
              <a:gd name="adj1" fmla="val 17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9" name="Text Box 47"/>
          <p:cNvSpPr txBox="1">
            <a:spLocks noChangeArrowheads="1"/>
          </p:cNvSpPr>
          <p:nvPr/>
        </p:nvSpPr>
        <p:spPr bwMode="auto">
          <a:xfrm>
            <a:off x="3660775" y="5688013"/>
            <a:ext cx="4619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Lipids</a:t>
            </a:r>
          </a:p>
        </p:txBody>
      </p:sp>
      <p:sp>
        <p:nvSpPr>
          <p:cNvPr id="15380" name="Text Box 48"/>
          <p:cNvSpPr txBox="1">
            <a:spLocks noChangeArrowheads="1"/>
          </p:cNvSpPr>
          <p:nvPr/>
        </p:nvSpPr>
        <p:spPr bwMode="auto">
          <a:xfrm>
            <a:off x="3660775" y="5446713"/>
            <a:ext cx="5572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Proteins</a:t>
            </a:r>
          </a:p>
        </p:txBody>
      </p:sp>
      <p:sp>
        <p:nvSpPr>
          <p:cNvPr id="15381" name="AutoShape 49"/>
          <p:cNvSpPr>
            <a:spLocks/>
          </p:cNvSpPr>
          <p:nvPr/>
        </p:nvSpPr>
        <p:spPr bwMode="auto">
          <a:xfrm>
            <a:off x="3536950" y="5667375"/>
            <a:ext cx="95250" cy="200025"/>
          </a:xfrm>
          <a:prstGeom prst="righ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2" name="AutoShape 50"/>
          <p:cNvSpPr>
            <a:spLocks/>
          </p:cNvSpPr>
          <p:nvPr/>
        </p:nvSpPr>
        <p:spPr bwMode="auto">
          <a:xfrm>
            <a:off x="3536950" y="5387975"/>
            <a:ext cx="85725" cy="260350"/>
          </a:xfrm>
          <a:prstGeom prst="rightBrace">
            <a:avLst>
              <a:gd name="adj1" fmla="val 2530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3" name="Text Box 51"/>
          <p:cNvSpPr txBox="1">
            <a:spLocks noChangeArrowheads="1"/>
          </p:cNvSpPr>
          <p:nvPr/>
        </p:nvSpPr>
        <p:spPr bwMode="auto">
          <a:xfrm>
            <a:off x="3663950" y="5148263"/>
            <a:ext cx="731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Ribosomes</a:t>
            </a:r>
          </a:p>
        </p:txBody>
      </p:sp>
      <p:sp>
        <p:nvSpPr>
          <p:cNvPr id="15384" name="Line 52"/>
          <p:cNvSpPr>
            <a:spLocks noChangeShapeType="1"/>
          </p:cNvSpPr>
          <p:nvPr/>
        </p:nvSpPr>
        <p:spPr bwMode="auto">
          <a:xfrm flipH="1">
            <a:off x="3470275" y="521811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5" name="Text Box 53"/>
          <p:cNvSpPr txBox="1">
            <a:spLocks noChangeArrowheads="1"/>
          </p:cNvSpPr>
          <p:nvPr/>
        </p:nvSpPr>
        <p:spPr bwMode="auto">
          <a:xfrm>
            <a:off x="3660775" y="4846638"/>
            <a:ext cx="4619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Viruses</a:t>
            </a:r>
          </a:p>
        </p:txBody>
      </p:sp>
      <p:sp>
        <p:nvSpPr>
          <p:cNvPr id="15386" name="AutoShape 54"/>
          <p:cNvSpPr>
            <a:spLocks/>
          </p:cNvSpPr>
          <p:nvPr/>
        </p:nvSpPr>
        <p:spPr bwMode="auto">
          <a:xfrm>
            <a:off x="3540125" y="4835525"/>
            <a:ext cx="92075" cy="180975"/>
          </a:xfrm>
          <a:prstGeom prst="rightBrace">
            <a:avLst>
              <a:gd name="adj1" fmla="val 163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7" name="Text Box 55"/>
          <p:cNvSpPr txBox="1">
            <a:spLocks noChangeArrowheads="1"/>
          </p:cNvSpPr>
          <p:nvPr/>
        </p:nvSpPr>
        <p:spPr bwMode="auto">
          <a:xfrm>
            <a:off x="3663950" y="4656138"/>
            <a:ext cx="10747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Smallest bacteria</a:t>
            </a:r>
          </a:p>
        </p:txBody>
      </p:sp>
      <p:sp>
        <p:nvSpPr>
          <p:cNvPr id="15388" name="Line 56"/>
          <p:cNvSpPr>
            <a:spLocks noChangeShapeType="1"/>
          </p:cNvSpPr>
          <p:nvPr/>
        </p:nvSpPr>
        <p:spPr bwMode="auto">
          <a:xfrm flipH="1">
            <a:off x="3470275" y="472281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9" name="Text Box 57"/>
          <p:cNvSpPr txBox="1">
            <a:spLocks noChangeArrowheads="1"/>
          </p:cNvSpPr>
          <p:nvPr/>
        </p:nvSpPr>
        <p:spPr bwMode="auto">
          <a:xfrm>
            <a:off x="3663950" y="4084638"/>
            <a:ext cx="10747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Mitochondrion</a:t>
            </a:r>
          </a:p>
        </p:txBody>
      </p:sp>
      <p:sp>
        <p:nvSpPr>
          <p:cNvPr id="15390" name="Line 58"/>
          <p:cNvSpPr>
            <a:spLocks noChangeShapeType="1"/>
          </p:cNvSpPr>
          <p:nvPr/>
        </p:nvSpPr>
        <p:spPr bwMode="auto">
          <a:xfrm flipH="1">
            <a:off x="3470275" y="415131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1" name="Text Box 59"/>
          <p:cNvSpPr txBox="1">
            <a:spLocks noChangeArrowheads="1"/>
          </p:cNvSpPr>
          <p:nvPr/>
        </p:nvSpPr>
        <p:spPr bwMode="auto">
          <a:xfrm>
            <a:off x="3663950" y="3675063"/>
            <a:ext cx="6683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Nucleus</a:t>
            </a:r>
          </a:p>
        </p:txBody>
      </p:sp>
      <p:sp>
        <p:nvSpPr>
          <p:cNvPr id="15392" name="Line 60"/>
          <p:cNvSpPr>
            <a:spLocks noChangeShapeType="1"/>
          </p:cNvSpPr>
          <p:nvPr/>
        </p:nvSpPr>
        <p:spPr bwMode="auto">
          <a:xfrm flipH="1">
            <a:off x="3470275" y="3741738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3" name="Text Box 61"/>
          <p:cNvSpPr txBox="1">
            <a:spLocks noChangeArrowheads="1"/>
          </p:cNvSpPr>
          <p:nvPr/>
        </p:nvSpPr>
        <p:spPr bwMode="auto">
          <a:xfrm>
            <a:off x="3663950" y="3871913"/>
            <a:ext cx="858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Most bacteria</a:t>
            </a:r>
          </a:p>
        </p:txBody>
      </p:sp>
      <p:sp>
        <p:nvSpPr>
          <p:cNvPr id="15394" name="AutoShape 62"/>
          <p:cNvSpPr>
            <a:spLocks/>
          </p:cNvSpPr>
          <p:nvPr/>
        </p:nvSpPr>
        <p:spPr bwMode="auto">
          <a:xfrm>
            <a:off x="3540125" y="3660775"/>
            <a:ext cx="101600" cy="5588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5" name="Text Box 63"/>
          <p:cNvSpPr txBox="1">
            <a:spLocks noChangeArrowheads="1"/>
          </p:cNvSpPr>
          <p:nvPr/>
        </p:nvSpPr>
        <p:spPr bwMode="auto">
          <a:xfrm>
            <a:off x="3663950" y="3306763"/>
            <a:ext cx="963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/>
              <a:t>Most plant and animal cells</a:t>
            </a:r>
          </a:p>
        </p:txBody>
      </p:sp>
      <p:sp>
        <p:nvSpPr>
          <p:cNvPr id="15396" name="AutoShape 64"/>
          <p:cNvSpPr>
            <a:spLocks/>
          </p:cNvSpPr>
          <p:nvPr/>
        </p:nvSpPr>
        <p:spPr bwMode="auto">
          <a:xfrm>
            <a:off x="3540125" y="3089275"/>
            <a:ext cx="101600" cy="5588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7" name="Text Box 65"/>
          <p:cNvSpPr txBox="1">
            <a:spLocks noChangeArrowheads="1"/>
          </p:cNvSpPr>
          <p:nvPr/>
        </p:nvSpPr>
        <p:spPr bwMode="auto">
          <a:xfrm>
            <a:off x="3663950" y="2271713"/>
            <a:ext cx="6683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Frog egg</a:t>
            </a:r>
          </a:p>
        </p:txBody>
      </p:sp>
      <p:sp>
        <p:nvSpPr>
          <p:cNvPr id="15398" name="Line 66"/>
          <p:cNvSpPr>
            <a:spLocks noChangeShapeType="1"/>
          </p:cNvSpPr>
          <p:nvPr/>
        </p:nvSpPr>
        <p:spPr bwMode="auto">
          <a:xfrm flipH="1">
            <a:off x="3470275" y="2338388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9" name="Text Box 67"/>
          <p:cNvSpPr txBox="1">
            <a:spLocks noChangeArrowheads="1"/>
          </p:cNvSpPr>
          <p:nvPr/>
        </p:nvSpPr>
        <p:spPr bwMode="auto">
          <a:xfrm>
            <a:off x="3663950" y="1471613"/>
            <a:ext cx="8747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Chicken egg</a:t>
            </a:r>
          </a:p>
        </p:txBody>
      </p:sp>
      <p:sp>
        <p:nvSpPr>
          <p:cNvPr id="15400" name="Line 68"/>
          <p:cNvSpPr>
            <a:spLocks noChangeShapeType="1"/>
          </p:cNvSpPr>
          <p:nvPr/>
        </p:nvSpPr>
        <p:spPr bwMode="auto">
          <a:xfrm flipH="1">
            <a:off x="3470275" y="1538288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1" name="Text Box 69"/>
          <p:cNvSpPr txBox="1">
            <a:spLocks noChangeArrowheads="1"/>
          </p:cNvSpPr>
          <p:nvPr/>
        </p:nvSpPr>
        <p:spPr bwMode="auto">
          <a:xfrm>
            <a:off x="3663950" y="823913"/>
            <a:ext cx="979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/>
              <a:t>Length of some nerve and muscle cells</a:t>
            </a:r>
          </a:p>
        </p:txBody>
      </p:sp>
      <p:sp>
        <p:nvSpPr>
          <p:cNvPr id="15402" name="Line 70"/>
          <p:cNvSpPr>
            <a:spLocks noChangeShapeType="1"/>
          </p:cNvSpPr>
          <p:nvPr/>
        </p:nvSpPr>
        <p:spPr bwMode="auto">
          <a:xfrm flipH="1">
            <a:off x="3470275" y="88106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3" name="Text Box 71"/>
          <p:cNvSpPr txBox="1">
            <a:spLocks noChangeArrowheads="1"/>
          </p:cNvSpPr>
          <p:nvPr/>
        </p:nvSpPr>
        <p:spPr bwMode="auto">
          <a:xfrm>
            <a:off x="3663950" y="554038"/>
            <a:ext cx="8747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/>
              <a:t>Human height</a:t>
            </a:r>
          </a:p>
        </p:txBody>
      </p:sp>
      <p:sp>
        <p:nvSpPr>
          <p:cNvPr id="15404" name="Line 72"/>
          <p:cNvSpPr>
            <a:spLocks noChangeShapeType="1"/>
          </p:cNvSpPr>
          <p:nvPr/>
        </p:nvSpPr>
        <p:spPr bwMode="auto">
          <a:xfrm flipH="1">
            <a:off x="3470275" y="62071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5" name="Text Box 73"/>
          <p:cNvSpPr txBox="1">
            <a:spLocks noChangeArrowheads="1"/>
          </p:cNvSpPr>
          <p:nvPr/>
        </p:nvSpPr>
        <p:spPr bwMode="auto">
          <a:xfrm rot="-5400000">
            <a:off x="4167981" y="1383507"/>
            <a:ext cx="17303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</a:rPr>
              <a:t>Unaided eye</a:t>
            </a:r>
          </a:p>
        </p:txBody>
      </p:sp>
      <p:sp>
        <p:nvSpPr>
          <p:cNvPr id="15406" name="Text Box 74"/>
          <p:cNvSpPr txBox="1">
            <a:spLocks noChangeArrowheads="1"/>
          </p:cNvSpPr>
          <p:nvPr/>
        </p:nvSpPr>
        <p:spPr bwMode="auto">
          <a:xfrm rot="-5400000">
            <a:off x="4604544" y="3325019"/>
            <a:ext cx="1730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</a:rPr>
              <a:t>Light microscope</a:t>
            </a:r>
          </a:p>
        </p:txBody>
      </p:sp>
      <p:sp>
        <p:nvSpPr>
          <p:cNvPr id="15407" name="Text Box 75"/>
          <p:cNvSpPr txBox="1">
            <a:spLocks noChangeArrowheads="1"/>
          </p:cNvSpPr>
          <p:nvPr/>
        </p:nvSpPr>
        <p:spPr bwMode="auto">
          <a:xfrm rot="-5400000">
            <a:off x="4914106" y="4615657"/>
            <a:ext cx="19843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</a:rPr>
              <a:t>Electron microscope</a:t>
            </a:r>
          </a:p>
        </p:txBody>
      </p:sp>
      <p:sp>
        <p:nvSpPr>
          <p:cNvPr id="15408" name="Slide Number Placeholder 4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3D74AA3-366E-2E46-A1D5-DC196EAE1663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9" descr="06_18Chloroplas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143125"/>
            <a:ext cx="85486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7"/>
          <p:cNvSpPr txBox="1">
            <a:spLocks noChangeArrowheads="1"/>
          </p:cNvSpPr>
          <p:nvPr/>
        </p:nvSpPr>
        <p:spPr bwMode="auto">
          <a:xfrm>
            <a:off x="1700213" y="2466975"/>
            <a:ext cx="11779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Ribosomes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3796" name="Text Box 69"/>
          <p:cNvSpPr txBox="1">
            <a:spLocks noChangeArrowheads="1"/>
          </p:cNvSpPr>
          <p:nvPr/>
        </p:nvSpPr>
        <p:spPr bwMode="auto">
          <a:xfrm>
            <a:off x="1274763" y="4283075"/>
            <a:ext cx="9810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Thylakoid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3797" name="Text Box 70"/>
          <p:cNvSpPr txBox="1">
            <a:spLocks noChangeArrowheads="1"/>
          </p:cNvSpPr>
          <p:nvPr/>
        </p:nvSpPr>
        <p:spPr bwMode="auto">
          <a:xfrm>
            <a:off x="3986213" y="2663825"/>
            <a:ext cx="790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Stroma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3798" name="Text Box 71"/>
          <p:cNvSpPr txBox="1">
            <a:spLocks noChangeArrowheads="1"/>
          </p:cNvSpPr>
          <p:nvPr/>
        </p:nvSpPr>
        <p:spPr bwMode="auto">
          <a:xfrm>
            <a:off x="3967163" y="3667125"/>
            <a:ext cx="790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Granum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3799" name="Text Box 72"/>
          <p:cNvSpPr txBox="1">
            <a:spLocks noChangeArrowheads="1"/>
          </p:cNvSpPr>
          <p:nvPr/>
        </p:nvSpPr>
        <p:spPr bwMode="auto">
          <a:xfrm>
            <a:off x="3852863" y="3038475"/>
            <a:ext cx="143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500" b="1"/>
              <a:t>Inner and outer membranes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3800" name="Text Box 73"/>
          <p:cNvSpPr txBox="1">
            <a:spLocks noChangeArrowheads="1"/>
          </p:cNvSpPr>
          <p:nvPr/>
        </p:nvSpPr>
        <p:spPr bwMode="auto">
          <a:xfrm>
            <a:off x="6278563" y="4156075"/>
            <a:ext cx="790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1 µm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3801" name="Line 74"/>
          <p:cNvSpPr>
            <a:spLocks noChangeShapeType="1"/>
          </p:cNvSpPr>
          <p:nvPr/>
        </p:nvSpPr>
        <p:spPr bwMode="auto">
          <a:xfrm flipH="1">
            <a:off x="1714500" y="4005263"/>
            <a:ext cx="6350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75"/>
          <p:cNvSpPr>
            <a:spLocks noChangeShapeType="1"/>
          </p:cNvSpPr>
          <p:nvPr/>
        </p:nvSpPr>
        <p:spPr bwMode="auto">
          <a:xfrm flipH="1">
            <a:off x="1939925" y="2684463"/>
            <a:ext cx="293688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76"/>
          <p:cNvSpPr>
            <a:spLocks noChangeShapeType="1"/>
          </p:cNvSpPr>
          <p:nvPr/>
        </p:nvSpPr>
        <p:spPr bwMode="auto">
          <a:xfrm>
            <a:off x="2227263" y="2684463"/>
            <a:ext cx="274637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77"/>
          <p:cNvSpPr>
            <a:spLocks noChangeShapeType="1"/>
          </p:cNvSpPr>
          <p:nvPr/>
        </p:nvSpPr>
        <p:spPr bwMode="auto">
          <a:xfrm>
            <a:off x="4673600" y="2757488"/>
            <a:ext cx="1071563" cy="328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78"/>
          <p:cNvSpPr>
            <a:spLocks noChangeShapeType="1"/>
          </p:cNvSpPr>
          <p:nvPr/>
        </p:nvSpPr>
        <p:spPr bwMode="auto">
          <a:xfrm flipH="1">
            <a:off x="3040063" y="2757488"/>
            <a:ext cx="917575" cy="242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79"/>
          <p:cNvSpPr>
            <a:spLocks noChangeShapeType="1"/>
          </p:cNvSpPr>
          <p:nvPr/>
        </p:nvSpPr>
        <p:spPr bwMode="auto">
          <a:xfrm>
            <a:off x="5254625" y="3133725"/>
            <a:ext cx="220663" cy="147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80"/>
          <p:cNvSpPr>
            <a:spLocks noChangeShapeType="1"/>
          </p:cNvSpPr>
          <p:nvPr/>
        </p:nvSpPr>
        <p:spPr bwMode="auto">
          <a:xfrm flipH="1" flipV="1">
            <a:off x="3357563" y="3109913"/>
            <a:ext cx="468312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Line 81"/>
          <p:cNvSpPr>
            <a:spLocks noChangeShapeType="1"/>
          </p:cNvSpPr>
          <p:nvPr/>
        </p:nvSpPr>
        <p:spPr bwMode="auto">
          <a:xfrm flipH="1">
            <a:off x="3560763" y="3116263"/>
            <a:ext cx="268287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Line 82"/>
          <p:cNvSpPr>
            <a:spLocks noChangeShapeType="1"/>
          </p:cNvSpPr>
          <p:nvPr/>
        </p:nvSpPr>
        <p:spPr bwMode="auto">
          <a:xfrm flipH="1">
            <a:off x="3535363" y="3762375"/>
            <a:ext cx="396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Line 84"/>
          <p:cNvSpPr>
            <a:spLocks noChangeShapeType="1"/>
          </p:cNvSpPr>
          <p:nvPr/>
        </p:nvSpPr>
        <p:spPr bwMode="auto">
          <a:xfrm flipH="1" flipV="1">
            <a:off x="4703763" y="3759200"/>
            <a:ext cx="544512" cy="33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AutoShape 85"/>
          <p:cNvSpPr>
            <a:spLocks/>
          </p:cNvSpPr>
          <p:nvPr/>
        </p:nvSpPr>
        <p:spPr bwMode="auto">
          <a:xfrm>
            <a:off x="3398838" y="3497263"/>
            <a:ext cx="149225" cy="533400"/>
          </a:xfrm>
          <a:prstGeom prst="rightBrace">
            <a:avLst>
              <a:gd name="adj1" fmla="val 2978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Line 86"/>
          <p:cNvSpPr>
            <a:spLocks noChangeShapeType="1"/>
          </p:cNvSpPr>
          <p:nvPr/>
        </p:nvSpPr>
        <p:spPr bwMode="auto">
          <a:xfrm>
            <a:off x="6345238" y="4114800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Line 87"/>
          <p:cNvSpPr>
            <a:spLocks noChangeShapeType="1"/>
          </p:cNvSpPr>
          <p:nvPr/>
        </p:nvSpPr>
        <p:spPr bwMode="auto">
          <a:xfrm>
            <a:off x="6343650" y="4081463"/>
            <a:ext cx="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Line 88"/>
          <p:cNvSpPr>
            <a:spLocks noChangeShapeType="1"/>
          </p:cNvSpPr>
          <p:nvPr/>
        </p:nvSpPr>
        <p:spPr bwMode="auto">
          <a:xfrm>
            <a:off x="7002463" y="4081463"/>
            <a:ext cx="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Slide Number Placeholder 2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0AAAE31-A73C-5F42-A760-B74BF39D22BA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10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3" descr="06_23FlagellaAndCilia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139700"/>
            <a:ext cx="678021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18"/>
          <p:cNvSpPr txBox="1">
            <a:spLocks noChangeArrowheads="1"/>
          </p:cNvSpPr>
          <p:nvPr/>
        </p:nvSpPr>
        <p:spPr bwMode="auto">
          <a:xfrm>
            <a:off x="7123113" y="2974975"/>
            <a:ext cx="9937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5 µm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5844" name="Line 19"/>
          <p:cNvSpPr>
            <a:spLocks noChangeShapeType="1"/>
          </p:cNvSpPr>
          <p:nvPr/>
        </p:nvSpPr>
        <p:spPr bwMode="auto">
          <a:xfrm>
            <a:off x="7339013" y="2938463"/>
            <a:ext cx="565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Line 20"/>
          <p:cNvSpPr>
            <a:spLocks noChangeShapeType="1"/>
          </p:cNvSpPr>
          <p:nvPr/>
        </p:nvSpPr>
        <p:spPr bwMode="auto">
          <a:xfrm>
            <a:off x="7342188" y="2871788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Text Box 22"/>
          <p:cNvSpPr txBox="1">
            <a:spLocks noChangeArrowheads="1"/>
          </p:cNvSpPr>
          <p:nvPr/>
        </p:nvSpPr>
        <p:spPr bwMode="auto">
          <a:xfrm>
            <a:off x="1795463" y="304800"/>
            <a:ext cx="22463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Direction of swimming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5847" name="Text Box 23"/>
          <p:cNvSpPr txBox="1">
            <a:spLocks noChangeArrowheads="1"/>
          </p:cNvSpPr>
          <p:nvPr/>
        </p:nvSpPr>
        <p:spPr bwMode="auto">
          <a:xfrm>
            <a:off x="1227138" y="2782888"/>
            <a:ext cx="22463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(a) Motion of flagella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5848" name="Text Box 24"/>
          <p:cNvSpPr txBox="1">
            <a:spLocks noChangeArrowheads="1"/>
          </p:cNvSpPr>
          <p:nvPr/>
        </p:nvSpPr>
        <p:spPr bwMode="auto">
          <a:xfrm>
            <a:off x="1222375" y="3692525"/>
            <a:ext cx="31734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Direction of organism’s movement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5849" name="Text Box 25"/>
          <p:cNvSpPr txBox="1">
            <a:spLocks noChangeArrowheads="1"/>
          </p:cNvSpPr>
          <p:nvPr/>
        </p:nvSpPr>
        <p:spPr bwMode="auto">
          <a:xfrm>
            <a:off x="1498600" y="4606925"/>
            <a:ext cx="12573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Power stroke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5850" name="Text Box 26"/>
          <p:cNvSpPr txBox="1">
            <a:spLocks noChangeArrowheads="1"/>
          </p:cNvSpPr>
          <p:nvPr/>
        </p:nvSpPr>
        <p:spPr bwMode="auto">
          <a:xfrm>
            <a:off x="2790825" y="4606925"/>
            <a:ext cx="15811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Recovery stroke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5851" name="Text Box 27"/>
          <p:cNvSpPr txBox="1">
            <a:spLocks noChangeArrowheads="1"/>
          </p:cNvSpPr>
          <p:nvPr/>
        </p:nvSpPr>
        <p:spPr bwMode="auto">
          <a:xfrm>
            <a:off x="1217613" y="6137275"/>
            <a:ext cx="22463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(b) Motion of cilia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5852" name="Line 28"/>
          <p:cNvSpPr>
            <a:spLocks noChangeShapeType="1"/>
          </p:cNvSpPr>
          <p:nvPr/>
        </p:nvSpPr>
        <p:spPr bwMode="auto">
          <a:xfrm>
            <a:off x="7904163" y="2871788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Text Box 29"/>
          <p:cNvSpPr txBox="1">
            <a:spLocks noChangeArrowheads="1"/>
          </p:cNvSpPr>
          <p:nvPr/>
        </p:nvSpPr>
        <p:spPr bwMode="auto">
          <a:xfrm>
            <a:off x="7170738" y="6327775"/>
            <a:ext cx="9937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15 µm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35854" name="Line 30"/>
          <p:cNvSpPr>
            <a:spLocks noChangeShapeType="1"/>
          </p:cNvSpPr>
          <p:nvPr/>
        </p:nvSpPr>
        <p:spPr bwMode="auto">
          <a:xfrm>
            <a:off x="7418388" y="6259513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31"/>
          <p:cNvSpPr>
            <a:spLocks noChangeShapeType="1"/>
          </p:cNvSpPr>
          <p:nvPr/>
        </p:nvSpPr>
        <p:spPr bwMode="auto">
          <a:xfrm>
            <a:off x="7415213" y="6192838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32"/>
          <p:cNvSpPr>
            <a:spLocks noChangeShapeType="1"/>
          </p:cNvSpPr>
          <p:nvPr/>
        </p:nvSpPr>
        <p:spPr bwMode="auto">
          <a:xfrm>
            <a:off x="7904163" y="6192838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Slide Number Placeholder 1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0D139CD-4AF2-0E42-8CE9-26FFF49C646A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11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0" descr="06_06ProkaryoticCel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904875"/>
            <a:ext cx="85486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3692525" y="912813"/>
            <a:ext cx="11255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Fimbriae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4052888" y="1500188"/>
            <a:ext cx="11604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Nucleoid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4465638" y="2054225"/>
            <a:ext cx="1292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Ribosomes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4265613" y="2513013"/>
            <a:ext cx="20812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Plasma membrane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15" name="Text Box 17"/>
          <p:cNvSpPr txBox="1">
            <a:spLocks noChangeArrowheads="1"/>
          </p:cNvSpPr>
          <p:nvPr/>
        </p:nvSpPr>
        <p:spPr bwMode="auto">
          <a:xfrm>
            <a:off x="4745038" y="2957513"/>
            <a:ext cx="1292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Cell wall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16" name="Text Box 18"/>
          <p:cNvSpPr txBox="1">
            <a:spLocks noChangeArrowheads="1"/>
          </p:cNvSpPr>
          <p:nvPr/>
        </p:nvSpPr>
        <p:spPr bwMode="auto">
          <a:xfrm>
            <a:off x="5246688" y="3395663"/>
            <a:ext cx="1292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Capsule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5046663" y="4035425"/>
            <a:ext cx="1292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Flagella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18" name="Text Box 20"/>
          <p:cNvSpPr txBox="1">
            <a:spLocks noChangeArrowheads="1"/>
          </p:cNvSpPr>
          <p:nvPr/>
        </p:nvSpPr>
        <p:spPr bwMode="auto">
          <a:xfrm>
            <a:off x="288925" y="2994025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00" b="1"/>
              <a:t>Bacterial</a:t>
            </a:r>
          </a:p>
          <a:p>
            <a:pPr algn="r">
              <a:lnSpc>
                <a:spcPct val="90000"/>
              </a:lnSpc>
            </a:pPr>
            <a:r>
              <a:rPr lang="en-US" sz="1800" b="1"/>
              <a:t>chromosome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19" name="Text Box 21"/>
          <p:cNvSpPr txBox="1">
            <a:spLocks noChangeArrowheads="1"/>
          </p:cNvSpPr>
          <p:nvPr/>
        </p:nvSpPr>
        <p:spPr bwMode="auto">
          <a:xfrm>
            <a:off x="1658938" y="4141788"/>
            <a:ext cx="301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(a)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2009775" y="4141788"/>
            <a:ext cx="13700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A typical rod-shaped bacterium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6678613" y="4141788"/>
            <a:ext cx="301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(b)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7029450" y="4141788"/>
            <a:ext cx="18875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A thin section through the bacterium </a:t>
            </a:r>
            <a:r>
              <a:rPr lang="en-US" sz="1800" b="1" i="1"/>
              <a:t>Bacillus coagulans</a:t>
            </a:r>
            <a:r>
              <a:rPr lang="en-US" sz="1800" b="1"/>
              <a:t> (TEM)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17423" name="Text Box 25"/>
          <p:cNvSpPr txBox="1">
            <a:spLocks noChangeArrowheads="1"/>
          </p:cNvSpPr>
          <p:nvPr/>
        </p:nvSpPr>
        <p:spPr bwMode="auto">
          <a:xfrm>
            <a:off x="7826375" y="3819525"/>
            <a:ext cx="7239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0.5 µm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17424" name="Line 26"/>
          <p:cNvSpPr>
            <a:spLocks noChangeShapeType="1"/>
          </p:cNvSpPr>
          <p:nvPr/>
        </p:nvSpPr>
        <p:spPr bwMode="auto">
          <a:xfrm>
            <a:off x="7756525" y="3787775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5" name="Line 27"/>
          <p:cNvSpPr>
            <a:spLocks noChangeShapeType="1"/>
          </p:cNvSpPr>
          <p:nvPr/>
        </p:nvSpPr>
        <p:spPr bwMode="auto">
          <a:xfrm>
            <a:off x="7756525" y="3743325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Line 28"/>
          <p:cNvSpPr>
            <a:spLocks noChangeShapeType="1"/>
          </p:cNvSpPr>
          <p:nvPr/>
        </p:nvSpPr>
        <p:spPr bwMode="auto">
          <a:xfrm>
            <a:off x="8521700" y="3743325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Line 29"/>
          <p:cNvSpPr>
            <a:spLocks noChangeShapeType="1"/>
          </p:cNvSpPr>
          <p:nvPr/>
        </p:nvSpPr>
        <p:spPr bwMode="auto">
          <a:xfrm flipV="1">
            <a:off x="6178550" y="3159125"/>
            <a:ext cx="119062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Line 30"/>
          <p:cNvSpPr>
            <a:spLocks noChangeShapeType="1"/>
          </p:cNvSpPr>
          <p:nvPr/>
        </p:nvSpPr>
        <p:spPr bwMode="auto">
          <a:xfrm flipV="1">
            <a:off x="5708650" y="2790825"/>
            <a:ext cx="147955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Line 33"/>
          <p:cNvSpPr>
            <a:spLocks noChangeShapeType="1"/>
          </p:cNvSpPr>
          <p:nvPr/>
        </p:nvSpPr>
        <p:spPr bwMode="auto">
          <a:xfrm flipV="1">
            <a:off x="6340475" y="2378075"/>
            <a:ext cx="682625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Line 34"/>
          <p:cNvSpPr>
            <a:spLocks noChangeShapeType="1"/>
          </p:cNvSpPr>
          <p:nvPr/>
        </p:nvSpPr>
        <p:spPr bwMode="auto">
          <a:xfrm>
            <a:off x="5740400" y="2200275"/>
            <a:ext cx="1501775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AutoShape 35"/>
          <p:cNvSpPr>
            <a:spLocks/>
          </p:cNvSpPr>
          <p:nvPr/>
        </p:nvSpPr>
        <p:spPr bwMode="auto">
          <a:xfrm rot="-1753363">
            <a:off x="7048500" y="1657350"/>
            <a:ext cx="60325" cy="508000"/>
          </a:xfrm>
          <a:prstGeom prst="leftBrace">
            <a:avLst>
              <a:gd name="adj1" fmla="val 7017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Line 36"/>
          <p:cNvSpPr>
            <a:spLocks noChangeShapeType="1"/>
          </p:cNvSpPr>
          <p:nvPr/>
        </p:nvSpPr>
        <p:spPr bwMode="auto">
          <a:xfrm>
            <a:off x="5051425" y="1628775"/>
            <a:ext cx="200660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Line 37"/>
          <p:cNvSpPr>
            <a:spLocks noChangeShapeType="1"/>
          </p:cNvSpPr>
          <p:nvPr/>
        </p:nvSpPr>
        <p:spPr bwMode="auto">
          <a:xfrm flipV="1">
            <a:off x="2520950" y="1038225"/>
            <a:ext cx="111760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Line 38"/>
          <p:cNvSpPr>
            <a:spLocks noChangeShapeType="1"/>
          </p:cNvSpPr>
          <p:nvPr/>
        </p:nvSpPr>
        <p:spPr bwMode="auto">
          <a:xfrm flipH="1">
            <a:off x="2670175" y="1038225"/>
            <a:ext cx="968375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Line 39"/>
          <p:cNvSpPr>
            <a:spLocks noChangeShapeType="1"/>
          </p:cNvSpPr>
          <p:nvPr/>
        </p:nvSpPr>
        <p:spPr bwMode="auto">
          <a:xfrm flipH="1">
            <a:off x="3095625" y="1625600"/>
            <a:ext cx="911225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6" name="AutoShape 40"/>
          <p:cNvSpPr>
            <a:spLocks/>
          </p:cNvSpPr>
          <p:nvPr/>
        </p:nvSpPr>
        <p:spPr bwMode="auto">
          <a:xfrm rot="-1792370">
            <a:off x="2984500" y="1978025"/>
            <a:ext cx="131763" cy="1362075"/>
          </a:xfrm>
          <a:prstGeom prst="rightBrace">
            <a:avLst>
              <a:gd name="adj1" fmla="val 8614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7" name="Line 41"/>
          <p:cNvSpPr>
            <a:spLocks noChangeShapeType="1"/>
          </p:cNvSpPr>
          <p:nvPr/>
        </p:nvSpPr>
        <p:spPr bwMode="auto">
          <a:xfrm flipH="1">
            <a:off x="3181350" y="2184400"/>
            <a:ext cx="1244600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" name="Line 42"/>
          <p:cNvSpPr>
            <a:spLocks noChangeShapeType="1"/>
          </p:cNvSpPr>
          <p:nvPr/>
        </p:nvSpPr>
        <p:spPr bwMode="auto">
          <a:xfrm flipH="1">
            <a:off x="3295650" y="2647950"/>
            <a:ext cx="91440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" name="Line 43"/>
          <p:cNvSpPr>
            <a:spLocks noChangeShapeType="1"/>
          </p:cNvSpPr>
          <p:nvPr/>
        </p:nvSpPr>
        <p:spPr bwMode="auto">
          <a:xfrm flipH="1" flipV="1">
            <a:off x="3444875" y="3079750"/>
            <a:ext cx="12636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0" name="Line 44"/>
          <p:cNvSpPr>
            <a:spLocks noChangeShapeType="1"/>
          </p:cNvSpPr>
          <p:nvPr/>
        </p:nvSpPr>
        <p:spPr bwMode="auto">
          <a:xfrm flipH="1" flipV="1">
            <a:off x="3552825" y="3314700"/>
            <a:ext cx="1651000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1" name="Line 45"/>
          <p:cNvSpPr>
            <a:spLocks noChangeShapeType="1"/>
          </p:cNvSpPr>
          <p:nvPr/>
        </p:nvSpPr>
        <p:spPr bwMode="auto">
          <a:xfrm flipH="1">
            <a:off x="1809750" y="2673350"/>
            <a:ext cx="993775" cy="409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2" name="Line 46"/>
          <p:cNvSpPr>
            <a:spLocks noChangeShapeType="1"/>
          </p:cNvSpPr>
          <p:nvPr/>
        </p:nvSpPr>
        <p:spPr bwMode="auto">
          <a:xfrm flipV="1">
            <a:off x="4202113" y="4148138"/>
            <a:ext cx="784225" cy="28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3" name="Line 47"/>
          <p:cNvSpPr>
            <a:spLocks noChangeShapeType="1"/>
          </p:cNvSpPr>
          <p:nvPr/>
        </p:nvSpPr>
        <p:spPr bwMode="auto">
          <a:xfrm flipH="1">
            <a:off x="3954463" y="4148138"/>
            <a:ext cx="103187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4" name="Slide Number Placeholder 3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8D50217-1BD8-054A-8679-016B2DA2D66D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2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8" descr="06_07PlasmaMembran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133350"/>
            <a:ext cx="69088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9"/>
          <p:cNvSpPr txBox="1">
            <a:spLocks noChangeArrowheads="1"/>
          </p:cNvSpPr>
          <p:nvPr/>
        </p:nvSpPr>
        <p:spPr bwMode="auto">
          <a:xfrm>
            <a:off x="4017963" y="179388"/>
            <a:ext cx="1974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TEM of a plasma</a:t>
            </a:r>
          </a:p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membrane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60" name="Text Box 59"/>
          <p:cNvSpPr txBox="1">
            <a:spLocks noChangeArrowheads="1"/>
          </p:cNvSpPr>
          <p:nvPr/>
        </p:nvSpPr>
        <p:spPr bwMode="auto">
          <a:xfrm>
            <a:off x="3687763" y="179388"/>
            <a:ext cx="3190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(a)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61" name="Text Box 60"/>
          <p:cNvSpPr txBox="1">
            <a:spLocks noChangeArrowheads="1"/>
          </p:cNvSpPr>
          <p:nvPr/>
        </p:nvSpPr>
        <p:spPr bwMode="auto">
          <a:xfrm>
            <a:off x="3652838" y="6284913"/>
            <a:ext cx="419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(b) Structure of the plasma membrane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62" name="Text Box 61"/>
          <p:cNvSpPr txBox="1">
            <a:spLocks noChangeArrowheads="1"/>
          </p:cNvSpPr>
          <p:nvPr/>
        </p:nvSpPr>
        <p:spPr bwMode="auto">
          <a:xfrm>
            <a:off x="1481138" y="355600"/>
            <a:ext cx="17383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Outside of cell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63" name="Text Box 63"/>
          <p:cNvSpPr txBox="1">
            <a:spLocks noChangeArrowheads="1"/>
          </p:cNvSpPr>
          <p:nvPr/>
        </p:nvSpPr>
        <p:spPr bwMode="auto">
          <a:xfrm>
            <a:off x="1257300" y="2246313"/>
            <a:ext cx="10112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Inside of</a:t>
            </a:r>
          </a:p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cell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64" name="Line 64"/>
          <p:cNvSpPr>
            <a:spLocks noChangeShapeType="1"/>
          </p:cNvSpPr>
          <p:nvPr/>
        </p:nvSpPr>
        <p:spPr bwMode="auto">
          <a:xfrm flipV="1">
            <a:off x="1858963" y="1747838"/>
            <a:ext cx="134937" cy="525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Text Box 65"/>
          <p:cNvSpPr txBox="1">
            <a:spLocks noChangeArrowheads="1"/>
          </p:cNvSpPr>
          <p:nvPr/>
        </p:nvSpPr>
        <p:spPr bwMode="auto">
          <a:xfrm>
            <a:off x="2630488" y="2392363"/>
            <a:ext cx="762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0.1 µm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66" name="Line 66"/>
          <p:cNvSpPr>
            <a:spLocks noChangeShapeType="1"/>
          </p:cNvSpPr>
          <p:nvPr/>
        </p:nvSpPr>
        <p:spPr bwMode="auto">
          <a:xfrm>
            <a:off x="2586038" y="2354263"/>
            <a:ext cx="792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Line 67"/>
          <p:cNvSpPr>
            <a:spLocks noChangeShapeType="1"/>
          </p:cNvSpPr>
          <p:nvPr/>
        </p:nvSpPr>
        <p:spPr bwMode="auto">
          <a:xfrm>
            <a:off x="2586038" y="2286000"/>
            <a:ext cx="0" cy="134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Line 68"/>
          <p:cNvSpPr>
            <a:spLocks noChangeShapeType="1"/>
          </p:cNvSpPr>
          <p:nvPr/>
        </p:nvSpPr>
        <p:spPr bwMode="auto">
          <a:xfrm>
            <a:off x="3381375" y="2286000"/>
            <a:ext cx="0" cy="134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Text Box 69"/>
          <p:cNvSpPr txBox="1">
            <a:spLocks noChangeArrowheads="1"/>
          </p:cNvSpPr>
          <p:nvPr/>
        </p:nvSpPr>
        <p:spPr bwMode="auto">
          <a:xfrm>
            <a:off x="1555750" y="3778250"/>
            <a:ext cx="1287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Hydrophilic</a:t>
            </a:r>
          </a:p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region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70" name="AutoShape 70"/>
          <p:cNvSpPr>
            <a:spLocks/>
          </p:cNvSpPr>
          <p:nvPr/>
        </p:nvSpPr>
        <p:spPr bwMode="auto">
          <a:xfrm>
            <a:off x="3094038" y="3078163"/>
            <a:ext cx="241300" cy="1663700"/>
          </a:xfrm>
          <a:prstGeom prst="leftBrace">
            <a:avLst>
              <a:gd name="adj1" fmla="val 574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Line 71"/>
          <p:cNvSpPr>
            <a:spLocks noChangeShapeType="1"/>
          </p:cNvSpPr>
          <p:nvPr/>
        </p:nvSpPr>
        <p:spPr bwMode="auto">
          <a:xfrm>
            <a:off x="2852738" y="3908425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AutoShape 72"/>
          <p:cNvSpPr>
            <a:spLocks/>
          </p:cNvSpPr>
          <p:nvPr/>
        </p:nvSpPr>
        <p:spPr bwMode="auto">
          <a:xfrm>
            <a:off x="3081338" y="4749800"/>
            <a:ext cx="246062" cy="693738"/>
          </a:xfrm>
          <a:prstGeom prst="leftBrace">
            <a:avLst>
              <a:gd name="adj1" fmla="val 234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Text Box 73"/>
          <p:cNvSpPr txBox="1">
            <a:spLocks noChangeArrowheads="1"/>
          </p:cNvSpPr>
          <p:nvPr/>
        </p:nvSpPr>
        <p:spPr bwMode="auto">
          <a:xfrm>
            <a:off x="1555750" y="4964113"/>
            <a:ext cx="1470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Hydrophobic</a:t>
            </a:r>
          </a:p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region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74" name="Line 74"/>
          <p:cNvSpPr>
            <a:spLocks noChangeShapeType="1"/>
          </p:cNvSpPr>
          <p:nvPr/>
        </p:nvSpPr>
        <p:spPr bwMode="auto">
          <a:xfrm>
            <a:off x="2992438" y="5094288"/>
            <a:ext cx="11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5" name="AutoShape 75"/>
          <p:cNvSpPr>
            <a:spLocks/>
          </p:cNvSpPr>
          <p:nvPr/>
        </p:nvSpPr>
        <p:spPr bwMode="auto">
          <a:xfrm>
            <a:off x="3081338" y="5457825"/>
            <a:ext cx="246062" cy="693738"/>
          </a:xfrm>
          <a:prstGeom prst="leftBrace">
            <a:avLst>
              <a:gd name="adj1" fmla="val 234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Line 76"/>
          <p:cNvSpPr>
            <a:spLocks noChangeShapeType="1"/>
          </p:cNvSpPr>
          <p:nvPr/>
        </p:nvSpPr>
        <p:spPr bwMode="auto">
          <a:xfrm>
            <a:off x="2844800" y="5802313"/>
            <a:ext cx="266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7" name="Text Box 77"/>
          <p:cNvSpPr txBox="1">
            <a:spLocks noChangeArrowheads="1"/>
          </p:cNvSpPr>
          <p:nvPr/>
        </p:nvSpPr>
        <p:spPr bwMode="auto">
          <a:xfrm>
            <a:off x="1555750" y="5667375"/>
            <a:ext cx="1287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Hydrophilic</a:t>
            </a:r>
          </a:p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region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78" name="Text Box 78"/>
          <p:cNvSpPr txBox="1">
            <a:spLocks noChangeArrowheads="1"/>
          </p:cNvSpPr>
          <p:nvPr/>
        </p:nvSpPr>
        <p:spPr bwMode="auto">
          <a:xfrm>
            <a:off x="3870325" y="5791200"/>
            <a:ext cx="149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Phospholipid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79" name="Line 79"/>
          <p:cNvSpPr>
            <a:spLocks noChangeShapeType="1"/>
          </p:cNvSpPr>
          <p:nvPr/>
        </p:nvSpPr>
        <p:spPr bwMode="auto">
          <a:xfrm flipH="1" flipV="1">
            <a:off x="3454400" y="5618163"/>
            <a:ext cx="40640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0" name="Rectangle 80"/>
          <p:cNvSpPr>
            <a:spLocks noChangeArrowheads="1"/>
          </p:cNvSpPr>
          <p:nvPr/>
        </p:nvSpPr>
        <p:spPr bwMode="auto">
          <a:xfrm>
            <a:off x="3365500" y="5024438"/>
            <a:ext cx="157163" cy="588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Text Box 81"/>
          <p:cNvSpPr txBox="1">
            <a:spLocks noChangeArrowheads="1"/>
          </p:cNvSpPr>
          <p:nvPr/>
        </p:nvSpPr>
        <p:spPr bwMode="auto">
          <a:xfrm>
            <a:off x="6145213" y="5791200"/>
            <a:ext cx="1044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Proteins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82" name="Line 82"/>
          <p:cNvSpPr>
            <a:spLocks noChangeShapeType="1"/>
          </p:cNvSpPr>
          <p:nvPr/>
        </p:nvSpPr>
        <p:spPr bwMode="auto">
          <a:xfrm flipH="1" flipV="1">
            <a:off x="5875338" y="5519738"/>
            <a:ext cx="685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3" name="Line 83"/>
          <p:cNvSpPr>
            <a:spLocks noChangeShapeType="1"/>
          </p:cNvSpPr>
          <p:nvPr/>
        </p:nvSpPr>
        <p:spPr bwMode="auto">
          <a:xfrm flipV="1">
            <a:off x="6565900" y="5227638"/>
            <a:ext cx="147638" cy="53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Line 84"/>
          <p:cNvSpPr>
            <a:spLocks noChangeShapeType="1"/>
          </p:cNvSpPr>
          <p:nvPr/>
        </p:nvSpPr>
        <p:spPr bwMode="auto">
          <a:xfrm flipH="1" flipV="1">
            <a:off x="6329363" y="4005263"/>
            <a:ext cx="233362" cy="1736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5" name="Line 85"/>
          <p:cNvSpPr>
            <a:spLocks noChangeShapeType="1"/>
          </p:cNvSpPr>
          <p:nvPr/>
        </p:nvSpPr>
        <p:spPr bwMode="auto">
          <a:xfrm flipH="1" flipV="1">
            <a:off x="5875338" y="4859338"/>
            <a:ext cx="685800" cy="887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Text Box 86"/>
          <p:cNvSpPr txBox="1">
            <a:spLocks noChangeArrowheads="1"/>
          </p:cNvSpPr>
          <p:nvPr/>
        </p:nvSpPr>
        <p:spPr bwMode="auto">
          <a:xfrm>
            <a:off x="4872038" y="2589213"/>
            <a:ext cx="28019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800" b="1"/>
              <a:t>Carbohydrate side chain</a:t>
            </a:r>
            <a:endParaRPr lang="en-US" sz="2200" b="1">
              <a:latin typeface="Times" pitchFamily="-65" charset="0"/>
            </a:endParaRPr>
          </a:p>
        </p:txBody>
      </p:sp>
      <p:sp>
        <p:nvSpPr>
          <p:cNvPr id="19487" name="Line 87"/>
          <p:cNvSpPr>
            <a:spLocks noChangeShapeType="1"/>
          </p:cNvSpPr>
          <p:nvPr/>
        </p:nvSpPr>
        <p:spPr bwMode="auto">
          <a:xfrm flipH="1">
            <a:off x="6608763" y="2827338"/>
            <a:ext cx="342900" cy="487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8" name="Slide Number Placeholder 3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3CBE332-AACC-2B46-9747-2B860BC036A9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3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2" descr="06_08SurfaceVolum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133350"/>
            <a:ext cx="72136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221288" y="171450"/>
            <a:ext cx="3021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Surface area increases while</a:t>
            </a:r>
          </a:p>
          <a:p>
            <a:pPr marL="457200" indent="-457200" algn="ctr">
              <a:buFont typeface="Arial" pitchFamily="-65" charset="0"/>
              <a:buNone/>
            </a:pPr>
            <a:r>
              <a:rPr lang="en-US" sz="1600" b="1"/>
              <a:t>total volume remains constant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08" name="Text Box 35"/>
          <p:cNvSpPr txBox="1">
            <a:spLocks noChangeArrowheads="1"/>
          </p:cNvSpPr>
          <p:nvPr/>
        </p:nvSpPr>
        <p:spPr bwMode="auto">
          <a:xfrm>
            <a:off x="5043488" y="1841500"/>
            <a:ext cx="2270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5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09" name="Text Box 36"/>
          <p:cNvSpPr txBox="1">
            <a:spLocks noChangeArrowheads="1"/>
          </p:cNvSpPr>
          <p:nvPr/>
        </p:nvSpPr>
        <p:spPr bwMode="auto">
          <a:xfrm>
            <a:off x="4097338" y="2438400"/>
            <a:ext cx="2270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1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10" name="Line 37"/>
          <p:cNvSpPr>
            <a:spLocks noChangeShapeType="1"/>
          </p:cNvSpPr>
          <p:nvPr/>
        </p:nvSpPr>
        <p:spPr bwMode="auto">
          <a:xfrm rot="10800000" flipH="1">
            <a:off x="5175250" y="2032000"/>
            <a:ext cx="3175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38"/>
          <p:cNvSpPr>
            <a:spLocks noChangeShapeType="1"/>
          </p:cNvSpPr>
          <p:nvPr/>
        </p:nvSpPr>
        <p:spPr bwMode="auto">
          <a:xfrm rot="10800000" flipV="1">
            <a:off x="5181600" y="1539875"/>
            <a:ext cx="317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Text Box 39"/>
          <p:cNvSpPr txBox="1">
            <a:spLocks noChangeArrowheads="1"/>
          </p:cNvSpPr>
          <p:nvPr/>
        </p:nvSpPr>
        <p:spPr bwMode="auto">
          <a:xfrm>
            <a:off x="6630988" y="2159000"/>
            <a:ext cx="2270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1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13" name="Text Box 40"/>
          <p:cNvSpPr txBox="1">
            <a:spLocks noChangeArrowheads="1"/>
          </p:cNvSpPr>
          <p:nvPr/>
        </p:nvSpPr>
        <p:spPr bwMode="auto">
          <a:xfrm>
            <a:off x="4376738" y="3378200"/>
            <a:ext cx="2270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6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14" name="Text Box 41"/>
          <p:cNvSpPr txBox="1">
            <a:spLocks noChangeArrowheads="1"/>
          </p:cNvSpPr>
          <p:nvPr/>
        </p:nvSpPr>
        <p:spPr bwMode="auto">
          <a:xfrm>
            <a:off x="5716588" y="3371850"/>
            <a:ext cx="436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150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15" name="Text Box 42"/>
          <p:cNvSpPr txBox="1">
            <a:spLocks noChangeArrowheads="1"/>
          </p:cNvSpPr>
          <p:nvPr/>
        </p:nvSpPr>
        <p:spPr bwMode="auto">
          <a:xfrm>
            <a:off x="7183438" y="3371850"/>
            <a:ext cx="436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750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16" name="Text Box 43"/>
          <p:cNvSpPr txBox="1">
            <a:spLocks noChangeArrowheads="1"/>
          </p:cNvSpPr>
          <p:nvPr/>
        </p:nvSpPr>
        <p:spPr bwMode="auto">
          <a:xfrm>
            <a:off x="5722938" y="4635500"/>
            <a:ext cx="436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125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17" name="Text Box 44"/>
          <p:cNvSpPr txBox="1">
            <a:spLocks noChangeArrowheads="1"/>
          </p:cNvSpPr>
          <p:nvPr/>
        </p:nvSpPr>
        <p:spPr bwMode="auto">
          <a:xfrm>
            <a:off x="7189788" y="4635500"/>
            <a:ext cx="436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125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18" name="Text Box 45"/>
          <p:cNvSpPr txBox="1">
            <a:spLocks noChangeArrowheads="1"/>
          </p:cNvSpPr>
          <p:nvPr/>
        </p:nvSpPr>
        <p:spPr bwMode="auto">
          <a:xfrm>
            <a:off x="4383088" y="4635500"/>
            <a:ext cx="2270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1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19" name="Text Box 46"/>
          <p:cNvSpPr txBox="1">
            <a:spLocks noChangeArrowheads="1"/>
          </p:cNvSpPr>
          <p:nvPr/>
        </p:nvSpPr>
        <p:spPr bwMode="auto">
          <a:xfrm>
            <a:off x="4376738" y="5867400"/>
            <a:ext cx="2270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6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20" name="Text Box 47"/>
          <p:cNvSpPr txBox="1">
            <a:spLocks noChangeArrowheads="1"/>
          </p:cNvSpPr>
          <p:nvPr/>
        </p:nvSpPr>
        <p:spPr bwMode="auto">
          <a:xfrm>
            <a:off x="7297738" y="5873750"/>
            <a:ext cx="2270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6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21" name="Text Box 48"/>
          <p:cNvSpPr txBox="1">
            <a:spLocks noChangeArrowheads="1"/>
          </p:cNvSpPr>
          <p:nvPr/>
        </p:nvSpPr>
        <p:spPr bwMode="auto">
          <a:xfrm>
            <a:off x="5799138" y="5867400"/>
            <a:ext cx="3159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600" b="1"/>
              <a:t>1.2</a:t>
            </a:r>
            <a:endParaRPr lang="en-US" sz="1600" b="1">
              <a:latin typeface="Times" pitchFamily="-65" charset="0"/>
            </a:endParaRPr>
          </a:p>
        </p:txBody>
      </p:sp>
      <p:sp>
        <p:nvSpPr>
          <p:cNvPr id="21522" name="Text Box 49"/>
          <p:cNvSpPr txBox="1">
            <a:spLocks noChangeArrowheads="1"/>
          </p:cNvSpPr>
          <p:nvPr/>
        </p:nvSpPr>
        <p:spPr bwMode="auto">
          <a:xfrm>
            <a:off x="1163638" y="2971800"/>
            <a:ext cx="25257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500" b="1"/>
              <a:t>Total surface area</a:t>
            </a:r>
          </a:p>
          <a:p>
            <a:pPr marL="457200" indent="-457200">
              <a:lnSpc>
                <a:spcPct val="120000"/>
              </a:lnSpc>
              <a:buFont typeface="Arial" pitchFamily="-65" charset="0"/>
              <a:buNone/>
            </a:pPr>
            <a:r>
              <a:rPr lang="en-US" sz="1500" b="1"/>
              <a:t>[Sum of the surface areas</a:t>
            </a:r>
          </a:p>
          <a:p>
            <a:pPr marL="457200" indent="-457200">
              <a:lnSpc>
                <a:spcPct val="120000"/>
              </a:lnSpc>
              <a:buFont typeface="Arial" pitchFamily="-65" charset="0"/>
              <a:buNone/>
            </a:pPr>
            <a:r>
              <a:rPr lang="en-US" sz="1500" b="1"/>
              <a:t>(height </a:t>
            </a:r>
            <a:r>
              <a:rPr lang="en-US" sz="1500" b="1">
                <a:sym typeface="Symbol" pitchFamily="-65" charset="2"/>
              </a:rPr>
              <a:t> width) of all boxes</a:t>
            </a:r>
          </a:p>
          <a:p>
            <a:pPr marL="457200" indent="-457200">
              <a:lnSpc>
                <a:spcPct val="120000"/>
              </a:lnSpc>
              <a:buFont typeface="Arial" pitchFamily="-65" charset="0"/>
              <a:buNone/>
            </a:pPr>
            <a:r>
              <a:rPr lang="en-US" sz="1500" b="1">
                <a:sym typeface="Symbol" pitchFamily="-65" charset="2"/>
              </a:rPr>
              <a:t>sides  number of boxes]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1523" name="Text Box 50"/>
          <p:cNvSpPr txBox="1">
            <a:spLocks noChangeArrowheads="1"/>
          </p:cNvSpPr>
          <p:nvPr/>
        </p:nvSpPr>
        <p:spPr bwMode="auto">
          <a:xfrm>
            <a:off x="1157288" y="4254500"/>
            <a:ext cx="24304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500" b="1"/>
              <a:t>Total volume</a:t>
            </a:r>
          </a:p>
          <a:p>
            <a:pPr marL="457200" indent="-457200">
              <a:lnSpc>
                <a:spcPct val="120000"/>
              </a:lnSpc>
              <a:buFont typeface="Arial" pitchFamily="-65" charset="0"/>
              <a:buNone/>
            </a:pPr>
            <a:r>
              <a:rPr lang="en-US" sz="1500" b="1"/>
              <a:t>[height </a:t>
            </a:r>
            <a:r>
              <a:rPr lang="en-US" sz="1500" b="1">
                <a:sym typeface="Symbol" pitchFamily="-65" charset="2"/>
              </a:rPr>
              <a:t> width  length </a:t>
            </a:r>
          </a:p>
          <a:p>
            <a:pPr marL="457200" indent="-457200">
              <a:lnSpc>
                <a:spcPct val="120000"/>
              </a:lnSpc>
              <a:buFont typeface="Arial" pitchFamily="-65" charset="0"/>
              <a:buNone/>
            </a:pPr>
            <a:r>
              <a:rPr lang="en-US" sz="1500" b="1">
                <a:sym typeface="Symbol" pitchFamily="-65" charset="2"/>
              </a:rPr>
              <a:t>number of boxes]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1524" name="Text Box 51"/>
          <p:cNvSpPr txBox="1">
            <a:spLocks noChangeArrowheads="1"/>
          </p:cNvSpPr>
          <p:nvPr/>
        </p:nvSpPr>
        <p:spPr bwMode="auto">
          <a:xfrm>
            <a:off x="1150938" y="5454650"/>
            <a:ext cx="24304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-65" charset="0"/>
              <a:buNone/>
            </a:pPr>
            <a:r>
              <a:rPr lang="en-US" sz="1500" b="1"/>
              <a:t>Surface-to-volume</a:t>
            </a:r>
          </a:p>
          <a:p>
            <a:pPr marL="457200" indent="-457200">
              <a:lnSpc>
                <a:spcPct val="120000"/>
              </a:lnSpc>
              <a:buFont typeface="Arial" pitchFamily="-65" charset="0"/>
              <a:buNone/>
            </a:pPr>
            <a:r>
              <a:rPr lang="en-US" sz="1500" b="1"/>
              <a:t>(S-to-V) ratio</a:t>
            </a:r>
          </a:p>
          <a:p>
            <a:pPr marL="457200" indent="-457200">
              <a:lnSpc>
                <a:spcPct val="120000"/>
              </a:lnSpc>
              <a:buFont typeface="Arial" pitchFamily="-65" charset="0"/>
              <a:buNone/>
            </a:pPr>
            <a:r>
              <a:rPr lang="en-US" sz="1500" b="1"/>
              <a:t>[surface area ÷ volume]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1525" name="Slide Number Placeholder 2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9425309-9BE7-8B4C-8562-3269D58D9B88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4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8" descr="06_09aAnimalCel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3" y="193675"/>
            <a:ext cx="77501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72"/>
          <p:cNvSpPr txBox="1">
            <a:spLocks noChangeArrowheads="1"/>
          </p:cNvSpPr>
          <p:nvPr/>
        </p:nvSpPr>
        <p:spPr bwMode="auto">
          <a:xfrm>
            <a:off x="2238375" y="720725"/>
            <a:ext cx="3130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ENDOPLASMIC RETICULUM (ER)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56" name="Text Box 76"/>
          <p:cNvSpPr txBox="1">
            <a:spLocks noChangeArrowheads="1"/>
          </p:cNvSpPr>
          <p:nvPr/>
        </p:nvSpPr>
        <p:spPr bwMode="auto">
          <a:xfrm>
            <a:off x="3946525" y="1089025"/>
            <a:ext cx="1143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Smooth ER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57" name="Text Box 77"/>
          <p:cNvSpPr txBox="1">
            <a:spLocks noChangeArrowheads="1"/>
          </p:cNvSpPr>
          <p:nvPr/>
        </p:nvSpPr>
        <p:spPr bwMode="auto">
          <a:xfrm>
            <a:off x="2803525" y="1089025"/>
            <a:ext cx="9858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Rough ER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58" name="Text Box 78"/>
          <p:cNvSpPr txBox="1">
            <a:spLocks noChangeArrowheads="1"/>
          </p:cNvSpPr>
          <p:nvPr/>
        </p:nvSpPr>
        <p:spPr bwMode="auto">
          <a:xfrm>
            <a:off x="1606550" y="1263650"/>
            <a:ext cx="9858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Flagellum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59" name="Text Box 79"/>
          <p:cNvSpPr txBox="1">
            <a:spLocks noChangeArrowheads="1"/>
          </p:cNvSpPr>
          <p:nvPr/>
        </p:nvSpPr>
        <p:spPr bwMode="auto">
          <a:xfrm>
            <a:off x="1412875" y="1984375"/>
            <a:ext cx="11350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Centrosome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60" name="Text Box 80"/>
          <p:cNvSpPr txBox="1">
            <a:spLocks noChangeArrowheads="1"/>
          </p:cNvSpPr>
          <p:nvPr/>
        </p:nvSpPr>
        <p:spPr bwMode="auto">
          <a:xfrm>
            <a:off x="793750" y="2998788"/>
            <a:ext cx="1828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CYTOSKELETON: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61" name="Text Box 81"/>
          <p:cNvSpPr txBox="1">
            <a:spLocks noChangeArrowheads="1"/>
          </p:cNvSpPr>
          <p:nvPr/>
        </p:nvSpPr>
        <p:spPr bwMode="auto">
          <a:xfrm>
            <a:off x="1003300" y="3306763"/>
            <a:ext cx="14335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Microfilaments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62" name="Text Box 82"/>
          <p:cNvSpPr txBox="1">
            <a:spLocks noChangeArrowheads="1"/>
          </p:cNvSpPr>
          <p:nvPr/>
        </p:nvSpPr>
        <p:spPr bwMode="auto">
          <a:xfrm>
            <a:off x="923925" y="3605213"/>
            <a:ext cx="1433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500" b="1"/>
              <a:t>Intermediate</a:t>
            </a:r>
          </a:p>
          <a:p>
            <a:pPr algn="r">
              <a:lnSpc>
                <a:spcPct val="90000"/>
              </a:lnSpc>
            </a:pPr>
            <a:r>
              <a:rPr lang="en-US" sz="1500" b="1"/>
              <a:t>filaments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63" name="Text Box 83"/>
          <p:cNvSpPr txBox="1">
            <a:spLocks noChangeArrowheads="1"/>
          </p:cNvSpPr>
          <p:nvPr/>
        </p:nvSpPr>
        <p:spPr bwMode="auto">
          <a:xfrm>
            <a:off x="1162050" y="4086225"/>
            <a:ext cx="12763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Microtubules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64" name="Text Box 84"/>
          <p:cNvSpPr txBox="1">
            <a:spLocks noChangeArrowheads="1"/>
          </p:cNvSpPr>
          <p:nvPr/>
        </p:nvSpPr>
        <p:spPr bwMode="auto">
          <a:xfrm>
            <a:off x="1333500" y="4891088"/>
            <a:ext cx="917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Microvilli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65" name="Text Box 85"/>
          <p:cNvSpPr txBox="1">
            <a:spLocks noChangeArrowheads="1"/>
          </p:cNvSpPr>
          <p:nvPr/>
        </p:nvSpPr>
        <p:spPr bwMode="auto">
          <a:xfrm>
            <a:off x="1227138" y="5688013"/>
            <a:ext cx="11715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Peroxisome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66" name="Text Box 86"/>
          <p:cNvSpPr txBox="1">
            <a:spLocks noChangeArrowheads="1"/>
          </p:cNvSpPr>
          <p:nvPr/>
        </p:nvSpPr>
        <p:spPr bwMode="auto">
          <a:xfrm>
            <a:off x="2760663" y="6107113"/>
            <a:ext cx="14160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Mitochondrion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67" name="Text Box 87"/>
          <p:cNvSpPr txBox="1">
            <a:spLocks noChangeArrowheads="1"/>
          </p:cNvSpPr>
          <p:nvPr/>
        </p:nvSpPr>
        <p:spPr bwMode="auto">
          <a:xfrm>
            <a:off x="4627563" y="6256338"/>
            <a:ext cx="10318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Lysosome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68" name="Text Box 88"/>
          <p:cNvSpPr txBox="1">
            <a:spLocks noChangeArrowheads="1"/>
          </p:cNvSpPr>
          <p:nvPr/>
        </p:nvSpPr>
        <p:spPr bwMode="auto">
          <a:xfrm>
            <a:off x="5935663" y="5521325"/>
            <a:ext cx="1031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Golgi</a:t>
            </a:r>
          </a:p>
          <a:p>
            <a:pPr>
              <a:lnSpc>
                <a:spcPct val="90000"/>
              </a:lnSpc>
            </a:pPr>
            <a:r>
              <a:rPr lang="en-US" sz="1500" b="1"/>
              <a:t>apparatus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69" name="Text Box 89"/>
          <p:cNvSpPr txBox="1">
            <a:spLocks noChangeArrowheads="1"/>
          </p:cNvSpPr>
          <p:nvPr/>
        </p:nvSpPr>
        <p:spPr bwMode="auto">
          <a:xfrm>
            <a:off x="6764338" y="4295775"/>
            <a:ext cx="11017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Ribosomes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70" name="Text Box 90"/>
          <p:cNvSpPr txBox="1">
            <a:spLocks noChangeArrowheads="1"/>
          </p:cNvSpPr>
          <p:nvPr/>
        </p:nvSpPr>
        <p:spPr bwMode="auto">
          <a:xfrm>
            <a:off x="6978650" y="2298700"/>
            <a:ext cx="1031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Plasma membrane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71" name="Text Box 91"/>
          <p:cNvSpPr txBox="1">
            <a:spLocks noChangeArrowheads="1"/>
          </p:cNvSpPr>
          <p:nvPr/>
        </p:nvSpPr>
        <p:spPr bwMode="auto">
          <a:xfrm>
            <a:off x="6088063" y="319088"/>
            <a:ext cx="1031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Nuclear</a:t>
            </a:r>
          </a:p>
          <a:p>
            <a:pPr>
              <a:lnSpc>
                <a:spcPct val="90000"/>
              </a:lnSpc>
            </a:pPr>
            <a:r>
              <a:rPr lang="en-US" sz="1500" b="1"/>
              <a:t>envelope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72" name="Text Box 92"/>
          <p:cNvSpPr txBox="1">
            <a:spLocks noChangeArrowheads="1"/>
          </p:cNvSpPr>
          <p:nvPr/>
        </p:nvSpPr>
        <p:spPr bwMode="auto">
          <a:xfrm>
            <a:off x="6059488" y="893763"/>
            <a:ext cx="10318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Nucleolus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73" name="Text Box 93"/>
          <p:cNvSpPr txBox="1">
            <a:spLocks noChangeArrowheads="1"/>
          </p:cNvSpPr>
          <p:nvPr/>
        </p:nvSpPr>
        <p:spPr bwMode="auto">
          <a:xfrm>
            <a:off x="6059488" y="1296988"/>
            <a:ext cx="10318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Chromatin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74" name="Text Box 94"/>
          <p:cNvSpPr txBox="1">
            <a:spLocks noChangeArrowheads="1"/>
          </p:cNvSpPr>
          <p:nvPr/>
        </p:nvSpPr>
        <p:spPr bwMode="auto">
          <a:xfrm>
            <a:off x="7278688" y="835025"/>
            <a:ext cx="10318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NUCLEUS</a:t>
            </a:r>
            <a:endParaRPr lang="en-US" sz="1500" b="1">
              <a:latin typeface="Times" pitchFamily="-65" charset="0"/>
            </a:endParaRPr>
          </a:p>
        </p:txBody>
      </p:sp>
      <p:sp>
        <p:nvSpPr>
          <p:cNvPr id="23575" name="AutoShape 95"/>
          <p:cNvSpPr>
            <a:spLocks/>
          </p:cNvSpPr>
          <p:nvPr/>
        </p:nvSpPr>
        <p:spPr bwMode="auto">
          <a:xfrm>
            <a:off x="7124700" y="293688"/>
            <a:ext cx="114300" cy="1249362"/>
          </a:xfrm>
          <a:prstGeom prst="rightBrace">
            <a:avLst>
              <a:gd name="adj1" fmla="val 9108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AutoShape 97"/>
          <p:cNvSpPr>
            <a:spLocks/>
          </p:cNvSpPr>
          <p:nvPr/>
        </p:nvSpPr>
        <p:spPr bwMode="auto">
          <a:xfrm rot="-5400000">
            <a:off x="3813175" y="-98425"/>
            <a:ext cx="119063" cy="2176463"/>
          </a:xfrm>
          <a:prstGeom prst="rightBrace">
            <a:avLst>
              <a:gd name="adj1" fmla="val 152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Line 98"/>
          <p:cNvSpPr>
            <a:spLocks noChangeShapeType="1"/>
          </p:cNvSpPr>
          <p:nvPr/>
        </p:nvSpPr>
        <p:spPr bwMode="auto">
          <a:xfrm flipH="1">
            <a:off x="5537200" y="1398588"/>
            <a:ext cx="477838" cy="1109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Line 99"/>
          <p:cNvSpPr>
            <a:spLocks noChangeShapeType="1"/>
          </p:cNvSpPr>
          <p:nvPr/>
        </p:nvSpPr>
        <p:spPr bwMode="auto">
          <a:xfrm flipH="1">
            <a:off x="5097463" y="974725"/>
            <a:ext cx="914400" cy="172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Line 100"/>
          <p:cNvSpPr>
            <a:spLocks noChangeShapeType="1"/>
          </p:cNvSpPr>
          <p:nvPr/>
        </p:nvSpPr>
        <p:spPr bwMode="auto">
          <a:xfrm flipH="1">
            <a:off x="5300663" y="400050"/>
            <a:ext cx="722312" cy="152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Line 101"/>
          <p:cNvSpPr>
            <a:spLocks noChangeShapeType="1"/>
          </p:cNvSpPr>
          <p:nvPr/>
        </p:nvSpPr>
        <p:spPr bwMode="auto">
          <a:xfrm flipH="1">
            <a:off x="6727825" y="2401888"/>
            <a:ext cx="215900" cy="26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1" name="Line 102"/>
          <p:cNvSpPr>
            <a:spLocks noChangeShapeType="1"/>
          </p:cNvSpPr>
          <p:nvPr/>
        </p:nvSpPr>
        <p:spPr bwMode="auto">
          <a:xfrm flipH="1">
            <a:off x="3979863" y="1276350"/>
            <a:ext cx="207962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2" name="Line 103"/>
          <p:cNvSpPr>
            <a:spLocks noChangeShapeType="1"/>
          </p:cNvSpPr>
          <p:nvPr/>
        </p:nvSpPr>
        <p:spPr bwMode="auto">
          <a:xfrm>
            <a:off x="3476625" y="1274763"/>
            <a:ext cx="279400" cy="1985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Line 104"/>
          <p:cNvSpPr>
            <a:spLocks noChangeShapeType="1"/>
          </p:cNvSpPr>
          <p:nvPr/>
        </p:nvSpPr>
        <p:spPr bwMode="auto">
          <a:xfrm>
            <a:off x="2527300" y="1377950"/>
            <a:ext cx="465138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4" name="Line 105"/>
          <p:cNvSpPr>
            <a:spLocks noChangeShapeType="1"/>
          </p:cNvSpPr>
          <p:nvPr/>
        </p:nvSpPr>
        <p:spPr bwMode="auto">
          <a:xfrm>
            <a:off x="2552700" y="2092325"/>
            <a:ext cx="960438" cy="1893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AutoShape 106"/>
          <p:cNvSpPr>
            <a:spLocks/>
          </p:cNvSpPr>
          <p:nvPr/>
        </p:nvSpPr>
        <p:spPr bwMode="auto">
          <a:xfrm rot="3214916">
            <a:off x="3483769" y="3810794"/>
            <a:ext cx="84137" cy="384175"/>
          </a:xfrm>
          <a:prstGeom prst="leftBrace">
            <a:avLst>
              <a:gd name="adj1" fmla="val 3805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Line 107"/>
          <p:cNvSpPr>
            <a:spLocks noChangeShapeType="1"/>
          </p:cNvSpPr>
          <p:nvPr/>
        </p:nvSpPr>
        <p:spPr bwMode="auto">
          <a:xfrm>
            <a:off x="2374900" y="3432175"/>
            <a:ext cx="301625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Line 108"/>
          <p:cNvSpPr>
            <a:spLocks noChangeShapeType="1"/>
          </p:cNvSpPr>
          <p:nvPr/>
        </p:nvSpPr>
        <p:spPr bwMode="auto">
          <a:xfrm>
            <a:off x="2378075" y="3717925"/>
            <a:ext cx="549275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8" name="Line 109"/>
          <p:cNvSpPr>
            <a:spLocks noChangeShapeType="1"/>
          </p:cNvSpPr>
          <p:nvPr/>
        </p:nvSpPr>
        <p:spPr bwMode="auto">
          <a:xfrm>
            <a:off x="2374900" y="4206875"/>
            <a:ext cx="53975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Line 110"/>
          <p:cNvSpPr>
            <a:spLocks noChangeShapeType="1"/>
          </p:cNvSpPr>
          <p:nvPr/>
        </p:nvSpPr>
        <p:spPr bwMode="auto">
          <a:xfrm flipV="1">
            <a:off x="2190750" y="4740275"/>
            <a:ext cx="31115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0" name="Line 111"/>
          <p:cNvSpPr>
            <a:spLocks noChangeShapeType="1"/>
          </p:cNvSpPr>
          <p:nvPr/>
        </p:nvSpPr>
        <p:spPr bwMode="auto">
          <a:xfrm>
            <a:off x="2190750" y="4965700"/>
            <a:ext cx="422275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1" name="Line 112"/>
          <p:cNvSpPr>
            <a:spLocks noChangeShapeType="1"/>
          </p:cNvSpPr>
          <p:nvPr/>
        </p:nvSpPr>
        <p:spPr bwMode="auto">
          <a:xfrm flipV="1">
            <a:off x="1892300" y="4625975"/>
            <a:ext cx="1346200" cy="1063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2" name="Line 113"/>
          <p:cNvSpPr>
            <a:spLocks noChangeShapeType="1"/>
          </p:cNvSpPr>
          <p:nvPr/>
        </p:nvSpPr>
        <p:spPr bwMode="auto">
          <a:xfrm flipV="1">
            <a:off x="3441700" y="4743450"/>
            <a:ext cx="657225" cy="1387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Line 114"/>
          <p:cNvSpPr>
            <a:spLocks noChangeShapeType="1"/>
          </p:cNvSpPr>
          <p:nvPr/>
        </p:nvSpPr>
        <p:spPr bwMode="auto">
          <a:xfrm flipH="1" flipV="1">
            <a:off x="4273550" y="5695950"/>
            <a:ext cx="317500" cy="631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4" name="Line 115"/>
          <p:cNvSpPr>
            <a:spLocks noChangeShapeType="1"/>
          </p:cNvSpPr>
          <p:nvPr/>
        </p:nvSpPr>
        <p:spPr bwMode="auto">
          <a:xfrm flipH="1" flipV="1">
            <a:off x="5476875" y="4178300"/>
            <a:ext cx="527050" cy="1323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5" name="Line 116"/>
          <p:cNvSpPr>
            <a:spLocks noChangeShapeType="1"/>
          </p:cNvSpPr>
          <p:nvPr/>
        </p:nvSpPr>
        <p:spPr bwMode="auto">
          <a:xfrm flipH="1" flipV="1">
            <a:off x="6324600" y="3676650"/>
            <a:ext cx="403225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6" name="Line 117"/>
          <p:cNvSpPr>
            <a:spLocks noChangeShapeType="1"/>
          </p:cNvSpPr>
          <p:nvPr/>
        </p:nvSpPr>
        <p:spPr bwMode="auto">
          <a:xfrm flipH="1" flipV="1">
            <a:off x="6226175" y="4022725"/>
            <a:ext cx="504825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7" name="Slide Number Placeholder 4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8C30CCB-C7E4-1848-A68C-C15678EB1A28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5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3" descr="06_09bPlantCel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136525"/>
            <a:ext cx="72675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8"/>
          <p:cNvSpPr txBox="1">
            <a:spLocks noChangeArrowheads="1"/>
          </p:cNvSpPr>
          <p:nvPr/>
        </p:nvSpPr>
        <p:spPr bwMode="auto">
          <a:xfrm>
            <a:off x="1027113" y="546100"/>
            <a:ext cx="8461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NUCLEUS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04" name="AutoShape 32"/>
          <p:cNvSpPr>
            <a:spLocks/>
          </p:cNvSpPr>
          <p:nvPr/>
        </p:nvSpPr>
        <p:spPr bwMode="auto">
          <a:xfrm>
            <a:off x="1849438" y="287338"/>
            <a:ext cx="123825" cy="635000"/>
          </a:xfrm>
          <a:prstGeom prst="leftBrace">
            <a:avLst>
              <a:gd name="adj1" fmla="val 427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Text Box 33"/>
          <p:cNvSpPr txBox="1">
            <a:spLocks noChangeArrowheads="1"/>
          </p:cNvSpPr>
          <p:nvPr/>
        </p:nvSpPr>
        <p:spPr bwMode="auto">
          <a:xfrm>
            <a:off x="1993900" y="279400"/>
            <a:ext cx="1450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Nuclear envelope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06" name="Text Box 34"/>
          <p:cNvSpPr txBox="1">
            <a:spLocks noChangeArrowheads="1"/>
          </p:cNvSpPr>
          <p:nvPr/>
        </p:nvSpPr>
        <p:spPr bwMode="auto">
          <a:xfrm>
            <a:off x="1993900" y="500063"/>
            <a:ext cx="84613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Nucleolus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1993900" y="738188"/>
            <a:ext cx="84613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Chromatin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08" name="Line 36"/>
          <p:cNvSpPr>
            <a:spLocks noChangeShapeType="1"/>
          </p:cNvSpPr>
          <p:nvPr/>
        </p:nvSpPr>
        <p:spPr bwMode="auto">
          <a:xfrm>
            <a:off x="2989263" y="469900"/>
            <a:ext cx="300037" cy="630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Line 37"/>
          <p:cNvSpPr>
            <a:spLocks noChangeShapeType="1"/>
          </p:cNvSpPr>
          <p:nvPr/>
        </p:nvSpPr>
        <p:spPr bwMode="auto">
          <a:xfrm>
            <a:off x="2874963" y="601663"/>
            <a:ext cx="601662" cy="1074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Line 38"/>
          <p:cNvSpPr>
            <a:spLocks noChangeShapeType="1"/>
          </p:cNvSpPr>
          <p:nvPr/>
        </p:nvSpPr>
        <p:spPr bwMode="auto">
          <a:xfrm>
            <a:off x="2862263" y="842963"/>
            <a:ext cx="334962" cy="706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Text Box 39"/>
          <p:cNvSpPr txBox="1">
            <a:spLocks noChangeArrowheads="1"/>
          </p:cNvSpPr>
          <p:nvPr/>
        </p:nvSpPr>
        <p:spPr bwMode="auto">
          <a:xfrm>
            <a:off x="3778250" y="223838"/>
            <a:ext cx="1689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Rough endoplasmic reticulum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12" name="Text Box 40"/>
          <p:cNvSpPr txBox="1">
            <a:spLocks noChangeArrowheads="1"/>
          </p:cNvSpPr>
          <p:nvPr/>
        </p:nvSpPr>
        <p:spPr bwMode="auto">
          <a:xfrm>
            <a:off x="4651375" y="868363"/>
            <a:ext cx="1689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Smooth endoplasmic reticulum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13" name="Line 41"/>
          <p:cNvSpPr>
            <a:spLocks noChangeShapeType="1"/>
          </p:cNvSpPr>
          <p:nvPr/>
        </p:nvSpPr>
        <p:spPr bwMode="auto">
          <a:xfrm>
            <a:off x="4103688" y="579438"/>
            <a:ext cx="388937" cy="1417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Line 42"/>
          <p:cNvSpPr>
            <a:spLocks noChangeShapeType="1"/>
          </p:cNvSpPr>
          <p:nvPr/>
        </p:nvSpPr>
        <p:spPr bwMode="auto">
          <a:xfrm flipH="1">
            <a:off x="4826000" y="1222375"/>
            <a:ext cx="127000" cy="604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Text Box 43"/>
          <p:cNvSpPr txBox="1">
            <a:spLocks noChangeArrowheads="1"/>
          </p:cNvSpPr>
          <p:nvPr/>
        </p:nvSpPr>
        <p:spPr bwMode="auto">
          <a:xfrm>
            <a:off x="5630863" y="1312863"/>
            <a:ext cx="98901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Ribosomes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16" name="Line 44"/>
          <p:cNvSpPr>
            <a:spLocks noChangeShapeType="1"/>
          </p:cNvSpPr>
          <p:nvPr/>
        </p:nvSpPr>
        <p:spPr bwMode="auto">
          <a:xfrm flipH="1">
            <a:off x="4622800" y="1412875"/>
            <a:ext cx="952500" cy="77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Line 45"/>
          <p:cNvSpPr>
            <a:spLocks noChangeShapeType="1"/>
          </p:cNvSpPr>
          <p:nvPr/>
        </p:nvSpPr>
        <p:spPr bwMode="auto">
          <a:xfrm flipH="1">
            <a:off x="4970463" y="1414463"/>
            <a:ext cx="604837" cy="820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Text Box 46"/>
          <p:cNvSpPr txBox="1">
            <a:spLocks noChangeArrowheads="1"/>
          </p:cNvSpPr>
          <p:nvPr/>
        </p:nvSpPr>
        <p:spPr bwMode="auto">
          <a:xfrm>
            <a:off x="5627688" y="2633663"/>
            <a:ext cx="134461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Central vacuole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19" name="Text Box 47"/>
          <p:cNvSpPr txBox="1">
            <a:spLocks noChangeArrowheads="1"/>
          </p:cNvSpPr>
          <p:nvPr/>
        </p:nvSpPr>
        <p:spPr bwMode="auto">
          <a:xfrm>
            <a:off x="5829300" y="3125788"/>
            <a:ext cx="12176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Microfilaments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20" name="Text Box 48"/>
          <p:cNvSpPr txBox="1">
            <a:spLocks noChangeArrowheads="1"/>
          </p:cNvSpPr>
          <p:nvPr/>
        </p:nvSpPr>
        <p:spPr bwMode="auto">
          <a:xfrm>
            <a:off x="5829300" y="3382963"/>
            <a:ext cx="12176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Intermediate filaments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21" name="Text Box 49"/>
          <p:cNvSpPr txBox="1">
            <a:spLocks noChangeArrowheads="1"/>
          </p:cNvSpPr>
          <p:nvPr/>
        </p:nvSpPr>
        <p:spPr bwMode="auto">
          <a:xfrm>
            <a:off x="5829300" y="3803650"/>
            <a:ext cx="12176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Microtubules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22" name="Line 50"/>
          <p:cNvSpPr>
            <a:spLocks noChangeShapeType="1"/>
          </p:cNvSpPr>
          <p:nvPr/>
        </p:nvSpPr>
        <p:spPr bwMode="auto">
          <a:xfrm flipH="1">
            <a:off x="4833938" y="2717800"/>
            <a:ext cx="74930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Line 51"/>
          <p:cNvSpPr>
            <a:spLocks noChangeShapeType="1"/>
          </p:cNvSpPr>
          <p:nvPr/>
        </p:nvSpPr>
        <p:spPr bwMode="auto">
          <a:xfrm flipH="1" flipV="1">
            <a:off x="5121275" y="3021013"/>
            <a:ext cx="655638" cy="166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Line 52"/>
          <p:cNvSpPr>
            <a:spLocks noChangeShapeType="1"/>
          </p:cNvSpPr>
          <p:nvPr/>
        </p:nvSpPr>
        <p:spPr bwMode="auto">
          <a:xfrm flipH="1" flipV="1">
            <a:off x="4587875" y="3419475"/>
            <a:ext cx="119380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Line 53"/>
          <p:cNvSpPr>
            <a:spLocks noChangeShapeType="1"/>
          </p:cNvSpPr>
          <p:nvPr/>
        </p:nvSpPr>
        <p:spPr bwMode="auto">
          <a:xfrm flipH="1" flipV="1">
            <a:off x="4549775" y="3665538"/>
            <a:ext cx="1231900" cy="21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AutoShape 54"/>
          <p:cNvSpPr>
            <a:spLocks/>
          </p:cNvSpPr>
          <p:nvPr/>
        </p:nvSpPr>
        <p:spPr bwMode="auto">
          <a:xfrm>
            <a:off x="6994525" y="3103563"/>
            <a:ext cx="142875" cy="889000"/>
          </a:xfrm>
          <a:prstGeom prst="rightBrace">
            <a:avLst>
              <a:gd name="adj1" fmla="val 5185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Text Box 55"/>
          <p:cNvSpPr txBox="1">
            <a:spLocks noChangeArrowheads="1"/>
          </p:cNvSpPr>
          <p:nvPr/>
        </p:nvSpPr>
        <p:spPr bwMode="auto">
          <a:xfrm>
            <a:off x="7175500" y="3479800"/>
            <a:ext cx="9588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CYTO-</a:t>
            </a:r>
          </a:p>
          <a:p>
            <a:pPr>
              <a:lnSpc>
                <a:spcPct val="90000"/>
              </a:lnSpc>
            </a:pPr>
            <a:r>
              <a:rPr lang="en-US" sz="1300" b="1"/>
              <a:t>SKELETON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28" name="Text Box 56"/>
          <p:cNvSpPr txBox="1">
            <a:spLocks noChangeArrowheads="1"/>
          </p:cNvSpPr>
          <p:nvPr/>
        </p:nvSpPr>
        <p:spPr bwMode="auto">
          <a:xfrm>
            <a:off x="6238875" y="5051425"/>
            <a:ext cx="10064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Chloroplast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29" name="Line 57"/>
          <p:cNvSpPr>
            <a:spLocks noChangeShapeType="1"/>
          </p:cNvSpPr>
          <p:nvPr/>
        </p:nvSpPr>
        <p:spPr bwMode="auto">
          <a:xfrm flipH="1" flipV="1">
            <a:off x="4567238" y="4379913"/>
            <a:ext cx="1625600" cy="715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0" name="Text Box 58"/>
          <p:cNvSpPr txBox="1">
            <a:spLocks noChangeArrowheads="1"/>
          </p:cNvSpPr>
          <p:nvPr/>
        </p:nvSpPr>
        <p:spPr bwMode="auto">
          <a:xfrm>
            <a:off x="4724400" y="5873750"/>
            <a:ext cx="13779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Plasmodesmata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31" name="Line 59"/>
          <p:cNvSpPr>
            <a:spLocks noChangeShapeType="1"/>
          </p:cNvSpPr>
          <p:nvPr/>
        </p:nvSpPr>
        <p:spPr bwMode="auto">
          <a:xfrm flipH="1" flipV="1">
            <a:off x="4445000" y="4722813"/>
            <a:ext cx="617538" cy="1087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2" name="Line 60"/>
          <p:cNvSpPr>
            <a:spLocks noChangeShapeType="1"/>
          </p:cNvSpPr>
          <p:nvPr/>
        </p:nvSpPr>
        <p:spPr bwMode="auto">
          <a:xfrm flipH="1" flipV="1">
            <a:off x="4465638" y="5224463"/>
            <a:ext cx="596900" cy="592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3" name="Text Box 61"/>
          <p:cNvSpPr txBox="1">
            <a:spLocks noChangeArrowheads="1"/>
          </p:cNvSpPr>
          <p:nvPr/>
        </p:nvSpPr>
        <p:spPr bwMode="auto">
          <a:xfrm>
            <a:off x="1624013" y="6084888"/>
            <a:ext cx="16779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Wall of adjacent cell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34" name="Line 62"/>
          <p:cNvSpPr>
            <a:spLocks noChangeShapeType="1"/>
          </p:cNvSpPr>
          <p:nvPr/>
        </p:nvSpPr>
        <p:spPr bwMode="auto">
          <a:xfrm flipV="1">
            <a:off x="3236913" y="5227638"/>
            <a:ext cx="673100" cy="917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5" name="Line 63"/>
          <p:cNvSpPr>
            <a:spLocks noChangeShapeType="1"/>
          </p:cNvSpPr>
          <p:nvPr/>
        </p:nvSpPr>
        <p:spPr bwMode="auto">
          <a:xfrm flipV="1">
            <a:off x="3259138" y="4859338"/>
            <a:ext cx="574675" cy="849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6" name="Text Box 64"/>
          <p:cNvSpPr txBox="1">
            <a:spLocks noChangeArrowheads="1"/>
          </p:cNvSpPr>
          <p:nvPr/>
        </p:nvSpPr>
        <p:spPr bwMode="auto">
          <a:xfrm>
            <a:off x="2563813" y="5695950"/>
            <a:ext cx="8191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Cell wall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37" name="Line 65"/>
          <p:cNvSpPr>
            <a:spLocks noChangeShapeType="1"/>
          </p:cNvSpPr>
          <p:nvPr/>
        </p:nvSpPr>
        <p:spPr bwMode="auto">
          <a:xfrm flipV="1">
            <a:off x="2435225" y="4656138"/>
            <a:ext cx="1377950" cy="544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8" name="Text Box 66"/>
          <p:cNvSpPr txBox="1">
            <a:spLocks noChangeArrowheads="1"/>
          </p:cNvSpPr>
          <p:nvPr/>
        </p:nvSpPr>
        <p:spPr bwMode="auto">
          <a:xfrm>
            <a:off x="1481138" y="5164138"/>
            <a:ext cx="9001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300" b="1"/>
              <a:t>Plasma membrane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39" name="Line 67"/>
          <p:cNvSpPr>
            <a:spLocks noChangeShapeType="1"/>
          </p:cNvSpPr>
          <p:nvPr/>
        </p:nvSpPr>
        <p:spPr bwMode="auto">
          <a:xfrm flipV="1">
            <a:off x="2274888" y="4186238"/>
            <a:ext cx="1200150" cy="769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0" name="Text Box 68"/>
          <p:cNvSpPr txBox="1">
            <a:spLocks noChangeArrowheads="1"/>
          </p:cNvSpPr>
          <p:nvPr/>
        </p:nvSpPr>
        <p:spPr bwMode="auto">
          <a:xfrm>
            <a:off x="1295400" y="4903788"/>
            <a:ext cx="9890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Peroxisome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41" name="Text Box 69"/>
          <p:cNvSpPr txBox="1">
            <a:spLocks noChangeArrowheads="1"/>
          </p:cNvSpPr>
          <p:nvPr/>
        </p:nvSpPr>
        <p:spPr bwMode="auto">
          <a:xfrm>
            <a:off x="1055688" y="4578350"/>
            <a:ext cx="12430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Mitochondrion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42" name="Line 70"/>
          <p:cNvSpPr>
            <a:spLocks noChangeShapeType="1"/>
          </p:cNvSpPr>
          <p:nvPr/>
        </p:nvSpPr>
        <p:spPr bwMode="auto">
          <a:xfrm flipV="1">
            <a:off x="2246313" y="3844925"/>
            <a:ext cx="1411287" cy="80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3" name="Text Box 71"/>
          <p:cNvSpPr txBox="1">
            <a:spLocks noChangeArrowheads="1"/>
          </p:cNvSpPr>
          <p:nvPr/>
        </p:nvSpPr>
        <p:spPr bwMode="auto">
          <a:xfrm>
            <a:off x="1274763" y="2743200"/>
            <a:ext cx="8747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300" b="1"/>
              <a:t>Golgi</a:t>
            </a:r>
          </a:p>
          <a:p>
            <a:pPr algn="r">
              <a:lnSpc>
                <a:spcPct val="90000"/>
              </a:lnSpc>
            </a:pPr>
            <a:r>
              <a:rPr lang="en-US" sz="1300" b="1"/>
              <a:t>apparatus</a:t>
            </a:r>
            <a:endParaRPr lang="en-US" sz="1300" b="1">
              <a:latin typeface="Times" pitchFamily="-65" charset="0"/>
            </a:endParaRPr>
          </a:p>
        </p:txBody>
      </p:sp>
      <p:sp>
        <p:nvSpPr>
          <p:cNvPr id="25644" name="Line 72"/>
          <p:cNvSpPr>
            <a:spLocks noChangeShapeType="1"/>
          </p:cNvSpPr>
          <p:nvPr/>
        </p:nvSpPr>
        <p:spPr bwMode="auto">
          <a:xfrm flipV="1">
            <a:off x="2185988" y="2819400"/>
            <a:ext cx="525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5" name="Slide Number Placeholder 4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4C9BE08-5780-0F4E-8E73-D5F12401CAD8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6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9" descr="06_15PlantCellVacuol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133350"/>
            <a:ext cx="70485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9"/>
          <p:cNvSpPr txBox="1">
            <a:spLocks noChangeArrowheads="1"/>
          </p:cNvSpPr>
          <p:nvPr/>
        </p:nvSpPr>
        <p:spPr bwMode="auto">
          <a:xfrm>
            <a:off x="4156075" y="1371600"/>
            <a:ext cx="1781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Central vacuole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7652" name="Text Box 63"/>
          <p:cNvSpPr txBox="1">
            <a:spLocks noChangeArrowheads="1"/>
          </p:cNvSpPr>
          <p:nvPr/>
        </p:nvSpPr>
        <p:spPr bwMode="auto">
          <a:xfrm>
            <a:off x="5868988" y="2484438"/>
            <a:ext cx="993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Cytosol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7653" name="Text Box 64"/>
          <p:cNvSpPr txBox="1">
            <a:spLocks noChangeArrowheads="1"/>
          </p:cNvSpPr>
          <p:nvPr/>
        </p:nvSpPr>
        <p:spPr bwMode="auto">
          <a:xfrm>
            <a:off x="6062663" y="4283075"/>
            <a:ext cx="993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Central vacuole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7654" name="Text Box 65"/>
          <p:cNvSpPr txBox="1">
            <a:spLocks noChangeArrowheads="1"/>
          </p:cNvSpPr>
          <p:nvPr/>
        </p:nvSpPr>
        <p:spPr bwMode="auto">
          <a:xfrm>
            <a:off x="2867025" y="4289425"/>
            <a:ext cx="993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Nucleus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7655" name="Text Box 66"/>
          <p:cNvSpPr txBox="1">
            <a:spLocks noChangeArrowheads="1"/>
          </p:cNvSpPr>
          <p:nvPr/>
        </p:nvSpPr>
        <p:spPr bwMode="auto">
          <a:xfrm>
            <a:off x="2867025" y="5191125"/>
            <a:ext cx="993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Cell wall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7656" name="Text Box 67"/>
          <p:cNvSpPr txBox="1">
            <a:spLocks noChangeArrowheads="1"/>
          </p:cNvSpPr>
          <p:nvPr/>
        </p:nvSpPr>
        <p:spPr bwMode="auto">
          <a:xfrm>
            <a:off x="2901950" y="5748338"/>
            <a:ext cx="13446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Chloroplast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7657" name="Text Box 68"/>
          <p:cNvSpPr txBox="1">
            <a:spLocks noChangeArrowheads="1"/>
          </p:cNvSpPr>
          <p:nvPr/>
        </p:nvSpPr>
        <p:spPr bwMode="auto">
          <a:xfrm>
            <a:off x="6956425" y="6294438"/>
            <a:ext cx="993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/>
              <a:t>5 µm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7658" name="Line 69"/>
          <p:cNvSpPr>
            <a:spLocks noChangeShapeType="1"/>
          </p:cNvSpPr>
          <p:nvPr/>
        </p:nvSpPr>
        <p:spPr bwMode="auto">
          <a:xfrm flipV="1">
            <a:off x="3187700" y="1512888"/>
            <a:ext cx="88265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Line 70"/>
          <p:cNvSpPr>
            <a:spLocks noChangeShapeType="1"/>
          </p:cNvSpPr>
          <p:nvPr/>
        </p:nvSpPr>
        <p:spPr bwMode="auto">
          <a:xfrm flipV="1">
            <a:off x="4206875" y="5668963"/>
            <a:ext cx="7239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Line 71"/>
          <p:cNvSpPr>
            <a:spLocks noChangeShapeType="1"/>
          </p:cNvSpPr>
          <p:nvPr/>
        </p:nvSpPr>
        <p:spPr bwMode="auto">
          <a:xfrm>
            <a:off x="3778250" y="4413250"/>
            <a:ext cx="128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1" name="Line 73"/>
          <p:cNvSpPr>
            <a:spLocks noChangeShapeType="1"/>
          </p:cNvSpPr>
          <p:nvPr/>
        </p:nvSpPr>
        <p:spPr bwMode="auto">
          <a:xfrm>
            <a:off x="3816350" y="532130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Line 74"/>
          <p:cNvSpPr>
            <a:spLocks noChangeShapeType="1"/>
          </p:cNvSpPr>
          <p:nvPr/>
        </p:nvSpPr>
        <p:spPr bwMode="auto">
          <a:xfrm rot="-5400000">
            <a:off x="6115050" y="2933700"/>
            <a:ext cx="36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3" name="Line 75"/>
          <p:cNvSpPr>
            <a:spLocks noChangeShapeType="1"/>
          </p:cNvSpPr>
          <p:nvPr/>
        </p:nvSpPr>
        <p:spPr bwMode="auto">
          <a:xfrm>
            <a:off x="6896100" y="6280150"/>
            <a:ext cx="1111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4" name="Line 76"/>
          <p:cNvSpPr>
            <a:spLocks noChangeShapeType="1"/>
          </p:cNvSpPr>
          <p:nvPr/>
        </p:nvSpPr>
        <p:spPr bwMode="auto">
          <a:xfrm>
            <a:off x="6896100" y="6203950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5" name="Line 77"/>
          <p:cNvSpPr>
            <a:spLocks noChangeShapeType="1"/>
          </p:cNvSpPr>
          <p:nvPr/>
        </p:nvSpPr>
        <p:spPr bwMode="auto">
          <a:xfrm>
            <a:off x="8013700" y="6203950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Slide Number Placeholder 1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4B8CCE2-EC8F-2E42-B7F4-9B31A49FD7A4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7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5" descr="06_16EndomembraneSystem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411163"/>
            <a:ext cx="8548687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28625" y="2717800"/>
            <a:ext cx="1404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Smooth ER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708775" y="660400"/>
            <a:ext cx="1019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Nucleus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6718300" y="1717675"/>
            <a:ext cx="1228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Rough ER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7605713" y="5524500"/>
            <a:ext cx="1228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Plasma membrane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647700" y="1898650"/>
            <a:ext cx="0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5334000" y="7683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6248400" y="1593850"/>
            <a:ext cx="43815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3327400" y="3140075"/>
            <a:ext cx="1089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/>
              <a:t>cis</a:t>
            </a:r>
            <a:r>
              <a:rPr lang="en-US" sz="1800" b="1"/>
              <a:t> Golgi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4310063" y="3255963"/>
            <a:ext cx="401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3722688" y="58832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/>
              <a:t>trans</a:t>
            </a:r>
            <a:r>
              <a:rPr lang="en-US" sz="1800" b="1"/>
              <a:t> Golgi</a:t>
            </a:r>
            <a:endParaRPr lang="en-US" sz="1800" b="1">
              <a:latin typeface="Times" pitchFamily="-65" charset="0"/>
            </a:endParaRPr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 flipV="1">
            <a:off x="4797425" y="4921250"/>
            <a:ext cx="412750" cy="981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Slide Number Placeholder 1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3C5E355-382C-8A4F-9966-E11436C14D64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8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5" descr="06_17Mitochondr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962025"/>
            <a:ext cx="8548687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0"/>
          <p:cNvSpPr txBox="1">
            <a:spLocks noChangeArrowheads="1"/>
          </p:cNvSpPr>
          <p:nvPr/>
        </p:nvSpPr>
        <p:spPr bwMode="auto">
          <a:xfrm>
            <a:off x="314325" y="2667000"/>
            <a:ext cx="155416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Free ribosomes</a:t>
            </a:r>
          </a:p>
          <a:p>
            <a:pPr>
              <a:lnSpc>
                <a:spcPct val="90000"/>
              </a:lnSpc>
            </a:pPr>
            <a:r>
              <a:rPr lang="en-US" sz="1700" b="1"/>
              <a:t>in the mitochondrial matrix</a:t>
            </a:r>
            <a:endParaRPr lang="en-US" sz="1700" b="1">
              <a:latin typeface="Times" pitchFamily="-65" charset="0"/>
            </a:endParaRPr>
          </a:p>
        </p:txBody>
      </p:sp>
      <p:sp>
        <p:nvSpPr>
          <p:cNvPr id="31748" name="Text Box 53"/>
          <p:cNvSpPr txBox="1">
            <a:spLocks noChangeArrowheads="1"/>
          </p:cNvSpPr>
          <p:nvPr/>
        </p:nvSpPr>
        <p:spPr bwMode="auto">
          <a:xfrm>
            <a:off x="2811463" y="989013"/>
            <a:ext cx="2351087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Intermembrane space</a:t>
            </a:r>
            <a:endParaRPr lang="en-US" sz="1700" b="1">
              <a:latin typeface="Times" pitchFamily="-65" charset="0"/>
            </a:endParaRPr>
          </a:p>
        </p:txBody>
      </p:sp>
      <p:sp>
        <p:nvSpPr>
          <p:cNvPr id="31749" name="Text Box 54"/>
          <p:cNvSpPr txBox="1">
            <a:spLocks noChangeArrowheads="1"/>
          </p:cNvSpPr>
          <p:nvPr/>
        </p:nvSpPr>
        <p:spPr bwMode="auto">
          <a:xfrm>
            <a:off x="4348163" y="1295400"/>
            <a:ext cx="12112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Outer membrane</a:t>
            </a:r>
            <a:endParaRPr lang="en-US" sz="1700" b="1">
              <a:latin typeface="Times" pitchFamily="-65" charset="0"/>
            </a:endParaRPr>
          </a:p>
        </p:txBody>
      </p:sp>
      <p:sp>
        <p:nvSpPr>
          <p:cNvPr id="31750" name="Text Box 55"/>
          <p:cNvSpPr txBox="1">
            <a:spLocks noChangeArrowheads="1"/>
          </p:cNvSpPr>
          <p:nvPr/>
        </p:nvSpPr>
        <p:spPr bwMode="auto">
          <a:xfrm>
            <a:off x="4068763" y="3695700"/>
            <a:ext cx="12112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Inner membrane</a:t>
            </a:r>
            <a:endParaRPr lang="en-US" sz="1700" b="1">
              <a:latin typeface="Times" pitchFamily="-65" charset="0"/>
            </a:endParaRPr>
          </a:p>
        </p:txBody>
      </p:sp>
      <p:sp>
        <p:nvSpPr>
          <p:cNvPr id="31751" name="Text Box 56"/>
          <p:cNvSpPr txBox="1">
            <a:spLocks noChangeArrowheads="1"/>
          </p:cNvSpPr>
          <p:nvPr/>
        </p:nvSpPr>
        <p:spPr bwMode="auto">
          <a:xfrm>
            <a:off x="4121150" y="4214813"/>
            <a:ext cx="8350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Cristae</a:t>
            </a:r>
            <a:endParaRPr lang="en-US" sz="1700" b="1">
              <a:latin typeface="Times" pitchFamily="-65" charset="0"/>
            </a:endParaRPr>
          </a:p>
        </p:txBody>
      </p:sp>
      <p:sp>
        <p:nvSpPr>
          <p:cNvPr id="31752" name="Text Box 57"/>
          <p:cNvSpPr txBox="1">
            <a:spLocks noChangeArrowheads="1"/>
          </p:cNvSpPr>
          <p:nvPr/>
        </p:nvSpPr>
        <p:spPr bwMode="auto">
          <a:xfrm>
            <a:off x="4314825" y="4600575"/>
            <a:ext cx="8350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Matrix</a:t>
            </a:r>
            <a:endParaRPr lang="en-US" sz="1700" b="1">
              <a:latin typeface="Times" pitchFamily="-65" charset="0"/>
            </a:endParaRPr>
          </a:p>
        </p:txBody>
      </p:sp>
      <p:sp>
        <p:nvSpPr>
          <p:cNvPr id="31753" name="Text Box 58"/>
          <p:cNvSpPr txBox="1">
            <a:spLocks noChangeArrowheads="1"/>
          </p:cNvSpPr>
          <p:nvPr/>
        </p:nvSpPr>
        <p:spPr bwMode="auto">
          <a:xfrm>
            <a:off x="7708900" y="5492750"/>
            <a:ext cx="8350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0.1 µm</a:t>
            </a:r>
            <a:endParaRPr lang="en-US" sz="1700" b="1">
              <a:latin typeface="Times" pitchFamily="-65" charset="0"/>
            </a:endParaRPr>
          </a:p>
        </p:txBody>
      </p:sp>
      <p:sp>
        <p:nvSpPr>
          <p:cNvPr id="31754" name="Line 59"/>
          <p:cNvSpPr>
            <a:spLocks noChangeShapeType="1"/>
          </p:cNvSpPr>
          <p:nvPr/>
        </p:nvSpPr>
        <p:spPr bwMode="auto">
          <a:xfrm>
            <a:off x="7864475" y="541337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60"/>
          <p:cNvSpPr>
            <a:spLocks noChangeShapeType="1"/>
          </p:cNvSpPr>
          <p:nvPr/>
        </p:nvSpPr>
        <p:spPr bwMode="auto">
          <a:xfrm>
            <a:off x="7864475" y="5340350"/>
            <a:ext cx="0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61"/>
          <p:cNvSpPr>
            <a:spLocks noChangeShapeType="1"/>
          </p:cNvSpPr>
          <p:nvPr/>
        </p:nvSpPr>
        <p:spPr bwMode="auto">
          <a:xfrm>
            <a:off x="8245475" y="5340350"/>
            <a:ext cx="0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62"/>
          <p:cNvSpPr>
            <a:spLocks noChangeShapeType="1"/>
          </p:cNvSpPr>
          <p:nvPr/>
        </p:nvSpPr>
        <p:spPr bwMode="auto">
          <a:xfrm flipH="1">
            <a:off x="2654300" y="1225550"/>
            <a:ext cx="533400" cy="774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Line 63"/>
          <p:cNvSpPr>
            <a:spLocks noChangeShapeType="1"/>
          </p:cNvSpPr>
          <p:nvPr/>
        </p:nvSpPr>
        <p:spPr bwMode="auto">
          <a:xfrm flipH="1">
            <a:off x="3860800" y="1479550"/>
            <a:ext cx="4762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Line 64"/>
          <p:cNvSpPr>
            <a:spLocks noChangeShapeType="1"/>
          </p:cNvSpPr>
          <p:nvPr/>
        </p:nvSpPr>
        <p:spPr bwMode="auto">
          <a:xfrm>
            <a:off x="4940300" y="1479550"/>
            <a:ext cx="13779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Line 65"/>
          <p:cNvSpPr>
            <a:spLocks noChangeShapeType="1"/>
          </p:cNvSpPr>
          <p:nvPr/>
        </p:nvSpPr>
        <p:spPr bwMode="auto">
          <a:xfrm>
            <a:off x="1473200" y="2997200"/>
            <a:ext cx="1168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Line 66"/>
          <p:cNvSpPr>
            <a:spLocks noChangeShapeType="1"/>
          </p:cNvSpPr>
          <p:nvPr/>
        </p:nvSpPr>
        <p:spPr bwMode="auto">
          <a:xfrm>
            <a:off x="1473200" y="2997200"/>
            <a:ext cx="901700" cy="57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Line 67"/>
          <p:cNvSpPr>
            <a:spLocks noChangeShapeType="1"/>
          </p:cNvSpPr>
          <p:nvPr/>
        </p:nvSpPr>
        <p:spPr bwMode="auto">
          <a:xfrm>
            <a:off x="3263900" y="3771900"/>
            <a:ext cx="774700" cy="3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Line 68"/>
          <p:cNvSpPr>
            <a:spLocks noChangeShapeType="1"/>
          </p:cNvSpPr>
          <p:nvPr/>
        </p:nvSpPr>
        <p:spPr bwMode="auto">
          <a:xfrm>
            <a:off x="4629150" y="382270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Line 69"/>
          <p:cNvSpPr>
            <a:spLocks noChangeShapeType="1"/>
          </p:cNvSpPr>
          <p:nvPr/>
        </p:nvSpPr>
        <p:spPr bwMode="auto">
          <a:xfrm>
            <a:off x="2755900" y="4038600"/>
            <a:ext cx="130810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Line 70"/>
          <p:cNvSpPr>
            <a:spLocks noChangeShapeType="1"/>
          </p:cNvSpPr>
          <p:nvPr/>
        </p:nvSpPr>
        <p:spPr bwMode="auto">
          <a:xfrm flipH="1" flipV="1">
            <a:off x="2705100" y="4241800"/>
            <a:ext cx="135890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71"/>
          <p:cNvSpPr>
            <a:spLocks noChangeShapeType="1"/>
          </p:cNvSpPr>
          <p:nvPr/>
        </p:nvSpPr>
        <p:spPr bwMode="auto">
          <a:xfrm flipH="1">
            <a:off x="4889500" y="4191000"/>
            <a:ext cx="101600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72"/>
          <p:cNvSpPr>
            <a:spLocks noChangeShapeType="1"/>
          </p:cNvSpPr>
          <p:nvPr/>
        </p:nvSpPr>
        <p:spPr bwMode="auto">
          <a:xfrm>
            <a:off x="4895850" y="4318000"/>
            <a:ext cx="125095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73"/>
          <p:cNvSpPr>
            <a:spLocks noChangeShapeType="1"/>
          </p:cNvSpPr>
          <p:nvPr/>
        </p:nvSpPr>
        <p:spPr bwMode="auto">
          <a:xfrm>
            <a:off x="2978150" y="4527550"/>
            <a:ext cx="1282700" cy="184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74"/>
          <p:cNvSpPr>
            <a:spLocks noChangeShapeType="1"/>
          </p:cNvSpPr>
          <p:nvPr/>
        </p:nvSpPr>
        <p:spPr bwMode="auto">
          <a:xfrm>
            <a:off x="4978400" y="4724400"/>
            <a:ext cx="1060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Slide Number Placeholder 2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11CBA31-3090-ED43-BDB1-259395F92885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9</a:t>
            </a:fld>
            <a:endParaRPr lang="en-US" smtClean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</TotalTime>
  <Words>370</Words>
  <Application>Microsoft Macintosh PowerPoint</Application>
  <PresentationFormat>On-screen Show (4:3)</PresentationFormat>
  <Paragraphs>187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ＭＳ Ｐゴシック</vt:lpstr>
      <vt:lpstr>Times</vt:lpstr>
      <vt:lpstr>Symbol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01-10b</dc:title>
  <dc:creator>System_70</dc:creator>
  <cp:lastModifiedBy>Ty Hoffman</cp:lastModifiedBy>
  <cp:revision>499</cp:revision>
  <cp:lastPrinted>2008-01-15T15:30:58Z</cp:lastPrinted>
  <dcterms:created xsi:type="dcterms:W3CDTF">2012-05-04T18:24:26Z</dcterms:created>
  <dcterms:modified xsi:type="dcterms:W3CDTF">2012-05-04T20:49:03Z</dcterms:modified>
</cp:coreProperties>
</file>