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1" r:id="rId4"/>
    <p:sldId id="262" r:id="rId5"/>
    <p:sldId id="265" r:id="rId6"/>
    <p:sldId id="263" r:id="rId7"/>
    <p:sldId id="264" r:id="rId8"/>
    <p:sldId id="260" r:id="rId9"/>
    <p:sldId id="259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3F76E1-1815-D548-BB60-FD1E97FF1564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39889A-6F93-1C4E-981D-E2543A378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A4AD9B-19EB-454A-ADC3-B0DD6DAF4C9E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040D18-F4B4-4741-806B-2C5CFE601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3260-3DA9-4949-AD91-43446A7FC6B2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AE39D-10D9-5D45-BE3C-FB36B484A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FE5F-AB35-8241-B060-523379EE1816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31AF0-AD06-0342-BFC7-B8172A96E0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C15A-DFA3-4B45-87DA-663A9D4D3207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09A8B-0B61-E344-B675-06E6C0F50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66AC-4962-D34D-863D-A06927F37CFB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069EE-FDFC-524E-8233-668FCD654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7C90F-209B-354A-95C7-B28C7C7320DE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41EA-9605-D040-83C0-EF5B00F6C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8211-AE17-D142-A777-85229C48FE4E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6AAA-65B2-7A4F-85C1-A618334BA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7252-83F4-2E41-AC1F-575DA5F7FB7C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4E9E-4C96-EF43-A074-6349930C00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D994B-F35E-114D-970B-7A24168EF425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39FC-96A0-4941-A40A-4A8DEDC2A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C324-E6EE-8E4D-A4D0-EB7B8991A5CB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ED01-D834-E041-B9BD-A59C592C5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466B-D2BF-F54C-A07B-660EB77A6329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4B72-8E1E-A241-8673-35029DF1F7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2487-2E85-0A48-BA9B-ADFF0D8560B3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C194-30E3-D444-9FFA-70E61A1EE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77EC44-1141-DC46-A12D-5722C70D4F61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6BBC10-CAC2-5F43-8890-F8076D7CF9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0"/>
            <a:ext cx="35306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738" y="2895600"/>
            <a:ext cx="74993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8100" y="0"/>
            <a:ext cx="27559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7A6AD1-697B-464F-98F8-CEFE4CDF2FC2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2013" y="1543050"/>
            <a:ext cx="487997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Brewer’s Yeast</a:t>
            </a:r>
            <a:r>
              <a:rPr lang="en-US" i="1" dirty="0" smtClean="0">
                <a:ea typeface="+mj-ea"/>
                <a:cs typeface="+mj-cs"/>
              </a:rPr>
              <a:t/>
            </a:r>
            <a:br>
              <a:rPr lang="en-US" i="1" dirty="0" smtClean="0">
                <a:ea typeface="+mj-ea"/>
                <a:cs typeface="+mj-cs"/>
              </a:rPr>
            </a:br>
            <a:r>
              <a:rPr lang="en-US" i="1" dirty="0" err="1" smtClean="0">
                <a:ea typeface="+mj-ea"/>
                <a:cs typeface="+mj-cs"/>
              </a:rPr>
              <a:t>Saccharomyces</a:t>
            </a:r>
            <a:r>
              <a:rPr lang="en-US" i="1" dirty="0" smtClean="0">
                <a:ea typeface="+mj-ea"/>
                <a:cs typeface="+mj-cs"/>
              </a:rPr>
              <a:t> </a:t>
            </a:r>
            <a:r>
              <a:rPr lang="en-US" i="1" dirty="0" err="1" smtClean="0">
                <a:ea typeface="+mj-ea"/>
                <a:cs typeface="+mj-cs"/>
              </a:rPr>
              <a:t>cerevisiae</a:t>
            </a:r>
            <a:endParaRPr lang="en-US" i="1" dirty="0" smtClean="0">
              <a:ea typeface="+mj-ea"/>
              <a:cs typeface="+mj-cs"/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192C19-0597-B443-986B-0637C738D769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74900"/>
            <a:ext cx="438467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4675" y="503238"/>
            <a:ext cx="4759325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4675" y="0"/>
            <a:ext cx="475932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846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8DA4D1-6A64-EC45-B068-9483D6F21A1D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9538" y="3379788"/>
            <a:ext cx="2684462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675"/>
            <a:ext cx="26098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5613" y="0"/>
            <a:ext cx="233838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25813"/>
            <a:ext cx="33528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23863"/>
            <a:ext cx="2509838" cy="61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E463AF-AA48-B047-9F38-059A207FEBC6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Distillation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7C03A0-B3CD-6644-9747-4258610F3CE7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75" y="1062038"/>
            <a:ext cx="5556250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5" descr="09_18aFermentation-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8" y="136525"/>
            <a:ext cx="76406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23"/>
          <p:cNvSpPr txBox="1">
            <a:spLocks noChangeArrowheads="1"/>
          </p:cNvSpPr>
          <p:nvPr/>
        </p:nvSpPr>
        <p:spPr bwMode="auto">
          <a:xfrm>
            <a:off x="2376488" y="631825"/>
            <a:ext cx="1244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2 ADP + 2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0484" name="Text Box 30"/>
          <p:cNvSpPr txBox="1">
            <a:spLocks noChangeArrowheads="1"/>
          </p:cNvSpPr>
          <p:nvPr/>
        </p:nvSpPr>
        <p:spPr bwMode="auto">
          <a:xfrm>
            <a:off x="3689350" y="619125"/>
            <a:ext cx="187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P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0485" name="Text Box 31"/>
          <p:cNvSpPr txBox="1">
            <a:spLocks noChangeArrowheads="1"/>
          </p:cNvSpPr>
          <p:nvPr/>
        </p:nvSpPr>
        <p:spPr bwMode="auto">
          <a:xfrm>
            <a:off x="3913188" y="762000"/>
            <a:ext cx="857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ea typeface="ヒラギノ角ゴ Pro W3" pitchFamily="-65" charset="-128"/>
                <a:cs typeface="ヒラギノ角ゴ Pro W3" pitchFamily="-65" charset="-128"/>
              </a:rPr>
              <a:t>i</a:t>
            </a:r>
            <a:endParaRPr lang="en-US" sz="16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0486" name="Text Box 32"/>
          <p:cNvSpPr txBox="1">
            <a:spLocks noChangeArrowheads="1"/>
          </p:cNvSpPr>
          <p:nvPr/>
        </p:nvSpPr>
        <p:spPr bwMode="auto">
          <a:xfrm>
            <a:off x="4941888" y="644525"/>
            <a:ext cx="889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2 ATP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0487" name="Text Box 33"/>
          <p:cNvSpPr txBox="1">
            <a:spLocks noChangeArrowheads="1"/>
          </p:cNvSpPr>
          <p:nvPr/>
        </p:nvSpPr>
        <p:spPr bwMode="auto">
          <a:xfrm>
            <a:off x="1335088" y="1914525"/>
            <a:ext cx="1066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Glucose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0488" name="Text Box 34"/>
          <p:cNvSpPr txBox="1">
            <a:spLocks noChangeArrowheads="1"/>
          </p:cNvSpPr>
          <p:nvPr/>
        </p:nvSpPr>
        <p:spPr bwMode="auto">
          <a:xfrm>
            <a:off x="3582988" y="1914525"/>
            <a:ext cx="1346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Glycolysis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0489" name="Text Box 36"/>
          <p:cNvSpPr txBox="1">
            <a:spLocks noChangeArrowheads="1"/>
          </p:cNvSpPr>
          <p:nvPr/>
        </p:nvSpPr>
        <p:spPr bwMode="auto">
          <a:xfrm>
            <a:off x="6529388" y="2727325"/>
            <a:ext cx="14097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2 Pyruvate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0490" name="Text Box 37"/>
          <p:cNvSpPr txBox="1">
            <a:spLocks noChangeArrowheads="1"/>
          </p:cNvSpPr>
          <p:nvPr/>
        </p:nvSpPr>
        <p:spPr bwMode="auto">
          <a:xfrm>
            <a:off x="5005388" y="3349625"/>
            <a:ext cx="10541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2 NADH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0491" name="Text Box 38"/>
          <p:cNvSpPr txBox="1">
            <a:spLocks noChangeArrowheads="1"/>
          </p:cNvSpPr>
          <p:nvPr/>
        </p:nvSpPr>
        <p:spPr bwMode="auto">
          <a:xfrm>
            <a:off x="2744788" y="3349625"/>
            <a:ext cx="10541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2 NAD</a:t>
            </a:r>
            <a:r>
              <a:rPr lang="en-US" sz="2100" b="1" baseline="30000">
                <a:ea typeface="ヒラギノ角ゴ Pro W3" pitchFamily="-65" charset="-128"/>
                <a:cs typeface="ヒラギノ角ゴ Pro W3" pitchFamily="-65" charset="-128"/>
              </a:rPr>
              <a:t>+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0492" name="Text Box 39"/>
          <p:cNvSpPr txBox="1">
            <a:spLocks noChangeArrowheads="1"/>
          </p:cNvSpPr>
          <p:nvPr/>
        </p:nvSpPr>
        <p:spPr bwMode="auto">
          <a:xfrm>
            <a:off x="4764088" y="3717925"/>
            <a:ext cx="787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+ 2 H</a:t>
            </a:r>
            <a:r>
              <a:rPr lang="en-US" sz="2100" b="1" baseline="30000">
                <a:ea typeface="ヒラギノ角ゴ Pro W3" pitchFamily="-65" charset="-128"/>
                <a:cs typeface="ヒラギノ角ゴ Pro W3" pitchFamily="-65" charset="-128"/>
              </a:rPr>
              <a:t>+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0493" name="Text Box 41"/>
          <p:cNvSpPr txBox="1">
            <a:spLocks noChangeArrowheads="1"/>
          </p:cNvSpPr>
          <p:nvPr/>
        </p:nvSpPr>
        <p:spPr bwMode="auto">
          <a:xfrm>
            <a:off x="7761288" y="3425825"/>
            <a:ext cx="571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ea typeface="ヒラギノ角ゴ Pro W3" pitchFamily="-65" charset="-128"/>
                <a:cs typeface="ヒラギノ角ゴ Pro W3" pitchFamily="-65" charset="-128"/>
              </a:rPr>
              <a:t>CO</a:t>
            </a:r>
            <a:r>
              <a:rPr lang="en-US" sz="2100" b="1" baseline="-25000">
                <a:solidFill>
                  <a:schemeClr val="bg1"/>
                </a:solidFill>
                <a:ea typeface="ヒラギノ角ゴ Pro W3" pitchFamily="-65" charset="-128"/>
                <a:cs typeface="ヒラギノ角ゴ Pro W3" pitchFamily="-65" charset="-128"/>
              </a:rPr>
              <a:t>2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0494" name="Text Box 42"/>
          <p:cNvSpPr txBox="1">
            <a:spLocks noChangeArrowheads="1"/>
          </p:cNvSpPr>
          <p:nvPr/>
        </p:nvSpPr>
        <p:spPr bwMode="auto">
          <a:xfrm>
            <a:off x="5907088" y="5610225"/>
            <a:ext cx="2019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2 Acetaldehyde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0495" name="Text Box 43"/>
          <p:cNvSpPr txBox="1">
            <a:spLocks noChangeArrowheads="1"/>
          </p:cNvSpPr>
          <p:nvPr/>
        </p:nvSpPr>
        <p:spPr bwMode="auto">
          <a:xfrm>
            <a:off x="1169988" y="5673725"/>
            <a:ext cx="1244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2 Ethanol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0496" name="Text Box 44"/>
          <p:cNvSpPr txBox="1">
            <a:spLocks noChangeArrowheads="1"/>
          </p:cNvSpPr>
          <p:nvPr/>
        </p:nvSpPr>
        <p:spPr bwMode="auto">
          <a:xfrm>
            <a:off x="801688" y="6232525"/>
            <a:ext cx="3098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(a) Alcohol fermentation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0497" name="Text Box 46"/>
          <p:cNvSpPr txBox="1">
            <a:spLocks noChangeArrowheads="1"/>
          </p:cNvSpPr>
          <p:nvPr/>
        </p:nvSpPr>
        <p:spPr bwMode="auto">
          <a:xfrm>
            <a:off x="7545388" y="3425825"/>
            <a:ext cx="190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2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0498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2E5470-CD1F-A141-9510-16604A9AE565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0" descr="09_18bFermentation-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136525"/>
            <a:ext cx="71818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1576388" y="1901825"/>
            <a:ext cx="1066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Glucose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1508" name="Text Box 19"/>
          <p:cNvSpPr txBox="1">
            <a:spLocks noChangeArrowheads="1"/>
          </p:cNvSpPr>
          <p:nvPr/>
        </p:nvSpPr>
        <p:spPr bwMode="auto">
          <a:xfrm>
            <a:off x="2617788" y="606425"/>
            <a:ext cx="1244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2 ADP + 2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1509" name="Text Box 20"/>
          <p:cNvSpPr txBox="1">
            <a:spLocks noChangeArrowheads="1"/>
          </p:cNvSpPr>
          <p:nvPr/>
        </p:nvSpPr>
        <p:spPr bwMode="auto">
          <a:xfrm>
            <a:off x="3956050" y="593725"/>
            <a:ext cx="187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P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1510" name="Text Box 21"/>
          <p:cNvSpPr txBox="1">
            <a:spLocks noChangeArrowheads="1"/>
          </p:cNvSpPr>
          <p:nvPr/>
        </p:nvSpPr>
        <p:spPr bwMode="auto">
          <a:xfrm>
            <a:off x="4179888" y="736600"/>
            <a:ext cx="857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ea typeface="ヒラギノ角ゴ Pro W3" pitchFamily="-65" charset="-128"/>
                <a:cs typeface="ヒラギノ角ゴ Pro W3" pitchFamily="-65" charset="-128"/>
              </a:rPr>
              <a:t>i</a:t>
            </a:r>
            <a:endParaRPr lang="en-US" sz="16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1511" name="Text Box 22"/>
          <p:cNvSpPr txBox="1">
            <a:spLocks noChangeArrowheads="1"/>
          </p:cNvSpPr>
          <p:nvPr/>
        </p:nvSpPr>
        <p:spPr bwMode="auto">
          <a:xfrm>
            <a:off x="5195888" y="631825"/>
            <a:ext cx="889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2 ATP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1512" name="Text Box 23"/>
          <p:cNvSpPr txBox="1">
            <a:spLocks noChangeArrowheads="1"/>
          </p:cNvSpPr>
          <p:nvPr/>
        </p:nvSpPr>
        <p:spPr bwMode="auto">
          <a:xfrm>
            <a:off x="3824288" y="1901825"/>
            <a:ext cx="1346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Glycolysis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1513" name="Text Box 24"/>
          <p:cNvSpPr txBox="1">
            <a:spLocks noChangeArrowheads="1"/>
          </p:cNvSpPr>
          <p:nvPr/>
        </p:nvSpPr>
        <p:spPr bwMode="auto">
          <a:xfrm>
            <a:off x="2986088" y="3336925"/>
            <a:ext cx="10541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2 NAD</a:t>
            </a:r>
            <a:r>
              <a:rPr lang="en-US" sz="2100" b="1" baseline="30000">
                <a:ea typeface="ヒラギノ角ゴ Pro W3" pitchFamily="-65" charset="-128"/>
                <a:cs typeface="ヒラギノ角ゴ Pro W3" pitchFamily="-65" charset="-128"/>
              </a:rPr>
              <a:t>+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1514" name="Text Box 25"/>
          <p:cNvSpPr txBox="1">
            <a:spLocks noChangeArrowheads="1"/>
          </p:cNvSpPr>
          <p:nvPr/>
        </p:nvSpPr>
        <p:spPr bwMode="auto">
          <a:xfrm>
            <a:off x="5233988" y="3336925"/>
            <a:ext cx="10541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2 NADH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1515" name="Text Box 26"/>
          <p:cNvSpPr txBox="1">
            <a:spLocks noChangeArrowheads="1"/>
          </p:cNvSpPr>
          <p:nvPr/>
        </p:nvSpPr>
        <p:spPr bwMode="auto">
          <a:xfrm>
            <a:off x="4979988" y="3705225"/>
            <a:ext cx="787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+ 2 H</a:t>
            </a:r>
            <a:r>
              <a:rPr lang="en-US" sz="2100" b="1" baseline="30000">
                <a:ea typeface="ヒラギノ角ゴ Pro W3" pitchFamily="-65" charset="-128"/>
                <a:cs typeface="ヒラギノ角ゴ Pro W3" pitchFamily="-65" charset="-128"/>
              </a:rPr>
              <a:t>+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1516" name="Text Box 27"/>
          <p:cNvSpPr txBox="1">
            <a:spLocks noChangeArrowheads="1"/>
          </p:cNvSpPr>
          <p:nvPr/>
        </p:nvSpPr>
        <p:spPr bwMode="auto">
          <a:xfrm>
            <a:off x="6770688" y="3959225"/>
            <a:ext cx="14097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2 Pyruvate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1517" name="Text Box 28"/>
          <p:cNvSpPr txBox="1">
            <a:spLocks noChangeArrowheads="1"/>
          </p:cNvSpPr>
          <p:nvPr/>
        </p:nvSpPr>
        <p:spPr bwMode="auto">
          <a:xfrm>
            <a:off x="1423988" y="5635625"/>
            <a:ext cx="1206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2 Lactate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1518" name="Text Box 29"/>
          <p:cNvSpPr txBox="1">
            <a:spLocks noChangeArrowheads="1"/>
          </p:cNvSpPr>
          <p:nvPr/>
        </p:nvSpPr>
        <p:spPr bwMode="auto">
          <a:xfrm>
            <a:off x="1017588" y="6232525"/>
            <a:ext cx="3683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ea typeface="ヒラギノ角ゴ Pro W3" pitchFamily="-65" charset="-128"/>
                <a:cs typeface="ヒラギノ角ゴ Pro W3" pitchFamily="-65" charset="-128"/>
              </a:rPr>
              <a:t>(b) Lactic acid fermentation</a:t>
            </a:r>
            <a:endParaRPr lang="en-US" sz="2100" b="1">
              <a:solidFill>
                <a:schemeClr val="bg1"/>
              </a:solidFill>
              <a:latin typeface="Calibri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1519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7CBE14-B403-8848-B539-EA653D415EC0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7100"/>
            <a:ext cx="260985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0150" y="2260600"/>
            <a:ext cx="286385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7488" y="0"/>
            <a:ext cx="3594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650" y="4730750"/>
            <a:ext cx="37846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8988" y="4730750"/>
            <a:ext cx="23812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7350" y="21971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146C4F-680B-E04C-A1A7-28B97A49A873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2735263"/>
            <a:ext cx="254635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4584700"/>
            <a:ext cx="35306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942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4700" y="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4559300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7963" y="2444750"/>
            <a:ext cx="213995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49625" y="0"/>
            <a:ext cx="20796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87700" y="1608138"/>
            <a:ext cx="266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7E4BE0-48C7-964F-AF21-763182EC874E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76</Words>
  <Application>Microsoft Macintosh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ＭＳ Ｐゴシック</vt:lpstr>
      <vt:lpstr>Arial</vt:lpstr>
      <vt:lpstr>ヒラギノ角ゴ Pro W3</vt:lpstr>
      <vt:lpstr>Office Theme</vt:lpstr>
      <vt:lpstr>Slide 1</vt:lpstr>
      <vt:lpstr>Brewer’s Yeast Saccharomyces cerevisiae</vt:lpstr>
      <vt:lpstr>Slide 3</vt:lpstr>
      <vt:lpstr>Slide 4</vt:lpstr>
      <vt:lpstr>Distillation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 Hoffman</dc:creator>
  <cp:lastModifiedBy>Ty Hoffman</cp:lastModifiedBy>
  <cp:revision>9</cp:revision>
  <dcterms:created xsi:type="dcterms:W3CDTF">2012-05-04T18:24:25Z</dcterms:created>
  <dcterms:modified xsi:type="dcterms:W3CDTF">2012-05-04T19:22:29Z</dcterms:modified>
</cp:coreProperties>
</file>