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5" r:id="rId5"/>
    <p:sldId id="264" r:id="rId6"/>
    <p:sldId id="266" r:id="rId7"/>
    <p:sldId id="267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3953A6-A3D1-CE4F-B241-64FD2E99FE21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E0D1AB-BE0B-9B4F-8792-47644CA51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3E4454-8E3D-824A-9273-3CC17AC687AB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F4796C-5A01-D942-9196-5378B24BF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4772-DEBD-5E46-A245-BF69D043889A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25CD-AFA6-384D-AAE3-A854129A1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1FCE-BBC5-724D-93DD-E978DBE6D1C5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CFB2-68C3-E344-869D-149F24E18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A189-E729-9040-A2FD-2BEEA6E9B8DC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55A1-D608-9A4A-AF17-7D2EA7A95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8AD9-1FED-CD40-9212-8BB807E16DFB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3147-CDA3-B14D-AD93-D030CF0A1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A3ED-5418-4D40-ABC8-9F07EE29FF56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B5CB-65EB-8C42-97B8-93C95E6FE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9746-874C-EE46-9B00-556C6902ABEF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4230-9F51-9B4C-A1AF-CD4DCD892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C94A-37A3-624A-B71E-CC6C2B572897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9BC6-9BC9-814F-8155-BE1B2F07F7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182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89AE-5C1B-8E43-B79A-C412DB0B4006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D92D-08D4-9648-BA6A-DC2FBCD36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8174-AB3A-D24C-A7DE-04FDBB854353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E3D5-7FF4-BD4C-8B9D-02B76865C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A8CE-1C9C-9F48-B532-B9D3D0FAC68C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6D66-711A-6D47-A83E-F1D7D022D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11AE-A17B-9146-B2E7-8EC60E1DA1A8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E1D25-BD54-1249-859C-9AE6BA40C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BD5EFC-B8BF-F841-94CF-8551EE2A0B29}" type="datetime1">
              <a:rPr lang="en-US"/>
              <a:pPr>
                <a:defRPr/>
              </a:pPr>
              <a:t>5/4/12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CAE7D7-8727-214B-9B2A-8AF51E0A7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 idx="4294967295"/>
          </p:nvPr>
        </p:nvSpPr>
        <p:spPr>
          <a:xfrm>
            <a:off x="0" y="209550"/>
            <a:ext cx="9144000" cy="6289675"/>
          </a:xfrm>
        </p:spPr>
        <p:txBody>
          <a:bodyPr/>
          <a:lstStyle/>
          <a:p>
            <a:r>
              <a:rPr lang="en-US" dirty="0" smtClean="0"/>
              <a:t>BIO107</a:t>
            </a:r>
            <a:br>
              <a:rPr lang="en-US" dirty="0" smtClean="0"/>
            </a:br>
            <a:r>
              <a:rPr lang="en-US" dirty="0" smtClean="0"/>
              <a:t>Introduction to Biotechnology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Ty C.M. Hoffman</a:t>
            </a:r>
            <a:br>
              <a:rPr lang="en-US" dirty="0" smtClean="0"/>
            </a:br>
            <a:r>
              <a:rPr lang="en-US" dirty="0" smtClean="0"/>
              <a:t>bio107hoffman@gmail.com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90191A-844B-824E-B51A-A5E6BA82849D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5" descr="01_08EukProkCells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139700"/>
            <a:ext cx="720725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7186613" y="6297613"/>
            <a:ext cx="6746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1 µm</a:t>
            </a:r>
            <a:endParaRPr lang="en-US" sz="1900" b="1">
              <a:latin typeface="Calibri" pitchFamily="-65" charset="0"/>
            </a:endParaRPr>
          </a:p>
        </p:txBody>
      </p:sp>
      <p:sp>
        <p:nvSpPr>
          <p:cNvPr id="25604" name="Line 17"/>
          <p:cNvSpPr>
            <a:spLocks noChangeShapeType="1"/>
          </p:cNvSpPr>
          <p:nvPr/>
        </p:nvSpPr>
        <p:spPr bwMode="auto">
          <a:xfrm>
            <a:off x="7175500" y="6219825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Line 18"/>
          <p:cNvSpPr>
            <a:spLocks noChangeShapeType="1"/>
          </p:cNvSpPr>
          <p:nvPr/>
        </p:nvSpPr>
        <p:spPr bwMode="auto">
          <a:xfrm>
            <a:off x="7175500" y="61563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Line 19"/>
          <p:cNvSpPr>
            <a:spLocks noChangeShapeType="1"/>
          </p:cNvSpPr>
          <p:nvPr/>
        </p:nvSpPr>
        <p:spPr bwMode="auto">
          <a:xfrm>
            <a:off x="7756525" y="61563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Text Box 20"/>
          <p:cNvSpPr txBox="1">
            <a:spLocks noChangeArrowheads="1"/>
          </p:cNvSpPr>
          <p:nvPr/>
        </p:nvSpPr>
        <p:spPr bwMode="auto">
          <a:xfrm>
            <a:off x="1300163" y="6010275"/>
            <a:ext cx="12969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Organelles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08" name="Text Box 21"/>
          <p:cNvSpPr txBox="1">
            <a:spLocks noChangeArrowheads="1"/>
          </p:cNvSpPr>
          <p:nvPr/>
        </p:nvSpPr>
        <p:spPr bwMode="auto">
          <a:xfrm>
            <a:off x="989013" y="6307138"/>
            <a:ext cx="273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Nucleus (contains DNA)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1282700" y="1763713"/>
            <a:ext cx="12969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Cytoplasm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10" name="Text Box 23"/>
          <p:cNvSpPr txBox="1">
            <a:spLocks noChangeArrowheads="1"/>
          </p:cNvSpPr>
          <p:nvPr/>
        </p:nvSpPr>
        <p:spPr bwMode="auto">
          <a:xfrm>
            <a:off x="1344613" y="1354138"/>
            <a:ext cx="12969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Membrane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11" name="Text Box 24"/>
          <p:cNvSpPr txBox="1">
            <a:spLocks noChangeArrowheads="1"/>
          </p:cNvSpPr>
          <p:nvPr/>
        </p:nvSpPr>
        <p:spPr bwMode="auto">
          <a:xfrm>
            <a:off x="5164138" y="628650"/>
            <a:ext cx="14112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DNA</a:t>
            </a:r>
          </a:p>
          <a:p>
            <a:pPr>
              <a:lnSpc>
                <a:spcPct val="80000"/>
              </a:lnSpc>
            </a:pPr>
            <a:r>
              <a:rPr lang="en-US" b="1"/>
              <a:t>(no nucleus)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12" name="Text Box 25"/>
          <p:cNvSpPr txBox="1">
            <a:spLocks noChangeArrowheads="1"/>
          </p:cNvSpPr>
          <p:nvPr/>
        </p:nvSpPr>
        <p:spPr bwMode="auto">
          <a:xfrm>
            <a:off x="5732463" y="1189038"/>
            <a:ext cx="12969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Membrane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13" name="Text Box 26"/>
          <p:cNvSpPr txBox="1">
            <a:spLocks noChangeArrowheads="1"/>
          </p:cNvSpPr>
          <p:nvPr/>
        </p:nvSpPr>
        <p:spPr bwMode="auto">
          <a:xfrm>
            <a:off x="1327150" y="519113"/>
            <a:ext cx="2181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Eukaryotic cell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14" name="Text Box 27"/>
          <p:cNvSpPr txBox="1">
            <a:spLocks noChangeArrowheads="1"/>
          </p:cNvSpPr>
          <p:nvPr/>
        </p:nvSpPr>
        <p:spPr bwMode="auto">
          <a:xfrm>
            <a:off x="5892800" y="171450"/>
            <a:ext cx="2417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Prokaryotic cell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5615" name="Line 28"/>
          <p:cNvSpPr>
            <a:spLocks noChangeShapeType="1"/>
          </p:cNvSpPr>
          <p:nvPr/>
        </p:nvSpPr>
        <p:spPr bwMode="auto">
          <a:xfrm>
            <a:off x="2540000" y="1473200"/>
            <a:ext cx="66675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Line 29"/>
          <p:cNvSpPr>
            <a:spLocks noChangeShapeType="1"/>
          </p:cNvSpPr>
          <p:nvPr/>
        </p:nvSpPr>
        <p:spPr bwMode="auto">
          <a:xfrm>
            <a:off x="2495550" y="1873250"/>
            <a:ext cx="552450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Line 30"/>
          <p:cNvSpPr>
            <a:spLocks noChangeShapeType="1"/>
          </p:cNvSpPr>
          <p:nvPr/>
        </p:nvSpPr>
        <p:spPr bwMode="auto">
          <a:xfrm>
            <a:off x="6572250" y="971550"/>
            <a:ext cx="527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Line 31"/>
          <p:cNvSpPr>
            <a:spLocks noChangeShapeType="1"/>
          </p:cNvSpPr>
          <p:nvPr/>
        </p:nvSpPr>
        <p:spPr bwMode="auto">
          <a:xfrm>
            <a:off x="6921500" y="1301750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Line 32"/>
          <p:cNvSpPr>
            <a:spLocks noChangeShapeType="1"/>
          </p:cNvSpPr>
          <p:nvPr/>
        </p:nvSpPr>
        <p:spPr bwMode="auto">
          <a:xfrm flipV="1">
            <a:off x="2527300" y="5676900"/>
            <a:ext cx="793750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33"/>
          <p:cNvSpPr>
            <a:spLocks noChangeShapeType="1"/>
          </p:cNvSpPr>
          <p:nvPr/>
        </p:nvSpPr>
        <p:spPr bwMode="auto">
          <a:xfrm flipV="1">
            <a:off x="2520950" y="5746750"/>
            <a:ext cx="1270000" cy="37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34"/>
          <p:cNvSpPr>
            <a:spLocks noChangeShapeType="1"/>
          </p:cNvSpPr>
          <p:nvPr/>
        </p:nvSpPr>
        <p:spPr bwMode="auto">
          <a:xfrm flipV="1">
            <a:off x="3625850" y="5111750"/>
            <a:ext cx="106045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96DE31-9B35-3242-8455-5D1E1DD1AED3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9" descr="01_10DNAGeneticMaterial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15900"/>
            <a:ext cx="846296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628650" y="236538"/>
            <a:ext cx="11747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Nucleus</a:t>
            </a:r>
            <a:endParaRPr lang="en-US" sz="2200" b="1">
              <a:latin typeface="Calibri" pitchFamily="-65" charset="0"/>
            </a:endParaRP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1800225" y="384175"/>
            <a:ext cx="7810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DNA</a:t>
            </a:r>
            <a:endParaRPr lang="en-US" sz="2200" b="1">
              <a:latin typeface="Calibri" pitchFamily="-65" charset="0"/>
            </a:endParaRP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857250" y="1992313"/>
            <a:ext cx="7810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Cell</a:t>
            </a:r>
            <a:endParaRPr lang="en-US" sz="2200" b="1">
              <a:latin typeface="Calibri" pitchFamily="-65" charset="0"/>
            </a:endParaRPr>
          </a:p>
        </p:txBody>
      </p:sp>
      <p:sp>
        <p:nvSpPr>
          <p:cNvPr id="26630" name="Line 13"/>
          <p:cNvSpPr>
            <a:spLocks noChangeShapeType="1"/>
          </p:cNvSpPr>
          <p:nvPr/>
        </p:nvSpPr>
        <p:spPr bwMode="auto">
          <a:xfrm flipH="1">
            <a:off x="1076325" y="555625"/>
            <a:ext cx="22225" cy="523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 flipH="1">
            <a:off x="1063625" y="695325"/>
            <a:ext cx="758825" cy="650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5060950" y="1314450"/>
            <a:ext cx="15001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Nucleotide</a:t>
            </a:r>
            <a:endParaRPr lang="en-US" sz="2200" b="1">
              <a:latin typeface="Calibri" pitchFamily="-65" charset="0"/>
            </a:endParaRPr>
          </a:p>
        </p:txBody>
      </p:sp>
      <p:sp>
        <p:nvSpPr>
          <p:cNvPr id="26633" name="Line 16"/>
          <p:cNvSpPr>
            <a:spLocks noChangeShapeType="1"/>
          </p:cNvSpPr>
          <p:nvPr/>
        </p:nvSpPr>
        <p:spPr bwMode="auto">
          <a:xfrm>
            <a:off x="6538913" y="1498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2597150" y="6262688"/>
            <a:ext cx="2841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(a) DNA double helix</a:t>
            </a:r>
            <a:endParaRPr lang="en-US" sz="2200" b="1">
              <a:latin typeface="Calibri" pitchFamily="-65" charset="0"/>
            </a:endParaRP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5619750" y="6262688"/>
            <a:ext cx="32369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(b) Single strand of DNA</a:t>
            </a:r>
            <a:endParaRPr lang="en-US" sz="2200" b="1">
              <a:latin typeface="Calibri" pitchFamily="-65" charset="0"/>
            </a:endParaRPr>
          </a:p>
        </p:txBody>
      </p:sp>
      <p:sp>
        <p:nvSpPr>
          <p:cNvPr id="26636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E34628-66A7-5E43-BBFF-119387E13CB7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Classes of Biological Macromolecules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89163" y="1600200"/>
            <a:ext cx="6497637" cy="4525963"/>
          </a:xfrm>
        </p:spPr>
        <p:txBody>
          <a:bodyPr/>
          <a:lstStyle/>
          <a:p>
            <a:r>
              <a:rPr lang="en-US" smtClean="0"/>
              <a:t>Lipids</a:t>
            </a:r>
          </a:p>
          <a:p>
            <a:r>
              <a:rPr lang="en-US" smtClean="0"/>
              <a:t>Polysaccharides</a:t>
            </a:r>
          </a:p>
          <a:p>
            <a:r>
              <a:rPr lang="en-US" smtClean="0"/>
              <a:t>Proteins</a:t>
            </a:r>
          </a:p>
          <a:p>
            <a:r>
              <a:rPr lang="en-US" smtClean="0"/>
              <a:t>Nucleic Acids</a:t>
            </a:r>
          </a:p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C537DA-A84D-8644-85B5-F5CBDBCD50D1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1628775"/>
            <a:ext cx="394493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50" y="174625"/>
            <a:ext cx="3670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25" y="41322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Centrifuge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8F8FDF-6C24-0047-83AD-567988FB12A1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Vortexer</a:t>
            </a:r>
          </a:p>
        </p:txBody>
      </p:sp>
      <p:pic>
        <p:nvPicPr>
          <p:cNvPr id="2969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835025"/>
            <a:ext cx="39751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319463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9825" y="4205288"/>
            <a:ext cx="2489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6E2A44-40CF-1143-8301-205FB4D2A9AC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413" y="382588"/>
            <a:ext cx="35004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088" y="3006725"/>
            <a:ext cx="45418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888" y="3006725"/>
            <a:ext cx="23368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475" y="636588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Tubes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587056-2AA0-A743-8508-C1D463836BC8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Racks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27488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174625"/>
            <a:ext cx="4135437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3" y="1049338"/>
            <a:ext cx="345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7463" y="3495675"/>
            <a:ext cx="3148012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F7A85-0AE8-1D41-BD83-3BA7CCA64FE6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Gel Trays</a:t>
            </a: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0" y="420688"/>
            <a:ext cx="3698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113" y="890588"/>
            <a:ext cx="314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3663" y="3481388"/>
            <a:ext cx="2895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213" y="3930650"/>
            <a:ext cx="3746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ACBCE-345F-464A-B188-50CD870A7C08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636588"/>
            <a:ext cx="39020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3486150"/>
            <a:ext cx="249713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1313" y="404813"/>
            <a:ext cx="35766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25" y="3652838"/>
            <a:ext cx="4356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Power Supplies</a:t>
            </a:r>
          </a:p>
        </p:txBody>
      </p:sp>
      <p:sp>
        <p:nvSpPr>
          <p:cNvPr id="3379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693495-AC14-9C45-B1EE-A055385CFBCA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3827463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8" y="404813"/>
            <a:ext cx="3022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8" y="1751013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6238" y="34464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Pipettes</a:t>
            </a: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34E316-E18C-E446-A50E-D2E37C7C8D21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188"/>
            <a:ext cx="8229600" cy="4548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67" dirty="0" smtClean="0">
                <a:ea typeface="+mj-ea"/>
                <a:cs typeface="+mj-cs"/>
              </a:rPr>
              <a:t>Science Versus Religion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Religion is based on faith in the absence of evidence.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Science is based on evidence that leads to belief.</a:t>
            </a:r>
            <a:br>
              <a:rPr lang="en-US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E0AE7F-23A7-2746-A249-A26E0433A911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3910013"/>
            <a:ext cx="29845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1174750"/>
            <a:ext cx="26035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0300" y="3138488"/>
            <a:ext cx="390525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1138" y="403225"/>
            <a:ext cx="3695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Pipettors</a:t>
            </a:r>
          </a:p>
        </p:txBody>
      </p:sp>
      <p:sp>
        <p:nvSpPr>
          <p:cNvPr id="3584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E52393-64BD-044E-AC61-91704D09C5AE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138" y="196850"/>
            <a:ext cx="247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3959225"/>
            <a:ext cx="2916237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900" y="8763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2200" y="3733800"/>
            <a:ext cx="2895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0" y="174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5" charset="0"/>
              </a:rPr>
              <a:t>Tools of Biotechnology: Heat Blocks</a:t>
            </a: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3ED9A2-33A8-4941-8BF9-729444C25B63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18075"/>
          </a:xfrm>
        </p:spPr>
        <p:txBody>
          <a:bodyPr/>
          <a:lstStyle/>
          <a:p>
            <a:r>
              <a:rPr lang="en-US" smtClean="0"/>
              <a:t>What is Chemistry?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is Biology?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is Biotechnology?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4857FA-8320-0641-9238-87D676E84749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 descr="02_03-CompoundProperties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1584325"/>
            <a:ext cx="64452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2138363" y="4646613"/>
            <a:ext cx="8651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ea typeface="ヒラギノ角ゴ Pro W3" pitchFamily="-65" charset="-128"/>
                <a:cs typeface="ヒラギノ角ゴ Pro W3" pitchFamily="-65" charset="-128"/>
              </a:rPr>
              <a:t>Sodium</a:t>
            </a:r>
          </a:p>
        </p:txBody>
      </p: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4375150" y="4645025"/>
            <a:ext cx="9318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ea typeface="ヒラギノ角ゴ Pro W3" pitchFamily="-65" charset="-128"/>
                <a:cs typeface="ヒラギノ角ゴ Pro W3" pitchFamily="-65" charset="-128"/>
              </a:rPr>
              <a:t>Chlorine</a:t>
            </a:r>
          </a:p>
        </p:txBody>
      </p:sp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6543675" y="4643438"/>
            <a:ext cx="9318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ea typeface="ヒラギノ角ゴ Pro W3" pitchFamily="-65" charset="-128"/>
                <a:cs typeface="ヒラギノ角ゴ Pro W3" pitchFamily="-65" charset="-128"/>
              </a:rPr>
              <a:t>Sodium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ea typeface="ヒラギノ角ゴ Pro W3" pitchFamily="-65" charset="-128"/>
                <a:cs typeface="ヒラギノ角ゴ Pro W3" pitchFamily="-65" charset="-128"/>
              </a:rPr>
              <a:t>chloride</a:t>
            </a:r>
          </a:p>
        </p:txBody>
      </p:sp>
      <p:sp>
        <p:nvSpPr>
          <p:cNvPr id="194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57BFB-0F16-844F-A24C-FF8E23F9FD97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2" descr="02_UN03Summary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2130425"/>
            <a:ext cx="85486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6075" y="2200275"/>
            <a:ext cx="1071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u="sng"/>
              <a:t>Nucleus</a:t>
            </a:r>
            <a:endParaRPr lang="en-US" sz="2000" b="1"/>
          </a:p>
        </p:txBody>
      </p:sp>
      <p:sp>
        <p:nvSpPr>
          <p:cNvPr id="20484" name="Line 13"/>
          <p:cNvSpPr>
            <a:spLocks noChangeShapeType="1"/>
          </p:cNvSpPr>
          <p:nvPr/>
        </p:nvSpPr>
        <p:spPr bwMode="auto">
          <a:xfrm>
            <a:off x="1390650" y="2324100"/>
            <a:ext cx="3070225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AutoShape 14"/>
          <p:cNvSpPr>
            <a:spLocks/>
          </p:cNvSpPr>
          <p:nvPr/>
        </p:nvSpPr>
        <p:spPr bwMode="auto">
          <a:xfrm rot="5401957">
            <a:off x="4380707" y="2407444"/>
            <a:ext cx="152400" cy="642937"/>
          </a:xfrm>
          <a:prstGeom prst="leftBrace">
            <a:avLst>
              <a:gd name="adj1" fmla="val 3515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alibri" pitchFamily="-65" charset="0"/>
            </a:endParaRPr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307975" y="2879725"/>
            <a:ext cx="2303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/>
              <a:t>Protons (+ charge)</a:t>
            </a:r>
          </a:p>
          <a:p>
            <a:pPr eaLnBrk="0" hangingPunct="0"/>
            <a:r>
              <a:rPr lang="en-US" sz="2000" b="1"/>
              <a:t>determine element</a:t>
            </a:r>
          </a:p>
        </p:txBody>
      </p:sp>
      <p:sp>
        <p:nvSpPr>
          <p:cNvPr id="20487" name="Line 16"/>
          <p:cNvSpPr>
            <a:spLocks noChangeShapeType="1"/>
          </p:cNvSpPr>
          <p:nvPr/>
        </p:nvSpPr>
        <p:spPr bwMode="auto">
          <a:xfrm flipV="1">
            <a:off x="2609850" y="3003550"/>
            <a:ext cx="16764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314325" y="3832225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Neutrons (no charge)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determine isotope</a:t>
            </a:r>
          </a:p>
        </p:txBody>
      </p:sp>
      <p:sp>
        <p:nvSpPr>
          <p:cNvPr id="20489" name="Line 18"/>
          <p:cNvSpPr>
            <a:spLocks noChangeShapeType="1"/>
          </p:cNvSpPr>
          <p:nvPr/>
        </p:nvSpPr>
        <p:spPr bwMode="auto">
          <a:xfrm flipV="1">
            <a:off x="2870200" y="3289300"/>
            <a:ext cx="1254125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4143375" y="4346575"/>
            <a:ext cx="652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/>
              <a:t>Atom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6429375" y="3159125"/>
            <a:ext cx="24431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000" b="1"/>
              <a:t>Electrons (– charge) form negative cloud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and determine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 b="1"/>
              <a:t>chemical behavior</a:t>
            </a:r>
          </a:p>
        </p:txBody>
      </p:sp>
      <p:sp>
        <p:nvSpPr>
          <p:cNvPr id="20492" name="Line 21"/>
          <p:cNvSpPr>
            <a:spLocks noChangeShapeType="1"/>
          </p:cNvSpPr>
          <p:nvPr/>
        </p:nvSpPr>
        <p:spPr bwMode="auto">
          <a:xfrm>
            <a:off x="5521325" y="2952750"/>
            <a:ext cx="860425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3C3666-1F87-7E44-BEB0-9364B5C79822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02_UN02InText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1855788"/>
            <a:ext cx="854868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501775" y="4575175"/>
            <a:ext cx="16303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Reactants</a:t>
            </a:r>
            <a:endParaRPr lang="en-US" sz="2000" b="1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045075" y="4575175"/>
            <a:ext cx="13128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Reaction</a:t>
            </a:r>
            <a:endParaRPr lang="en-US" sz="2000" b="1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305675" y="4575175"/>
            <a:ext cx="15033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Products</a:t>
            </a:r>
            <a:endParaRPr lang="en-US" sz="2000" b="1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688975" y="4022725"/>
            <a:ext cx="6143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2 H</a:t>
            </a:r>
            <a:r>
              <a:rPr lang="en-US" b="1" baseline="-25000"/>
              <a:t>2</a:t>
            </a:r>
            <a:endParaRPr lang="en-US" sz="2000" b="1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438525" y="4029075"/>
            <a:ext cx="398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O</a:t>
            </a:r>
            <a:r>
              <a:rPr lang="en-US" b="1" baseline="-25000"/>
              <a:t>2</a:t>
            </a:r>
            <a:endParaRPr lang="en-US" sz="2000" b="1"/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7546975" y="4029075"/>
            <a:ext cx="1001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b="1"/>
              <a:t>2 H</a:t>
            </a:r>
            <a:r>
              <a:rPr lang="en-US" b="1" baseline="-25000"/>
              <a:t>2</a:t>
            </a:r>
            <a:r>
              <a:rPr lang="en-US" b="1"/>
              <a:t>O</a:t>
            </a:r>
            <a:endParaRPr lang="en-US" sz="2000" b="1"/>
          </a:p>
        </p:txBody>
      </p:sp>
      <p:sp>
        <p:nvSpPr>
          <p:cNvPr id="2151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62CE5D-6A93-2047-B0CD-8C5AD24963F7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8" descr="02_T01_HumanBodyEl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36525"/>
            <a:ext cx="43719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225B6-B341-3145-B124-49C0A573DD0E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0" descr="01_03-PropertiesOfLife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0" y="136525"/>
            <a:ext cx="67929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660525" y="866775"/>
            <a:ext cx="9953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Order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4052888" y="2628900"/>
            <a:ext cx="14335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Evolutionary adaptation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5778500" y="1744663"/>
            <a:ext cx="14335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Response</a:t>
            </a:r>
          </a:p>
          <a:p>
            <a:pPr>
              <a:lnSpc>
                <a:spcPct val="90000"/>
              </a:lnSpc>
            </a:pPr>
            <a:r>
              <a:rPr lang="en-US" b="1"/>
              <a:t>to the</a:t>
            </a:r>
          </a:p>
          <a:p>
            <a:pPr>
              <a:lnSpc>
                <a:spcPct val="90000"/>
              </a:lnSpc>
            </a:pPr>
            <a:r>
              <a:rPr lang="en-US" b="1"/>
              <a:t>environment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445250" y="5564188"/>
            <a:ext cx="1547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Reproduction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522913" y="5922963"/>
            <a:ext cx="1485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Growth and</a:t>
            </a:r>
          </a:p>
          <a:p>
            <a:pPr>
              <a:lnSpc>
                <a:spcPct val="90000"/>
              </a:lnSpc>
            </a:pPr>
            <a:r>
              <a:rPr lang="en-US" b="1"/>
              <a:t>development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2673350" y="5729288"/>
            <a:ext cx="1301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Energy</a:t>
            </a:r>
          </a:p>
          <a:p>
            <a:pPr>
              <a:lnSpc>
                <a:spcPct val="90000"/>
              </a:lnSpc>
            </a:pPr>
            <a:r>
              <a:rPr lang="en-US" b="1"/>
              <a:t>processing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1327150" y="5027613"/>
            <a:ext cx="12842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Regulation</a:t>
            </a:r>
            <a:endParaRPr lang="en-US" b="1">
              <a:latin typeface="Calibri" pitchFamily="-65" charset="0"/>
            </a:endParaRPr>
          </a:p>
        </p:txBody>
      </p:sp>
      <p:pic>
        <p:nvPicPr>
          <p:cNvPr id="23562" name="Picture 16" descr="triangle_bul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941763" y="2740025"/>
            <a:ext cx="730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8" descr="triangle_bul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335713" y="5692775"/>
            <a:ext cx="730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9" descr="triangle_bul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557463" y="5848350"/>
            <a:ext cx="730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0" descr="triangle_bul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14438" y="5143500"/>
            <a:ext cx="730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1" descr="triangle_bul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408613" y="6042025"/>
            <a:ext cx="73025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AutoShape 23"/>
          <p:cNvSpPr>
            <a:spLocks noChangeArrowheads="1"/>
          </p:cNvSpPr>
          <p:nvPr/>
        </p:nvSpPr>
        <p:spPr bwMode="auto">
          <a:xfrm flipV="1">
            <a:off x="1555750" y="98583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68" name="AutoShape 26"/>
          <p:cNvSpPr>
            <a:spLocks noChangeArrowheads="1"/>
          </p:cNvSpPr>
          <p:nvPr/>
        </p:nvSpPr>
        <p:spPr bwMode="auto">
          <a:xfrm rot="10800000" flipV="1">
            <a:off x="3943350" y="2740025"/>
            <a:ext cx="73025" cy="69850"/>
          </a:xfrm>
          <a:prstGeom prst="triangle">
            <a:avLst>
              <a:gd name="adj" fmla="val 49056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69" name="AutoShape 34"/>
          <p:cNvSpPr>
            <a:spLocks noChangeArrowheads="1"/>
          </p:cNvSpPr>
          <p:nvPr/>
        </p:nvSpPr>
        <p:spPr bwMode="auto">
          <a:xfrm rot="10800000" flipV="1">
            <a:off x="5657850" y="185578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70" name="AutoShape 35"/>
          <p:cNvSpPr>
            <a:spLocks noChangeArrowheads="1"/>
          </p:cNvSpPr>
          <p:nvPr/>
        </p:nvSpPr>
        <p:spPr bwMode="auto">
          <a:xfrm rot="10800000" flipV="1">
            <a:off x="3933825" y="273843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71" name="AutoShape 36"/>
          <p:cNvSpPr>
            <a:spLocks noChangeArrowheads="1"/>
          </p:cNvSpPr>
          <p:nvPr/>
        </p:nvSpPr>
        <p:spPr bwMode="auto">
          <a:xfrm rot="10800000" flipV="1">
            <a:off x="6327775" y="56943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72" name="AutoShape 37"/>
          <p:cNvSpPr>
            <a:spLocks noChangeArrowheads="1"/>
          </p:cNvSpPr>
          <p:nvPr/>
        </p:nvSpPr>
        <p:spPr bwMode="auto">
          <a:xfrm rot="10800000" flipV="1">
            <a:off x="5400675" y="604043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73" name="AutoShape 38"/>
          <p:cNvSpPr>
            <a:spLocks noChangeArrowheads="1"/>
          </p:cNvSpPr>
          <p:nvPr/>
        </p:nvSpPr>
        <p:spPr bwMode="auto">
          <a:xfrm rot="10800000" flipV="1">
            <a:off x="2549525" y="58467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74" name="AutoShape 39"/>
          <p:cNvSpPr>
            <a:spLocks noChangeArrowheads="1"/>
          </p:cNvSpPr>
          <p:nvPr/>
        </p:nvSpPr>
        <p:spPr bwMode="auto">
          <a:xfrm rot="10800000" flipV="1">
            <a:off x="1206500" y="514508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23575" name="Slide Number Placeholder 2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D4E206-BC85-C946-B1EF-012D587B9434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1" descr="01_04-BiologicalOrg-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368425"/>
            <a:ext cx="850582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2068513" y="1425575"/>
            <a:ext cx="172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The biosphere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0" name="Text Box 43"/>
          <p:cNvSpPr txBox="1">
            <a:spLocks noChangeArrowheads="1"/>
          </p:cNvSpPr>
          <p:nvPr/>
        </p:nvSpPr>
        <p:spPr bwMode="auto">
          <a:xfrm>
            <a:off x="349250" y="3494088"/>
            <a:ext cx="172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Communities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1" name="Text Box 44"/>
          <p:cNvSpPr txBox="1">
            <a:spLocks noChangeArrowheads="1"/>
          </p:cNvSpPr>
          <p:nvPr/>
        </p:nvSpPr>
        <p:spPr bwMode="auto">
          <a:xfrm>
            <a:off x="782638" y="4632325"/>
            <a:ext cx="172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Populations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2" name="Text Box 45"/>
          <p:cNvSpPr txBox="1">
            <a:spLocks noChangeArrowheads="1"/>
          </p:cNvSpPr>
          <p:nvPr/>
        </p:nvSpPr>
        <p:spPr bwMode="auto">
          <a:xfrm>
            <a:off x="3465513" y="5045075"/>
            <a:ext cx="13509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Organisms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3" name="Text Box 46"/>
          <p:cNvSpPr txBox="1">
            <a:spLocks noChangeArrowheads="1"/>
          </p:cNvSpPr>
          <p:nvPr/>
        </p:nvSpPr>
        <p:spPr bwMode="auto">
          <a:xfrm>
            <a:off x="3359150" y="2873375"/>
            <a:ext cx="13509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Ecosystems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4" name="Text Box 47"/>
          <p:cNvSpPr txBox="1">
            <a:spLocks noChangeArrowheads="1"/>
          </p:cNvSpPr>
          <p:nvPr/>
        </p:nvSpPr>
        <p:spPr bwMode="auto">
          <a:xfrm>
            <a:off x="4630738" y="2236788"/>
            <a:ext cx="1692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Organs and organ systems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5" name="Text Box 48"/>
          <p:cNvSpPr txBox="1">
            <a:spLocks noChangeArrowheads="1"/>
          </p:cNvSpPr>
          <p:nvPr/>
        </p:nvSpPr>
        <p:spPr bwMode="auto">
          <a:xfrm>
            <a:off x="6781800" y="1922463"/>
            <a:ext cx="6937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Cells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6" name="Text Box 49"/>
          <p:cNvSpPr txBox="1">
            <a:spLocks noChangeArrowheads="1"/>
          </p:cNvSpPr>
          <p:nvPr/>
        </p:nvSpPr>
        <p:spPr bwMode="auto">
          <a:xfrm>
            <a:off x="7380288" y="2525713"/>
            <a:ext cx="693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Cell</a:t>
            </a:r>
            <a:endParaRPr lang="en-US" sz="1600" b="1">
              <a:latin typeface="Calibri" pitchFamily="-65" charset="0"/>
            </a:endParaRPr>
          </a:p>
        </p:txBody>
      </p:sp>
      <p:sp>
        <p:nvSpPr>
          <p:cNvPr id="24587" name="Text Box 50"/>
          <p:cNvSpPr txBox="1">
            <a:spLocks noChangeArrowheads="1"/>
          </p:cNvSpPr>
          <p:nvPr/>
        </p:nvSpPr>
        <p:spPr bwMode="auto">
          <a:xfrm>
            <a:off x="7634288" y="3152775"/>
            <a:ext cx="1346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Organelles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88" name="Text Box 51"/>
          <p:cNvSpPr txBox="1">
            <a:spLocks noChangeArrowheads="1"/>
          </p:cNvSpPr>
          <p:nvPr/>
        </p:nvSpPr>
        <p:spPr bwMode="auto">
          <a:xfrm>
            <a:off x="8069263" y="4083050"/>
            <a:ext cx="693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/>
              <a:t>Atoms</a:t>
            </a:r>
            <a:endParaRPr lang="en-US" sz="1600" b="1">
              <a:latin typeface="Calibri" pitchFamily="-65" charset="0"/>
            </a:endParaRPr>
          </a:p>
        </p:txBody>
      </p:sp>
      <p:sp>
        <p:nvSpPr>
          <p:cNvPr id="24589" name="Text Box 52"/>
          <p:cNvSpPr txBox="1">
            <a:spLocks noChangeArrowheads="1"/>
          </p:cNvSpPr>
          <p:nvPr/>
        </p:nvSpPr>
        <p:spPr bwMode="auto">
          <a:xfrm>
            <a:off x="7077075" y="4605338"/>
            <a:ext cx="12239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Molecules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90" name="Text Box 53"/>
          <p:cNvSpPr txBox="1">
            <a:spLocks noChangeArrowheads="1"/>
          </p:cNvSpPr>
          <p:nvPr/>
        </p:nvSpPr>
        <p:spPr bwMode="auto">
          <a:xfrm>
            <a:off x="5526088" y="4324350"/>
            <a:ext cx="9794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Tissues</a:t>
            </a:r>
            <a:endParaRPr lang="en-US" b="1">
              <a:latin typeface="Calibri" pitchFamily="-65" charset="0"/>
            </a:endParaRPr>
          </a:p>
        </p:txBody>
      </p:sp>
      <p:sp>
        <p:nvSpPr>
          <p:cNvPr id="24591" name="Line 54"/>
          <p:cNvSpPr>
            <a:spLocks noChangeShapeType="1"/>
          </p:cNvSpPr>
          <p:nvPr/>
        </p:nvSpPr>
        <p:spPr bwMode="auto">
          <a:xfrm flipV="1">
            <a:off x="7000875" y="2632075"/>
            <a:ext cx="3587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Line 55"/>
          <p:cNvSpPr>
            <a:spLocks noChangeShapeType="1"/>
          </p:cNvSpPr>
          <p:nvPr/>
        </p:nvSpPr>
        <p:spPr bwMode="auto">
          <a:xfrm>
            <a:off x="7940675" y="3997325"/>
            <a:ext cx="1301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56"/>
          <p:cNvSpPr>
            <a:spLocks noChangeShapeType="1"/>
          </p:cNvSpPr>
          <p:nvPr/>
        </p:nvSpPr>
        <p:spPr bwMode="auto">
          <a:xfrm flipH="1" flipV="1">
            <a:off x="7950200" y="4095750"/>
            <a:ext cx="117475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Text Box 57"/>
          <p:cNvSpPr txBox="1">
            <a:spLocks noChangeArrowheads="1"/>
          </p:cNvSpPr>
          <p:nvPr/>
        </p:nvSpPr>
        <p:spPr bwMode="auto">
          <a:xfrm>
            <a:off x="6278563" y="2201863"/>
            <a:ext cx="5794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10 µm</a:t>
            </a:r>
            <a:endParaRPr lang="en-US" sz="1400" b="1">
              <a:latin typeface="Calibri" pitchFamily="-65" charset="0"/>
            </a:endParaRPr>
          </a:p>
        </p:txBody>
      </p:sp>
      <p:sp>
        <p:nvSpPr>
          <p:cNvPr id="24595" name="Line 58"/>
          <p:cNvSpPr>
            <a:spLocks noChangeShapeType="1"/>
          </p:cNvSpPr>
          <p:nvPr/>
        </p:nvSpPr>
        <p:spPr bwMode="auto">
          <a:xfrm>
            <a:off x="6445250" y="24320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61"/>
          <p:cNvSpPr>
            <a:spLocks noChangeShapeType="1"/>
          </p:cNvSpPr>
          <p:nvPr/>
        </p:nvSpPr>
        <p:spPr bwMode="auto">
          <a:xfrm>
            <a:off x="66294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Text Box 69"/>
          <p:cNvSpPr txBox="1">
            <a:spLocks noChangeArrowheads="1"/>
          </p:cNvSpPr>
          <p:nvPr/>
        </p:nvSpPr>
        <p:spPr bwMode="auto">
          <a:xfrm>
            <a:off x="7177088" y="3894138"/>
            <a:ext cx="4556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1 µm</a:t>
            </a:r>
            <a:endParaRPr lang="en-US" sz="1400" b="1">
              <a:latin typeface="Calibri" pitchFamily="-65" charset="0"/>
            </a:endParaRPr>
          </a:p>
        </p:txBody>
      </p:sp>
      <p:sp>
        <p:nvSpPr>
          <p:cNvPr id="24598" name="Text Box 70"/>
          <p:cNvSpPr txBox="1">
            <a:spLocks noChangeArrowheads="1"/>
          </p:cNvSpPr>
          <p:nvPr/>
        </p:nvSpPr>
        <p:spPr bwMode="auto">
          <a:xfrm>
            <a:off x="6602413" y="4364038"/>
            <a:ext cx="6048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50 µm</a:t>
            </a:r>
            <a:endParaRPr lang="en-US" sz="1400" b="1">
              <a:latin typeface="Calibri" pitchFamily="-65" charset="0"/>
            </a:endParaRPr>
          </a:p>
        </p:txBody>
      </p:sp>
      <p:sp>
        <p:nvSpPr>
          <p:cNvPr id="24599" name="Line 74"/>
          <p:cNvSpPr>
            <a:spLocks noChangeShapeType="1"/>
          </p:cNvSpPr>
          <p:nvPr/>
        </p:nvSpPr>
        <p:spPr bwMode="auto">
          <a:xfrm>
            <a:off x="64516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Line 75"/>
          <p:cNvSpPr>
            <a:spLocks noChangeShapeType="1"/>
          </p:cNvSpPr>
          <p:nvPr/>
        </p:nvSpPr>
        <p:spPr bwMode="auto">
          <a:xfrm>
            <a:off x="7299325" y="38671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76"/>
          <p:cNvSpPr>
            <a:spLocks noChangeShapeType="1"/>
          </p:cNvSpPr>
          <p:nvPr/>
        </p:nvSpPr>
        <p:spPr bwMode="auto">
          <a:xfrm>
            <a:off x="74834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Line 77"/>
          <p:cNvSpPr>
            <a:spLocks noChangeShapeType="1"/>
          </p:cNvSpPr>
          <p:nvPr/>
        </p:nvSpPr>
        <p:spPr bwMode="auto">
          <a:xfrm>
            <a:off x="73056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Line 78"/>
          <p:cNvSpPr>
            <a:spLocks noChangeShapeType="1"/>
          </p:cNvSpPr>
          <p:nvPr/>
        </p:nvSpPr>
        <p:spPr bwMode="auto">
          <a:xfrm flipV="1">
            <a:off x="6743700" y="4333875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Line 79"/>
          <p:cNvSpPr>
            <a:spLocks noChangeShapeType="1"/>
          </p:cNvSpPr>
          <p:nvPr/>
        </p:nvSpPr>
        <p:spPr bwMode="auto">
          <a:xfrm>
            <a:off x="6988175" y="4295775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Line 81"/>
          <p:cNvSpPr>
            <a:spLocks noChangeShapeType="1"/>
          </p:cNvSpPr>
          <p:nvPr/>
        </p:nvSpPr>
        <p:spPr bwMode="auto">
          <a:xfrm>
            <a:off x="6746875" y="428625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Slide Number Placeholder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3DCCD-E99C-8B48-A89F-2E2B362767B6}" type="slidenum">
              <a:rPr lang="en-US"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256</Words>
  <Application>Microsoft Macintosh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ＭＳ Ｐゴシック</vt:lpstr>
      <vt:lpstr>Arial</vt:lpstr>
      <vt:lpstr>ヒラギノ角ゴ Pro W3</vt:lpstr>
      <vt:lpstr>Office Theme</vt:lpstr>
      <vt:lpstr>BIO107 Introduction to Biotechnology  Dr. Ty C.M. Hoffman bio107hoffman@gmail.com   </vt:lpstr>
      <vt:lpstr>Science Versus Religion  Religion is based on faith in the absence of evidence.  Science is based on evidence that leads to belief. </vt:lpstr>
      <vt:lpstr>What is Chemistry?  What is Biology?  What is Biotechnology?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Classes of Biological Macromolecules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BIO107 Introduction to Biotechnology  Dr. Ty C.M. Hoffman bio107@cox.net  my.maricopa.edu </dc:title>
  <dc:creator>Ty Hoffman</dc:creator>
  <cp:lastModifiedBy>Ty Hoffman</cp:lastModifiedBy>
  <cp:revision>9</cp:revision>
  <cp:lastPrinted>2010-08-22T23:13:52Z</cp:lastPrinted>
  <dcterms:created xsi:type="dcterms:W3CDTF">2012-05-04T18:24:17Z</dcterms:created>
  <dcterms:modified xsi:type="dcterms:W3CDTF">2012-05-04T19:06:42Z</dcterms:modified>
</cp:coreProperties>
</file>