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22"/>
  </p:notesMasterIdLst>
  <p:sldIdLst>
    <p:sldId id="265" r:id="rId2"/>
    <p:sldId id="266" r:id="rId3"/>
    <p:sldId id="295" r:id="rId4"/>
    <p:sldId id="271" r:id="rId5"/>
    <p:sldId id="272" r:id="rId6"/>
    <p:sldId id="273" r:id="rId7"/>
    <p:sldId id="274" r:id="rId8"/>
    <p:sldId id="276" r:id="rId9"/>
    <p:sldId id="277" r:id="rId10"/>
    <p:sldId id="278" r:id="rId11"/>
    <p:sldId id="279" r:id="rId12"/>
    <p:sldId id="285" r:id="rId13"/>
    <p:sldId id="286" r:id="rId14"/>
    <p:sldId id="280" r:id="rId15"/>
    <p:sldId id="281" r:id="rId16"/>
    <p:sldId id="287" r:id="rId17"/>
    <p:sldId id="289" r:id="rId18"/>
    <p:sldId id="288" r:id="rId19"/>
    <p:sldId id="290" r:id="rId20"/>
    <p:sldId id="282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  <a:srgbClr val="8A9E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096" autoAdjust="0"/>
    <p:restoredTop sz="96940" autoAdjust="0"/>
  </p:normalViewPr>
  <p:slideViewPr>
    <p:cSldViewPr snapToGrid="0" snapToObjects="1" showGuides="1">
      <p:cViewPr varScale="1">
        <p:scale>
          <a:sx n="222" d="100"/>
          <a:sy n="222" d="100"/>
        </p:scale>
        <p:origin x="-2616" y="-96"/>
      </p:cViewPr>
      <p:guideLst>
        <p:guide orient="horz" pos="18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tags" Target="tags/tag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019AB5-D651-694B-AC86-98FE66135D5B}" type="datetimeFigureOut">
              <a:rPr lang="en-US"/>
              <a:pPr/>
              <a:t>12/30/14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03B8B7-AD7E-1B47-9AE5-3FA48E854F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843ADA-F974-9842-8B45-79D0048CE69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6626FA-EBD9-F849-9DB2-6021660996E9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8F50A85-0F9A-F349-9D98-B15F8A870B14}" type="slidenum">
              <a:rPr lang="en-US" sz="1200"/>
              <a:pPr algn="r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AC59168-59BE-404A-9313-A07607639F19}" type="slidenum">
              <a:rPr lang="en-US" sz="1200"/>
              <a:pPr algn="r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6BD866-F97B-3644-8CD1-1E9E1E189924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04FD41-F783-1F47-9C62-64430162515D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71EB580-1007-8C4A-88CE-9DAB17E21451}" type="slidenum">
              <a:rPr lang="en-US" sz="1200"/>
              <a:pPr algn="r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06A3E94-820B-5444-B3D0-8BF478158533}" type="slidenum">
              <a:rPr lang="en-US" sz="1200"/>
              <a:pPr algn="r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75F2B96-6B2A-8D40-80A7-299F7091298F}" type="slidenum">
              <a:rPr lang="en-US" sz="1200"/>
              <a:pPr algn="r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BB19002-F263-124E-B07E-A0B69DD711BC}" type="slidenum">
              <a:rPr lang="en-US" sz="1200"/>
              <a:pPr algn="r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1E5E28-AE8F-E141-8307-7562C419D66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D2AC24-B300-5F4B-A27D-D627BD5F3CB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74D9B2-FE83-3045-8AF9-49A0D9D48E7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11DCFD-4E29-324A-9713-29B222DE7A8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0AFFBD-F39E-404C-BE91-DB24A92FD3F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9B90F2-30EC-1043-BE92-2A4C1E76E73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B8D2DD-BFF2-8347-AE62-384F081C2B8F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FF1616-AC52-014B-8080-2C461571C633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DAFAB5-A370-9845-B29F-13DF2EACF906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171825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"/>
            <a:ext cx="9144000" cy="65151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57175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9688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\\172.16.3.215\data4\Graphics\Powerpoint\MH_DCM\MH_DCM-TEXTEDIT PROJECTS\SALADIN 7e\Processed files\chapt28\chapt28_textedit\jpg\sal03717_28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182563"/>
            <a:ext cx="7318375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6" name="TextBox 177"/>
          <p:cNvSpPr txBox="1">
            <a:spLocks noChangeArrowheads="1"/>
          </p:cNvSpPr>
          <p:nvPr/>
        </p:nvSpPr>
        <p:spPr bwMode="auto">
          <a:xfrm>
            <a:off x="1493838" y="2933700"/>
            <a:ext cx="110648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Round ligament</a:t>
            </a:r>
          </a:p>
        </p:txBody>
      </p:sp>
      <p:sp>
        <p:nvSpPr>
          <p:cNvPr id="7197" name="TextBox 178"/>
          <p:cNvSpPr txBox="1">
            <a:spLocks noChangeArrowheads="1"/>
          </p:cNvSpPr>
          <p:nvPr/>
        </p:nvSpPr>
        <p:spPr bwMode="auto">
          <a:xfrm>
            <a:off x="1493838" y="3135313"/>
            <a:ext cx="5207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Uterus</a:t>
            </a:r>
          </a:p>
        </p:txBody>
      </p:sp>
      <p:sp>
        <p:nvSpPr>
          <p:cNvPr id="7198" name="TextBox 179"/>
          <p:cNvSpPr txBox="1">
            <a:spLocks noChangeArrowheads="1"/>
          </p:cNvSpPr>
          <p:nvPr/>
        </p:nvSpPr>
        <p:spPr bwMode="auto">
          <a:xfrm>
            <a:off x="1493838" y="3375025"/>
            <a:ext cx="83185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Peritoneum</a:t>
            </a:r>
          </a:p>
        </p:txBody>
      </p:sp>
      <p:sp>
        <p:nvSpPr>
          <p:cNvPr id="7199" name="TextBox 180"/>
          <p:cNvSpPr txBox="1">
            <a:spLocks noChangeArrowheads="1"/>
          </p:cNvSpPr>
          <p:nvPr/>
        </p:nvSpPr>
        <p:spPr bwMode="auto">
          <a:xfrm>
            <a:off x="1493838" y="3603625"/>
            <a:ext cx="10874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Urinary bladder</a:t>
            </a:r>
          </a:p>
        </p:txBody>
      </p:sp>
      <p:sp>
        <p:nvSpPr>
          <p:cNvPr id="7200" name="TextBox 181"/>
          <p:cNvSpPr txBox="1">
            <a:spLocks noChangeArrowheads="1"/>
          </p:cNvSpPr>
          <p:nvPr/>
        </p:nvSpPr>
        <p:spPr bwMode="auto">
          <a:xfrm>
            <a:off x="1493838" y="3827463"/>
            <a:ext cx="119221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Pubic symphysis</a:t>
            </a:r>
          </a:p>
        </p:txBody>
      </p:sp>
      <p:sp>
        <p:nvSpPr>
          <p:cNvPr id="7201" name="TextBox 182"/>
          <p:cNvSpPr txBox="1">
            <a:spLocks noChangeArrowheads="1"/>
          </p:cNvSpPr>
          <p:nvPr/>
        </p:nvSpPr>
        <p:spPr bwMode="auto">
          <a:xfrm>
            <a:off x="1493838" y="4037013"/>
            <a:ext cx="83661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Mons pubis</a:t>
            </a:r>
          </a:p>
        </p:txBody>
      </p:sp>
      <p:sp>
        <p:nvSpPr>
          <p:cNvPr id="7202" name="TextBox 183"/>
          <p:cNvSpPr txBox="1">
            <a:spLocks noChangeArrowheads="1"/>
          </p:cNvSpPr>
          <p:nvPr/>
        </p:nvSpPr>
        <p:spPr bwMode="auto">
          <a:xfrm>
            <a:off x="1493838" y="4275138"/>
            <a:ext cx="5730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Urethra</a:t>
            </a:r>
          </a:p>
        </p:txBody>
      </p:sp>
      <p:sp>
        <p:nvSpPr>
          <p:cNvPr id="7203" name="TextBox 184"/>
          <p:cNvSpPr txBox="1">
            <a:spLocks noChangeArrowheads="1"/>
          </p:cNvSpPr>
          <p:nvPr/>
        </p:nvSpPr>
        <p:spPr bwMode="auto">
          <a:xfrm>
            <a:off x="1493838" y="4506913"/>
            <a:ext cx="5556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Clitoris</a:t>
            </a:r>
          </a:p>
        </p:txBody>
      </p:sp>
      <p:sp>
        <p:nvSpPr>
          <p:cNvPr id="7204" name="TextBox 185"/>
          <p:cNvSpPr txBox="1">
            <a:spLocks noChangeArrowheads="1"/>
          </p:cNvSpPr>
          <p:nvPr/>
        </p:nvSpPr>
        <p:spPr bwMode="auto">
          <a:xfrm>
            <a:off x="1493838" y="4727575"/>
            <a:ext cx="62388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Prepuce</a:t>
            </a:r>
          </a:p>
        </p:txBody>
      </p:sp>
      <p:sp>
        <p:nvSpPr>
          <p:cNvPr id="7205" name="TextBox 186"/>
          <p:cNvSpPr txBox="1">
            <a:spLocks noChangeArrowheads="1"/>
          </p:cNvSpPr>
          <p:nvPr/>
        </p:nvSpPr>
        <p:spPr bwMode="auto">
          <a:xfrm>
            <a:off x="1493838" y="4964113"/>
            <a:ext cx="100171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Labium minus</a:t>
            </a:r>
          </a:p>
        </p:txBody>
      </p:sp>
      <p:sp>
        <p:nvSpPr>
          <p:cNvPr id="7206" name="TextBox 187"/>
          <p:cNvSpPr txBox="1">
            <a:spLocks noChangeArrowheads="1"/>
          </p:cNvSpPr>
          <p:nvPr/>
        </p:nvSpPr>
        <p:spPr bwMode="auto">
          <a:xfrm>
            <a:off x="1493838" y="5184775"/>
            <a:ext cx="99536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Labium majus</a:t>
            </a:r>
          </a:p>
        </p:txBody>
      </p:sp>
      <p:sp>
        <p:nvSpPr>
          <p:cNvPr id="7207" name="TextBox 188"/>
          <p:cNvSpPr txBox="1">
            <a:spLocks noChangeArrowheads="1"/>
          </p:cNvSpPr>
          <p:nvPr/>
        </p:nvSpPr>
        <p:spPr bwMode="auto">
          <a:xfrm>
            <a:off x="7545388" y="1978025"/>
            <a:ext cx="87788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Uterine tube</a:t>
            </a:r>
          </a:p>
        </p:txBody>
      </p:sp>
      <p:sp>
        <p:nvSpPr>
          <p:cNvPr id="7208" name="TextBox 189"/>
          <p:cNvSpPr txBox="1">
            <a:spLocks noChangeArrowheads="1"/>
          </p:cNvSpPr>
          <p:nvPr/>
        </p:nvSpPr>
        <p:spPr bwMode="auto">
          <a:xfrm>
            <a:off x="7545388" y="2273300"/>
            <a:ext cx="65246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Fimbriae</a:t>
            </a:r>
          </a:p>
        </p:txBody>
      </p:sp>
      <p:sp>
        <p:nvSpPr>
          <p:cNvPr id="7209" name="TextBox 191"/>
          <p:cNvSpPr txBox="1">
            <a:spLocks noChangeArrowheads="1"/>
          </p:cNvSpPr>
          <p:nvPr/>
        </p:nvSpPr>
        <p:spPr bwMode="auto">
          <a:xfrm>
            <a:off x="7545388" y="2541588"/>
            <a:ext cx="47466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Ovary</a:t>
            </a:r>
          </a:p>
        </p:txBody>
      </p:sp>
      <p:sp>
        <p:nvSpPr>
          <p:cNvPr id="7210" name="TextBox 192"/>
          <p:cNvSpPr txBox="1">
            <a:spLocks noChangeArrowheads="1"/>
          </p:cNvSpPr>
          <p:nvPr/>
        </p:nvSpPr>
        <p:spPr bwMode="auto">
          <a:xfrm>
            <a:off x="7545388" y="2763838"/>
            <a:ext cx="974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Vesicouterine</a:t>
            </a:r>
          </a:p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pouch</a:t>
            </a:r>
          </a:p>
        </p:txBody>
      </p:sp>
      <p:sp>
        <p:nvSpPr>
          <p:cNvPr id="7211" name="TextBox 193"/>
          <p:cNvSpPr txBox="1">
            <a:spLocks noChangeArrowheads="1"/>
          </p:cNvSpPr>
          <p:nvPr/>
        </p:nvSpPr>
        <p:spPr bwMode="auto">
          <a:xfrm>
            <a:off x="7545388" y="3152775"/>
            <a:ext cx="915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Rectouterine</a:t>
            </a:r>
          </a:p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pouch</a:t>
            </a:r>
          </a:p>
        </p:txBody>
      </p:sp>
      <p:sp>
        <p:nvSpPr>
          <p:cNvPr id="7212" name="TextBox 194"/>
          <p:cNvSpPr txBox="1">
            <a:spLocks noChangeArrowheads="1"/>
          </p:cNvSpPr>
          <p:nvPr/>
        </p:nvSpPr>
        <p:spPr bwMode="auto">
          <a:xfrm>
            <a:off x="7545388" y="3495675"/>
            <a:ext cx="109378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Posterior fornix</a:t>
            </a:r>
          </a:p>
        </p:txBody>
      </p:sp>
      <p:sp>
        <p:nvSpPr>
          <p:cNvPr id="7213" name="TextBox 195"/>
          <p:cNvSpPr txBox="1">
            <a:spLocks noChangeArrowheads="1"/>
          </p:cNvSpPr>
          <p:nvPr/>
        </p:nvSpPr>
        <p:spPr bwMode="auto">
          <a:xfrm>
            <a:off x="7545388" y="3716338"/>
            <a:ext cx="11176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Cervix of uterus</a:t>
            </a:r>
          </a:p>
        </p:txBody>
      </p:sp>
      <p:sp>
        <p:nvSpPr>
          <p:cNvPr id="7214" name="TextBox 196"/>
          <p:cNvSpPr txBox="1">
            <a:spLocks noChangeArrowheads="1"/>
          </p:cNvSpPr>
          <p:nvPr/>
        </p:nvSpPr>
        <p:spPr bwMode="auto">
          <a:xfrm>
            <a:off x="7545388" y="3943350"/>
            <a:ext cx="10271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Anterior fornix</a:t>
            </a:r>
          </a:p>
        </p:txBody>
      </p:sp>
      <p:sp>
        <p:nvSpPr>
          <p:cNvPr id="7215" name="TextBox 197"/>
          <p:cNvSpPr txBox="1">
            <a:spLocks noChangeArrowheads="1"/>
          </p:cNvSpPr>
          <p:nvPr/>
        </p:nvSpPr>
        <p:spPr bwMode="auto">
          <a:xfrm>
            <a:off x="7545388" y="4225925"/>
            <a:ext cx="5873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Rectum</a:t>
            </a:r>
          </a:p>
        </p:txBody>
      </p:sp>
      <p:sp>
        <p:nvSpPr>
          <p:cNvPr id="7216" name="TextBox 198"/>
          <p:cNvSpPr txBox="1">
            <a:spLocks noChangeArrowheads="1"/>
          </p:cNvSpPr>
          <p:nvPr/>
        </p:nvSpPr>
        <p:spPr bwMode="auto">
          <a:xfrm>
            <a:off x="7545388" y="4471988"/>
            <a:ext cx="4286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Anus</a:t>
            </a:r>
          </a:p>
        </p:txBody>
      </p:sp>
      <p:sp>
        <p:nvSpPr>
          <p:cNvPr id="7217" name="TextBox 199"/>
          <p:cNvSpPr txBox="1">
            <a:spLocks noChangeArrowheads="1"/>
          </p:cNvSpPr>
          <p:nvPr/>
        </p:nvSpPr>
        <p:spPr bwMode="auto">
          <a:xfrm>
            <a:off x="7545388" y="4783138"/>
            <a:ext cx="97313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Vaginal rugae</a:t>
            </a:r>
          </a:p>
        </p:txBody>
      </p:sp>
      <p:sp>
        <p:nvSpPr>
          <p:cNvPr id="7218" name="TextBox 200"/>
          <p:cNvSpPr txBox="1">
            <a:spLocks noChangeArrowheads="1"/>
          </p:cNvSpPr>
          <p:nvPr/>
        </p:nvSpPr>
        <p:spPr bwMode="auto">
          <a:xfrm>
            <a:off x="7545388" y="5073650"/>
            <a:ext cx="10112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1050" b="1">
                <a:latin typeface="Arial" pitchFamily="34" charset="0"/>
                <a:ea typeface="+mn-ea"/>
                <a:cs typeface="Arial" pitchFamily="34" charset="0"/>
              </a:rPr>
              <a:t>Vaginal orifice</a:t>
            </a:r>
          </a:p>
        </p:txBody>
      </p:sp>
      <p:sp>
        <p:nvSpPr>
          <p:cNvPr id="7194" name="Line 14"/>
          <p:cNvSpPr>
            <a:spLocks noChangeShapeType="1"/>
          </p:cNvSpPr>
          <p:nvPr/>
        </p:nvSpPr>
        <p:spPr bwMode="auto">
          <a:xfrm>
            <a:off x="2506663" y="3692525"/>
            <a:ext cx="162877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5" name="Line 15"/>
          <p:cNvSpPr>
            <a:spLocks noChangeShapeType="1"/>
          </p:cNvSpPr>
          <p:nvPr/>
        </p:nvSpPr>
        <p:spPr bwMode="auto">
          <a:xfrm>
            <a:off x="2589213" y="3911600"/>
            <a:ext cx="119697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Line 16"/>
          <p:cNvSpPr>
            <a:spLocks noChangeShapeType="1"/>
          </p:cNvSpPr>
          <p:nvPr/>
        </p:nvSpPr>
        <p:spPr bwMode="auto">
          <a:xfrm>
            <a:off x="2289175" y="4138613"/>
            <a:ext cx="1125538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17"/>
          <p:cNvSpPr>
            <a:spLocks/>
          </p:cNvSpPr>
          <p:nvPr/>
        </p:nvSpPr>
        <p:spPr bwMode="auto">
          <a:xfrm>
            <a:off x="2097088" y="4586288"/>
            <a:ext cx="1825625" cy="239712"/>
          </a:xfrm>
          <a:custGeom>
            <a:avLst/>
            <a:gdLst>
              <a:gd name="T0" fmla="*/ 0 w 891"/>
              <a:gd name="T1" fmla="*/ 2147483647 h 117"/>
              <a:gd name="T2" fmla="*/ 2147483647 w 891"/>
              <a:gd name="T3" fmla="*/ 2147483647 h 117"/>
              <a:gd name="T4" fmla="*/ 2147483647 w 891"/>
              <a:gd name="T5" fmla="*/ 0 h 117"/>
              <a:gd name="T6" fmla="*/ 0 60000 65536"/>
              <a:gd name="T7" fmla="*/ 0 60000 65536"/>
              <a:gd name="T8" fmla="*/ 0 60000 65536"/>
              <a:gd name="T9" fmla="*/ 0 w 891"/>
              <a:gd name="T10" fmla="*/ 0 h 117"/>
              <a:gd name="T11" fmla="*/ 891 w 891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1" h="117">
                <a:moveTo>
                  <a:pt x="0" y="117"/>
                </a:moveTo>
                <a:lnTo>
                  <a:pt x="230" y="117"/>
                </a:lnTo>
                <a:lnTo>
                  <a:pt x="891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8"/>
          <p:cNvSpPr>
            <a:spLocks/>
          </p:cNvSpPr>
          <p:nvPr/>
        </p:nvSpPr>
        <p:spPr bwMode="auto">
          <a:xfrm>
            <a:off x="2489200" y="4705350"/>
            <a:ext cx="1733550" cy="344488"/>
          </a:xfrm>
          <a:custGeom>
            <a:avLst/>
            <a:gdLst>
              <a:gd name="T0" fmla="*/ 0 w 878"/>
              <a:gd name="T1" fmla="*/ 2147483647 h 168"/>
              <a:gd name="T2" fmla="*/ 2147483647 w 878"/>
              <a:gd name="T3" fmla="*/ 2147483647 h 168"/>
              <a:gd name="T4" fmla="*/ 2147483647 w 878"/>
              <a:gd name="T5" fmla="*/ 0 h 168"/>
              <a:gd name="T6" fmla="*/ 0 60000 65536"/>
              <a:gd name="T7" fmla="*/ 0 60000 65536"/>
              <a:gd name="T8" fmla="*/ 0 60000 65536"/>
              <a:gd name="T9" fmla="*/ 0 w 878"/>
              <a:gd name="T10" fmla="*/ 0 h 168"/>
              <a:gd name="T11" fmla="*/ 878 w 878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8" h="168">
                <a:moveTo>
                  <a:pt x="0" y="168"/>
                </a:moveTo>
                <a:lnTo>
                  <a:pt x="167" y="168"/>
                </a:lnTo>
                <a:lnTo>
                  <a:pt x="878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9"/>
          <p:cNvSpPr>
            <a:spLocks/>
          </p:cNvSpPr>
          <p:nvPr/>
        </p:nvSpPr>
        <p:spPr bwMode="auto">
          <a:xfrm>
            <a:off x="2489200" y="4897438"/>
            <a:ext cx="1733550" cy="371475"/>
          </a:xfrm>
          <a:custGeom>
            <a:avLst/>
            <a:gdLst>
              <a:gd name="T0" fmla="*/ 0 w 878"/>
              <a:gd name="T1" fmla="*/ 2147483647 h 181"/>
              <a:gd name="T2" fmla="*/ 2147483647 w 878"/>
              <a:gd name="T3" fmla="*/ 2147483647 h 181"/>
              <a:gd name="T4" fmla="*/ 2147483647 w 878"/>
              <a:gd name="T5" fmla="*/ 0 h 181"/>
              <a:gd name="T6" fmla="*/ 0 60000 65536"/>
              <a:gd name="T7" fmla="*/ 0 60000 65536"/>
              <a:gd name="T8" fmla="*/ 0 60000 65536"/>
              <a:gd name="T9" fmla="*/ 0 w 878"/>
              <a:gd name="T10" fmla="*/ 0 h 181"/>
              <a:gd name="T11" fmla="*/ 878 w 878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8" h="181">
                <a:moveTo>
                  <a:pt x="0" y="181"/>
                </a:moveTo>
                <a:lnTo>
                  <a:pt x="169" y="181"/>
                </a:lnTo>
                <a:lnTo>
                  <a:pt x="878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36"/>
          <p:cNvSpPr>
            <a:spLocks/>
          </p:cNvSpPr>
          <p:nvPr/>
        </p:nvSpPr>
        <p:spPr bwMode="auto">
          <a:xfrm>
            <a:off x="2011363" y="4445000"/>
            <a:ext cx="2020887" cy="158750"/>
          </a:xfrm>
          <a:custGeom>
            <a:avLst/>
            <a:gdLst>
              <a:gd name="T0" fmla="*/ 0 w 987"/>
              <a:gd name="T1" fmla="*/ 2147483647 h 77"/>
              <a:gd name="T2" fmla="*/ 2147483647 w 987"/>
              <a:gd name="T3" fmla="*/ 2147483647 h 77"/>
              <a:gd name="T4" fmla="*/ 2147483647 w 987"/>
              <a:gd name="T5" fmla="*/ 0 h 77"/>
              <a:gd name="T6" fmla="*/ 0 60000 65536"/>
              <a:gd name="T7" fmla="*/ 0 60000 65536"/>
              <a:gd name="T8" fmla="*/ 0 60000 65536"/>
              <a:gd name="T9" fmla="*/ 0 w 987"/>
              <a:gd name="T10" fmla="*/ 0 h 77"/>
              <a:gd name="T11" fmla="*/ 987 w 987"/>
              <a:gd name="T12" fmla="*/ 77 h 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7" h="77">
                <a:moveTo>
                  <a:pt x="0" y="77"/>
                </a:moveTo>
                <a:lnTo>
                  <a:pt x="229" y="77"/>
                </a:lnTo>
                <a:lnTo>
                  <a:pt x="987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38"/>
          <p:cNvSpPr>
            <a:spLocks/>
          </p:cNvSpPr>
          <p:nvPr/>
        </p:nvSpPr>
        <p:spPr bwMode="auto">
          <a:xfrm>
            <a:off x="2047875" y="4259263"/>
            <a:ext cx="2947988" cy="114300"/>
          </a:xfrm>
          <a:custGeom>
            <a:avLst/>
            <a:gdLst>
              <a:gd name="T0" fmla="*/ 0 w 1439"/>
              <a:gd name="T1" fmla="*/ 2147483647 h 56"/>
              <a:gd name="T2" fmla="*/ 2147483647 w 1439"/>
              <a:gd name="T3" fmla="*/ 2147483647 h 56"/>
              <a:gd name="T4" fmla="*/ 2147483647 w 1439"/>
              <a:gd name="T5" fmla="*/ 0 h 56"/>
              <a:gd name="T6" fmla="*/ 0 60000 65536"/>
              <a:gd name="T7" fmla="*/ 0 60000 65536"/>
              <a:gd name="T8" fmla="*/ 0 60000 65536"/>
              <a:gd name="T9" fmla="*/ 0 w 1439"/>
              <a:gd name="T10" fmla="*/ 0 h 56"/>
              <a:gd name="T11" fmla="*/ 1439 w 1439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9" h="56">
                <a:moveTo>
                  <a:pt x="0" y="56"/>
                </a:moveTo>
                <a:lnTo>
                  <a:pt x="230" y="56"/>
                </a:lnTo>
                <a:lnTo>
                  <a:pt x="1439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2"/>
          <p:cNvSpPr>
            <a:spLocks/>
          </p:cNvSpPr>
          <p:nvPr/>
        </p:nvSpPr>
        <p:spPr bwMode="auto">
          <a:xfrm>
            <a:off x="2278063" y="3303588"/>
            <a:ext cx="1519237" cy="163512"/>
          </a:xfrm>
          <a:custGeom>
            <a:avLst/>
            <a:gdLst>
              <a:gd name="T0" fmla="*/ 0 w 742"/>
              <a:gd name="T1" fmla="*/ 2147483647 h 80"/>
              <a:gd name="T2" fmla="*/ 2147483647 w 742"/>
              <a:gd name="T3" fmla="*/ 2147483647 h 80"/>
              <a:gd name="T4" fmla="*/ 2147483647 w 742"/>
              <a:gd name="T5" fmla="*/ 0 h 80"/>
              <a:gd name="T6" fmla="*/ 0 60000 65536"/>
              <a:gd name="T7" fmla="*/ 0 60000 65536"/>
              <a:gd name="T8" fmla="*/ 0 60000 65536"/>
              <a:gd name="T9" fmla="*/ 0 w 742"/>
              <a:gd name="T10" fmla="*/ 0 h 80"/>
              <a:gd name="T11" fmla="*/ 742 w 74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2" h="80">
                <a:moveTo>
                  <a:pt x="0" y="80"/>
                </a:moveTo>
                <a:lnTo>
                  <a:pt x="297" y="80"/>
                </a:lnTo>
                <a:lnTo>
                  <a:pt x="742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44"/>
          <p:cNvSpPr>
            <a:spLocks/>
          </p:cNvSpPr>
          <p:nvPr/>
        </p:nvSpPr>
        <p:spPr bwMode="auto">
          <a:xfrm>
            <a:off x="2005013" y="3008313"/>
            <a:ext cx="2498725" cy="231775"/>
          </a:xfrm>
          <a:custGeom>
            <a:avLst/>
            <a:gdLst>
              <a:gd name="T0" fmla="*/ 0 w 1220"/>
              <a:gd name="T1" fmla="*/ 2147483647 h 113"/>
              <a:gd name="T2" fmla="*/ 2147483647 w 1220"/>
              <a:gd name="T3" fmla="*/ 2147483647 h 113"/>
              <a:gd name="T4" fmla="*/ 2147483647 w 1220"/>
              <a:gd name="T5" fmla="*/ 0 h 113"/>
              <a:gd name="T6" fmla="*/ 0 60000 65536"/>
              <a:gd name="T7" fmla="*/ 0 60000 65536"/>
              <a:gd name="T8" fmla="*/ 0 60000 65536"/>
              <a:gd name="T9" fmla="*/ 0 w 1220"/>
              <a:gd name="T10" fmla="*/ 0 h 113"/>
              <a:gd name="T11" fmla="*/ 1220 w 1220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0" h="113">
                <a:moveTo>
                  <a:pt x="0" y="113"/>
                </a:moveTo>
                <a:lnTo>
                  <a:pt x="451" y="113"/>
                </a:lnTo>
                <a:lnTo>
                  <a:pt x="122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6"/>
          <p:cNvSpPr>
            <a:spLocks/>
          </p:cNvSpPr>
          <p:nvPr/>
        </p:nvSpPr>
        <p:spPr bwMode="auto">
          <a:xfrm>
            <a:off x="2562225" y="2811463"/>
            <a:ext cx="1368425" cy="220662"/>
          </a:xfrm>
          <a:custGeom>
            <a:avLst/>
            <a:gdLst>
              <a:gd name="T0" fmla="*/ 0 w 686"/>
              <a:gd name="T1" fmla="*/ 2147483647 h 108"/>
              <a:gd name="T2" fmla="*/ 2147483647 w 686"/>
              <a:gd name="T3" fmla="*/ 2147483647 h 108"/>
              <a:gd name="T4" fmla="*/ 2147483647 w 686"/>
              <a:gd name="T5" fmla="*/ 0 h 108"/>
              <a:gd name="T6" fmla="*/ 0 60000 65536"/>
              <a:gd name="T7" fmla="*/ 0 60000 65536"/>
              <a:gd name="T8" fmla="*/ 0 60000 65536"/>
              <a:gd name="T9" fmla="*/ 0 w 686"/>
              <a:gd name="T10" fmla="*/ 0 h 108"/>
              <a:gd name="T11" fmla="*/ 686 w 686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6" h="108">
                <a:moveTo>
                  <a:pt x="0" y="108"/>
                </a:moveTo>
                <a:lnTo>
                  <a:pt x="262" y="108"/>
                </a:lnTo>
                <a:lnTo>
                  <a:pt x="686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>
            <a:off x="2506663" y="3694113"/>
            <a:ext cx="16287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2587625" y="3911600"/>
            <a:ext cx="1198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34"/>
          <p:cNvSpPr>
            <a:spLocks noChangeShapeType="1"/>
          </p:cNvSpPr>
          <p:nvPr/>
        </p:nvSpPr>
        <p:spPr bwMode="auto">
          <a:xfrm>
            <a:off x="2281238" y="4138613"/>
            <a:ext cx="112553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35"/>
          <p:cNvSpPr>
            <a:spLocks/>
          </p:cNvSpPr>
          <p:nvPr/>
        </p:nvSpPr>
        <p:spPr bwMode="auto">
          <a:xfrm>
            <a:off x="2097088" y="4584700"/>
            <a:ext cx="1822450" cy="241300"/>
          </a:xfrm>
          <a:custGeom>
            <a:avLst/>
            <a:gdLst>
              <a:gd name="T0" fmla="*/ 0 w 890"/>
              <a:gd name="T1" fmla="*/ 2147483647 h 117"/>
              <a:gd name="T2" fmla="*/ 2147483647 w 890"/>
              <a:gd name="T3" fmla="*/ 2147483647 h 117"/>
              <a:gd name="T4" fmla="*/ 2147483647 w 890"/>
              <a:gd name="T5" fmla="*/ 0 h 117"/>
              <a:gd name="T6" fmla="*/ 0 60000 65536"/>
              <a:gd name="T7" fmla="*/ 0 60000 65536"/>
              <a:gd name="T8" fmla="*/ 0 60000 65536"/>
              <a:gd name="T9" fmla="*/ 0 w 890"/>
              <a:gd name="T10" fmla="*/ 0 h 117"/>
              <a:gd name="T11" fmla="*/ 890 w 890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0" h="117">
                <a:moveTo>
                  <a:pt x="0" y="117"/>
                </a:moveTo>
                <a:lnTo>
                  <a:pt x="229" y="117"/>
                </a:lnTo>
                <a:lnTo>
                  <a:pt x="89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37"/>
          <p:cNvSpPr>
            <a:spLocks/>
          </p:cNvSpPr>
          <p:nvPr/>
        </p:nvSpPr>
        <p:spPr bwMode="auto">
          <a:xfrm>
            <a:off x="2009775" y="4449763"/>
            <a:ext cx="2025650" cy="153987"/>
          </a:xfrm>
          <a:custGeom>
            <a:avLst/>
            <a:gdLst>
              <a:gd name="T0" fmla="*/ 0 w 989"/>
              <a:gd name="T1" fmla="*/ 2147483647 h 75"/>
              <a:gd name="T2" fmla="*/ 2147483647 w 989"/>
              <a:gd name="T3" fmla="*/ 2147483647 h 75"/>
              <a:gd name="T4" fmla="*/ 2147483647 w 989"/>
              <a:gd name="T5" fmla="*/ 0 h 75"/>
              <a:gd name="T6" fmla="*/ 0 60000 65536"/>
              <a:gd name="T7" fmla="*/ 0 60000 65536"/>
              <a:gd name="T8" fmla="*/ 0 60000 65536"/>
              <a:gd name="T9" fmla="*/ 0 w 989"/>
              <a:gd name="T10" fmla="*/ 0 h 75"/>
              <a:gd name="T11" fmla="*/ 989 w 989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9" h="75">
                <a:moveTo>
                  <a:pt x="0" y="75"/>
                </a:moveTo>
                <a:lnTo>
                  <a:pt x="229" y="75"/>
                </a:lnTo>
                <a:lnTo>
                  <a:pt x="989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39"/>
          <p:cNvSpPr>
            <a:spLocks/>
          </p:cNvSpPr>
          <p:nvPr/>
        </p:nvSpPr>
        <p:spPr bwMode="auto">
          <a:xfrm>
            <a:off x="2044700" y="4259263"/>
            <a:ext cx="2946400" cy="114300"/>
          </a:xfrm>
          <a:custGeom>
            <a:avLst/>
            <a:gdLst>
              <a:gd name="T0" fmla="*/ 0 w 1439"/>
              <a:gd name="T1" fmla="*/ 2147483647 h 56"/>
              <a:gd name="T2" fmla="*/ 2147483647 w 1439"/>
              <a:gd name="T3" fmla="*/ 2147483647 h 56"/>
              <a:gd name="T4" fmla="*/ 2147483647 w 1439"/>
              <a:gd name="T5" fmla="*/ 0 h 56"/>
              <a:gd name="T6" fmla="*/ 0 60000 65536"/>
              <a:gd name="T7" fmla="*/ 0 60000 65536"/>
              <a:gd name="T8" fmla="*/ 0 60000 65536"/>
              <a:gd name="T9" fmla="*/ 0 w 1439"/>
              <a:gd name="T10" fmla="*/ 0 h 56"/>
              <a:gd name="T11" fmla="*/ 1439 w 1439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9" h="56">
                <a:moveTo>
                  <a:pt x="0" y="56"/>
                </a:moveTo>
                <a:lnTo>
                  <a:pt x="229" y="56"/>
                </a:lnTo>
                <a:lnTo>
                  <a:pt x="1439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0"/>
          <p:cNvSpPr>
            <a:spLocks/>
          </p:cNvSpPr>
          <p:nvPr/>
        </p:nvSpPr>
        <p:spPr bwMode="auto">
          <a:xfrm>
            <a:off x="2486025" y="4708525"/>
            <a:ext cx="1733550" cy="346075"/>
          </a:xfrm>
          <a:custGeom>
            <a:avLst/>
            <a:gdLst>
              <a:gd name="T0" fmla="*/ 0 w 877"/>
              <a:gd name="T1" fmla="*/ 2147483647 h 169"/>
              <a:gd name="T2" fmla="*/ 2147483647 w 877"/>
              <a:gd name="T3" fmla="*/ 2147483647 h 169"/>
              <a:gd name="T4" fmla="*/ 2147483647 w 877"/>
              <a:gd name="T5" fmla="*/ 0 h 169"/>
              <a:gd name="T6" fmla="*/ 0 60000 65536"/>
              <a:gd name="T7" fmla="*/ 0 60000 65536"/>
              <a:gd name="T8" fmla="*/ 0 60000 65536"/>
              <a:gd name="T9" fmla="*/ 0 w 877"/>
              <a:gd name="T10" fmla="*/ 0 h 169"/>
              <a:gd name="T11" fmla="*/ 877 w 877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7" h="169">
                <a:moveTo>
                  <a:pt x="0" y="169"/>
                </a:moveTo>
                <a:lnTo>
                  <a:pt x="167" y="169"/>
                </a:lnTo>
                <a:lnTo>
                  <a:pt x="877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1"/>
          <p:cNvSpPr>
            <a:spLocks/>
          </p:cNvSpPr>
          <p:nvPr/>
        </p:nvSpPr>
        <p:spPr bwMode="auto">
          <a:xfrm>
            <a:off x="2490788" y="4894263"/>
            <a:ext cx="1731962" cy="369887"/>
          </a:xfrm>
          <a:custGeom>
            <a:avLst/>
            <a:gdLst>
              <a:gd name="T0" fmla="*/ 0 w 877"/>
              <a:gd name="T1" fmla="*/ 2147483647 h 181"/>
              <a:gd name="T2" fmla="*/ 2147483647 w 877"/>
              <a:gd name="T3" fmla="*/ 2147483647 h 181"/>
              <a:gd name="T4" fmla="*/ 2147483647 w 877"/>
              <a:gd name="T5" fmla="*/ 0 h 181"/>
              <a:gd name="T6" fmla="*/ 0 60000 65536"/>
              <a:gd name="T7" fmla="*/ 0 60000 65536"/>
              <a:gd name="T8" fmla="*/ 0 60000 65536"/>
              <a:gd name="T9" fmla="*/ 0 w 877"/>
              <a:gd name="T10" fmla="*/ 0 h 181"/>
              <a:gd name="T11" fmla="*/ 877 w 877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7" h="181">
                <a:moveTo>
                  <a:pt x="0" y="181"/>
                </a:moveTo>
                <a:lnTo>
                  <a:pt x="170" y="181"/>
                </a:lnTo>
                <a:lnTo>
                  <a:pt x="877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3"/>
          <p:cNvSpPr>
            <a:spLocks/>
          </p:cNvSpPr>
          <p:nvPr/>
        </p:nvSpPr>
        <p:spPr bwMode="auto">
          <a:xfrm>
            <a:off x="2279650" y="3303588"/>
            <a:ext cx="1517650" cy="163512"/>
          </a:xfrm>
          <a:custGeom>
            <a:avLst/>
            <a:gdLst>
              <a:gd name="T0" fmla="*/ 0 w 741"/>
              <a:gd name="T1" fmla="*/ 2147483647 h 80"/>
              <a:gd name="T2" fmla="*/ 2147483647 w 741"/>
              <a:gd name="T3" fmla="*/ 2147483647 h 80"/>
              <a:gd name="T4" fmla="*/ 2147483647 w 741"/>
              <a:gd name="T5" fmla="*/ 0 h 80"/>
              <a:gd name="T6" fmla="*/ 0 60000 65536"/>
              <a:gd name="T7" fmla="*/ 0 60000 65536"/>
              <a:gd name="T8" fmla="*/ 0 60000 65536"/>
              <a:gd name="T9" fmla="*/ 0 w 741"/>
              <a:gd name="T10" fmla="*/ 0 h 80"/>
              <a:gd name="T11" fmla="*/ 741 w 741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1" h="80">
                <a:moveTo>
                  <a:pt x="0" y="80"/>
                </a:moveTo>
                <a:lnTo>
                  <a:pt x="298" y="80"/>
                </a:lnTo>
                <a:lnTo>
                  <a:pt x="741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5"/>
          <p:cNvSpPr>
            <a:spLocks/>
          </p:cNvSpPr>
          <p:nvPr/>
        </p:nvSpPr>
        <p:spPr bwMode="auto">
          <a:xfrm>
            <a:off x="2001838" y="3008313"/>
            <a:ext cx="2500312" cy="228600"/>
          </a:xfrm>
          <a:custGeom>
            <a:avLst/>
            <a:gdLst>
              <a:gd name="T0" fmla="*/ 0 w 1221"/>
              <a:gd name="T1" fmla="*/ 2147483647 h 112"/>
              <a:gd name="T2" fmla="*/ 2147483647 w 1221"/>
              <a:gd name="T3" fmla="*/ 2147483647 h 112"/>
              <a:gd name="T4" fmla="*/ 2147483647 w 1221"/>
              <a:gd name="T5" fmla="*/ 0 h 112"/>
              <a:gd name="T6" fmla="*/ 0 60000 65536"/>
              <a:gd name="T7" fmla="*/ 0 60000 65536"/>
              <a:gd name="T8" fmla="*/ 0 60000 65536"/>
              <a:gd name="T9" fmla="*/ 0 w 1221"/>
              <a:gd name="T10" fmla="*/ 0 h 112"/>
              <a:gd name="T11" fmla="*/ 1221 w 1221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1" h="112">
                <a:moveTo>
                  <a:pt x="0" y="112"/>
                </a:moveTo>
                <a:lnTo>
                  <a:pt x="451" y="112"/>
                </a:lnTo>
                <a:lnTo>
                  <a:pt x="1221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7"/>
          <p:cNvSpPr>
            <a:spLocks/>
          </p:cNvSpPr>
          <p:nvPr/>
        </p:nvSpPr>
        <p:spPr bwMode="auto">
          <a:xfrm>
            <a:off x="2563813" y="2809875"/>
            <a:ext cx="1366837" cy="220663"/>
          </a:xfrm>
          <a:custGeom>
            <a:avLst/>
            <a:gdLst>
              <a:gd name="T0" fmla="*/ 0 w 685"/>
              <a:gd name="T1" fmla="*/ 2147483647 h 108"/>
              <a:gd name="T2" fmla="*/ 2147483647 w 685"/>
              <a:gd name="T3" fmla="*/ 2147483647 h 108"/>
              <a:gd name="T4" fmla="*/ 2147483647 w 685"/>
              <a:gd name="T5" fmla="*/ 0 h 108"/>
              <a:gd name="T6" fmla="*/ 0 60000 65536"/>
              <a:gd name="T7" fmla="*/ 0 60000 65536"/>
              <a:gd name="T8" fmla="*/ 0 60000 65536"/>
              <a:gd name="T9" fmla="*/ 0 w 685"/>
              <a:gd name="T10" fmla="*/ 0 h 108"/>
              <a:gd name="T11" fmla="*/ 685 w 685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5" h="108">
                <a:moveTo>
                  <a:pt x="0" y="108"/>
                </a:moveTo>
                <a:lnTo>
                  <a:pt x="261" y="108"/>
                </a:lnTo>
                <a:lnTo>
                  <a:pt x="685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5153025" y="4849813"/>
            <a:ext cx="2309813" cy="304800"/>
          </a:xfrm>
          <a:custGeom>
            <a:avLst/>
            <a:gdLst>
              <a:gd name="T0" fmla="*/ 2147483647 w 1128"/>
              <a:gd name="T1" fmla="*/ 2147483647 h 149"/>
              <a:gd name="T2" fmla="*/ 2147483647 w 1128"/>
              <a:gd name="T3" fmla="*/ 2147483647 h 149"/>
              <a:gd name="T4" fmla="*/ 0 w 1128"/>
              <a:gd name="T5" fmla="*/ 0 h 149"/>
              <a:gd name="T6" fmla="*/ 0 60000 65536"/>
              <a:gd name="T7" fmla="*/ 0 60000 65536"/>
              <a:gd name="T8" fmla="*/ 0 60000 65536"/>
              <a:gd name="T9" fmla="*/ 0 w 1128"/>
              <a:gd name="T10" fmla="*/ 0 h 149"/>
              <a:gd name="T11" fmla="*/ 1128 w 1128"/>
              <a:gd name="T12" fmla="*/ 149 h 1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8" h="149">
                <a:moveTo>
                  <a:pt x="1128" y="149"/>
                </a:moveTo>
                <a:lnTo>
                  <a:pt x="312" y="149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 flipH="1" flipV="1">
            <a:off x="5287963" y="4451350"/>
            <a:ext cx="552450" cy="42386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59"/>
          <p:cNvSpPr>
            <a:spLocks noChangeShapeType="1"/>
          </p:cNvSpPr>
          <p:nvPr/>
        </p:nvSpPr>
        <p:spPr bwMode="auto">
          <a:xfrm flipH="1">
            <a:off x="5840413" y="4875213"/>
            <a:ext cx="1622425" cy="31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9" name="Freeform 60"/>
          <p:cNvSpPr>
            <a:spLocks/>
          </p:cNvSpPr>
          <p:nvPr/>
        </p:nvSpPr>
        <p:spPr bwMode="auto">
          <a:xfrm>
            <a:off x="5227638" y="4681538"/>
            <a:ext cx="639762" cy="193675"/>
          </a:xfrm>
          <a:custGeom>
            <a:avLst/>
            <a:gdLst>
              <a:gd name="T0" fmla="*/ 0 w 312"/>
              <a:gd name="T1" fmla="*/ 0 h 95"/>
              <a:gd name="T2" fmla="*/ 2147483647 w 312"/>
              <a:gd name="T3" fmla="*/ 2147483647 h 95"/>
              <a:gd name="T4" fmla="*/ 2147483647 w 312"/>
              <a:gd name="T5" fmla="*/ 2147483647 h 95"/>
              <a:gd name="T6" fmla="*/ 0 60000 65536"/>
              <a:gd name="T7" fmla="*/ 0 60000 65536"/>
              <a:gd name="T8" fmla="*/ 0 60000 65536"/>
              <a:gd name="T9" fmla="*/ 0 w 312"/>
              <a:gd name="T10" fmla="*/ 0 h 95"/>
              <a:gd name="T11" fmla="*/ 312 w 31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95">
                <a:moveTo>
                  <a:pt x="0" y="0"/>
                </a:moveTo>
                <a:lnTo>
                  <a:pt x="299" y="95"/>
                </a:lnTo>
                <a:lnTo>
                  <a:pt x="312" y="95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0" name="Freeform 48"/>
          <p:cNvSpPr>
            <a:spLocks/>
          </p:cNvSpPr>
          <p:nvPr/>
        </p:nvSpPr>
        <p:spPr bwMode="auto">
          <a:xfrm>
            <a:off x="5149850" y="4849813"/>
            <a:ext cx="2306638" cy="304800"/>
          </a:xfrm>
          <a:custGeom>
            <a:avLst/>
            <a:gdLst>
              <a:gd name="T0" fmla="*/ 2147483647 w 1126"/>
              <a:gd name="T1" fmla="*/ 2147483647 h 149"/>
              <a:gd name="T2" fmla="*/ 2147483647 w 1126"/>
              <a:gd name="T3" fmla="*/ 2147483647 h 149"/>
              <a:gd name="T4" fmla="*/ 0 w 1126"/>
              <a:gd name="T5" fmla="*/ 0 h 149"/>
              <a:gd name="T6" fmla="*/ 0 60000 65536"/>
              <a:gd name="T7" fmla="*/ 0 60000 65536"/>
              <a:gd name="T8" fmla="*/ 0 60000 65536"/>
              <a:gd name="T9" fmla="*/ 0 w 1126"/>
              <a:gd name="T10" fmla="*/ 0 h 149"/>
              <a:gd name="T11" fmla="*/ 1126 w 1126"/>
              <a:gd name="T12" fmla="*/ 149 h 1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6" h="149">
                <a:moveTo>
                  <a:pt x="1126" y="149"/>
                </a:moveTo>
                <a:lnTo>
                  <a:pt x="310" y="149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1" name="Line 58"/>
          <p:cNvSpPr>
            <a:spLocks noChangeShapeType="1"/>
          </p:cNvSpPr>
          <p:nvPr/>
        </p:nvSpPr>
        <p:spPr bwMode="auto">
          <a:xfrm flipH="1" flipV="1">
            <a:off x="5287963" y="4451350"/>
            <a:ext cx="552450" cy="422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2" name="Freeform 61"/>
          <p:cNvSpPr>
            <a:spLocks/>
          </p:cNvSpPr>
          <p:nvPr/>
        </p:nvSpPr>
        <p:spPr bwMode="auto">
          <a:xfrm>
            <a:off x="5224463" y="4681538"/>
            <a:ext cx="2232025" cy="192087"/>
          </a:xfrm>
          <a:custGeom>
            <a:avLst/>
            <a:gdLst>
              <a:gd name="T0" fmla="*/ 0 w 1090"/>
              <a:gd name="T1" fmla="*/ 0 h 94"/>
              <a:gd name="T2" fmla="*/ 2147483647 w 1090"/>
              <a:gd name="T3" fmla="*/ 2147483647 h 94"/>
              <a:gd name="T4" fmla="*/ 2147483647 w 1090"/>
              <a:gd name="T5" fmla="*/ 2147483647 h 94"/>
              <a:gd name="T6" fmla="*/ 0 60000 65536"/>
              <a:gd name="T7" fmla="*/ 0 60000 65536"/>
              <a:gd name="T8" fmla="*/ 0 60000 65536"/>
              <a:gd name="T9" fmla="*/ 0 w 1090"/>
              <a:gd name="T10" fmla="*/ 0 h 94"/>
              <a:gd name="T11" fmla="*/ 1090 w 1090"/>
              <a:gd name="T12" fmla="*/ 94 h 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0" h="94">
                <a:moveTo>
                  <a:pt x="0" y="0"/>
                </a:moveTo>
                <a:lnTo>
                  <a:pt x="298" y="94"/>
                </a:lnTo>
                <a:lnTo>
                  <a:pt x="1090" y="9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28.1</a:t>
            </a:r>
          </a:p>
        </p:txBody>
      </p:sp>
      <p:sp>
        <p:nvSpPr>
          <p:cNvPr id="7224" name="Rectangle 5"/>
          <p:cNvSpPr>
            <a:spLocks noChangeArrowheads="1"/>
          </p:cNvSpPr>
          <p:nvPr/>
        </p:nvSpPr>
        <p:spPr bwMode="auto">
          <a:xfrm>
            <a:off x="1828800" y="430213"/>
            <a:ext cx="548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87" name="Freeform 49"/>
          <p:cNvSpPr>
            <a:spLocks/>
          </p:cNvSpPr>
          <p:nvPr/>
        </p:nvSpPr>
        <p:spPr bwMode="auto">
          <a:xfrm>
            <a:off x="4964113" y="2408238"/>
            <a:ext cx="2513012" cy="212725"/>
          </a:xfrm>
          <a:custGeom>
            <a:avLst/>
            <a:gdLst>
              <a:gd name="T0" fmla="*/ 2147483647 w 1227"/>
              <a:gd name="T1" fmla="*/ 2147483647 h 104"/>
              <a:gd name="T2" fmla="*/ 2147483647 w 1227"/>
              <a:gd name="T3" fmla="*/ 2147483647 h 104"/>
              <a:gd name="T4" fmla="*/ 0 w 1227"/>
              <a:gd name="T5" fmla="*/ 0 h 104"/>
              <a:gd name="T6" fmla="*/ 0 60000 65536"/>
              <a:gd name="T7" fmla="*/ 0 60000 65536"/>
              <a:gd name="T8" fmla="*/ 0 60000 65536"/>
              <a:gd name="T9" fmla="*/ 0 w 1227"/>
              <a:gd name="T10" fmla="*/ 0 h 104"/>
              <a:gd name="T11" fmla="*/ 1227 w 1227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7" h="104">
                <a:moveTo>
                  <a:pt x="1227" y="104"/>
                </a:moveTo>
                <a:lnTo>
                  <a:pt x="1131" y="10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Line 50"/>
          <p:cNvSpPr>
            <a:spLocks noChangeShapeType="1"/>
          </p:cNvSpPr>
          <p:nvPr/>
        </p:nvSpPr>
        <p:spPr bwMode="auto">
          <a:xfrm flipH="1">
            <a:off x="5184775" y="2344738"/>
            <a:ext cx="2289175" cy="1587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Line 51"/>
          <p:cNvSpPr>
            <a:spLocks noChangeShapeType="1"/>
          </p:cNvSpPr>
          <p:nvPr/>
        </p:nvSpPr>
        <p:spPr bwMode="auto">
          <a:xfrm flipH="1">
            <a:off x="4953000" y="2054225"/>
            <a:ext cx="2503488" cy="1588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" name="Freeform 52"/>
          <p:cNvSpPr>
            <a:spLocks/>
          </p:cNvSpPr>
          <p:nvPr/>
        </p:nvSpPr>
        <p:spPr bwMode="auto">
          <a:xfrm>
            <a:off x="5232400" y="2844800"/>
            <a:ext cx="2238375" cy="603250"/>
          </a:xfrm>
          <a:custGeom>
            <a:avLst/>
            <a:gdLst>
              <a:gd name="T0" fmla="*/ 2147483647 w 1093"/>
              <a:gd name="T1" fmla="*/ 0 h 295"/>
              <a:gd name="T2" fmla="*/ 2147483647 w 1093"/>
              <a:gd name="T3" fmla="*/ 0 h 295"/>
              <a:gd name="T4" fmla="*/ 0 w 1093"/>
              <a:gd name="T5" fmla="*/ 2147483647 h 295"/>
              <a:gd name="T6" fmla="*/ 0 60000 65536"/>
              <a:gd name="T7" fmla="*/ 0 60000 65536"/>
              <a:gd name="T8" fmla="*/ 0 60000 65536"/>
              <a:gd name="T9" fmla="*/ 0 w 1093"/>
              <a:gd name="T10" fmla="*/ 0 h 295"/>
              <a:gd name="T11" fmla="*/ 1093 w 1093"/>
              <a:gd name="T12" fmla="*/ 295 h 2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" h="295">
                <a:moveTo>
                  <a:pt x="1093" y="0"/>
                </a:moveTo>
                <a:lnTo>
                  <a:pt x="362" y="0"/>
                </a:lnTo>
                <a:lnTo>
                  <a:pt x="0" y="295"/>
                </a:lnTo>
              </a:path>
            </a:pathLst>
          </a:custGeom>
          <a:noFill/>
          <a:ln w="2540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Freeform 53"/>
          <p:cNvSpPr>
            <a:spLocks/>
          </p:cNvSpPr>
          <p:nvPr/>
        </p:nvSpPr>
        <p:spPr bwMode="auto">
          <a:xfrm>
            <a:off x="5600700" y="3617913"/>
            <a:ext cx="1855788" cy="409575"/>
          </a:xfrm>
          <a:custGeom>
            <a:avLst/>
            <a:gdLst>
              <a:gd name="T0" fmla="*/ 2147483647 w 906"/>
              <a:gd name="T1" fmla="*/ 2147483647 h 200"/>
              <a:gd name="T2" fmla="*/ 2147483647 w 906"/>
              <a:gd name="T3" fmla="*/ 2147483647 h 200"/>
              <a:gd name="T4" fmla="*/ 0 w 906"/>
              <a:gd name="T5" fmla="*/ 0 h 200"/>
              <a:gd name="T6" fmla="*/ 0 60000 65536"/>
              <a:gd name="T7" fmla="*/ 0 60000 65536"/>
              <a:gd name="T8" fmla="*/ 0 60000 65536"/>
              <a:gd name="T9" fmla="*/ 0 w 906"/>
              <a:gd name="T10" fmla="*/ 0 h 200"/>
              <a:gd name="T11" fmla="*/ 906 w 906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6" h="200">
                <a:moveTo>
                  <a:pt x="906" y="200"/>
                </a:moveTo>
                <a:lnTo>
                  <a:pt x="810" y="20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Freeform 54"/>
          <p:cNvSpPr>
            <a:spLocks/>
          </p:cNvSpPr>
          <p:nvPr/>
        </p:nvSpPr>
        <p:spPr bwMode="auto">
          <a:xfrm>
            <a:off x="5751513" y="3482975"/>
            <a:ext cx="1711325" cy="317500"/>
          </a:xfrm>
          <a:custGeom>
            <a:avLst/>
            <a:gdLst>
              <a:gd name="T0" fmla="*/ 2147483647 w 835"/>
              <a:gd name="T1" fmla="*/ 2147483647 h 155"/>
              <a:gd name="T2" fmla="*/ 2147483647 w 835"/>
              <a:gd name="T3" fmla="*/ 2147483647 h 155"/>
              <a:gd name="T4" fmla="*/ 0 w 835"/>
              <a:gd name="T5" fmla="*/ 0 h 155"/>
              <a:gd name="T6" fmla="*/ 0 60000 65536"/>
              <a:gd name="T7" fmla="*/ 0 60000 65536"/>
              <a:gd name="T8" fmla="*/ 0 60000 65536"/>
              <a:gd name="T9" fmla="*/ 0 w 835"/>
              <a:gd name="T10" fmla="*/ 0 h 155"/>
              <a:gd name="T11" fmla="*/ 835 w 835"/>
              <a:gd name="T12" fmla="*/ 155 h 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5" h="155">
                <a:moveTo>
                  <a:pt x="835" y="155"/>
                </a:moveTo>
                <a:lnTo>
                  <a:pt x="739" y="155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Freeform 55"/>
          <p:cNvSpPr>
            <a:spLocks/>
          </p:cNvSpPr>
          <p:nvPr/>
        </p:nvSpPr>
        <p:spPr bwMode="auto">
          <a:xfrm>
            <a:off x="5930900" y="3403600"/>
            <a:ext cx="1528763" cy="177800"/>
          </a:xfrm>
          <a:custGeom>
            <a:avLst/>
            <a:gdLst>
              <a:gd name="T0" fmla="*/ 2147483647 w 747"/>
              <a:gd name="T1" fmla="*/ 2147483647 h 87"/>
              <a:gd name="T2" fmla="*/ 2147483647 w 747"/>
              <a:gd name="T3" fmla="*/ 2147483647 h 87"/>
              <a:gd name="T4" fmla="*/ 0 w 747"/>
              <a:gd name="T5" fmla="*/ 0 h 87"/>
              <a:gd name="T6" fmla="*/ 0 60000 65536"/>
              <a:gd name="T7" fmla="*/ 0 60000 65536"/>
              <a:gd name="T8" fmla="*/ 0 60000 65536"/>
              <a:gd name="T9" fmla="*/ 0 w 747"/>
              <a:gd name="T10" fmla="*/ 0 h 87"/>
              <a:gd name="T11" fmla="*/ 747 w 747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7" h="87">
                <a:moveTo>
                  <a:pt x="747" y="87"/>
                </a:moveTo>
                <a:lnTo>
                  <a:pt x="651" y="87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Line 56"/>
          <p:cNvSpPr>
            <a:spLocks noChangeShapeType="1"/>
          </p:cNvSpPr>
          <p:nvPr/>
        </p:nvSpPr>
        <p:spPr bwMode="auto">
          <a:xfrm flipH="1">
            <a:off x="5976938" y="3214688"/>
            <a:ext cx="1479550" cy="1587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Line 57"/>
          <p:cNvSpPr>
            <a:spLocks noChangeShapeType="1"/>
          </p:cNvSpPr>
          <p:nvPr/>
        </p:nvSpPr>
        <p:spPr bwMode="auto">
          <a:xfrm flipH="1">
            <a:off x="5862638" y="4300538"/>
            <a:ext cx="1593850" cy="1587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" name="Line 62"/>
          <p:cNvSpPr>
            <a:spLocks noChangeShapeType="1"/>
          </p:cNvSpPr>
          <p:nvPr/>
        </p:nvSpPr>
        <p:spPr bwMode="auto">
          <a:xfrm flipH="1">
            <a:off x="6059488" y="4568825"/>
            <a:ext cx="1404937" cy="1588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35" name="Freeform 49"/>
          <p:cNvSpPr>
            <a:spLocks/>
          </p:cNvSpPr>
          <p:nvPr/>
        </p:nvSpPr>
        <p:spPr bwMode="auto">
          <a:xfrm>
            <a:off x="4964113" y="2408238"/>
            <a:ext cx="2513012" cy="212725"/>
          </a:xfrm>
          <a:custGeom>
            <a:avLst/>
            <a:gdLst>
              <a:gd name="T0" fmla="*/ 2147483647 w 1227"/>
              <a:gd name="T1" fmla="*/ 2147483647 h 104"/>
              <a:gd name="T2" fmla="*/ 2147483647 w 1227"/>
              <a:gd name="T3" fmla="*/ 2147483647 h 104"/>
              <a:gd name="T4" fmla="*/ 0 w 1227"/>
              <a:gd name="T5" fmla="*/ 0 h 104"/>
              <a:gd name="T6" fmla="*/ 0 60000 65536"/>
              <a:gd name="T7" fmla="*/ 0 60000 65536"/>
              <a:gd name="T8" fmla="*/ 0 60000 65536"/>
              <a:gd name="T9" fmla="*/ 0 w 1227"/>
              <a:gd name="T10" fmla="*/ 0 h 104"/>
              <a:gd name="T11" fmla="*/ 1227 w 1227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7" h="104">
                <a:moveTo>
                  <a:pt x="1227" y="104"/>
                </a:moveTo>
                <a:lnTo>
                  <a:pt x="1131" y="10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6" name="Line 50"/>
          <p:cNvSpPr>
            <a:spLocks noChangeShapeType="1"/>
          </p:cNvSpPr>
          <p:nvPr/>
        </p:nvSpPr>
        <p:spPr bwMode="auto">
          <a:xfrm flipH="1">
            <a:off x="5184775" y="2344738"/>
            <a:ext cx="2289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7" name="Line 51"/>
          <p:cNvSpPr>
            <a:spLocks noChangeShapeType="1"/>
          </p:cNvSpPr>
          <p:nvPr/>
        </p:nvSpPr>
        <p:spPr bwMode="auto">
          <a:xfrm flipH="1">
            <a:off x="4953000" y="2054225"/>
            <a:ext cx="25034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8" name="Freeform 52"/>
          <p:cNvSpPr>
            <a:spLocks/>
          </p:cNvSpPr>
          <p:nvPr/>
        </p:nvSpPr>
        <p:spPr bwMode="auto">
          <a:xfrm>
            <a:off x="5232400" y="2844800"/>
            <a:ext cx="2238375" cy="603250"/>
          </a:xfrm>
          <a:custGeom>
            <a:avLst/>
            <a:gdLst>
              <a:gd name="T0" fmla="*/ 2147483647 w 1093"/>
              <a:gd name="T1" fmla="*/ 0 h 295"/>
              <a:gd name="T2" fmla="*/ 2147483647 w 1093"/>
              <a:gd name="T3" fmla="*/ 0 h 295"/>
              <a:gd name="T4" fmla="*/ 0 w 1093"/>
              <a:gd name="T5" fmla="*/ 2147483647 h 295"/>
              <a:gd name="T6" fmla="*/ 0 60000 65536"/>
              <a:gd name="T7" fmla="*/ 0 60000 65536"/>
              <a:gd name="T8" fmla="*/ 0 60000 65536"/>
              <a:gd name="T9" fmla="*/ 0 w 1093"/>
              <a:gd name="T10" fmla="*/ 0 h 295"/>
              <a:gd name="T11" fmla="*/ 1093 w 1093"/>
              <a:gd name="T12" fmla="*/ 295 h 2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" h="295">
                <a:moveTo>
                  <a:pt x="1093" y="0"/>
                </a:moveTo>
                <a:lnTo>
                  <a:pt x="362" y="0"/>
                </a:lnTo>
                <a:lnTo>
                  <a:pt x="0" y="29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9" name="Freeform 53"/>
          <p:cNvSpPr>
            <a:spLocks/>
          </p:cNvSpPr>
          <p:nvPr/>
        </p:nvSpPr>
        <p:spPr bwMode="auto">
          <a:xfrm>
            <a:off x="5600700" y="3617913"/>
            <a:ext cx="1855788" cy="409575"/>
          </a:xfrm>
          <a:custGeom>
            <a:avLst/>
            <a:gdLst>
              <a:gd name="T0" fmla="*/ 2147483647 w 906"/>
              <a:gd name="T1" fmla="*/ 2147483647 h 200"/>
              <a:gd name="T2" fmla="*/ 2147483647 w 906"/>
              <a:gd name="T3" fmla="*/ 2147483647 h 200"/>
              <a:gd name="T4" fmla="*/ 0 w 906"/>
              <a:gd name="T5" fmla="*/ 0 h 200"/>
              <a:gd name="T6" fmla="*/ 0 60000 65536"/>
              <a:gd name="T7" fmla="*/ 0 60000 65536"/>
              <a:gd name="T8" fmla="*/ 0 60000 65536"/>
              <a:gd name="T9" fmla="*/ 0 w 906"/>
              <a:gd name="T10" fmla="*/ 0 h 200"/>
              <a:gd name="T11" fmla="*/ 906 w 906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6" h="200">
                <a:moveTo>
                  <a:pt x="906" y="200"/>
                </a:moveTo>
                <a:lnTo>
                  <a:pt x="810" y="2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0" name="Freeform 54"/>
          <p:cNvSpPr>
            <a:spLocks/>
          </p:cNvSpPr>
          <p:nvPr/>
        </p:nvSpPr>
        <p:spPr bwMode="auto">
          <a:xfrm>
            <a:off x="5751513" y="3482975"/>
            <a:ext cx="1711325" cy="317500"/>
          </a:xfrm>
          <a:custGeom>
            <a:avLst/>
            <a:gdLst>
              <a:gd name="T0" fmla="*/ 2147483647 w 835"/>
              <a:gd name="T1" fmla="*/ 2147483647 h 155"/>
              <a:gd name="T2" fmla="*/ 2147483647 w 835"/>
              <a:gd name="T3" fmla="*/ 2147483647 h 155"/>
              <a:gd name="T4" fmla="*/ 0 w 835"/>
              <a:gd name="T5" fmla="*/ 0 h 155"/>
              <a:gd name="T6" fmla="*/ 0 60000 65536"/>
              <a:gd name="T7" fmla="*/ 0 60000 65536"/>
              <a:gd name="T8" fmla="*/ 0 60000 65536"/>
              <a:gd name="T9" fmla="*/ 0 w 835"/>
              <a:gd name="T10" fmla="*/ 0 h 155"/>
              <a:gd name="T11" fmla="*/ 835 w 835"/>
              <a:gd name="T12" fmla="*/ 155 h 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5" h="155">
                <a:moveTo>
                  <a:pt x="835" y="155"/>
                </a:moveTo>
                <a:lnTo>
                  <a:pt x="739" y="15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1" name="Freeform 55"/>
          <p:cNvSpPr>
            <a:spLocks/>
          </p:cNvSpPr>
          <p:nvPr/>
        </p:nvSpPr>
        <p:spPr bwMode="auto">
          <a:xfrm>
            <a:off x="5930900" y="3403600"/>
            <a:ext cx="1528763" cy="177800"/>
          </a:xfrm>
          <a:custGeom>
            <a:avLst/>
            <a:gdLst>
              <a:gd name="T0" fmla="*/ 2147483647 w 747"/>
              <a:gd name="T1" fmla="*/ 2147483647 h 87"/>
              <a:gd name="T2" fmla="*/ 2147483647 w 747"/>
              <a:gd name="T3" fmla="*/ 2147483647 h 87"/>
              <a:gd name="T4" fmla="*/ 0 w 747"/>
              <a:gd name="T5" fmla="*/ 0 h 87"/>
              <a:gd name="T6" fmla="*/ 0 60000 65536"/>
              <a:gd name="T7" fmla="*/ 0 60000 65536"/>
              <a:gd name="T8" fmla="*/ 0 60000 65536"/>
              <a:gd name="T9" fmla="*/ 0 w 747"/>
              <a:gd name="T10" fmla="*/ 0 h 87"/>
              <a:gd name="T11" fmla="*/ 747 w 747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7" h="87">
                <a:moveTo>
                  <a:pt x="747" y="87"/>
                </a:moveTo>
                <a:lnTo>
                  <a:pt x="651" y="87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2" name="Line 56"/>
          <p:cNvSpPr>
            <a:spLocks noChangeShapeType="1"/>
          </p:cNvSpPr>
          <p:nvPr/>
        </p:nvSpPr>
        <p:spPr bwMode="auto">
          <a:xfrm flipH="1">
            <a:off x="5976938" y="3214688"/>
            <a:ext cx="14795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3" name="Line 57"/>
          <p:cNvSpPr>
            <a:spLocks noChangeShapeType="1"/>
          </p:cNvSpPr>
          <p:nvPr/>
        </p:nvSpPr>
        <p:spPr bwMode="auto">
          <a:xfrm flipH="1">
            <a:off x="5862638" y="4300538"/>
            <a:ext cx="15938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4" name="Line 62"/>
          <p:cNvSpPr>
            <a:spLocks noChangeShapeType="1"/>
          </p:cNvSpPr>
          <p:nvPr/>
        </p:nvSpPr>
        <p:spPr bwMode="auto">
          <a:xfrm flipH="1">
            <a:off x="6059488" y="4568825"/>
            <a:ext cx="14049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28.13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828800" y="144463"/>
            <a:ext cx="548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9460" name="Picture 2" descr="\\172.16.3.215\data4\Graphics\Powerpoint\MH_DCM\MH_DCM-TEXTEDIT PROJECTS\SALADIN 7e\Processed files\chapt28\chapt28_textedit\jpg\sal03717_28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1963" y="290513"/>
            <a:ext cx="4244975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Freeform 8"/>
          <p:cNvSpPr>
            <a:spLocks/>
          </p:cNvSpPr>
          <p:nvPr/>
        </p:nvSpPr>
        <p:spPr bwMode="auto">
          <a:xfrm>
            <a:off x="5053013" y="690563"/>
            <a:ext cx="1111250" cy="323850"/>
          </a:xfrm>
          <a:custGeom>
            <a:avLst/>
            <a:gdLst>
              <a:gd name="T0" fmla="*/ 0 w 700"/>
              <a:gd name="T1" fmla="*/ 2147483647 h 204"/>
              <a:gd name="T2" fmla="*/ 2147483647 w 700"/>
              <a:gd name="T3" fmla="*/ 2147483647 h 204"/>
              <a:gd name="T4" fmla="*/ 2147483647 w 700"/>
              <a:gd name="T5" fmla="*/ 0 h 204"/>
              <a:gd name="T6" fmla="*/ 0 60000 65536"/>
              <a:gd name="T7" fmla="*/ 0 60000 65536"/>
              <a:gd name="T8" fmla="*/ 0 60000 65536"/>
              <a:gd name="T9" fmla="*/ 0 w 700"/>
              <a:gd name="T10" fmla="*/ 0 h 204"/>
              <a:gd name="T11" fmla="*/ 700 w 700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0" h="204">
                <a:moveTo>
                  <a:pt x="0" y="204"/>
                </a:moveTo>
                <a:lnTo>
                  <a:pt x="290" y="2"/>
                </a:lnTo>
                <a:lnTo>
                  <a:pt x="70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Freeform 9"/>
          <p:cNvSpPr>
            <a:spLocks/>
          </p:cNvSpPr>
          <p:nvPr/>
        </p:nvSpPr>
        <p:spPr bwMode="auto">
          <a:xfrm>
            <a:off x="3960813" y="1804988"/>
            <a:ext cx="149225" cy="355600"/>
          </a:xfrm>
          <a:custGeom>
            <a:avLst/>
            <a:gdLst>
              <a:gd name="T0" fmla="*/ 2147483647 w 94"/>
              <a:gd name="T1" fmla="*/ 2147483647 h 224"/>
              <a:gd name="T2" fmla="*/ 2147483647 w 94"/>
              <a:gd name="T3" fmla="*/ 0 h 224"/>
              <a:gd name="T4" fmla="*/ 0 w 94"/>
              <a:gd name="T5" fmla="*/ 0 h 224"/>
              <a:gd name="T6" fmla="*/ 0 60000 65536"/>
              <a:gd name="T7" fmla="*/ 0 60000 65536"/>
              <a:gd name="T8" fmla="*/ 0 60000 65536"/>
              <a:gd name="T9" fmla="*/ 0 w 94"/>
              <a:gd name="T10" fmla="*/ 0 h 224"/>
              <a:gd name="T11" fmla="*/ 94 w 94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" h="224">
                <a:moveTo>
                  <a:pt x="94" y="224"/>
                </a:moveTo>
                <a:lnTo>
                  <a:pt x="9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5475288" y="5948363"/>
            <a:ext cx="6635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TextBox 38"/>
          <p:cNvSpPr txBox="1">
            <a:spLocks noChangeArrowheads="1"/>
          </p:cNvSpPr>
          <p:nvPr/>
        </p:nvSpPr>
        <p:spPr bwMode="auto">
          <a:xfrm>
            <a:off x="1803400" y="741363"/>
            <a:ext cx="1778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2</a:t>
            </a:r>
          </a:p>
        </p:txBody>
      </p:sp>
      <p:sp>
        <p:nvSpPr>
          <p:cNvPr id="19465" name="TextBox 39"/>
          <p:cNvSpPr txBox="1">
            <a:spLocks noChangeArrowheads="1"/>
          </p:cNvSpPr>
          <p:nvPr/>
        </p:nvSpPr>
        <p:spPr bwMode="auto">
          <a:xfrm>
            <a:off x="1798638" y="3408363"/>
            <a:ext cx="1778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1</a:t>
            </a:r>
          </a:p>
        </p:txBody>
      </p:sp>
      <p:sp>
        <p:nvSpPr>
          <p:cNvPr id="19466" name="TextBox 40"/>
          <p:cNvSpPr txBox="1">
            <a:spLocks noChangeArrowheads="1"/>
          </p:cNvSpPr>
          <p:nvPr/>
        </p:nvSpPr>
        <p:spPr bwMode="auto">
          <a:xfrm>
            <a:off x="4814888" y="1579563"/>
            <a:ext cx="1762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3</a:t>
            </a:r>
          </a:p>
        </p:txBody>
      </p:sp>
      <p:sp>
        <p:nvSpPr>
          <p:cNvPr id="19467" name="TextBox 41"/>
          <p:cNvSpPr txBox="1">
            <a:spLocks noChangeArrowheads="1"/>
          </p:cNvSpPr>
          <p:nvPr/>
        </p:nvSpPr>
        <p:spPr bwMode="auto">
          <a:xfrm>
            <a:off x="4814888" y="3027363"/>
            <a:ext cx="1778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4</a:t>
            </a:r>
          </a:p>
        </p:txBody>
      </p:sp>
      <p:sp>
        <p:nvSpPr>
          <p:cNvPr id="19468" name="TextBox 42"/>
          <p:cNvSpPr txBox="1">
            <a:spLocks noChangeArrowheads="1"/>
          </p:cNvSpPr>
          <p:nvPr/>
        </p:nvSpPr>
        <p:spPr bwMode="auto">
          <a:xfrm>
            <a:off x="5614988" y="4719638"/>
            <a:ext cx="1762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5</a:t>
            </a:r>
          </a:p>
        </p:txBody>
      </p:sp>
      <p:sp>
        <p:nvSpPr>
          <p:cNvPr id="19469" name="TextBox 43"/>
          <p:cNvSpPr txBox="1">
            <a:spLocks noChangeArrowheads="1"/>
          </p:cNvSpPr>
          <p:nvPr/>
        </p:nvSpPr>
        <p:spPr bwMode="auto">
          <a:xfrm>
            <a:off x="4667250" y="774700"/>
            <a:ext cx="5286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GnRH</a:t>
            </a:r>
          </a:p>
        </p:txBody>
      </p:sp>
      <p:sp>
        <p:nvSpPr>
          <p:cNvPr id="19470" name="TextBox 44"/>
          <p:cNvSpPr txBox="1">
            <a:spLocks noChangeArrowheads="1"/>
          </p:cNvSpPr>
          <p:nvPr/>
        </p:nvSpPr>
        <p:spPr bwMode="auto">
          <a:xfrm>
            <a:off x="6203950" y="603250"/>
            <a:ext cx="11509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Hypothalamus</a:t>
            </a:r>
          </a:p>
        </p:txBody>
      </p:sp>
      <p:sp>
        <p:nvSpPr>
          <p:cNvPr id="19471" name="TextBox 45"/>
          <p:cNvSpPr txBox="1">
            <a:spLocks noChangeArrowheads="1"/>
          </p:cNvSpPr>
          <p:nvPr/>
        </p:nvSpPr>
        <p:spPr bwMode="auto">
          <a:xfrm>
            <a:off x="2025650" y="744538"/>
            <a:ext cx="1554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Estradiol stimulates</a:t>
            </a:r>
          </a:p>
          <a:p>
            <a:r>
              <a:rPr lang="en-US" sz="1200" b="1"/>
              <a:t>hypothalamus and</a:t>
            </a:r>
          </a:p>
          <a:p>
            <a:r>
              <a:rPr lang="en-US" sz="1200" b="1"/>
              <a:t>anterior pituitary</a:t>
            </a:r>
          </a:p>
        </p:txBody>
      </p:sp>
      <p:sp>
        <p:nvSpPr>
          <p:cNvPr id="19472" name="TextBox 46"/>
          <p:cNvSpPr txBox="1">
            <a:spLocks noChangeArrowheads="1"/>
          </p:cNvSpPr>
          <p:nvPr/>
        </p:nvSpPr>
        <p:spPr bwMode="auto">
          <a:xfrm>
            <a:off x="3346450" y="1703388"/>
            <a:ext cx="7000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Anterior</a:t>
            </a:r>
          </a:p>
          <a:p>
            <a:r>
              <a:rPr lang="en-US" sz="1200" b="1"/>
              <a:t>pituitary</a:t>
            </a:r>
          </a:p>
        </p:txBody>
      </p:sp>
      <p:sp>
        <p:nvSpPr>
          <p:cNvPr id="19473" name="TextBox 47"/>
          <p:cNvSpPr txBox="1">
            <a:spLocks noChangeArrowheads="1"/>
          </p:cNvSpPr>
          <p:nvPr/>
        </p:nvSpPr>
        <p:spPr bwMode="auto">
          <a:xfrm>
            <a:off x="5022850" y="1582738"/>
            <a:ext cx="22939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Hypothalamus secretes GnRH</a:t>
            </a:r>
          </a:p>
        </p:txBody>
      </p:sp>
      <p:sp>
        <p:nvSpPr>
          <p:cNvPr id="19474" name="TextBox 48"/>
          <p:cNvSpPr txBox="1">
            <a:spLocks noChangeArrowheads="1"/>
          </p:cNvSpPr>
          <p:nvPr/>
        </p:nvSpPr>
        <p:spPr bwMode="auto">
          <a:xfrm>
            <a:off x="2012950" y="3411538"/>
            <a:ext cx="19383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Maturing follicle secretes</a:t>
            </a:r>
          </a:p>
          <a:p>
            <a:r>
              <a:rPr lang="en-US" sz="1200" b="1"/>
              <a:t>estradiol</a:t>
            </a:r>
          </a:p>
        </p:txBody>
      </p:sp>
      <p:sp>
        <p:nvSpPr>
          <p:cNvPr id="19475" name="TextBox 49"/>
          <p:cNvSpPr txBox="1">
            <a:spLocks noChangeArrowheads="1"/>
          </p:cNvSpPr>
          <p:nvPr/>
        </p:nvSpPr>
        <p:spPr bwMode="auto">
          <a:xfrm>
            <a:off x="5022850" y="3030538"/>
            <a:ext cx="1733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GnRH and estradiol</a:t>
            </a:r>
          </a:p>
          <a:p>
            <a:r>
              <a:rPr lang="en-US" sz="1200" b="1"/>
              <a:t>stimulate pituitary</a:t>
            </a:r>
          </a:p>
          <a:p>
            <a:r>
              <a:rPr lang="en-US" sz="1200" b="1"/>
              <a:t>to secrete LH and FSH</a:t>
            </a:r>
          </a:p>
        </p:txBody>
      </p:sp>
      <p:sp>
        <p:nvSpPr>
          <p:cNvPr id="19476" name="TextBox 50"/>
          <p:cNvSpPr txBox="1">
            <a:spLocks noChangeArrowheads="1"/>
          </p:cNvSpPr>
          <p:nvPr/>
        </p:nvSpPr>
        <p:spPr bwMode="auto">
          <a:xfrm>
            <a:off x="3943350" y="2382838"/>
            <a:ext cx="2968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LH</a:t>
            </a:r>
          </a:p>
        </p:txBody>
      </p:sp>
      <p:sp>
        <p:nvSpPr>
          <p:cNvPr id="19477" name="TextBox 51"/>
          <p:cNvSpPr txBox="1">
            <a:spLocks noChangeArrowheads="1"/>
          </p:cNvSpPr>
          <p:nvPr/>
        </p:nvSpPr>
        <p:spPr bwMode="auto">
          <a:xfrm>
            <a:off x="3940175" y="2586038"/>
            <a:ext cx="400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FSH</a:t>
            </a:r>
          </a:p>
        </p:txBody>
      </p:sp>
      <p:sp>
        <p:nvSpPr>
          <p:cNvPr id="19478" name="TextBox 52"/>
          <p:cNvSpPr txBox="1">
            <a:spLocks noChangeArrowheads="1"/>
          </p:cNvSpPr>
          <p:nvPr/>
        </p:nvSpPr>
        <p:spPr bwMode="auto">
          <a:xfrm>
            <a:off x="5822950" y="4719638"/>
            <a:ext cx="15890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Oocyte completes</a:t>
            </a:r>
          </a:p>
          <a:p>
            <a:r>
              <a:rPr lang="en-US" sz="1200" b="1"/>
              <a:t>meiosis I; follicle</a:t>
            </a:r>
          </a:p>
          <a:p>
            <a:r>
              <a:rPr lang="en-US" sz="1200" b="1"/>
              <a:t>rapidly enlarges and</a:t>
            </a:r>
          </a:p>
          <a:p>
            <a:r>
              <a:rPr lang="en-US" sz="1200" b="1"/>
              <a:t>then ovulates</a:t>
            </a:r>
          </a:p>
        </p:txBody>
      </p:sp>
      <p:sp>
        <p:nvSpPr>
          <p:cNvPr id="19479" name="TextBox 53"/>
          <p:cNvSpPr txBox="1">
            <a:spLocks noChangeArrowheads="1"/>
          </p:cNvSpPr>
          <p:nvPr/>
        </p:nvSpPr>
        <p:spPr bwMode="auto">
          <a:xfrm>
            <a:off x="6178550" y="5856288"/>
            <a:ext cx="860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Ovulated</a:t>
            </a:r>
          </a:p>
          <a:p>
            <a:r>
              <a:rPr lang="en-US" sz="1200" b="1"/>
              <a:t>secondary</a:t>
            </a:r>
          </a:p>
          <a:p>
            <a:r>
              <a:rPr lang="en-US" sz="1200" b="1"/>
              <a:t>oocyte</a:t>
            </a:r>
          </a:p>
        </p:txBody>
      </p:sp>
      <p:sp>
        <p:nvSpPr>
          <p:cNvPr id="19480" name="Freeform 28"/>
          <p:cNvSpPr>
            <a:spLocks/>
          </p:cNvSpPr>
          <p:nvPr/>
        </p:nvSpPr>
        <p:spPr bwMode="auto">
          <a:xfrm>
            <a:off x="2760663" y="2590800"/>
            <a:ext cx="1019175" cy="720725"/>
          </a:xfrm>
          <a:custGeom>
            <a:avLst/>
            <a:gdLst>
              <a:gd name="T0" fmla="*/ 0 w 642"/>
              <a:gd name="T1" fmla="*/ 2147483647 h 454"/>
              <a:gd name="T2" fmla="*/ 0 w 642"/>
              <a:gd name="T3" fmla="*/ 2147483647 h 454"/>
              <a:gd name="T4" fmla="*/ 2147483647 w 642"/>
              <a:gd name="T5" fmla="*/ 2147483647 h 454"/>
              <a:gd name="T6" fmla="*/ 2147483647 w 642"/>
              <a:gd name="T7" fmla="*/ 2147483647 h 454"/>
              <a:gd name="T8" fmla="*/ 2147483647 w 642"/>
              <a:gd name="T9" fmla="*/ 2147483647 h 454"/>
              <a:gd name="T10" fmla="*/ 2147483647 w 642"/>
              <a:gd name="T11" fmla="*/ 2147483647 h 454"/>
              <a:gd name="T12" fmla="*/ 2147483647 w 642"/>
              <a:gd name="T13" fmla="*/ 2147483647 h 454"/>
              <a:gd name="T14" fmla="*/ 2147483647 w 642"/>
              <a:gd name="T15" fmla="*/ 2147483647 h 454"/>
              <a:gd name="T16" fmla="*/ 2147483647 w 642"/>
              <a:gd name="T17" fmla="*/ 2147483647 h 454"/>
              <a:gd name="T18" fmla="*/ 2147483647 w 642"/>
              <a:gd name="T19" fmla="*/ 2147483647 h 454"/>
              <a:gd name="T20" fmla="*/ 2147483647 w 642"/>
              <a:gd name="T21" fmla="*/ 2147483647 h 454"/>
              <a:gd name="T22" fmla="*/ 2147483647 w 642"/>
              <a:gd name="T23" fmla="*/ 2147483647 h 454"/>
              <a:gd name="T24" fmla="*/ 2147483647 w 642"/>
              <a:gd name="T25" fmla="*/ 2147483647 h 454"/>
              <a:gd name="T26" fmla="*/ 2147483647 w 642"/>
              <a:gd name="T27" fmla="*/ 2147483647 h 454"/>
              <a:gd name="T28" fmla="*/ 2147483647 w 642"/>
              <a:gd name="T29" fmla="*/ 2147483647 h 454"/>
              <a:gd name="T30" fmla="*/ 2147483647 w 642"/>
              <a:gd name="T31" fmla="*/ 2147483647 h 454"/>
              <a:gd name="T32" fmla="*/ 2147483647 w 642"/>
              <a:gd name="T33" fmla="*/ 2147483647 h 454"/>
              <a:gd name="T34" fmla="*/ 2147483647 w 642"/>
              <a:gd name="T35" fmla="*/ 2147483647 h 454"/>
              <a:gd name="T36" fmla="*/ 2147483647 w 642"/>
              <a:gd name="T37" fmla="*/ 2147483647 h 454"/>
              <a:gd name="T38" fmla="*/ 2147483647 w 642"/>
              <a:gd name="T39" fmla="*/ 2147483647 h 454"/>
              <a:gd name="T40" fmla="*/ 2147483647 w 642"/>
              <a:gd name="T41" fmla="*/ 2147483647 h 454"/>
              <a:gd name="T42" fmla="*/ 2147483647 w 642"/>
              <a:gd name="T43" fmla="*/ 2147483647 h 454"/>
              <a:gd name="T44" fmla="*/ 2147483647 w 642"/>
              <a:gd name="T45" fmla="*/ 2147483647 h 454"/>
              <a:gd name="T46" fmla="*/ 2147483647 w 642"/>
              <a:gd name="T47" fmla="*/ 2147483647 h 454"/>
              <a:gd name="T48" fmla="*/ 2147483647 w 642"/>
              <a:gd name="T49" fmla="*/ 2147483647 h 454"/>
              <a:gd name="T50" fmla="*/ 2147483647 w 642"/>
              <a:gd name="T51" fmla="*/ 2147483647 h 454"/>
              <a:gd name="T52" fmla="*/ 2147483647 w 642"/>
              <a:gd name="T53" fmla="*/ 2147483647 h 454"/>
              <a:gd name="T54" fmla="*/ 2147483647 w 642"/>
              <a:gd name="T55" fmla="*/ 0 h 4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42"/>
              <a:gd name="T85" fmla="*/ 0 h 454"/>
              <a:gd name="T86" fmla="*/ 642 w 642"/>
              <a:gd name="T87" fmla="*/ 454 h 45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42" h="454">
                <a:moveTo>
                  <a:pt x="0" y="454"/>
                </a:moveTo>
                <a:lnTo>
                  <a:pt x="0" y="454"/>
                </a:lnTo>
                <a:lnTo>
                  <a:pt x="4" y="420"/>
                </a:lnTo>
                <a:lnTo>
                  <a:pt x="12" y="386"/>
                </a:lnTo>
                <a:lnTo>
                  <a:pt x="20" y="350"/>
                </a:lnTo>
                <a:lnTo>
                  <a:pt x="34" y="312"/>
                </a:lnTo>
                <a:lnTo>
                  <a:pt x="52" y="274"/>
                </a:lnTo>
                <a:lnTo>
                  <a:pt x="74" y="238"/>
                </a:lnTo>
                <a:lnTo>
                  <a:pt x="86" y="220"/>
                </a:lnTo>
                <a:lnTo>
                  <a:pt x="100" y="202"/>
                </a:lnTo>
                <a:lnTo>
                  <a:pt x="116" y="184"/>
                </a:lnTo>
                <a:lnTo>
                  <a:pt x="132" y="168"/>
                </a:lnTo>
                <a:lnTo>
                  <a:pt x="150" y="150"/>
                </a:lnTo>
                <a:lnTo>
                  <a:pt x="170" y="134"/>
                </a:lnTo>
                <a:lnTo>
                  <a:pt x="192" y="120"/>
                </a:lnTo>
                <a:lnTo>
                  <a:pt x="216" y="104"/>
                </a:lnTo>
                <a:lnTo>
                  <a:pt x="240" y="90"/>
                </a:lnTo>
                <a:lnTo>
                  <a:pt x="266" y="78"/>
                </a:lnTo>
                <a:lnTo>
                  <a:pt x="296" y="64"/>
                </a:lnTo>
                <a:lnTo>
                  <a:pt x="326" y="54"/>
                </a:lnTo>
                <a:lnTo>
                  <a:pt x="358" y="42"/>
                </a:lnTo>
                <a:lnTo>
                  <a:pt x="392" y="32"/>
                </a:lnTo>
                <a:lnTo>
                  <a:pt x="428" y="24"/>
                </a:lnTo>
                <a:lnTo>
                  <a:pt x="466" y="18"/>
                </a:lnTo>
                <a:lnTo>
                  <a:pt x="508" y="12"/>
                </a:lnTo>
                <a:lnTo>
                  <a:pt x="550" y="6"/>
                </a:lnTo>
                <a:lnTo>
                  <a:pt x="594" y="2"/>
                </a:lnTo>
                <a:lnTo>
                  <a:pt x="642" y="0"/>
                </a:lnTo>
              </a:path>
            </a:pathLst>
          </a:cu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1" name="Freeform 29"/>
          <p:cNvSpPr>
            <a:spLocks/>
          </p:cNvSpPr>
          <p:nvPr/>
        </p:nvSpPr>
        <p:spPr bwMode="auto">
          <a:xfrm>
            <a:off x="2897188" y="3873500"/>
            <a:ext cx="889000" cy="444500"/>
          </a:xfrm>
          <a:custGeom>
            <a:avLst/>
            <a:gdLst>
              <a:gd name="T0" fmla="*/ 0 w 560"/>
              <a:gd name="T1" fmla="*/ 0 h 280"/>
              <a:gd name="T2" fmla="*/ 0 w 560"/>
              <a:gd name="T3" fmla="*/ 0 h 280"/>
              <a:gd name="T4" fmla="*/ 2147483647 w 560"/>
              <a:gd name="T5" fmla="*/ 2147483647 h 280"/>
              <a:gd name="T6" fmla="*/ 2147483647 w 560"/>
              <a:gd name="T7" fmla="*/ 2147483647 h 280"/>
              <a:gd name="T8" fmla="*/ 2147483647 w 560"/>
              <a:gd name="T9" fmla="*/ 2147483647 h 280"/>
              <a:gd name="T10" fmla="*/ 2147483647 w 560"/>
              <a:gd name="T11" fmla="*/ 2147483647 h 280"/>
              <a:gd name="T12" fmla="*/ 2147483647 w 560"/>
              <a:gd name="T13" fmla="*/ 2147483647 h 280"/>
              <a:gd name="T14" fmla="*/ 2147483647 w 560"/>
              <a:gd name="T15" fmla="*/ 2147483647 h 280"/>
              <a:gd name="T16" fmla="*/ 2147483647 w 560"/>
              <a:gd name="T17" fmla="*/ 2147483647 h 280"/>
              <a:gd name="T18" fmla="*/ 2147483647 w 560"/>
              <a:gd name="T19" fmla="*/ 2147483647 h 280"/>
              <a:gd name="T20" fmla="*/ 2147483647 w 560"/>
              <a:gd name="T21" fmla="*/ 2147483647 h 280"/>
              <a:gd name="T22" fmla="*/ 2147483647 w 560"/>
              <a:gd name="T23" fmla="*/ 2147483647 h 280"/>
              <a:gd name="T24" fmla="*/ 2147483647 w 560"/>
              <a:gd name="T25" fmla="*/ 2147483647 h 280"/>
              <a:gd name="T26" fmla="*/ 2147483647 w 560"/>
              <a:gd name="T27" fmla="*/ 2147483647 h 280"/>
              <a:gd name="T28" fmla="*/ 2147483647 w 560"/>
              <a:gd name="T29" fmla="*/ 2147483647 h 280"/>
              <a:gd name="T30" fmla="*/ 2147483647 w 560"/>
              <a:gd name="T31" fmla="*/ 2147483647 h 280"/>
              <a:gd name="T32" fmla="*/ 2147483647 w 560"/>
              <a:gd name="T33" fmla="*/ 2147483647 h 280"/>
              <a:gd name="T34" fmla="*/ 2147483647 w 560"/>
              <a:gd name="T35" fmla="*/ 2147483647 h 280"/>
              <a:gd name="T36" fmla="*/ 2147483647 w 560"/>
              <a:gd name="T37" fmla="*/ 2147483647 h 280"/>
              <a:gd name="T38" fmla="*/ 2147483647 w 560"/>
              <a:gd name="T39" fmla="*/ 2147483647 h 28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60"/>
              <a:gd name="T61" fmla="*/ 0 h 280"/>
              <a:gd name="T62" fmla="*/ 560 w 560"/>
              <a:gd name="T63" fmla="*/ 280 h 28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60" h="280">
                <a:moveTo>
                  <a:pt x="0" y="0"/>
                </a:moveTo>
                <a:lnTo>
                  <a:pt x="0" y="0"/>
                </a:lnTo>
                <a:lnTo>
                  <a:pt x="12" y="28"/>
                </a:lnTo>
                <a:lnTo>
                  <a:pt x="32" y="68"/>
                </a:lnTo>
                <a:lnTo>
                  <a:pt x="54" y="104"/>
                </a:lnTo>
                <a:lnTo>
                  <a:pt x="78" y="136"/>
                </a:lnTo>
                <a:lnTo>
                  <a:pt x="104" y="166"/>
                </a:lnTo>
                <a:lnTo>
                  <a:pt x="132" y="192"/>
                </a:lnTo>
                <a:lnTo>
                  <a:pt x="160" y="214"/>
                </a:lnTo>
                <a:lnTo>
                  <a:pt x="192" y="234"/>
                </a:lnTo>
                <a:lnTo>
                  <a:pt x="224" y="248"/>
                </a:lnTo>
                <a:lnTo>
                  <a:pt x="260" y="262"/>
                </a:lnTo>
                <a:lnTo>
                  <a:pt x="296" y="270"/>
                </a:lnTo>
                <a:lnTo>
                  <a:pt x="334" y="278"/>
                </a:lnTo>
                <a:lnTo>
                  <a:pt x="376" y="280"/>
                </a:lnTo>
                <a:lnTo>
                  <a:pt x="418" y="280"/>
                </a:lnTo>
                <a:lnTo>
                  <a:pt x="462" y="278"/>
                </a:lnTo>
                <a:lnTo>
                  <a:pt x="510" y="270"/>
                </a:lnTo>
                <a:lnTo>
                  <a:pt x="560" y="262"/>
                </a:lnTo>
              </a:path>
            </a:pathLst>
          </a:cu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2" name="Freeform 30"/>
          <p:cNvSpPr>
            <a:spLocks/>
          </p:cNvSpPr>
          <p:nvPr/>
        </p:nvSpPr>
        <p:spPr bwMode="auto">
          <a:xfrm>
            <a:off x="2703513" y="946150"/>
            <a:ext cx="1708150" cy="2371725"/>
          </a:xfrm>
          <a:custGeom>
            <a:avLst/>
            <a:gdLst>
              <a:gd name="T0" fmla="*/ 2147483647 w 1076"/>
              <a:gd name="T1" fmla="*/ 0 h 1494"/>
              <a:gd name="T2" fmla="*/ 2147483647 w 1076"/>
              <a:gd name="T3" fmla="*/ 0 h 1494"/>
              <a:gd name="T4" fmla="*/ 2147483647 w 1076"/>
              <a:gd name="T5" fmla="*/ 2147483647 h 1494"/>
              <a:gd name="T6" fmla="*/ 2147483647 w 1076"/>
              <a:gd name="T7" fmla="*/ 2147483647 h 1494"/>
              <a:gd name="T8" fmla="*/ 2147483647 w 1076"/>
              <a:gd name="T9" fmla="*/ 2147483647 h 1494"/>
              <a:gd name="T10" fmla="*/ 2147483647 w 1076"/>
              <a:gd name="T11" fmla="*/ 2147483647 h 1494"/>
              <a:gd name="T12" fmla="*/ 2147483647 w 1076"/>
              <a:gd name="T13" fmla="*/ 2147483647 h 1494"/>
              <a:gd name="T14" fmla="*/ 2147483647 w 1076"/>
              <a:gd name="T15" fmla="*/ 2147483647 h 1494"/>
              <a:gd name="T16" fmla="*/ 2147483647 w 1076"/>
              <a:gd name="T17" fmla="*/ 2147483647 h 1494"/>
              <a:gd name="T18" fmla="*/ 2147483647 w 1076"/>
              <a:gd name="T19" fmla="*/ 2147483647 h 1494"/>
              <a:gd name="T20" fmla="*/ 2147483647 w 1076"/>
              <a:gd name="T21" fmla="*/ 2147483647 h 1494"/>
              <a:gd name="T22" fmla="*/ 2147483647 w 1076"/>
              <a:gd name="T23" fmla="*/ 2147483647 h 1494"/>
              <a:gd name="T24" fmla="*/ 2147483647 w 1076"/>
              <a:gd name="T25" fmla="*/ 2147483647 h 1494"/>
              <a:gd name="T26" fmla="*/ 2147483647 w 1076"/>
              <a:gd name="T27" fmla="*/ 2147483647 h 1494"/>
              <a:gd name="T28" fmla="*/ 2147483647 w 1076"/>
              <a:gd name="T29" fmla="*/ 2147483647 h 1494"/>
              <a:gd name="T30" fmla="*/ 2147483647 w 1076"/>
              <a:gd name="T31" fmla="*/ 2147483647 h 1494"/>
              <a:gd name="T32" fmla="*/ 2147483647 w 1076"/>
              <a:gd name="T33" fmla="*/ 2147483647 h 1494"/>
              <a:gd name="T34" fmla="*/ 2147483647 w 1076"/>
              <a:gd name="T35" fmla="*/ 2147483647 h 1494"/>
              <a:gd name="T36" fmla="*/ 2147483647 w 1076"/>
              <a:gd name="T37" fmla="*/ 2147483647 h 1494"/>
              <a:gd name="T38" fmla="*/ 2147483647 w 1076"/>
              <a:gd name="T39" fmla="*/ 2147483647 h 1494"/>
              <a:gd name="T40" fmla="*/ 2147483647 w 1076"/>
              <a:gd name="T41" fmla="*/ 2147483647 h 1494"/>
              <a:gd name="T42" fmla="*/ 2147483647 w 1076"/>
              <a:gd name="T43" fmla="*/ 2147483647 h 1494"/>
              <a:gd name="T44" fmla="*/ 2147483647 w 1076"/>
              <a:gd name="T45" fmla="*/ 2147483647 h 1494"/>
              <a:gd name="T46" fmla="*/ 2147483647 w 1076"/>
              <a:gd name="T47" fmla="*/ 2147483647 h 1494"/>
              <a:gd name="T48" fmla="*/ 2147483647 w 1076"/>
              <a:gd name="T49" fmla="*/ 2147483647 h 1494"/>
              <a:gd name="T50" fmla="*/ 2147483647 w 1076"/>
              <a:gd name="T51" fmla="*/ 2147483647 h 1494"/>
              <a:gd name="T52" fmla="*/ 2147483647 w 1076"/>
              <a:gd name="T53" fmla="*/ 2147483647 h 1494"/>
              <a:gd name="T54" fmla="*/ 2147483647 w 1076"/>
              <a:gd name="T55" fmla="*/ 2147483647 h 1494"/>
              <a:gd name="T56" fmla="*/ 0 w 1076"/>
              <a:gd name="T57" fmla="*/ 2147483647 h 1494"/>
              <a:gd name="T58" fmla="*/ 0 w 1076"/>
              <a:gd name="T59" fmla="*/ 2147483647 h 1494"/>
              <a:gd name="T60" fmla="*/ 0 w 1076"/>
              <a:gd name="T61" fmla="*/ 2147483647 h 1494"/>
              <a:gd name="T62" fmla="*/ 2147483647 w 1076"/>
              <a:gd name="T63" fmla="*/ 2147483647 h 1494"/>
              <a:gd name="T64" fmla="*/ 2147483647 w 1076"/>
              <a:gd name="T65" fmla="*/ 2147483647 h 1494"/>
              <a:gd name="T66" fmla="*/ 2147483647 w 1076"/>
              <a:gd name="T67" fmla="*/ 2147483647 h 149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76"/>
              <a:gd name="T103" fmla="*/ 0 h 1494"/>
              <a:gd name="T104" fmla="*/ 1076 w 1076"/>
              <a:gd name="T105" fmla="*/ 1494 h 149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76" h="1494">
                <a:moveTo>
                  <a:pt x="1076" y="0"/>
                </a:moveTo>
                <a:lnTo>
                  <a:pt x="1076" y="0"/>
                </a:lnTo>
                <a:lnTo>
                  <a:pt x="994" y="38"/>
                </a:lnTo>
                <a:lnTo>
                  <a:pt x="914" y="76"/>
                </a:lnTo>
                <a:lnTo>
                  <a:pt x="840" y="116"/>
                </a:lnTo>
                <a:lnTo>
                  <a:pt x="768" y="156"/>
                </a:lnTo>
                <a:lnTo>
                  <a:pt x="700" y="198"/>
                </a:lnTo>
                <a:lnTo>
                  <a:pt x="636" y="240"/>
                </a:lnTo>
                <a:lnTo>
                  <a:pt x="576" y="282"/>
                </a:lnTo>
                <a:lnTo>
                  <a:pt x="518" y="326"/>
                </a:lnTo>
                <a:lnTo>
                  <a:pt x="464" y="370"/>
                </a:lnTo>
                <a:lnTo>
                  <a:pt x="414" y="416"/>
                </a:lnTo>
                <a:lnTo>
                  <a:pt x="366" y="462"/>
                </a:lnTo>
                <a:lnTo>
                  <a:pt x="322" y="508"/>
                </a:lnTo>
                <a:lnTo>
                  <a:pt x="280" y="554"/>
                </a:lnTo>
                <a:lnTo>
                  <a:pt x="242" y="602"/>
                </a:lnTo>
                <a:lnTo>
                  <a:pt x="208" y="650"/>
                </a:lnTo>
                <a:lnTo>
                  <a:pt x="176" y="698"/>
                </a:lnTo>
                <a:lnTo>
                  <a:pt x="146" y="746"/>
                </a:lnTo>
                <a:lnTo>
                  <a:pt x="120" y="796"/>
                </a:lnTo>
                <a:lnTo>
                  <a:pt x="98" y="844"/>
                </a:lnTo>
                <a:lnTo>
                  <a:pt x="76" y="894"/>
                </a:lnTo>
                <a:lnTo>
                  <a:pt x="58" y="944"/>
                </a:lnTo>
                <a:lnTo>
                  <a:pt x="42" y="994"/>
                </a:lnTo>
                <a:lnTo>
                  <a:pt x="30" y="1044"/>
                </a:lnTo>
                <a:lnTo>
                  <a:pt x="18" y="1094"/>
                </a:lnTo>
                <a:lnTo>
                  <a:pt x="10" y="1144"/>
                </a:lnTo>
                <a:lnTo>
                  <a:pt x="4" y="1194"/>
                </a:lnTo>
                <a:lnTo>
                  <a:pt x="0" y="1244"/>
                </a:lnTo>
                <a:lnTo>
                  <a:pt x="0" y="1294"/>
                </a:lnTo>
                <a:lnTo>
                  <a:pt x="0" y="1344"/>
                </a:lnTo>
                <a:lnTo>
                  <a:pt x="2" y="1394"/>
                </a:lnTo>
                <a:lnTo>
                  <a:pt x="8" y="1444"/>
                </a:lnTo>
                <a:lnTo>
                  <a:pt x="14" y="1494"/>
                </a:lnTo>
              </a:path>
            </a:pathLst>
          </a:cu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3" name="Freeform 31"/>
          <p:cNvSpPr>
            <a:spLocks/>
          </p:cNvSpPr>
          <p:nvPr/>
        </p:nvSpPr>
        <p:spPr bwMode="auto">
          <a:xfrm>
            <a:off x="4297363" y="2679700"/>
            <a:ext cx="838200" cy="2324100"/>
          </a:xfrm>
          <a:custGeom>
            <a:avLst/>
            <a:gdLst>
              <a:gd name="T0" fmla="*/ 0 w 528"/>
              <a:gd name="T1" fmla="*/ 0 h 1464"/>
              <a:gd name="T2" fmla="*/ 0 w 528"/>
              <a:gd name="T3" fmla="*/ 0 h 1464"/>
              <a:gd name="T4" fmla="*/ 2147483647 w 528"/>
              <a:gd name="T5" fmla="*/ 2147483647 h 1464"/>
              <a:gd name="T6" fmla="*/ 2147483647 w 528"/>
              <a:gd name="T7" fmla="*/ 2147483647 h 1464"/>
              <a:gd name="T8" fmla="*/ 2147483647 w 528"/>
              <a:gd name="T9" fmla="*/ 2147483647 h 1464"/>
              <a:gd name="T10" fmla="*/ 2147483647 w 528"/>
              <a:gd name="T11" fmla="*/ 2147483647 h 1464"/>
              <a:gd name="T12" fmla="*/ 2147483647 w 528"/>
              <a:gd name="T13" fmla="*/ 2147483647 h 1464"/>
              <a:gd name="T14" fmla="*/ 2147483647 w 528"/>
              <a:gd name="T15" fmla="*/ 2147483647 h 1464"/>
              <a:gd name="T16" fmla="*/ 2147483647 w 528"/>
              <a:gd name="T17" fmla="*/ 2147483647 h 1464"/>
              <a:gd name="T18" fmla="*/ 2147483647 w 528"/>
              <a:gd name="T19" fmla="*/ 2147483647 h 1464"/>
              <a:gd name="T20" fmla="*/ 2147483647 w 528"/>
              <a:gd name="T21" fmla="*/ 2147483647 h 1464"/>
              <a:gd name="T22" fmla="*/ 2147483647 w 528"/>
              <a:gd name="T23" fmla="*/ 2147483647 h 1464"/>
              <a:gd name="T24" fmla="*/ 2147483647 w 528"/>
              <a:gd name="T25" fmla="*/ 2147483647 h 1464"/>
              <a:gd name="T26" fmla="*/ 2147483647 w 528"/>
              <a:gd name="T27" fmla="*/ 2147483647 h 1464"/>
              <a:gd name="T28" fmla="*/ 2147483647 w 528"/>
              <a:gd name="T29" fmla="*/ 2147483647 h 1464"/>
              <a:gd name="T30" fmla="*/ 2147483647 w 528"/>
              <a:gd name="T31" fmla="*/ 2147483647 h 1464"/>
              <a:gd name="T32" fmla="*/ 2147483647 w 528"/>
              <a:gd name="T33" fmla="*/ 2147483647 h 1464"/>
              <a:gd name="T34" fmla="*/ 2147483647 w 528"/>
              <a:gd name="T35" fmla="*/ 2147483647 h 1464"/>
              <a:gd name="T36" fmla="*/ 2147483647 w 528"/>
              <a:gd name="T37" fmla="*/ 2147483647 h 1464"/>
              <a:gd name="T38" fmla="*/ 2147483647 w 528"/>
              <a:gd name="T39" fmla="*/ 2147483647 h 1464"/>
              <a:gd name="T40" fmla="*/ 2147483647 w 528"/>
              <a:gd name="T41" fmla="*/ 2147483647 h 1464"/>
              <a:gd name="T42" fmla="*/ 2147483647 w 528"/>
              <a:gd name="T43" fmla="*/ 2147483647 h 1464"/>
              <a:gd name="T44" fmla="*/ 2147483647 w 528"/>
              <a:gd name="T45" fmla="*/ 2147483647 h 1464"/>
              <a:gd name="T46" fmla="*/ 2147483647 w 528"/>
              <a:gd name="T47" fmla="*/ 2147483647 h 1464"/>
              <a:gd name="T48" fmla="*/ 2147483647 w 528"/>
              <a:gd name="T49" fmla="*/ 2147483647 h 1464"/>
              <a:gd name="T50" fmla="*/ 2147483647 w 528"/>
              <a:gd name="T51" fmla="*/ 2147483647 h 1464"/>
              <a:gd name="T52" fmla="*/ 2147483647 w 528"/>
              <a:gd name="T53" fmla="*/ 2147483647 h 1464"/>
              <a:gd name="T54" fmla="*/ 2147483647 w 528"/>
              <a:gd name="T55" fmla="*/ 2147483647 h 1464"/>
              <a:gd name="T56" fmla="*/ 2147483647 w 528"/>
              <a:gd name="T57" fmla="*/ 2147483647 h 146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28"/>
              <a:gd name="T88" fmla="*/ 0 h 1464"/>
              <a:gd name="T89" fmla="*/ 528 w 528"/>
              <a:gd name="T90" fmla="*/ 1464 h 146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28" h="1464">
                <a:moveTo>
                  <a:pt x="0" y="0"/>
                </a:moveTo>
                <a:lnTo>
                  <a:pt x="0" y="0"/>
                </a:lnTo>
                <a:lnTo>
                  <a:pt x="22" y="20"/>
                </a:lnTo>
                <a:lnTo>
                  <a:pt x="46" y="44"/>
                </a:lnTo>
                <a:lnTo>
                  <a:pt x="68" y="70"/>
                </a:lnTo>
                <a:lnTo>
                  <a:pt x="92" y="100"/>
                </a:lnTo>
                <a:lnTo>
                  <a:pt x="142" y="164"/>
                </a:lnTo>
                <a:lnTo>
                  <a:pt x="192" y="238"/>
                </a:lnTo>
                <a:lnTo>
                  <a:pt x="242" y="320"/>
                </a:lnTo>
                <a:lnTo>
                  <a:pt x="290" y="408"/>
                </a:lnTo>
                <a:lnTo>
                  <a:pt x="338" y="502"/>
                </a:lnTo>
                <a:lnTo>
                  <a:pt x="360" y="552"/>
                </a:lnTo>
                <a:lnTo>
                  <a:pt x="382" y="602"/>
                </a:lnTo>
                <a:lnTo>
                  <a:pt x="402" y="654"/>
                </a:lnTo>
                <a:lnTo>
                  <a:pt x="422" y="706"/>
                </a:lnTo>
                <a:lnTo>
                  <a:pt x="440" y="760"/>
                </a:lnTo>
                <a:lnTo>
                  <a:pt x="456" y="812"/>
                </a:lnTo>
                <a:lnTo>
                  <a:pt x="472" y="868"/>
                </a:lnTo>
                <a:lnTo>
                  <a:pt x="486" y="922"/>
                </a:lnTo>
                <a:lnTo>
                  <a:pt x="498" y="976"/>
                </a:lnTo>
                <a:lnTo>
                  <a:pt x="508" y="1032"/>
                </a:lnTo>
                <a:lnTo>
                  <a:pt x="516" y="1086"/>
                </a:lnTo>
                <a:lnTo>
                  <a:pt x="524" y="1142"/>
                </a:lnTo>
                <a:lnTo>
                  <a:pt x="528" y="1196"/>
                </a:lnTo>
                <a:lnTo>
                  <a:pt x="528" y="1252"/>
                </a:lnTo>
                <a:lnTo>
                  <a:pt x="528" y="1306"/>
                </a:lnTo>
                <a:lnTo>
                  <a:pt x="524" y="1360"/>
                </a:lnTo>
                <a:lnTo>
                  <a:pt x="520" y="1412"/>
                </a:lnTo>
                <a:lnTo>
                  <a:pt x="510" y="1464"/>
                </a:lnTo>
              </a:path>
            </a:pathLst>
          </a:cu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4" name="Freeform 32"/>
          <p:cNvSpPr>
            <a:spLocks/>
          </p:cNvSpPr>
          <p:nvPr/>
        </p:nvSpPr>
        <p:spPr bwMode="auto">
          <a:xfrm>
            <a:off x="2897188" y="3873500"/>
            <a:ext cx="889000" cy="444500"/>
          </a:xfrm>
          <a:custGeom>
            <a:avLst/>
            <a:gdLst>
              <a:gd name="T0" fmla="*/ 0 w 560"/>
              <a:gd name="T1" fmla="*/ 0 h 280"/>
              <a:gd name="T2" fmla="*/ 0 w 560"/>
              <a:gd name="T3" fmla="*/ 0 h 280"/>
              <a:gd name="T4" fmla="*/ 2147483647 w 560"/>
              <a:gd name="T5" fmla="*/ 2147483647 h 280"/>
              <a:gd name="T6" fmla="*/ 2147483647 w 560"/>
              <a:gd name="T7" fmla="*/ 2147483647 h 280"/>
              <a:gd name="T8" fmla="*/ 2147483647 w 560"/>
              <a:gd name="T9" fmla="*/ 2147483647 h 280"/>
              <a:gd name="T10" fmla="*/ 2147483647 w 560"/>
              <a:gd name="T11" fmla="*/ 2147483647 h 280"/>
              <a:gd name="T12" fmla="*/ 2147483647 w 560"/>
              <a:gd name="T13" fmla="*/ 2147483647 h 280"/>
              <a:gd name="T14" fmla="*/ 2147483647 w 560"/>
              <a:gd name="T15" fmla="*/ 2147483647 h 280"/>
              <a:gd name="T16" fmla="*/ 2147483647 w 560"/>
              <a:gd name="T17" fmla="*/ 2147483647 h 280"/>
              <a:gd name="T18" fmla="*/ 2147483647 w 560"/>
              <a:gd name="T19" fmla="*/ 2147483647 h 280"/>
              <a:gd name="T20" fmla="*/ 2147483647 w 560"/>
              <a:gd name="T21" fmla="*/ 2147483647 h 280"/>
              <a:gd name="T22" fmla="*/ 2147483647 w 560"/>
              <a:gd name="T23" fmla="*/ 2147483647 h 280"/>
              <a:gd name="T24" fmla="*/ 2147483647 w 560"/>
              <a:gd name="T25" fmla="*/ 2147483647 h 280"/>
              <a:gd name="T26" fmla="*/ 2147483647 w 560"/>
              <a:gd name="T27" fmla="*/ 2147483647 h 280"/>
              <a:gd name="T28" fmla="*/ 2147483647 w 560"/>
              <a:gd name="T29" fmla="*/ 2147483647 h 280"/>
              <a:gd name="T30" fmla="*/ 2147483647 w 560"/>
              <a:gd name="T31" fmla="*/ 2147483647 h 280"/>
              <a:gd name="T32" fmla="*/ 2147483647 w 560"/>
              <a:gd name="T33" fmla="*/ 2147483647 h 280"/>
              <a:gd name="T34" fmla="*/ 2147483647 w 560"/>
              <a:gd name="T35" fmla="*/ 2147483647 h 280"/>
              <a:gd name="T36" fmla="*/ 2147483647 w 560"/>
              <a:gd name="T37" fmla="*/ 2147483647 h 280"/>
              <a:gd name="T38" fmla="*/ 2147483647 w 560"/>
              <a:gd name="T39" fmla="*/ 2147483647 h 28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60"/>
              <a:gd name="T61" fmla="*/ 0 h 280"/>
              <a:gd name="T62" fmla="*/ 560 w 560"/>
              <a:gd name="T63" fmla="*/ 280 h 28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60" h="280">
                <a:moveTo>
                  <a:pt x="0" y="0"/>
                </a:moveTo>
                <a:lnTo>
                  <a:pt x="0" y="0"/>
                </a:lnTo>
                <a:lnTo>
                  <a:pt x="12" y="28"/>
                </a:lnTo>
                <a:lnTo>
                  <a:pt x="32" y="68"/>
                </a:lnTo>
                <a:lnTo>
                  <a:pt x="54" y="104"/>
                </a:lnTo>
                <a:lnTo>
                  <a:pt x="78" y="136"/>
                </a:lnTo>
                <a:lnTo>
                  <a:pt x="104" y="166"/>
                </a:lnTo>
                <a:lnTo>
                  <a:pt x="132" y="192"/>
                </a:lnTo>
                <a:lnTo>
                  <a:pt x="160" y="214"/>
                </a:lnTo>
                <a:lnTo>
                  <a:pt x="192" y="234"/>
                </a:lnTo>
                <a:lnTo>
                  <a:pt x="224" y="248"/>
                </a:lnTo>
                <a:lnTo>
                  <a:pt x="260" y="262"/>
                </a:lnTo>
                <a:lnTo>
                  <a:pt x="296" y="270"/>
                </a:lnTo>
                <a:lnTo>
                  <a:pt x="334" y="278"/>
                </a:lnTo>
                <a:lnTo>
                  <a:pt x="376" y="280"/>
                </a:lnTo>
                <a:lnTo>
                  <a:pt x="418" y="280"/>
                </a:lnTo>
                <a:lnTo>
                  <a:pt x="462" y="278"/>
                </a:lnTo>
                <a:lnTo>
                  <a:pt x="510" y="270"/>
                </a:lnTo>
                <a:lnTo>
                  <a:pt x="560" y="262"/>
                </a:lnTo>
              </a:path>
            </a:pathLst>
          </a:custGeom>
          <a:noFill/>
          <a:ln w="53975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5" name="Freeform 33"/>
          <p:cNvSpPr>
            <a:spLocks/>
          </p:cNvSpPr>
          <p:nvPr/>
        </p:nvSpPr>
        <p:spPr bwMode="auto">
          <a:xfrm>
            <a:off x="2703513" y="946150"/>
            <a:ext cx="1708150" cy="2371725"/>
          </a:xfrm>
          <a:custGeom>
            <a:avLst/>
            <a:gdLst>
              <a:gd name="T0" fmla="*/ 2147483647 w 1076"/>
              <a:gd name="T1" fmla="*/ 0 h 1494"/>
              <a:gd name="T2" fmla="*/ 2147483647 w 1076"/>
              <a:gd name="T3" fmla="*/ 0 h 1494"/>
              <a:gd name="T4" fmla="*/ 2147483647 w 1076"/>
              <a:gd name="T5" fmla="*/ 2147483647 h 1494"/>
              <a:gd name="T6" fmla="*/ 2147483647 w 1076"/>
              <a:gd name="T7" fmla="*/ 2147483647 h 1494"/>
              <a:gd name="T8" fmla="*/ 2147483647 w 1076"/>
              <a:gd name="T9" fmla="*/ 2147483647 h 1494"/>
              <a:gd name="T10" fmla="*/ 2147483647 w 1076"/>
              <a:gd name="T11" fmla="*/ 2147483647 h 1494"/>
              <a:gd name="T12" fmla="*/ 2147483647 w 1076"/>
              <a:gd name="T13" fmla="*/ 2147483647 h 1494"/>
              <a:gd name="T14" fmla="*/ 2147483647 w 1076"/>
              <a:gd name="T15" fmla="*/ 2147483647 h 1494"/>
              <a:gd name="T16" fmla="*/ 2147483647 w 1076"/>
              <a:gd name="T17" fmla="*/ 2147483647 h 1494"/>
              <a:gd name="T18" fmla="*/ 2147483647 w 1076"/>
              <a:gd name="T19" fmla="*/ 2147483647 h 1494"/>
              <a:gd name="T20" fmla="*/ 2147483647 w 1076"/>
              <a:gd name="T21" fmla="*/ 2147483647 h 1494"/>
              <a:gd name="T22" fmla="*/ 2147483647 w 1076"/>
              <a:gd name="T23" fmla="*/ 2147483647 h 1494"/>
              <a:gd name="T24" fmla="*/ 2147483647 w 1076"/>
              <a:gd name="T25" fmla="*/ 2147483647 h 1494"/>
              <a:gd name="T26" fmla="*/ 2147483647 w 1076"/>
              <a:gd name="T27" fmla="*/ 2147483647 h 1494"/>
              <a:gd name="T28" fmla="*/ 2147483647 w 1076"/>
              <a:gd name="T29" fmla="*/ 2147483647 h 1494"/>
              <a:gd name="T30" fmla="*/ 2147483647 w 1076"/>
              <a:gd name="T31" fmla="*/ 2147483647 h 1494"/>
              <a:gd name="T32" fmla="*/ 2147483647 w 1076"/>
              <a:gd name="T33" fmla="*/ 2147483647 h 1494"/>
              <a:gd name="T34" fmla="*/ 2147483647 w 1076"/>
              <a:gd name="T35" fmla="*/ 2147483647 h 1494"/>
              <a:gd name="T36" fmla="*/ 2147483647 w 1076"/>
              <a:gd name="T37" fmla="*/ 2147483647 h 1494"/>
              <a:gd name="T38" fmla="*/ 2147483647 w 1076"/>
              <a:gd name="T39" fmla="*/ 2147483647 h 1494"/>
              <a:gd name="T40" fmla="*/ 2147483647 w 1076"/>
              <a:gd name="T41" fmla="*/ 2147483647 h 1494"/>
              <a:gd name="T42" fmla="*/ 2147483647 w 1076"/>
              <a:gd name="T43" fmla="*/ 2147483647 h 1494"/>
              <a:gd name="T44" fmla="*/ 2147483647 w 1076"/>
              <a:gd name="T45" fmla="*/ 2147483647 h 1494"/>
              <a:gd name="T46" fmla="*/ 2147483647 w 1076"/>
              <a:gd name="T47" fmla="*/ 2147483647 h 1494"/>
              <a:gd name="T48" fmla="*/ 2147483647 w 1076"/>
              <a:gd name="T49" fmla="*/ 2147483647 h 1494"/>
              <a:gd name="T50" fmla="*/ 2147483647 w 1076"/>
              <a:gd name="T51" fmla="*/ 2147483647 h 1494"/>
              <a:gd name="T52" fmla="*/ 2147483647 w 1076"/>
              <a:gd name="T53" fmla="*/ 2147483647 h 1494"/>
              <a:gd name="T54" fmla="*/ 2147483647 w 1076"/>
              <a:gd name="T55" fmla="*/ 2147483647 h 1494"/>
              <a:gd name="T56" fmla="*/ 0 w 1076"/>
              <a:gd name="T57" fmla="*/ 2147483647 h 1494"/>
              <a:gd name="T58" fmla="*/ 0 w 1076"/>
              <a:gd name="T59" fmla="*/ 2147483647 h 1494"/>
              <a:gd name="T60" fmla="*/ 0 w 1076"/>
              <a:gd name="T61" fmla="*/ 2147483647 h 1494"/>
              <a:gd name="T62" fmla="*/ 2147483647 w 1076"/>
              <a:gd name="T63" fmla="*/ 2147483647 h 1494"/>
              <a:gd name="T64" fmla="*/ 2147483647 w 1076"/>
              <a:gd name="T65" fmla="*/ 2147483647 h 1494"/>
              <a:gd name="T66" fmla="*/ 2147483647 w 1076"/>
              <a:gd name="T67" fmla="*/ 2147483647 h 149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76"/>
              <a:gd name="T103" fmla="*/ 0 h 1494"/>
              <a:gd name="T104" fmla="*/ 1076 w 1076"/>
              <a:gd name="T105" fmla="*/ 1494 h 149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76" h="1494">
                <a:moveTo>
                  <a:pt x="1076" y="0"/>
                </a:moveTo>
                <a:lnTo>
                  <a:pt x="1076" y="0"/>
                </a:lnTo>
                <a:lnTo>
                  <a:pt x="994" y="38"/>
                </a:lnTo>
                <a:lnTo>
                  <a:pt x="914" y="76"/>
                </a:lnTo>
                <a:lnTo>
                  <a:pt x="840" y="116"/>
                </a:lnTo>
                <a:lnTo>
                  <a:pt x="768" y="156"/>
                </a:lnTo>
                <a:lnTo>
                  <a:pt x="700" y="198"/>
                </a:lnTo>
                <a:lnTo>
                  <a:pt x="636" y="240"/>
                </a:lnTo>
                <a:lnTo>
                  <a:pt x="576" y="282"/>
                </a:lnTo>
                <a:lnTo>
                  <a:pt x="518" y="326"/>
                </a:lnTo>
                <a:lnTo>
                  <a:pt x="464" y="370"/>
                </a:lnTo>
                <a:lnTo>
                  <a:pt x="414" y="416"/>
                </a:lnTo>
                <a:lnTo>
                  <a:pt x="366" y="462"/>
                </a:lnTo>
                <a:lnTo>
                  <a:pt x="322" y="508"/>
                </a:lnTo>
                <a:lnTo>
                  <a:pt x="280" y="554"/>
                </a:lnTo>
                <a:lnTo>
                  <a:pt x="242" y="602"/>
                </a:lnTo>
                <a:lnTo>
                  <a:pt x="208" y="650"/>
                </a:lnTo>
                <a:lnTo>
                  <a:pt x="176" y="698"/>
                </a:lnTo>
                <a:lnTo>
                  <a:pt x="146" y="746"/>
                </a:lnTo>
                <a:lnTo>
                  <a:pt x="120" y="796"/>
                </a:lnTo>
                <a:lnTo>
                  <a:pt x="98" y="844"/>
                </a:lnTo>
                <a:lnTo>
                  <a:pt x="76" y="894"/>
                </a:lnTo>
                <a:lnTo>
                  <a:pt x="58" y="944"/>
                </a:lnTo>
                <a:lnTo>
                  <a:pt x="42" y="994"/>
                </a:lnTo>
                <a:lnTo>
                  <a:pt x="30" y="1044"/>
                </a:lnTo>
                <a:lnTo>
                  <a:pt x="18" y="1094"/>
                </a:lnTo>
                <a:lnTo>
                  <a:pt x="10" y="1144"/>
                </a:lnTo>
                <a:lnTo>
                  <a:pt x="4" y="1194"/>
                </a:lnTo>
                <a:lnTo>
                  <a:pt x="0" y="1244"/>
                </a:lnTo>
                <a:lnTo>
                  <a:pt x="0" y="1294"/>
                </a:lnTo>
                <a:lnTo>
                  <a:pt x="0" y="1344"/>
                </a:lnTo>
                <a:lnTo>
                  <a:pt x="2" y="1394"/>
                </a:lnTo>
                <a:lnTo>
                  <a:pt x="8" y="1444"/>
                </a:lnTo>
                <a:lnTo>
                  <a:pt x="14" y="1494"/>
                </a:lnTo>
              </a:path>
            </a:pathLst>
          </a:custGeom>
          <a:noFill/>
          <a:ln w="53975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6" name="Freeform 34"/>
          <p:cNvSpPr>
            <a:spLocks/>
          </p:cNvSpPr>
          <p:nvPr/>
        </p:nvSpPr>
        <p:spPr bwMode="auto">
          <a:xfrm>
            <a:off x="4300538" y="993775"/>
            <a:ext cx="565150" cy="1292225"/>
          </a:xfrm>
          <a:custGeom>
            <a:avLst/>
            <a:gdLst>
              <a:gd name="T0" fmla="*/ 2147483647 w 356"/>
              <a:gd name="T1" fmla="*/ 0 h 814"/>
              <a:gd name="T2" fmla="*/ 2147483647 w 356"/>
              <a:gd name="T3" fmla="*/ 0 h 814"/>
              <a:gd name="T4" fmla="*/ 2147483647 w 356"/>
              <a:gd name="T5" fmla="*/ 2147483647 h 814"/>
              <a:gd name="T6" fmla="*/ 2147483647 w 356"/>
              <a:gd name="T7" fmla="*/ 2147483647 h 814"/>
              <a:gd name="T8" fmla="*/ 2147483647 w 356"/>
              <a:gd name="T9" fmla="*/ 2147483647 h 814"/>
              <a:gd name="T10" fmla="*/ 2147483647 w 356"/>
              <a:gd name="T11" fmla="*/ 2147483647 h 814"/>
              <a:gd name="T12" fmla="*/ 2147483647 w 356"/>
              <a:gd name="T13" fmla="*/ 2147483647 h 814"/>
              <a:gd name="T14" fmla="*/ 2147483647 w 356"/>
              <a:gd name="T15" fmla="*/ 2147483647 h 814"/>
              <a:gd name="T16" fmla="*/ 2147483647 w 356"/>
              <a:gd name="T17" fmla="*/ 2147483647 h 814"/>
              <a:gd name="T18" fmla="*/ 2147483647 w 356"/>
              <a:gd name="T19" fmla="*/ 2147483647 h 814"/>
              <a:gd name="T20" fmla="*/ 2147483647 w 356"/>
              <a:gd name="T21" fmla="*/ 2147483647 h 814"/>
              <a:gd name="T22" fmla="*/ 0 w 356"/>
              <a:gd name="T23" fmla="*/ 2147483647 h 8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6"/>
              <a:gd name="T37" fmla="*/ 0 h 814"/>
              <a:gd name="T38" fmla="*/ 356 w 356"/>
              <a:gd name="T39" fmla="*/ 814 h 8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6" h="814">
                <a:moveTo>
                  <a:pt x="356" y="0"/>
                </a:moveTo>
                <a:lnTo>
                  <a:pt x="356" y="0"/>
                </a:lnTo>
                <a:lnTo>
                  <a:pt x="344" y="46"/>
                </a:lnTo>
                <a:lnTo>
                  <a:pt x="330" y="94"/>
                </a:lnTo>
                <a:lnTo>
                  <a:pt x="312" y="144"/>
                </a:lnTo>
                <a:lnTo>
                  <a:pt x="294" y="198"/>
                </a:lnTo>
                <a:lnTo>
                  <a:pt x="248" y="310"/>
                </a:lnTo>
                <a:lnTo>
                  <a:pt x="200" y="424"/>
                </a:lnTo>
                <a:lnTo>
                  <a:pt x="146" y="536"/>
                </a:lnTo>
                <a:lnTo>
                  <a:pt x="94" y="640"/>
                </a:lnTo>
                <a:lnTo>
                  <a:pt x="44" y="736"/>
                </a:lnTo>
                <a:lnTo>
                  <a:pt x="0" y="814"/>
                </a:lnTo>
              </a:path>
            </a:pathLst>
          </a:custGeom>
          <a:noFill/>
          <a:ln w="53975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7" name="Freeform 37"/>
          <p:cNvSpPr>
            <a:spLocks/>
          </p:cNvSpPr>
          <p:nvPr/>
        </p:nvSpPr>
        <p:spPr bwMode="auto">
          <a:xfrm>
            <a:off x="4287838" y="2670175"/>
            <a:ext cx="847725" cy="2333625"/>
          </a:xfrm>
          <a:custGeom>
            <a:avLst/>
            <a:gdLst>
              <a:gd name="T0" fmla="*/ 0 w 534"/>
              <a:gd name="T1" fmla="*/ 0 h 1470"/>
              <a:gd name="T2" fmla="*/ 0 w 534"/>
              <a:gd name="T3" fmla="*/ 0 h 1470"/>
              <a:gd name="T4" fmla="*/ 2147483647 w 534"/>
              <a:gd name="T5" fmla="*/ 2147483647 h 1470"/>
              <a:gd name="T6" fmla="*/ 2147483647 w 534"/>
              <a:gd name="T7" fmla="*/ 2147483647 h 1470"/>
              <a:gd name="T8" fmla="*/ 2147483647 w 534"/>
              <a:gd name="T9" fmla="*/ 2147483647 h 1470"/>
              <a:gd name="T10" fmla="*/ 2147483647 w 534"/>
              <a:gd name="T11" fmla="*/ 2147483647 h 1470"/>
              <a:gd name="T12" fmla="*/ 2147483647 w 534"/>
              <a:gd name="T13" fmla="*/ 2147483647 h 1470"/>
              <a:gd name="T14" fmla="*/ 2147483647 w 534"/>
              <a:gd name="T15" fmla="*/ 2147483647 h 1470"/>
              <a:gd name="T16" fmla="*/ 2147483647 w 534"/>
              <a:gd name="T17" fmla="*/ 2147483647 h 1470"/>
              <a:gd name="T18" fmla="*/ 2147483647 w 534"/>
              <a:gd name="T19" fmla="*/ 2147483647 h 1470"/>
              <a:gd name="T20" fmla="*/ 2147483647 w 534"/>
              <a:gd name="T21" fmla="*/ 2147483647 h 1470"/>
              <a:gd name="T22" fmla="*/ 2147483647 w 534"/>
              <a:gd name="T23" fmla="*/ 2147483647 h 1470"/>
              <a:gd name="T24" fmla="*/ 2147483647 w 534"/>
              <a:gd name="T25" fmla="*/ 2147483647 h 1470"/>
              <a:gd name="T26" fmla="*/ 2147483647 w 534"/>
              <a:gd name="T27" fmla="*/ 2147483647 h 1470"/>
              <a:gd name="T28" fmla="*/ 2147483647 w 534"/>
              <a:gd name="T29" fmla="*/ 2147483647 h 1470"/>
              <a:gd name="T30" fmla="*/ 2147483647 w 534"/>
              <a:gd name="T31" fmla="*/ 2147483647 h 1470"/>
              <a:gd name="T32" fmla="*/ 2147483647 w 534"/>
              <a:gd name="T33" fmla="*/ 2147483647 h 1470"/>
              <a:gd name="T34" fmla="*/ 2147483647 w 534"/>
              <a:gd name="T35" fmla="*/ 2147483647 h 1470"/>
              <a:gd name="T36" fmla="*/ 2147483647 w 534"/>
              <a:gd name="T37" fmla="*/ 2147483647 h 1470"/>
              <a:gd name="T38" fmla="*/ 2147483647 w 534"/>
              <a:gd name="T39" fmla="*/ 2147483647 h 1470"/>
              <a:gd name="T40" fmla="*/ 2147483647 w 534"/>
              <a:gd name="T41" fmla="*/ 2147483647 h 1470"/>
              <a:gd name="T42" fmla="*/ 2147483647 w 534"/>
              <a:gd name="T43" fmla="*/ 2147483647 h 1470"/>
              <a:gd name="T44" fmla="*/ 2147483647 w 534"/>
              <a:gd name="T45" fmla="*/ 2147483647 h 1470"/>
              <a:gd name="T46" fmla="*/ 2147483647 w 534"/>
              <a:gd name="T47" fmla="*/ 2147483647 h 1470"/>
              <a:gd name="T48" fmla="*/ 2147483647 w 534"/>
              <a:gd name="T49" fmla="*/ 2147483647 h 1470"/>
              <a:gd name="T50" fmla="*/ 2147483647 w 534"/>
              <a:gd name="T51" fmla="*/ 2147483647 h 1470"/>
              <a:gd name="T52" fmla="*/ 2147483647 w 534"/>
              <a:gd name="T53" fmla="*/ 2147483647 h 1470"/>
              <a:gd name="T54" fmla="*/ 2147483647 w 534"/>
              <a:gd name="T55" fmla="*/ 2147483647 h 1470"/>
              <a:gd name="T56" fmla="*/ 2147483647 w 534"/>
              <a:gd name="T57" fmla="*/ 2147483647 h 1470"/>
              <a:gd name="T58" fmla="*/ 2147483647 w 534"/>
              <a:gd name="T59" fmla="*/ 2147483647 h 147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34"/>
              <a:gd name="T91" fmla="*/ 0 h 1470"/>
              <a:gd name="T92" fmla="*/ 534 w 534"/>
              <a:gd name="T93" fmla="*/ 1470 h 147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34" h="1470">
                <a:moveTo>
                  <a:pt x="0" y="0"/>
                </a:moveTo>
                <a:lnTo>
                  <a:pt x="0" y="0"/>
                </a:lnTo>
                <a:lnTo>
                  <a:pt x="22" y="20"/>
                </a:lnTo>
                <a:lnTo>
                  <a:pt x="44" y="42"/>
                </a:lnTo>
                <a:lnTo>
                  <a:pt x="68" y="68"/>
                </a:lnTo>
                <a:lnTo>
                  <a:pt x="92" y="96"/>
                </a:lnTo>
                <a:lnTo>
                  <a:pt x="140" y="160"/>
                </a:lnTo>
                <a:lnTo>
                  <a:pt x="192" y="234"/>
                </a:lnTo>
                <a:lnTo>
                  <a:pt x="242" y="316"/>
                </a:lnTo>
                <a:lnTo>
                  <a:pt x="292" y="404"/>
                </a:lnTo>
                <a:lnTo>
                  <a:pt x="316" y="452"/>
                </a:lnTo>
                <a:lnTo>
                  <a:pt x="340" y="500"/>
                </a:lnTo>
                <a:lnTo>
                  <a:pt x="362" y="548"/>
                </a:lnTo>
                <a:lnTo>
                  <a:pt x="384" y="600"/>
                </a:lnTo>
                <a:lnTo>
                  <a:pt x="406" y="652"/>
                </a:lnTo>
                <a:lnTo>
                  <a:pt x="424" y="704"/>
                </a:lnTo>
                <a:lnTo>
                  <a:pt x="444" y="758"/>
                </a:lnTo>
                <a:lnTo>
                  <a:pt x="460" y="812"/>
                </a:lnTo>
                <a:lnTo>
                  <a:pt x="476" y="866"/>
                </a:lnTo>
                <a:lnTo>
                  <a:pt x="490" y="922"/>
                </a:lnTo>
                <a:lnTo>
                  <a:pt x="504" y="978"/>
                </a:lnTo>
                <a:lnTo>
                  <a:pt x="514" y="1034"/>
                </a:lnTo>
                <a:lnTo>
                  <a:pt x="522" y="1088"/>
                </a:lnTo>
                <a:lnTo>
                  <a:pt x="528" y="1144"/>
                </a:lnTo>
                <a:lnTo>
                  <a:pt x="534" y="1200"/>
                </a:lnTo>
                <a:lnTo>
                  <a:pt x="534" y="1256"/>
                </a:lnTo>
                <a:lnTo>
                  <a:pt x="534" y="1310"/>
                </a:lnTo>
                <a:lnTo>
                  <a:pt x="532" y="1364"/>
                </a:lnTo>
                <a:lnTo>
                  <a:pt x="526" y="1418"/>
                </a:lnTo>
                <a:lnTo>
                  <a:pt x="516" y="1470"/>
                </a:lnTo>
              </a:path>
            </a:pathLst>
          </a:custGeom>
          <a:noFill/>
          <a:ln w="53975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8" name="Freeform 38"/>
          <p:cNvSpPr>
            <a:spLocks/>
          </p:cNvSpPr>
          <p:nvPr/>
        </p:nvSpPr>
        <p:spPr bwMode="auto">
          <a:xfrm>
            <a:off x="2760663" y="2590800"/>
            <a:ext cx="1019175" cy="720725"/>
          </a:xfrm>
          <a:custGeom>
            <a:avLst/>
            <a:gdLst>
              <a:gd name="T0" fmla="*/ 0 w 642"/>
              <a:gd name="T1" fmla="*/ 2147483647 h 454"/>
              <a:gd name="T2" fmla="*/ 0 w 642"/>
              <a:gd name="T3" fmla="*/ 2147483647 h 454"/>
              <a:gd name="T4" fmla="*/ 2147483647 w 642"/>
              <a:gd name="T5" fmla="*/ 2147483647 h 454"/>
              <a:gd name="T6" fmla="*/ 2147483647 w 642"/>
              <a:gd name="T7" fmla="*/ 2147483647 h 454"/>
              <a:gd name="T8" fmla="*/ 2147483647 w 642"/>
              <a:gd name="T9" fmla="*/ 2147483647 h 454"/>
              <a:gd name="T10" fmla="*/ 2147483647 w 642"/>
              <a:gd name="T11" fmla="*/ 2147483647 h 454"/>
              <a:gd name="T12" fmla="*/ 2147483647 w 642"/>
              <a:gd name="T13" fmla="*/ 2147483647 h 454"/>
              <a:gd name="T14" fmla="*/ 2147483647 w 642"/>
              <a:gd name="T15" fmla="*/ 2147483647 h 454"/>
              <a:gd name="T16" fmla="*/ 2147483647 w 642"/>
              <a:gd name="T17" fmla="*/ 2147483647 h 454"/>
              <a:gd name="T18" fmla="*/ 2147483647 w 642"/>
              <a:gd name="T19" fmla="*/ 2147483647 h 454"/>
              <a:gd name="T20" fmla="*/ 2147483647 w 642"/>
              <a:gd name="T21" fmla="*/ 2147483647 h 454"/>
              <a:gd name="T22" fmla="*/ 2147483647 w 642"/>
              <a:gd name="T23" fmla="*/ 2147483647 h 454"/>
              <a:gd name="T24" fmla="*/ 2147483647 w 642"/>
              <a:gd name="T25" fmla="*/ 2147483647 h 454"/>
              <a:gd name="T26" fmla="*/ 2147483647 w 642"/>
              <a:gd name="T27" fmla="*/ 2147483647 h 454"/>
              <a:gd name="T28" fmla="*/ 2147483647 w 642"/>
              <a:gd name="T29" fmla="*/ 2147483647 h 454"/>
              <a:gd name="T30" fmla="*/ 2147483647 w 642"/>
              <a:gd name="T31" fmla="*/ 2147483647 h 454"/>
              <a:gd name="T32" fmla="*/ 2147483647 w 642"/>
              <a:gd name="T33" fmla="*/ 2147483647 h 454"/>
              <a:gd name="T34" fmla="*/ 2147483647 w 642"/>
              <a:gd name="T35" fmla="*/ 2147483647 h 454"/>
              <a:gd name="T36" fmla="*/ 2147483647 w 642"/>
              <a:gd name="T37" fmla="*/ 2147483647 h 454"/>
              <a:gd name="T38" fmla="*/ 2147483647 w 642"/>
              <a:gd name="T39" fmla="*/ 2147483647 h 454"/>
              <a:gd name="T40" fmla="*/ 2147483647 w 642"/>
              <a:gd name="T41" fmla="*/ 2147483647 h 454"/>
              <a:gd name="T42" fmla="*/ 2147483647 w 642"/>
              <a:gd name="T43" fmla="*/ 2147483647 h 454"/>
              <a:gd name="T44" fmla="*/ 2147483647 w 642"/>
              <a:gd name="T45" fmla="*/ 2147483647 h 454"/>
              <a:gd name="T46" fmla="*/ 2147483647 w 642"/>
              <a:gd name="T47" fmla="*/ 2147483647 h 454"/>
              <a:gd name="T48" fmla="*/ 2147483647 w 642"/>
              <a:gd name="T49" fmla="*/ 2147483647 h 454"/>
              <a:gd name="T50" fmla="*/ 2147483647 w 642"/>
              <a:gd name="T51" fmla="*/ 2147483647 h 454"/>
              <a:gd name="T52" fmla="*/ 2147483647 w 642"/>
              <a:gd name="T53" fmla="*/ 2147483647 h 454"/>
              <a:gd name="T54" fmla="*/ 2147483647 w 642"/>
              <a:gd name="T55" fmla="*/ 0 h 4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42"/>
              <a:gd name="T85" fmla="*/ 0 h 454"/>
              <a:gd name="T86" fmla="*/ 642 w 642"/>
              <a:gd name="T87" fmla="*/ 454 h 45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42" h="454">
                <a:moveTo>
                  <a:pt x="0" y="454"/>
                </a:moveTo>
                <a:lnTo>
                  <a:pt x="0" y="454"/>
                </a:lnTo>
                <a:lnTo>
                  <a:pt x="4" y="420"/>
                </a:lnTo>
                <a:lnTo>
                  <a:pt x="12" y="386"/>
                </a:lnTo>
                <a:lnTo>
                  <a:pt x="20" y="350"/>
                </a:lnTo>
                <a:lnTo>
                  <a:pt x="34" y="312"/>
                </a:lnTo>
                <a:lnTo>
                  <a:pt x="52" y="274"/>
                </a:lnTo>
                <a:lnTo>
                  <a:pt x="74" y="238"/>
                </a:lnTo>
                <a:lnTo>
                  <a:pt x="86" y="220"/>
                </a:lnTo>
                <a:lnTo>
                  <a:pt x="100" y="202"/>
                </a:lnTo>
                <a:lnTo>
                  <a:pt x="116" y="184"/>
                </a:lnTo>
                <a:lnTo>
                  <a:pt x="132" y="168"/>
                </a:lnTo>
                <a:lnTo>
                  <a:pt x="150" y="150"/>
                </a:lnTo>
                <a:lnTo>
                  <a:pt x="170" y="134"/>
                </a:lnTo>
                <a:lnTo>
                  <a:pt x="192" y="120"/>
                </a:lnTo>
                <a:lnTo>
                  <a:pt x="216" y="104"/>
                </a:lnTo>
                <a:lnTo>
                  <a:pt x="240" y="90"/>
                </a:lnTo>
                <a:lnTo>
                  <a:pt x="266" y="78"/>
                </a:lnTo>
                <a:lnTo>
                  <a:pt x="296" y="64"/>
                </a:lnTo>
                <a:lnTo>
                  <a:pt x="326" y="54"/>
                </a:lnTo>
                <a:lnTo>
                  <a:pt x="358" y="42"/>
                </a:lnTo>
                <a:lnTo>
                  <a:pt x="392" y="32"/>
                </a:lnTo>
                <a:lnTo>
                  <a:pt x="428" y="24"/>
                </a:lnTo>
                <a:lnTo>
                  <a:pt x="466" y="18"/>
                </a:lnTo>
                <a:lnTo>
                  <a:pt x="508" y="12"/>
                </a:lnTo>
                <a:lnTo>
                  <a:pt x="550" y="6"/>
                </a:lnTo>
                <a:lnTo>
                  <a:pt x="594" y="2"/>
                </a:lnTo>
                <a:lnTo>
                  <a:pt x="642" y="0"/>
                </a:lnTo>
              </a:path>
            </a:pathLst>
          </a:custGeom>
          <a:noFill/>
          <a:ln w="53975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9" name="Freeform 39"/>
          <p:cNvSpPr>
            <a:spLocks/>
          </p:cNvSpPr>
          <p:nvPr/>
        </p:nvSpPr>
        <p:spPr bwMode="auto">
          <a:xfrm>
            <a:off x="4291013" y="882650"/>
            <a:ext cx="269875" cy="193675"/>
          </a:xfrm>
          <a:custGeom>
            <a:avLst/>
            <a:gdLst>
              <a:gd name="T0" fmla="*/ 2147483647 w 170"/>
              <a:gd name="T1" fmla="*/ 0 h 122"/>
              <a:gd name="T2" fmla="*/ 2147483647 w 170"/>
              <a:gd name="T3" fmla="*/ 2147483647 h 122"/>
              <a:gd name="T4" fmla="*/ 2147483647 w 170"/>
              <a:gd name="T5" fmla="*/ 2147483647 h 122"/>
              <a:gd name="T6" fmla="*/ 0 w 170"/>
              <a:gd name="T7" fmla="*/ 2147483647 h 122"/>
              <a:gd name="T8" fmla="*/ 2147483647 w 170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122"/>
              <a:gd name="T17" fmla="*/ 170 w 170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122">
                <a:moveTo>
                  <a:pt x="170" y="0"/>
                </a:moveTo>
                <a:lnTo>
                  <a:pt x="50" y="122"/>
                </a:lnTo>
                <a:lnTo>
                  <a:pt x="60" y="48"/>
                </a:lnTo>
                <a:lnTo>
                  <a:pt x="0" y="4"/>
                </a:lnTo>
                <a:lnTo>
                  <a:pt x="170" y="0"/>
                </a:lnTo>
                <a:close/>
              </a:path>
            </a:pathLst>
          </a:custGeom>
          <a:solidFill>
            <a:srgbClr val="00A651"/>
          </a:solidFill>
          <a:ln w="635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0" name="Freeform 40"/>
          <p:cNvSpPr>
            <a:spLocks/>
          </p:cNvSpPr>
          <p:nvPr/>
        </p:nvSpPr>
        <p:spPr bwMode="auto">
          <a:xfrm>
            <a:off x="4211638" y="2149475"/>
            <a:ext cx="219075" cy="266700"/>
          </a:xfrm>
          <a:custGeom>
            <a:avLst/>
            <a:gdLst>
              <a:gd name="T0" fmla="*/ 0 w 138"/>
              <a:gd name="T1" fmla="*/ 2147483647 h 168"/>
              <a:gd name="T2" fmla="*/ 2147483647 w 138"/>
              <a:gd name="T3" fmla="*/ 0 h 168"/>
              <a:gd name="T4" fmla="*/ 2147483647 w 138"/>
              <a:gd name="T5" fmla="*/ 2147483647 h 168"/>
              <a:gd name="T6" fmla="*/ 2147483647 w 138"/>
              <a:gd name="T7" fmla="*/ 2147483647 h 168"/>
              <a:gd name="T8" fmla="*/ 0 w 138"/>
              <a:gd name="T9" fmla="*/ 2147483647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168"/>
              <a:gd name="T17" fmla="*/ 138 w 138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168">
                <a:moveTo>
                  <a:pt x="0" y="168"/>
                </a:moveTo>
                <a:lnTo>
                  <a:pt x="30" y="0"/>
                </a:lnTo>
                <a:lnTo>
                  <a:pt x="64" y="66"/>
                </a:lnTo>
                <a:lnTo>
                  <a:pt x="138" y="68"/>
                </a:lnTo>
                <a:lnTo>
                  <a:pt x="0" y="168"/>
                </a:lnTo>
                <a:close/>
              </a:path>
            </a:pathLst>
          </a:custGeom>
          <a:solidFill>
            <a:srgbClr val="00A651"/>
          </a:solidFill>
          <a:ln w="635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1" name="Freeform 41"/>
          <p:cNvSpPr>
            <a:spLocks/>
          </p:cNvSpPr>
          <p:nvPr/>
        </p:nvSpPr>
        <p:spPr bwMode="auto">
          <a:xfrm>
            <a:off x="3598863" y="2495550"/>
            <a:ext cx="254000" cy="203200"/>
          </a:xfrm>
          <a:custGeom>
            <a:avLst/>
            <a:gdLst>
              <a:gd name="T0" fmla="*/ 2147483647 w 160"/>
              <a:gd name="T1" fmla="*/ 2147483647 h 128"/>
              <a:gd name="T2" fmla="*/ 2147483647 w 160"/>
              <a:gd name="T3" fmla="*/ 2147483647 h 128"/>
              <a:gd name="T4" fmla="*/ 2147483647 w 160"/>
              <a:gd name="T5" fmla="*/ 2147483647 h 128"/>
              <a:gd name="T6" fmla="*/ 0 w 160"/>
              <a:gd name="T7" fmla="*/ 0 h 128"/>
              <a:gd name="T8" fmla="*/ 2147483647 w 160"/>
              <a:gd name="T9" fmla="*/ 2147483647 h 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128"/>
              <a:gd name="T17" fmla="*/ 160 w 160"/>
              <a:gd name="T18" fmla="*/ 128 h 1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128">
                <a:moveTo>
                  <a:pt x="160" y="56"/>
                </a:moveTo>
                <a:lnTo>
                  <a:pt x="6" y="128"/>
                </a:lnTo>
                <a:lnTo>
                  <a:pt x="40" y="62"/>
                </a:lnTo>
                <a:lnTo>
                  <a:pt x="0" y="0"/>
                </a:lnTo>
                <a:lnTo>
                  <a:pt x="160" y="56"/>
                </a:lnTo>
                <a:close/>
              </a:path>
            </a:pathLst>
          </a:custGeom>
          <a:solidFill>
            <a:srgbClr val="00A651"/>
          </a:solidFill>
          <a:ln w="635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2" name="Freeform 42"/>
          <p:cNvSpPr>
            <a:spLocks/>
          </p:cNvSpPr>
          <p:nvPr/>
        </p:nvSpPr>
        <p:spPr bwMode="auto">
          <a:xfrm>
            <a:off x="5018088" y="4899025"/>
            <a:ext cx="200025" cy="263525"/>
          </a:xfrm>
          <a:custGeom>
            <a:avLst/>
            <a:gdLst>
              <a:gd name="T0" fmla="*/ 2147483647 w 126"/>
              <a:gd name="T1" fmla="*/ 2147483647 h 166"/>
              <a:gd name="T2" fmla="*/ 0 w 126"/>
              <a:gd name="T3" fmla="*/ 0 h 166"/>
              <a:gd name="T4" fmla="*/ 2147483647 w 126"/>
              <a:gd name="T5" fmla="*/ 2147483647 h 166"/>
              <a:gd name="T6" fmla="*/ 2147483647 w 126"/>
              <a:gd name="T7" fmla="*/ 2147483647 h 166"/>
              <a:gd name="T8" fmla="*/ 2147483647 w 126"/>
              <a:gd name="T9" fmla="*/ 2147483647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66"/>
              <a:gd name="T17" fmla="*/ 126 w 126"/>
              <a:gd name="T18" fmla="*/ 166 h 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66">
                <a:moveTo>
                  <a:pt x="38" y="166"/>
                </a:moveTo>
                <a:lnTo>
                  <a:pt x="0" y="0"/>
                </a:lnTo>
                <a:lnTo>
                  <a:pt x="58" y="48"/>
                </a:lnTo>
                <a:lnTo>
                  <a:pt x="126" y="22"/>
                </a:lnTo>
                <a:lnTo>
                  <a:pt x="38" y="166"/>
                </a:lnTo>
                <a:close/>
              </a:path>
            </a:pathLst>
          </a:custGeom>
          <a:solidFill>
            <a:srgbClr val="00A651"/>
          </a:solidFill>
          <a:ln w="635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3" name="Freeform 43"/>
          <p:cNvSpPr>
            <a:spLocks/>
          </p:cNvSpPr>
          <p:nvPr/>
        </p:nvSpPr>
        <p:spPr bwMode="auto">
          <a:xfrm>
            <a:off x="2836863" y="3727450"/>
            <a:ext cx="190500" cy="269875"/>
          </a:xfrm>
          <a:custGeom>
            <a:avLst/>
            <a:gdLst>
              <a:gd name="T0" fmla="*/ 0 w 120"/>
              <a:gd name="T1" fmla="*/ 0 h 170"/>
              <a:gd name="T2" fmla="*/ 2147483647 w 120"/>
              <a:gd name="T3" fmla="*/ 2147483647 h 170"/>
              <a:gd name="T4" fmla="*/ 2147483647 w 120"/>
              <a:gd name="T5" fmla="*/ 2147483647 h 170"/>
              <a:gd name="T6" fmla="*/ 2147483647 w 120"/>
              <a:gd name="T7" fmla="*/ 2147483647 h 170"/>
              <a:gd name="T8" fmla="*/ 0 w 120"/>
              <a:gd name="T9" fmla="*/ 0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"/>
              <a:gd name="T16" fmla="*/ 0 h 170"/>
              <a:gd name="T17" fmla="*/ 120 w 120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" h="170">
                <a:moveTo>
                  <a:pt x="0" y="0"/>
                </a:moveTo>
                <a:lnTo>
                  <a:pt x="120" y="122"/>
                </a:lnTo>
                <a:lnTo>
                  <a:pt x="46" y="112"/>
                </a:lnTo>
                <a:lnTo>
                  <a:pt x="2" y="170"/>
                </a:lnTo>
                <a:lnTo>
                  <a:pt x="0" y="0"/>
                </a:lnTo>
                <a:close/>
              </a:path>
            </a:pathLst>
          </a:custGeom>
          <a:solidFill>
            <a:srgbClr val="00A651"/>
          </a:solidFill>
          <a:ln w="635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81" descr="sal03717_28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7625" y="346075"/>
            <a:ext cx="6472238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28.14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828800" y="125413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20485" name="Line 9"/>
          <p:cNvSpPr>
            <a:spLocks noChangeShapeType="1"/>
          </p:cNvSpPr>
          <p:nvPr/>
        </p:nvSpPr>
        <p:spPr bwMode="auto">
          <a:xfrm>
            <a:off x="4564063" y="3048000"/>
            <a:ext cx="0" cy="4476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Freeform 10"/>
          <p:cNvSpPr>
            <a:spLocks/>
          </p:cNvSpPr>
          <p:nvPr/>
        </p:nvSpPr>
        <p:spPr bwMode="auto">
          <a:xfrm>
            <a:off x="4535488" y="2997200"/>
            <a:ext cx="58737" cy="71438"/>
          </a:xfrm>
          <a:custGeom>
            <a:avLst/>
            <a:gdLst>
              <a:gd name="T0" fmla="*/ 2147483647 w 37"/>
              <a:gd name="T1" fmla="*/ 2147483647 h 45"/>
              <a:gd name="T2" fmla="*/ 2147483647 w 37"/>
              <a:gd name="T3" fmla="*/ 2147483647 h 45"/>
              <a:gd name="T4" fmla="*/ 0 w 37"/>
              <a:gd name="T5" fmla="*/ 2147483647 h 45"/>
              <a:gd name="T6" fmla="*/ 2147483647 w 37"/>
              <a:gd name="T7" fmla="*/ 0 h 45"/>
              <a:gd name="T8" fmla="*/ 2147483647 w 37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45"/>
              <a:gd name="T17" fmla="*/ 37 w 37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45">
                <a:moveTo>
                  <a:pt x="37" y="45"/>
                </a:moveTo>
                <a:lnTo>
                  <a:pt x="18" y="38"/>
                </a:lnTo>
                <a:lnTo>
                  <a:pt x="0" y="45"/>
                </a:lnTo>
                <a:lnTo>
                  <a:pt x="18" y="0"/>
                </a:lnTo>
                <a:lnTo>
                  <a:pt x="37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7" name="Freeform 11"/>
          <p:cNvSpPr>
            <a:spLocks/>
          </p:cNvSpPr>
          <p:nvPr/>
        </p:nvSpPr>
        <p:spPr bwMode="auto">
          <a:xfrm>
            <a:off x="1454150" y="5221288"/>
            <a:ext cx="201613" cy="254000"/>
          </a:xfrm>
          <a:custGeom>
            <a:avLst/>
            <a:gdLst>
              <a:gd name="T0" fmla="*/ 0 w 127"/>
              <a:gd name="T1" fmla="*/ 2147483647 h 160"/>
              <a:gd name="T2" fmla="*/ 2147483647 w 127"/>
              <a:gd name="T3" fmla="*/ 0 h 160"/>
              <a:gd name="T4" fmla="*/ 2147483647 w 127"/>
              <a:gd name="T5" fmla="*/ 0 h 160"/>
              <a:gd name="T6" fmla="*/ 0 60000 65536"/>
              <a:gd name="T7" fmla="*/ 0 60000 65536"/>
              <a:gd name="T8" fmla="*/ 0 60000 65536"/>
              <a:gd name="T9" fmla="*/ 0 w 127"/>
              <a:gd name="T10" fmla="*/ 0 h 160"/>
              <a:gd name="T11" fmla="*/ 127 w 127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" h="160">
                <a:moveTo>
                  <a:pt x="0" y="160"/>
                </a:moveTo>
                <a:lnTo>
                  <a:pt x="95" y="0"/>
                </a:lnTo>
                <a:lnTo>
                  <a:pt x="127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Freeform 12"/>
          <p:cNvSpPr>
            <a:spLocks/>
          </p:cNvSpPr>
          <p:nvPr/>
        </p:nvSpPr>
        <p:spPr bwMode="auto">
          <a:xfrm>
            <a:off x="1352550" y="6480175"/>
            <a:ext cx="1300163" cy="38100"/>
          </a:xfrm>
          <a:custGeom>
            <a:avLst/>
            <a:gdLst>
              <a:gd name="T0" fmla="*/ 0 w 819"/>
              <a:gd name="T1" fmla="*/ 2147483647 h 24"/>
              <a:gd name="T2" fmla="*/ 2147483647 w 819"/>
              <a:gd name="T3" fmla="*/ 2147483647 h 24"/>
              <a:gd name="T4" fmla="*/ 2147483647 w 819"/>
              <a:gd name="T5" fmla="*/ 0 h 24"/>
              <a:gd name="T6" fmla="*/ 0 60000 65536"/>
              <a:gd name="T7" fmla="*/ 0 60000 65536"/>
              <a:gd name="T8" fmla="*/ 0 60000 65536"/>
              <a:gd name="T9" fmla="*/ 0 w 819"/>
              <a:gd name="T10" fmla="*/ 0 h 24"/>
              <a:gd name="T11" fmla="*/ 819 w 819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9" h="24">
                <a:moveTo>
                  <a:pt x="0" y="24"/>
                </a:moveTo>
                <a:lnTo>
                  <a:pt x="819" y="24"/>
                </a:lnTo>
                <a:lnTo>
                  <a:pt x="819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9" name="Freeform 13"/>
          <p:cNvSpPr>
            <a:spLocks/>
          </p:cNvSpPr>
          <p:nvPr/>
        </p:nvSpPr>
        <p:spPr bwMode="auto">
          <a:xfrm>
            <a:off x="2674938" y="6480175"/>
            <a:ext cx="1887537" cy="38100"/>
          </a:xfrm>
          <a:custGeom>
            <a:avLst/>
            <a:gdLst>
              <a:gd name="T0" fmla="*/ 0 w 1189"/>
              <a:gd name="T1" fmla="*/ 0 h 24"/>
              <a:gd name="T2" fmla="*/ 0 w 1189"/>
              <a:gd name="T3" fmla="*/ 2147483647 h 24"/>
              <a:gd name="T4" fmla="*/ 2147483647 w 1189"/>
              <a:gd name="T5" fmla="*/ 2147483647 h 24"/>
              <a:gd name="T6" fmla="*/ 2147483647 w 1189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  <a:gd name="T12" fmla="*/ 0 w 1189"/>
              <a:gd name="T13" fmla="*/ 0 h 24"/>
              <a:gd name="T14" fmla="*/ 1189 w 1189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9" h="24">
                <a:moveTo>
                  <a:pt x="0" y="0"/>
                </a:moveTo>
                <a:lnTo>
                  <a:pt x="0" y="24"/>
                </a:lnTo>
                <a:lnTo>
                  <a:pt x="1189" y="24"/>
                </a:lnTo>
                <a:lnTo>
                  <a:pt x="1189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Freeform 14"/>
          <p:cNvSpPr>
            <a:spLocks/>
          </p:cNvSpPr>
          <p:nvPr/>
        </p:nvSpPr>
        <p:spPr bwMode="auto">
          <a:xfrm>
            <a:off x="4773613" y="6480175"/>
            <a:ext cx="2390775" cy="38100"/>
          </a:xfrm>
          <a:custGeom>
            <a:avLst/>
            <a:gdLst>
              <a:gd name="T0" fmla="*/ 0 w 1506"/>
              <a:gd name="T1" fmla="*/ 0 h 24"/>
              <a:gd name="T2" fmla="*/ 0 w 1506"/>
              <a:gd name="T3" fmla="*/ 2147483647 h 24"/>
              <a:gd name="T4" fmla="*/ 2147483647 w 1506"/>
              <a:gd name="T5" fmla="*/ 2147483647 h 24"/>
              <a:gd name="T6" fmla="*/ 2147483647 w 1506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  <a:gd name="T12" fmla="*/ 0 w 1506"/>
              <a:gd name="T13" fmla="*/ 0 h 24"/>
              <a:gd name="T14" fmla="*/ 1506 w 1506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6" h="24">
                <a:moveTo>
                  <a:pt x="0" y="0"/>
                </a:moveTo>
                <a:lnTo>
                  <a:pt x="0" y="24"/>
                </a:lnTo>
                <a:lnTo>
                  <a:pt x="1506" y="24"/>
                </a:lnTo>
                <a:lnTo>
                  <a:pt x="1506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1" name="Freeform 15"/>
          <p:cNvSpPr>
            <a:spLocks/>
          </p:cNvSpPr>
          <p:nvPr/>
        </p:nvSpPr>
        <p:spPr bwMode="auto">
          <a:xfrm>
            <a:off x="7207250" y="6480175"/>
            <a:ext cx="411163" cy="38100"/>
          </a:xfrm>
          <a:custGeom>
            <a:avLst/>
            <a:gdLst>
              <a:gd name="T0" fmla="*/ 0 w 242"/>
              <a:gd name="T1" fmla="*/ 0 h 24"/>
              <a:gd name="T2" fmla="*/ 0 w 242"/>
              <a:gd name="T3" fmla="*/ 2147483647 h 24"/>
              <a:gd name="T4" fmla="*/ 2147483647 w 242"/>
              <a:gd name="T5" fmla="*/ 2147483647 h 24"/>
              <a:gd name="T6" fmla="*/ 0 60000 65536"/>
              <a:gd name="T7" fmla="*/ 0 60000 65536"/>
              <a:gd name="T8" fmla="*/ 0 60000 65536"/>
              <a:gd name="T9" fmla="*/ 0 w 242"/>
              <a:gd name="T10" fmla="*/ 0 h 24"/>
              <a:gd name="T11" fmla="*/ 242 w 242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2" h="24">
                <a:moveTo>
                  <a:pt x="0" y="0"/>
                </a:moveTo>
                <a:lnTo>
                  <a:pt x="0" y="24"/>
                </a:lnTo>
                <a:lnTo>
                  <a:pt x="242" y="2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Line 16"/>
          <p:cNvSpPr>
            <a:spLocks noChangeShapeType="1"/>
          </p:cNvSpPr>
          <p:nvPr/>
        </p:nvSpPr>
        <p:spPr bwMode="auto">
          <a:xfrm>
            <a:off x="7612063" y="6483350"/>
            <a:ext cx="0" cy="41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Line 17"/>
          <p:cNvSpPr>
            <a:spLocks noChangeShapeType="1"/>
          </p:cNvSpPr>
          <p:nvPr/>
        </p:nvSpPr>
        <p:spPr bwMode="auto">
          <a:xfrm>
            <a:off x="3598863" y="6521450"/>
            <a:ext cx="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4" name="Line 18"/>
          <p:cNvSpPr>
            <a:spLocks noChangeShapeType="1"/>
          </p:cNvSpPr>
          <p:nvPr/>
        </p:nvSpPr>
        <p:spPr bwMode="auto">
          <a:xfrm>
            <a:off x="5942013" y="6524625"/>
            <a:ext cx="0" cy="34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5" name="Line 19"/>
          <p:cNvSpPr>
            <a:spLocks noChangeShapeType="1"/>
          </p:cNvSpPr>
          <p:nvPr/>
        </p:nvSpPr>
        <p:spPr bwMode="auto">
          <a:xfrm>
            <a:off x="7412038" y="6524625"/>
            <a:ext cx="0" cy="34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Line 20"/>
          <p:cNvSpPr>
            <a:spLocks noChangeShapeType="1"/>
          </p:cNvSpPr>
          <p:nvPr/>
        </p:nvSpPr>
        <p:spPr bwMode="auto">
          <a:xfrm>
            <a:off x="1916113" y="6521450"/>
            <a:ext cx="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7" name="Freeform 21"/>
          <p:cNvSpPr>
            <a:spLocks/>
          </p:cNvSpPr>
          <p:nvPr/>
        </p:nvSpPr>
        <p:spPr bwMode="auto">
          <a:xfrm>
            <a:off x="4681538" y="3119438"/>
            <a:ext cx="2919412" cy="38100"/>
          </a:xfrm>
          <a:custGeom>
            <a:avLst/>
            <a:gdLst>
              <a:gd name="T0" fmla="*/ 0 w 1839"/>
              <a:gd name="T1" fmla="*/ 2147483647 h 24"/>
              <a:gd name="T2" fmla="*/ 0 w 1839"/>
              <a:gd name="T3" fmla="*/ 2147483647 h 24"/>
              <a:gd name="T4" fmla="*/ 2147483647 w 1839"/>
              <a:gd name="T5" fmla="*/ 2147483647 h 24"/>
              <a:gd name="T6" fmla="*/ 2147483647 w 1839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  <a:gd name="T12" fmla="*/ 0 w 1839"/>
              <a:gd name="T13" fmla="*/ 0 h 24"/>
              <a:gd name="T14" fmla="*/ 1839 w 1839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9" h="24">
                <a:moveTo>
                  <a:pt x="0" y="2"/>
                </a:moveTo>
                <a:lnTo>
                  <a:pt x="0" y="24"/>
                </a:lnTo>
                <a:lnTo>
                  <a:pt x="1839" y="24"/>
                </a:lnTo>
                <a:lnTo>
                  <a:pt x="1839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8" name="Line 22"/>
          <p:cNvSpPr>
            <a:spLocks noChangeShapeType="1"/>
          </p:cNvSpPr>
          <p:nvPr/>
        </p:nvSpPr>
        <p:spPr bwMode="auto">
          <a:xfrm>
            <a:off x="6142038" y="3157538"/>
            <a:ext cx="0" cy="396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9" name="Freeform 23"/>
          <p:cNvSpPr>
            <a:spLocks/>
          </p:cNvSpPr>
          <p:nvPr/>
        </p:nvSpPr>
        <p:spPr bwMode="auto">
          <a:xfrm>
            <a:off x="1544638" y="3119438"/>
            <a:ext cx="2930525" cy="38100"/>
          </a:xfrm>
          <a:custGeom>
            <a:avLst/>
            <a:gdLst>
              <a:gd name="T0" fmla="*/ 0 w 1846"/>
              <a:gd name="T1" fmla="*/ 2147483647 h 24"/>
              <a:gd name="T2" fmla="*/ 0 w 1846"/>
              <a:gd name="T3" fmla="*/ 2147483647 h 24"/>
              <a:gd name="T4" fmla="*/ 2147483647 w 1846"/>
              <a:gd name="T5" fmla="*/ 2147483647 h 24"/>
              <a:gd name="T6" fmla="*/ 2147483647 w 1846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  <a:gd name="T12" fmla="*/ 0 w 1846"/>
              <a:gd name="T13" fmla="*/ 0 h 24"/>
              <a:gd name="T14" fmla="*/ 1846 w 1846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6" h="24">
                <a:moveTo>
                  <a:pt x="0" y="2"/>
                </a:moveTo>
                <a:lnTo>
                  <a:pt x="0" y="24"/>
                </a:lnTo>
                <a:lnTo>
                  <a:pt x="1846" y="24"/>
                </a:lnTo>
                <a:lnTo>
                  <a:pt x="1846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0" name="Text Box 210"/>
          <p:cNvSpPr txBox="1">
            <a:spLocks noChangeArrowheads="1"/>
          </p:cNvSpPr>
          <p:nvPr/>
        </p:nvSpPr>
        <p:spPr bwMode="auto">
          <a:xfrm>
            <a:off x="3187700" y="1803400"/>
            <a:ext cx="4667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Tertiary</a:t>
            </a:r>
          </a:p>
        </p:txBody>
      </p:sp>
      <p:sp>
        <p:nvSpPr>
          <p:cNvPr id="20501" name="Text Box 211"/>
          <p:cNvSpPr txBox="1">
            <a:spLocks noChangeArrowheads="1"/>
          </p:cNvSpPr>
          <p:nvPr/>
        </p:nvSpPr>
        <p:spPr bwMode="auto">
          <a:xfrm>
            <a:off x="4330700" y="1803400"/>
            <a:ext cx="5619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Ovulation</a:t>
            </a:r>
          </a:p>
        </p:txBody>
      </p:sp>
      <p:sp>
        <p:nvSpPr>
          <p:cNvPr id="20502" name="Text Box 212"/>
          <p:cNvSpPr txBox="1">
            <a:spLocks noChangeArrowheads="1"/>
          </p:cNvSpPr>
          <p:nvPr/>
        </p:nvSpPr>
        <p:spPr bwMode="auto">
          <a:xfrm>
            <a:off x="5207000" y="1803400"/>
            <a:ext cx="8096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Corpus luteum</a:t>
            </a:r>
          </a:p>
        </p:txBody>
      </p:sp>
      <p:sp>
        <p:nvSpPr>
          <p:cNvPr id="20503" name="Text Box 213"/>
          <p:cNvSpPr txBox="1">
            <a:spLocks noChangeArrowheads="1"/>
          </p:cNvSpPr>
          <p:nvPr/>
        </p:nvSpPr>
        <p:spPr bwMode="auto">
          <a:xfrm>
            <a:off x="6210300" y="1803400"/>
            <a:ext cx="5778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Involution</a:t>
            </a:r>
          </a:p>
        </p:txBody>
      </p:sp>
      <p:sp>
        <p:nvSpPr>
          <p:cNvPr id="20504" name="Text Box 214"/>
          <p:cNvSpPr txBox="1">
            <a:spLocks noChangeArrowheads="1"/>
          </p:cNvSpPr>
          <p:nvPr/>
        </p:nvSpPr>
        <p:spPr bwMode="auto">
          <a:xfrm>
            <a:off x="6959600" y="1816100"/>
            <a:ext cx="501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Corpus</a:t>
            </a:r>
          </a:p>
          <a:p>
            <a:r>
              <a:rPr lang="en-US" sz="800" b="1"/>
              <a:t>albicans</a:t>
            </a:r>
          </a:p>
        </p:txBody>
      </p:sp>
      <p:sp>
        <p:nvSpPr>
          <p:cNvPr id="20505" name="Text Box 215"/>
          <p:cNvSpPr txBox="1">
            <a:spLocks noChangeArrowheads="1"/>
          </p:cNvSpPr>
          <p:nvPr/>
        </p:nvSpPr>
        <p:spPr bwMode="auto">
          <a:xfrm>
            <a:off x="6985000" y="2286000"/>
            <a:ext cx="828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New primordial</a:t>
            </a:r>
          </a:p>
          <a:p>
            <a:pPr algn="ctr"/>
            <a:r>
              <a:rPr lang="en-US" sz="800" b="1"/>
              <a:t>follicles</a:t>
            </a:r>
          </a:p>
        </p:txBody>
      </p:sp>
      <p:sp>
        <p:nvSpPr>
          <p:cNvPr id="20506" name="Text Box 216"/>
          <p:cNvSpPr txBox="1">
            <a:spLocks noChangeArrowheads="1"/>
          </p:cNvSpPr>
          <p:nvPr/>
        </p:nvSpPr>
        <p:spPr bwMode="auto">
          <a:xfrm>
            <a:off x="1384300" y="1803400"/>
            <a:ext cx="10509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Developing follicles</a:t>
            </a:r>
          </a:p>
        </p:txBody>
      </p:sp>
      <p:sp>
        <p:nvSpPr>
          <p:cNvPr id="20507" name="Text Box 217"/>
          <p:cNvSpPr txBox="1">
            <a:spLocks noChangeArrowheads="1"/>
          </p:cNvSpPr>
          <p:nvPr/>
        </p:nvSpPr>
        <p:spPr bwMode="auto">
          <a:xfrm>
            <a:off x="2214563" y="1943100"/>
            <a:ext cx="6143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Secondary</a:t>
            </a:r>
          </a:p>
        </p:txBody>
      </p:sp>
      <p:sp>
        <p:nvSpPr>
          <p:cNvPr id="20508" name="Text Box 218"/>
          <p:cNvSpPr txBox="1">
            <a:spLocks noChangeArrowheads="1"/>
          </p:cNvSpPr>
          <p:nvPr/>
        </p:nvSpPr>
        <p:spPr bwMode="auto">
          <a:xfrm>
            <a:off x="1574800" y="1993900"/>
            <a:ext cx="4730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Primary</a:t>
            </a:r>
          </a:p>
        </p:txBody>
      </p:sp>
      <p:sp>
        <p:nvSpPr>
          <p:cNvPr id="20509" name="Text Box 219"/>
          <p:cNvSpPr txBox="1">
            <a:spLocks noChangeArrowheads="1"/>
          </p:cNvSpPr>
          <p:nvPr/>
        </p:nvSpPr>
        <p:spPr bwMode="auto">
          <a:xfrm>
            <a:off x="1682750" y="5160963"/>
            <a:ext cx="573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Menstrual</a:t>
            </a:r>
          </a:p>
          <a:p>
            <a:r>
              <a:rPr lang="en-US" sz="800" b="1"/>
              <a:t>fluid</a:t>
            </a:r>
          </a:p>
        </p:txBody>
      </p:sp>
      <p:sp>
        <p:nvSpPr>
          <p:cNvPr id="20510" name="Text Box 220"/>
          <p:cNvSpPr txBox="1">
            <a:spLocks noChangeArrowheads="1"/>
          </p:cNvSpPr>
          <p:nvPr/>
        </p:nvSpPr>
        <p:spPr bwMode="auto">
          <a:xfrm>
            <a:off x="1498600" y="6540500"/>
            <a:ext cx="8969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Menstrual phase</a:t>
            </a:r>
          </a:p>
        </p:txBody>
      </p:sp>
      <p:sp>
        <p:nvSpPr>
          <p:cNvPr id="20511" name="Text Box 221"/>
          <p:cNvSpPr txBox="1">
            <a:spLocks noChangeArrowheads="1"/>
          </p:cNvSpPr>
          <p:nvPr/>
        </p:nvSpPr>
        <p:spPr bwMode="auto">
          <a:xfrm>
            <a:off x="3149600" y="6540500"/>
            <a:ext cx="10064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Proliferative phase</a:t>
            </a:r>
          </a:p>
        </p:txBody>
      </p:sp>
      <p:sp>
        <p:nvSpPr>
          <p:cNvPr id="20512" name="Text Box 224"/>
          <p:cNvSpPr txBox="1">
            <a:spLocks noChangeArrowheads="1"/>
          </p:cNvSpPr>
          <p:nvPr/>
        </p:nvSpPr>
        <p:spPr bwMode="auto">
          <a:xfrm>
            <a:off x="5872163" y="3216275"/>
            <a:ext cx="7159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Luteal phase</a:t>
            </a:r>
          </a:p>
        </p:txBody>
      </p:sp>
      <p:sp>
        <p:nvSpPr>
          <p:cNvPr id="20513" name="Text Box 225"/>
          <p:cNvSpPr txBox="1">
            <a:spLocks noChangeArrowheads="1"/>
          </p:cNvSpPr>
          <p:nvPr/>
        </p:nvSpPr>
        <p:spPr bwMode="auto">
          <a:xfrm>
            <a:off x="2601913" y="3214688"/>
            <a:ext cx="8778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Follicular phase</a:t>
            </a:r>
          </a:p>
        </p:txBody>
      </p:sp>
      <p:sp>
        <p:nvSpPr>
          <p:cNvPr id="20514" name="Text Box 226"/>
          <p:cNvSpPr txBox="1">
            <a:spLocks noChangeArrowheads="1"/>
          </p:cNvSpPr>
          <p:nvPr/>
        </p:nvSpPr>
        <p:spPr bwMode="auto">
          <a:xfrm>
            <a:off x="5537200" y="6540500"/>
            <a:ext cx="8874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Secretory phase</a:t>
            </a:r>
          </a:p>
        </p:txBody>
      </p:sp>
      <p:sp>
        <p:nvSpPr>
          <p:cNvPr id="20515" name="Text Box 229"/>
          <p:cNvSpPr txBox="1">
            <a:spLocks noChangeArrowheads="1"/>
          </p:cNvSpPr>
          <p:nvPr/>
        </p:nvSpPr>
        <p:spPr bwMode="auto">
          <a:xfrm>
            <a:off x="7086600" y="6540500"/>
            <a:ext cx="744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Premenstrual</a:t>
            </a:r>
          </a:p>
          <a:p>
            <a:pPr algn="ctr"/>
            <a:r>
              <a:rPr lang="en-US" sz="800" b="1"/>
              <a:t>phase</a:t>
            </a:r>
          </a:p>
        </p:txBody>
      </p:sp>
      <p:sp>
        <p:nvSpPr>
          <p:cNvPr id="20516" name="Text Box 230"/>
          <p:cNvSpPr txBox="1">
            <a:spLocks noChangeArrowheads="1"/>
          </p:cNvSpPr>
          <p:nvPr/>
        </p:nvSpPr>
        <p:spPr bwMode="auto">
          <a:xfrm>
            <a:off x="1617663" y="2971800"/>
            <a:ext cx="149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1</a:t>
            </a:r>
          </a:p>
        </p:txBody>
      </p:sp>
      <p:sp>
        <p:nvSpPr>
          <p:cNvPr id="20517" name="Text Box 231"/>
          <p:cNvSpPr txBox="1">
            <a:spLocks noChangeArrowheads="1"/>
          </p:cNvSpPr>
          <p:nvPr/>
        </p:nvSpPr>
        <p:spPr bwMode="auto">
          <a:xfrm>
            <a:off x="2085975" y="2971800"/>
            <a:ext cx="149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3</a:t>
            </a:r>
          </a:p>
        </p:txBody>
      </p:sp>
      <p:sp>
        <p:nvSpPr>
          <p:cNvPr id="20518" name="Text Box 232"/>
          <p:cNvSpPr txBox="1">
            <a:spLocks noChangeArrowheads="1"/>
          </p:cNvSpPr>
          <p:nvPr/>
        </p:nvSpPr>
        <p:spPr bwMode="auto">
          <a:xfrm>
            <a:off x="2568575" y="2971800"/>
            <a:ext cx="149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5</a:t>
            </a:r>
          </a:p>
        </p:txBody>
      </p:sp>
      <p:sp>
        <p:nvSpPr>
          <p:cNvPr id="20519" name="Text Box 233"/>
          <p:cNvSpPr txBox="1">
            <a:spLocks noChangeArrowheads="1"/>
          </p:cNvSpPr>
          <p:nvPr/>
        </p:nvSpPr>
        <p:spPr bwMode="auto">
          <a:xfrm>
            <a:off x="2994025" y="2971800"/>
            <a:ext cx="149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7</a:t>
            </a:r>
          </a:p>
        </p:txBody>
      </p:sp>
      <p:sp>
        <p:nvSpPr>
          <p:cNvPr id="20520" name="Text Box 234"/>
          <p:cNvSpPr txBox="1">
            <a:spLocks noChangeArrowheads="1"/>
          </p:cNvSpPr>
          <p:nvPr/>
        </p:nvSpPr>
        <p:spPr bwMode="auto">
          <a:xfrm>
            <a:off x="3451225" y="2971800"/>
            <a:ext cx="149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9</a:t>
            </a:r>
          </a:p>
        </p:txBody>
      </p:sp>
      <p:sp>
        <p:nvSpPr>
          <p:cNvPr id="20521" name="Text Box 237"/>
          <p:cNvSpPr txBox="1">
            <a:spLocks noChangeArrowheads="1"/>
          </p:cNvSpPr>
          <p:nvPr/>
        </p:nvSpPr>
        <p:spPr bwMode="auto">
          <a:xfrm>
            <a:off x="4749800" y="2971800"/>
            <a:ext cx="206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15</a:t>
            </a:r>
          </a:p>
        </p:txBody>
      </p:sp>
      <p:sp>
        <p:nvSpPr>
          <p:cNvPr id="20522" name="Text Box 238"/>
          <p:cNvSpPr txBox="1">
            <a:spLocks noChangeArrowheads="1"/>
          </p:cNvSpPr>
          <p:nvPr/>
        </p:nvSpPr>
        <p:spPr bwMode="auto">
          <a:xfrm>
            <a:off x="5186363" y="2971800"/>
            <a:ext cx="206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17</a:t>
            </a:r>
          </a:p>
        </p:txBody>
      </p:sp>
      <p:sp>
        <p:nvSpPr>
          <p:cNvPr id="20523" name="Text Box 239"/>
          <p:cNvSpPr txBox="1">
            <a:spLocks noChangeArrowheads="1"/>
          </p:cNvSpPr>
          <p:nvPr/>
        </p:nvSpPr>
        <p:spPr bwMode="auto">
          <a:xfrm>
            <a:off x="5597525" y="2971800"/>
            <a:ext cx="206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19</a:t>
            </a:r>
          </a:p>
        </p:txBody>
      </p:sp>
      <p:sp>
        <p:nvSpPr>
          <p:cNvPr id="20524" name="Text Box 240"/>
          <p:cNvSpPr txBox="1">
            <a:spLocks noChangeArrowheads="1"/>
          </p:cNvSpPr>
          <p:nvPr/>
        </p:nvSpPr>
        <p:spPr bwMode="auto">
          <a:xfrm>
            <a:off x="6003925" y="2971800"/>
            <a:ext cx="206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21</a:t>
            </a:r>
          </a:p>
        </p:txBody>
      </p:sp>
      <p:sp>
        <p:nvSpPr>
          <p:cNvPr id="20525" name="Text Box 241"/>
          <p:cNvSpPr txBox="1">
            <a:spLocks noChangeArrowheads="1"/>
          </p:cNvSpPr>
          <p:nvPr/>
        </p:nvSpPr>
        <p:spPr bwMode="auto">
          <a:xfrm>
            <a:off x="6410325" y="2971800"/>
            <a:ext cx="206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23</a:t>
            </a:r>
          </a:p>
        </p:txBody>
      </p:sp>
      <p:sp>
        <p:nvSpPr>
          <p:cNvPr id="20526" name="Text Box 242"/>
          <p:cNvSpPr txBox="1">
            <a:spLocks noChangeArrowheads="1"/>
          </p:cNvSpPr>
          <p:nvPr/>
        </p:nvSpPr>
        <p:spPr bwMode="auto">
          <a:xfrm>
            <a:off x="6816725" y="2971800"/>
            <a:ext cx="206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25</a:t>
            </a:r>
          </a:p>
        </p:txBody>
      </p:sp>
      <p:sp>
        <p:nvSpPr>
          <p:cNvPr id="20527" name="Text Box 243"/>
          <p:cNvSpPr txBox="1">
            <a:spLocks noChangeArrowheads="1"/>
          </p:cNvSpPr>
          <p:nvPr/>
        </p:nvSpPr>
        <p:spPr bwMode="auto">
          <a:xfrm>
            <a:off x="7235825" y="2971800"/>
            <a:ext cx="206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27</a:t>
            </a:r>
          </a:p>
        </p:txBody>
      </p:sp>
      <p:sp>
        <p:nvSpPr>
          <p:cNvPr id="20528" name="Text Box 244"/>
          <p:cNvSpPr txBox="1">
            <a:spLocks noChangeArrowheads="1"/>
          </p:cNvSpPr>
          <p:nvPr/>
        </p:nvSpPr>
        <p:spPr bwMode="auto">
          <a:xfrm>
            <a:off x="7670800" y="2971800"/>
            <a:ext cx="149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1</a:t>
            </a:r>
          </a:p>
        </p:txBody>
      </p:sp>
      <p:sp>
        <p:nvSpPr>
          <p:cNvPr id="20529" name="Text Box 245"/>
          <p:cNvSpPr txBox="1">
            <a:spLocks noChangeArrowheads="1"/>
          </p:cNvSpPr>
          <p:nvPr/>
        </p:nvSpPr>
        <p:spPr bwMode="auto">
          <a:xfrm>
            <a:off x="5473700" y="3886200"/>
            <a:ext cx="749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Progesterone</a:t>
            </a:r>
          </a:p>
        </p:txBody>
      </p:sp>
      <p:sp>
        <p:nvSpPr>
          <p:cNvPr id="20530" name="Text Box 246"/>
          <p:cNvSpPr txBox="1">
            <a:spLocks noChangeArrowheads="1"/>
          </p:cNvSpPr>
          <p:nvPr/>
        </p:nvSpPr>
        <p:spPr bwMode="auto">
          <a:xfrm>
            <a:off x="1384300" y="3721100"/>
            <a:ext cx="10160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(b) Menstrual cycle</a:t>
            </a:r>
          </a:p>
        </p:txBody>
      </p:sp>
      <p:sp>
        <p:nvSpPr>
          <p:cNvPr id="20531" name="Text Box 247"/>
          <p:cNvSpPr txBox="1">
            <a:spLocks noChangeArrowheads="1"/>
          </p:cNvSpPr>
          <p:nvPr/>
        </p:nvSpPr>
        <p:spPr bwMode="auto">
          <a:xfrm>
            <a:off x="2209800" y="4610100"/>
            <a:ext cx="5286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Estradiol</a:t>
            </a:r>
          </a:p>
        </p:txBody>
      </p:sp>
      <p:sp>
        <p:nvSpPr>
          <p:cNvPr id="20532" name="Text Box 248"/>
          <p:cNvSpPr txBox="1">
            <a:spLocks noChangeArrowheads="1"/>
          </p:cNvSpPr>
          <p:nvPr/>
        </p:nvSpPr>
        <p:spPr bwMode="auto">
          <a:xfrm>
            <a:off x="1206500" y="6375400"/>
            <a:ext cx="3365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Days</a:t>
            </a:r>
          </a:p>
        </p:txBody>
      </p:sp>
      <p:sp>
        <p:nvSpPr>
          <p:cNvPr id="20533" name="Text Box 249"/>
          <p:cNvSpPr txBox="1">
            <a:spLocks noChangeArrowheads="1"/>
          </p:cNvSpPr>
          <p:nvPr/>
        </p:nvSpPr>
        <p:spPr bwMode="auto">
          <a:xfrm>
            <a:off x="1606550" y="6375400"/>
            <a:ext cx="149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1</a:t>
            </a:r>
          </a:p>
        </p:txBody>
      </p:sp>
      <p:sp>
        <p:nvSpPr>
          <p:cNvPr id="20534" name="Text Box 250"/>
          <p:cNvSpPr txBox="1">
            <a:spLocks noChangeArrowheads="1"/>
          </p:cNvSpPr>
          <p:nvPr/>
        </p:nvSpPr>
        <p:spPr bwMode="auto">
          <a:xfrm>
            <a:off x="2081213" y="6375400"/>
            <a:ext cx="149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3</a:t>
            </a:r>
          </a:p>
        </p:txBody>
      </p:sp>
      <p:sp>
        <p:nvSpPr>
          <p:cNvPr id="20535" name="Text Box 251"/>
          <p:cNvSpPr txBox="1">
            <a:spLocks noChangeArrowheads="1"/>
          </p:cNvSpPr>
          <p:nvPr/>
        </p:nvSpPr>
        <p:spPr bwMode="auto">
          <a:xfrm>
            <a:off x="2551113" y="6375400"/>
            <a:ext cx="149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5</a:t>
            </a:r>
          </a:p>
        </p:txBody>
      </p:sp>
      <p:sp>
        <p:nvSpPr>
          <p:cNvPr id="20536" name="Text Box 252"/>
          <p:cNvSpPr txBox="1">
            <a:spLocks noChangeArrowheads="1"/>
          </p:cNvSpPr>
          <p:nvPr/>
        </p:nvSpPr>
        <p:spPr bwMode="auto">
          <a:xfrm>
            <a:off x="2995613" y="6375400"/>
            <a:ext cx="149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7</a:t>
            </a:r>
          </a:p>
        </p:txBody>
      </p:sp>
      <p:sp>
        <p:nvSpPr>
          <p:cNvPr id="20537" name="Text Box 253"/>
          <p:cNvSpPr txBox="1">
            <a:spLocks noChangeArrowheads="1"/>
          </p:cNvSpPr>
          <p:nvPr/>
        </p:nvSpPr>
        <p:spPr bwMode="auto">
          <a:xfrm>
            <a:off x="3452813" y="6375400"/>
            <a:ext cx="149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9</a:t>
            </a:r>
          </a:p>
        </p:txBody>
      </p:sp>
      <p:sp>
        <p:nvSpPr>
          <p:cNvPr id="20538" name="Text Box 254"/>
          <p:cNvSpPr txBox="1">
            <a:spLocks noChangeArrowheads="1"/>
          </p:cNvSpPr>
          <p:nvPr/>
        </p:nvSpPr>
        <p:spPr bwMode="auto">
          <a:xfrm>
            <a:off x="3911600" y="6375400"/>
            <a:ext cx="206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11</a:t>
            </a:r>
          </a:p>
        </p:txBody>
      </p:sp>
      <p:sp>
        <p:nvSpPr>
          <p:cNvPr id="20539" name="Text Box 255"/>
          <p:cNvSpPr txBox="1">
            <a:spLocks noChangeArrowheads="1"/>
          </p:cNvSpPr>
          <p:nvPr/>
        </p:nvSpPr>
        <p:spPr bwMode="auto">
          <a:xfrm>
            <a:off x="4381500" y="6375400"/>
            <a:ext cx="206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13</a:t>
            </a:r>
          </a:p>
        </p:txBody>
      </p:sp>
      <p:sp>
        <p:nvSpPr>
          <p:cNvPr id="20540" name="Text Box 256"/>
          <p:cNvSpPr txBox="1">
            <a:spLocks noChangeArrowheads="1"/>
          </p:cNvSpPr>
          <p:nvPr/>
        </p:nvSpPr>
        <p:spPr bwMode="auto">
          <a:xfrm>
            <a:off x="4806950" y="6375400"/>
            <a:ext cx="206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15</a:t>
            </a:r>
          </a:p>
        </p:txBody>
      </p:sp>
      <p:sp>
        <p:nvSpPr>
          <p:cNvPr id="20541" name="Text Box 257"/>
          <p:cNvSpPr txBox="1">
            <a:spLocks noChangeArrowheads="1"/>
          </p:cNvSpPr>
          <p:nvPr/>
        </p:nvSpPr>
        <p:spPr bwMode="auto">
          <a:xfrm>
            <a:off x="5200650" y="6375400"/>
            <a:ext cx="206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17</a:t>
            </a:r>
          </a:p>
        </p:txBody>
      </p:sp>
      <p:sp>
        <p:nvSpPr>
          <p:cNvPr id="20542" name="Text Box 258"/>
          <p:cNvSpPr txBox="1">
            <a:spLocks noChangeArrowheads="1"/>
          </p:cNvSpPr>
          <p:nvPr/>
        </p:nvSpPr>
        <p:spPr bwMode="auto">
          <a:xfrm>
            <a:off x="5594350" y="6375400"/>
            <a:ext cx="206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19</a:t>
            </a:r>
          </a:p>
        </p:txBody>
      </p:sp>
      <p:sp>
        <p:nvSpPr>
          <p:cNvPr id="20543" name="Text Box 259"/>
          <p:cNvSpPr txBox="1">
            <a:spLocks noChangeArrowheads="1"/>
          </p:cNvSpPr>
          <p:nvPr/>
        </p:nvSpPr>
        <p:spPr bwMode="auto">
          <a:xfrm>
            <a:off x="6413500" y="6375400"/>
            <a:ext cx="206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23</a:t>
            </a:r>
          </a:p>
        </p:txBody>
      </p:sp>
      <p:sp>
        <p:nvSpPr>
          <p:cNvPr id="20544" name="Text Box 260"/>
          <p:cNvSpPr txBox="1">
            <a:spLocks noChangeArrowheads="1"/>
          </p:cNvSpPr>
          <p:nvPr/>
        </p:nvSpPr>
        <p:spPr bwMode="auto">
          <a:xfrm>
            <a:off x="6807200" y="6375400"/>
            <a:ext cx="206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25</a:t>
            </a:r>
          </a:p>
        </p:txBody>
      </p:sp>
      <p:sp>
        <p:nvSpPr>
          <p:cNvPr id="20545" name="Text Box 261"/>
          <p:cNvSpPr txBox="1">
            <a:spLocks noChangeArrowheads="1"/>
          </p:cNvSpPr>
          <p:nvPr/>
        </p:nvSpPr>
        <p:spPr bwMode="auto">
          <a:xfrm>
            <a:off x="7669213" y="6375400"/>
            <a:ext cx="149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1</a:t>
            </a:r>
          </a:p>
        </p:txBody>
      </p:sp>
      <p:sp>
        <p:nvSpPr>
          <p:cNvPr id="20546" name="Text Box 262"/>
          <p:cNvSpPr txBox="1">
            <a:spLocks noChangeArrowheads="1"/>
          </p:cNvSpPr>
          <p:nvPr/>
        </p:nvSpPr>
        <p:spPr bwMode="auto">
          <a:xfrm>
            <a:off x="7232650" y="6375400"/>
            <a:ext cx="206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27</a:t>
            </a:r>
          </a:p>
        </p:txBody>
      </p:sp>
      <p:sp>
        <p:nvSpPr>
          <p:cNvPr id="20547" name="Text Box 263"/>
          <p:cNvSpPr txBox="1">
            <a:spLocks noChangeArrowheads="1"/>
          </p:cNvSpPr>
          <p:nvPr/>
        </p:nvSpPr>
        <p:spPr bwMode="auto">
          <a:xfrm>
            <a:off x="6000750" y="6375400"/>
            <a:ext cx="206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21</a:t>
            </a:r>
          </a:p>
        </p:txBody>
      </p:sp>
      <p:sp>
        <p:nvSpPr>
          <p:cNvPr id="20548" name="Text Box 264"/>
          <p:cNvSpPr txBox="1">
            <a:spLocks noChangeArrowheads="1"/>
          </p:cNvSpPr>
          <p:nvPr/>
        </p:nvSpPr>
        <p:spPr bwMode="auto">
          <a:xfrm>
            <a:off x="1206500" y="2971800"/>
            <a:ext cx="3365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Days</a:t>
            </a:r>
          </a:p>
        </p:txBody>
      </p:sp>
      <p:sp>
        <p:nvSpPr>
          <p:cNvPr id="20549" name="Text Box 265"/>
          <p:cNvSpPr txBox="1">
            <a:spLocks noChangeArrowheads="1"/>
          </p:cNvSpPr>
          <p:nvPr/>
        </p:nvSpPr>
        <p:spPr bwMode="auto">
          <a:xfrm>
            <a:off x="1397000" y="393700"/>
            <a:ext cx="911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(a) Ovarian cycle</a:t>
            </a:r>
          </a:p>
        </p:txBody>
      </p:sp>
      <p:sp>
        <p:nvSpPr>
          <p:cNvPr id="20550" name="Text Box 266"/>
          <p:cNvSpPr txBox="1">
            <a:spLocks noChangeArrowheads="1"/>
          </p:cNvSpPr>
          <p:nvPr/>
        </p:nvSpPr>
        <p:spPr bwMode="auto">
          <a:xfrm>
            <a:off x="4352925" y="774700"/>
            <a:ext cx="24606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LH</a:t>
            </a:r>
          </a:p>
        </p:txBody>
      </p:sp>
      <p:sp>
        <p:nvSpPr>
          <p:cNvPr id="20551" name="Text Box 267"/>
          <p:cNvSpPr txBox="1">
            <a:spLocks noChangeArrowheads="1"/>
          </p:cNvSpPr>
          <p:nvPr/>
        </p:nvSpPr>
        <p:spPr bwMode="auto">
          <a:xfrm>
            <a:off x="2019300" y="1562100"/>
            <a:ext cx="2952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FSH</a:t>
            </a:r>
          </a:p>
        </p:txBody>
      </p:sp>
      <p:sp>
        <p:nvSpPr>
          <p:cNvPr id="20552" name="Text Box 270"/>
          <p:cNvSpPr txBox="1">
            <a:spLocks noChangeArrowheads="1"/>
          </p:cNvSpPr>
          <p:nvPr/>
        </p:nvSpPr>
        <p:spPr bwMode="auto">
          <a:xfrm rot="-5400000">
            <a:off x="534194" y="5545931"/>
            <a:ext cx="14033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Thickness of endometrium</a:t>
            </a:r>
          </a:p>
        </p:txBody>
      </p:sp>
      <p:sp>
        <p:nvSpPr>
          <p:cNvPr id="20553" name="Text Box 272"/>
          <p:cNvSpPr txBox="1">
            <a:spLocks noChangeArrowheads="1"/>
          </p:cNvSpPr>
          <p:nvPr/>
        </p:nvSpPr>
        <p:spPr bwMode="auto">
          <a:xfrm rot="-5400000">
            <a:off x="527844" y="4140994"/>
            <a:ext cx="14192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Ovarian hormone secretion</a:t>
            </a:r>
          </a:p>
        </p:txBody>
      </p:sp>
      <p:sp>
        <p:nvSpPr>
          <p:cNvPr id="20554" name="Text Box 274"/>
          <p:cNvSpPr txBox="1">
            <a:spLocks noChangeArrowheads="1"/>
          </p:cNvSpPr>
          <p:nvPr/>
        </p:nvSpPr>
        <p:spPr bwMode="auto">
          <a:xfrm rot="-5400000">
            <a:off x="824707" y="2256631"/>
            <a:ext cx="8255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Ovarian events</a:t>
            </a:r>
          </a:p>
        </p:txBody>
      </p:sp>
      <p:sp>
        <p:nvSpPr>
          <p:cNvPr id="20555" name="Text Box 276"/>
          <p:cNvSpPr txBox="1">
            <a:spLocks noChangeArrowheads="1"/>
          </p:cNvSpPr>
          <p:nvPr/>
        </p:nvSpPr>
        <p:spPr bwMode="auto">
          <a:xfrm rot="-5400000">
            <a:off x="615950" y="923925"/>
            <a:ext cx="12461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Gonadotropin secretion</a:t>
            </a:r>
          </a:p>
        </p:txBody>
      </p:sp>
      <p:sp>
        <p:nvSpPr>
          <p:cNvPr id="20556" name="Text Box 277"/>
          <p:cNvSpPr txBox="1">
            <a:spLocks noChangeArrowheads="1"/>
          </p:cNvSpPr>
          <p:nvPr/>
        </p:nvSpPr>
        <p:spPr bwMode="auto">
          <a:xfrm>
            <a:off x="4300538" y="2971800"/>
            <a:ext cx="206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13</a:t>
            </a:r>
          </a:p>
        </p:txBody>
      </p:sp>
      <p:sp>
        <p:nvSpPr>
          <p:cNvPr id="20557" name="Text Box 278"/>
          <p:cNvSpPr txBox="1">
            <a:spLocks noChangeArrowheads="1"/>
          </p:cNvSpPr>
          <p:nvPr/>
        </p:nvSpPr>
        <p:spPr bwMode="auto">
          <a:xfrm>
            <a:off x="3883025" y="2971800"/>
            <a:ext cx="206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11</a:t>
            </a:r>
          </a:p>
        </p:txBody>
      </p:sp>
      <p:sp>
        <p:nvSpPr>
          <p:cNvPr id="20558" name="Line 22"/>
          <p:cNvSpPr>
            <a:spLocks noChangeShapeType="1"/>
          </p:cNvSpPr>
          <p:nvPr/>
        </p:nvSpPr>
        <p:spPr bwMode="auto">
          <a:xfrm>
            <a:off x="2940050" y="3157538"/>
            <a:ext cx="0" cy="396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28.15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828800" y="55563"/>
            <a:ext cx="548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21508" name="Picture 6" descr="sal03717_28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8413" y="1014413"/>
            <a:ext cx="6370637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Line 10"/>
          <p:cNvSpPr>
            <a:spLocks noChangeShapeType="1"/>
          </p:cNvSpPr>
          <p:nvPr/>
        </p:nvSpPr>
        <p:spPr bwMode="auto">
          <a:xfrm flipV="1">
            <a:off x="6829425" y="6353175"/>
            <a:ext cx="1588" cy="1206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Line 11"/>
          <p:cNvSpPr>
            <a:spLocks noChangeShapeType="1"/>
          </p:cNvSpPr>
          <p:nvPr/>
        </p:nvSpPr>
        <p:spPr bwMode="auto">
          <a:xfrm>
            <a:off x="7616825" y="6353175"/>
            <a:ext cx="1588" cy="1206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Line 12"/>
          <p:cNvSpPr>
            <a:spLocks noChangeShapeType="1"/>
          </p:cNvSpPr>
          <p:nvPr/>
        </p:nvSpPr>
        <p:spPr bwMode="auto">
          <a:xfrm>
            <a:off x="6829425" y="6413500"/>
            <a:ext cx="787400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Line 13"/>
          <p:cNvSpPr>
            <a:spLocks noChangeShapeType="1"/>
          </p:cNvSpPr>
          <p:nvPr/>
        </p:nvSpPr>
        <p:spPr bwMode="auto">
          <a:xfrm>
            <a:off x="5988050" y="3998913"/>
            <a:ext cx="1863725" cy="1587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Line 15"/>
          <p:cNvSpPr>
            <a:spLocks noChangeShapeType="1"/>
          </p:cNvSpPr>
          <p:nvPr/>
        </p:nvSpPr>
        <p:spPr bwMode="auto">
          <a:xfrm>
            <a:off x="6186488" y="3395663"/>
            <a:ext cx="1665287" cy="1587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Line 17"/>
          <p:cNvSpPr>
            <a:spLocks noChangeShapeType="1"/>
          </p:cNvSpPr>
          <p:nvPr/>
        </p:nvSpPr>
        <p:spPr bwMode="auto">
          <a:xfrm flipV="1">
            <a:off x="4008438" y="771525"/>
            <a:ext cx="1587" cy="289560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Line 19"/>
          <p:cNvSpPr>
            <a:spLocks noChangeShapeType="1"/>
          </p:cNvSpPr>
          <p:nvPr/>
        </p:nvSpPr>
        <p:spPr bwMode="auto">
          <a:xfrm flipV="1">
            <a:off x="2946400" y="771525"/>
            <a:ext cx="1588" cy="120173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Line 21"/>
          <p:cNvSpPr>
            <a:spLocks noChangeShapeType="1"/>
          </p:cNvSpPr>
          <p:nvPr/>
        </p:nvSpPr>
        <p:spPr bwMode="auto">
          <a:xfrm flipV="1">
            <a:off x="3089275" y="2860675"/>
            <a:ext cx="915988" cy="209550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Line 23"/>
          <p:cNvSpPr>
            <a:spLocks noChangeShapeType="1"/>
          </p:cNvSpPr>
          <p:nvPr/>
        </p:nvSpPr>
        <p:spPr bwMode="auto">
          <a:xfrm>
            <a:off x="6577013" y="4362450"/>
            <a:ext cx="1274762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Line 25"/>
          <p:cNvSpPr>
            <a:spLocks noChangeShapeType="1"/>
          </p:cNvSpPr>
          <p:nvPr/>
        </p:nvSpPr>
        <p:spPr bwMode="auto">
          <a:xfrm>
            <a:off x="6996113" y="4808538"/>
            <a:ext cx="855662" cy="1587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9" name="Line 27"/>
          <p:cNvSpPr>
            <a:spLocks noChangeShapeType="1"/>
          </p:cNvSpPr>
          <p:nvPr/>
        </p:nvSpPr>
        <p:spPr bwMode="auto">
          <a:xfrm flipV="1">
            <a:off x="5716588" y="3395663"/>
            <a:ext cx="479425" cy="21590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Text Box 59"/>
          <p:cNvSpPr txBox="1">
            <a:spLocks noChangeArrowheads="1"/>
          </p:cNvSpPr>
          <p:nvPr/>
        </p:nvSpPr>
        <p:spPr bwMode="auto">
          <a:xfrm>
            <a:off x="7924800" y="3228975"/>
            <a:ext cx="10160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Cumulus</a:t>
            </a:r>
          </a:p>
        </p:txBody>
      </p:sp>
      <p:sp>
        <p:nvSpPr>
          <p:cNvPr id="21521" name="Text Box 60"/>
          <p:cNvSpPr txBox="1">
            <a:spLocks noChangeArrowheads="1"/>
          </p:cNvSpPr>
          <p:nvPr/>
        </p:nvSpPr>
        <p:spPr bwMode="auto">
          <a:xfrm>
            <a:off x="7924800" y="3482975"/>
            <a:ext cx="1087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oophorus</a:t>
            </a:r>
          </a:p>
        </p:txBody>
      </p:sp>
      <p:sp>
        <p:nvSpPr>
          <p:cNvPr id="21522" name="Text Box 61"/>
          <p:cNvSpPr txBox="1">
            <a:spLocks noChangeArrowheads="1"/>
          </p:cNvSpPr>
          <p:nvPr/>
        </p:nvSpPr>
        <p:spPr bwMode="auto">
          <a:xfrm>
            <a:off x="7924800" y="3851275"/>
            <a:ext cx="8255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Oocyte</a:t>
            </a:r>
          </a:p>
        </p:txBody>
      </p:sp>
      <p:sp>
        <p:nvSpPr>
          <p:cNvPr id="21523" name="Text Box 62"/>
          <p:cNvSpPr txBox="1">
            <a:spLocks noChangeArrowheads="1"/>
          </p:cNvSpPr>
          <p:nvPr/>
        </p:nvSpPr>
        <p:spPr bwMode="auto">
          <a:xfrm>
            <a:off x="7924800" y="4219575"/>
            <a:ext cx="8128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Stigma</a:t>
            </a:r>
          </a:p>
        </p:txBody>
      </p:sp>
      <p:sp>
        <p:nvSpPr>
          <p:cNvPr id="21524" name="Text Box 63"/>
          <p:cNvSpPr txBox="1">
            <a:spLocks noChangeArrowheads="1"/>
          </p:cNvSpPr>
          <p:nvPr/>
        </p:nvSpPr>
        <p:spPr bwMode="auto">
          <a:xfrm>
            <a:off x="7924800" y="4664075"/>
            <a:ext cx="706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Ovary</a:t>
            </a:r>
          </a:p>
        </p:txBody>
      </p:sp>
      <p:sp>
        <p:nvSpPr>
          <p:cNvPr id="21525" name="Text Box 64"/>
          <p:cNvSpPr txBox="1">
            <a:spLocks noChangeArrowheads="1"/>
          </p:cNvSpPr>
          <p:nvPr/>
        </p:nvSpPr>
        <p:spPr bwMode="auto">
          <a:xfrm>
            <a:off x="6854825" y="6418263"/>
            <a:ext cx="8382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0.1 mm</a:t>
            </a:r>
          </a:p>
        </p:txBody>
      </p:sp>
      <p:sp>
        <p:nvSpPr>
          <p:cNvPr id="21526" name="Text Box 65"/>
          <p:cNvSpPr txBox="1">
            <a:spLocks noChangeArrowheads="1"/>
          </p:cNvSpPr>
          <p:nvPr/>
        </p:nvSpPr>
        <p:spPr bwMode="auto">
          <a:xfrm>
            <a:off x="3987800" y="460375"/>
            <a:ext cx="9937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Fimbriae</a:t>
            </a:r>
          </a:p>
        </p:txBody>
      </p:sp>
      <p:sp>
        <p:nvSpPr>
          <p:cNvPr id="21527" name="Text Box 66"/>
          <p:cNvSpPr txBox="1">
            <a:spLocks noChangeArrowheads="1"/>
          </p:cNvSpPr>
          <p:nvPr/>
        </p:nvSpPr>
        <p:spPr bwMode="auto">
          <a:xfrm>
            <a:off x="2298700" y="231775"/>
            <a:ext cx="1722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Infundibulum of</a:t>
            </a:r>
          </a:p>
          <a:p>
            <a:r>
              <a:rPr lang="en-US" sz="1700" b="1"/>
              <a:t>uterine tube</a:t>
            </a:r>
          </a:p>
        </p:txBody>
      </p:sp>
      <p:sp>
        <p:nvSpPr>
          <p:cNvPr id="21528" name="Line 69"/>
          <p:cNvSpPr>
            <a:spLocks noChangeShapeType="1"/>
          </p:cNvSpPr>
          <p:nvPr/>
        </p:nvSpPr>
        <p:spPr bwMode="auto">
          <a:xfrm>
            <a:off x="5988050" y="3998913"/>
            <a:ext cx="18637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9" name="Line 70"/>
          <p:cNvSpPr>
            <a:spLocks noChangeShapeType="1"/>
          </p:cNvSpPr>
          <p:nvPr/>
        </p:nvSpPr>
        <p:spPr bwMode="auto">
          <a:xfrm>
            <a:off x="6186488" y="3395663"/>
            <a:ext cx="16652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0" name="Line 71"/>
          <p:cNvSpPr>
            <a:spLocks noChangeShapeType="1"/>
          </p:cNvSpPr>
          <p:nvPr/>
        </p:nvSpPr>
        <p:spPr bwMode="auto">
          <a:xfrm flipV="1">
            <a:off x="4006850" y="771525"/>
            <a:ext cx="1588" cy="28956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1" name="Line 72"/>
          <p:cNvSpPr>
            <a:spLocks noChangeShapeType="1"/>
          </p:cNvSpPr>
          <p:nvPr/>
        </p:nvSpPr>
        <p:spPr bwMode="auto">
          <a:xfrm flipV="1">
            <a:off x="2946400" y="771525"/>
            <a:ext cx="1588" cy="12017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2" name="Line 73"/>
          <p:cNvSpPr>
            <a:spLocks noChangeShapeType="1"/>
          </p:cNvSpPr>
          <p:nvPr/>
        </p:nvSpPr>
        <p:spPr bwMode="auto">
          <a:xfrm flipV="1">
            <a:off x="3092450" y="2855913"/>
            <a:ext cx="915988" cy="20955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3" name="Line 74"/>
          <p:cNvSpPr>
            <a:spLocks noChangeShapeType="1"/>
          </p:cNvSpPr>
          <p:nvPr/>
        </p:nvSpPr>
        <p:spPr bwMode="auto">
          <a:xfrm>
            <a:off x="6577013" y="4362450"/>
            <a:ext cx="12747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4" name="Line 75"/>
          <p:cNvSpPr>
            <a:spLocks noChangeShapeType="1"/>
          </p:cNvSpPr>
          <p:nvPr/>
        </p:nvSpPr>
        <p:spPr bwMode="auto">
          <a:xfrm>
            <a:off x="6996113" y="4806950"/>
            <a:ext cx="8556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5" name="Line 76"/>
          <p:cNvSpPr>
            <a:spLocks noChangeShapeType="1"/>
          </p:cNvSpPr>
          <p:nvPr/>
        </p:nvSpPr>
        <p:spPr bwMode="auto">
          <a:xfrm flipV="1">
            <a:off x="5707063" y="3400425"/>
            <a:ext cx="484187" cy="2159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6" name="Rectangle 5"/>
          <p:cNvSpPr>
            <a:spLocks noChangeArrowheads="1"/>
          </p:cNvSpPr>
          <p:nvPr/>
        </p:nvSpPr>
        <p:spPr bwMode="auto">
          <a:xfrm>
            <a:off x="1828800" y="6600825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© Landrum B. Shettles, MD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Table 28.1</a:t>
            </a:r>
          </a:p>
        </p:txBody>
      </p:sp>
      <p:pic>
        <p:nvPicPr>
          <p:cNvPr id="22531" name="Picture 8" descr="\\172.16.3.215\data4\Graphics\Powerpoint\MH_DCM\MH_DCM-TEXTEDIT PROJECTS\SALADIN 7e\Final files\chapt28\chapt28_labeled\Line\sal03717_t28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638175"/>
            <a:ext cx="86772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3" descr="sal03717_28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1350" y="236538"/>
            <a:ext cx="6421438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Freeform 13"/>
          <p:cNvSpPr>
            <a:spLocks/>
          </p:cNvSpPr>
          <p:nvPr/>
        </p:nvSpPr>
        <p:spPr bwMode="auto">
          <a:xfrm>
            <a:off x="1771650" y="4705350"/>
            <a:ext cx="85725" cy="327025"/>
          </a:xfrm>
          <a:custGeom>
            <a:avLst/>
            <a:gdLst>
              <a:gd name="T0" fmla="*/ 0 w 52"/>
              <a:gd name="T1" fmla="*/ 0 h 195"/>
              <a:gd name="T2" fmla="*/ 0 w 52"/>
              <a:gd name="T3" fmla="*/ 2147483647 h 195"/>
              <a:gd name="T4" fmla="*/ 2147483647 w 52"/>
              <a:gd name="T5" fmla="*/ 2147483647 h 195"/>
              <a:gd name="T6" fmla="*/ 0 60000 65536"/>
              <a:gd name="T7" fmla="*/ 0 60000 65536"/>
              <a:gd name="T8" fmla="*/ 0 60000 65536"/>
              <a:gd name="T9" fmla="*/ 0 w 52"/>
              <a:gd name="T10" fmla="*/ 0 h 195"/>
              <a:gd name="T11" fmla="*/ 52 w 52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95">
                <a:moveTo>
                  <a:pt x="0" y="0"/>
                </a:moveTo>
                <a:lnTo>
                  <a:pt x="0" y="195"/>
                </a:lnTo>
                <a:lnTo>
                  <a:pt x="52" y="195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Line 16"/>
          <p:cNvSpPr>
            <a:spLocks noChangeShapeType="1"/>
          </p:cNvSpPr>
          <p:nvPr/>
        </p:nvSpPr>
        <p:spPr bwMode="auto">
          <a:xfrm>
            <a:off x="1620838" y="2733675"/>
            <a:ext cx="696912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7" name="Line 17"/>
          <p:cNvSpPr>
            <a:spLocks noChangeShapeType="1"/>
          </p:cNvSpPr>
          <p:nvPr/>
        </p:nvSpPr>
        <p:spPr bwMode="auto">
          <a:xfrm>
            <a:off x="3838575" y="1755775"/>
            <a:ext cx="715963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Freeform 18"/>
          <p:cNvSpPr>
            <a:spLocks/>
          </p:cNvSpPr>
          <p:nvPr/>
        </p:nvSpPr>
        <p:spPr bwMode="auto">
          <a:xfrm>
            <a:off x="1611313" y="4662488"/>
            <a:ext cx="1058862" cy="481012"/>
          </a:xfrm>
          <a:custGeom>
            <a:avLst/>
            <a:gdLst>
              <a:gd name="T0" fmla="*/ 0 w 633"/>
              <a:gd name="T1" fmla="*/ 0 h 287"/>
              <a:gd name="T2" fmla="*/ 2147483647 w 633"/>
              <a:gd name="T3" fmla="*/ 0 h 287"/>
              <a:gd name="T4" fmla="*/ 2147483647 w 633"/>
              <a:gd name="T5" fmla="*/ 2147483647 h 287"/>
              <a:gd name="T6" fmla="*/ 0 60000 65536"/>
              <a:gd name="T7" fmla="*/ 0 60000 65536"/>
              <a:gd name="T8" fmla="*/ 0 60000 65536"/>
              <a:gd name="T9" fmla="*/ 0 w 633"/>
              <a:gd name="T10" fmla="*/ 0 h 287"/>
              <a:gd name="T11" fmla="*/ 633 w 633"/>
              <a:gd name="T12" fmla="*/ 287 h 2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3" h="287">
                <a:moveTo>
                  <a:pt x="0" y="0"/>
                </a:moveTo>
                <a:lnTo>
                  <a:pt x="391" y="0"/>
                </a:lnTo>
                <a:lnTo>
                  <a:pt x="633" y="287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Line 22"/>
          <p:cNvSpPr>
            <a:spLocks noChangeShapeType="1"/>
          </p:cNvSpPr>
          <p:nvPr/>
        </p:nvSpPr>
        <p:spPr bwMode="auto">
          <a:xfrm>
            <a:off x="1520825" y="3632200"/>
            <a:ext cx="254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Line 24"/>
          <p:cNvSpPr>
            <a:spLocks noChangeShapeType="1"/>
          </p:cNvSpPr>
          <p:nvPr/>
        </p:nvSpPr>
        <p:spPr bwMode="auto">
          <a:xfrm>
            <a:off x="1635125" y="6246813"/>
            <a:ext cx="139700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1" name="Text Box 74"/>
          <p:cNvSpPr txBox="1">
            <a:spLocks noChangeArrowheads="1"/>
          </p:cNvSpPr>
          <p:nvPr/>
        </p:nvSpPr>
        <p:spPr bwMode="auto">
          <a:xfrm>
            <a:off x="3184525" y="1644650"/>
            <a:ext cx="7731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Secretion </a:t>
            </a:r>
          </a:p>
        </p:txBody>
      </p:sp>
      <p:sp>
        <p:nvSpPr>
          <p:cNvPr id="23562" name="Text Box 75"/>
          <p:cNvSpPr txBox="1">
            <a:spLocks noChangeArrowheads="1"/>
          </p:cNvSpPr>
          <p:nvPr/>
        </p:nvSpPr>
        <p:spPr bwMode="auto">
          <a:xfrm>
            <a:off x="793750" y="2640013"/>
            <a:ext cx="9064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Endometrial</a:t>
            </a:r>
          </a:p>
          <a:p>
            <a:r>
              <a:rPr lang="en-US" sz="1100" b="1"/>
              <a:t>gland</a:t>
            </a:r>
          </a:p>
        </p:txBody>
      </p:sp>
      <p:sp>
        <p:nvSpPr>
          <p:cNvPr id="23563" name="Text Box 76"/>
          <p:cNvSpPr txBox="1">
            <a:spLocks noChangeArrowheads="1"/>
          </p:cNvSpPr>
          <p:nvPr/>
        </p:nvSpPr>
        <p:spPr bwMode="auto">
          <a:xfrm>
            <a:off x="793750" y="3536950"/>
            <a:ext cx="804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Functional</a:t>
            </a:r>
          </a:p>
          <a:p>
            <a:r>
              <a:rPr lang="en-US" sz="1100" b="1"/>
              <a:t>layer</a:t>
            </a:r>
          </a:p>
        </p:txBody>
      </p:sp>
      <p:sp>
        <p:nvSpPr>
          <p:cNvPr id="23564" name="Text Box 77"/>
          <p:cNvSpPr txBox="1">
            <a:spLocks noChangeArrowheads="1"/>
          </p:cNvSpPr>
          <p:nvPr/>
        </p:nvSpPr>
        <p:spPr bwMode="auto">
          <a:xfrm>
            <a:off x="793750" y="4568825"/>
            <a:ext cx="912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Spiral artery</a:t>
            </a:r>
          </a:p>
        </p:txBody>
      </p:sp>
      <p:sp>
        <p:nvSpPr>
          <p:cNvPr id="23565" name="Text Box 78"/>
          <p:cNvSpPr txBox="1">
            <a:spLocks noChangeArrowheads="1"/>
          </p:cNvSpPr>
          <p:nvPr/>
        </p:nvSpPr>
        <p:spPr bwMode="auto">
          <a:xfrm>
            <a:off x="793750" y="5411788"/>
            <a:ext cx="8350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Basal layer</a:t>
            </a:r>
          </a:p>
        </p:txBody>
      </p:sp>
      <p:sp>
        <p:nvSpPr>
          <p:cNvPr id="23566" name="Text Box 79"/>
          <p:cNvSpPr txBox="1">
            <a:spLocks noChangeArrowheads="1"/>
          </p:cNvSpPr>
          <p:nvPr/>
        </p:nvSpPr>
        <p:spPr bwMode="auto">
          <a:xfrm>
            <a:off x="811213" y="6148388"/>
            <a:ext cx="9302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Myometrium</a:t>
            </a:r>
          </a:p>
        </p:txBody>
      </p:sp>
      <p:sp>
        <p:nvSpPr>
          <p:cNvPr id="23567" name="Text Box 80"/>
          <p:cNvSpPr txBox="1">
            <a:spLocks noChangeArrowheads="1"/>
          </p:cNvSpPr>
          <p:nvPr/>
        </p:nvSpPr>
        <p:spPr bwMode="auto">
          <a:xfrm>
            <a:off x="2214563" y="6591300"/>
            <a:ext cx="1562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(a) Proliferative phase</a:t>
            </a:r>
          </a:p>
        </p:txBody>
      </p:sp>
      <p:sp>
        <p:nvSpPr>
          <p:cNvPr id="23568" name="Text Box 81"/>
          <p:cNvSpPr txBox="1">
            <a:spLocks noChangeArrowheads="1"/>
          </p:cNvSpPr>
          <p:nvPr/>
        </p:nvSpPr>
        <p:spPr bwMode="auto">
          <a:xfrm>
            <a:off x="4505325" y="6591300"/>
            <a:ext cx="14081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(b) Secretory phase</a:t>
            </a:r>
          </a:p>
        </p:txBody>
      </p:sp>
      <p:sp>
        <p:nvSpPr>
          <p:cNvPr id="23569" name="Text Box 82"/>
          <p:cNvSpPr txBox="1">
            <a:spLocks noChangeArrowheads="1"/>
          </p:cNvSpPr>
          <p:nvPr/>
        </p:nvSpPr>
        <p:spPr bwMode="auto">
          <a:xfrm>
            <a:off x="6688138" y="6591300"/>
            <a:ext cx="14144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(c) Menstrual phase</a:t>
            </a:r>
          </a:p>
        </p:txBody>
      </p:sp>
      <p:sp>
        <p:nvSpPr>
          <p:cNvPr id="23570" name="Freeform 84"/>
          <p:cNvSpPr>
            <a:spLocks/>
          </p:cNvSpPr>
          <p:nvPr/>
        </p:nvSpPr>
        <p:spPr bwMode="auto">
          <a:xfrm>
            <a:off x="1771650" y="5999163"/>
            <a:ext cx="85725" cy="511175"/>
          </a:xfrm>
          <a:custGeom>
            <a:avLst/>
            <a:gdLst>
              <a:gd name="T0" fmla="*/ 2147483647 w 52"/>
              <a:gd name="T1" fmla="*/ 0 h 305"/>
              <a:gd name="T2" fmla="*/ 0 w 52"/>
              <a:gd name="T3" fmla="*/ 0 h 305"/>
              <a:gd name="T4" fmla="*/ 0 w 52"/>
              <a:gd name="T5" fmla="*/ 2147483647 h 305"/>
              <a:gd name="T6" fmla="*/ 2147483647 w 52"/>
              <a:gd name="T7" fmla="*/ 2147483647 h 305"/>
              <a:gd name="T8" fmla="*/ 0 60000 65536"/>
              <a:gd name="T9" fmla="*/ 0 60000 65536"/>
              <a:gd name="T10" fmla="*/ 0 60000 65536"/>
              <a:gd name="T11" fmla="*/ 0 60000 65536"/>
              <a:gd name="T12" fmla="*/ 0 w 52"/>
              <a:gd name="T13" fmla="*/ 0 h 305"/>
              <a:gd name="T14" fmla="*/ 52 w 52"/>
              <a:gd name="T15" fmla="*/ 305 h 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" h="305">
                <a:moveTo>
                  <a:pt x="52" y="0"/>
                </a:moveTo>
                <a:lnTo>
                  <a:pt x="0" y="0"/>
                </a:lnTo>
                <a:lnTo>
                  <a:pt x="0" y="305"/>
                </a:lnTo>
                <a:lnTo>
                  <a:pt x="52" y="305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1" name="Freeform 85"/>
          <p:cNvSpPr>
            <a:spLocks/>
          </p:cNvSpPr>
          <p:nvPr/>
        </p:nvSpPr>
        <p:spPr bwMode="auto">
          <a:xfrm>
            <a:off x="1771650" y="5092700"/>
            <a:ext cx="85725" cy="847725"/>
          </a:xfrm>
          <a:custGeom>
            <a:avLst/>
            <a:gdLst>
              <a:gd name="T0" fmla="*/ 2147483647 w 52"/>
              <a:gd name="T1" fmla="*/ 0 h 507"/>
              <a:gd name="T2" fmla="*/ 0 w 52"/>
              <a:gd name="T3" fmla="*/ 0 h 507"/>
              <a:gd name="T4" fmla="*/ 0 w 52"/>
              <a:gd name="T5" fmla="*/ 2147483647 h 507"/>
              <a:gd name="T6" fmla="*/ 2147483647 w 52"/>
              <a:gd name="T7" fmla="*/ 2147483647 h 507"/>
              <a:gd name="T8" fmla="*/ 0 60000 65536"/>
              <a:gd name="T9" fmla="*/ 0 60000 65536"/>
              <a:gd name="T10" fmla="*/ 0 60000 65536"/>
              <a:gd name="T11" fmla="*/ 0 60000 65536"/>
              <a:gd name="T12" fmla="*/ 0 w 52"/>
              <a:gd name="T13" fmla="*/ 0 h 507"/>
              <a:gd name="T14" fmla="*/ 52 w 52"/>
              <a:gd name="T15" fmla="*/ 507 h 5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" h="507">
                <a:moveTo>
                  <a:pt x="52" y="0"/>
                </a:moveTo>
                <a:lnTo>
                  <a:pt x="0" y="0"/>
                </a:lnTo>
                <a:lnTo>
                  <a:pt x="0" y="507"/>
                </a:lnTo>
                <a:lnTo>
                  <a:pt x="52" y="50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Line 86"/>
          <p:cNvSpPr>
            <a:spLocks noChangeShapeType="1"/>
          </p:cNvSpPr>
          <p:nvPr/>
        </p:nvSpPr>
        <p:spPr bwMode="auto">
          <a:xfrm>
            <a:off x="1771650" y="2779713"/>
            <a:ext cx="1588" cy="18589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3" name="Freeform 87"/>
          <p:cNvSpPr>
            <a:spLocks/>
          </p:cNvSpPr>
          <p:nvPr/>
        </p:nvSpPr>
        <p:spPr bwMode="auto">
          <a:xfrm>
            <a:off x="1771650" y="2143125"/>
            <a:ext cx="85725" cy="566738"/>
          </a:xfrm>
          <a:custGeom>
            <a:avLst/>
            <a:gdLst>
              <a:gd name="T0" fmla="*/ 2147483647 w 52"/>
              <a:gd name="T1" fmla="*/ 0 h 339"/>
              <a:gd name="T2" fmla="*/ 0 w 52"/>
              <a:gd name="T3" fmla="*/ 0 h 339"/>
              <a:gd name="T4" fmla="*/ 0 w 52"/>
              <a:gd name="T5" fmla="*/ 2147483647 h 339"/>
              <a:gd name="T6" fmla="*/ 0 60000 65536"/>
              <a:gd name="T7" fmla="*/ 0 60000 65536"/>
              <a:gd name="T8" fmla="*/ 0 60000 65536"/>
              <a:gd name="T9" fmla="*/ 0 w 52"/>
              <a:gd name="T10" fmla="*/ 0 h 339"/>
              <a:gd name="T11" fmla="*/ 52 w 52"/>
              <a:gd name="T12" fmla="*/ 339 h 3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339">
                <a:moveTo>
                  <a:pt x="52" y="0"/>
                </a:moveTo>
                <a:lnTo>
                  <a:pt x="0" y="0"/>
                </a:lnTo>
                <a:lnTo>
                  <a:pt x="0" y="339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4" name="Line 88"/>
          <p:cNvSpPr>
            <a:spLocks noChangeShapeType="1"/>
          </p:cNvSpPr>
          <p:nvPr/>
        </p:nvSpPr>
        <p:spPr bwMode="auto">
          <a:xfrm>
            <a:off x="1620838" y="2730500"/>
            <a:ext cx="6969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5" name="Line 89"/>
          <p:cNvSpPr>
            <a:spLocks noChangeShapeType="1"/>
          </p:cNvSpPr>
          <p:nvPr/>
        </p:nvSpPr>
        <p:spPr bwMode="auto">
          <a:xfrm>
            <a:off x="3838575" y="1752600"/>
            <a:ext cx="71596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6" name="Line 91"/>
          <p:cNvSpPr>
            <a:spLocks noChangeShapeType="1"/>
          </p:cNvSpPr>
          <p:nvPr/>
        </p:nvSpPr>
        <p:spPr bwMode="auto">
          <a:xfrm>
            <a:off x="1557338" y="5511800"/>
            <a:ext cx="217487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7" name="Freeform 92"/>
          <p:cNvSpPr>
            <a:spLocks/>
          </p:cNvSpPr>
          <p:nvPr/>
        </p:nvSpPr>
        <p:spPr bwMode="auto">
          <a:xfrm>
            <a:off x="1608138" y="4667250"/>
            <a:ext cx="1058862" cy="481013"/>
          </a:xfrm>
          <a:custGeom>
            <a:avLst/>
            <a:gdLst>
              <a:gd name="T0" fmla="*/ 0 w 633"/>
              <a:gd name="T1" fmla="*/ 0 h 287"/>
              <a:gd name="T2" fmla="*/ 2147483647 w 633"/>
              <a:gd name="T3" fmla="*/ 0 h 287"/>
              <a:gd name="T4" fmla="*/ 2147483647 w 633"/>
              <a:gd name="T5" fmla="*/ 2147483647 h 287"/>
              <a:gd name="T6" fmla="*/ 0 60000 65536"/>
              <a:gd name="T7" fmla="*/ 0 60000 65536"/>
              <a:gd name="T8" fmla="*/ 0 60000 65536"/>
              <a:gd name="T9" fmla="*/ 0 w 633"/>
              <a:gd name="T10" fmla="*/ 0 h 287"/>
              <a:gd name="T11" fmla="*/ 633 w 633"/>
              <a:gd name="T12" fmla="*/ 287 h 2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3" h="287">
                <a:moveTo>
                  <a:pt x="0" y="0"/>
                </a:moveTo>
                <a:lnTo>
                  <a:pt x="391" y="0"/>
                </a:lnTo>
                <a:lnTo>
                  <a:pt x="633" y="28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28.16</a:t>
            </a:r>
          </a:p>
        </p:txBody>
      </p:sp>
      <p:sp>
        <p:nvSpPr>
          <p:cNvPr id="23579" name="Rectangle 5"/>
          <p:cNvSpPr>
            <a:spLocks noChangeArrowheads="1"/>
          </p:cNvSpPr>
          <p:nvPr/>
        </p:nvSpPr>
        <p:spPr bwMode="auto">
          <a:xfrm>
            <a:off x="1828800" y="4763"/>
            <a:ext cx="548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5" descr="sal03717_28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20663"/>
            <a:ext cx="7820025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33"/>
          <p:cNvSpPr>
            <a:spLocks noChangeArrowheads="1"/>
          </p:cNvSpPr>
          <p:nvPr/>
        </p:nvSpPr>
        <p:spPr bwMode="auto">
          <a:xfrm>
            <a:off x="3467100" y="6015038"/>
            <a:ext cx="2363788" cy="157162"/>
          </a:xfrm>
          <a:prstGeom prst="rect">
            <a:avLst/>
          </a:prstGeom>
          <a:solidFill>
            <a:srgbClr val="E6D1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24580" name="Rectangle 134"/>
          <p:cNvSpPr>
            <a:spLocks noChangeArrowheads="1"/>
          </p:cNvSpPr>
          <p:nvPr/>
        </p:nvSpPr>
        <p:spPr bwMode="auto">
          <a:xfrm>
            <a:off x="6130925" y="2579688"/>
            <a:ext cx="2370138" cy="155575"/>
          </a:xfrm>
          <a:prstGeom prst="rect">
            <a:avLst/>
          </a:prstGeom>
          <a:solidFill>
            <a:srgbClr val="B6CAA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24581" name="Rectangle 135"/>
          <p:cNvSpPr>
            <a:spLocks noChangeArrowheads="1"/>
          </p:cNvSpPr>
          <p:nvPr/>
        </p:nvSpPr>
        <p:spPr bwMode="auto">
          <a:xfrm>
            <a:off x="828675" y="2667000"/>
            <a:ext cx="2363788" cy="160338"/>
          </a:xfrm>
          <a:prstGeom prst="rect">
            <a:avLst/>
          </a:prstGeom>
          <a:solidFill>
            <a:srgbClr val="88B2D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24582" name="Rectangle 136"/>
          <p:cNvSpPr>
            <a:spLocks noChangeArrowheads="1"/>
          </p:cNvSpPr>
          <p:nvPr/>
        </p:nvSpPr>
        <p:spPr bwMode="auto">
          <a:xfrm>
            <a:off x="828675" y="4914900"/>
            <a:ext cx="2363788" cy="158750"/>
          </a:xfrm>
          <a:prstGeom prst="rect">
            <a:avLst/>
          </a:prstGeom>
          <a:solidFill>
            <a:srgbClr val="BBB8D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24583" name="Rectangle 137"/>
          <p:cNvSpPr>
            <a:spLocks noChangeArrowheads="1"/>
          </p:cNvSpPr>
          <p:nvPr/>
        </p:nvSpPr>
        <p:spPr bwMode="auto">
          <a:xfrm>
            <a:off x="6130925" y="4784725"/>
            <a:ext cx="2370138" cy="153988"/>
          </a:xfrm>
          <a:prstGeom prst="rect">
            <a:avLst/>
          </a:prstGeom>
          <a:solidFill>
            <a:srgbClr val="B6C2A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24584" name="Freeform 138"/>
          <p:cNvSpPr>
            <a:spLocks/>
          </p:cNvSpPr>
          <p:nvPr/>
        </p:nvSpPr>
        <p:spPr bwMode="auto">
          <a:xfrm>
            <a:off x="3100388" y="1123950"/>
            <a:ext cx="3065462" cy="209550"/>
          </a:xfrm>
          <a:custGeom>
            <a:avLst/>
            <a:gdLst>
              <a:gd name="T0" fmla="*/ 2147483647 w 1866"/>
              <a:gd name="T1" fmla="*/ 2147483647 h 122"/>
              <a:gd name="T2" fmla="*/ 0 w 1866"/>
              <a:gd name="T3" fmla="*/ 2147483647 h 122"/>
              <a:gd name="T4" fmla="*/ 0 w 1866"/>
              <a:gd name="T5" fmla="*/ 2147483647 h 122"/>
              <a:gd name="T6" fmla="*/ 2147483647 w 1866"/>
              <a:gd name="T7" fmla="*/ 2147483647 h 122"/>
              <a:gd name="T8" fmla="*/ 2147483647 w 1866"/>
              <a:gd name="T9" fmla="*/ 2147483647 h 122"/>
              <a:gd name="T10" fmla="*/ 2147483647 w 1866"/>
              <a:gd name="T11" fmla="*/ 2147483647 h 122"/>
              <a:gd name="T12" fmla="*/ 2147483647 w 1866"/>
              <a:gd name="T13" fmla="*/ 0 h 122"/>
              <a:gd name="T14" fmla="*/ 2147483647 w 1866"/>
              <a:gd name="T15" fmla="*/ 0 h 122"/>
              <a:gd name="T16" fmla="*/ 2147483647 w 1866"/>
              <a:gd name="T17" fmla="*/ 2147483647 h 122"/>
              <a:gd name="T18" fmla="*/ 2147483647 w 1866"/>
              <a:gd name="T19" fmla="*/ 2147483647 h 122"/>
              <a:gd name="T20" fmla="*/ 2147483647 w 1866"/>
              <a:gd name="T21" fmla="*/ 2147483647 h 122"/>
              <a:gd name="T22" fmla="*/ 2147483647 w 1866"/>
              <a:gd name="T23" fmla="*/ 2147483647 h 122"/>
              <a:gd name="T24" fmla="*/ 2147483647 w 1866"/>
              <a:gd name="T25" fmla="*/ 2147483647 h 122"/>
              <a:gd name="T26" fmla="*/ 2147483647 w 1866"/>
              <a:gd name="T27" fmla="*/ 2147483647 h 122"/>
              <a:gd name="T28" fmla="*/ 2147483647 w 1866"/>
              <a:gd name="T29" fmla="*/ 2147483647 h 122"/>
              <a:gd name="T30" fmla="*/ 2147483647 w 1866"/>
              <a:gd name="T31" fmla="*/ 2147483647 h 122"/>
              <a:gd name="T32" fmla="*/ 2147483647 w 1866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66"/>
              <a:gd name="T52" fmla="*/ 0 h 122"/>
              <a:gd name="T53" fmla="*/ 1866 w 1866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66" h="122">
                <a:moveTo>
                  <a:pt x="1731" y="85"/>
                </a:moveTo>
                <a:lnTo>
                  <a:pt x="0" y="85"/>
                </a:lnTo>
                <a:lnTo>
                  <a:pt x="0" y="32"/>
                </a:lnTo>
                <a:lnTo>
                  <a:pt x="1731" y="32"/>
                </a:lnTo>
                <a:lnTo>
                  <a:pt x="1714" y="2"/>
                </a:lnTo>
                <a:lnTo>
                  <a:pt x="1716" y="0"/>
                </a:lnTo>
                <a:lnTo>
                  <a:pt x="1780" y="28"/>
                </a:lnTo>
                <a:lnTo>
                  <a:pt x="1832" y="47"/>
                </a:lnTo>
                <a:lnTo>
                  <a:pt x="1866" y="61"/>
                </a:lnTo>
                <a:lnTo>
                  <a:pt x="1832" y="74"/>
                </a:lnTo>
                <a:lnTo>
                  <a:pt x="1780" y="93"/>
                </a:lnTo>
                <a:lnTo>
                  <a:pt x="1716" y="122"/>
                </a:lnTo>
                <a:lnTo>
                  <a:pt x="1714" y="120"/>
                </a:lnTo>
                <a:lnTo>
                  <a:pt x="1731" y="85"/>
                </a:lnTo>
                <a:close/>
              </a:path>
            </a:pathLst>
          </a:custGeom>
          <a:solidFill>
            <a:srgbClr val="9397B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Freeform 139"/>
          <p:cNvSpPr>
            <a:spLocks/>
          </p:cNvSpPr>
          <p:nvPr/>
        </p:nvSpPr>
        <p:spPr bwMode="auto">
          <a:xfrm>
            <a:off x="7372350" y="3644900"/>
            <a:ext cx="206375" cy="1154113"/>
          </a:xfrm>
          <a:custGeom>
            <a:avLst/>
            <a:gdLst>
              <a:gd name="T0" fmla="*/ 2147483647 w 120"/>
              <a:gd name="T1" fmla="*/ 2147483647 h 673"/>
              <a:gd name="T2" fmla="*/ 2147483647 w 120"/>
              <a:gd name="T3" fmla="*/ 0 h 673"/>
              <a:gd name="T4" fmla="*/ 2147483647 w 120"/>
              <a:gd name="T5" fmla="*/ 0 h 673"/>
              <a:gd name="T6" fmla="*/ 2147483647 w 120"/>
              <a:gd name="T7" fmla="*/ 2147483647 h 673"/>
              <a:gd name="T8" fmla="*/ 2147483647 w 120"/>
              <a:gd name="T9" fmla="*/ 2147483647 h 673"/>
              <a:gd name="T10" fmla="*/ 2147483647 w 120"/>
              <a:gd name="T11" fmla="*/ 2147483647 h 673"/>
              <a:gd name="T12" fmla="*/ 2147483647 w 120"/>
              <a:gd name="T13" fmla="*/ 2147483647 h 673"/>
              <a:gd name="T14" fmla="*/ 2147483647 w 120"/>
              <a:gd name="T15" fmla="*/ 2147483647 h 673"/>
              <a:gd name="T16" fmla="*/ 2147483647 w 120"/>
              <a:gd name="T17" fmla="*/ 2147483647 h 673"/>
              <a:gd name="T18" fmla="*/ 2147483647 w 120"/>
              <a:gd name="T19" fmla="*/ 2147483647 h 673"/>
              <a:gd name="T20" fmla="*/ 2147483647 w 120"/>
              <a:gd name="T21" fmla="*/ 2147483647 h 673"/>
              <a:gd name="T22" fmla="*/ 2147483647 w 120"/>
              <a:gd name="T23" fmla="*/ 2147483647 h 673"/>
              <a:gd name="T24" fmla="*/ 2147483647 w 120"/>
              <a:gd name="T25" fmla="*/ 2147483647 h 673"/>
              <a:gd name="T26" fmla="*/ 2147483647 w 120"/>
              <a:gd name="T27" fmla="*/ 2147483647 h 673"/>
              <a:gd name="T28" fmla="*/ 0 w 120"/>
              <a:gd name="T29" fmla="*/ 2147483647 h 673"/>
              <a:gd name="T30" fmla="*/ 0 w 120"/>
              <a:gd name="T31" fmla="*/ 2147483647 h 673"/>
              <a:gd name="T32" fmla="*/ 2147483647 w 120"/>
              <a:gd name="T33" fmla="*/ 2147483647 h 6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673"/>
              <a:gd name="T53" fmla="*/ 120 w 120"/>
              <a:gd name="T54" fmla="*/ 673 h 6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673">
                <a:moveTo>
                  <a:pt x="34" y="538"/>
                </a:moveTo>
                <a:lnTo>
                  <a:pt x="34" y="0"/>
                </a:lnTo>
                <a:lnTo>
                  <a:pt x="89" y="0"/>
                </a:lnTo>
                <a:lnTo>
                  <a:pt x="89" y="536"/>
                </a:lnTo>
                <a:lnTo>
                  <a:pt x="120" y="519"/>
                </a:lnTo>
                <a:lnTo>
                  <a:pt x="120" y="521"/>
                </a:lnTo>
                <a:lnTo>
                  <a:pt x="93" y="587"/>
                </a:lnTo>
                <a:lnTo>
                  <a:pt x="72" y="638"/>
                </a:lnTo>
                <a:lnTo>
                  <a:pt x="61" y="673"/>
                </a:lnTo>
                <a:lnTo>
                  <a:pt x="48" y="638"/>
                </a:lnTo>
                <a:lnTo>
                  <a:pt x="27" y="587"/>
                </a:lnTo>
                <a:lnTo>
                  <a:pt x="0" y="521"/>
                </a:lnTo>
                <a:lnTo>
                  <a:pt x="0" y="519"/>
                </a:lnTo>
                <a:lnTo>
                  <a:pt x="34" y="538"/>
                </a:lnTo>
                <a:close/>
              </a:path>
            </a:pathLst>
          </a:custGeom>
          <a:solidFill>
            <a:srgbClr val="9397B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Freeform 140"/>
          <p:cNvSpPr>
            <a:spLocks/>
          </p:cNvSpPr>
          <p:nvPr/>
        </p:nvSpPr>
        <p:spPr bwMode="auto">
          <a:xfrm>
            <a:off x="1703388" y="5688013"/>
            <a:ext cx="196850" cy="284162"/>
          </a:xfrm>
          <a:custGeom>
            <a:avLst/>
            <a:gdLst>
              <a:gd name="T0" fmla="*/ 2147483647 w 114"/>
              <a:gd name="T1" fmla="*/ 2147483647 h 166"/>
              <a:gd name="T2" fmla="*/ 2147483647 w 114"/>
              <a:gd name="T3" fmla="*/ 2147483647 h 166"/>
              <a:gd name="T4" fmla="*/ 2147483647 w 114"/>
              <a:gd name="T5" fmla="*/ 2147483647 h 166"/>
              <a:gd name="T6" fmla="*/ 0 w 114"/>
              <a:gd name="T7" fmla="*/ 2147483647 h 166"/>
              <a:gd name="T8" fmla="*/ 0 w 114"/>
              <a:gd name="T9" fmla="*/ 2147483647 h 166"/>
              <a:gd name="T10" fmla="*/ 2147483647 w 114"/>
              <a:gd name="T11" fmla="*/ 2147483647 h 166"/>
              <a:gd name="T12" fmla="*/ 2147483647 w 114"/>
              <a:gd name="T13" fmla="*/ 2147483647 h 166"/>
              <a:gd name="T14" fmla="*/ 2147483647 w 114"/>
              <a:gd name="T15" fmla="*/ 0 h 166"/>
              <a:gd name="T16" fmla="*/ 2147483647 w 114"/>
              <a:gd name="T17" fmla="*/ 0 h 166"/>
              <a:gd name="T18" fmla="*/ 2147483647 w 114"/>
              <a:gd name="T19" fmla="*/ 2147483647 h 166"/>
              <a:gd name="T20" fmla="*/ 2147483647 w 114"/>
              <a:gd name="T21" fmla="*/ 2147483647 h 166"/>
              <a:gd name="T22" fmla="*/ 2147483647 w 114"/>
              <a:gd name="T23" fmla="*/ 2147483647 h 166"/>
              <a:gd name="T24" fmla="*/ 2147483647 w 114"/>
              <a:gd name="T25" fmla="*/ 2147483647 h 166"/>
              <a:gd name="T26" fmla="*/ 2147483647 w 114"/>
              <a:gd name="T27" fmla="*/ 2147483647 h 166"/>
              <a:gd name="T28" fmla="*/ 2147483647 w 114"/>
              <a:gd name="T29" fmla="*/ 2147483647 h 16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4"/>
              <a:gd name="T46" fmla="*/ 0 h 166"/>
              <a:gd name="T47" fmla="*/ 114 w 114"/>
              <a:gd name="T48" fmla="*/ 166 h 16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4" h="166">
                <a:moveTo>
                  <a:pt x="25" y="139"/>
                </a:moveTo>
                <a:lnTo>
                  <a:pt x="25" y="139"/>
                </a:lnTo>
                <a:lnTo>
                  <a:pt x="2" y="166"/>
                </a:lnTo>
                <a:lnTo>
                  <a:pt x="0" y="164"/>
                </a:lnTo>
                <a:lnTo>
                  <a:pt x="2" y="94"/>
                </a:lnTo>
                <a:lnTo>
                  <a:pt x="4" y="38"/>
                </a:lnTo>
                <a:lnTo>
                  <a:pt x="4" y="0"/>
                </a:lnTo>
                <a:lnTo>
                  <a:pt x="27" y="29"/>
                </a:lnTo>
                <a:lnTo>
                  <a:pt x="65" y="69"/>
                </a:lnTo>
                <a:lnTo>
                  <a:pt x="114" y="122"/>
                </a:lnTo>
                <a:lnTo>
                  <a:pt x="112" y="124"/>
                </a:lnTo>
                <a:lnTo>
                  <a:pt x="74" y="118"/>
                </a:lnTo>
                <a:lnTo>
                  <a:pt x="25" y="139"/>
                </a:lnTo>
                <a:close/>
              </a:path>
            </a:pathLst>
          </a:custGeom>
          <a:solidFill>
            <a:srgbClr val="9397B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Freeform 141"/>
          <p:cNvSpPr>
            <a:spLocks/>
          </p:cNvSpPr>
          <p:nvPr/>
        </p:nvSpPr>
        <p:spPr bwMode="auto">
          <a:xfrm>
            <a:off x="1703388" y="5821363"/>
            <a:ext cx="196850" cy="284162"/>
          </a:xfrm>
          <a:custGeom>
            <a:avLst/>
            <a:gdLst>
              <a:gd name="T0" fmla="*/ 2147483647 w 114"/>
              <a:gd name="T1" fmla="*/ 2147483647 h 166"/>
              <a:gd name="T2" fmla="*/ 2147483647 w 114"/>
              <a:gd name="T3" fmla="*/ 2147483647 h 166"/>
              <a:gd name="T4" fmla="*/ 2147483647 w 114"/>
              <a:gd name="T5" fmla="*/ 2147483647 h 166"/>
              <a:gd name="T6" fmla="*/ 0 w 114"/>
              <a:gd name="T7" fmla="*/ 2147483647 h 166"/>
              <a:gd name="T8" fmla="*/ 0 w 114"/>
              <a:gd name="T9" fmla="*/ 2147483647 h 166"/>
              <a:gd name="T10" fmla="*/ 2147483647 w 114"/>
              <a:gd name="T11" fmla="*/ 2147483647 h 166"/>
              <a:gd name="T12" fmla="*/ 2147483647 w 114"/>
              <a:gd name="T13" fmla="*/ 2147483647 h 166"/>
              <a:gd name="T14" fmla="*/ 2147483647 w 114"/>
              <a:gd name="T15" fmla="*/ 0 h 166"/>
              <a:gd name="T16" fmla="*/ 2147483647 w 114"/>
              <a:gd name="T17" fmla="*/ 0 h 166"/>
              <a:gd name="T18" fmla="*/ 2147483647 w 114"/>
              <a:gd name="T19" fmla="*/ 2147483647 h 166"/>
              <a:gd name="T20" fmla="*/ 2147483647 w 114"/>
              <a:gd name="T21" fmla="*/ 2147483647 h 166"/>
              <a:gd name="T22" fmla="*/ 2147483647 w 114"/>
              <a:gd name="T23" fmla="*/ 2147483647 h 166"/>
              <a:gd name="T24" fmla="*/ 2147483647 w 114"/>
              <a:gd name="T25" fmla="*/ 2147483647 h 166"/>
              <a:gd name="T26" fmla="*/ 2147483647 w 114"/>
              <a:gd name="T27" fmla="*/ 2147483647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4"/>
              <a:gd name="T43" fmla="*/ 0 h 166"/>
              <a:gd name="T44" fmla="*/ 114 w 114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4" h="166">
                <a:moveTo>
                  <a:pt x="25" y="139"/>
                </a:moveTo>
                <a:lnTo>
                  <a:pt x="25" y="139"/>
                </a:lnTo>
                <a:lnTo>
                  <a:pt x="2" y="166"/>
                </a:lnTo>
                <a:lnTo>
                  <a:pt x="0" y="164"/>
                </a:lnTo>
                <a:lnTo>
                  <a:pt x="2" y="94"/>
                </a:lnTo>
                <a:lnTo>
                  <a:pt x="4" y="38"/>
                </a:lnTo>
                <a:lnTo>
                  <a:pt x="4" y="0"/>
                </a:lnTo>
                <a:lnTo>
                  <a:pt x="27" y="29"/>
                </a:lnTo>
                <a:lnTo>
                  <a:pt x="65" y="69"/>
                </a:lnTo>
                <a:lnTo>
                  <a:pt x="114" y="122"/>
                </a:lnTo>
                <a:lnTo>
                  <a:pt x="112" y="124"/>
                </a:lnTo>
                <a:lnTo>
                  <a:pt x="74" y="11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Freeform 142"/>
          <p:cNvSpPr>
            <a:spLocks/>
          </p:cNvSpPr>
          <p:nvPr/>
        </p:nvSpPr>
        <p:spPr bwMode="auto">
          <a:xfrm>
            <a:off x="5811838" y="5986463"/>
            <a:ext cx="434975" cy="204787"/>
          </a:xfrm>
          <a:custGeom>
            <a:avLst/>
            <a:gdLst>
              <a:gd name="T0" fmla="*/ 2147483647 w 253"/>
              <a:gd name="T1" fmla="*/ 2147483647 h 120"/>
              <a:gd name="T2" fmla="*/ 2147483647 w 253"/>
              <a:gd name="T3" fmla="*/ 2147483647 h 120"/>
              <a:gd name="T4" fmla="*/ 2147483647 w 253"/>
              <a:gd name="T5" fmla="*/ 2147483647 h 120"/>
              <a:gd name="T6" fmla="*/ 2147483647 w 253"/>
              <a:gd name="T7" fmla="*/ 2147483647 h 120"/>
              <a:gd name="T8" fmla="*/ 2147483647 w 253"/>
              <a:gd name="T9" fmla="*/ 2147483647 h 120"/>
              <a:gd name="T10" fmla="*/ 2147483647 w 253"/>
              <a:gd name="T11" fmla="*/ 2147483647 h 120"/>
              <a:gd name="T12" fmla="*/ 2147483647 w 253"/>
              <a:gd name="T13" fmla="*/ 2147483647 h 120"/>
              <a:gd name="T14" fmla="*/ 2147483647 w 253"/>
              <a:gd name="T15" fmla="*/ 2147483647 h 120"/>
              <a:gd name="T16" fmla="*/ 2147483647 w 253"/>
              <a:gd name="T17" fmla="*/ 2147483647 h 120"/>
              <a:gd name="T18" fmla="*/ 2147483647 w 253"/>
              <a:gd name="T19" fmla="*/ 2147483647 h 120"/>
              <a:gd name="T20" fmla="*/ 0 w 253"/>
              <a:gd name="T21" fmla="*/ 2147483647 h 120"/>
              <a:gd name="T22" fmla="*/ 0 w 253"/>
              <a:gd name="T23" fmla="*/ 2147483647 h 120"/>
              <a:gd name="T24" fmla="*/ 2147483647 w 253"/>
              <a:gd name="T25" fmla="*/ 2147483647 h 120"/>
              <a:gd name="T26" fmla="*/ 2147483647 w 253"/>
              <a:gd name="T27" fmla="*/ 2147483647 h 120"/>
              <a:gd name="T28" fmla="*/ 2147483647 w 253"/>
              <a:gd name="T29" fmla="*/ 0 h 120"/>
              <a:gd name="T30" fmla="*/ 2147483647 w 253"/>
              <a:gd name="T31" fmla="*/ 0 h 120"/>
              <a:gd name="T32" fmla="*/ 2147483647 w 253"/>
              <a:gd name="T33" fmla="*/ 2147483647 h 1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3"/>
              <a:gd name="T52" fmla="*/ 0 h 120"/>
              <a:gd name="T53" fmla="*/ 253 w 253"/>
              <a:gd name="T54" fmla="*/ 120 h 1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3" h="120">
                <a:moveTo>
                  <a:pt x="135" y="35"/>
                </a:moveTo>
                <a:lnTo>
                  <a:pt x="253" y="35"/>
                </a:lnTo>
                <a:lnTo>
                  <a:pt x="253" y="90"/>
                </a:lnTo>
                <a:lnTo>
                  <a:pt x="137" y="90"/>
                </a:lnTo>
                <a:lnTo>
                  <a:pt x="154" y="120"/>
                </a:lnTo>
                <a:lnTo>
                  <a:pt x="152" y="120"/>
                </a:lnTo>
                <a:lnTo>
                  <a:pt x="86" y="93"/>
                </a:lnTo>
                <a:lnTo>
                  <a:pt x="34" y="73"/>
                </a:lnTo>
                <a:lnTo>
                  <a:pt x="0" y="61"/>
                </a:lnTo>
                <a:lnTo>
                  <a:pt x="34" y="48"/>
                </a:lnTo>
                <a:lnTo>
                  <a:pt x="86" y="27"/>
                </a:lnTo>
                <a:lnTo>
                  <a:pt x="152" y="0"/>
                </a:lnTo>
                <a:lnTo>
                  <a:pt x="154" y="0"/>
                </a:lnTo>
                <a:lnTo>
                  <a:pt x="135" y="35"/>
                </a:lnTo>
                <a:close/>
              </a:path>
            </a:pathLst>
          </a:custGeom>
          <a:solidFill>
            <a:srgbClr val="9397B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Freeform 143"/>
          <p:cNvSpPr>
            <a:spLocks/>
          </p:cNvSpPr>
          <p:nvPr/>
        </p:nvSpPr>
        <p:spPr bwMode="auto">
          <a:xfrm>
            <a:off x="1763713" y="5857875"/>
            <a:ext cx="1611312" cy="239713"/>
          </a:xfrm>
          <a:custGeom>
            <a:avLst/>
            <a:gdLst>
              <a:gd name="T0" fmla="*/ 2147483647 w 939"/>
              <a:gd name="T1" fmla="*/ 2147483647 h 139"/>
              <a:gd name="T2" fmla="*/ 2147483647 w 939"/>
              <a:gd name="T3" fmla="*/ 2147483647 h 139"/>
              <a:gd name="T4" fmla="*/ 2147483647 w 939"/>
              <a:gd name="T5" fmla="*/ 2147483647 h 139"/>
              <a:gd name="T6" fmla="*/ 2147483647 w 939"/>
              <a:gd name="T7" fmla="*/ 2147483647 h 139"/>
              <a:gd name="T8" fmla="*/ 2147483647 w 939"/>
              <a:gd name="T9" fmla="*/ 2147483647 h 139"/>
              <a:gd name="T10" fmla="*/ 2147483647 w 939"/>
              <a:gd name="T11" fmla="*/ 2147483647 h 139"/>
              <a:gd name="T12" fmla="*/ 2147483647 w 939"/>
              <a:gd name="T13" fmla="*/ 2147483647 h 139"/>
              <a:gd name="T14" fmla="*/ 2147483647 w 939"/>
              <a:gd name="T15" fmla="*/ 2147483647 h 139"/>
              <a:gd name="T16" fmla="*/ 2147483647 w 939"/>
              <a:gd name="T17" fmla="*/ 2147483647 h 139"/>
              <a:gd name="T18" fmla="*/ 2147483647 w 939"/>
              <a:gd name="T19" fmla="*/ 2147483647 h 139"/>
              <a:gd name="T20" fmla="*/ 2147483647 w 939"/>
              <a:gd name="T21" fmla="*/ 2147483647 h 139"/>
              <a:gd name="T22" fmla="*/ 2147483647 w 939"/>
              <a:gd name="T23" fmla="*/ 2147483647 h 139"/>
              <a:gd name="T24" fmla="*/ 2147483647 w 939"/>
              <a:gd name="T25" fmla="*/ 2147483647 h 139"/>
              <a:gd name="T26" fmla="*/ 2147483647 w 939"/>
              <a:gd name="T27" fmla="*/ 2147483647 h 139"/>
              <a:gd name="T28" fmla="*/ 2147483647 w 939"/>
              <a:gd name="T29" fmla="*/ 2147483647 h 139"/>
              <a:gd name="T30" fmla="*/ 2147483647 w 939"/>
              <a:gd name="T31" fmla="*/ 2147483647 h 139"/>
              <a:gd name="T32" fmla="*/ 2147483647 w 939"/>
              <a:gd name="T33" fmla="*/ 2147483647 h 139"/>
              <a:gd name="T34" fmla="*/ 2147483647 w 939"/>
              <a:gd name="T35" fmla="*/ 2147483647 h 139"/>
              <a:gd name="T36" fmla="*/ 0 w 939"/>
              <a:gd name="T37" fmla="*/ 0 h 1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39"/>
              <a:gd name="T58" fmla="*/ 0 h 139"/>
              <a:gd name="T59" fmla="*/ 939 w 939"/>
              <a:gd name="T60" fmla="*/ 139 h 13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39" h="139">
                <a:moveTo>
                  <a:pt x="939" y="139"/>
                </a:moveTo>
                <a:lnTo>
                  <a:pt x="209" y="139"/>
                </a:lnTo>
                <a:lnTo>
                  <a:pt x="192" y="137"/>
                </a:lnTo>
                <a:lnTo>
                  <a:pt x="175" y="135"/>
                </a:lnTo>
                <a:lnTo>
                  <a:pt x="158" y="131"/>
                </a:lnTo>
                <a:lnTo>
                  <a:pt x="143" y="128"/>
                </a:lnTo>
                <a:lnTo>
                  <a:pt x="128" y="122"/>
                </a:lnTo>
                <a:lnTo>
                  <a:pt x="112" y="116"/>
                </a:lnTo>
                <a:lnTo>
                  <a:pt x="97" y="109"/>
                </a:lnTo>
                <a:lnTo>
                  <a:pt x="84" y="99"/>
                </a:lnTo>
                <a:lnTo>
                  <a:pt x="71" y="90"/>
                </a:lnTo>
                <a:lnTo>
                  <a:pt x="57" y="80"/>
                </a:lnTo>
                <a:lnTo>
                  <a:pt x="46" y="69"/>
                </a:lnTo>
                <a:lnTo>
                  <a:pt x="35" y="55"/>
                </a:lnTo>
                <a:lnTo>
                  <a:pt x="25" y="44"/>
                </a:lnTo>
                <a:lnTo>
                  <a:pt x="16" y="31"/>
                </a:lnTo>
                <a:lnTo>
                  <a:pt x="8" y="15"/>
                </a:lnTo>
                <a:lnTo>
                  <a:pt x="0" y="0"/>
                </a:lnTo>
              </a:path>
            </a:pathLst>
          </a:custGeom>
          <a:noFill/>
          <a:ln w="104775">
            <a:solidFill>
              <a:srgbClr val="9397B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Freeform 144"/>
          <p:cNvSpPr>
            <a:spLocks/>
          </p:cNvSpPr>
          <p:nvPr/>
        </p:nvSpPr>
        <p:spPr bwMode="auto">
          <a:xfrm>
            <a:off x="5984875" y="5781675"/>
            <a:ext cx="1474788" cy="315913"/>
          </a:xfrm>
          <a:custGeom>
            <a:avLst/>
            <a:gdLst>
              <a:gd name="T0" fmla="*/ 2147483647 w 859"/>
              <a:gd name="T1" fmla="*/ 0 h 184"/>
              <a:gd name="T2" fmla="*/ 2147483647 w 859"/>
              <a:gd name="T3" fmla="*/ 0 h 184"/>
              <a:gd name="T4" fmla="*/ 2147483647 w 859"/>
              <a:gd name="T5" fmla="*/ 2147483647 h 184"/>
              <a:gd name="T6" fmla="*/ 2147483647 w 859"/>
              <a:gd name="T7" fmla="*/ 2147483647 h 184"/>
              <a:gd name="T8" fmla="*/ 2147483647 w 859"/>
              <a:gd name="T9" fmla="*/ 2147483647 h 184"/>
              <a:gd name="T10" fmla="*/ 2147483647 w 859"/>
              <a:gd name="T11" fmla="*/ 2147483647 h 184"/>
              <a:gd name="T12" fmla="*/ 2147483647 w 859"/>
              <a:gd name="T13" fmla="*/ 2147483647 h 184"/>
              <a:gd name="T14" fmla="*/ 2147483647 w 859"/>
              <a:gd name="T15" fmla="*/ 2147483647 h 184"/>
              <a:gd name="T16" fmla="*/ 2147483647 w 859"/>
              <a:gd name="T17" fmla="*/ 2147483647 h 184"/>
              <a:gd name="T18" fmla="*/ 2147483647 w 859"/>
              <a:gd name="T19" fmla="*/ 2147483647 h 184"/>
              <a:gd name="T20" fmla="*/ 2147483647 w 859"/>
              <a:gd name="T21" fmla="*/ 2147483647 h 184"/>
              <a:gd name="T22" fmla="*/ 2147483647 w 859"/>
              <a:gd name="T23" fmla="*/ 2147483647 h 184"/>
              <a:gd name="T24" fmla="*/ 2147483647 w 859"/>
              <a:gd name="T25" fmla="*/ 2147483647 h 184"/>
              <a:gd name="T26" fmla="*/ 2147483647 w 859"/>
              <a:gd name="T27" fmla="*/ 2147483647 h 184"/>
              <a:gd name="T28" fmla="*/ 2147483647 w 859"/>
              <a:gd name="T29" fmla="*/ 2147483647 h 184"/>
              <a:gd name="T30" fmla="*/ 2147483647 w 859"/>
              <a:gd name="T31" fmla="*/ 2147483647 h 184"/>
              <a:gd name="T32" fmla="*/ 2147483647 w 859"/>
              <a:gd name="T33" fmla="*/ 2147483647 h 184"/>
              <a:gd name="T34" fmla="*/ 2147483647 w 859"/>
              <a:gd name="T35" fmla="*/ 2147483647 h 184"/>
              <a:gd name="T36" fmla="*/ 0 w 859"/>
              <a:gd name="T37" fmla="*/ 2147483647 h 18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59"/>
              <a:gd name="T58" fmla="*/ 0 h 184"/>
              <a:gd name="T59" fmla="*/ 859 w 859"/>
              <a:gd name="T60" fmla="*/ 184 h 18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59" h="184">
                <a:moveTo>
                  <a:pt x="859" y="0"/>
                </a:moveTo>
                <a:lnTo>
                  <a:pt x="859" y="0"/>
                </a:lnTo>
                <a:lnTo>
                  <a:pt x="853" y="19"/>
                </a:lnTo>
                <a:lnTo>
                  <a:pt x="847" y="38"/>
                </a:lnTo>
                <a:lnTo>
                  <a:pt x="840" y="55"/>
                </a:lnTo>
                <a:lnTo>
                  <a:pt x="830" y="72"/>
                </a:lnTo>
                <a:lnTo>
                  <a:pt x="819" y="89"/>
                </a:lnTo>
                <a:lnTo>
                  <a:pt x="807" y="104"/>
                </a:lnTo>
                <a:lnTo>
                  <a:pt x="794" y="117"/>
                </a:lnTo>
                <a:lnTo>
                  <a:pt x="781" y="131"/>
                </a:lnTo>
                <a:lnTo>
                  <a:pt x="766" y="142"/>
                </a:lnTo>
                <a:lnTo>
                  <a:pt x="749" y="152"/>
                </a:lnTo>
                <a:lnTo>
                  <a:pt x="731" y="161"/>
                </a:lnTo>
                <a:lnTo>
                  <a:pt x="714" y="169"/>
                </a:lnTo>
                <a:lnTo>
                  <a:pt x="695" y="174"/>
                </a:lnTo>
                <a:lnTo>
                  <a:pt x="674" y="180"/>
                </a:lnTo>
                <a:lnTo>
                  <a:pt x="655" y="182"/>
                </a:lnTo>
                <a:lnTo>
                  <a:pt x="635" y="184"/>
                </a:lnTo>
                <a:lnTo>
                  <a:pt x="0" y="184"/>
                </a:lnTo>
              </a:path>
            </a:pathLst>
          </a:custGeom>
          <a:noFill/>
          <a:ln w="104775">
            <a:solidFill>
              <a:srgbClr val="9397B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Freeform 74"/>
          <p:cNvSpPr>
            <a:spLocks/>
          </p:cNvSpPr>
          <p:nvPr/>
        </p:nvSpPr>
        <p:spPr bwMode="auto">
          <a:xfrm>
            <a:off x="1106488" y="682625"/>
            <a:ext cx="241300" cy="652463"/>
          </a:xfrm>
          <a:custGeom>
            <a:avLst/>
            <a:gdLst>
              <a:gd name="T0" fmla="*/ 2147483647 w 140"/>
              <a:gd name="T1" fmla="*/ 2147483647 h 368"/>
              <a:gd name="T2" fmla="*/ 0 w 140"/>
              <a:gd name="T3" fmla="*/ 2147483647 h 368"/>
              <a:gd name="T4" fmla="*/ 0 w 140"/>
              <a:gd name="T5" fmla="*/ 0 h 368"/>
              <a:gd name="T6" fmla="*/ 0 60000 65536"/>
              <a:gd name="T7" fmla="*/ 0 60000 65536"/>
              <a:gd name="T8" fmla="*/ 0 60000 65536"/>
              <a:gd name="T9" fmla="*/ 0 w 140"/>
              <a:gd name="T10" fmla="*/ 0 h 368"/>
              <a:gd name="T11" fmla="*/ 140 w 140"/>
              <a:gd name="T12" fmla="*/ 368 h 3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" h="368">
                <a:moveTo>
                  <a:pt x="140" y="368"/>
                </a:moveTo>
                <a:lnTo>
                  <a:pt x="0" y="228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Freeform 75"/>
          <p:cNvSpPr>
            <a:spLocks/>
          </p:cNvSpPr>
          <p:nvPr/>
        </p:nvSpPr>
        <p:spPr bwMode="auto">
          <a:xfrm>
            <a:off x="2009775" y="606425"/>
            <a:ext cx="420688" cy="603250"/>
          </a:xfrm>
          <a:custGeom>
            <a:avLst/>
            <a:gdLst>
              <a:gd name="T0" fmla="*/ 0 w 244"/>
              <a:gd name="T1" fmla="*/ 2147483647 h 352"/>
              <a:gd name="T2" fmla="*/ 2147483647 w 244"/>
              <a:gd name="T3" fmla="*/ 0 h 352"/>
              <a:gd name="T4" fmla="*/ 2147483647 w 244"/>
              <a:gd name="T5" fmla="*/ 0 h 352"/>
              <a:gd name="T6" fmla="*/ 0 60000 65536"/>
              <a:gd name="T7" fmla="*/ 0 60000 65536"/>
              <a:gd name="T8" fmla="*/ 0 60000 65536"/>
              <a:gd name="T9" fmla="*/ 0 w 244"/>
              <a:gd name="T10" fmla="*/ 0 h 352"/>
              <a:gd name="T11" fmla="*/ 244 w 244"/>
              <a:gd name="T12" fmla="*/ 352 h 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" h="352">
                <a:moveTo>
                  <a:pt x="0" y="352"/>
                </a:moveTo>
                <a:lnTo>
                  <a:pt x="176" y="0"/>
                </a:lnTo>
                <a:lnTo>
                  <a:pt x="244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Line 76"/>
          <p:cNvSpPr>
            <a:spLocks noChangeShapeType="1"/>
          </p:cNvSpPr>
          <p:nvPr/>
        </p:nvSpPr>
        <p:spPr bwMode="auto">
          <a:xfrm>
            <a:off x="2282825" y="1493838"/>
            <a:ext cx="558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2" name="Text Box 109"/>
          <p:cNvSpPr txBox="1">
            <a:spLocks noChangeArrowheads="1"/>
          </p:cNvSpPr>
          <p:nvPr/>
        </p:nvSpPr>
        <p:spPr bwMode="auto">
          <a:xfrm>
            <a:off x="6169025" y="2606675"/>
            <a:ext cx="6429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790" b="1">
                <a:latin typeface="Arial" pitchFamily="34" charset="0"/>
                <a:ea typeface="+mn-ea"/>
                <a:cs typeface="Arial" pitchFamily="34" charset="0"/>
              </a:rPr>
              <a:t>Excitement</a:t>
            </a:r>
          </a:p>
        </p:txBody>
      </p:sp>
      <p:sp>
        <p:nvSpPr>
          <p:cNvPr id="26643" name="Text Box 110"/>
          <p:cNvSpPr txBox="1">
            <a:spLocks noChangeArrowheads="1"/>
          </p:cNvSpPr>
          <p:nvPr/>
        </p:nvSpPr>
        <p:spPr bwMode="auto">
          <a:xfrm>
            <a:off x="6169025" y="2811463"/>
            <a:ext cx="25273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790" b="1" dirty="0">
                <a:latin typeface="Arial" pitchFamily="34" charset="0"/>
                <a:ea typeface="+mn-ea"/>
                <a:cs typeface="Arial" pitchFamily="34" charset="0"/>
              </a:rPr>
              <a:t>Uterus stands more superiorly; inner end of</a:t>
            </a:r>
          </a:p>
          <a:p>
            <a:pPr>
              <a:defRPr/>
            </a:pPr>
            <a:r>
              <a:rPr lang="en-US" sz="790" b="1" dirty="0">
                <a:latin typeface="Arial" pitchFamily="34" charset="0"/>
                <a:ea typeface="+mn-ea"/>
                <a:cs typeface="Arial" pitchFamily="34" charset="0"/>
              </a:rPr>
              <a:t>vagina dilates; labia </a:t>
            </a:r>
            <a:r>
              <a:rPr lang="en-US" sz="790" b="1" dirty="0" err="1">
                <a:latin typeface="Arial" pitchFamily="34" charset="0"/>
                <a:ea typeface="+mn-ea"/>
                <a:cs typeface="Arial" pitchFamily="34" charset="0"/>
              </a:rPr>
              <a:t>minora</a:t>
            </a:r>
            <a:r>
              <a:rPr lang="en-US" sz="790" b="1" dirty="0">
                <a:latin typeface="Arial" pitchFamily="34" charset="0"/>
                <a:ea typeface="+mn-ea"/>
                <a:cs typeface="Arial" pitchFamily="34" charset="0"/>
              </a:rPr>
              <a:t> become</a:t>
            </a:r>
          </a:p>
          <a:p>
            <a:pPr>
              <a:defRPr/>
            </a:pPr>
            <a:r>
              <a:rPr lang="en-US" sz="790" b="1" dirty="0" err="1">
                <a:latin typeface="Arial" pitchFamily="34" charset="0"/>
                <a:ea typeface="+mn-ea"/>
                <a:cs typeface="Arial" pitchFamily="34" charset="0"/>
              </a:rPr>
              <a:t>vasocongested</a:t>
            </a:r>
            <a:r>
              <a:rPr lang="en-US" sz="790" b="1" dirty="0">
                <a:latin typeface="Arial" pitchFamily="34" charset="0"/>
                <a:ea typeface="+mn-ea"/>
                <a:cs typeface="Arial" pitchFamily="34" charset="0"/>
              </a:rPr>
              <a:t>, may extend beyond labia</a:t>
            </a:r>
          </a:p>
          <a:p>
            <a:pPr>
              <a:defRPr/>
            </a:pPr>
            <a:r>
              <a:rPr lang="en-US" sz="790" b="1" dirty="0" err="1">
                <a:latin typeface="Arial" pitchFamily="34" charset="0"/>
                <a:ea typeface="+mn-ea"/>
                <a:cs typeface="Arial" pitchFamily="34" charset="0"/>
              </a:rPr>
              <a:t>majora</a:t>
            </a:r>
            <a:r>
              <a:rPr lang="en-US" sz="790" b="1" dirty="0">
                <a:latin typeface="Arial" pitchFamily="34" charset="0"/>
                <a:ea typeface="+mn-ea"/>
                <a:cs typeface="Arial" pitchFamily="34" charset="0"/>
              </a:rPr>
              <a:t>; labia </a:t>
            </a:r>
            <a:r>
              <a:rPr lang="en-US" sz="790" b="1" dirty="0" err="1">
                <a:latin typeface="Arial" pitchFamily="34" charset="0"/>
                <a:ea typeface="+mn-ea"/>
                <a:cs typeface="Arial" pitchFamily="34" charset="0"/>
              </a:rPr>
              <a:t>minora</a:t>
            </a:r>
            <a:r>
              <a:rPr lang="en-US" sz="790" b="1" dirty="0">
                <a:latin typeface="Arial" pitchFamily="34" charset="0"/>
                <a:ea typeface="+mn-ea"/>
                <a:cs typeface="Arial" pitchFamily="34" charset="0"/>
              </a:rPr>
              <a:t> and vaginal mucosa</a:t>
            </a:r>
          </a:p>
          <a:p>
            <a:pPr>
              <a:defRPr/>
            </a:pPr>
            <a:r>
              <a:rPr lang="en-US" sz="790" b="1" dirty="0">
                <a:latin typeface="Arial" pitchFamily="34" charset="0"/>
                <a:ea typeface="+mn-ea"/>
                <a:cs typeface="Arial" pitchFamily="34" charset="0"/>
              </a:rPr>
              <a:t>become red to violet due to hyperemia;</a:t>
            </a:r>
          </a:p>
          <a:p>
            <a:pPr>
              <a:defRPr/>
            </a:pPr>
            <a:r>
              <a:rPr lang="en-US" sz="790" b="1" dirty="0">
                <a:latin typeface="Arial" pitchFamily="34" charset="0"/>
                <a:ea typeface="+mn-ea"/>
                <a:cs typeface="Arial" pitchFamily="34" charset="0"/>
              </a:rPr>
              <a:t>vaginal </a:t>
            </a:r>
            <a:r>
              <a:rPr lang="en-US" sz="790" b="1" dirty="0" err="1">
                <a:latin typeface="Arial" pitchFamily="34" charset="0"/>
                <a:ea typeface="+mn-ea"/>
                <a:cs typeface="Arial" pitchFamily="34" charset="0"/>
              </a:rPr>
              <a:t>transudate</a:t>
            </a:r>
            <a:r>
              <a:rPr lang="en-US" sz="790" b="1" dirty="0">
                <a:latin typeface="Arial" pitchFamily="34" charset="0"/>
                <a:ea typeface="+mn-ea"/>
                <a:cs typeface="Arial" pitchFamily="34" charset="0"/>
              </a:rPr>
              <a:t> moistens vagina and vestibule</a:t>
            </a:r>
          </a:p>
        </p:txBody>
      </p:sp>
      <p:sp>
        <p:nvSpPr>
          <p:cNvPr id="26644" name="Text Box 111"/>
          <p:cNvSpPr txBox="1">
            <a:spLocks noChangeArrowheads="1"/>
          </p:cNvSpPr>
          <p:nvPr/>
        </p:nvSpPr>
        <p:spPr bwMode="auto">
          <a:xfrm>
            <a:off x="6169025" y="4808538"/>
            <a:ext cx="4603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790" b="1">
                <a:latin typeface="Arial" pitchFamily="34" charset="0"/>
                <a:ea typeface="+mn-ea"/>
                <a:cs typeface="Arial" pitchFamily="34" charset="0"/>
              </a:rPr>
              <a:t>Plateau</a:t>
            </a:r>
          </a:p>
        </p:txBody>
      </p:sp>
      <p:sp>
        <p:nvSpPr>
          <p:cNvPr id="26645" name="Text Box 112"/>
          <p:cNvSpPr txBox="1">
            <a:spLocks noChangeArrowheads="1"/>
          </p:cNvSpPr>
          <p:nvPr/>
        </p:nvSpPr>
        <p:spPr bwMode="auto">
          <a:xfrm>
            <a:off x="6169025" y="5038725"/>
            <a:ext cx="23542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790" b="1">
                <a:latin typeface="Arial" pitchFamily="34" charset="0"/>
                <a:ea typeface="+mn-ea"/>
                <a:cs typeface="Arial" pitchFamily="34" charset="0"/>
              </a:rPr>
              <a:t>Uterus is tented (erected) and cervix is</a:t>
            </a:r>
          </a:p>
          <a:p>
            <a:pPr>
              <a:defRPr/>
            </a:pPr>
            <a:r>
              <a:rPr lang="en-US" sz="790" b="1">
                <a:latin typeface="Arial" pitchFamily="34" charset="0"/>
                <a:ea typeface="+mn-ea"/>
                <a:cs typeface="Arial" pitchFamily="34" charset="0"/>
              </a:rPr>
              <a:t>withdrawn from vagina; orgasmic platform</a:t>
            </a:r>
          </a:p>
          <a:p>
            <a:pPr>
              <a:defRPr/>
            </a:pPr>
            <a:r>
              <a:rPr lang="en-US" sz="790" b="1">
                <a:latin typeface="Arial" pitchFamily="34" charset="0"/>
                <a:ea typeface="+mn-ea"/>
                <a:cs typeface="Arial" pitchFamily="34" charset="0"/>
              </a:rPr>
              <a:t>(lower one-third) of vagina constricts penis;</a:t>
            </a:r>
          </a:p>
          <a:p>
            <a:pPr>
              <a:defRPr/>
            </a:pPr>
            <a:r>
              <a:rPr lang="en-US" sz="790" b="1">
                <a:latin typeface="Arial" pitchFamily="34" charset="0"/>
                <a:ea typeface="+mn-ea"/>
                <a:cs typeface="Arial" pitchFamily="34" charset="0"/>
              </a:rPr>
              <a:t>clitoris is engorged and its glans is withdrawn</a:t>
            </a:r>
          </a:p>
          <a:p>
            <a:pPr>
              <a:defRPr/>
            </a:pPr>
            <a:r>
              <a:rPr lang="en-US" sz="790" b="1">
                <a:latin typeface="Arial" pitchFamily="34" charset="0"/>
                <a:ea typeface="+mn-ea"/>
                <a:cs typeface="Arial" pitchFamily="34" charset="0"/>
              </a:rPr>
              <a:t>beneath prepuce; labia are bright red or violet</a:t>
            </a:r>
          </a:p>
        </p:txBody>
      </p:sp>
      <p:sp>
        <p:nvSpPr>
          <p:cNvPr id="24598" name="Text Box 113"/>
          <p:cNvSpPr txBox="1">
            <a:spLocks noChangeArrowheads="1"/>
          </p:cNvSpPr>
          <p:nvPr/>
        </p:nvSpPr>
        <p:spPr bwMode="auto">
          <a:xfrm>
            <a:off x="3538538" y="6037263"/>
            <a:ext cx="4826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Orgasm</a:t>
            </a:r>
          </a:p>
        </p:txBody>
      </p:sp>
      <p:sp>
        <p:nvSpPr>
          <p:cNvPr id="24599" name="Text Box 114"/>
          <p:cNvSpPr txBox="1">
            <a:spLocks noChangeArrowheads="1"/>
          </p:cNvSpPr>
          <p:nvPr/>
        </p:nvSpPr>
        <p:spPr bwMode="auto">
          <a:xfrm>
            <a:off x="3538538" y="6227763"/>
            <a:ext cx="21701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Orgasmic platform contracts rhythmically;</a:t>
            </a:r>
          </a:p>
          <a:p>
            <a:r>
              <a:rPr lang="en-US" sz="800" b="1"/>
              <a:t>cervix may dip into pool of semen;</a:t>
            </a:r>
          </a:p>
          <a:p>
            <a:r>
              <a:rPr lang="en-US" sz="800" b="1"/>
              <a:t>uterus exhibits peristaltic contractions;</a:t>
            </a:r>
          </a:p>
          <a:p>
            <a:r>
              <a:rPr lang="en-US" sz="800" b="1"/>
              <a:t>anal and urinary sphincters constrict</a:t>
            </a:r>
          </a:p>
        </p:txBody>
      </p:sp>
      <p:sp>
        <p:nvSpPr>
          <p:cNvPr id="24600" name="Text Box 115"/>
          <p:cNvSpPr txBox="1">
            <a:spLocks noChangeArrowheads="1"/>
          </p:cNvSpPr>
          <p:nvPr/>
        </p:nvSpPr>
        <p:spPr bwMode="auto">
          <a:xfrm>
            <a:off x="895350" y="4937125"/>
            <a:ext cx="6223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Resolution</a:t>
            </a:r>
          </a:p>
        </p:txBody>
      </p:sp>
      <p:sp>
        <p:nvSpPr>
          <p:cNvPr id="24601" name="Text Box 116"/>
          <p:cNvSpPr txBox="1">
            <a:spLocks noChangeArrowheads="1"/>
          </p:cNvSpPr>
          <p:nvPr/>
        </p:nvSpPr>
        <p:spPr bwMode="auto">
          <a:xfrm>
            <a:off x="895350" y="5173663"/>
            <a:ext cx="2306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Uterus returns to original position; orgasmic</a:t>
            </a:r>
          </a:p>
          <a:p>
            <a:r>
              <a:rPr lang="en-US" sz="800" b="1"/>
              <a:t>platform relaxes; inner end of vagina</a:t>
            </a:r>
          </a:p>
          <a:p>
            <a:r>
              <a:rPr lang="en-US" sz="800" b="1"/>
              <a:t>constricts and returns to original dimensions</a:t>
            </a:r>
          </a:p>
        </p:txBody>
      </p:sp>
      <p:sp>
        <p:nvSpPr>
          <p:cNvPr id="24602" name="Text Box 117"/>
          <p:cNvSpPr txBox="1">
            <a:spLocks noChangeArrowheads="1"/>
          </p:cNvSpPr>
          <p:nvPr/>
        </p:nvSpPr>
        <p:spPr bwMode="auto">
          <a:xfrm>
            <a:off x="895350" y="2690813"/>
            <a:ext cx="7429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Unstimulated</a:t>
            </a:r>
          </a:p>
        </p:txBody>
      </p:sp>
      <p:sp>
        <p:nvSpPr>
          <p:cNvPr id="24603" name="Text Box 118"/>
          <p:cNvSpPr txBox="1">
            <a:spLocks noChangeArrowheads="1"/>
          </p:cNvSpPr>
          <p:nvPr/>
        </p:nvSpPr>
        <p:spPr bwMode="auto">
          <a:xfrm>
            <a:off x="895350" y="2932113"/>
            <a:ext cx="173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Uterus tilts forward over urinary</a:t>
            </a:r>
          </a:p>
          <a:p>
            <a:r>
              <a:rPr lang="en-US" sz="800" b="1"/>
              <a:t>bladder; vagina relatively narrow;</a:t>
            </a:r>
          </a:p>
          <a:p>
            <a:r>
              <a:rPr lang="en-US" sz="800" b="1"/>
              <a:t>labia minora retracted</a:t>
            </a:r>
          </a:p>
        </p:txBody>
      </p:sp>
      <p:sp>
        <p:nvSpPr>
          <p:cNvPr id="24604" name="Text Box 119"/>
          <p:cNvSpPr txBox="1">
            <a:spLocks noChangeArrowheads="1"/>
          </p:cNvSpPr>
          <p:nvPr/>
        </p:nvSpPr>
        <p:spPr bwMode="auto">
          <a:xfrm>
            <a:off x="2874963" y="1443038"/>
            <a:ext cx="4175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Uterus</a:t>
            </a:r>
          </a:p>
        </p:txBody>
      </p:sp>
      <p:sp>
        <p:nvSpPr>
          <p:cNvPr id="24605" name="Text Box 120"/>
          <p:cNvSpPr txBox="1">
            <a:spLocks noChangeArrowheads="1"/>
          </p:cNvSpPr>
          <p:nvPr/>
        </p:nvSpPr>
        <p:spPr bwMode="auto">
          <a:xfrm>
            <a:off x="831850" y="541338"/>
            <a:ext cx="7334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Labia minora</a:t>
            </a:r>
          </a:p>
        </p:txBody>
      </p:sp>
      <p:sp>
        <p:nvSpPr>
          <p:cNvPr id="24606" name="Text Box 121"/>
          <p:cNvSpPr txBox="1">
            <a:spLocks noChangeArrowheads="1"/>
          </p:cNvSpPr>
          <p:nvPr/>
        </p:nvSpPr>
        <p:spPr bwMode="auto">
          <a:xfrm>
            <a:off x="2447925" y="549275"/>
            <a:ext cx="8540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Urinary bladder</a:t>
            </a:r>
          </a:p>
        </p:txBody>
      </p:sp>
      <p:pic>
        <p:nvPicPr>
          <p:cNvPr id="24607" name="Picture 128" descr="\\172.16.3.215\data4\Graphics\Powerpoint\MH_DCM\MH_DCM-TEXTEDIT PROJECTS\SALADIN 7e\Processed files\chapt28\chapt28_textedit\png\sal03717_28_17_arro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5475" y="1758950"/>
            <a:ext cx="9239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8" name="Freeform 77"/>
          <p:cNvSpPr>
            <a:spLocks/>
          </p:cNvSpPr>
          <p:nvPr/>
        </p:nvSpPr>
        <p:spPr bwMode="auto">
          <a:xfrm>
            <a:off x="1106488" y="681038"/>
            <a:ext cx="238125" cy="652462"/>
          </a:xfrm>
          <a:custGeom>
            <a:avLst/>
            <a:gdLst>
              <a:gd name="T0" fmla="*/ 2147483647 w 138"/>
              <a:gd name="T1" fmla="*/ 2147483647 h 368"/>
              <a:gd name="T2" fmla="*/ 0 w 138"/>
              <a:gd name="T3" fmla="*/ 2147483647 h 368"/>
              <a:gd name="T4" fmla="*/ 0 w 138"/>
              <a:gd name="T5" fmla="*/ 0 h 368"/>
              <a:gd name="T6" fmla="*/ 0 60000 65536"/>
              <a:gd name="T7" fmla="*/ 0 60000 65536"/>
              <a:gd name="T8" fmla="*/ 0 60000 65536"/>
              <a:gd name="T9" fmla="*/ 0 w 138"/>
              <a:gd name="T10" fmla="*/ 0 h 368"/>
              <a:gd name="T11" fmla="*/ 138 w 138"/>
              <a:gd name="T12" fmla="*/ 368 h 3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" h="368">
                <a:moveTo>
                  <a:pt x="138" y="368"/>
                </a:moveTo>
                <a:lnTo>
                  <a:pt x="0" y="22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9" name="Freeform 78"/>
          <p:cNvSpPr>
            <a:spLocks/>
          </p:cNvSpPr>
          <p:nvPr/>
        </p:nvSpPr>
        <p:spPr bwMode="auto">
          <a:xfrm>
            <a:off x="2009775" y="609600"/>
            <a:ext cx="420688" cy="603250"/>
          </a:xfrm>
          <a:custGeom>
            <a:avLst/>
            <a:gdLst>
              <a:gd name="T0" fmla="*/ 0 w 244"/>
              <a:gd name="T1" fmla="*/ 2147483647 h 352"/>
              <a:gd name="T2" fmla="*/ 2147483647 w 244"/>
              <a:gd name="T3" fmla="*/ 0 h 352"/>
              <a:gd name="T4" fmla="*/ 2147483647 w 244"/>
              <a:gd name="T5" fmla="*/ 0 h 352"/>
              <a:gd name="T6" fmla="*/ 0 60000 65536"/>
              <a:gd name="T7" fmla="*/ 0 60000 65536"/>
              <a:gd name="T8" fmla="*/ 0 60000 65536"/>
              <a:gd name="T9" fmla="*/ 0 w 244"/>
              <a:gd name="T10" fmla="*/ 0 h 352"/>
              <a:gd name="T11" fmla="*/ 244 w 244"/>
              <a:gd name="T12" fmla="*/ 352 h 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" h="352">
                <a:moveTo>
                  <a:pt x="0" y="352"/>
                </a:moveTo>
                <a:lnTo>
                  <a:pt x="176" y="0"/>
                </a:lnTo>
                <a:lnTo>
                  <a:pt x="24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0" name="Line 79"/>
          <p:cNvSpPr>
            <a:spLocks noChangeShapeType="1"/>
          </p:cNvSpPr>
          <p:nvPr/>
        </p:nvSpPr>
        <p:spPr bwMode="auto">
          <a:xfrm>
            <a:off x="2282825" y="1492250"/>
            <a:ext cx="5667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28.17</a:t>
            </a:r>
          </a:p>
        </p:txBody>
      </p:sp>
      <p:sp>
        <p:nvSpPr>
          <p:cNvPr id="24612" name="Rectangle 5"/>
          <p:cNvSpPr>
            <a:spLocks noChangeArrowheads="1"/>
          </p:cNvSpPr>
          <p:nvPr/>
        </p:nvSpPr>
        <p:spPr bwMode="auto">
          <a:xfrm>
            <a:off x="1828800" y="-1588"/>
            <a:ext cx="5486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2" descr="sal03717_28_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575" y="454025"/>
            <a:ext cx="6994525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Freeform 10"/>
          <p:cNvSpPr>
            <a:spLocks/>
          </p:cNvSpPr>
          <p:nvPr/>
        </p:nvSpPr>
        <p:spPr bwMode="auto">
          <a:xfrm>
            <a:off x="1411288" y="5222875"/>
            <a:ext cx="0" cy="258763"/>
          </a:xfrm>
          <a:custGeom>
            <a:avLst/>
            <a:gdLst>
              <a:gd name="T0" fmla="*/ 0 h 163"/>
              <a:gd name="T1" fmla="*/ 2147483647 h 163"/>
              <a:gd name="T2" fmla="*/ 0 h 163"/>
              <a:gd name="T3" fmla="*/ 0 60000 65536"/>
              <a:gd name="T4" fmla="*/ 0 60000 65536"/>
              <a:gd name="T5" fmla="*/ 0 60000 65536"/>
              <a:gd name="T6" fmla="*/ 0 h 163"/>
              <a:gd name="T7" fmla="*/ 163 h 163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163">
                <a:moveTo>
                  <a:pt x="0" y="0"/>
                </a:move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Line 11"/>
          <p:cNvSpPr>
            <a:spLocks noChangeShapeType="1"/>
          </p:cNvSpPr>
          <p:nvPr/>
        </p:nvSpPr>
        <p:spPr bwMode="auto">
          <a:xfrm>
            <a:off x="1411288" y="5222875"/>
            <a:ext cx="0" cy="25876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Freeform 12"/>
          <p:cNvSpPr>
            <a:spLocks/>
          </p:cNvSpPr>
          <p:nvPr/>
        </p:nvSpPr>
        <p:spPr bwMode="auto">
          <a:xfrm>
            <a:off x="1354138" y="5438775"/>
            <a:ext cx="115887" cy="147638"/>
          </a:xfrm>
          <a:custGeom>
            <a:avLst/>
            <a:gdLst>
              <a:gd name="T0" fmla="*/ 2147483647 w 73"/>
              <a:gd name="T1" fmla="*/ 2147483647 h 93"/>
              <a:gd name="T2" fmla="*/ 0 w 73"/>
              <a:gd name="T3" fmla="*/ 0 h 93"/>
              <a:gd name="T4" fmla="*/ 2147483647 w 73"/>
              <a:gd name="T5" fmla="*/ 2147483647 h 93"/>
              <a:gd name="T6" fmla="*/ 2147483647 w 73"/>
              <a:gd name="T7" fmla="*/ 0 h 93"/>
              <a:gd name="T8" fmla="*/ 2147483647 w 73"/>
              <a:gd name="T9" fmla="*/ 2147483647 h 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93"/>
              <a:gd name="T17" fmla="*/ 73 w 73"/>
              <a:gd name="T18" fmla="*/ 93 h 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93">
                <a:moveTo>
                  <a:pt x="36" y="93"/>
                </a:moveTo>
                <a:lnTo>
                  <a:pt x="0" y="0"/>
                </a:lnTo>
                <a:lnTo>
                  <a:pt x="36" y="24"/>
                </a:lnTo>
                <a:lnTo>
                  <a:pt x="73" y="0"/>
                </a:lnTo>
                <a:lnTo>
                  <a:pt x="36" y="9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Freeform 13"/>
          <p:cNvSpPr>
            <a:spLocks/>
          </p:cNvSpPr>
          <p:nvPr/>
        </p:nvSpPr>
        <p:spPr bwMode="auto">
          <a:xfrm>
            <a:off x="7983538" y="5249863"/>
            <a:ext cx="73025" cy="436562"/>
          </a:xfrm>
          <a:custGeom>
            <a:avLst/>
            <a:gdLst>
              <a:gd name="T0" fmla="*/ 0 w 46"/>
              <a:gd name="T1" fmla="*/ 0 h 275"/>
              <a:gd name="T2" fmla="*/ 0 w 46"/>
              <a:gd name="T3" fmla="*/ 2147483647 h 275"/>
              <a:gd name="T4" fmla="*/ 2147483647 w 46"/>
              <a:gd name="T5" fmla="*/ 2147483647 h 275"/>
              <a:gd name="T6" fmla="*/ 0 60000 65536"/>
              <a:gd name="T7" fmla="*/ 0 60000 65536"/>
              <a:gd name="T8" fmla="*/ 0 60000 65536"/>
              <a:gd name="T9" fmla="*/ 0 w 46"/>
              <a:gd name="T10" fmla="*/ 0 h 275"/>
              <a:gd name="T11" fmla="*/ 46 w 46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" h="275">
                <a:moveTo>
                  <a:pt x="0" y="0"/>
                </a:moveTo>
                <a:lnTo>
                  <a:pt x="0" y="153"/>
                </a:lnTo>
                <a:lnTo>
                  <a:pt x="46" y="275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Freeform 14"/>
          <p:cNvSpPr>
            <a:spLocks/>
          </p:cNvSpPr>
          <p:nvPr/>
        </p:nvSpPr>
        <p:spPr bwMode="auto">
          <a:xfrm>
            <a:off x="7988300" y="5624513"/>
            <a:ext cx="111125" cy="157162"/>
          </a:xfrm>
          <a:custGeom>
            <a:avLst/>
            <a:gdLst>
              <a:gd name="T0" fmla="*/ 2147483647 w 70"/>
              <a:gd name="T1" fmla="*/ 2147483647 h 99"/>
              <a:gd name="T2" fmla="*/ 0 w 70"/>
              <a:gd name="T3" fmla="*/ 2147483647 h 99"/>
              <a:gd name="T4" fmla="*/ 2147483647 w 70"/>
              <a:gd name="T5" fmla="*/ 2147483647 h 99"/>
              <a:gd name="T6" fmla="*/ 2147483647 w 70"/>
              <a:gd name="T7" fmla="*/ 0 h 99"/>
              <a:gd name="T8" fmla="*/ 2147483647 w 70"/>
              <a:gd name="T9" fmla="*/ 2147483647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99"/>
              <a:gd name="T17" fmla="*/ 70 w 70"/>
              <a:gd name="T18" fmla="*/ 99 h 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99">
                <a:moveTo>
                  <a:pt x="70" y="99"/>
                </a:moveTo>
                <a:lnTo>
                  <a:pt x="0" y="26"/>
                </a:lnTo>
                <a:lnTo>
                  <a:pt x="43" y="33"/>
                </a:lnTo>
                <a:lnTo>
                  <a:pt x="70" y="0"/>
                </a:lnTo>
                <a:lnTo>
                  <a:pt x="70" y="9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Text Box 71"/>
          <p:cNvSpPr txBox="1">
            <a:spLocks noChangeArrowheads="1"/>
          </p:cNvSpPr>
          <p:nvPr/>
        </p:nvSpPr>
        <p:spPr bwMode="auto">
          <a:xfrm>
            <a:off x="3568700" y="603250"/>
            <a:ext cx="1730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Human</a:t>
            </a:r>
          </a:p>
          <a:p>
            <a:r>
              <a:rPr lang="en-US" sz="2000" b="1"/>
              <a:t>chorionic</a:t>
            </a:r>
          </a:p>
          <a:p>
            <a:r>
              <a:rPr lang="en-US" sz="2000" b="1"/>
              <a:t>gonadotropin</a:t>
            </a:r>
          </a:p>
        </p:txBody>
      </p:sp>
      <p:sp>
        <p:nvSpPr>
          <p:cNvPr id="25609" name="Text Box 72"/>
          <p:cNvSpPr txBox="1">
            <a:spLocks noChangeArrowheads="1"/>
          </p:cNvSpPr>
          <p:nvPr/>
        </p:nvSpPr>
        <p:spPr bwMode="auto">
          <a:xfrm>
            <a:off x="4938713" y="2978150"/>
            <a:ext cx="117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Estradiol</a:t>
            </a:r>
          </a:p>
        </p:txBody>
      </p:sp>
      <p:sp>
        <p:nvSpPr>
          <p:cNvPr id="25610" name="Text Box 73"/>
          <p:cNvSpPr txBox="1">
            <a:spLocks noChangeArrowheads="1"/>
          </p:cNvSpPr>
          <p:nvPr/>
        </p:nvSpPr>
        <p:spPr bwMode="auto">
          <a:xfrm>
            <a:off x="6319838" y="3486150"/>
            <a:ext cx="173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Progesterone</a:t>
            </a:r>
          </a:p>
        </p:txBody>
      </p:sp>
      <p:sp>
        <p:nvSpPr>
          <p:cNvPr id="25611" name="Text Box 74"/>
          <p:cNvSpPr txBox="1">
            <a:spLocks noChangeArrowheads="1"/>
          </p:cNvSpPr>
          <p:nvPr/>
        </p:nvSpPr>
        <p:spPr bwMode="auto">
          <a:xfrm>
            <a:off x="1798638" y="6323013"/>
            <a:ext cx="5745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Weeks after beginning of last menstrual period</a:t>
            </a:r>
          </a:p>
        </p:txBody>
      </p:sp>
      <p:sp>
        <p:nvSpPr>
          <p:cNvPr id="25612" name="Text Box 75"/>
          <p:cNvSpPr txBox="1">
            <a:spLocks noChangeArrowheads="1"/>
          </p:cNvSpPr>
          <p:nvPr/>
        </p:nvSpPr>
        <p:spPr bwMode="auto">
          <a:xfrm>
            <a:off x="1111250" y="6018213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0</a:t>
            </a:r>
          </a:p>
        </p:txBody>
      </p:sp>
      <p:sp>
        <p:nvSpPr>
          <p:cNvPr id="25613" name="Text Box 76"/>
          <p:cNvSpPr txBox="1">
            <a:spLocks noChangeArrowheads="1"/>
          </p:cNvSpPr>
          <p:nvPr/>
        </p:nvSpPr>
        <p:spPr bwMode="auto">
          <a:xfrm>
            <a:off x="1792288" y="6018213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4</a:t>
            </a:r>
          </a:p>
        </p:txBody>
      </p:sp>
      <p:sp>
        <p:nvSpPr>
          <p:cNvPr id="25614" name="Text Box 77"/>
          <p:cNvSpPr txBox="1">
            <a:spLocks noChangeArrowheads="1"/>
          </p:cNvSpPr>
          <p:nvPr/>
        </p:nvSpPr>
        <p:spPr bwMode="auto">
          <a:xfrm>
            <a:off x="2516188" y="6018213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8</a:t>
            </a:r>
          </a:p>
        </p:txBody>
      </p:sp>
      <p:sp>
        <p:nvSpPr>
          <p:cNvPr id="25615" name="Text Box 79"/>
          <p:cNvSpPr txBox="1">
            <a:spLocks noChangeArrowheads="1"/>
          </p:cNvSpPr>
          <p:nvPr/>
        </p:nvSpPr>
        <p:spPr bwMode="auto">
          <a:xfrm>
            <a:off x="3830638" y="6018213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16</a:t>
            </a:r>
          </a:p>
        </p:txBody>
      </p:sp>
      <p:sp>
        <p:nvSpPr>
          <p:cNvPr id="25616" name="Text Box 80"/>
          <p:cNvSpPr txBox="1">
            <a:spLocks noChangeArrowheads="1"/>
          </p:cNvSpPr>
          <p:nvPr/>
        </p:nvSpPr>
        <p:spPr bwMode="auto">
          <a:xfrm>
            <a:off x="4516438" y="6018213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20</a:t>
            </a:r>
          </a:p>
        </p:txBody>
      </p:sp>
      <p:sp>
        <p:nvSpPr>
          <p:cNvPr id="25617" name="Text Box 81"/>
          <p:cNvSpPr txBox="1">
            <a:spLocks noChangeArrowheads="1"/>
          </p:cNvSpPr>
          <p:nvPr/>
        </p:nvSpPr>
        <p:spPr bwMode="auto">
          <a:xfrm>
            <a:off x="5214938" y="6018213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24</a:t>
            </a:r>
          </a:p>
        </p:txBody>
      </p:sp>
      <p:sp>
        <p:nvSpPr>
          <p:cNvPr id="25618" name="Text Box 82"/>
          <p:cNvSpPr txBox="1">
            <a:spLocks noChangeArrowheads="1"/>
          </p:cNvSpPr>
          <p:nvPr/>
        </p:nvSpPr>
        <p:spPr bwMode="auto">
          <a:xfrm>
            <a:off x="5921375" y="6018213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28</a:t>
            </a:r>
          </a:p>
        </p:txBody>
      </p:sp>
      <p:sp>
        <p:nvSpPr>
          <p:cNvPr id="25619" name="Text Box 83"/>
          <p:cNvSpPr txBox="1">
            <a:spLocks noChangeArrowheads="1"/>
          </p:cNvSpPr>
          <p:nvPr/>
        </p:nvSpPr>
        <p:spPr bwMode="auto">
          <a:xfrm>
            <a:off x="6624638" y="6018213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32</a:t>
            </a:r>
          </a:p>
        </p:txBody>
      </p:sp>
      <p:sp>
        <p:nvSpPr>
          <p:cNvPr id="25620" name="Text Box 84"/>
          <p:cNvSpPr txBox="1">
            <a:spLocks noChangeArrowheads="1"/>
          </p:cNvSpPr>
          <p:nvPr/>
        </p:nvSpPr>
        <p:spPr bwMode="auto">
          <a:xfrm>
            <a:off x="7323138" y="6018213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36</a:t>
            </a:r>
          </a:p>
        </p:txBody>
      </p:sp>
      <p:sp>
        <p:nvSpPr>
          <p:cNvPr id="25621" name="Text Box 85"/>
          <p:cNvSpPr txBox="1">
            <a:spLocks noChangeArrowheads="1"/>
          </p:cNvSpPr>
          <p:nvPr/>
        </p:nvSpPr>
        <p:spPr bwMode="auto">
          <a:xfrm>
            <a:off x="8008938" y="6018213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40</a:t>
            </a:r>
          </a:p>
        </p:txBody>
      </p:sp>
      <p:sp>
        <p:nvSpPr>
          <p:cNvPr id="25622" name="Text Box 86"/>
          <p:cNvSpPr txBox="1">
            <a:spLocks noChangeArrowheads="1"/>
          </p:cNvSpPr>
          <p:nvPr/>
        </p:nvSpPr>
        <p:spPr bwMode="auto">
          <a:xfrm>
            <a:off x="3124200" y="6018213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12</a:t>
            </a:r>
          </a:p>
        </p:txBody>
      </p:sp>
      <p:sp>
        <p:nvSpPr>
          <p:cNvPr id="25623" name="Text Box 87"/>
          <p:cNvSpPr txBox="1">
            <a:spLocks noChangeArrowheads="1"/>
          </p:cNvSpPr>
          <p:nvPr/>
        </p:nvSpPr>
        <p:spPr bwMode="auto">
          <a:xfrm rot="-5400000">
            <a:off x="786606" y="4377532"/>
            <a:ext cx="1262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Ovulation</a:t>
            </a:r>
          </a:p>
        </p:txBody>
      </p:sp>
      <p:sp>
        <p:nvSpPr>
          <p:cNvPr id="25624" name="Text Box 89"/>
          <p:cNvSpPr txBox="1">
            <a:spLocks noChangeArrowheads="1"/>
          </p:cNvSpPr>
          <p:nvPr/>
        </p:nvSpPr>
        <p:spPr bwMode="auto">
          <a:xfrm rot="-5400000">
            <a:off x="7283450" y="4346576"/>
            <a:ext cx="137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Parturition</a:t>
            </a:r>
          </a:p>
        </p:txBody>
      </p:sp>
      <p:sp>
        <p:nvSpPr>
          <p:cNvPr id="25625" name="Text Box 91"/>
          <p:cNvSpPr txBox="1">
            <a:spLocks noChangeArrowheads="1"/>
          </p:cNvSpPr>
          <p:nvPr/>
        </p:nvSpPr>
        <p:spPr bwMode="auto">
          <a:xfrm rot="-5400000">
            <a:off x="-585787" y="3008313"/>
            <a:ext cx="299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Relative hormone levels</a:t>
            </a:r>
          </a:p>
        </p:txBody>
      </p:sp>
      <p:sp>
        <p:nvSpPr>
          <p:cNvPr id="2562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28.18</a:t>
            </a:r>
          </a:p>
        </p:txBody>
      </p:sp>
      <p:sp>
        <p:nvSpPr>
          <p:cNvPr id="25627" name="Rectangle 5"/>
          <p:cNvSpPr>
            <a:spLocks noChangeArrowheads="1"/>
          </p:cNvSpPr>
          <p:nvPr/>
        </p:nvSpPr>
        <p:spPr bwMode="auto">
          <a:xfrm>
            <a:off x="1828800" y="201613"/>
            <a:ext cx="548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\\172.16.3.215\data4\Graphics\Powerpoint\MH_DCM\MH_DCM-TEXTEDIT PROJECTS\SALADIN 7e\Final files\chapt28\chapt28_labeled\Line\sal03717_t28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1335088"/>
            <a:ext cx="87788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Table 28.2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55" descr="sal03717_28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0" y="442913"/>
            <a:ext cx="4037013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28.19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828800" y="419100"/>
            <a:ext cx="5486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84102" name="Text Box 134"/>
          <p:cNvSpPr txBox="1">
            <a:spLocks noChangeArrowheads="1"/>
          </p:cNvSpPr>
          <p:nvPr/>
        </p:nvSpPr>
        <p:spPr bwMode="auto">
          <a:xfrm>
            <a:off x="862013" y="1004888"/>
            <a:ext cx="4556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200" b="1" spc="-30" dirty="0">
                <a:latin typeface="Arial" pitchFamily="34" charset="0"/>
                <a:ea typeface="+mn-ea"/>
                <a:cs typeface="Arial" pitchFamily="34" charset="0"/>
              </a:rPr>
              <a:t>Lung</a:t>
            </a:r>
          </a:p>
        </p:txBody>
      </p:sp>
      <p:sp>
        <p:nvSpPr>
          <p:cNvPr id="84103" name="Text Box 135"/>
          <p:cNvSpPr txBox="1">
            <a:spLocks noChangeArrowheads="1"/>
          </p:cNvSpPr>
          <p:nvPr/>
        </p:nvSpPr>
        <p:spPr bwMode="auto">
          <a:xfrm>
            <a:off x="862013" y="1411288"/>
            <a:ext cx="1235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200" b="1" spc="-30">
                <a:latin typeface="Arial" pitchFamily="34" charset="0"/>
                <a:ea typeface="+mn-ea"/>
                <a:cs typeface="Arial" pitchFamily="34" charset="0"/>
              </a:rPr>
              <a:t>Xiphoid process</a:t>
            </a:r>
          </a:p>
        </p:txBody>
      </p:sp>
      <p:sp>
        <p:nvSpPr>
          <p:cNvPr id="84104" name="Text Box 136"/>
          <p:cNvSpPr txBox="1">
            <a:spLocks noChangeArrowheads="1"/>
          </p:cNvSpPr>
          <p:nvPr/>
        </p:nvSpPr>
        <p:spPr bwMode="auto">
          <a:xfrm>
            <a:off x="862013" y="1754188"/>
            <a:ext cx="5461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200" b="1" spc="-30">
                <a:latin typeface="Arial" pitchFamily="34" charset="0"/>
                <a:ea typeface="+mn-ea"/>
                <a:cs typeface="Arial" pitchFamily="34" charset="0"/>
              </a:rPr>
              <a:t>Breast</a:t>
            </a:r>
          </a:p>
        </p:txBody>
      </p:sp>
      <p:sp>
        <p:nvSpPr>
          <p:cNvPr id="84105" name="Text Box 137"/>
          <p:cNvSpPr txBox="1">
            <a:spLocks noChangeArrowheads="1"/>
          </p:cNvSpPr>
          <p:nvPr/>
        </p:nvSpPr>
        <p:spPr bwMode="auto">
          <a:xfrm>
            <a:off x="862013" y="2160588"/>
            <a:ext cx="8985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200" b="1" spc="-30">
                <a:latin typeface="Arial" pitchFamily="34" charset="0"/>
                <a:ea typeface="+mn-ea"/>
                <a:cs typeface="Arial" pitchFamily="34" charset="0"/>
              </a:rPr>
              <a:t>Gallbladder</a:t>
            </a:r>
          </a:p>
        </p:txBody>
      </p:sp>
      <p:sp>
        <p:nvSpPr>
          <p:cNvPr id="84106" name="Text Box 138"/>
          <p:cNvSpPr txBox="1">
            <a:spLocks noChangeArrowheads="1"/>
          </p:cNvSpPr>
          <p:nvPr/>
        </p:nvSpPr>
        <p:spPr bwMode="auto">
          <a:xfrm>
            <a:off x="862013" y="3189288"/>
            <a:ext cx="12779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200" b="1" spc="-30">
                <a:latin typeface="Arial" pitchFamily="34" charset="0"/>
                <a:ea typeface="+mn-ea"/>
                <a:cs typeface="Arial" pitchFamily="34" charset="0"/>
              </a:rPr>
              <a:t>Ascending colon</a:t>
            </a:r>
          </a:p>
        </p:txBody>
      </p:sp>
      <p:sp>
        <p:nvSpPr>
          <p:cNvPr id="84107" name="Text Box 139"/>
          <p:cNvSpPr txBox="1">
            <a:spLocks noChangeArrowheads="1"/>
          </p:cNvSpPr>
          <p:nvPr/>
        </p:nvSpPr>
        <p:spPr bwMode="auto">
          <a:xfrm>
            <a:off x="862013" y="3811588"/>
            <a:ext cx="5556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200" b="1" spc="-30">
                <a:latin typeface="Arial" pitchFamily="34" charset="0"/>
                <a:ea typeface="+mn-ea"/>
                <a:cs typeface="Arial" pitchFamily="34" charset="0"/>
              </a:rPr>
              <a:t>Uterus</a:t>
            </a:r>
          </a:p>
        </p:txBody>
      </p:sp>
      <p:sp>
        <p:nvSpPr>
          <p:cNvPr id="84108" name="Text Box 140"/>
          <p:cNvSpPr txBox="1">
            <a:spLocks noChangeArrowheads="1"/>
          </p:cNvSpPr>
          <p:nvPr/>
        </p:nvSpPr>
        <p:spPr bwMode="auto">
          <a:xfrm>
            <a:off x="862013" y="4370388"/>
            <a:ext cx="508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200" b="1" spc="-30">
                <a:latin typeface="Arial" pitchFamily="34" charset="0"/>
                <a:ea typeface="+mn-ea"/>
                <a:cs typeface="Arial" pitchFamily="34" charset="0"/>
              </a:rPr>
              <a:t>Ovary</a:t>
            </a:r>
          </a:p>
        </p:txBody>
      </p:sp>
      <p:sp>
        <p:nvSpPr>
          <p:cNvPr id="84109" name="Text Box 141"/>
          <p:cNvSpPr txBox="1">
            <a:spLocks noChangeArrowheads="1"/>
          </p:cNvSpPr>
          <p:nvPr/>
        </p:nvSpPr>
        <p:spPr bwMode="auto">
          <a:xfrm>
            <a:off x="862013" y="4764088"/>
            <a:ext cx="12969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200" b="1" spc="-30" dirty="0">
                <a:latin typeface="Arial" pitchFamily="34" charset="0"/>
                <a:ea typeface="+mn-ea"/>
                <a:cs typeface="Arial" pitchFamily="34" charset="0"/>
              </a:rPr>
              <a:t>Inguinal ligament</a:t>
            </a:r>
          </a:p>
        </p:txBody>
      </p:sp>
      <p:sp>
        <p:nvSpPr>
          <p:cNvPr id="84110" name="Text Box 142"/>
          <p:cNvSpPr txBox="1">
            <a:spLocks noChangeArrowheads="1"/>
          </p:cNvSpPr>
          <p:nvPr/>
        </p:nvSpPr>
        <p:spPr bwMode="auto">
          <a:xfrm>
            <a:off x="862013" y="4967288"/>
            <a:ext cx="1868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200" b="1" spc="-30">
                <a:latin typeface="Arial" pitchFamily="34" charset="0"/>
                <a:ea typeface="+mn-ea"/>
                <a:cs typeface="Arial" pitchFamily="34" charset="0"/>
              </a:rPr>
              <a:t>Round ligament of uterus</a:t>
            </a:r>
          </a:p>
        </p:txBody>
      </p:sp>
      <p:sp>
        <p:nvSpPr>
          <p:cNvPr id="84111" name="Text Box 143"/>
          <p:cNvSpPr txBox="1">
            <a:spLocks noChangeArrowheads="1"/>
          </p:cNvSpPr>
          <p:nvPr/>
        </p:nvSpPr>
        <p:spPr bwMode="auto">
          <a:xfrm>
            <a:off x="862013" y="5373688"/>
            <a:ext cx="1171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200" b="1" spc="-30" dirty="0">
                <a:latin typeface="Arial" pitchFamily="34" charset="0"/>
                <a:ea typeface="+mn-ea"/>
                <a:cs typeface="Arial" pitchFamily="34" charset="0"/>
              </a:rPr>
              <a:t>Urinary bladder</a:t>
            </a:r>
          </a:p>
        </p:txBody>
      </p:sp>
      <p:sp>
        <p:nvSpPr>
          <p:cNvPr id="84112" name="Text Box 144"/>
          <p:cNvSpPr txBox="1">
            <a:spLocks noChangeArrowheads="1"/>
          </p:cNvSpPr>
          <p:nvPr/>
        </p:nvSpPr>
        <p:spPr bwMode="auto">
          <a:xfrm>
            <a:off x="862013" y="5741988"/>
            <a:ext cx="1292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200" b="1" spc="-30" dirty="0">
                <a:latin typeface="Arial" pitchFamily="34" charset="0"/>
                <a:ea typeface="+mn-ea"/>
                <a:cs typeface="Arial" pitchFamily="34" charset="0"/>
              </a:rPr>
              <a:t>Pubic symphysis</a:t>
            </a:r>
          </a:p>
        </p:txBody>
      </p:sp>
      <p:sp>
        <p:nvSpPr>
          <p:cNvPr id="27664" name="Text Box 145"/>
          <p:cNvSpPr txBox="1">
            <a:spLocks noChangeArrowheads="1"/>
          </p:cNvSpPr>
          <p:nvPr/>
        </p:nvSpPr>
        <p:spPr bwMode="auto">
          <a:xfrm>
            <a:off x="6858000" y="1358900"/>
            <a:ext cx="981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Pericardium</a:t>
            </a:r>
          </a:p>
        </p:txBody>
      </p:sp>
      <p:sp>
        <p:nvSpPr>
          <p:cNvPr id="27665" name="Text Box 146"/>
          <p:cNvSpPr txBox="1">
            <a:spLocks noChangeArrowheads="1"/>
          </p:cNvSpPr>
          <p:nvPr/>
        </p:nvSpPr>
        <p:spPr bwMode="auto">
          <a:xfrm>
            <a:off x="6858000" y="1689100"/>
            <a:ext cx="4587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Liver</a:t>
            </a:r>
          </a:p>
        </p:txBody>
      </p:sp>
      <p:sp>
        <p:nvSpPr>
          <p:cNvPr id="27666" name="Text Box 147"/>
          <p:cNvSpPr txBox="1">
            <a:spLocks noChangeArrowheads="1"/>
          </p:cNvSpPr>
          <p:nvPr/>
        </p:nvSpPr>
        <p:spPr bwMode="auto">
          <a:xfrm>
            <a:off x="6858000" y="1892300"/>
            <a:ext cx="7413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Stomach</a:t>
            </a:r>
          </a:p>
        </p:txBody>
      </p:sp>
      <p:sp>
        <p:nvSpPr>
          <p:cNvPr id="27667" name="Text Box 148"/>
          <p:cNvSpPr txBox="1">
            <a:spLocks noChangeArrowheads="1"/>
          </p:cNvSpPr>
          <p:nvPr/>
        </p:nvSpPr>
        <p:spPr bwMode="auto">
          <a:xfrm>
            <a:off x="6858000" y="2255838"/>
            <a:ext cx="1373188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Greater omentum</a:t>
            </a:r>
          </a:p>
        </p:txBody>
      </p:sp>
      <p:sp>
        <p:nvSpPr>
          <p:cNvPr id="27668" name="Text Box 149"/>
          <p:cNvSpPr txBox="1">
            <a:spLocks noChangeArrowheads="1"/>
          </p:cNvSpPr>
          <p:nvPr/>
        </p:nvSpPr>
        <p:spPr bwMode="auto">
          <a:xfrm>
            <a:off x="6858000" y="2794000"/>
            <a:ext cx="1179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Small intestine</a:t>
            </a:r>
          </a:p>
        </p:txBody>
      </p:sp>
      <p:sp>
        <p:nvSpPr>
          <p:cNvPr id="27669" name="Text Box 150"/>
          <p:cNvSpPr txBox="1">
            <a:spLocks noChangeArrowheads="1"/>
          </p:cNvSpPr>
          <p:nvPr/>
        </p:nvSpPr>
        <p:spPr bwMode="auto">
          <a:xfrm>
            <a:off x="6858000" y="3475038"/>
            <a:ext cx="14192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Descending colon</a:t>
            </a:r>
          </a:p>
        </p:txBody>
      </p:sp>
      <p:sp>
        <p:nvSpPr>
          <p:cNvPr id="27670" name="Text Box 151"/>
          <p:cNvSpPr txBox="1">
            <a:spLocks noChangeArrowheads="1"/>
          </p:cNvSpPr>
          <p:nvPr/>
        </p:nvSpPr>
        <p:spPr bwMode="auto">
          <a:xfrm>
            <a:off x="6858000" y="3746500"/>
            <a:ext cx="11541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Umbilical cord</a:t>
            </a:r>
          </a:p>
        </p:txBody>
      </p:sp>
      <p:sp>
        <p:nvSpPr>
          <p:cNvPr id="27671" name="Text Box 152"/>
          <p:cNvSpPr txBox="1">
            <a:spLocks noChangeArrowheads="1"/>
          </p:cNvSpPr>
          <p:nvPr/>
        </p:nvSpPr>
        <p:spPr bwMode="auto">
          <a:xfrm>
            <a:off x="6858000" y="4222750"/>
            <a:ext cx="4524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Ilium</a:t>
            </a:r>
          </a:p>
        </p:txBody>
      </p:sp>
      <p:sp>
        <p:nvSpPr>
          <p:cNvPr id="27672" name="Text Box 153"/>
          <p:cNvSpPr txBox="1">
            <a:spLocks noChangeArrowheads="1"/>
          </p:cNvSpPr>
          <p:nvPr/>
        </p:nvSpPr>
        <p:spPr bwMode="auto">
          <a:xfrm>
            <a:off x="6858000" y="4400550"/>
            <a:ext cx="5270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Ovary</a:t>
            </a:r>
          </a:p>
        </p:txBody>
      </p:sp>
      <p:sp>
        <p:nvSpPr>
          <p:cNvPr id="27673" name="Text Box 154"/>
          <p:cNvSpPr txBox="1">
            <a:spLocks noChangeArrowheads="1"/>
          </p:cNvSpPr>
          <p:nvPr/>
        </p:nvSpPr>
        <p:spPr bwMode="auto">
          <a:xfrm>
            <a:off x="6858000" y="4654550"/>
            <a:ext cx="990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Uterine tube</a:t>
            </a:r>
          </a:p>
        </p:txBody>
      </p:sp>
      <p:sp>
        <p:nvSpPr>
          <p:cNvPr id="71" name="Line 158"/>
          <p:cNvSpPr>
            <a:spLocks noChangeShapeType="1"/>
          </p:cNvSpPr>
          <p:nvPr/>
        </p:nvSpPr>
        <p:spPr bwMode="auto">
          <a:xfrm>
            <a:off x="4945063" y="1439863"/>
            <a:ext cx="1871662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Line 159"/>
          <p:cNvSpPr>
            <a:spLocks noChangeShapeType="1"/>
          </p:cNvSpPr>
          <p:nvPr/>
        </p:nvSpPr>
        <p:spPr bwMode="auto">
          <a:xfrm>
            <a:off x="4992688" y="1978025"/>
            <a:ext cx="1824037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Line 160"/>
          <p:cNvSpPr>
            <a:spLocks noChangeShapeType="1"/>
          </p:cNvSpPr>
          <p:nvPr/>
        </p:nvSpPr>
        <p:spPr bwMode="auto">
          <a:xfrm>
            <a:off x="5302250" y="2363788"/>
            <a:ext cx="1514475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4" name="Line 161"/>
          <p:cNvSpPr>
            <a:spLocks noChangeShapeType="1"/>
          </p:cNvSpPr>
          <p:nvPr/>
        </p:nvSpPr>
        <p:spPr bwMode="auto">
          <a:xfrm>
            <a:off x="4746625" y="1771650"/>
            <a:ext cx="207010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Line 162"/>
          <p:cNvSpPr>
            <a:spLocks noChangeShapeType="1"/>
          </p:cNvSpPr>
          <p:nvPr/>
        </p:nvSpPr>
        <p:spPr bwMode="auto">
          <a:xfrm>
            <a:off x="5413375" y="2887663"/>
            <a:ext cx="140335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Line 163"/>
          <p:cNvSpPr>
            <a:spLocks noChangeShapeType="1"/>
          </p:cNvSpPr>
          <p:nvPr/>
        </p:nvSpPr>
        <p:spPr bwMode="auto">
          <a:xfrm>
            <a:off x="5938838" y="3573463"/>
            <a:ext cx="877887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" name="Line 164"/>
          <p:cNvSpPr>
            <a:spLocks noChangeShapeType="1"/>
          </p:cNvSpPr>
          <p:nvPr/>
        </p:nvSpPr>
        <p:spPr bwMode="auto">
          <a:xfrm>
            <a:off x="5157788" y="3833813"/>
            <a:ext cx="1658937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Line 165"/>
          <p:cNvSpPr>
            <a:spLocks noChangeShapeType="1"/>
          </p:cNvSpPr>
          <p:nvPr/>
        </p:nvSpPr>
        <p:spPr bwMode="auto">
          <a:xfrm>
            <a:off x="5965825" y="4327525"/>
            <a:ext cx="85090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Line 166"/>
          <p:cNvSpPr>
            <a:spLocks noChangeShapeType="1"/>
          </p:cNvSpPr>
          <p:nvPr/>
        </p:nvSpPr>
        <p:spPr bwMode="auto">
          <a:xfrm>
            <a:off x="5592763" y="4500563"/>
            <a:ext cx="1223962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0" name="Line 167"/>
          <p:cNvSpPr>
            <a:spLocks noChangeShapeType="1"/>
          </p:cNvSpPr>
          <p:nvPr/>
        </p:nvSpPr>
        <p:spPr bwMode="auto">
          <a:xfrm>
            <a:off x="5453063" y="4740275"/>
            <a:ext cx="1363662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Line 168"/>
          <p:cNvSpPr>
            <a:spLocks noChangeShapeType="1"/>
          </p:cNvSpPr>
          <p:nvPr/>
        </p:nvSpPr>
        <p:spPr bwMode="auto">
          <a:xfrm>
            <a:off x="1412875" y="1863725"/>
            <a:ext cx="1704975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Freeform 169"/>
          <p:cNvSpPr>
            <a:spLocks/>
          </p:cNvSpPr>
          <p:nvPr/>
        </p:nvSpPr>
        <p:spPr bwMode="auto">
          <a:xfrm>
            <a:off x="2089150" y="1524000"/>
            <a:ext cx="2451100" cy="379413"/>
          </a:xfrm>
          <a:custGeom>
            <a:avLst/>
            <a:gdLst>
              <a:gd name="T0" fmla="*/ 0 w 1525"/>
              <a:gd name="T1" fmla="*/ 0 h 239"/>
              <a:gd name="T2" fmla="*/ 2147483647 w 1525"/>
              <a:gd name="T3" fmla="*/ 0 h 239"/>
              <a:gd name="T4" fmla="*/ 2147483647 w 1525"/>
              <a:gd name="T5" fmla="*/ 2147483647 h 239"/>
              <a:gd name="T6" fmla="*/ 0 60000 65536"/>
              <a:gd name="T7" fmla="*/ 0 60000 65536"/>
              <a:gd name="T8" fmla="*/ 0 60000 65536"/>
              <a:gd name="T9" fmla="*/ 0 w 1525"/>
              <a:gd name="T10" fmla="*/ 0 h 239"/>
              <a:gd name="T11" fmla="*/ 1525 w 1525"/>
              <a:gd name="T12" fmla="*/ 239 h 2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5" h="239">
                <a:moveTo>
                  <a:pt x="0" y="0"/>
                </a:moveTo>
                <a:lnTo>
                  <a:pt x="629" y="0"/>
                </a:lnTo>
                <a:lnTo>
                  <a:pt x="1525" y="239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Line 170"/>
          <p:cNvSpPr>
            <a:spLocks noChangeShapeType="1"/>
          </p:cNvSpPr>
          <p:nvPr/>
        </p:nvSpPr>
        <p:spPr bwMode="auto">
          <a:xfrm>
            <a:off x="2100263" y="3306763"/>
            <a:ext cx="1109662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Line 171"/>
          <p:cNvSpPr>
            <a:spLocks noChangeShapeType="1"/>
          </p:cNvSpPr>
          <p:nvPr/>
        </p:nvSpPr>
        <p:spPr bwMode="auto">
          <a:xfrm>
            <a:off x="1344613" y="4478338"/>
            <a:ext cx="2074862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Line 172"/>
          <p:cNvSpPr>
            <a:spLocks noChangeShapeType="1"/>
          </p:cNvSpPr>
          <p:nvPr/>
        </p:nvSpPr>
        <p:spPr bwMode="auto">
          <a:xfrm>
            <a:off x="1403350" y="3930650"/>
            <a:ext cx="222250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6" name="Line 173"/>
          <p:cNvSpPr>
            <a:spLocks noChangeShapeType="1"/>
          </p:cNvSpPr>
          <p:nvPr/>
        </p:nvSpPr>
        <p:spPr bwMode="auto">
          <a:xfrm>
            <a:off x="2122488" y="4873625"/>
            <a:ext cx="1255712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Line 174"/>
          <p:cNvSpPr>
            <a:spLocks noChangeShapeType="1"/>
          </p:cNvSpPr>
          <p:nvPr/>
        </p:nvSpPr>
        <p:spPr bwMode="auto">
          <a:xfrm>
            <a:off x="2684463" y="5080000"/>
            <a:ext cx="1063625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Line 175"/>
          <p:cNvSpPr>
            <a:spLocks noChangeShapeType="1"/>
          </p:cNvSpPr>
          <p:nvPr/>
        </p:nvSpPr>
        <p:spPr bwMode="auto">
          <a:xfrm>
            <a:off x="2016125" y="5487988"/>
            <a:ext cx="2471738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Freeform 176"/>
          <p:cNvSpPr>
            <a:spLocks/>
          </p:cNvSpPr>
          <p:nvPr/>
        </p:nvSpPr>
        <p:spPr bwMode="auto">
          <a:xfrm>
            <a:off x="2108200" y="5638800"/>
            <a:ext cx="2424113" cy="214313"/>
          </a:xfrm>
          <a:custGeom>
            <a:avLst/>
            <a:gdLst>
              <a:gd name="T0" fmla="*/ 0 w 1527"/>
              <a:gd name="T1" fmla="*/ 2147483647 h 135"/>
              <a:gd name="T2" fmla="*/ 2147483647 w 1527"/>
              <a:gd name="T3" fmla="*/ 2147483647 h 135"/>
              <a:gd name="T4" fmla="*/ 2147483647 w 1527"/>
              <a:gd name="T5" fmla="*/ 0 h 135"/>
              <a:gd name="T6" fmla="*/ 0 60000 65536"/>
              <a:gd name="T7" fmla="*/ 0 60000 65536"/>
              <a:gd name="T8" fmla="*/ 0 60000 65536"/>
              <a:gd name="T9" fmla="*/ 0 w 1527"/>
              <a:gd name="T10" fmla="*/ 0 h 135"/>
              <a:gd name="T11" fmla="*/ 1527 w 1527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7" h="135">
                <a:moveTo>
                  <a:pt x="0" y="135"/>
                </a:moveTo>
                <a:lnTo>
                  <a:pt x="1239" y="135"/>
                </a:lnTo>
                <a:lnTo>
                  <a:pt x="1527" y="0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" name="Line 177"/>
          <p:cNvSpPr>
            <a:spLocks noChangeShapeType="1"/>
          </p:cNvSpPr>
          <p:nvPr/>
        </p:nvSpPr>
        <p:spPr bwMode="auto">
          <a:xfrm>
            <a:off x="1292225" y="1111250"/>
            <a:ext cx="2303463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Line 178"/>
          <p:cNvSpPr>
            <a:spLocks noChangeShapeType="1"/>
          </p:cNvSpPr>
          <p:nvPr/>
        </p:nvSpPr>
        <p:spPr bwMode="auto">
          <a:xfrm>
            <a:off x="1744663" y="2268538"/>
            <a:ext cx="1851025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695" name="Line 158"/>
          <p:cNvSpPr>
            <a:spLocks noChangeShapeType="1"/>
          </p:cNvSpPr>
          <p:nvPr/>
        </p:nvSpPr>
        <p:spPr bwMode="auto">
          <a:xfrm>
            <a:off x="4945063" y="1439863"/>
            <a:ext cx="1871662" cy="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6" name="Line 159"/>
          <p:cNvSpPr>
            <a:spLocks noChangeShapeType="1"/>
          </p:cNvSpPr>
          <p:nvPr/>
        </p:nvSpPr>
        <p:spPr bwMode="auto">
          <a:xfrm>
            <a:off x="4992688" y="1978025"/>
            <a:ext cx="1824037" cy="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7" name="Line 160"/>
          <p:cNvSpPr>
            <a:spLocks noChangeShapeType="1"/>
          </p:cNvSpPr>
          <p:nvPr/>
        </p:nvSpPr>
        <p:spPr bwMode="auto">
          <a:xfrm>
            <a:off x="5302250" y="2363788"/>
            <a:ext cx="1514475" cy="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8" name="Line 161"/>
          <p:cNvSpPr>
            <a:spLocks noChangeShapeType="1"/>
          </p:cNvSpPr>
          <p:nvPr/>
        </p:nvSpPr>
        <p:spPr bwMode="auto">
          <a:xfrm>
            <a:off x="4746625" y="1771650"/>
            <a:ext cx="2070100" cy="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9" name="Line 162"/>
          <p:cNvSpPr>
            <a:spLocks noChangeShapeType="1"/>
          </p:cNvSpPr>
          <p:nvPr/>
        </p:nvSpPr>
        <p:spPr bwMode="auto">
          <a:xfrm>
            <a:off x="5413375" y="2887663"/>
            <a:ext cx="1403350" cy="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0" name="Line 163"/>
          <p:cNvSpPr>
            <a:spLocks noChangeShapeType="1"/>
          </p:cNvSpPr>
          <p:nvPr/>
        </p:nvSpPr>
        <p:spPr bwMode="auto">
          <a:xfrm>
            <a:off x="5938838" y="3573463"/>
            <a:ext cx="877887" cy="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1" name="Line 164"/>
          <p:cNvSpPr>
            <a:spLocks noChangeShapeType="1"/>
          </p:cNvSpPr>
          <p:nvPr/>
        </p:nvSpPr>
        <p:spPr bwMode="auto">
          <a:xfrm>
            <a:off x="5157788" y="3833813"/>
            <a:ext cx="1658937" cy="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2" name="Line 165"/>
          <p:cNvSpPr>
            <a:spLocks noChangeShapeType="1"/>
          </p:cNvSpPr>
          <p:nvPr/>
        </p:nvSpPr>
        <p:spPr bwMode="auto">
          <a:xfrm>
            <a:off x="5965825" y="4327525"/>
            <a:ext cx="850900" cy="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3" name="Line 166"/>
          <p:cNvSpPr>
            <a:spLocks noChangeShapeType="1"/>
          </p:cNvSpPr>
          <p:nvPr/>
        </p:nvSpPr>
        <p:spPr bwMode="auto">
          <a:xfrm>
            <a:off x="5592763" y="4500563"/>
            <a:ext cx="1223962" cy="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4" name="Line 167"/>
          <p:cNvSpPr>
            <a:spLocks noChangeShapeType="1"/>
          </p:cNvSpPr>
          <p:nvPr/>
        </p:nvSpPr>
        <p:spPr bwMode="auto">
          <a:xfrm>
            <a:off x="5453063" y="4740275"/>
            <a:ext cx="1363662" cy="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5" name="Line 168"/>
          <p:cNvSpPr>
            <a:spLocks noChangeShapeType="1"/>
          </p:cNvSpPr>
          <p:nvPr/>
        </p:nvSpPr>
        <p:spPr bwMode="auto">
          <a:xfrm>
            <a:off x="1412875" y="1863725"/>
            <a:ext cx="1704975" cy="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6" name="Freeform 169"/>
          <p:cNvSpPr>
            <a:spLocks/>
          </p:cNvSpPr>
          <p:nvPr/>
        </p:nvSpPr>
        <p:spPr bwMode="auto">
          <a:xfrm>
            <a:off x="2089150" y="1524000"/>
            <a:ext cx="2451100" cy="379413"/>
          </a:xfrm>
          <a:custGeom>
            <a:avLst/>
            <a:gdLst>
              <a:gd name="T0" fmla="*/ 0 w 1525"/>
              <a:gd name="T1" fmla="*/ 0 h 239"/>
              <a:gd name="T2" fmla="*/ 2147483647 w 1525"/>
              <a:gd name="T3" fmla="*/ 0 h 239"/>
              <a:gd name="T4" fmla="*/ 2147483647 w 1525"/>
              <a:gd name="T5" fmla="*/ 2147483647 h 239"/>
              <a:gd name="T6" fmla="*/ 0 60000 65536"/>
              <a:gd name="T7" fmla="*/ 0 60000 65536"/>
              <a:gd name="T8" fmla="*/ 0 60000 65536"/>
              <a:gd name="T9" fmla="*/ 0 w 1525"/>
              <a:gd name="T10" fmla="*/ 0 h 239"/>
              <a:gd name="T11" fmla="*/ 1525 w 1525"/>
              <a:gd name="T12" fmla="*/ 239 h 2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5" h="239">
                <a:moveTo>
                  <a:pt x="0" y="0"/>
                </a:moveTo>
                <a:lnTo>
                  <a:pt x="629" y="0"/>
                </a:lnTo>
                <a:lnTo>
                  <a:pt x="1525" y="239"/>
                </a:lnTo>
              </a:path>
            </a:pathLst>
          </a:cu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7" name="Line 170"/>
          <p:cNvSpPr>
            <a:spLocks noChangeShapeType="1"/>
          </p:cNvSpPr>
          <p:nvPr/>
        </p:nvSpPr>
        <p:spPr bwMode="auto">
          <a:xfrm>
            <a:off x="2100263" y="3306763"/>
            <a:ext cx="1109662" cy="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8" name="Line 171"/>
          <p:cNvSpPr>
            <a:spLocks noChangeShapeType="1"/>
          </p:cNvSpPr>
          <p:nvPr/>
        </p:nvSpPr>
        <p:spPr bwMode="auto">
          <a:xfrm>
            <a:off x="1344613" y="4478338"/>
            <a:ext cx="2074862" cy="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9" name="Line 172"/>
          <p:cNvSpPr>
            <a:spLocks noChangeShapeType="1"/>
          </p:cNvSpPr>
          <p:nvPr/>
        </p:nvSpPr>
        <p:spPr bwMode="auto">
          <a:xfrm>
            <a:off x="1403350" y="3930650"/>
            <a:ext cx="2222500" cy="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10" name="Line 173"/>
          <p:cNvSpPr>
            <a:spLocks noChangeShapeType="1"/>
          </p:cNvSpPr>
          <p:nvPr/>
        </p:nvSpPr>
        <p:spPr bwMode="auto">
          <a:xfrm>
            <a:off x="2122488" y="4873625"/>
            <a:ext cx="1255712" cy="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11" name="Line 174"/>
          <p:cNvSpPr>
            <a:spLocks noChangeShapeType="1"/>
          </p:cNvSpPr>
          <p:nvPr/>
        </p:nvSpPr>
        <p:spPr bwMode="auto">
          <a:xfrm>
            <a:off x="2684463" y="5080000"/>
            <a:ext cx="1063625" cy="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12" name="Line 175"/>
          <p:cNvSpPr>
            <a:spLocks noChangeShapeType="1"/>
          </p:cNvSpPr>
          <p:nvPr/>
        </p:nvSpPr>
        <p:spPr bwMode="auto">
          <a:xfrm>
            <a:off x="2016125" y="5487988"/>
            <a:ext cx="2471738" cy="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13" name="Freeform 176"/>
          <p:cNvSpPr>
            <a:spLocks/>
          </p:cNvSpPr>
          <p:nvPr/>
        </p:nvSpPr>
        <p:spPr bwMode="auto">
          <a:xfrm>
            <a:off x="2108200" y="5638800"/>
            <a:ext cx="2424113" cy="214313"/>
          </a:xfrm>
          <a:custGeom>
            <a:avLst/>
            <a:gdLst>
              <a:gd name="T0" fmla="*/ 0 w 1527"/>
              <a:gd name="T1" fmla="*/ 2147483647 h 135"/>
              <a:gd name="T2" fmla="*/ 2147483647 w 1527"/>
              <a:gd name="T3" fmla="*/ 2147483647 h 135"/>
              <a:gd name="T4" fmla="*/ 2147483647 w 1527"/>
              <a:gd name="T5" fmla="*/ 0 h 135"/>
              <a:gd name="T6" fmla="*/ 0 60000 65536"/>
              <a:gd name="T7" fmla="*/ 0 60000 65536"/>
              <a:gd name="T8" fmla="*/ 0 60000 65536"/>
              <a:gd name="T9" fmla="*/ 0 w 1527"/>
              <a:gd name="T10" fmla="*/ 0 h 135"/>
              <a:gd name="T11" fmla="*/ 1527 w 1527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7" h="135">
                <a:moveTo>
                  <a:pt x="0" y="135"/>
                </a:moveTo>
                <a:lnTo>
                  <a:pt x="1239" y="135"/>
                </a:lnTo>
                <a:lnTo>
                  <a:pt x="1527" y="0"/>
                </a:lnTo>
              </a:path>
            </a:pathLst>
          </a:cu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14" name="Line 177"/>
          <p:cNvSpPr>
            <a:spLocks noChangeShapeType="1"/>
          </p:cNvSpPr>
          <p:nvPr/>
        </p:nvSpPr>
        <p:spPr bwMode="auto">
          <a:xfrm>
            <a:off x="1292225" y="1111250"/>
            <a:ext cx="2303463" cy="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15" name="Line 178"/>
          <p:cNvSpPr>
            <a:spLocks noChangeShapeType="1"/>
          </p:cNvSpPr>
          <p:nvPr/>
        </p:nvSpPr>
        <p:spPr bwMode="auto">
          <a:xfrm>
            <a:off x="1744663" y="2268538"/>
            <a:ext cx="1851025" cy="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28.20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286000" y="-11113"/>
            <a:ext cx="45720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2286000" y="6684963"/>
            <a:ext cx="457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>
                <a:ea typeface="ヒラギノ角ゴ Pro W3" charset="-128"/>
                <a:cs typeface="ヒラギノ角ゴ Pro W3" charset="-128"/>
              </a:rPr>
              <a:t>(Crowning, Expulsion stage): © D. Van Rossum/Science Source; (Afterbirth): © Medicimage/ Visuals Unlimited, Inc.</a:t>
            </a:r>
          </a:p>
        </p:txBody>
      </p:sp>
      <p:pic>
        <p:nvPicPr>
          <p:cNvPr id="29701" name="Picture 70" descr="sal03717_28_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2313" y="138113"/>
            <a:ext cx="5160962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53"/>
          <p:cNvSpPr txBox="1">
            <a:spLocks noChangeArrowheads="1"/>
          </p:cNvSpPr>
          <p:nvPr/>
        </p:nvSpPr>
        <p:spPr bwMode="auto">
          <a:xfrm>
            <a:off x="2082800" y="288925"/>
            <a:ext cx="55086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" b="1"/>
              <a:t>Early dilation</a:t>
            </a:r>
          </a:p>
          <a:p>
            <a:pPr algn="ctr"/>
            <a:r>
              <a:rPr lang="en-US" sz="500" b="1"/>
              <a:t>stage</a:t>
            </a:r>
          </a:p>
        </p:txBody>
      </p:sp>
      <p:sp>
        <p:nvSpPr>
          <p:cNvPr id="29703" name="Text Box 54"/>
          <p:cNvSpPr txBox="1">
            <a:spLocks noChangeArrowheads="1"/>
          </p:cNvSpPr>
          <p:nvPr/>
        </p:nvSpPr>
        <p:spPr bwMode="auto">
          <a:xfrm>
            <a:off x="2097088" y="1857375"/>
            <a:ext cx="52070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" b="1"/>
              <a:t>Late dilation</a:t>
            </a:r>
          </a:p>
          <a:p>
            <a:pPr algn="ctr"/>
            <a:r>
              <a:rPr lang="en-US" sz="500" b="1"/>
              <a:t>stage</a:t>
            </a:r>
          </a:p>
        </p:txBody>
      </p:sp>
      <p:sp>
        <p:nvSpPr>
          <p:cNvPr id="29704" name="Text Box 55"/>
          <p:cNvSpPr txBox="1">
            <a:spLocks noChangeArrowheads="1"/>
          </p:cNvSpPr>
          <p:nvPr/>
        </p:nvSpPr>
        <p:spPr bwMode="auto">
          <a:xfrm>
            <a:off x="2139950" y="3443288"/>
            <a:ext cx="44291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" b="1"/>
              <a:t>Expulsion</a:t>
            </a:r>
          </a:p>
          <a:p>
            <a:pPr algn="ctr"/>
            <a:r>
              <a:rPr lang="en-US" sz="500" b="1"/>
              <a:t>stage</a:t>
            </a:r>
          </a:p>
        </p:txBody>
      </p:sp>
      <p:sp>
        <p:nvSpPr>
          <p:cNvPr id="29705" name="Text Box 56"/>
          <p:cNvSpPr txBox="1">
            <a:spLocks noChangeArrowheads="1"/>
          </p:cNvSpPr>
          <p:nvPr/>
        </p:nvSpPr>
        <p:spPr bwMode="auto">
          <a:xfrm>
            <a:off x="2154238" y="5048250"/>
            <a:ext cx="4159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" b="1"/>
              <a:t>Placental</a:t>
            </a:r>
          </a:p>
          <a:p>
            <a:pPr algn="ctr"/>
            <a:r>
              <a:rPr lang="en-US" sz="500" b="1"/>
              <a:t>stage</a:t>
            </a:r>
          </a:p>
        </p:txBody>
      </p:sp>
      <p:sp>
        <p:nvSpPr>
          <p:cNvPr id="29706" name="Text Box 57"/>
          <p:cNvSpPr txBox="1">
            <a:spLocks noChangeArrowheads="1"/>
          </p:cNvSpPr>
          <p:nvPr/>
        </p:nvSpPr>
        <p:spPr bwMode="auto">
          <a:xfrm>
            <a:off x="2768600" y="973138"/>
            <a:ext cx="395288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Placenta</a:t>
            </a:r>
          </a:p>
        </p:txBody>
      </p:sp>
      <p:sp>
        <p:nvSpPr>
          <p:cNvPr id="29707" name="Text Box 58"/>
          <p:cNvSpPr txBox="1">
            <a:spLocks noChangeArrowheads="1"/>
          </p:cNvSpPr>
          <p:nvPr/>
        </p:nvSpPr>
        <p:spPr bwMode="auto">
          <a:xfrm>
            <a:off x="2760663" y="1127125"/>
            <a:ext cx="420687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Umbilical</a:t>
            </a:r>
          </a:p>
          <a:p>
            <a:r>
              <a:rPr lang="en-US" sz="500" b="1"/>
              <a:t>cord</a:t>
            </a:r>
          </a:p>
        </p:txBody>
      </p:sp>
      <p:sp>
        <p:nvSpPr>
          <p:cNvPr id="29708" name="Text Box 59"/>
          <p:cNvSpPr txBox="1">
            <a:spLocks noChangeArrowheads="1"/>
          </p:cNvSpPr>
          <p:nvPr/>
        </p:nvSpPr>
        <p:spPr bwMode="auto">
          <a:xfrm>
            <a:off x="4124325" y="863600"/>
            <a:ext cx="3302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Uterus</a:t>
            </a:r>
          </a:p>
        </p:txBody>
      </p:sp>
      <p:sp>
        <p:nvSpPr>
          <p:cNvPr id="29709" name="Text Box 61"/>
          <p:cNvSpPr txBox="1">
            <a:spLocks noChangeArrowheads="1"/>
          </p:cNvSpPr>
          <p:nvPr/>
        </p:nvSpPr>
        <p:spPr bwMode="auto">
          <a:xfrm>
            <a:off x="4233863" y="1358900"/>
            <a:ext cx="3365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Vagina</a:t>
            </a:r>
          </a:p>
        </p:txBody>
      </p:sp>
      <p:sp>
        <p:nvSpPr>
          <p:cNvPr id="29710" name="Text Box 62"/>
          <p:cNvSpPr txBox="1">
            <a:spLocks noChangeArrowheads="1"/>
          </p:cNvSpPr>
          <p:nvPr/>
        </p:nvSpPr>
        <p:spPr bwMode="auto">
          <a:xfrm>
            <a:off x="3984625" y="1997075"/>
            <a:ext cx="4714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Pubic</a:t>
            </a:r>
          </a:p>
          <a:p>
            <a:r>
              <a:rPr lang="en-US" sz="500" b="1"/>
              <a:t>symphysis</a:t>
            </a:r>
          </a:p>
        </p:txBody>
      </p:sp>
      <p:sp>
        <p:nvSpPr>
          <p:cNvPr id="29711" name="Text Box 63"/>
          <p:cNvSpPr txBox="1">
            <a:spLocks noChangeArrowheads="1"/>
          </p:cNvSpPr>
          <p:nvPr/>
        </p:nvSpPr>
        <p:spPr bwMode="auto">
          <a:xfrm>
            <a:off x="4548188" y="2530475"/>
            <a:ext cx="4318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Crowning</a:t>
            </a:r>
          </a:p>
        </p:txBody>
      </p:sp>
      <p:sp>
        <p:nvSpPr>
          <p:cNvPr id="29712" name="Text Box 64"/>
          <p:cNvSpPr txBox="1">
            <a:spLocks noChangeArrowheads="1"/>
          </p:cNvSpPr>
          <p:nvPr/>
        </p:nvSpPr>
        <p:spPr bwMode="auto">
          <a:xfrm>
            <a:off x="5006975" y="4446588"/>
            <a:ext cx="44291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" b="1"/>
              <a:t>Expulsion</a:t>
            </a:r>
          </a:p>
          <a:p>
            <a:pPr algn="ctr"/>
            <a:r>
              <a:rPr lang="en-US" sz="500" b="1"/>
              <a:t>stage</a:t>
            </a:r>
          </a:p>
        </p:txBody>
      </p:sp>
      <p:sp>
        <p:nvSpPr>
          <p:cNvPr id="29713" name="Text Box 65"/>
          <p:cNvSpPr txBox="1">
            <a:spLocks noChangeArrowheads="1"/>
          </p:cNvSpPr>
          <p:nvPr/>
        </p:nvSpPr>
        <p:spPr bwMode="auto">
          <a:xfrm>
            <a:off x="3579813" y="5005388"/>
            <a:ext cx="328612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Uterus</a:t>
            </a:r>
          </a:p>
        </p:txBody>
      </p:sp>
      <p:sp>
        <p:nvSpPr>
          <p:cNvPr id="29714" name="Text Box 66"/>
          <p:cNvSpPr txBox="1">
            <a:spLocks noChangeArrowheads="1"/>
          </p:cNvSpPr>
          <p:nvPr/>
        </p:nvSpPr>
        <p:spPr bwMode="auto">
          <a:xfrm>
            <a:off x="3951288" y="5238750"/>
            <a:ext cx="4841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Placenta</a:t>
            </a:r>
          </a:p>
          <a:p>
            <a:r>
              <a:rPr lang="en-US" sz="500" b="1"/>
              <a:t>(detaching)</a:t>
            </a:r>
          </a:p>
        </p:txBody>
      </p:sp>
      <p:sp>
        <p:nvSpPr>
          <p:cNvPr id="29715" name="Text Box 67"/>
          <p:cNvSpPr txBox="1">
            <a:spLocks noChangeArrowheads="1"/>
          </p:cNvSpPr>
          <p:nvPr/>
        </p:nvSpPr>
        <p:spPr bwMode="auto">
          <a:xfrm>
            <a:off x="2797175" y="5783263"/>
            <a:ext cx="42227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Umbilical</a:t>
            </a:r>
          </a:p>
          <a:p>
            <a:r>
              <a:rPr lang="en-US" sz="500" b="1"/>
              <a:t>cord</a:t>
            </a:r>
          </a:p>
        </p:txBody>
      </p:sp>
      <p:sp>
        <p:nvSpPr>
          <p:cNvPr id="29716" name="Text Box 68"/>
          <p:cNvSpPr txBox="1">
            <a:spLocks noChangeArrowheads="1"/>
          </p:cNvSpPr>
          <p:nvPr/>
        </p:nvSpPr>
        <p:spPr bwMode="auto">
          <a:xfrm>
            <a:off x="6613525" y="6357938"/>
            <a:ext cx="427038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Afterbirth</a:t>
            </a:r>
          </a:p>
        </p:txBody>
      </p:sp>
      <p:sp>
        <p:nvSpPr>
          <p:cNvPr id="29717" name="Text Box 93"/>
          <p:cNvSpPr txBox="1">
            <a:spLocks noChangeArrowheads="1"/>
          </p:cNvSpPr>
          <p:nvPr/>
        </p:nvSpPr>
        <p:spPr bwMode="auto">
          <a:xfrm>
            <a:off x="3867150" y="1250950"/>
            <a:ext cx="322263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Cervix</a:t>
            </a:r>
          </a:p>
        </p:txBody>
      </p:sp>
      <p:sp>
        <p:nvSpPr>
          <p:cNvPr id="29718" name="Freeform 27"/>
          <p:cNvSpPr>
            <a:spLocks/>
          </p:cNvSpPr>
          <p:nvPr/>
        </p:nvSpPr>
        <p:spPr bwMode="auto">
          <a:xfrm>
            <a:off x="4049713" y="1123950"/>
            <a:ext cx="166687" cy="273050"/>
          </a:xfrm>
          <a:custGeom>
            <a:avLst/>
            <a:gdLst>
              <a:gd name="T0" fmla="*/ 0 w 93"/>
              <a:gd name="T1" fmla="*/ 0 h 152"/>
              <a:gd name="T2" fmla="*/ 2147483647 w 93"/>
              <a:gd name="T3" fmla="*/ 2147483647 h 152"/>
              <a:gd name="T4" fmla="*/ 2147483647 w 93"/>
              <a:gd name="T5" fmla="*/ 2147483647 h 152"/>
              <a:gd name="T6" fmla="*/ 0 60000 65536"/>
              <a:gd name="T7" fmla="*/ 0 60000 65536"/>
              <a:gd name="T8" fmla="*/ 0 60000 65536"/>
              <a:gd name="T9" fmla="*/ 0 w 93"/>
              <a:gd name="T10" fmla="*/ 0 h 152"/>
              <a:gd name="T11" fmla="*/ 93 w 93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152">
                <a:moveTo>
                  <a:pt x="0" y="0"/>
                </a:moveTo>
                <a:lnTo>
                  <a:pt x="72" y="152"/>
                </a:lnTo>
                <a:lnTo>
                  <a:pt x="93" y="152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9" name="Freeform 84"/>
          <p:cNvSpPr>
            <a:spLocks/>
          </p:cNvSpPr>
          <p:nvPr/>
        </p:nvSpPr>
        <p:spPr bwMode="auto">
          <a:xfrm>
            <a:off x="3779838" y="1204913"/>
            <a:ext cx="65087" cy="80962"/>
          </a:xfrm>
          <a:custGeom>
            <a:avLst/>
            <a:gdLst>
              <a:gd name="T0" fmla="*/ 0 w 37"/>
              <a:gd name="T1" fmla="*/ 0 h 45"/>
              <a:gd name="T2" fmla="*/ 0 w 37"/>
              <a:gd name="T3" fmla="*/ 2147483647 h 45"/>
              <a:gd name="T4" fmla="*/ 2147483647 w 37"/>
              <a:gd name="T5" fmla="*/ 2147483647 h 45"/>
              <a:gd name="T6" fmla="*/ 0 60000 65536"/>
              <a:gd name="T7" fmla="*/ 0 60000 65536"/>
              <a:gd name="T8" fmla="*/ 0 60000 65536"/>
              <a:gd name="T9" fmla="*/ 0 w 37"/>
              <a:gd name="T10" fmla="*/ 0 h 45"/>
              <a:gd name="T11" fmla="*/ 37 w 37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5">
                <a:moveTo>
                  <a:pt x="0" y="0"/>
                </a:moveTo>
                <a:lnTo>
                  <a:pt x="0" y="45"/>
                </a:lnTo>
                <a:lnTo>
                  <a:pt x="37" y="45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0" name="Line 85"/>
          <p:cNvSpPr>
            <a:spLocks noChangeShapeType="1"/>
          </p:cNvSpPr>
          <p:nvPr/>
        </p:nvSpPr>
        <p:spPr bwMode="auto">
          <a:xfrm flipV="1">
            <a:off x="2898775" y="609600"/>
            <a:ext cx="0" cy="3651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1" name="Freeform 87"/>
          <p:cNvSpPr>
            <a:spLocks/>
          </p:cNvSpPr>
          <p:nvPr/>
        </p:nvSpPr>
        <p:spPr bwMode="auto">
          <a:xfrm>
            <a:off x="3071813" y="884238"/>
            <a:ext cx="63500" cy="279400"/>
          </a:xfrm>
          <a:custGeom>
            <a:avLst/>
            <a:gdLst>
              <a:gd name="T0" fmla="*/ 0 w 35"/>
              <a:gd name="T1" fmla="*/ 2147483647 h 156"/>
              <a:gd name="T2" fmla="*/ 2147483647 w 35"/>
              <a:gd name="T3" fmla="*/ 2147483647 h 156"/>
              <a:gd name="T4" fmla="*/ 2147483647 w 35"/>
              <a:gd name="T5" fmla="*/ 0 h 156"/>
              <a:gd name="T6" fmla="*/ 0 60000 65536"/>
              <a:gd name="T7" fmla="*/ 0 60000 65536"/>
              <a:gd name="T8" fmla="*/ 0 60000 65536"/>
              <a:gd name="T9" fmla="*/ 0 w 35"/>
              <a:gd name="T10" fmla="*/ 0 h 156"/>
              <a:gd name="T11" fmla="*/ 35 w 35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56">
                <a:moveTo>
                  <a:pt x="0" y="156"/>
                </a:moveTo>
                <a:lnTo>
                  <a:pt x="35" y="156"/>
                </a:lnTo>
                <a:lnTo>
                  <a:pt x="35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2" name="Line 88"/>
          <p:cNvSpPr>
            <a:spLocks noChangeShapeType="1"/>
          </p:cNvSpPr>
          <p:nvPr/>
        </p:nvSpPr>
        <p:spPr bwMode="auto">
          <a:xfrm flipH="1">
            <a:off x="3757613" y="895350"/>
            <a:ext cx="3508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3" name="Freeform 89"/>
          <p:cNvSpPr>
            <a:spLocks/>
          </p:cNvSpPr>
          <p:nvPr/>
        </p:nvSpPr>
        <p:spPr bwMode="auto">
          <a:xfrm>
            <a:off x="3919538" y="2028825"/>
            <a:ext cx="38100" cy="320675"/>
          </a:xfrm>
          <a:custGeom>
            <a:avLst/>
            <a:gdLst>
              <a:gd name="T0" fmla="*/ 0 w 21"/>
              <a:gd name="T1" fmla="*/ 2147483647 h 179"/>
              <a:gd name="T2" fmla="*/ 0 w 21"/>
              <a:gd name="T3" fmla="*/ 0 h 179"/>
              <a:gd name="T4" fmla="*/ 2147483647 w 21"/>
              <a:gd name="T5" fmla="*/ 0 h 179"/>
              <a:gd name="T6" fmla="*/ 0 60000 65536"/>
              <a:gd name="T7" fmla="*/ 0 60000 65536"/>
              <a:gd name="T8" fmla="*/ 0 60000 65536"/>
              <a:gd name="T9" fmla="*/ 0 w 21"/>
              <a:gd name="T10" fmla="*/ 0 h 179"/>
              <a:gd name="T11" fmla="*/ 21 w 21"/>
              <a:gd name="T12" fmla="*/ 179 h 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79">
                <a:moveTo>
                  <a:pt x="0" y="179"/>
                </a:move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4" name="Freeform 90"/>
          <p:cNvSpPr>
            <a:spLocks/>
          </p:cNvSpPr>
          <p:nvPr/>
        </p:nvSpPr>
        <p:spPr bwMode="auto">
          <a:xfrm>
            <a:off x="3205163" y="5041900"/>
            <a:ext cx="349250" cy="120650"/>
          </a:xfrm>
          <a:custGeom>
            <a:avLst/>
            <a:gdLst>
              <a:gd name="T0" fmla="*/ 2147483647 w 195"/>
              <a:gd name="T1" fmla="*/ 0 h 68"/>
              <a:gd name="T2" fmla="*/ 2147483647 w 195"/>
              <a:gd name="T3" fmla="*/ 0 h 68"/>
              <a:gd name="T4" fmla="*/ 0 w 195"/>
              <a:gd name="T5" fmla="*/ 2147483647 h 68"/>
              <a:gd name="T6" fmla="*/ 0 60000 65536"/>
              <a:gd name="T7" fmla="*/ 0 60000 65536"/>
              <a:gd name="T8" fmla="*/ 0 60000 65536"/>
              <a:gd name="T9" fmla="*/ 0 w 195"/>
              <a:gd name="T10" fmla="*/ 0 h 68"/>
              <a:gd name="T11" fmla="*/ 195 w 195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" h="68">
                <a:moveTo>
                  <a:pt x="195" y="0"/>
                </a:moveTo>
                <a:lnTo>
                  <a:pt x="153" y="0"/>
                </a:lnTo>
                <a:lnTo>
                  <a:pt x="0" y="68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5" name="Freeform 91"/>
          <p:cNvSpPr>
            <a:spLocks/>
          </p:cNvSpPr>
          <p:nvPr/>
        </p:nvSpPr>
        <p:spPr bwMode="auto">
          <a:xfrm>
            <a:off x="3176588" y="5267325"/>
            <a:ext cx="752475" cy="76200"/>
          </a:xfrm>
          <a:custGeom>
            <a:avLst/>
            <a:gdLst>
              <a:gd name="T0" fmla="*/ 2147483647 w 420"/>
              <a:gd name="T1" fmla="*/ 0 h 43"/>
              <a:gd name="T2" fmla="*/ 2147483647 w 420"/>
              <a:gd name="T3" fmla="*/ 0 h 43"/>
              <a:gd name="T4" fmla="*/ 0 w 420"/>
              <a:gd name="T5" fmla="*/ 2147483647 h 43"/>
              <a:gd name="T6" fmla="*/ 0 60000 65536"/>
              <a:gd name="T7" fmla="*/ 0 60000 65536"/>
              <a:gd name="T8" fmla="*/ 0 60000 65536"/>
              <a:gd name="T9" fmla="*/ 0 w 420"/>
              <a:gd name="T10" fmla="*/ 0 h 43"/>
              <a:gd name="T11" fmla="*/ 420 w 420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0" h="43">
                <a:moveTo>
                  <a:pt x="420" y="0"/>
                </a:moveTo>
                <a:lnTo>
                  <a:pt x="350" y="0"/>
                </a:lnTo>
                <a:lnTo>
                  <a:pt x="0" y="43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6" name="Line 92"/>
          <p:cNvSpPr>
            <a:spLocks noChangeShapeType="1"/>
          </p:cNvSpPr>
          <p:nvPr/>
        </p:nvSpPr>
        <p:spPr bwMode="auto">
          <a:xfrm>
            <a:off x="3106738" y="5826125"/>
            <a:ext cx="4746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7" name="Freeform 27"/>
          <p:cNvSpPr>
            <a:spLocks/>
          </p:cNvSpPr>
          <p:nvPr/>
        </p:nvSpPr>
        <p:spPr bwMode="auto">
          <a:xfrm>
            <a:off x="4049713" y="1123950"/>
            <a:ext cx="166687" cy="273050"/>
          </a:xfrm>
          <a:custGeom>
            <a:avLst/>
            <a:gdLst>
              <a:gd name="T0" fmla="*/ 0 w 93"/>
              <a:gd name="T1" fmla="*/ 0 h 152"/>
              <a:gd name="T2" fmla="*/ 2147483647 w 93"/>
              <a:gd name="T3" fmla="*/ 2147483647 h 152"/>
              <a:gd name="T4" fmla="*/ 2147483647 w 93"/>
              <a:gd name="T5" fmla="*/ 2147483647 h 152"/>
              <a:gd name="T6" fmla="*/ 0 60000 65536"/>
              <a:gd name="T7" fmla="*/ 0 60000 65536"/>
              <a:gd name="T8" fmla="*/ 0 60000 65536"/>
              <a:gd name="T9" fmla="*/ 0 w 93"/>
              <a:gd name="T10" fmla="*/ 0 h 152"/>
              <a:gd name="T11" fmla="*/ 93 w 93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152">
                <a:moveTo>
                  <a:pt x="0" y="0"/>
                </a:moveTo>
                <a:lnTo>
                  <a:pt x="72" y="152"/>
                </a:lnTo>
                <a:lnTo>
                  <a:pt x="93" y="15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8" name="Freeform 84"/>
          <p:cNvSpPr>
            <a:spLocks/>
          </p:cNvSpPr>
          <p:nvPr/>
        </p:nvSpPr>
        <p:spPr bwMode="auto">
          <a:xfrm>
            <a:off x="3779838" y="1204913"/>
            <a:ext cx="65087" cy="80962"/>
          </a:xfrm>
          <a:custGeom>
            <a:avLst/>
            <a:gdLst>
              <a:gd name="T0" fmla="*/ 0 w 37"/>
              <a:gd name="T1" fmla="*/ 0 h 45"/>
              <a:gd name="T2" fmla="*/ 0 w 37"/>
              <a:gd name="T3" fmla="*/ 2147483647 h 45"/>
              <a:gd name="T4" fmla="*/ 2147483647 w 37"/>
              <a:gd name="T5" fmla="*/ 2147483647 h 45"/>
              <a:gd name="T6" fmla="*/ 0 60000 65536"/>
              <a:gd name="T7" fmla="*/ 0 60000 65536"/>
              <a:gd name="T8" fmla="*/ 0 60000 65536"/>
              <a:gd name="T9" fmla="*/ 0 w 37"/>
              <a:gd name="T10" fmla="*/ 0 h 45"/>
              <a:gd name="T11" fmla="*/ 37 w 37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5">
                <a:moveTo>
                  <a:pt x="0" y="0"/>
                </a:moveTo>
                <a:lnTo>
                  <a:pt x="0" y="45"/>
                </a:lnTo>
                <a:lnTo>
                  <a:pt x="37" y="45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9" name="Line 85"/>
          <p:cNvSpPr>
            <a:spLocks noChangeShapeType="1"/>
          </p:cNvSpPr>
          <p:nvPr/>
        </p:nvSpPr>
        <p:spPr bwMode="auto">
          <a:xfrm flipV="1">
            <a:off x="2898775" y="609600"/>
            <a:ext cx="0" cy="3651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0" name="Freeform 87"/>
          <p:cNvSpPr>
            <a:spLocks/>
          </p:cNvSpPr>
          <p:nvPr/>
        </p:nvSpPr>
        <p:spPr bwMode="auto">
          <a:xfrm>
            <a:off x="3071813" y="884238"/>
            <a:ext cx="63500" cy="279400"/>
          </a:xfrm>
          <a:custGeom>
            <a:avLst/>
            <a:gdLst>
              <a:gd name="T0" fmla="*/ 0 w 35"/>
              <a:gd name="T1" fmla="*/ 2147483647 h 156"/>
              <a:gd name="T2" fmla="*/ 2147483647 w 35"/>
              <a:gd name="T3" fmla="*/ 2147483647 h 156"/>
              <a:gd name="T4" fmla="*/ 2147483647 w 35"/>
              <a:gd name="T5" fmla="*/ 0 h 156"/>
              <a:gd name="T6" fmla="*/ 0 60000 65536"/>
              <a:gd name="T7" fmla="*/ 0 60000 65536"/>
              <a:gd name="T8" fmla="*/ 0 60000 65536"/>
              <a:gd name="T9" fmla="*/ 0 w 35"/>
              <a:gd name="T10" fmla="*/ 0 h 156"/>
              <a:gd name="T11" fmla="*/ 35 w 35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56">
                <a:moveTo>
                  <a:pt x="0" y="156"/>
                </a:moveTo>
                <a:lnTo>
                  <a:pt x="35" y="156"/>
                </a:lnTo>
                <a:lnTo>
                  <a:pt x="35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1" name="Line 88"/>
          <p:cNvSpPr>
            <a:spLocks noChangeShapeType="1"/>
          </p:cNvSpPr>
          <p:nvPr/>
        </p:nvSpPr>
        <p:spPr bwMode="auto">
          <a:xfrm flipH="1">
            <a:off x="3757613" y="895350"/>
            <a:ext cx="35083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2" name="Freeform 89"/>
          <p:cNvSpPr>
            <a:spLocks/>
          </p:cNvSpPr>
          <p:nvPr/>
        </p:nvSpPr>
        <p:spPr bwMode="auto">
          <a:xfrm>
            <a:off x="3919538" y="2028825"/>
            <a:ext cx="38100" cy="320675"/>
          </a:xfrm>
          <a:custGeom>
            <a:avLst/>
            <a:gdLst>
              <a:gd name="T0" fmla="*/ 0 w 21"/>
              <a:gd name="T1" fmla="*/ 2147483647 h 179"/>
              <a:gd name="T2" fmla="*/ 0 w 21"/>
              <a:gd name="T3" fmla="*/ 0 h 179"/>
              <a:gd name="T4" fmla="*/ 2147483647 w 21"/>
              <a:gd name="T5" fmla="*/ 0 h 179"/>
              <a:gd name="T6" fmla="*/ 0 60000 65536"/>
              <a:gd name="T7" fmla="*/ 0 60000 65536"/>
              <a:gd name="T8" fmla="*/ 0 60000 65536"/>
              <a:gd name="T9" fmla="*/ 0 w 21"/>
              <a:gd name="T10" fmla="*/ 0 h 179"/>
              <a:gd name="T11" fmla="*/ 21 w 21"/>
              <a:gd name="T12" fmla="*/ 179 h 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79">
                <a:moveTo>
                  <a:pt x="0" y="179"/>
                </a:move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3" name="Freeform 90"/>
          <p:cNvSpPr>
            <a:spLocks/>
          </p:cNvSpPr>
          <p:nvPr/>
        </p:nvSpPr>
        <p:spPr bwMode="auto">
          <a:xfrm>
            <a:off x="3205163" y="5041900"/>
            <a:ext cx="349250" cy="120650"/>
          </a:xfrm>
          <a:custGeom>
            <a:avLst/>
            <a:gdLst>
              <a:gd name="T0" fmla="*/ 2147483647 w 195"/>
              <a:gd name="T1" fmla="*/ 0 h 68"/>
              <a:gd name="T2" fmla="*/ 2147483647 w 195"/>
              <a:gd name="T3" fmla="*/ 0 h 68"/>
              <a:gd name="T4" fmla="*/ 0 w 195"/>
              <a:gd name="T5" fmla="*/ 2147483647 h 68"/>
              <a:gd name="T6" fmla="*/ 0 60000 65536"/>
              <a:gd name="T7" fmla="*/ 0 60000 65536"/>
              <a:gd name="T8" fmla="*/ 0 60000 65536"/>
              <a:gd name="T9" fmla="*/ 0 w 195"/>
              <a:gd name="T10" fmla="*/ 0 h 68"/>
              <a:gd name="T11" fmla="*/ 195 w 195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" h="68">
                <a:moveTo>
                  <a:pt x="195" y="0"/>
                </a:moveTo>
                <a:lnTo>
                  <a:pt x="153" y="0"/>
                </a:lnTo>
                <a:lnTo>
                  <a:pt x="0" y="6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4" name="Freeform 91"/>
          <p:cNvSpPr>
            <a:spLocks/>
          </p:cNvSpPr>
          <p:nvPr/>
        </p:nvSpPr>
        <p:spPr bwMode="auto">
          <a:xfrm>
            <a:off x="3176588" y="5267325"/>
            <a:ext cx="752475" cy="76200"/>
          </a:xfrm>
          <a:custGeom>
            <a:avLst/>
            <a:gdLst>
              <a:gd name="T0" fmla="*/ 2147483647 w 420"/>
              <a:gd name="T1" fmla="*/ 0 h 43"/>
              <a:gd name="T2" fmla="*/ 2147483647 w 420"/>
              <a:gd name="T3" fmla="*/ 0 h 43"/>
              <a:gd name="T4" fmla="*/ 0 w 420"/>
              <a:gd name="T5" fmla="*/ 2147483647 h 43"/>
              <a:gd name="T6" fmla="*/ 0 60000 65536"/>
              <a:gd name="T7" fmla="*/ 0 60000 65536"/>
              <a:gd name="T8" fmla="*/ 0 60000 65536"/>
              <a:gd name="T9" fmla="*/ 0 w 420"/>
              <a:gd name="T10" fmla="*/ 0 h 43"/>
              <a:gd name="T11" fmla="*/ 420 w 420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0" h="43">
                <a:moveTo>
                  <a:pt x="420" y="0"/>
                </a:moveTo>
                <a:lnTo>
                  <a:pt x="350" y="0"/>
                </a:lnTo>
                <a:lnTo>
                  <a:pt x="0" y="43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5" name="Line 92"/>
          <p:cNvSpPr>
            <a:spLocks noChangeShapeType="1"/>
          </p:cNvSpPr>
          <p:nvPr/>
        </p:nvSpPr>
        <p:spPr bwMode="auto">
          <a:xfrm>
            <a:off x="3106738" y="5826125"/>
            <a:ext cx="4746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172.16.3.215\data4\Graphics\Powerpoint\MH_DCM\MH_DCM-TEXTEDIT PROJECTS\SALADIN 7e\Processed files\chapt28\chapt28_textedit\jpg\sal03717_28_02.jpg"/>
          <p:cNvPicPr>
            <a:picLocks noChangeAspect="1" noChangeArrowheads="1"/>
          </p:cNvPicPr>
          <p:nvPr/>
        </p:nvPicPr>
        <p:blipFill>
          <a:blip r:embed="rId3"/>
          <a:srcRect b="14703"/>
          <a:stretch>
            <a:fillRect/>
          </a:stretch>
        </p:blipFill>
        <p:spPr bwMode="auto">
          <a:xfrm>
            <a:off x="949325" y="439738"/>
            <a:ext cx="7881938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Freeform 7"/>
          <p:cNvSpPr>
            <a:spLocks/>
          </p:cNvSpPr>
          <p:nvPr/>
        </p:nvSpPr>
        <p:spPr bwMode="auto">
          <a:xfrm>
            <a:off x="4702175" y="2078038"/>
            <a:ext cx="146050" cy="117475"/>
          </a:xfrm>
          <a:custGeom>
            <a:avLst/>
            <a:gdLst>
              <a:gd name="T0" fmla="*/ 2147483647 w 82"/>
              <a:gd name="T1" fmla="*/ 2147483647 h 66"/>
              <a:gd name="T2" fmla="*/ 0 w 82"/>
              <a:gd name="T3" fmla="*/ 2147483647 h 66"/>
              <a:gd name="T4" fmla="*/ 2147483647 w 82"/>
              <a:gd name="T5" fmla="*/ 2147483647 h 66"/>
              <a:gd name="T6" fmla="*/ 2147483647 w 82"/>
              <a:gd name="T7" fmla="*/ 0 h 66"/>
              <a:gd name="T8" fmla="*/ 2147483647 w 8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66"/>
              <a:gd name="T17" fmla="*/ 82 w 8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66">
                <a:moveTo>
                  <a:pt x="82" y="34"/>
                </a:moveTo>
                <a:lnTo>
                  <a:pt x="0" y="66"/>
                </a:lnTo>
                <a:lnTo>
                  <a:pt x="20" y="34"/>
                </a:lnTo>
                <a:lnTo>
                  <a:pt x="2" y="0"/>
                </a:lnTo>
                <a:lnTo>
                  <a:pt x="82" y="34"/>
                </a:lnTo>
                <a:close/>
              </a:path>
            </a:pathLst>
          </a:custGeom>
          <a:solidFill>
            <a:srgbClr val="000000"/>
          </a:solidFill>
          <a:ln w="2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Freeform 8"/>
          <p:cNvSpPr>
            <a:spLocks/>
          </p:cNvSpPr>
          <p:nvPr/>
        </p:nvSpPr>
        <p:spPr bwMode="auto">
          <a:xfrm>
            <a:off x="3535363" y="2063750"/>
            <a:ext cx="142875" cy="117475"/>
          </a:xfrm>
          <a:custGeom>
            <a:avLst/>
            <a:gdLst>
              <a:gd name="T0" fmla="*/ 2147483647 w 80"/>
              <a:gd name="T1" fmla="*/ 2147483647 h 66"/>
              <a:gd name="T2" fmla="*/ 0 w 80"/>
              <a:gd name="T3" fmla="*/ 2147483647 h 66"/>
              <a:gd name="T4" fmla="*/ 2147483647 w 80"/>
              <a:gd name="T5" fmla="*/ 2147483647 h 66"/>
              <a:gd name="T6" fmla="*/ 0 w 80"/>
              <a:gd name="T7" fmla="*/ 0 h 66"/>
              <a:gd name="T8" fmla="*/ 2147483647 w 80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66"/>
              <a:gd name="T17" fmla="*/ 80 w 80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66">
                <a:moveTo>
                  <a:pt x="80" y="36"/>
                </a:moveTo>
                <a:lnTo>
                  <a:pt x="0" y="66"/>
                </a:lnTo>
                <a:lnTo>
                  <a:pt x="18" y="34"/>
                </a:lnTo>
                <a:lnTo>
                  <a:pt x="0" y="0"/>
                </a:lnTo>
                <a:lnTo>
                  <a:pt x="80" y="36"/>
                </a:lnTo>
                <a:close/>
              </a:path>
            </a:pathLst>
          </a:custGeom>
          <a:solidFill>
            <a:srgbClr val="000000"/>
          </a:solidFill>
          <a:ln w="2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7" name="Freeform 9"/>
          <p:cNvSpPr>
            <a:spLocks/>
          </p:cNvSpPr>
          <p:nvPr/>
        </p:nvSpPr>
        <p:spPr bwMode="auto">
          <a:xfrm>
            <a:off x="3074988" y="3333750"/>
            <a:ext cx="966787" cy="431800"/>
          </a:xfrm>
          <a:custGeom>
            <a:avLst/>
            <a:gdLst>
              <a:gd name="T0" fmla="*/ 2147483647 w 542"/>
              <a:gd name="T1" fmla="*/ 2147483647 h 242"/>
              <a:gd name="T2" fmla="*/ 2147483647 w 542"/>
              <a:gd name="T3" fmla="*/ 2147483647 h 242"/>
              <a:gd name="T4" fmla="*/ 2147483647 w 542"/>
              <a:gd name="T5" fmla="*/ 2147483647 h 242"/>
              <a:gd name="T6" fmla="*/ 0 w 542"/>
              <a:gd name="T7" fmla="*/ 0 h 242"/>
              <a:gd name="T8" fmla="*/ 0 60000 65536"/>
              <a:gd name="T9" fmla="*/ 0 60000 65536"/>
              <a:gd name="T10" fmla="*/ 0 60000 65536"/>
              <a:gd name="T11" fmla="*/ 0 60000 65536"/>
              <a:gd name="T12" fmla="*/ 0 w 542"/>
              <a:gd name="T13" fmla="*/ 0 h 242"/>
              <a:gd name="T14" fmla="*/ 542 w 542"/>
              <a:gd name="T15" fmla="*/ 242 h 2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2" h="242">
                <a:moveTo>
                  <a:pt x="542" y="242"/>
                </a:moveTo>
                <a:lnTo>
                  <a:pt x="542" y="242"/>
                </a:lnTo>
                <a:lnTo>
                  <a:pt x="248" y="112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Freeform 10"/>
          <p:cNvSpPr>
            <a:spLocks/>
          </p:cNvSpPr>
          <p:nvPr/>
        </p:nvSpPr>
        <p:spPr bwMode="auto">
          <a:xfrm>
            <a:off x="5265738" y="4237038"/>
            <a:ext cx="952500" cy="131762"/>
          </a:xfrm>
          <a:custGeom>
            <a:avLst/>
            <a:gdLst>
              <a:gd name="T0" fmla="*/ 2147483647 w 534"/>
              <a:gd name="T1" fmla="*/ 2147483647 h 74"/>
              <a:gd name="T2" fmla="*/ 2147483647 w 534"/>
              <a:gd name="T3" fmla="*/ 2147483647 h 74"/>
              <a:gd name="T4" fmla="*/ 2147483647 w 534"/>
              <a:gd name="T5" fmla="*/ 2147483647 h 74"/>
              <a:gd name="T6" fmla="*/ 2147483647 w 534"/>
              <a:gd name="T7" fmla="*/ 2147483647 h 74"/>
              <a:gd name="T8" fmla="*/ 2147483647 w 534"/>
              <a:gd name="T9" fmla="*/ 2147483647 h 74"/>
              <a:gd name="T10" fmla="*/ 2147483647 w 534"/>
              <a:gd name="T11" fmla="*/ 2147483647 h 74"/>
              <a:gd name="T12" fmla="*/ 2147483647 w 534"/>
              <a:gd name="T13" fmla="*/ 2147483647 h 74"/>
              <a:gd name="T14" fmla="*/ 2147483647 w 534"/>
              <a:gd name="T15" fmla="*/ 2147483647 h 74"/>
              <a:gd name="T16" fmla="*/ 2147483647 w 534"/>
              <a:gd name="T17" fmla="*/ 2147483647 h 74"/>
              <a:gd name="T18" fmla="*/ 2147483647 w 534"/>
              <a:gd name="T19" fmla="*/ 2147483647 h 74"/>
              <a:gd name="T20" fmla="*/ 2147483647 w 534"/>
              <a:gd name="T21" fmla="*/ 2147483647 h 74"/>
              <a:gd name="T22" fmla="*/ 2147483647 w 534"/>
              <a:gd name="T23" fmla="*/ 2147483647 h 74"/>
              <a:gd name="T24" fmla="*/ 0 w 534"/>
              <a:gd name="T25" fmla="*/ 0 h 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4"/>
              <a:gd name="T40" fmla="*/ 0 h 74"/>
              <a:gd name="T41" fmla="*/ 534 w 534"/>
              <a:gd name="T42" fmla="*/ 74 h 7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4" h="74">
                <a:moveTo>
                  <a:pt x="534" y="66"/>
                </a:moveTo>
                <a:lnTo>
                  <a:pt x="534" y="66"/>
                </a:lnTo>
                <a:lnTo>
                  <a:pt x="498" y="70"/>
                </a:lnTo>
                <a:lnTo>
                  <a:pt x="464" y="72"/>
                </a:lnTo>
                <a:lnTo>
                  <a:pt x="430" y="74"/>
                </a:lnTo>
                <a:lnTo>
                  <a:pt x="394" y="74"/>
                </a:lnTo>
                <a:lnTo>
                  <a:pt x="360" y="72"/>
                </a:lnTo>
                <a:lnTo>
                  <a:pt x="324" y="70"/>
                </a:lnTo>
                <a:lnTo>
                  <a:pt x="256" y="60"/>
                </a:lnTo>
                <a:lnTo>
                  <a:pt x="188" y="48"/>
                </a:lnTo>
                <a:lnTo>
                  <a:pt x="122" y="34"/>
                </a:lnTo>
                <a:lnTo>
                  <a:pt x="60" y="18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" name="Freeform 11"/>
          <p:cNvSpPr>
            <a:spLocks/>
          </p:cNvSpPr>
          <p:nvPr/>
        </p:nvSpPr>
        <p:spPr bwMode="auto">
          <a:xfrm>
            <a:off x="6215063" y="2274888"/>
            <a:ext cx="801687" cy="1201737"/>
          </a:xfrm>
          <a:custGeom>
            <a:avLst/>
            <a:gdLst>
              <a:gd name="T0" fmla="*/ 0 w 450"/>
              <a:gd name="T1" fmla="*/ 0 h 674"/>
              <a:gd name="T2" fmla="*/ 0 w 450"/>
              <a:gd name="T3" fmla="*/ 0 h 674"/>
              <a:gd name="T4" fmla="*/ 2147483647 w 450"/>
              <a:gd name="T5" fmla="*/ 2147483647 h 674"/>
              <a:gd name="T6" fmla="*/ 2147483647 w 450"/>
              <a:gd name="T7" fmla="*/ 2147483647 h 674"/>
              <a:gd name="T8" fmla="*/ 2147483647 w 450"/>
              <a:gd name="T9" fmla="*/ 2147483647 h 674"/>
              <a:gd name="T10" fmla="*/ 2147483647 w 450"/>
              <a:gd name="T11" fmla="*/ 2147483647 h 674"/>
              <a:gd name="T12" fmla="*/ 2147483647 w 450"/>
              <a:gd name="T13" fmla="*/ 2147483647 h 674"/>
              <a:gd name="T14" fmla="*/ 2147483647 w 450"/>
              <a:gd name="T15" fmla="*/ 2147483647 h 674"/>
              <a:gd name="T16" fmla="*/ 2147483647 w 450"/>
              <a:gd name="T17" fmla="*/ 2147483647 h 674"/>
              <a:gd name="T18" fmla="*/ 2147483647 w 450"/>
              <a:gd name="T19" fmla="*/ 2147483647 h 674"/>
              <a:gd name="T20" fmla="*/ 2147483647 w 450"/>
              <a:gd name="T21" fmla="*/ 2147483647 h 674"/>
              <a:gd name="T22" fmla="*/ 2147483647 w 450"/>
              <a:gd name="T23" fmla="*/ 2147483647 h 674"/>
              <a:gd name="T24" fmla="*/ 2147483647 w 450"/>
              <a:gd name="T25" fmla="*/ 2147483647 h 674"/>
              <a:gd name="T26" fmla="*/ 2147483647 w 450"/>
              <a:gd name="T27" fmla="*/ 2147483647 h 674"/>
              <a:gd name="T28" fmla="*/ 2147483647 w 450"/>
              <a:gd name="T29" fmla="*/ 2147483647 h 674"/>
              <a:gd name="T30" fmla="*/ 2147483647 w 450"/>
              <a:gd name="T31" fmla="*/ 2147483647 h 674"/>
              <a:gd name="T32" fmla="*/ 2147483647 w 450"/>
              <a:gd name="T33" fmla="*/ 2147483647 h 674"/>
              <a:gd name="T34" fmla="*/ 2147483647 w 450"/>
              <a:gd name="T35" fmla="*/ 2147483647 h 674"/>
              <a:gd name="T36" fmla="*/ 2147483647 w 450"/>
              <a:gd name="T37" fmla="*/ 2147483647 h 674"/>
              <a:gd name="T38" fmla="*/ 2147483647 w 450"/>
              <a:gd name="T39" fmla="*/ 2147483647 h 674"/>
              <a:gd name="T40" fmla="*/ 2147483647 w 450"/>
              <a:gd name="T41" fmla="*/ 2147483647 h 674"/>
              <a:gd name="T42" fmla="*/ 2147483647 w 450"/>
              <a:gd name="T43" fmla="*/ 2147483647 h 674"/>
              <a:gd name="T44" fmla="*/ 2147483647 w 450"/>
              <a:gd name="T45" fmla="*/ 2147483647 h 674"/>
              <a:gd name="T46" fmla="*/ 2147483647 w 450"/>
              <a:gd name="T47" fmla="*/ 2147483647 h 674"/>
              <a:gd name="T48" fmla="*/ 2147483647 w 450"/>
              <a:gd name="T49" fmla="*/ 2147483647 h 6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50"/>
              <a:gd name="T76" fmla="*/ 0 h 674"/>
              <a:gd name="T77" fmla="*/ 450 w 450"/>
              <a:gd name="T78" fmla="*/ 674 h 6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50" h="674">
                <a:moveTo>
                  <a:pt x="0" y="0"/>
                </a:moveTo>
                <a:lnTo>
                  <a:pt x="0" y="0"/>
                </a:lnTo>
                <a:lnTo>
                  <a:pt x="48" y="22"/>
                </a:lnTo>
                <a:lnTo>
                  <a:pt x="96" y="48"/>
                </a:lnTo>
                <a:lnTo>
                  <a:pt x="142" y="76"/>
                </a:lnTo>
                <a:lnTo>
                  <a:pt x="184" y="106"/>
                </a:lnTo>
                <a:lnTo>
                  <a:pt x="226" y="140"/>
                </a:lnTo>
                <a:lnTo>
                  <a:pt x="266" y="176"/>
                </a:lnTo>
                <a:lnTo>
                  <a:pt x="302" y="214"/>
                </a:lnTo>
                <a:lnTo>
                  <a:pt x="336" y="256"/>
                </a:lnTo>
                <a:lnTo>
                  <a:pt x="364" y="300"/>
                </a:lnTo>
                <a:lnTo>
                  <a:pt x="378" y="322"/>
                </a:lnTo>
                <a:lnTo>
                  <a:pt x="390" y="346"/>
                </a:lnTo>
                <a:lnTo>
                  <a:pt x="402" y="370"/>
                </a:lnTo>
                <a:lnTo>
                  <a:pt x="412" y="394"/>
                </a:lnTo>
                <a:lnTo>
                  <a:pt x="422" y="420"/>
                </a:lnTo>
                <a:lnTo>
                  <a:pt x="430" y="446"/>
                </a:lnTo>
                <a:lnTo>
                  <a:pt x="436" y="472"/>
                </a:lnTo>
                <a:lnTo>
                  <a:pt x="442" y="500"/>
                </a:lnTo>
                <a:lnTo>
                  <a:pt x="446" y="526"/>
                </a:lnTo>
                <a:lnTo>
                  <a:pt x="448" y="556"/>
                </a:lnTo>
                <a:lnTo>
                  <a:pt x="450" y="584"/>
                </a:lnTo>
                <a:lnTo>
                  <a:pt x="448" y="614"/>
                </a:lnTo>
                <a:lnTo>
                  <a:pt x="448" y="644"/>
                </a:lnTo>
                <a:lnTo>
                  <a:pt x="444" y="67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Freeform 12"/>
          <p:cNvSpPr>
            <a:spLocks/>
          </p:cNvSpPr>
          <p:nvPr/>
        </p:nvSpPr>
        <p:spPr bwMode="auto">
          <a:xfrm>
            <a:off x="4619625" y="2138363"/>
            <a:ext cx="179388" cy="3175"/>
          </a:xfrm>
          <a:custGeom>
            <a:avLst/>
            <a:gdLst>
              <a:gd name="T0" fmla="*/ 0 w 100"/>
              <a:gd name="T1" fmla="*/ 0 h 1588"/>
              <a:gd name="T2" fmla="*/ 0 w 100"/>
              <a:gd name="T3" fmla="*/ 0 h 1588"/>
              <a:gd name="T4" fmla="*/ 2147483647 w 100"/>
              <a:gd name="T5" fmla="*/ 0 h 1588"/>
              <a:gd name="T6" fmla="*/ 0 60000 65536"/>
              <a:gd name="T7" fmla="*/ 0 60000 65536"/>
              <a:gd name="T8" fmla="*/ 0 60000 65536"/>
              <a:gd name="T9" fmla="*/ 0 w 100"/>
              <a:gd name="T10" fmla="*/ 0 h 1588"/>
              <a:gd name="T11" fmla="*/ 100 w 10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" h="1588">
                <a:moveTo>
                  <a:pt x="0" y="0"/>
                </a:moveTo>
                <a:lnTo>
                  <a:pt x="0" y="0"/>
                </a:lnTo>
                <a:lnTo>
                  <a:pt x="10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1" name="Freeform 13"/>
          <p:cNvSpPr>
            <a:spLocks/>
          </p:cNvSpPr>
          <p:nvPr/>
        </p:nvSpPr>
        <p:spPr bwMode="auto">
          <a:xfrm>
            <a:off x="3514725" y="2128838"/>
            <a:ext cx="103188" cy="1587"/>
          </a:xfrm>
          <a:custGeom>
            <a:avLst/>
            <a:gdLst>
              <a:gd name="T0" fmla="*/ 0 w 58"/>
              <a:gd name="T1" fmla="*/ 0 h 1588"/>
              <a:gd name="T2" fmla="*/ 0 w 58"/>
              <a:gd name="T3" fmla="*/ 0 h 1588"/>
              <a:gd name="T4" fmla="*/ 2147483647 w 58"/>
              <a:gd name="T5" fmla="*/ 0 h 1588"/>
              <a:gd name="T6" fmla="*/ 0 60000 65536"/>
              <a:gd name="T7" fmla="*/ 0 60000 65536"/>
              <a:gd name="T8" fmla="*/ 0 60000 65536"/>
              <a:gd name="T9" fmla="*/ 0 w 58"/>
              <a:gd name="T10" fmla="*/ 0 h 1588"/>
              <a:gd name="T11" fmla="*/ 58 w 5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1588">
                <a:moveTo>
                  <a:pt x="0" y="0"/>
                </a:moveTo>
                <a:lnTo>
                  <a:pt x="0" y="0"/>
                </a:lnTo>
                <a:lnTo>
                  <a:pt x="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Freeform 14"/>
          <p:cNvSpPr>
            <a:spLocks/>
          </p:cNvSpPr>
          <p:nvPr/>
        </p:nvSpPr>
        <p:spPr bwMode="auto">
          <a:xfrm>
            <a:off x="2776538" y="2063750"/>
            <a:ext cx="146050" cy="117475"/>
          </a:xfrm>
          <a:custGeom>
            <a:avLst/>
            <a:gdLst>
              <a:gd name="T0" fmla="*/ 2147483647 w 82"/>
              <a:gd name="T1" fmla="*/ 2147483647 h 66"/>
              <a:gd name="T2" fmla="*/ 0 w 82"/>
              <a:gd name="T3" fmla="*/ 2147483647 h 66"/>
              <a:gd name="T4" fmla="*/ 2147483647 w 82"/>
              <a:gd name="T5" fmla="*/ 2147483647 h 66"/>
              <a:gd name="T6" fmla="*/ 2147483647 w 82"/>
              <a:gd name="T7" fmla="*/ 0 h 66"/>
              <a:gd name="T8" fmla="*/ 2147483647 w 8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66"/>
              <a:gd name="T17" fmla="*/ 82 w 8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66">
                <a:moveTo>
                  <a:pt x="82" y="36"/>
                </a:moveTo>
                <a:lnTo>
                  <a:pt x="0" y="66"/>
                </a:lnTo>
                <a:lnTo>
                  <a:pt x="20" y="34"/>
                </a:lnTo>
                <a:lnTo>
                  <a:pt x="2" y="0"/>
                </a:lnTo>
                <a:lnTo>
                  <a:pt x="82" y="36"/>
                </a:lnTo>
                <a:close/>
              </a:path>
            </a:pathLst>
          </a:custGeom>
          <a:solidFill>
            <a:srgbClr val="000000"/>
          </a:solidFill>
          <a:ln w="2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3" name="Freeform 15"/>
          <p:cNvSpPr>
            <a:spLocks/>
          </p:cNvSpPr>
          <p:nvPr/>
        </p:nvSpPr>
        <p:spPr bwMode="auto">
          <a:xfrm>
            <a:off x="2754313" y="2128838"/>
            <a:ext cx="103187" cy="1587"/>
          </a:xfrm>
          <a:custGeom>
            <a:avLst/>
            <a:gdLst>
              <a:gd name="T0" fmla="*/ 0 w 58"/>
              <a:gd name="T1" fmla="*/ 0 h 1588"/>
              <a:gd name="T2" fmla="*/ 0 w 58"/>
              <a:gd name="T3" fmla="*/ 0 h 1588"/>
              <a:gd name="T4" fmla="*/ 2147483647 w 58"/>
              <a:gd name="T5" fmla="*/ 0 h 1588"/>
              <a:gd name="T6" fmla="*/ 0 60000 65536"/>
              <a:gd name="T7" fmla="*/ 0 60000 65536"/>
              <a:gd name="T8" fmla="*/ 0 60000 65536"/>
              <a:gd name="T9" fmla="*/ 0 w 58"/>
              <a:gd name="T10" fmla="*/ 0 h 1588"/>
              <a:gd name="T11" fmla="*/ 58 w 5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1588">
                <a:moveTo>
                  <a:pt x="0" y="0"/>
                </a:moveTo>
                <a:lnTo>
                  <a:pt x="0" y="0"/>
                </a:lnTo>
                <a:lnTo>
                  <a:pt x="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4" name="Freeform 16"/>
          <p:cNvSpPr>
            <a:spLocks/>
          </p:cNvSpPr>
          <p:nvPr/>
        </p:nvSpPr>
        <p:spPr bwMode="auto">
          <a:xfrm>
            <a:off x="2322513" y="2052638"/>
            <a:ext cx="146050" cy="119062"/>
          </a:xfrm>
          <a:custGeom>
            <a:avLst/>
            <a:gdLst>
              <a:gd name="T0" fmla="*/ 2147483647 w 82"/>
              <a:gd name="T1" fmla="*/ 2147483647 h 66"/>
              <a:gd name="T2" fmla="*/ 0 w 82"/>
              <a:gd name="T3" fmla="*/ 2147483647 h 66"/>
              <a:gd name="T4" fmla="*/ 2147483647 w 82"/>
              <a:gd name="T5" fmla="*/ 2147483647 h 66"/>
              <a:gd name="T6" fmla="*/ 2147483647 w 82"/>
              <a:gd name="T7" fmla="*/ 0 h 66"/>
              <a:gd name="T8" fmla="*/ 2147483647 w 8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66"/>
              <a:gd name="T17" fmla="*/ 82 w 8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66">
                <a:moveTo>
                  <a:pt x="82" y="38"/>
                </a:moveTo>
                <a:lnTo>
                  <a:pt x="0" y="66"/>
                </a:lnTo>
                <a:lnTo>
                  <a:pt x="22" y="34"/>
                </a:lnTo>
                <a:lnTo>
                  <a:pt x="4" y="0"/>
                </a:lnTo>
                <a:lnTo>
                  <a:pt x="82" y="38"/>
                </a:lnTo>
                <a:close/>
              </a:path>
            </a:pathLst>
          </a:custGeom>
          <a:solidFill>
            <a:srgbClr val="000000"/>
          </a:solidFill>
          <a:ln w="2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5" name="Freeform 17"/>
          <p:cNvSpPr>
            <a:spLocks/>
          </p:cNvSpPr>
          <p:nvPr/>
        </p:nvSpPr>
        <p:spPr bwMode="auto">
          <a:xfrm>
            <a:off x="2270125" y="2114550"/>
            <a:ext cx="138113" cy="6350"/>
          </a:xfrm>
          <a:custGeom>
            <a:avLst/>
            <a:gdLst>
              <a:gd name="T0" fmla="*/ 0 w 78"/>
              <a:gd name="T1" fmla="*/ 0 h 4"/>
              <a:gd name="T2" fmla="*/ 0 w 78"/>
              <a:gd name="T3" fmla="*/ 0 h 4"/>
              <a:gd name="T4" fmla="*/ 2147483647 w 78"/>
              <a:gd name="T5" fmla="*/ 2147483647 h 4"/>
              <a:gd name="T6" fmla="*/ 0 60000 65536"/>
              <a:gd name="T7" fmla="*/ 0 60000 65536"/>
              <a:gd name="T8" fmla="*/ 0 60000 65536"/>
              <a:gd name="T9" fmla="*/ 0 w 78"/>
              <a:gd name="T10" fmla="*/ 0 h 4"/>
              <a:gd name="T11" fmla="*/ 78 w 78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4">
                <a:moveTo>
                  <a:pt x="0" y="0"/>
                </a:moveTo>
                <a:lnTo>
                  <a:pt x="0" y="0"/>
                </a:lnTo>
                <a:lnTo>
                  <a:pt x="78" y="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6" name="Freeform 18"/>
          <p:cNvSpPr>
            <a:spLocks/>
          </p:cNvSpPr>
          <p:nvPr/>
        </p:nvSpPr>
        <p:spPr bwMode="auto">
          <a:xfrm>
            <a:off x="6956425" y="3405188"/>
            <a:ext cx="114300" cy="153987"/>
          </a:xfrm>
          <a:custGeom>
            <a:avLst/>
            <a:gdLst>
              <a:gd name="T0" fmla="*/ 2147483647 w 64"/>
              <a:gd name="T1" fmla="*/ 2147483647 h 86"/>
              <a:gd name="T2" fmla="*/ 0 w 64"/>
              <a:gd name="T3" fmla="*/ 0 h 86"/>
              <a:gd name="T4" fmla="*/ 2147483647 w 64"/>
              <a:gd name="T5" fmla="*/ 2147483647 h 86"/>
              <a:gd name="T6" fmla="*/ 2147483647 w 64"/>
              <a:gd name="T7" fmla="*/ 2147483647 h 86"/>
              <a:gd name="T8" fmla="*/ 2147483647 w 64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86"/>
              <a:gd name="T17" fmla="*/ 64 w 64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86">
                <a:moveTo>
                  <a:pt x="18" y="86"/>
                </a:moveTo>
                <a:lnTo>
                  <a:pt x="0" y="0"/>
                </a:lnTo>
                <a:lnTo>
                  <a:pt x="28" y="26"/>
                </a:lnTo>
                <a:lnTo>
                  <a:pt x="64" y="12"/>
                </a:lnTo>
                <a:lnTo>
                  <a:pt x="18" y="86"/>
                </a:lnTo>
                <a:close/>
              </a:path>
            </a:pathLst>
          </a:custGeom>
          <a:solidFill>
            <a:srgbClr val="000000"/>
          </a:solidFill>
          <a:ln w="2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7" name="Freeform 19"/>
          <p:cNvSpPr>
            <a:spLocks/>
          </p:cNvSpPr>
          <p:nvPr/>
        </p:nvSpPr>
        <p:spPr bwMode="auto">
          <a:xfrm>
            <a:off x="5187950" y="4200525"/>
            <a:ext cx="152400" cy="111125"/>
          </a:xfrm>
          <a:custGeom>
            <a:avLst/>
            <a:gdLst>
              <a:gd name="T0" fmla="*/ 0 w 86"/>
              <a:gd name="T1" fmla="*/ 2147483647 h 62"/>
              <a:gd name="T2" fmla="*/ 2147483647 w 86"/>
              <a:gd name="T3" fmla="*/ 0 h 62"/>
              <a:gd name="T4" fmla="*/ 2147483647 w 86"/>
              <a:gd name="T5" fmla="*/ 2147483647 h 62"/>
              <a:gd name="T6" fmla="*/ 2147483647 w 86"/>
              <a:gd name="T7" fmla="*/ 2147483647 h 62"/>
              <a:gd name="T8" fmla="*/ 0 w 86"/>
              <a:gd name="T9" fmla="*/ 2147483647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62"/>
              <a:gd name="T17" fmla="*/ 86 w 86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62">
                <a:moveTo>
                  <a:pt x="0" y="2"/>
                </a:moveTo>
                <a:lnTo>
                  <a:pt x="86" y="0"/>
                </a:lnTo>
                <a:lnTo>
                  <a:pt x="58" y="24"/>
                </a:lnTo>
                <a:lnTo>
                  <a:pt x="64" y="6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2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8" name="Freeform 20"/>
          <p:cNvSpPr>
            <a:spLocks/>
          </p:cNvSpPr>
          <p:nvPr/>
        </p:nvSpPr>
        <p:spPr bwMode="auto">
          <a:xfrm>
            <a:off x="3006725" y="3302000"/>
            <a:ext cx="157163" cy="111125"/>
          </a:xfrm>
          <a:custGeom>
            <a:avLst/>
            <a:gdLst>
              <a:gd name="T0" fmla="*/ 0 w 88"/>
              <a:gd name="T1" fmla="*/ 0 h 62"/>
              <a:gd name="T2" fmla="*/ 2147483647 w 88"/>
              <a:gd name="T3" fmla="*/ 2147483647 h 62"/>
              <a:gd name="T4" fmla="*/ 2147483647 w 88"/>
              <a:gd name="T5" fmla="*/ 2147483647 h 62"/>
              <a:gd name="T6" fmla="*/ 2147483647 w 88"/>
              <a:gd name="T7" fmla="*/ 2147483647 h 62"/>
              <a:gd name="T8" fmla="*/ 0 w 88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"/>
              <a:gd name="T16" fmla="*/ 0 h 62"/>
              <a:gd name="T17" fmla="*/ 88 w 88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" h="62">
                <a:moveTo>
                  <a:pt x="0" y="0"/>
                </a:moveTo>
                <a:lnTo>
                  <a:pt x="88" y="2"/>
                </a:lnTo>
                <a:lnTo>
                  <a:pt x="56" y="24"/>
                </a:lnTo>
                <a:lnTo>
                  <a:pt x="62" y="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9" name="TextBox 168"/>
          <p:cNvSpPr txBox="1">
            <a:spLocks noChangeArrowheads="1"/>
          </p:cNvSpPr>
          <p:nvPr/>
        </p:nvSpPr>
        <p:spPr bwMode="auto">
          <a:xfrm>
            <a:off x="307975" y="1676400"/>
            <a:ext cx="7254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Ovarian</a:t>
            </a:r>
          </a:p>
          <a:p>
            <a:r>
              <a:rPr lang="en-US" sz="1200" b="1"/>
              <a:t>ligament</a:t>
            </a:r>
          </a:p>
        </p:txBody>
      </p:sp>
      <p:sp>
        <p:nvSpPr>
          <p:cNvPr id="8210" name="TextBox 169"/>
          <p:cNvSpPr txBox="1">
            <a:spLocks noChangeArrowheads="1"/>
          </p:cNvSpPr>
          <p:nvPr/>
        </p:nvSpPr>
        <p:spPr bwMode="auto">
          <a:xfrm>
            <a:off x="307975" y="2644775"/>
            <a:ext cx="665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Medulla</a:t>
            </a:r>
          </a:p>
        </p:txBody>
      </p:sp>
      <p:sp>
        <p:nvSpPr>
          <p:cNvPr id="8211" name="TextBox 170"/>
          <p:cNvSpPr txBox="1">
            <a:spLocks noChangeArrowheads="1"/>
          </p:cNvSpPr>
          <p:nvPr/>
        </p:nvSpPr>
        <p:spPr bwMode="auto">
          <a:xfrm>
            <a:off x="307975" y="2892425"/>
            <a:ext cx="5778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Cortex</a:t>
            </a:r>
          </a:p>
        </p:txBody>
      </p:sp>
      <p:sp>
        <p:nvSpPr>
          <p:cNvPr id="8212" name="TextBox 171"/>
          <p:cNvSpPr txBox="1">
            <a:spLocks noChangeArrowheads="1"/>
          </p:cNvSpPr>
          <p:nvPr/>
        </p:nvSpPr>
        <p:spPr bwMode="auto">
          <a:xfrm>
            <a:off x="307975" y="3217863"/>
            <a:ext cx="8112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Tunica</a:t>
            </a:r>
          </a:p>
          <a:p>
            <a:r>
              <a:rPr lang="en-US" sz="1200" b="1"/>
              <a:t>albuginea</a:t>
            </a:r>
          </a:p>
        </p:txBody>
      </p:sp>
      <p:sp>
        <p:nvSpPr>
          <p:cNvPr id="8213" name="TextBox 172"/>
          <p:cNvSpPr txBox="1">
            <a:spLocks noChangeArrowheads="1"/>
          </p:cNvSpPr>
          <p:nvPr/>
        </p:nvSpPr>
        <p:spPr bwMode="auto">
          <a:xfrm>
            <a:off x="307975" y="3673475"/>
            <a:ext cx="7080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Corpus</a:t>
            </a:r>
          </a:p>
          <a:p>
            <a:r>
              <a:rPr lang="en-US" sz="1200" b="1"/>
              <a:t>albicans</a:t>
            </a:r>
          </a:p>
        </p:txBody>
      </p:sp>
      <p:sp>
        <p:nvSpPr>
          <p:cNvPr id="8214" name="TextBox 173"/>
          <p:cNvSpPr txBox="1">
            <a:spLocks noChangeArrowheads="1"/>
          </p:cNvSpPr>
          <p:nvPr/>
        </p:nvSpPr>
        <p:spPr bwMode="auto">
          <a:xfrm>
            <a:off x="307975" y="4138613"/>
            <a:ext cx="6302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Corpus</a:t>
            </a:r>
          </a:p>
          <a:p>
            <a:r>
              <a:rPr lang="en-US" sz="1200" b="1"/>
              <a:t>luteum</a:t>
            </a:r>
          </a:p>
        </p:txBody>
      </p:sp>
      <p:sp>
        <p:nvSpPr>
          <p:cNvPr id="8215" name="TextBox 174"/>
          <p:cNvSpPr txBox="1">
            <a:spLocks noChangeArrowheads="1"/>
          </p:cNvSpPr>
          <p:nvPr/>
        </p:nvSpPr>
        <p:spPr bwMode="auto">
          <a:xfrm>
            <a:off x="307975" y="4600575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Fimbriae</a:t>
            </a:r>
          </a:p>
          <a:p>
            <a:r>
              <a:rPr lang="en-US" sz="1200" b="1"/>
              <a:t>of uterine</a:t>
            </a:r>
          </a:p>
          <a:p>
            <a:r>
              <a:rPr lang="en-US" sz="1200" b="1"/>
              <a:t>tube</a:t>
            </a:r>
          </a:p>
        </p:txBody>
      </p:sp>
      <p:sp>
        <p:nvSpPr>
          <p:cNvPr id="8216" name="TextBox 175"/>
          <p:cNvSpPr txBox="1">
            <a:spLocks noChangeArrowheads="1"/>
          </p:cNvSpPr>
          <p:nvPr/>
        </p:nvSpPr>
        <p:spPr bwMode="auto">
          <a:xfrm>
            <a:off x="8139113" y="4556125"/>
            <a:ext cx="7508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Ovulated</a:t>
            </a:r>
          </a:p>
          <a:p>
            <a:r>
              <a:rPr lang="en-US" sz="1200" b="1"/>
              <a:t>oocyte</a:t>
            </a:r>
          </a:p>
        </p:txBody>
      </p:sp>
      <p:sp>
        <p:nvSpPr>
          <p:cNvPr id="8217" name="TextBox 176"/>
          <p:cNvSpPr txBox="1">
            <a:spLocks noChangeArrowheads="1"/>
          </p:cNvSpPr>
          <p:nvPr/>
        </p:nvSpPr>
        <p:spPr bwMode="auto">
          <a:xfrm>
            <a:off x="7148513" y="457200"/>
            <a:ext cx="16478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Suspensory ligament</a:t>
            </a:r>
          </a:p>
          <a:p>
            <a:pPr algn="ctr"/>
            <a:r>
              <a:rPr lang="en-US" sz="1200" b="1"/>
              <a:t>and blood vessels</a:t>
            </a:r>
          </a:p>
        </p:txBody>
      </p:sp>
      <p:sp>
        <p:nvSpPr>
          <p:cNvPr id="8218" name="TextBox 177"/>
          <p:cNvSpPr txBox="1">
            <a:spLocks noChangeArrowheads="1"/>
          </p:cNvSpPr>
          <p:nvPr/>
        </p:nvSpPr>
        <p:spPr bwMode="auto">
          <a:xfrm>
            <a:off x="6010275" y="457200"/>
            <a:ext cx="6127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Oocyte</a:t>
            </a:r>
          </a:p>
        </p:txBody>
      </p:sp>
      <p:sp>
        <p:nvSpPr>
          <p:cNvPr id="8219" name="TextBox 178"/>
          <p:cNvSpPr txBox="1">
            <a:spLocks noChangeArrowheads="1"/>
          </p:cNvSpPr>
          <p:nvPr/>
        </p:nvSpPr>
        <p:spPr bwMode="auto">
          <a:xfrm>
            <a:off x="5235575" y="457200"/>
            <a:ext cx="5969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Mature</a:t>
            </a:r>
          </a:p>
          <a:p>
            <a:pPr algn="ctr"/>
            <a:r>
              <a:rPr lang="en-US" sz="1200" b="1"/>
              <a:t>follicle</a:t>
            </a:r>
          </a:p>
        </p:txBody>
      </p:sp>
      <p:sp>
        <p:nvSpPr>
          <p:cNvPr id="8220" name="TextBox 179"/>
          <p:cNvSpPr txBox="1">
            <a:spLocks noChangeArrowheads="1"/>
          </p:cNvSpPr>
          <p:nvPr/>
        </p:nvSpPr>
        <p:spPr bwMode="auto">
          <a:xfrm>
            <a:off x="3873500" y="457200"/>
            <a:ext cx="6429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Tertiary</a:t>
            </a:r>
          </a:p>
          <a:p>
            <a:pPr algn="ctr"/>
            <a:r>
              <a:rPr lang="en-US" sz="1200" b="1"/>
              <a:t>follicle</a:t>
            </a:r>
          </a:p>
        </p:txBody>
      </p:sp>
      <p:sp>
        <p:nvSpPr>
          <p:cNvPr id="8221" name="TextBox 180"/>
          <p:cNvSpPr txBox="1">
            <a:spLocks noChangeArrowheads="1"/>
          </p:cNvSpPr>
          <p:nvPr/>
        </p:nvSpPr>
        <p:spPr bwMode="auto">
          <a:xfrm>
            <a:off x="2811463" y="457200"/>
            <a:ext cx="8778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Secondary</a:t>
            </a:r>
          </a:p>
          <a:p>
            <a:pPr algn="ctr"/>
            <a:r>
              <a:rPr lang="en-US" sz="1200" b="1"/>
              <a:t>follicle</a:t>
            </a:r>
          </a:p>
        </p:txBody>
      </p:sp>
      <p:sp>
        <p:nvSpPr>
          <p:cNvPr id="8222" name="TextBox 181"/>
          <p:cNvSpPr txBox="1">
            <a:spLocks noChangeArrowheads="1"/>
          </p:cNvSpPr>
          <p:nvPr/>
        </p:nvSpPr>
        <p:spPr bwMode="auto">
          <a:xfrm>
            <a:off x="2328863" y="769938"/>
            <a:ext cx="6619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Primary</a:t>
            </a:r>
          </a:p>
          <a:p>
            <a:pPr algn="ctr"/>
            <a:r>
              <a:rPr lang="en-US" sz="1200" b="1"/>
              <a:t>follicle</a:t>
            </a:r>
          </a:p>
        </p:txBody>
      </p:sp>
      <p:sp>
        <p:nvSpPr>
          <p:cNvPr id="8223" name="TextBox 182"/>
          <p:cNvSpPr txBox="1">
            <a:spLocks noChangeArrowheads="1"/>
          </p:cNvSpPr>
          <p:nvPr/>
        </p:nvSpPr>
        <p:spPr bwMode="auto">
          <a:xfrm>
            <a:off x="1522413" y="457200"/>
            <a:ext cx="8540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Primordial</a:t>
            </a:r>
          </a:p>
          <a:p>
            <a:pPr algn="ctr"/>
            <a:r>
              <a:rPr lang="en-US" sz="1200" b="1"/>
              <a:t>follicles</a:t>
            </a:r>
          </a:p>
        </p:txBody>
      </p:sp>
      <p:sp>
        <p:nvSpPr>
          <p:cNvPr id="82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28.2</a:t>
            </a:r>
          </a:p>
        </p:txBody>
      </p:sp>
      <p:sp>
        <p:nvSpPr>
          <p:cNvPr id="8225" name="Rectangle 5"/>
          <p:cNvSpPr>
            <a:spLocks noChangeArrowheads="1"/>
          </p:cNvSpPr>
          <p:nvPr/>
        </p:nvSpPr>
        <p:spPr bwMode="auto">
          <a:xfrm>
            <a:off x="1828800" y="217488"/>
            <a:ext cx="548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633663" y="1117600"/>
            <a:ext cx="1587" cy="809625"/>
          </a:xfrm>
          <a:custGeom>
            <a:avLst/>
            <a:gdLst>
              <a:gd name="T0" fmla="*/ 0 w 1588"/>
              <a:gd name="T1" fmla="*/ 2147483647 h 454"/>
              <a:gd name="T2" fmla="*/ 0 w 1588"/>
              <a:gd name="T3" fmla="*/ 2147483647 h 454"/>
              <a:gd name="T4" fmla="*/ 0 w 1588"/>
              <a:gd name="T5" fmla="*/ 0 h 454"/>
              <a:gd name="T6" fmla="*/ 0 60000 65536"/>
              <a:gd name="T7" fmla="*/ 0 60000 65536"/>
              <a:gd name="T8" fmla="*/ 0 60000 65536"/>
              <a:gd name="T9" fmla="*/ 0 w 1588"/>
              <a:gd name="T10" fmla="*/ 0 h 454"/>
              <a:gd name="T11" fmla="*/ 1588 w 1588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54">
                <a:moveTo>
                  <a:pt x="0" y="454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" name="Line 40"/>
          <p:cNvSpPr>
            <a:spLocks noChangeShapeType="1"/>
          </p:cNvSpPr>
          <p:nvPr/>
        </p:nvSpPr>
        <p:spPr bwMode="auto">
          <a:xfrm flipV="1">
            <a:off x="4125913" y="849313"/>
            <a:ext cx="1587" cy="855662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Line 42"/>
          <p:cNvSpPr>
            <a:spLocks noChangeShapeType="1"/>
          </p:cNvSpPr>
          <p:nvPr/>
        </p:nvSpPr>
        <p:spPr bwMode="auto">
          <a:xfrm flipV="1">
            <a:off x="3213100" y="847725"/>
            <a:ext cx="1588" cy="92075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Freeform 43"/>
          <p:cNvSpPr>
            <a:spLocks/>
          </p:cNvSpPr>
          <p:nvPr/>
        </p:nvSpPr>
        <p:spPr bwMode="auto">
          <a:xfrm>
            <a:off x="5403850" y="706438"/>
            <a:ext cx="838200" cy="1438275"/>
          </a:xfrm>
          <a:custGeom>
            <a:avLst/>
            <a:gdLst>
              <a:gd name="T0" fmla="*/ 0 w 470"/>
              <a:gd name="T1" fmla="*/ 2147483647 h 806"/>
              <a:gd name="T2" fmla="*/ 2147483647 w 470"/>
              <a:gd name="T3" fmla="*/ 2147483647 h 806"/>
              <a:gd name="T4" fmla="*/ 2147483647 w 470"/>
              <a:gd name="T5" fmla="*/ 0 h 806"/>
              <a:gd name="T6" fmla="*/ 0 60000 65536"/>
              <a:gd name="T7" fmla="*/ 0 60000 65536"/>
              <a:gd name="T8" fmla="*/ 0 60000 65536"/>
              <a:gd name="T9" fmla="*/ 0 w 470"/>
              <a:gd name="T10" fmla="*/ 0 h 806"/>
              <a:gd name="T11" fmla="*/ 470 w 470"/>
              <a:gd name="T12" fmla="*/ 806 h 8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0" h="806">
                <a:moveTo>
                  <a:pt x="0" y="806"/>
                </a:moveTo>
                <a:lnTo>
                  <a:pt x="470" y="90"/>
                </a:lnTo>
                <a:lnTo>
                  <a:pt x="470" y="0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Line 44"/>
          <p:cNvSpPr>
            <a:spLocks noChangeShapeType="1"/>
          </p:cNvSpPr>
          <p:nvPr/>
        </p:nvSpPr>
        <p:spPr bwMode="auto">
          <a:xfrm flipV="1">
            <a:off x="7889875" y="850900"/>
            <a:ext cx="1588" cy="1081088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Freeform 45"/>
          <p:cNvSpPr>
            <a:spLocks/>
          </p:cNvSpPr>
          <p:nvPr/>
        </p:nvSpPr>
        <p:spPr bwMode="auto">
          <a:xfrm>
            <a:off x="3430588" y="2687638"/>
            <a:ext cx="128587" cy="717550"/>
          </a:xfrm>
          <a:custGeom>
            <a:avLst/>
            <a:gdLst>
              <a:gd name="T0" fmla="*/ 2147483647 w 72"/>
              <a:gd name="T1" fmla="*/ 2147483647 h 402"/>
              <a:gd name="T2" fmla="*/ 0 w 72"/>
              <a:gd name="T3" fmla="*/ 2147483647 h 402"/>
              <a:gd name="T4" fmla="*/ 0 w 72"/>
              <a:gd name="T5" fmla="*/ 0 h 402"/>
              <a:gd name="T6" fmla="*/ 2147483647 w 72"/>
              <a:gd name="T7" fmla="*/ 0 h 402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402"/>
              <a:gd name="T14" fmla="*/ 72 w 72"/>
              <a:gd name="T15" fmla="*/ 402 h 4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402">
                <a:moveTo>
                  <a:pt x="72" y="402"/>
                </a:moveTo>
                <a:lnTo>
                  <a:pt x="0" y="402"/>
                </a:lnTo>
                <a:lnTo>
                  <a:pt x="0" y="0"/>
                </a:lnTo>
                <a:lnTo>
                  <a:pt x="72" y="0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Freeform 47"/>
          <p:cNvSpPr>
            <a:spLocks/>
          </p:cNvSpPr>
          <p:nvPr/>
        </p:nvSpPr>
        <p:spPr bwMode="auto">
          <a:xfrm>
            <a:off x="2446338" y="1927225"/>
            <a:ext cx="363537" cy="131763"/>
          </a:xfrm>
          <a:custGeom>
            <a:avLst/>
            <a:gdLst>
              <a:gd name="T0" fmla="*/ 2147483647 w 204"/>
              <a:gd name="T1" fmla="*/ 2147483647 h 74"/>
              <a:gd name="T2" fmla="*/ 2147483647 w 204"/>
              <a:gd name="T3" fmla="*/ 0 h 74"/>
              <a:gd name="T4" fmla="*/ 0 w 204"/>
              <a:gd name="T5" fmla="*/ 0 h 74"/>
              <a:gd name="T6" fmla="*/ 0 w 204"/>
              <a:gd name="T7" fmla="*/ 2147483647 h 74"/>
              <a:gd name="T8" fmla="*/ 0 60000 65536"/>
              <a:gd name="T9" fmla="*/ 0 60000 65536"/>
              <a:gd name="T10" fmla="*/ 0 60000 65536"/>
              <a:gd name="T11" fmla="*/ 0 60000 65536"/>
              <a:gd name="T12" fmla="*/ 0 w 204"/>
              <a:gd name="T13" fmla="*/ 0 h 74"/>
              <a:gd name="T14" fmla="*/ 204 w 204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" h="74">
                <a:moveTo>
                  <a:pt x="204" y="74"/>
                </a:moveTo>
                <a:lnTo>
                  <a:pt x="204" y="0"/>
                </a:lnTo>
                <a:lnTo>
                  <a:pt x="0" y="0"/>
                </a:lnTo>
                <a:lnTo>
                  <a:pt x="0" y="74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" name="Freeform 49"/>
          <p:cNvSpPr>
            <a:spLocks/>
          </p:cNvSpPr>
          <p:nvPr/>
        </p:nvSpPr>
        <p:spPr bwMode="auto">
          <a:xfrm>
            <a:off x="2868613" y="1771650"/>
            <a:ext cx="684212" cy="131763"/>
          </a:xfrm>
          <a:custGeom>
            <a:avLst/>
            <a:gdLst>
              <a:gd name="T0" fmla="*/ 2147483647 w 384"/>
              <a:gd name="T1" fmla="*/ 2147483647 h 74"/>
              <a:gd name="T2" fmla="*/ 2147483647 w 384"/>
              <a:gd name="T3" fmla="*/ 0 h 74"/>
              <a:gd name="T4" fmla="*/ 0 w 384"/>
              <a:gd name="T5" fmla="*/ 0 h 74"/>
              <a:gd name="T6" fmla="*/ 0 w 384"/>
              <a:gd name="T7" fmla="*/ 2147483647 h 74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74"/>
              <a:gd name="T14" fmla="*/ 384 w 384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74">
                <a:moveTo>
                  <a:pt x="384" y="74"/>
                </a:moveTo>
                <a:lnTo>
                  <a:pt x="384" y="0"/>
                </a:lnTo>
                <a:lnTo>
                  <a:pt x="0" y="0"/>
                </a:lnTo>
                <a:lnTo>
                  <a:pt x="0" y="74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Freeform 51"/>
          <p:cNvSpPr>
            <a:spLocks/>
          </p:cNvSpPr>
          <p:nvPr/>
        </p:nvSpPr>
        <p:spPr bwMode="auto">
          <a:xfrm>
            <a:off x="3659188" y="1701800"/>
            <a:ext cx="933450" cy="131763"/>
          </a:xfrm>
          <a:custGeom>
            <a:avLst/>
            <a:gdLst>
              <a:gd name="T0" fmla="*/ 2147483647 w 524"/>
              <a:gd name="T1" fmla="*/ 2147483647 h 74"/>
              <a:gd name="T2" fmla="*/ 2147483647 w 524"/>
              <a:gd name="T3" fmla="*/ 0 h 74"/>
              <a:gd name="T4" fmla="*/ 0 w 524"/>
              <a:gd name="T5" fmla="*/ 0 h 74"/>
              <a:gd name="T6" fmla="*/ 0 w 524"/>
              <a:gd name="T7" fmla="*/ 2147483647 h 74"/>
              <a:gd name="T8" fmla="*/ 0 60000 65536"/>
              <a:gd name="T9" fmla="*/ 0 60000 65536"/>
              <a:gd name="T10" fmla="*/ 0 60000 65536"/>
              <a:gd name="T11" fmla="*/ 0 60000 65536"/>
              <a:gd name="T12" fmla="*/ 0 w 524"/>
              <a:gd name="T13" fmla="*/ 0 h 74"/>
              <a:gd name="T14" fmla="*/ 524 w 524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4" h="74">
                <a:moveTo>
                  <a:pt x="524" y="74"/>
                </a:moveTo>
                <a:lnTo>
                  <a:pt x="524" y="0"/>
                </a:lnTo>
                <a:lnTo>
                  <a:pt x="0" y="0"/>
                </a:lnTo>
                <a:lnTo>
                  <a:pt x="0" y="74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8" name="Freeform 54"/>
          <p:cNvSpPr>
            <a:spLocks/>
          </p:cNvSpPr>
          <p:nvPr/>
        </p:nvSpPr>
        <p:spPr bwMode="auto">
          <a:xfrm>
            <a:off x="4829175" y="1485900"/>
            <a:ext cx="966788" cy="131763"/>
          </a:xfrm>
          <a:custGeom>
            <a:avLst/>
            <a:gdLst>
              <a:gd name="T0" fmla="*/ 2147483647 w 542"/>
              <a:gd name="T1" fmla="*/ 0 h 74"/>
              <a:gd name="T2" fmla="*/ 0 w 542"/>
              <a:gd name="T3" fmla="*/ 0 h 74"/>
              <a:gd name="T4" fmla="*/ 0 w 542"/>
              <a:gd name="T5" fmla="*/ 2147483647 h 74"/>
              <a:gd name="T6" fmla="*/ 0 60000 65536"/>
              <a:gd name="T7" fmla="*/ 0 60000 65536"/>
              <a:gd name="T8" fmla="*/ 0 60000 65536"/>
              <a:gd name="T9" fmla="*/ 0 w 542"/>
              <a:gd name="T10" fmla="*/ 0 h 74"/>
              <a:gd name="T11" fmla="*/ 542 w 542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2" h="74">
                <a:moveTo>
                  <a:pt x="542" y="0"/>
                </a:moveTo>
                <a:lnTo>
                  <a:pt x="0" y="0"/>
                </a:lnTo>
                <a:lnTo>
                  <a:pt x="0" y="74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9" name="Freeform 55"/>
          <p:cNvSpPr>
            <a:spLocks/>
          </p:cNvSpPr>
          <p:nvPr/>
        </p:nvSpPr>
        <p:spPr bwMode="auto">
          <a:xfrm>
            <a:off x="5868988" y="1485900"/>
            <a:ext cx="360362" cy="131763"/>
          </a:xfrm>
          <a:custGeom>
            <a:avLst/>
            <a:gdLst>
              <a:gd name="T0" fmla="*/ 2147483647 w 196"/>
              <a:gd name="T1" fmla="*/ 2147483647 h 74"/>
              <a:gd name="T2" fmla="*/ 2147483647 w 196"/>
              <a:gd name="T3" fmla="*/ 0 h 74"/>
              <a:gd name="T4" fmla="*/ 0 w 196"/>
              <a:gd name="T5" fmla="*/ 0 h 74"/>
              <a:gd name="T6" fmla="*/ 0 60000 65536"/>
              <a:gd name="T7" fmla="*/ 0 60000 65536"/>
              <a:gd name="T8" fmla="*/ 0 60000 65536"/>
              <a:gd name="T9" fmla="*/ 0 w 196"/>
              <a:gd name="T10" fmla="*/ 0 h 74"/>
              <a:gd name="T11" fmla="*/ 196 w 196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" h="74">
                <a:moveTo>
                  <a:pt x="196" y="74"/>
                </a:moveTo>
                <a:lnTo>
                  <a:pt x="196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0" name="Freeform 56"/>
          <p:cNvSpPr>
            <a:spLocks/>
          </p:cNvSpPr>
          <p:nvPr/>
        </p:nvSpPr>
        <p:spPr bwMode="auto">
          <a:xfrm>
            <a:off x="915988" y="2755900"/>
            <a:ext cx="2514600" cy="292100"/>
          </a:xfrm>
          <a:custGeom>
            <a:avLst/>
            <a:gdLst>
              <a:gd name="T0" fmla="*/ 2147483647 w 1410"/>
              <a:gd name="T1" fmla="*/ 2147483647 h 164"/>
              <a:gd name="T2" fmla="*/ 2147483647 w 1410"/>
              <a:gd name="T3" fmla="*/ 0 h 164"/>
              <a:gd name="T4" fmla="*/ 0 w 1410"/>
              <a:gd name="T5" fmla="*/ 0 h 164"/>
              <a:gd name="T6" fmla="*/ 0 60000 65536"/>
              <a:gd name="T7" fmla="*/ 0 60000 65536"/>
              <a:gd name="T8" fmla="*/ 0 60000 65536"/>
              <a:gd name="T9" fmla="*/ 0 w 1410"/>
              <a:gd name="T10" fmla="*/ 0 h 164"/>
              <a:gd name="T11" fmla="*/ 1410 w 1410"/>
              <a:gd name="T12" fmla="*/ 164 h 1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0" h="164">
                <a:moveTo>
                  <a:pt x="1410" y="164"/>
                </a:moveTo>
                <a:lnTo>
                  <a:pt x="116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1" name="Freeform 57"/>
          <p:cNvSpPr>
            <a:spLocks/>
          </p:cNvSpPr>
          <p:nvPr/>
        </p:nvSpPr>
        <p:spPr bwMode="auto">
          <a:xfrm>
            <a:off x="1692275" y="3081338"/>
            <a:ext cx="709613" cy="192087"/>
          </a:xfrm>
          <a:custGeom>
            <a:avLst/>
            <a:gdLst>
              <a:gd name="T0" fmla="*/ 0 w 398"/>
              <a:gd name="T1" fmla="*/ 2147483647 h 108"/>
              <a:gd name="T2" fmla="*/ 0 w 398"/>
              <a:gd name="T3" fmla="*/ 0 h 108"/>
              <a:gd name="T4" fmla="*/ 2147483647 w 398"/>
              <a:gd name="T5" fmla="*/ 0 h 108"/>
              <a:gd name="T6" fmla="*/ 2147483647 w 398"/>
              <a:gd name="T7" fmla="*/ 2147483647 h 108"/>
              <a:gd name="T8" fmla="*/ 0 60000 65536"/>
              <a:gd name="T9" fmla="*/ 0 60000 65536"/>
              <a:gd name="T10" fmla="*/ 0 60000 65536"/>
              <a:gd name="T11" fmla="*/ 0 60000 65536"/>
              <a:gd name="T12" fmla="*/ 0 w 398"/>
              <a:gd name="T13" fmla="*/ 0 h 108"/>
              <a:gd name="T14" fmla="*/ 398 w 398"/>
              <a:gd name="T15" fmla="*/ 108 h 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" h="108">
                <a:moveTo>
                  <a:pt x="0" y="108"/>
                </a:moveTo>
                <a:lnTo>
                  <a:pt x="0" y="0"/>
                </a:lnTo>
                <a:lnTo>
                  <a:pt x="398" y="0"/>
                </a:lnTo>
                <a:lnTo>
                  <a:pt x="398" y="108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" name="Freeform 58"/>
          <p:cNvSpPr>
            <a:spLocks/>
          </p:cNvSpPr>
          <p:nvPr/>
        </p:nvSpPr>
        <p:spPr bwMode="auto">
          <a:xfrm>
            <a:off x="835025" y="3005138"/>
            <a:ext cx="1209675" cy="76200"/>
          </a:xfrm>
          <a:custGeom>
            <a:avLst/>
            <a:gdLst>
              <a:gd name="T0" fmla="*/ 0 w 678"/>
              <a:gd name="T1" fmla="*/ 0 h 42"/>
              <a:gd name="T2" fmla="*/ 2147483647 w 678"/>
              <a:gd name="T3" fmla="*/ 0 h 42"/>
              <a:gd name="T4" fmla="*/ 2147483647 w 678"/>
              <a:gd name="T5" fmla="*/ 2147483647 h 42"/>
              <a:gd name="T6" fmla="*/ 0 60000 65536"/>
              <a:gd name="T7" fmla="*/ 0 60000 65536"/>
              <a:gd name="T8" fmla="*/ 0 60000 65536"/>
              <a:gd name="T9" fmla="*/ 0 w 678"/>
              <a:gd name="T10" fmla="*/ 0 h 42"/>
              <a:gd name="T11" fmla="*/ 678 w 67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8" h="42">
                <a:moveTo>
                  <a:pt x="0" y="0"/>
                </a:moveTo>
                <a:lnTo>
                  <a:pt x="678" y="0"/>
                </a:lnTo>
                <a:lnTo>
                  <a:pt x="678" y="42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" name="Line 59"/>
          <p:cNvSpPr>
            <a:spLocks noChangeShapeType="1"/>
          </p:cNvSpPr>
          <p:nvPr/>
        </p:nvSpPr>
        <p:spPr bwMode="auto">
          <a:xfrm flipH="1">
            <a:off x="1042988" y="3495675"/>
            <a:ext cx="695325" cy="1588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977900" y="4706938"/>
            <a:ext cx="828675" cy="1587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" name="Line 61"/>
          <p:cNvSpPr>
            <a:spLocks noChangeShapeType="1"/>
          </p:cNvSpPr>
          <p:nvPr/>
        </p:nvSpPr>
        <p:spPr bwMode="auto">
          <a:xfrm flipH="1">
            <a:off x="842963" y="4241800"/>
            <a:ext cx="3641725" cy="1588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6" name="Freeform 62"/>
          <p:cNvSpPr>
            <a:spLocks/>
          </p:cNvSpPr>
          <p:nvPr/>
        </p:nvSpPr>
        <p:spPr bwMode="auto">
          <a:xfrm>
            <a:off x="884238" y="3302000"/>
            <a:ext cx="1697037" cy="474663"/>
          </a:xfrm>
          <a:custGeom>
            <a:avLst/>
            <a:gdLst>
              <a:gd name="T0" fmla="*/ 0 w 952"/>
              <a:gd name="T1" fmla="*/ 2147483647 h 266"/>
              <a:gd name="T2" fmla="*/ 2147483647 w 952"/>
              <a:gd name="T3" fmla="*/ 2147483647 h 266"/>
              <a:gd name="T4" fmla="*/ 2147483647 w 952"/>
              <a:gd name="T5" fmla="*/ 0 h 266"/>
              <a:gd name="T6" fmla="*/ 0 60000 65536"/>
              <a:gd name="T7" fmla="*/ 0 60000 65536"/>
              <a:gd name="T8" fmla="*/ 0 60000 65536"/>
              <a:gd name="T9" fmla="*/ 0 w 952"/>
              <a:gd name="T10" fmla="*/ 0 h 266"/>
              <a:gd name="T11" fmla="*/ 952 w 952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2" h="266">
                <a:moveTo>
                  <a:pt x="0" y="266"/>
                </a:moveTo>
                <a:lnTo>
                  <a:pt x="576" y="266"/>
                </a:lnTo>
                <a:lnTo>
                  <a:pt x="952" y="0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7" name="Line 63"/>
          <p:cNvSpPr>
            <a:spLocks noChangeShapeType="1"/>
          </p:cNvSpPr>
          <p:nvPr/>
        </p:nvSpPr>
        <p:spPr bwMode="auto">
          <a:xfrm>
            <a:off x="1085850" y="4703763"/>
            <a:ext cx="1090613" cy="83820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1944688" y="841375"/>
            <a:ext cx="1587" cy="1376363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9" name="Line 65"/>
          <p:cNvSpPr>
            <a:spLocks noChangeShapeType="1"/>
          </p:cNvSpPr>
          <p:nvPr/>
        </p:nvSpPr>
        <p:spPr bwMode="auto">
          <a:xfrm>
            <a:off x="1944688" y="1282700"/>
            <a:ext cx="431800" cy="468313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0" name="Line 66"/>
          <p:cNvSpPr>
            <a:spLocks noChangeShapeType="1"/>
          </p:cNvSpPr>
          <p:nvPr/>
        </p:nvSpPr>
        <p:spPr bwMode="auto">
          <a:xfrm flipH="1">
            <a:off x="917575" y="1776413"/>
            <a:ext cx="374650" cy="1587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1" name="Line 68"/>
          <p:cNvSpPr>
            <a:spLocks noChangeShapeType="1"/>
          </p:cNvSpPr>
          <p:nvPr/>
        </p:nvSpPr>
        <p:spPr bwMode="auto">
          <a:xfrm flipH="1">
            <a:off x="7651750" y="4637088"/>
            <a:ext cx="442913" cy="3175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2" name="Freeform 69"/>
          <p:cNvSpPr>
            <a:spLocks/>
          </p:cNvSpPr>
          <p:nvPr/>
        </p:nvSpPr>
        <p:spPr bwMode="auto">
          <a:xfrm>
            <a:off x="7632700" y="1928813"/>
            <a:ext cx="663575" cy="1408112"/>
          </a:xfrm>
          <a:custGeom>
            <a:avLst/>
            <a:gdLst>
              <a:gd name="T0" fmla="*/ 0 w 372"/>
              <a:gd name="T1" fmla="*/ 2147483647 h 790"/>
              <a:gd name="T2" fmla="*/ 0 w 372"/>
              <a:gd name="T3" fmla="*/ 2147483647 h 790"/>
              <a:gd name="T4" fmla="*/ 2147483647 w 372"/>
              <a:gd name="T5" fmla="*/ 2147483647 h 790"/>
              <a:gd name="T6" fmla="*/ 2147483647 w 372"/>
              <a:gd name="T7" fmla="*/ 2147483647 h 790"/>
              <a:gd name="T8" fmla="*/ 2147483647 w 372"/>
              <a:gd name="T9" fmla="*/ 2147483647 h 790"/>
              <a:gd name="T10" fmla="*/ 2147483647 w 372"/>
              <a:gd name="T11" fmla="*/ 2147483647 h 790"/>
              <a:gd name="T12" fmla="*/ 2147483647 w 372"/>
              <a:gd name="T13" fmla="*/ 2147483647 h 790"/>
              <a:gd name="T14" fmla="*/ 2147483647 w 372"/>
              <a:gd name="T15" fmla="*/ 2147483647 h 790"/>
              <a:gd name="T16" fmla="*/ 2147483647 w 372"/>
              <a:gd name="T17" fmla="*/ 2147483647 h 790"/>
              <a:gd name="T18" fmla="*/ 2147483647 w 372"/>
              <a:gd name="T19" fmla="*/ 0 h 790"/>
              <a:gd name="T20" fmla="*/ 2147483647 w 372"/>
              <a:gd name="T21" fmla="*/ 0 h 790"/>
              <a:gd name="T22" fmla="*/ 2147483647 w 372"/>
              <a:gd name="T23" fmla="*/ 2147483647 h 790"/>
              <a:gd name="T24" fmla="*/ 2147483647 w 372"/>
              <a:gd name="T25" fmla="*/ 2147483647 h 790"/>
              <a:gd name="T26" fmla="*/ 2147483647 w 372"/>
              <a:gd name="T27" fmla="*/ 2147483647 h 790"/>
              <a:gd name="T28" fmla="*/ 2147483647 w 372"/>
              <a:gd name="T29" fmla="*/ 2147483647 h 790"/>
              <a:gd name="T30" fmla="*/ 2147483647 w 372"/>
              <a:gd name="T31" fmla="*/ 2147483647 h 790"/>
              <a:gd name="T32" fmla="*/ 2147483647 w 372"/>
              <a:gd name="T33" fmla="*/ 2147483647 h 790"/>
              <a:gd name="T34" fmla="*/ 2147483647 w 372"/>
              <a:gd name="T35" fmla="*/ 2147483647 h 790"/>
              <a:gd name="T36" fmla="*/ 2147483647 w 372"/>
              <a:gd name="T37" fmla="*/ 2147483647 h 790"/>
              <a:gd name="T38" fmla="*/ 2147483647 w 372"/>
              <a:gd name="T39" fmla="*/ 2147483647 h 790"/>
              <a:gd name="T40" fmla="*/ 2147483647 w 372"/>
              <a:gd name="T41" fmla="*/ 2147483647 h 790"/>
              <a:gd name="T42" fmla="*/ 2147483647 w 372"/>
              <a:gd name="T43" fmla="*/ 2147483647 h 790"/>
              <a:gd name="T44" fmla="*/ 2147483647 w 372"/>
              <a:gd name="T45" fmla="*/ 2147483647 h 790"/>
              <a:gd name="T46" fmla="*/ 2147483647 w 372"/>
              <a:gd name="T47" fmla="*/ 2147483647 h 790"/>
              <a:gd name="T48" fmla="*/ 2147483647 w 372"/>
              <a:gd name="T49" fmla="*/ 2147483647 h 790"/>
              <a:gd name="T50" fmla="*/ 2147483647 w 372"/>
              <a:gd name="T51" fmla="*/ 2147483647 h 790"/>
              <a:gd name="T52" fmla="*/ 2147483647 w 372"/>
              <a:gd name="T53" fmla="*/ 2147483647 h 790"/>
              <a:gd name="T54" fmla="*/ 2147483647 w 372"/>
              <a:gd name="T55" fmla="*/ 2147483647 h 790"/>
              <a:gd name="T56" fmla="*/ 2147483647 w 372"/>
              <a:gd name="T57" fmla="*/ 2147483647 h 790"/>
              <a:gd name="T58" fmla="*/ 2147483647 w 372"/>
              <a:gd name="T59" fmla="*/ 2147483647 h 790"/>
              <a:gd name="T60" fmla="*/ 2147483647 w 372"/>
              <a:gd name="T61" fmla="*/ 2147483647 h 790"/>
              <a:gd name="T62" fmla="*/ 2147483647 w 372"/>
              <a:gd name="T63" fmla="*/ 2147483647 h 790"/>
              <a:gd name="T64" fmla="*/ 2147483647 w 372"/>
              <a:gd name="T65" fmla="*/ 2147483647 h 790"/>
              <a:gd name="T66" fmla="*/ 2147483647 w 372"/>
              <a:gd name="T67" fmla="*/ 2147483647 h 790"/>
              <a:gd name="T68" fmla="*/ 2147483647 w 372"/>
              <a:gd name="T69" fmla="*/ 2147483647 h 790"/>
              <a:gd name="T70" fmla="*/ 2147483647 w 372"/>
              <a:gd name="T71" fmla="*/ 2147483647 h 790"/>
              <a:gd name="T72" fmla="*/ 2147483647 w 372"/>
              <a:gd name="T73" fmla="*/ 2147483647 h 790"/>
              <a:gd name="T74" fmla="*/ 2147483647 w 372"/>
              <a:gd name="T75" fmla="*/ 2147483647 h 790"/>
              <a:gd name="T76" fmla="*/ 2147483647 w 372"/>
              <a:gd name="T77" fmla="*/ 2147483647 h 790"/>
              <a:gd name="T78" fmla="*/ 2147483647 w 372"/>
              <a:gd name="T79" fmla="*/ 2147483647 h 790"/>
              <a:gd name="T80" fmla="*/ 2147483647 w 372"/>
              <a:gd name="T81" fmla="*/ 2147483647 h 790"/>
              <a:gd name="T82" fmla="*/ 2147483647 w 372"/>
              <a:gd name="T83" fmla="*/ 2147483647 h 790"/>
              <a:gd name="T84" fmla="*/ 2147483647 w 372"/>
              <a:gd name="T85" fmla="*/ 2147483647 h 790"/>
              <a:gd name="T86" fmla="*/ 2147483647 w 372"/>
              <a:gd name="T87" fmla="*/ 2147483647 h 79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72"/>
              <a:gd name="T133" fmla="*/ 0 h 790"/>
              <a:gd name="T134" fmla="*/ 372 w 372"/>
              <a:gd name="T135" fmla="*/ 790 h 79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72" h="790">
                <a:moveTo>
                  <a:pt x="0" y="104"/>
                </a:moveTo>
                <a:lnTo>
                  <a:pt x="0" y="104"/>
                </a:lnTo>
                <a:lnTo>
                  <a:pt x="16" y="80"/>
                </a:lnTo>
                <a:lnTo>
                  <a:pt x="32" y="60"/>
                </a:lnTo>
                <a:lnTo>
                  <a:pt x="50" y="42"/>
                </a:lnTo>
                <a:lnTo>
                  <a:pt x="68" y="28"/>
                </a:lnTo>
                <a:lnTo>
                  <a:pt x="88" y="16"/>
                </a:lnTo>
                <a:lnTo>
                  <a:pt x="108" y="6"/>
                </a:lnTo>
                <a:lnTo>
                  <a:pt x="130" y="2"/>
                </a:lnTo>
                <a:lnTo>
                  <a:pt x="150" y="0"/>
                </a:lnTo>
                <a:lnTo>
                  <a:pt x="174" y="2"/>
                </a:lnTo>
                <a:lnTo>
                  <a:pt x="196" y="8"/>
                </a:lnTo>
                <a:lnTo>
                  <a:pt x="216" y="18"/>
                </a:lnTo>
                <a:lnTo>
                  <a:pt x="238" y="30"/>
                </a:lnTo>
                <a:lnTo>
                  <a:pt x="256" y="48"/>
                </a:lnTo>
                <a:lnTo>
                  <a:pt x="274" y="68"/>
                </a:lnTo>
                <a:lnTo>
                  <a:pt x="292" y="90"/>
                </a:lnTo>
                <a:lnTo>
                  <a:pt x="308" y="116"/>
                </a:lnTo>
                <a:lnTo>
                  <a:pt x="322" y="144"/>
                </a:lnTo>
                <a:lnTo>
                  <a:pt x="334" y="174"/>
                </a:lnTo>
                <a:lnTo>
                  <a:pt x="346" y="208"/>
                </a:lnTo>
                <a:lnTo>
                  <a:pt x="356" y="242"/>
                </a:lnTo>
                <a:lnTo>
                  <a:pt x="362" y="278"/>
                </a:lnTo>
                <a:lnTo>
                  <a:pt x="368" y="316"/>
                </a:lnTo>
                <a:lnTo>
                  <a:pt x="372" y="356"/>
                </a:lnTo>
                <a:lnTo>
                  <a:pt x="372" y="396"/>
                </a:lnTo>
                <a:lnTo>
                  <a:pt x="372" y="434"/>
                </a:lnTo>
                <a:lnTo>
                  <a:pt x="368" y="470"/>
                </a:lnTo>
                <a:lnTo>
                  <a:pt x="364" y="504"/>
                </a:lnTo>
                <a:lnTo>
                  <a:pt x="358" y="538"/>
                </a:lnTo>
                <a:lnTo>
                  <a:pt x="350" y="570"/>
                </a:lnTo>
                <a:lnTo>
                  <a:pt x="340" y="602"/>
                </a:lnTo>
                <a:lnTo>
                  <a:pt x="330" y="630"/>
                </a:lnTo>
                <a:lnTo>
                  <a:pt x="318" y="658"/>
                </a:lnTo>
                <a:lnTo>
                  <a:pt x="304" y="682"/>
                </a:lnTo>
                <a:lnTo>
                  <a:pt x="290" y="706"/>
                </a:lnTo>
                <a:lnTo>
                  <a:pt x="274" y="726"/>
                </a:lnTo>
                <a:lnTo>
                  <a:pt x="256" y="744"/>
                </a:lnTo>
                <a:lnTo>
                  <a:pt x="240" y="760"/>
                </a:lnTo>
                <a:lnTo>
                  <a:pt x="220" y="772"/>
                </a:lnTo>
                <a:lnTo>
                  <a:pt x="202" y="782"/>
                </a:lnTo>
                <a:lnTo>
                  <a:pt x="182" y="790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3" name="Freeform 70"/>
          <p:cNvSpPr>
            <a:spLocks/>
          </p:cNvSpPr>
          <p:nvPr/>
        </p:nvSpPr>
        <p:spPr bwMode="auto">
          <a:xfrm>
            <a:off x="5527675" y="865188"/>
            <a:ext cx="1588" cy="623887"/>
          </a:xfrm>
          <a:custGeom>
            <a:avLst/>
            <a:gdLst>
              <a:gd name="T0" fmla="*/ 0 w 1588"/>
              <a:gd name="T1" fmla="*/ 2147483647 h 350"/>
              <a:gd name="T2" fmla="*/ 0 w 1588"/>
              <a:gd name="T3" fmla="*/ 2147483647 h 350"/>
              <a:gd name="T4" fmla="*/ 0 w 1588"/>
              <a:gd name="T5" fmla="*/ 0 h 350"/>
              <a:gd name="T6" fmla="*/ 0 60000 65536"/>
              <a:gd name="T7" fmla="*/ 0 60000 65536"/>
              <a:gd name="T8" fmla="*/ 0 60000 65536"/>
              <a:gd name="T9" fmla="*/ 0 w 1588"/>
              <a:gd name="T10" fmla="*/ 0 h 350"/>
              <a:gd name="T11" fmla="*/ 1588 w 1588"/>
              <a:gd name="T12" fmla="*/ 350 h 3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350">
                <a:moveTo>
                  <a:pt x="0" y="350"/>
                </a:moveTo>
                <a:lnTo>
                  <a:pt x="0" y="186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51" name="Freeform 39"/>
          <p:cNvSpPr>
            <a:spLocks/>
          </p:cNvSpPr>
          <p:nvPr/>
        </p:nvSpPr>
        <p:spPr bwMode="auto">
          <a:xfrm>
            <a:off x="2633663" y="1117600"/>
            <a:ext cx="1587" cy="809625"/>
          </a:xfrm>
          <a:custGeom>
            <a:avLst/>
            <a:gdLst>
              <a:gd name="T0" fmla="*/ 0 w 1588"/>
              <a:gd name="T1" fmla="*/ 2147483647 h 454"/>
              <a:gd name="T2" fmla="*/ 0 w 1588"/>
              <a:gd name="T3" fmla="*/ 2147483647 h 454"/>
              <a:gd name="T4" fmla="*/ 0 w 1588"/>
              <a:gd name="T5" fmla="*/ 0 h 454"/>
              <a:gd name="T6" fmla="*/ 0 60000 65536"/>
              <a:gd name="T7" fmla="*/ 0 60000 65536"/>
              <a:gd name="T8" fmla="*/ 0 60000 65536"/>
              <a:gd name="T9" fmla="*/ 0 w 1588"/>
              <a:gd name="T10" fmla="*/ 0 h 454"/>
              <a:gd name="T11" fmla="*/ 1588 w 1588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54">
                <a:moveTo>
                  <a:pt x="0" y="454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2" name="Line 40"/>
          <p:cNvSpPr>
            <a:spLocks noChangeShapeType="1"/>
          </p:cNvSpPr>
          <p:nvPr/>
        </p:nvSpPr>
        <p:spPr bwMode="auto">
          <a:xfrm flipV="1">
            <a:off x="4125913" y="849313"/>
            <a:ext cx="1587" cy="855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3" name="Line 42"/>
          <p:cNvSpPr>
            <a:spLocks noChangeShapeType="1"/>
          </p:cNvSpPr>
          <p:nvPr/>
        </p:nvSpPr>
        <p:spPr bwMode="auto">
          <a:xfrm flipV="1">
            <a:off x="3213100" y="847725"/>
            <a:ext cx="1588" cy="920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4" name="Freeform 43"/>
          <p:cNvSpPr>
            <a:spLocks/>
          </p:cNvSpPr>
          <p:nvPr/>
        </p:nvSpPr>
        <p:spPr bwMode="auto">
          <a:xfrm>
            <a:off x="5403850" y="706438"/>
            <a:ext cx="838200" cy="1438275"/>
          </a:xfrm>
          <a:custGeom>
            <a:avLst/>
            <a:gdLst>
              <a:gd name="T0" fmla="*/ 0 w 470"/>
              <a:gd name="T1" fmla="*/ 2147483647 h 806"/>
              <a:gd name="T2" fmla="*/ 2147483647 w 470"/>
              <a:gd name="T3" fmla="*/ 2147483647 h 806"/>
              <a:gd name="T4" fmla="*/ 2147483647 w 470"/>
              <a:gd name="T5" fmla="*/ 0 h 806"/>
              <a:gd name="T6" fmla="*/ 0 60000 65536"/>
              <a:gd name="T7" fmla="*/ 0 60000 65536"/>
              <a:gd name="T8" fmla="*/ 0 60000 65536"/>
              <a:gd name="T9" fmla="*/ 0 w 470"/>
              <a:gd name="T10" fmla="*/ 0 h 806"/>
              <a:gd name="T11" fmla="*/ 470 w 470"/>
              <a:gd name="T12" fmla="*/ 806 h 8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0" h="806">
                <a:moveTo>
                  <a:pt x="0" y="806"/>
                </a:moveTo>
                <a:lnTo>
                  <a:pt x="470" y="90"/>
                </a:lnTo>
                <a:lnTo>
                  <a:pt x="47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5" name="Line 44"/>
          <p:cNvSpPr>
            <a:spLocks noChangeShapeType="1"/>
          </p:cNvSpPr>
          <p:nvPr/>
        </p:nvSpPr>
        <p:spPr bwMode="auto">
          <a:xfrm flipV="1">
            <a:off x="7889875" y="850900"/>
            <a:ext cx="1588" cy="1081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6" name="Freeform 45"/>
          <p:cNvSpPr>
            <a:spLocks/>
          </p:cNvSpPr>
          <p:nvPr/>
        </p:nvSpPr>
        <p:spPr bwMode="auto">
          <a:xfrm>
            <a:off x="3430588" y="2687638"/>
            <a:ext cx="128587" cy="717550"/>
          </a:xfrm>
          <a:custGeom>
            <a:avLst/>
            <a:gdLst>
              <a:gd name="T0" fmla="*/ 2147483647 w 72"/>
              <a:gd name="T1" fmla="*/ 2147483647 h 402"/>
              <a:gd name="T2" fmla="*/ 0 w 72"/>
              <a:gd name="T3" fmla="*/ 2147483647 h 402"/>
              <a:gd name="T4" fmla="*/ 0 w 72"/>
              <a:gd name="T5" fmla="*/ 0 h 402"/>
              <a:gd name="T6" fmla="*/ 2147483647 w 72"/>
              <a:gd name="T7" fmla="*/ 0 h 402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402"/>
              <a:gd name="T14" fmla="*/ 72 w 72"/>
              <a:gd name="T15" fmla="*/ 402 h 4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402">
                <a:moveTo>
                  <a:pt x="72" y="402"/>
                </a:moveTo>
                <a:lnTo>
                  <a:pt x="0" y="402"/>
                </a:lnTo>
                <a:lnTo>
                  <a:pt x="0" y="0"/>
                </a:lnTo>
                <a:lnTo>
                  <a:pt x="7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7" name="Freeform 47"/>
          <p:cNvSpPr>
            <a:spLocks/>
          </p:cNvSpPr>
          <p:nvPr/>
        </p:nvSpPr>
        <p:spPr bwMode="auto">
          <a:xfrm>
            <a:off x="2446338" y="1927225"/>
            <a:ext cx="363537" cy="131763"/>
          </a:xfrm>
          <a:custGeom>
            <a:avLst/>
            <a:gdLst>
              <a:gd name="T0" fmla="*/ 2147483647 w 204"/>
              <a:gd name="T1" fmla="*/ 2147483647 h 74"/>
              <a:gd name="T2" fmla="*/ 2147483647 w 204"/>
              <a:gd name="T3" fmla="*/ 0 h 74"/>
              <a:gd name="T4" fmla="*/ 0 w 204"/>
              <a:gd name="T5" fmla="*/ 0 h 74"/>
              <a:gd name="T6" fmla="*/ 0 w 204"/>
              <a:gd name="T7" fmla="*/ 2147483647 h 74"/>
              <a:gd name="T8" fmla="*/ 0 60000 65536"/>
              <a:gd name="T9" fmla="*/ 0 60000 65536"/>
              <a:gd name="T10" fmla="*/ 0 60000 65536"/>
              <a:gd name="T11" fmla="*/ 0 60000 65536"/>
              <a:gd name="T12" fmla="*/ 0 w 204"/>
              <a:gd name="T13" fmla="*/ 0 h 74"/>
              <a:gd name="T14" fmla="*/ 204 w 204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" h="74">
                <a:moveTo>
                  <a:pt x="204" y="74"/>
                </a:moveTo>
                <a:lnTo>
                  <a:pt x="204" y="0"/>
                </a:lnTo>
                <a:lnTo>
                  <a:pt x="0" y="0"/>
                </a:lnTo>
                <a:lnTo>
                  <a:pt x="0" y="7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8" name="Freeform 49"/>
          <p:cNvSpPr>
            <a:spLocks/>
          </p:cNvSpPr>
          <p:nvPr/>
        </p:nvSpPr>
        <p:spPr bwMode="auto">
          <a:xfrm>
            <a:off x="2868613" y="1771650"/>
            <a:ext cx="684212" cy="131763"/>
          </a:xfrm>
          <a:custGeom>
            <a:avLst/>
            <a:gdLst>
              <a:gd name="T0" fmla="*/ 2147483647 w 384"/>
              <a:gd name="T1" fmla="*/ 2147483647 h 74"/>
              <a:gd name="T2" fmla="*/ 2147483647 w 384"/>
              <a:gd name="T3" fmla="*/ 0 h 74"/>
              <a:gd name="T4" fmla="*/ 0 w 384"/>
              <a:gd name="T5" fmla="*/ 0 h 74"/>
              <a:gd name="T6" fmla="*/ 0 w 384"/>
              <a:gd name="T7" fmla="*/ 2147483647 h 74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74"/>
              <a:gd name="T14" fmla="*/ 384 w 384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74">
                <a:moveTo>
                  <a:pt x="384" y="74"/>
                </a:moveTo>
                <a:lnTo>
                  <a:pt x="384" y="0"/>
                </a:lnTo>
                <a:lnTo>
                  <a:pt x="0" y="0"/>
                </a:lnTo>
                <a:lnTo>
                  <a:pt x="0" y="7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9" name="Freeform 51"/>
          <p:cNvSpPr>
            <a:spLocks/>
          </p:cNvSpPr>
          <p:nvPr/>
        </p:nvSpPr>
        <p:spPr bwMode="auto">
          <a:xfrm>
            <a:off x="3659188" y="1701800"/>
            <a:ext cx="933450" cy="131763"/>
          </a:xfrm>
          <a:custGeom>
            <a:avLst/>
            <a:gdLst>
              <a:gd name="T0" fmla="*/ 2147483647 w 524"/>
              <a:gd name="T1" fmla="*/ 2147483647 h 74"/>
              <a:gd name="T2" fmla="*/ 2147483647 w 524"/>
              <a:gd name="T3" fmla="*/ 0 h 74"/>
              <a:gd name="T4" fmla="*/ 0 w 524"/>
              <a:gd name="T5" fmla="*/ 0 h 74"/>
              <a:gd name="T6" fmla="*/ 0 w 524"/>
              <a:gd name="T7" fmla="*/ 2147483647 h 74"/>
              <a:gd name="T8" fmla="*/ 0 60000 65536"/>
              <a:gd name="T9" fmla="*/ 0 60000 65536"/>
              <a:gd name="T10" fmla="*/ 0 60000 65536"/>
              <a:gd name="T11" fmla="*/ 0 60000 65536"/>
              <a:gd name="T12" fmla="*/ 0 w 524"/>
              <a:gd name="T13" fmla="*/ 0 h 74"/>
              <a:gd name="T14" fmla="*/ 524 w 524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4" h="74">
                <a:moveTo>
                  <a:pt x="524" y="74"/>
                </a:moveTo>
                <a:lnTo>
                  <a:pt x="524" y="0"/>
                </a:lnTo>
                <a:lnTo>
                  <a:pt x="0" y="0"/>
                </a:lnTo>
                <a:lnTo>
                  <a:pt x="0" y="7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0" name="Freeform 54"/>
          <p:cNvSpPr>
            <a:spLocks/>
          </p:cNvSpPr>
          <p:nvPr/>
        </p:nvSpPr>
        <p:spPr bwMode="auto">
          <a:xfrm>
            <a:off x="4829175" y="1485900"/>
            <a:ext cx="966788" cy="131763"/>
          </a:xfrm>
          <a:custGeom>
            <a:avLst/>
            <a:gdLst>
              <a:gd name="T0" fmla="*/ 2147483647 w 542"/>
              <a:gd name="T1" fmla="*/ 0 h 74"/>
              <a:gd name="T2" fmla="*/ 0 w 542"/>
              <a:gd name="T3" fmla="*/ 0 h 74"/>
              <a:gd name="T4" fmla="*/ 0 w 542"/>
              <a:gd name="T5" fmla="*/ 2147483647 h 74"/>
              <a:gd name="T6" fmla="*/ 0 60000 65536"/>
              <a:gd name="T7" fmla="*/ 0 60000 65536"/>
              <a:gd name="T8" fmla="*/ 0 60000 65536"/>
              <a:gd name="T9" fmla="*/ 0 w 542"/>
              <a:gd name="T10" fmla="*/ 0 h 74"/>
              <a:gd name="T11" fmla="*/ 542 w 542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2" h="74">
                <a:moveTo>
                  <a:pt x="542" y="0"/>
                </a:moveTo>
                <a:lnTo>
                  <a:pt x="0" y="0"/>
                </a:lnTo>
                <a:lnTo>
                  <a:pt x="0" y="7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1" name="Freeform 55"/>
          <p:cNvSpPr>
            <a:spLocks/>
          </p:cNvSpPr>
          <p:nvPr/>
        </p:nvSpPr>
        <p:spPr bwMode="auto">
          <a:xfrm>
            <a:off x="5868988" y="1485900"/>
            <a:ext cx="360362" cy="131763"/>
          </a:xfrm>
          <a:custGeom>
            <a:avLst/>
            <a:gdLst>
              <a:gd name="T0" fmla="*/ 2147483647 w 196"/>
              <a:gd name="T1" fmla="*/ 2147483647 h 74"/>
              <a:gd name="T2" fmla="*/ 2147483647 w 196"/>
              <a:gd name="T3" fmla="*/ 0 h 74"/>
              <a:gd name="T4" fmla="*/ 0 w 196"/>
              <a:gd name="T5" fmla="*/ 0 h 74"/>
              <a:gd name="T6" fmla="*/ 0 60000 65536"/>
              <a:gd name="T7" fmla="*/ 0 60000 65536"/>
              <a:gd name="T8" fmla="*/ 0 60000 65536"/>
              <a:gd name="T9" fmla="*/ 0 w 196"/>
              <a:gd name="T10" fmla="*/ 0 h 74"/>
              <a:gd name="T11" fmla="*/ 196 w 196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" h="74">
                <a:moveTo>
                  <a:pt x="196" y="74"/>
                </a:moveTo>
                <a:lnTo>
                  <a:pt x="19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2" name="Freeform 56"/>
          <p:cNvSpPr>
            <a:spLocks/>
          </p:cNvSpPr>
          <p:nvPr/>
        </p:nvSpPr>
        <p:spPr bwMode="auto">
          <a:xfrm>
            <a:off x="915988" y="2755900"/>
            <a:ext cx="2514600" cy="292100"/>
          </a:xfrm>
          <a:custGeom>
            <a:avLst/>
            <a:gdLst>
              <a:gd name="T0" fmla="*/ 2147483647 w 1410"/>
              <a:gd name="T1" fmla="*/ 2147483647 h 164"/>
              <a:gd name="T2" fmla="*/ 2147483647 w 1410"/>
              <a:gd name="T3" fmla="*/ 0 h 164"/>
              <a:gd name="T4" fmla="*/ 0 w 1410"/>
              <a:gd name="T5" fmla="*/ 0 h 164"/>
              <a:gd name="T6" fmla="*/ 0 60000 65536"/>
              <a:gd name="T7" fmla="*/ 0 60000 65536"/>
              <a:gd name="T8" fmla="*/ 0 60000 65536"/>
              <a:gd name="T9" fmla="*/ 0 w 1410"/>
              <a:gd name="T10" fmla="*/ 0 h 164"/>
              <a:gd name="T11" fmla="*/ 1410 w 1410"/>
              <a:gd name="T12" fmla="*/ 164 h 1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0" h="164">
                <a:moveTo>
                  <a:pt x="1410" y="164"/>
                </a:moveTo>
                <a:lnTo>
                  <a:pt x="116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3" name="Freeform 57"/>
          <p:cNvSpPr>
            <a:spLocks/>
          </p:cNvSpPr>
          <p:nvPr/>
        </p:nvSpPr>
        <p:spPr bwMode="auto">
          <a:xfrm>
            <a:off x="1692275" y="3081338"/>
            <a:ext cx="709613" cy="192087"/>
          </a:xfrm>
          <a:custGeom>
            <a:avLst/>
            <a:gdLst>
              <a:gd name="T0" fmla="*/ 0 w 398"/>
              <a:gd name="T1" fmla="*/ 2147483647 h 108"/>
              <a:gd name="T2" fmla="*/ 0 w 398"/>
              <a:gd name="T3" fmla="*/ 0 h 108"/>
              <a:gd name="T4" fmla="*/ 2147483647 w 398"/>
              <a:gd name="T5" fmla="*/ 0 h 108"/>
              <a:gd name="T6" fmla="*/ 2147483647 w 398"/>
              <a:gd name="T7" fmla="*/ 2147483647 h 108"/>
              <a:gd name="T8" fmla="*/ 0 60000 65536"/>
              <a:gd name="T9" fmla="*/ 0 60000 65536"/>
              <a:gd name="T10" fmla="*/ 0 60000 65536"/>
              <a:gd name="T11" fmla="*/ 0 60000 65536"/>
              <a:gd name="T12" fmla="*/ 0 w 398"/>
              <a:gd name="T13" fmla="*/ 0 h 108"/>
              <a:gd name="T14" fmla="*/ 398 w 398"/>
              <a:gd name="T15" fmla="*/ 108 h 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" h="108">
                <a:moveTo>
                  <a:pt x="0" y="108"/>
                </a:moveTo>
                <a:lnTo>
                  <a:pt x="0" y="0"/>
                </a:lnTo>
                <a:lnTo>
                  <a:pt x="398" y="0"/>
                </a:lnTo>
                <a:lnTo>
                  <a:pt x="398" y="10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4" name="Freeform 58"/>
          <p:cNvSpPr>
            <a:spLocks/>
          </p:cNvSpPr>
          <p:nvPr/>
        </p:nvSpPr>
        <p:spPr bwMode="auto">
          <a:xfrm>
            <a:off x="835025" y="3005138"/>
            <a:ext cx="1209675" cy="76200"/>
          </a:xfrm>
          <a:custGeom>
            <a:avLst/>
            <a:gdLst>
              <a:gd name="T0" fmla="*/ 0 w 678"/>
              <a:gd name="T1" fmla="*/ 0 h 42"/>
              <a:gd name="T2" fmla="*/ 2147483647 w 678"/>
              <a:gd name="T3" fmla="*/ 0 h 42"/>
              <a:gd name="T4" fmla="*/ 2147483647 w 678"/>
              <a:gd name="T5" fmla="*/ 2147483647 h 42"/>
              <a:gd name="T6" fmla="*/ 0 60000 65536"/>
              <a:gd name="T7" fmla="*/ 0 60000 65536"/>
              <a:gd name="T8" fmla="*/ 0 60000 65536"/>
              <a:gd name="T9" fmla="*/ 0 w 678"/>
              <a:gd name="T10" fmla="*/ 0 h 42"/>
              <a:gd name="T11" fmla="*/ 678 w 67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8" h="42">
                <a:moveTo>
                  <a:pt x="0" y="0"/>
                </a:moveTo>
                <a:lnTo>
                  <a:pt x="678" y="0"/>
                </a:lnTo>
                <a:lnTo>
                  <a:pt x="678" y="4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5" name="Line 59"/>
          <p:cNvSpPr>
            <a:spLocks noChangeShapeType="1"/>
          </p:cNvSpPr>
          <p:nvPr/>
        </p:nvSpPr>
        <p:spPr bwMode="auto">
          <a:xfrm flipH="1">
            <a:off x="1042988" y="3495675"/>
            <a:ext cx="6953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6" name="Line 60"/>
          <p:cNvSpPr>
            <a:spLocks noChangeShapeType="1"/>
          </p:cNvSpPr>
          <p:nvPr/>
        </p:nvSpPr>
        <p:spPr bwMode="auto">
          <a:xfrm flipH="1">
            <a:off x="977900" y="4706938"/>
            <a:ext cx="8286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7" name="Line 61"/>
          <p:cNvSpPr>
            <a:spLocks noChangeShapeType="1"/>
          </p:cNvSpPr>
          <p:nvPr/>
        </p:nvSpPr>
        <p:spPr bwMode="auto">
          <a:xfrm flipH="1">
            <a:off x="842963" y="4241800"/>
            <a:ext cx="36417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8" name="Freeform 62"/>
          <p:cNvSpPr>
            <a:spLocks/>
          </p:cNvSpPr>
          <p:nvPr/>
        </p:nvSpPr>
        <p:spPr bwMode="auto">
          <a:xfrm>
            <a:off x="884238" y="3302000"/>
            <a:ext cx="1697037" cy="474663"/>
          </a:xfrm>
          <a:custGeom>
            <a:avLst/>
            <a:gdLst>
              <a:gd name="T0" fmla="*/ 0 w 952"/>
              <a:gd name="T1" fmla="*/ 2147483647 h 266"/>
              <a:gd name="T2" fmla="*/ 2147483647 w 952"/>
              <a:gd name="T3" fmla="*/ 2147483647 h 266"/>
              <a:gd name="T4" fmla="*/ 2147483647 w 952"/>
              <a:gd name="T5" fmla="*/ 0 h 266"/>
              <a:gd name="T6" fmla="*/ 0 60000 65536"/>
              <a:gd name="T7" fmla="*/ 0 60000 65536"/>
              <a:gd name="T8" fmla="*/ 0 60000 65536"/>
              <a:gd name="T9" fmla="*/ 0 w 952"/>
              <a:gd name="T10" fmla="*/ 0 h 266"/>
              <a:gd name="T11" fmla="*/ 952 w 952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2" h="266">
                <a:moveTo>
                  <a:pt x="0" y="266"/>
                </a:moveTo>
                <a:lnTo>
                  <a:pt x="576" y="266"/>
                </a:lnTo>
                <a:lnTo>
                  <a:pt x="95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9" name="Line 63"/>
          <p:cNvSpPr>
            <a:spLocks noChangeShapeType="1"/>
          </p:cNvSpPr>
          <p:nvPr/>
        </p:nvSpPr>
        <p:spPr bwMode="auto">
          <a:xfrm>
            <a:off x="1085850" y="4703763"/>
            <a:ext cx="1090613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70" name="Line 64"/>
          <p:cNvSpPr>
            <a:spLocks noChangeShapeType="1"/>
          </p:cNvSpPr>
          <p:nvPr/>
        </p:nvSpPr>
        <p:spPr bwMode="auto">
          <a:xfrm>
            <a:off x="1944688" y="841375"/>
            <a:ext cx="1587" cy="1376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71" name="Line 65"/>
          <p:cNvSpPr>
            <a:spLocks noChangeShapeType="1"/>
          </p:cNvSpPr>
          <p:nvPr/>
        </p:nvSpPr>
        <p:spPr bwMode="auto">
          <a:xfrm>
            <a:off x="1944688" y="1282700"/>
            <a:ext cx="431800" cy="468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72" name="Line 66"/>
          <p:cNvSpPr>
            <a:spLocks noChangeShapeType="1"/>
          </p:cNvSpPr>
          <p:nvPr/>
        </p:nvSpPr>
        <p:spPr bwMode="auto">
          <a:xfrm flipH="1">
            <a:off x="917575" y="1776413"/>
            <a:ext cx="3746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73" name="Line 68"/>
          <p:cNvSpPr>
            <a:spLocks noChangeShapeType="1"/>
          </p:cNvSpPr>
          <p:nvPr/>
        </p:nvSpPr>
        <p:spPr bwMode="auto">
          <a:xfrm flipH="1">
            <a:off x="7651750" y="4637088"/>
            <a:ext cx="44291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74" name="Freeform 69"/>
          <p:cNvSpPr>
            <a:spLocks/>
          </p:cNvSpPr>
          <p:nvPr/>
        </p:nvSpPr>
        <p:spPr bwMode="auto">
          <a:xfrm>
            <a:off x="7632700" y="1928813"/>
            <a:ext cx="663575" cy="1408112"/>
          </a:xfrm>
          <a:custGeom>
            <a:avLst/>
            <a:gdLst>
              <a:gd name="T0" fmla="*/ 0 w 372"/>
              <a:gd name="T1" fmla="*/ 2147483647 h 790"/>
              <a:gd name="T2" fmla="*/ 0 w 372"/>
              <a:gd name="T3" fmla="*/ 2147483647 h 790"/>
              <a:gd name="T4" fmla="*/ 2147483647 w 372"/>
              <a:gd name="T5" fmla="*/ 2147483647 h 790"/>
              <a:gd name="T6" fmla="*/ 2147483647 w 372"/>
              <a:gd name="T7" fmla="*/ 2147483647 h 790"/>
              <a:gd name="T8" fmla="*/ 2147483647 w 372"/>
              <a:gd name="T9" fmla="*/ 2147483647 h 790"/>
              <a:gd name="T10" fmla="*/ 2147483647 w 372"/>
              <a:gd name="T11" fmla="*/ 2147483647 h 790"/>
              <a:gd name="T12" fmla="*/ 2147483647 w 372"/>
              <a:gd name="T13" fmla="*/ 2147483647 h 790"/>
              <a:gd name="T14" fmla="*/ 2147483647 w 372"/>
              <a:gd name="T15" fmla="*/ 2147483647 h 790"/>
              <a:gd name="T16" fmla="*/ 2147483647 w 372"/>
              <a:gd name="T17" fmla="*/ 2147483647 h 790"/>
              <a:gd name="T18" fmla="*/ 2147483647 w 372"/>
              <a:gd name="T19" fmla="*/ 0 h 790"/>
              <a:gd name="T20" fmla="*/ 2147483647 w 372"/>
              <a:gd name="T21" fmla="*/ 0 h 790"/>
              <a:gd name="T22" fmla="*/ 2147483647 w 372"/>
              <a:gd name="T23" fmla="*/ 2147483647 h 790"/>
              <a:gd name="T24" fmla="*/ 2147483647 w 372"/>
              <a:gd name="T25" fmla="*/ 2147483647 h 790"/>
              <a:gd name="T26" fmla="*/ 2147483647 w 372"/>
              <a:gd name="T27" fmla="*/ 2147483647 h 790"/>
              <a:gd name="T28" fmla="*/ 2147483647 w 372"/>
              <a:gd name="T29" fmla="*/ 2147483647 h 790"/>
              <a:gd name="T30" fmla="*/ 2147483647 w 372"/>
              <a:gd name="T31" fmla="*/ 2147483647 h 790"/>
              <a:gd name="T32" fmla="*/ 2147483647 w 372"/>
              <a:gd name="T33" fmla="*/ 2147483647 h 790"/>
              <a:gd name="T34" fmla="*/ 2147483647 w 372"/>
              <a:gd name="T35" fmla="*/ 2147483647 h 790"/>
              <a:gd name="T36" fmla="*/ 2147483647 w 372"/>
              <a:gd name="T37" fmla="*/ 2147483647 h 790"/>
              <a:gd name="T38" fmla="*/ 2147483647 w 372"/>
              <a:gd name="T39" fmla="*/ 2147483647 h 790"/>
              <a:gd name="T40" fmla="*/ 2147483647 w 372"/>
              <a:gd name="T41" fmla="*/ 2147483647 h 790"/>
              <a:gd name="T42" fmla="*/ 2147483647 w 372"/>
              <a:gd name="T43" fmla="*/ 2147483647 h 790"/>
              <a:gd name="T44" fmla="*/ 2147483647 w 372"/>
              <a:gd name="T45" fmla="*/ 2147483647 h 790"/>
              <a:gd name="T46" fmla="*/ 2147483647 w 372"/>
              <a:gd name="T47" fmla="*/ 2147483647 h 790"/>
              <a:gd name="T48" fmla="*/ 2147483647 w 372"/>
              <a:gd name="T49" fmla="*/ 2147483647 h 790"/>
              <a:gd name="T50" fmla="*/ 2147483647 w 372"/>
              <a:gd name="T51" fmla="*/ 2147483647 h 790"/>
              <a:gd name="T52" fmla="*/ 2147483647 w 372"/>
              <a:gd name="T53" fmla="*/ 2147483647 h 790"/>
              <a:gd name="T54" fmla="*/ 2147483647 w 372"/>
              <a:gd name="T55" fmla="*/ 2147483647 h 790"/>
              <a:gd name="T56" fmla="*/ 2147483647 w 372"/>
              <a:gd name="T57" fmla="*/ 2147483647 h 790"/>
              <a:gd name="T58" fmla="*/ 2147483647 w 372"/>
              <a:gd name="T59" fmla="*/ 2147483647 h 790"/>
              <a:gd name="T60" fmla="*/ 2147483647 w 372"/>
              <a:gd name="T61" fmla="*/ 2147483647 h 790"/>
              <a:gd name="T62" fmla="*/ 2147483647 w 372"/>
              <a:gd name="T63" fmla="*/ 2147483647 h 790"/>
              <a:gd name="T64" fmla="*/ 2147483647 w 372"/>
              <a:gd name="T65" fmla="*/ 2147483647 h 790"/>
              <a:gd name="T66" fmla="*/ 2147483647 w 372"/>
              <a:gd name="T67" fmla="*/ 2147483647 h 790"/>
              <a:gd name="T68" fmla="*/ 2147483647 w 372"/>
              <a:gd name="T69" fmla="*/ 2147483647 h 790"/>
              <a:gd name="T70" fmla="*/ 2147483647 w 372"/>
              <a:gd name="T71" fmla="*/ 2147483647 h 790"/>
              <a:gd name="T72" fmla="*/ 2147483647 w 372"/>
              <a:gd name="T73" fmla="*/ 2147483647 h 790"/>
              <a:gd name="T74" fmla="*/ 2147483647 w 372"/>
              <a:gd name="T75" fmla="*/ 2147483647 h 790"/>
              <a:gd name="T76" fmla="*/ 2147483647 w 372"/>
              <a:gd name="T77" fmla="*/ 2147483647 h 790"/>
              <a:gd name="T78" fmla="*/ 2147483647 w 372"/>
              <a:gd name="T79" fmla="*/ 2147483647 h 790"/>
              <a:gd name="T80" fmla="*/ 2147483647 w 372"/>
              <a:gd name="T81" fmla="*/ 2147483647 h 790"/>
              <a:gd name="T82" fmla="*/ 2147483647 w 372"/>
              <a:gd name="T83" fmla="*/ 2147483647 h 790"/>
              <a:gd name="T84" fmla="*/ 2147483647 w 372"/>
              <a:gd name="T85" fmla="*/ 2147483647 h 790"/>
              <a:gd name="T86" fmla="*/ 2147483647 w 372"/>
              <a:gd name="T87" fmla="*/ 2147483647 h 79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72"/>
              <a:gd name="T133" fmla="*/ 0 h 790"/>
              <a:gd name="T134" fmla="*/ 372 w 372"/>
              <a:gd name="T135" fmla="*/ 790 h 79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72" h="790">
                <a:moveTo>
                  <a:pt x="0" y="104"/>
                </a:moveTo>
                <a:lnTo>
                  <a:pt x="0" y="104"/>
                </a:lnTo>
                <a:lnTo>
                  <a:pt x="16" y="80"/>
                </a:lnTo>
                <a:lnTo>
                  <a:pt x="32" y="60"/>
                </a:lnTo>
                <a:lnTo>
                  <a:pt x="50" y="42"/>
                </a:lnTo>
                <a:lnTo>
                  <a:pt x="68" y="28"/>
                </a:lnTo>
                <a:lnTo>
                  <a:pt x="88" y="16"/>
                </a:lnTo>
                <a:lnTo>
                  <a:pt x="108" y="6"/>
                </a:lnTo>
                <a:lnTo>
                  <a:pt x="130" y="2"/>
                </a:lnTo>
                <a:lnTo>
                  <a:pt x="150" y="0"/>
                </a:lnTo>
                <a:lnTo>
                  <a:pt x="174" y="2"/>
                </a:lnTo>
                <a:lnTo>
                  <a:pt x="196" y="8"/>
                </a:lnTo>
                <a:lnTo>
                  <a:pt x="216" y="18"/>
                </a:lnTo>
                <a:lnTo>
                  <a:pt x="238" y="30"/>
                </a:lnTo>
                <a:lnTo>
                  <a:pt x="256" y="48"/>
                </a:lnTo>
                <a:lnTo>
                  <a:pt x="274" y="68"/>
                </a:lnTo>
                <a:lnTo>
                  <a:pt x="292" y="90"/>
                </a:lnTo>
                <a:lnTo>
                  <a:pt x="308" y="116"/>
                </a:lnTo>
                <a:lnTo>
                  <a:pt x="322" y="144"/>
                </a:lnTo>
                <a:lnTo>
                  <a:pt x="334" y="174"/>
                </a:lnTo>
                <a:lnTo>
                  <a:pt x="346" y="208"/>
                </a:lnTo>
                <a:lnTo>
                  <a:pt x="356" y="242"/>
                </a:lnTo>
                <a:lnTo>
                  <a:pt x="362" y="278"/>
                </a:lnTo>
                <a:lnTo>
                  <a:pt x="368" y="316"/>
                </a:lnTo>
                <a:lnTo>
                  <a:pt x="372" y="356"/>
                </a:lnTo>
                <a:lnTo>
                  <a:pt x="372" y="396"/>
                </a:lnTo>
                <a:lnTo>
                  <a:pt x="372" y="434"/>
                </a:lnTo>
                <a:lnTo>
                  <a:pt x="368" y="470"/>
                </a:lnTo>
                <a:lnTo>
                  <a:pt x="364" y="504"/>
                </a:lnTo>
                <a:lnTo>
                  <a:pt x="358" y="538"/>
                </a:lnTo>
                <a:lnTo>
                  <a:pt x="350" y="570"/>
                </a:lnTo>
                <a:lnTo>
                  <a:pt x="340" y="602"/>
                </a:lnTo>
                <a:lnTo>
                  <a:pt x="330" y="630"/>
                </a:lnTo>
                <a:lnTo>
                  <a:pt x="318" y="658"/>
                </a:lnTo>
                <a:lnTo>
                  <a:pt x="304" y="682"/>
                </a:lnTo>
                <a:lnTo>
                  <a:pt x="290" y="706"/>
                </a:lnTo>
                <a:lnTo>
                  <a:pt x="274" y="726"/>
                </a:lnTo>
                <a:lnTo>
                  <a:pt x="256" y="744"/>
                </a:lnTo>
                <a:lnTo>
                  <a:pt x="240" y="760"/>
                </a:lnTo>
                <a:lnTo>
                  <a:pt x="220" y="772"/>
                </a:lnTo>
                <a:lnTo>
                  <a:pt x="202" y="782"/>
                </a:lnTo>
                <a:lnTo>
                  <a:pt x="182" y="79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75" name="Freeform 70"/>
          <p:cNvSpPr>
            <a:spLocks/>
          </p:cNvSpPr>
          <p:nvPr/>
        </p:nvSpPr>
        <p:spPr bwMode="auto">
          <a:xfrm>
            <a:off x="5527675" y="865188"/>
            <a:ext cx="1588" cy="623887"/>
          </a:xfrm>
          <a:custGeom>
            <a:avLst/>
            <a:gdLst>
              <a:gd name="T0" fmla="*/ 0 w 1588"/>
              <a:gd name="T1" fmla="*/ 2147483647 h 350"/>
              <a:gd name="T2" fmla="*/ 0 w 1588"/>
              <a:gd name="T3" fmla="*/ 2147483647 h 350"/>
              <a:gd name="T4" fmla="*/ 0 w 1588"/>
              <a:gd name="T5" fmla="*/ 0 h 350"/>
              <a:gd name="T6" fmla="*/ 0 60000 65536"/>
              <a:gd name="T7" fmla="*/ 0 60000 65536"/>
              <a:gd name="T8" fmla="*/ 0 60000 65536"/>
              <a:gd name="T9" fmla="*/ 0 w 1588"/>
              <a:gd name="T10" fmla="*/ 0 h 350"/>
              <a:gd name="T11" fmla="*/ 1588 w 1588"/>
              <a:gd name="T12" fmla="*/ 350 h 3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350">
                <a:moveTo>
                  <a:pt x="0" y="350"/>
                </a:moveTo>
                <a:lnTo>
                  <a:pt x="0" y="18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3" descr="sal03717_28_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" y="420688"/>
            <a:ext cx="800735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28.21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1828800" y="188913"/>
            <a:ext cx="548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30725" name="Line 14"/>
          <p:cNvSpPr>
            <a:spLocks noChangeShapeType="1"/>
          </p:cNvSpPr>
          <p:nvPr/>
        </p:nvSpPr>
        <p:spPr bwMode="auto">
          <a:xfrm flipV="1">
            <a:off x="2946400" y="5353050"/>
            <a:ext cx="0" cy="1936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Freeform 15"/>
          <p:cNvSpPr>
            <a:spLocks/>
          </p:cNvSpPr>
          <p:nvPr/>
        </p:nvSpPr>
        <p:spPr bwMode="auto">
          <a:xfrm>
            <a:off x="2860675" y="5154613"/>
            <a:ext cx="171450" cy="284162"/>
          </a:xfrm>
          <a:custGeom>
            <a:avLst/>
            <a:gdLst>
              <a:gd name="T0" fmla="*/ 2147483647 w 108"/>
              <a:gd name="T1" fmla="*/ 2147483647 h 179"/>
              <a:gd name="T2" fmla="*/ 0 w 108"/>
              <a:gd name="T3" fmla="*/ 2147483647 h 179"/>
              <a:gd name="T4" fmla="*/ 0 w 108"/>
              <a:gd name="T5" fmla="*/ 2147483647 h 179"/>
              <a:gd name="T6" fmla="*/ 0 w 108"/>
              <a:gd name="T7" fmla="*/ 2147483647 h 179"/>
              <a:gd name="T8" fmla="*/ 2147483647 w 108"/>
              <a:gd name="T9" fmla="*/ 2147483647 h 179"/>
              <a:gd name="T10" fmla="*/ 2147483647 w 108"/>
              <a:gd name="T11" fmla="*/ 0 h 179"/>
              <a:gd name="T12" fmla="*/ 2147483647 w 108"/>
              <a:gd name="T13" fmla="*/ 0 h 179"/>
              <a:gd name="T14" fmla="*/ 2147483647 w 108"/>
              <a:gd name="T15" fmla="*/ 2147483647 h 179"/>
              <a:gd name="T16" fmla="*/ 2147483647 w 108"/>
              <a:gd name="T17" fmla="*/ 2147483647 h 179"/>
              <a:gd name="T18" fmla="*/ 2147483647 w 108"/>
              <a:gd name="T19" fmla="*/ 2147483647 h 179"/>
              <a:gd name="T20" fmla="*/ 2147483647 w 108"/>
              <a:gd name="T21" fmla="*/ 2147483647 h 1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"/>
              <a:gd name="T34" fmla="*/ 0 h 179"/>
              <a:gd name="T35" fmla="*/ 108 w 108"/>
              <a:gd name="T36" fmla="*/ 179 h 1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" h="179">
                <a:moveTo>
                  <a:pt x="54" y="145"/>
                </a:moveTo>
                <a:lnTo>
                  <a:pt x="0" y="179"/>
                </a:lnTo>
                <a:lnTo>
                  <a:pt x="0" y="176"/>
                </a:lnTo>
                <a:lnTo>
                  <a:pt x="23" y="99"/>
                </a:lnTo>
                <a:lnTo>
                  <a:pt x="54" y="0"/>
                </a:lnTo>
                <a:lnTo>
                  <a:pt x="83" y="99"/>
                </a:lnTo>
                <a:lnTo>
                  <a:pt x="108" y="176"/>
                </a:lnTo>
                <a:lnTo>
                  <a:pt x="108" y="179"/>
                </a:lnTo>
                <a:lnTo>
                  <a:pt x="54" y="1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Line 16"/>
          <p:cNvSpPr>
            <a:spLocks noChangeShapeType="1"/>
          </p:cNvSpPr>
          <p:nvPr/>
        </p:nvSpPr>
        <p:spPr bwMode="auto">
          <a:xfrm flipV="1">
            <a:off x="2532063" y="5353050"/>
            <a:ext cx="0" cy="1936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Freeform 17"/>
          <p:cNvSpPr>
            <a:spLocks/>
          </p:cNvSpPr>
          <p:nvPr/>
        </p:nvSpPr>
        <p:spPr bwMode="auto">
          <a:xfrm>
            <a:off x="2446338" y="5154613"/>
            <a:ext cx="176212" cy="284162"/>
          </a:xfrm>
          <a:custGeom>
            <a:avLst/>
            <a:gdLst>
              <a:gd name="T0" fmla="*/ 2147483647 w 111"/>
              <a:gd name="T1" fmla="*/ 2147483647 h 179"/>
              <a:gd name="T2" fmla="*/ 2147483647 w 111"/>
              <a:gd name="T3" fmla="*/ 2147483647 h 179"/>
              <a:gd name="T4" fmla="*/ 0 w 111"/>
              <a:gd name="T5" fmla="*/ 2147483647 h 179"/>
              <a:gd name="T6" fmla="*/ 0 w 111"/>
              <a:gd name="T7" fmla="*/ 2147483647 h 179"/>
              <a:gd name="T8" fmla="*/ 2147483647 w 111"/>
              <a:gd name="T9" fmla="*/ 2147483647 h 179"/>
              <a:gd name="T10" fmla="*/ 2147483647 w 111"/>
              <a:gd name="T11" fmla="*/ 0 h 179"/>
              <a:gd name="T12" fmla="*/ 2147483647 w 111"/>
              <a:gd name="T13" fmla="*/ 0 h 179"/>
              <a:gd name="T14" fmla="*/ 2147483647 w 111"/>
              <a:gd name="T15" fmla="*/ 2147483647 h 179"/>
              <a:gd name="T16" fmla="*/ 2147483647 w 111"/>
              <a:gd name="T17" fmla="*/ 2147483647 h 179"/>
              <a:gd name="T18" fmla="*/ 2147483647 w 111"/>
              <a:gd name="T19" fmla="*/ 2147483647 h 179"/>
              <a:gd name="T20" fmla="*/ 2147483647 w 111"/>
              <a:gd name="T21" fmla="*/ 2147483647 h 1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1"/>
              <a:gd name="T34" fmla="*/ 0 h 179"/>
              <a:gd name="T35" fmla="*/ 111 w 111"/>
              <a:gd name="T36" fmla="*/ 179 h 1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1" h="179">
                <a:moveTo>
                  <a:pt x="54" y="145"/>
                </a:moveTo>
                <a:lnTo>
                  <a:pt x="3" y="179"/>
                </a:lnTo>
                <a:lnTo>
                  <a:pt x="0" y="176"/>
                </a:lnTo>
                <a:lnTo>
                  <a:pt x="25" y="99"/>
                </a:lnTo>
                <a:lnTo>
                  <a:pt x="54" y="0"/>
                </a:lnTo>
                <a:lnTo>
                  <a:pt x="85" y="99"/>
                </a:lnTo>
                <a:lnTo>
                  <a:pt x="111" y="176"/>
                </a:lnTo>
                <a:lnTo>
                  <a:pt x="108" y="179"/>
                </a:lnTo>
                <a:lnTo>
                  <a:pt x="54" y="1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9" name="Line 18"/>
          <p:cNvSpPr>
            <a:spLocks noChangeShapeType="1"/>
          </p:cNvSpPr>
          <p:nvPr/>
        </p:nvSpPr>
        <p:spPr bwMode="auto">
          <a:xfrm flipV="1">
            <a:off x="3578225" y="5353050"/>
            <a:ext cx="0" cy="1936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Freeform 19"/>
          <p:cNvSpPr>
            <a:spLocks/>
          </p:cNvSpPr>
          <p:nvPr/>
        </p:nvSpPr>
        <p:spPr bwMode="auto">
          <a:xfrm>
            <a:off x="3492500" y="5154613"/>
            <a:ext cx="171450" cy="284162"/>
          </a:xfrm>
          <a:custGeom>
            <a:avLst/>
            <a:gdLst>
              <a:gd name="T0" fmla="*/ 2147483647 w 108"/>
              <a:gd name="T1" fmla="*/ 2147483647 h 179"/>
              <a:gd name="T2" fmla="*/ 0 w 108"/>
              <a:gd name="T3" fmla="*/ 2147483647 h 179"/>
              <a:gd name="T4" fmla="*/ 0 w 108"/>
              <a:gd name="T5" fmla="*/ 2147483647 h 179"/>
              <a:gd name="T6" fmla="*/ 0 w 108"/>
              <a:gd name="T7" fmla="*/ 2147483647 h 179"/>
              <a:gd name="T8" fmla="*/ 2147483647 w 108"/>
              <a:gd name="T9" fmla="*/ 2147483647 h 179"/>
              <a:gd name="T10" fmla="*/ 2147483647 w 108"/>
              <a:gd name="T11" fmla="*/ 0 h 179"/>
              <a:gd name="T12" fmla="*/ 2147483647 w 108"/>
              <a:gd name="T13" fmla="*/ 0 h 179"/>
              <a:gd name="T14" fmla="*/ 2147483647 w 108"/>
              <a:gd name="T15" fmla="*/ 2147483647 h 179"/>
              <a:gd name="T16" fmla="*/ 2147483647 w 108"/>
              <a:gd name="T17" fmla="*/ 2147483647 h 179"/>
              <a:gd name="T18" fmla="*/ 2147483647 w 108"/>
              <a:gd name="T19" fmla="*/ 2147483647 h 179"/>
              <a:gd name="T20" fmla="*/ 2147483647 w 108"/>
              <a:gd name="T21" fmla="*/ 2147483647 h 1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"/>
              <a:gd name="T34" fmla="*/ 0 h 179"/>
              <a:gd name="T35" fmla="*/ 108 w 108"/>
              <a:gd name="T36" fmla="*/ 179 h 1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" h="179">
                <a:moveTo>
                  <a:pt x="54" y="145"/>
                </a:moveTo>
                <a:lnTo>
                  <a:pt x="0" y="179"/>
                </a:lnTo>
                <a:lnTo>
                  <a:pt x="0" y="176"/>
                </a:lnTo>
                <a:lnTo>
                  <a:pt x="23" y="99"/>
                </a:lnTo>
                <a:lnTo>
                  <a:pt x="54" y="0"/>
                </a:lnTo>
                <a:lnTo>
                  <a:pt x="83" y="99"/>
                </a:lnTo>
                <a:lnTo>
                  <a:pt x="108" y="176"/>
                </a:lnTo>
                <a:lnTo>
                  <a:pt x="108" y="179"/>
                </a:lnTo>
                <a:lnTo>
                  <a:pt x="54" y="1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1" name="Line 20"/>
          <p:cNvSpPr>
            <a:spLocks noChangeShapeType="1"/>
          </p:cNvSpPr>
          <p:nvPr/>
        </p:nvSpPr>
        <p:spPr bwMode="auto">
          <a:xfrm flipV="1">
            <a:off x="4251325" y="5353050"/>
            <a:ext cx="0" cy="1936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2" name="Freeform 21"/>
          <p:cNvSpPr>
            <a:spLocks/>
          </p:cNvSpPr>
          <p:nvPr/>
        </p:nvSpPr>
        <p:spPr bwMode="auto">
          <a:xfrm>
            <a:off x="4165600" y="5154613"/>
            <a:ext cx="171450" cy="284162"/>
          </a:xfrm>
          <a:custGeom>
            <a:avLst/>
            <a:gdLst>
              <a:gd name="T0" fmla="*/ 2147483647 w 108"/>
              <a:gd name="T1" fmla="*/ 2147483647 h 179"/>
              <a:gd name="T2" fmla="*/ 0 w 108"/>
              <a:gd name="T3" fmla="*/ 2147483647 h 179"/>
              <a:gd name="T4" fmla="*/ 0 w 108"/>
              <a:gd name="T5" fmla="*/ 2147483647 h 179"/>
              <a:gd name="T6" fmla="*/ 0 w 108"/>
              <a:gd name="T7" fmla="*/ 2147483647 h 179"/>
              <a:gd name="T8" fmla="*/ 2147483647 w 108"/>
              <a:gd name="T9" fmla="*/ 2147483647 h 179"/>
              <a:gd name="T10" fmla="*/ 2147483647 w 108"/>
              <a:gd name="T11" fmla="*/ 0 h 179"/>
              <a:gd name="T12" fmla="*/ 2147483647 w 108"/>
              <a:gd name="T13" fmla="*/ 0 h 179"/>
              <a:gd name="T14" fmla="*/ 2147483647 w 108"/>
              <a:gd name="T15" fmla="*/ 2147483647 h 179"/>
              <a:gd name="T16" fmla="*/ 2147483647 w 108"/>
              <a:gd name="T17" fmla="*/ 2147483647 h 179"/>
              <a:gd name="T18" fmla="*/ 2147483647 w 108"/>
              <a:gd name="T19" fmla="*/ 2147483647 h 179"/>
              <a:gd name="T20" fmla="*/ 2147483647 w 108"/>
              <a:gd name="T21" fmla="*/ 2147483647 h 1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"/>
              <a:gd name="T34" fmla="*/ 0 h 179"/>
              <a:gd name="T35" fmla="*/ 108 w 108"/>
              <a:gd name="T36" fmla="*/ 179 h 1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" h="179">
                <a:moveTo>
                  <a:pt x="54" y="145"/>
                </a:moveTo>
                <a:lnTo>
                  <a:pt x="0" y="179"/>
                </a:lnTo>
                <a:lnTo>
                  <a:pt x="0" y="176"/>
                </a:lnTo>
                <a:lnTo>
                  <a:pt x="26" y="99"/>
                </a:lnTo>
                <a:lnTo>
                  <a:pt x="54" y="0"/>
                </a:lnTo>
                <a:lnTo>
                  <a:pt x="85" y="99"/>
                </a:lnTo>
                <a:lnTo>
                  <a:pt x="108" y="176"/>
                </a:lnTo>
                <a:lnTo>
                  <a:pt x="108" y="179"/>
                </a:lnTo>
                <a:lnTo>
                  <a:pt x="54" y="1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3" name="Line 22"/>
          <p:cNvSpPr>
            <a:spLocks noChangeShapeType="1"/>
          </p:cNvSpPr>
          <p:nvPr/>
        </p:nvSpPr>
        <p:spPr bwMode="auto">
          <a:xfrm flipV="1">
            <a:off x="4964113" y="5353050"/>
            <a:ext cx="0" cy="1936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4" name="Freeform 23"/>
          <p:cNvSpPr>
            <a:spLocks/>
          </p:cNvSpPr>
          <p:nvPr/>
        </p:nvSpPr>
        <p:spPr bwMode="auto">
          <a:xfrm>
            <a:off x="4878388" y="5154613"/>
            <a:ext cx="171450" cy="284162"/>
          </a:xfrm>
          <a:custGeom>
            <a:avLst/>
            <a:gdLst>
              <a:gd name="T0" fmla="*/ 2147483647 w 108"/>
              <a:gd name="T1" fmla="*/ 2147483647 h 179"/>
              <a:gd name="T2" fmla="*/ 0 w 108"/>
              <a:gd name="T3" fmla="*/ 2147483647 h 179"/>
              <a:gd name="T4" fmla="*/ 0 w 108"/>
              <a:gd name="T5" fmla="*/ 2147483647 h 179"/>
              <a:gd name="T6" fmla="*/ 0 w 108"/>
              <a:gd name="T7" fmla="*/ 2147483647 h 179"/>
              <a:gd name="T8" fmla="*/ 2147483647 w 108"/>
              <a:gd name="T9" fmla="*/ 2147483647 h 179"/>
              <a:gd name="T10" fmla="*/ 2147483647 w 108"/>
              <a:gd name="T11" fmla="*/ 0 h 179"/>
              <a:gd name="T12" fmla="*/ 2147483647 w 108"/>
              <a:gd name="T13" fmla="*/ 0 h 179"/>
              <a:gd name="T14" fmla="*/ 2147483647 w 108"/>
              <a:gd name="T15" fmla="*/ 2147483647 h 179"/>
              <a:gd name="T16" fmla="*/ 2147483647 w 108"/>
              <a:gd name="T17" fmla="*/ 2147483647 h 179"/>
              <a:gd name="T18" fmla="*/ 2147483647 w 108"/>
              <a:gd name="T19" fmla="*/ 2147483647 h 179"/>
              <a:gd name="T20" fmla="*/ 2147483647 w 108"/>
              <a:gd name="T21" fmla="*/ 2147483647 h 1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"/>
              <a:gd name="T34" fmla="*/ 0 h 179"/>
              <a:gd name="T35" fmla="*/ 108 w 108"/>
              <a:gd name="T36" fmla="*/ 179 h 1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" h="179">
                <a:moveTo>
                  <a:pt x="54" y="145"/>
                </a:moveTo>
                <a:lnTo>
                  <a:pt x="0" y="179"/>
                </a:lnTo>
                <a:lnTo>
                  <a:pt x="0" y="176"/>
                </a:lnTo>
                <a:lnTo>
                  <a:pt x="23" y="99"/>
                </a:lnTo>
                <a:lnTo>
                  <a:pt x="54" y="0"/>
                </a:lnTo>
                <a:lnTo>
                  <a:pt x="83" y="99"/>
                </a:lnTo>
                <a:lnTo>
                  <a:pt x="108" y="176"/>
                </a:lnTo>
                <a:lnTo>
                  <a:pt x="108" y="179"/>
                </a:lnTo>
                <a:lnTo>
                  <a:pt x="54" y="1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" name="Line 24"/>
          <p:cNvSpPr>
            <a:spLocks noChangeShapeType="1"/>
          </p:cNvSpPr>
          <p:nvPr/>
        </p:nvSpPr>
        <p:spPr bwMode="auto">
          <a:xfrm flipV="1">
            <a:off x="5676900" y="5353050"/>
            <a:ext cx="0" cy="1936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" name="Freeform 25"/>
          <p:cNvSpPr>
            <a:spLocks/>
          </p:cNvSpPr>
          <p:nvPr/>
        </p:nvSpPr>
        <p:spPr bwMode="auto">
          <a:xfrm>
            <a:off x="5586413" y="5154613"/>
            <a:ext cx="176212" cy="284162"/>
          </a:xfrm>
          <a:custGeom>
            <a:avLst/>
            <a:gdLst>
              <a:gd name="T0" fmla="*/ 2147483647 w 111"/>
              <a:gd name="T1" fmla="*/ 2147483647 h 179"/>
              <a:gd name="T2" fmla="*/ 2147483647 w 111"/>
              <a:gd name="T3" fmla="*/ 2147483647 h 179"/>
              <a:gd name="T4" fmla="*/ 0 w 111"/>
              <a:gd name="T5" fmla="*/ 2147483647 h 179"/>
              <a:gd name="T6" fmla="*/ 0 w 111"/>
              <a:gd name="T7" fmla="*/ 2147483647 h 179"/>
              <a:gd name="T8" fmla="*/ 2147483647 w 111"/>
              <a:gd name="T9" fmla="*/ 2147483647 h 179"/>
              <a:gd name="T10" fmla="*/ 2147483647 w 111"/>
              <a:gd name="T11" fmla="*/ 0 h 179"/>
              <a:gd name="T12" fmla="*/ 2147483647 w 111"/>
              <a:gd name="T13" fmla="*/ 0 h 179"/>
              <a:gd name="T14" fmla="*/ 2147483647 w 111"/>
              <a:gd name="T15" fmla="*/ 2147483647 h 179"/>
              <a:gd name="T16" fmla="*/ 2147483647 w 111"/>
              <a:gd name="T17" fmla="*/ 2147483647 h 179"/>
              <a:gd name="T18" fmla="*/ 2147483647 w 111"/>
              <a:gd name="T19" fmla="*/ 2147483647 h 179"/>
              <a:gd name="T20" fmla="*/ 2147483647 w 111"/>
              <a:gd name="T21" fmla="*/ 2147483647 h 1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1"/>
              <a:gd name="T34" fmla="*/ 0 h 179"/>
              <a:gd name="T35" fmla="*/ 111 w 111"/>
              <a:gd name="T36" fmla="*/ 179 h 1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1" h="179">
                <a:moveTo>
                  <a:pt x="57" y="145"/>
                </a:moveTo>
                <a:lnTo>
                  <a:pt x="3" y="179"/>
                </a:lnTo>
                <a:lnTo>
                  <a:pt x="0" y="176"/>
                </a:lnTo>
                <a:lnTo>
                  <a:pt x="26" y="99"/>
                </a:lnTo>
                <a:lnTo>
                  <a:pt x="57" y="0"/>
                </a:lnTo>
                <a:lnTo>
                  <a:pt x="86" y="99"/>
                </a:lnTo>
                <a:lnTo>
                  <a:pt x="111" y="176"/>
                </a:lnTo>
                <a:lnTo>
                  <a:pt x="108" y="179"/>
                </a:lnTo>
                <a:lnTo>
                  <a:pt x="57" y="1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7" name="Line 26"/>
          <p:cNvSpPr>
            <a:spLocks noChangeShapeType="1"/>
          </p:cNvSpPr>
          <p:nvPr/>
        </p:nvSpPr>
        <p:spPr bwMode="auto">
          <a:xfrm flipV="1">
            <a:off x="6376988" y="5353050"/>
            <a:ext cx="0" cy="1936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" name="Freeform 27"/>
          <p:cNvSpPr>
            <a:spLocks/>
          </p:cNvSpPr>
          <p:nvPr/>
        </p:nvSpPr>
        <p:spPr bwMode="auto">
          <a:xfrm>
            <a:off x="6286500" y="5154613"/>
            <a:ext cx="176213" cy="284162"/>
          </a:xfrm>
          <a:custGeom>
            <a:avLst/>
            <a:gdLst>
              <a:gd name="T0" fmla="*/ 2147483647 w 111"/>
              <a:gd name="T1" fmla="*/ 2147483647 h 179"/>
              <a:gd name="T2" fmla="*/ 2147483647 w 111"/>
              <a:gd name="T3" fmla="*/ 2147483647 h 179"/>
              <a:gd name="T4" fmla="*/ 0 w 111"/>
              <a:gd name="T5" fmla="*/ 2147483647 h 179"/>
              <a:gd name="T6" fmla="*/ 0 w 111"/>
              <a:gd name="T7" fmla="*/ 2147483647 h 179"/>
              <a:gd name="T8" fmla="*/ 2147483647 w 111"/>
              <a:gd name="T9" fmla="*/ 2147483647 h 179"/>
              <a:gd name="T10" fmla="*/ 2147483647 w 111"/>
              <a:gd name="T11" fmla="*/ 0 h 179"/>
              <a:gd name="T12" fmla="*/ 2147483647 w 111"/>
              <a:gd name="T13" fmla="*/ 0 h 179"/>
              <a:gd name="T14" fmla="*/ 2147483647 w 111"/>
              <a:gd name="T15" fmla="*/ 2147483647 h 179"/>
              <a:gd name="T16" fmla="*/ 2147483647 w 111"/>
              <a:gd name="T17" fmla="*/ 2147483647 h 179"/>
              <a:gd name="T18" fmla="*/ 2147483647 w 111"/>
              <a:gd name="T19" fmla="*/ 2147483647 h 179"/>
              <a:gd name="T20" fmla="*/ 2147483647 w 111"/>
              <a:gd name="T21" fmla="*/ 2147483647 h 1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1"/>
              <a:gd name="T34" fmla="*/ 0 h 179"/>
              <a:gd name="T35" fmla="*/ 111 w 111"/>
              <a:gd name="T36" fmla="*/ 179 h 1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1" h="179">
                <a:moveTo>
                  <a:pt x="57" y="145"/>
                </a:moveTo>
                <a:lnTo>
                  <a:pt x="3" y="179"/>
                </a:lnTo>
                <a:lnTo>
                  <a:pt x="0" y="176"/>
                </a:lnTo>
                <a:lnTo>
                  <a:pt x="26" y="99"/>
                </a:lnTo>
                <a:lnTo>
                  <a:pt x="57" y="0"/>
                </a:lnTo>
                <a:lnTo>
                  <a:pt x="85" y="99"/>
                </a:lnTo>
                <a:lnTo>
                  <a:pt x="111" y="176"/>
                </a:lnTo>
                <a:lnTo>
                  <a:pt x="111" y="179"/>
                </a:lnTo>
                <a:lnTo>
                  <a:pt x="57" y="1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9" name="Line 28"/>
          <p:cNvSpPr>
            <a:spLocks noChangeShapeType="1"/>
          </p:cNvSpPr>
          <p:nvPr/>
        </p:nvSpPr>
        <p:spPr bwMode="auto">
          <a:xfrm flipV="1">
            <a:off x="7112000" y="5353050"/>
            <a:ext cx="0" cy="1936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0" name="Freeform 29"/>
          <p:cNvSpPr>
            <a:spLocks/>
          </p:cNvSpPr>
          <p:nvPr/>
        </p:nvSpPr>
        <p:spPr bwMode="auto">
          <a:xfrm>
            <a:off x="7021513" y="5154613"/>
            <a:ext cx="176212" cy="284162"/>
          </a:xfrm>
          <a:custGeom>
            <a:avLst/>
            <a:gdLst>
              <a:gd name="T0" fmla="*/ 2147483647 w 111"/>
              <a:gd name="T1" fmla="*/ 2147483647 h 179"/>
              <a:gd name="T2" fmla="*/ 2147483647 w 111"/>
              <a:gd name="T3" fmla="*/ 2147483647 h 179"/>
              <a:gd name="T4" fmla="*/ 0 w 111"/>
              <a:gd name="T5" fmla="*/ 2147483647 h 179"/>
              <a:gd name="T6" fmla="*/ 0 w 111"/>
              <a:gd name="T7" fmla="*/ 2147483647 h 179"/>
              <a:gd name="T8" fmla="*/ 2147483647 w 111"/>
              <a:gd name="T9" fmla="*/ 2147483647 h 179"/>
              <a:gd name="T10" fmla="*/ 2147483647 w 111"/>
              <a:gd name="T11" fmla="*/ 0 h 179"/>
              <a:gd name="T12" fmla="*/ 2147483647 w 111"/>
              <a:gd name="T13" fmla="*/ 0 h 179"/>
              <a:gd name="T14" fmla="*/ 2147483647 w 111"/>
              <a:gd name="T15" fmla="*/ 2147483647 h 179"/>
              <a:gd name="T16" fmla="*/ 2147483647 w 111"/>
              <a:gd name="T17" fmla="*/ 2147483647 h 179"/>
              <a:gd name="T18" fmla="*/ 2147483647 w 111"/>
              <a:gd name="T19" fmla="*/ 2147483647 h 179"/>
              <a:gd name="T20" fmla="*/ 2147483647 w 111"/>
              <a:gd name="T21" fmla="*/ 2147483647 h 1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1"/>
              <a:gd name="T34" fmla="*/ 0 h 179"/>
              <a:gd name="T35" fmla="*/ 111 w 111"/>
              <a:gd name="T36" fmla="*/ 179 h 1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1" h="179">
                <a:moveTo>
                  <a:pt x="57" y="145"/>
                </a:moveTo>
                <a:lnTo>
                  <a:pt x="3" y="179"/>
                </a:lnTo>
                <a:lnTo>
                  <a:pt x="0" y="176"/>
                </a:lnTo>
                <a:lnTo>
                  <a:pt x="26" y="99"/>
                </a:lnTo>
                <a:lnTo>
                  <a:pt x="57" y="0"/>
                </a:lnTo>
                <a:lnTo>
                  <a:pt x="86" y="99"/>
                </a:lnTo>
                <a:lnTo>
                  <a:pt x="111" y="176"/>
                </a:lnTo>
                <a:lnTo>
                  <a:pt x="111" y="179"/>
                </a:lnTo>
                <a:lnTo>
                  <a:pt x="57" y="1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1" name="Line 30"/>
          <p:cNvSpPr>
            <a:spLocks noChangeShapeType="1"/>
          </p:cNvSpPr>
          <p:nvPr/>
        </p:nvSpPr>
        <p:spPr bwMode="auto">
          <a:xfrm flipV="1">
            <a:off x="7839075" y="5353050"/>
            <a:ext cx="0" cy="1936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2" name="Freeform 31"/>
          <p:cNvSpPr>
            <a:spLocks/>
          </p:cNvSpPr>
          <p:nvPr/>
        </p:nvSpPr>
        <p:spPr bwMode="auto">
          <a:xfrm>
            <a:off x="7753350" y="5154613"/>
            <a:ext cx="171450" cy="284162"/>
          </a:xfrm>
          <a:custGeom>
            <a:avLst/>
            <a:gdLst>
              <a:gd name="T0" fmla="*/ 2147483647 w 108"/>
              <a:gd name="T1" fmla="*/ 2147483647 h 179"/>
              <a:gd name="T2" fmla="*/ 0 w 108"/>
              <a:gd name="T3" fmla="*/ 2147483647 h 179"/>
              <a:gd name="T4" fmla="*/ 0 w 108"/>
              <a:gd name="T5" fmla="*/ 2147483647 h 179"/>
              <a:gd name="T6" fmla="*/ 0 w 108"/>
              <a:gd name="T7" fmla="*/ 2147483647 h 179"/>
              <a:gd name="T8" fmla="*/ 2147483647 w 108"/>
              <a:gd name="T9" fmla="*/ 2147483647 h 179"/>
              <a:gd name="T10" fmla="*/ 2147483647 w 108"/>
              <a:gd name="T11" fmla="*/ 0 h 179"/>
              <a:gd name="T12" fmla="*/ 2147483647 w 108"/>
              <a:gd name="T13" fmla="*/ 0 h 179"/>
              <a:gd name="T14" fmla="*/ 2147483647 w 108"/>
              <a:gd name="T15" fmla="*/ 2147483647 h 179"/>
              <a:gd name="T16" fmla="*/ 2147483647 w 108"/>
              <a:gd name="T17" fmla="*/ 2147483647 h 179"/>
              <a:gd name="T18" fmla="*/ 2147483647 w 108"/>
              <a:gd name="T19" fmla="*/ 2147483647 h 179"/>
              <a:gd name="T20" fmla="*/ 2147483647 w 108"/>
              <a:gd name="T21" fmla="*/ 2147483647 h 1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"/>
              <a:gd name="T34" fmla="*/ 0 h 179"/>
              <a:gd name="T35" fmla="*/ 108 w 108"/>
              <a:gd name="T36" fmla="*/ 179 h 1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" h="179">
                <a:moveTo>
                  <a:pt x="54" y="145"/>
                </a:moveTo>
                <a:lnTo>
                  <a:pt x="0" y="179"/>
                </a:lnTo>
                <a:lnTo>
                  <a:pt x="0" y="176"/>
                </a:lnTo>
                <a:lnTo>
                  <a:pt x="23" y="99"/>
                </a:lnTo>
                <a:lnTo>
                  <a:pt x="54" y="0"/>
                </a:lnTo>
                <a:lnTo>
                  <a:pt x="82" y="99"/>
                </a:lnTo>
                <a:lnTo>
                  <a:pt x="108" y="176"/>
                </a:lnTo>
                <a:lnTo>
                  <a:pt x="108" y="179"/>
                </a:lnTo>
                <a:lnTo>
                  <a:pt x="54" y="1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743" name="Group 28"/>
          <p:cNvGrpSpPr>
            <a:grpSpLocks/>
          </p:cNvGrpSpPr>
          <p:nvPr/>
        </p:nvGrpSpPr>
        <p:grpSpPr bwMode="auto">
          <a:xfrm>
            <a:off x="2960688" y="2079625"/>
            <a:ext cx="600075" cy="871538"/>
            <a:chOff x="2970213" y="2039938"/>
            <a:chExt cx="600075" cy="871537"/>
          </a:xfrm>
        </p:grpSpPr>
        <p:sp>
          <p:nvSpPr>
            <p:cNvPr id="30748" name="Line 32"/>
            <p:cNvSpPr>
              <a:spLocks noChangeShapeType="1"/>
            </p:cNvSpPr>
            <p:nvPr/>
          </p:nvSpPr>
          <p:spPr bwMode="auto">
            <a:xfrm>
              <a:off x="2970213" y="2365375"/>
              <a:ext cx="600075" cy="5461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9" name="Line 33"/>
            <p:cNvSpPr>
              <a:spLocks noChangeShapeType="1"/>
            </p:cNvSpPr>
            <p:nvPr/>
          </p:nvSpPr>
          <p:spPr bwMode="auto">
            <a:xfrm flipV="1">
              <a:off x="2970213" y="2039938"/>
              <a:ext cx="0" cy="87153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744" name="Text Box 49"/>
          <p:cNvSpPr txBox="1">
            <a:spLocks noChangeArrowheads="1"/>
          </p:cNvSpPr>
          <p:nvPr/>
        </p:nvSpPr>
        <p:spPr bwMode="auto">
          <a:xfrm>
            <a:off x="2513013" y="1757363"/>
            <a:ext cx="2081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Prolactin surges</a:t>
            </a:r>
          </a:p>
        </p:txBody>
      </p:sp>
      <p:sp>
        <p:nvSpPr>
          <p:cNvPr id="30745" name="Text Box 50"/>
          <p:cNvSpPr txBox="1">
            <a:spLocks noChangeArrowheads="1"/>
          </p:cNvSpPr>
          <p:nvPr/>
        </p:nvSpPr>
        <p:spPr bwMode="auto">
          <a:xfrm>
            <a:off x="660400" y="6048375"/>
            <a:ext cx="1392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Pregnancy</a:t>
            </a:r>
          </a:p>
        </p:txBody>
      </p:sp>
      <p:sp>
        <p:nvSpPr>
          <p:cNvPr id="30746" name="Text Box 51"/>
          <p:cNvSpPr txBox="1">
            <a:spLocks noChangeArrowheads="1"/>
          </p:cNvSpPr>
          <p:nvPr/>
        </p:nvSpPr>
        <p:spPr bwMode="auto">
          <a:xfrm>
            <a:off x="4787900" y="6048375"/>
            <a:ext cx="1220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Lactation</a:t>
            </a:r>
          </a:p>
        </p:txBody>
      </p:sp>
      <p:sp>
        <p:nvSpPr>
          <p:cNvPr id="30747" name="Text Box 52"/>
          <p:cNvSpPr txBox="1">
            <a:spLocks noChangeArrowheads="1"/>
          </p:cNvSpPr>
          <p:nvPr/>
        </p:nvSpPr>
        <p:spPr bwMode="auto">
          <a:xfrm>
            <a:off x="4787900" y="5553075"/>
            <a:ext cx="1208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Feedings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Fig. 28.3</a:t>
            </a:r>
          </a:p>
        </p:txBody>
      </p:sp>
      <p:pic>
        <p:nvPicPr>
          <p:cNvPr id="9219" name="Picture 636" descr="\\172.16.3.215\data4\Graphics\Powerpoint\MH_DCM\MH_DCM-TEXTEDIT PROJECTS\SALADIN 7e\Processed files\chapt28\chapt28_textedit\jpg\sal03717_28_0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198438"/>
            <a:ext cx="403542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641"/>
          <p:cNvSpPr>
            <a:spLocks noChangeShapeType="1"/>
          </p:cNvSpPr>
          <p:nvPr/>
        </p:nvSpPr>
        <p:spPr bwMode="auto">
          <a:xfrm flipV="1">
            <a:off x="2955925" y="1568450"/>
            <a:ext cx="1588" cy="968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5" name="Line 642"/>
          <p:cNvSpPr>
            <a:spLocks noChangeShapeType="1"/>
          </p:cNvSpPr>
          <p:nvPr/>
        </p:nvSpPr>
        <p:spPr bwMode="auto">
          <a:xfrm flipH="1">
            <a:off x="6061075" y="1784350"/>
            <a:ext cx="17145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6" name="Line 643"/>
          <p:cNvSpPr>
            <a:spLocks noChangeShapeType="1"/>
          </p:cNvSpPr>
          <p:nvPr/>
        </p:nvSpPr>
        <p:spPr bwMode="auto">
          <a:xfrm flipH="1">
            <a:off x="6075363" y="1866900"/>
            <a:ext cx="157162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7" name="Line 644"/>
          <p:cNvSpPr>
            <a:spLocks noChangeShapeType="1"/>
          </p:cNvSpPr>
          <p:nvPr/>
        </p:nvSpPr>
        <p:spPr bwMode="auto">
          <a:xfrm>
            <a:off x="6062663" y="1981200"/>
            <a:ext cx="166687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8" name="Line 645"/>
          <p:cNvSpPr>
            <a:spLocks noChangeShapeType="1"/>
          </p:cNvSpPr>
          <p:nvPr/>
        </p:nvSpPr>
        <p:spPr bwMode="auto">
          <a:xfrm>
            <a:off x="5519738" y="2413000"/>
            <a:ext cx="728662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9" name="Line 646"/>
          <p:cNvSpPr>
            <a:spLocks noChangeShapeType="1"/>
          </p:cNvSpPr>
          <p:nvPr/>
        </p:nvSpPr>
        <p:spPr bwMode="auto">
          <a:xfrm>
            <a:off x="5729288" y="2593975"/>
            <a:ext cx="519112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" name="Freeform 647"/>
          <p:cNvSpPr>
            <a:spLocks/>
          </p:cNvSpPr>
          <p:nvPr/>
        </p:nvSpPr>
        <p:spPr bwMode="auto">
          <a:xfrm>
            <a:off x="5689600" y="2801938"/>
            <a:ext cx="187325" cy="88900"/>
          </a:xfrm>
          <a:custGeom>
            <a:avLst/>
            <a:gdLst>
              <a:gd name="T0" fmla="*/ 0 w 203"/>
              <a:gd name="T1" fmla="*/ 2147483647 h 97"/>
              <a:gd name="T2" fmla="*/ 2147483647 w 203"/>
              <a:gd name="T3" fmla="*/ 0 h 97"/>
              <a:gd name="T4" fmla="*/ 2147483647 w 203"/>
              <a:gd name="T5" fmla="*/ 0 h 97"/>
              <a:gd name="T6" fmla="*/ 0 60000 65536"/>
              <a:gd name="T7" fmla="*/ 0 60000 65536"/>
              <a:gd name="T8" fmla="*/ 0 60000 65536"/>
              <a:gd name="T9" fmla="*/ 0 w 203"/>
              <a:gd name="T10" fmla="*/ 0 h 97"/>
              <a:gd name="T11" fmla="*/ 203 w 203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" h="97">
                <a:moveTo>
                  <a:pt x="0" y="97"/>
                </a:moveTo>
                <a:lnTo>
                  <a:pt x="86" y="0"/>
                </a:lnTo>
                <a:lnTo>
                  <a:pt x="20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Freeform 648"/>
          <p:cNvSpPr>
            <a:spLocks/>
          </p:cNvSpPr>
          <p:nvPr/>
        </p:nvSpPr>
        <p:spPr bwMode="auto">
          <a:xfrm>
            <a:off x="5084763" y="3119438"/>
            <a:ext cx="247650" cy="354012"/>
          </a:xfrm>
          <a:custGeom>
            <a:avLst/>
            <a:gdLst>
              <a:gd name="T0" fmla="*/ 0 w 268"/>
              <a:gd name="T1" fmla="*/ 0 h 385"/>
              <a:gd name="T2" fmla="*/ 2147483647 w 268"/>
              <a:gd name="T3" fmla="*/ 2147483647 h 385"/>
              <a:gd name="T4" fmla="*/ 2147483647 w 268"/>
              <a:gd name="T5" fmla="*/ 2147483647 h 385"/>
              <a:gd name="T6" fmla="*/ 0 60000 65536"/>
              <a:gd name="T7" fmla="*/ 0 60000 65536"/>
              <a:gd name="T8" fmla="*/ 0 60000 65536"/>
              <a:gd name="T9" fmla="*/ 0 w 268"/>
              <a:gd name="T10" fmla="*/ 0 h 385"/>
              <a:gd name="T11" fmla="*/ 268 w 268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" h="385">
                <a:moveTo>
                  <a:pt x="0" y="0"/>
                </a:moveTo>
                <a:lnTo>
                  <a:pt x="152" y="385"/>
                </a:lnTo>
                <a:lnTo>
                  <a:pt x="268" y="385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2" name="Freeform 649"/>
          <p:cNvSpPr>
            <a:spLocks/>
          </p:cNvSpPr>
          <p:nvPr/>
        </p:nvSpPr>
        <p:spPr bwMode="auto">
          <a:xfrm>
            <a:off x="2579688" y="1666875"/>
            <a:ext cx="569912" cy="122238"/>
          </a:xfrm>
          <a:custGeom>
            <a:avLst/>
            <a:gdLst>
              <a:gd name="T0" fmla="*/ 2147483647 w 619"/>
              <a:gd name="T1" fmla="*/ 2147483647 h 133"/>
              <a:gd name="T2" fmla="*/ 2147483647 w 619"/>
              <a:gd name="T3" fmla="*/ 0 h 133"/>
              <a:gd name="T4" fmla="*/ 0 w 619"/>
              <a:gd name="T5" fmla="*/ 0 h 133"/>
              <a:gd name="T6" fmla="*/ 0 w 619"/>
              <a:gd name="T7" fmla="*/ 2147483647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619"/>
              <a:gd name="T13" fmla="*/ 0 h 133"/>
              <a:gd name="T14" fmla="*/ 619 w 619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9" h="133">
                <a:moveTo>
                  <a:pt x="619" y="133"/>
                </a:moveTo>
                <a:lnTo>
                  <a:pt x="619" y="0"/>
                </a:lnTo>
                <a:lnTo>
                  <a:pt x="0" y="0"/>
                </a:lnTo>
                <a:lnTo>
                  <a:pt x="0" y="79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3" name="Freeform 650"/>
          <p:cNvSpPr>
            <a:spLocks/>
          </p:cNvSpPr>
          <p:nvPr/>
        </p:nvSpPr>
        <p:spPr bwMode="auto">
          <a:xfrm>
            <a:off x="3200400" y="1666875"/>
            <a:ext cx="412750" cy="234950"/>
          </a:xfrm>
          <a:custGeom>
            <a:avLst/>
            <a:gdLst>
              <a:gd name="T0" fmla="*/ 2147483647 w 450"/>
              <a:gd name="T1" fmla="*/ 2147483647 h 255"/>
              <a:gd name="T2" fmla="*/ 2147483647 w 450"/>
              <a:gd name="T3" fmla="*/ 2147483647 h 255"/>
              <a:gd name="T4" fmla="*/ 0 w 450"/>
              <a:gd name="T5" fmla="*/ 0 h 255"/>
              <a:gd name="T6" fmla="*/ 0 w 450"/>
              <a:gd name="T7" fmla="*/ 2147483647 h 255"/>
              <a:gd name="T8" fmla="*/ 0 60000 65536"/>
              <a:gd name="T9" fmla="*/ 0 60000 65536"/>
              <a:gd name="T10" fmla="*/ 0 60000 65536"/>
              <a:gd name="T11" fmla="*/ 0 60000 65536"/>
              <a:gd name="T12" fmla="*/ 0 w 450"/>
              <a:gd name="T13" fmla="*/ 0 h 255"/>
              <a:gd name="T14" fmla="*/ 450 w 450"/>
              <a:gd name="T15" fmla="*/ 255 h 2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0" h="255">
                <a:moveTo>
                  <a:pt x="450" y="255"/>
                </a:moveTo>
                <a:lnTo>
                  <a:pt x="450" y="2"/>
                </a:lnTo>
                <a:lnTo>
                  <a:pt x="0" y="0"/>
                </a:lnTo>
                <a:lnTo>
                  <a:pt x="0" y="142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" name="Line 651"/>
          <p:cNvSpPr>
            <a:spLocks noChangeShapeType="1"/>
          </p:cNvSpPr>
          <p:nvPr/>
        </p:nvSpPr>
        <p:spPr bwMode="auto">
          <a:xfrm flipV="1">
            <a:off x="3408363" y="1568450"/>
            <a:ext cx="1587" cy="101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5" name="Freeform 652"/>
          <p:cNvSpPr>
            <a:spLocks/>
          </p:cNvSpPr>
          <p:nvPr/>
        </p:nvSpPr>
        <p:spPr bwMode="auto">
          <a:xfrm>
            <a:off x="3922713" y="1573213"/>
            <a:ext cx="163512" cy="160337"/>
          </a:xfrm>
          <a:custGeom>
            <a:avLst/>
            <a:gdLst>
              <a:gd name="T0" fmla="*/ 0 w 177"/>
              <a:gd name="T1" fmla="*/ 0 h 173"/>
              <a:gd name="T2" fmla="*/ 0 w 177"/>
              <a:gd name="T3" fmla="*/ 2147483647 h 173"/>
              <a:gd name="T4" fmla="*/ 2147483647 w 177"/>
              <a:gd name="T5" fmla="*/ 2147483647 h 173"/>
              <a:gd name="T6" fmla="*/ 0 60000 65536"/>
              <a:gd name="T7" fmla="*/ 0 60000 65536"/>
              <a:gd name="T8" fmla="*/ 0 60000 65536"/>
              <a:gd name="T9" fmla="*/ 0 w 177"/>
              <a:gd name="T10" fmla="*/ 0 h 173"/>
              <a:gd name="T11" fmla="*/ 177 w 177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173">
                <a:moveTo>
                  <a:pt x="0" y="0"/>
                </a:moveTo>
                <a:lnTo>
                  <a:pt x="0" y="51"/>
                </a:lnTo>
                <a:lnTo>
                  <a:pt x="177" y="173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6" name="Freeform 653"/>
          <p:cNvSpPr>
            <a:spLocks/>
          </p:cNvSpPr>
          <p:nvPr/>
        </p:nvSpPr>
        <p:spPr bwMode="auto">
          <a:xfrm>
            <a:off x="4243388" y="1568450"/>
            <a:ext cx="338137" cy="473075"/>
          </a:xfrm>
          <a:custGeom>
            <a:avLst/>
            <a:gdLst>
              <a:gd name="T0" fmla="*/ 0 w 368"/>
              <a:gd name="T1" fmla="*/ 0 h 514"/>
              <a:gd name="T2" fmla="*/ 2147483647 w 368"/>
              <a:gd name="T3" fmla="*/ 2147483647 h 514"/>
              <a:gd name="T4" fmla="*/ 2147483647 w 368"/>
              <a:gd name="T5" fmla="*/ 2147483647 h 514"/>
              <a:gd name="T6" fmla="*/ 0 60000 65536"/>
              <a:gd name="T7" fmla="*/ 0 60000 65536"/>
              <a:gd name="T8" fmla="*/ 0 60000 65536"/>
              <a:gd name="T9" fmla="*/ 0 w 368"/>
              <a:gd name="T10" fmla="*/ 0 h 514"/>
              <a:gd name="T11" fmla="*/ 368 w 368"/>
              <a:gd name="T12" fmla="*/ 514 h 5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8" h="514">
                <a:moveTo>
                  <a:pt x="0" y="0"/>
                </a:moveTo>
                <a:lnTo>
                  <a:pt x="2" y="120"/>
                </a:lnTo>
                <a:lnTo>
                  <a:pt x="368" y="51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7" name="Line 654"/>
          <p:cNvSpPr>
            <a:spLocks noChangeShapeType="1"/>
          </p:cNvSpPr>
          <p:nvPr/>
        </p:nvSpPr>
        <p:spPr bwMode="auto">
          <a:xfrm>
            <a:off x="5776913" y="1655763"/>
            <a:ext cx="1587" cy="1444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8" name="Freeform 655"/>
          <p:cNvSpPr>
            <a:spLocks/>
          </p:cNvSpPr>
          <p:nvPr/>
        </p:nvSpPr>
        <p:spPr bwMode="auto">
          <a:xfrm>
            <a:off x="5108575" y="1539875"/>
            <a:ext cx="179388" cy="395288"/>
          </a:xfrm>
          <a:custGeom>
            <a:avLst/>
            <a:gdLst>
              <a:gd name="T0" fmla="*/ 0 w 195"/>
              <a:gd name="T1" fmla="*/ 0 h 430"/>
              <a:gd name="T2" fmla="*/ 2147483647 w 195"/>
              <a:gd name="T3" fmla="*/ 2147483647 h 430"/>
              <a:gd name="T4" fmla="*/ 2147483647 w 195"/>
              <a:gd name="T5" fmla="*/ 2147483647 h 430"/>
              <a:gd name="T6" fmla="*/ 0 60000 65536"/>
              <a:gd name="T7" fmla="*/ 0 60000 65536"/>
              <a:gd name="T8" fmla="*/ 0 60000 65536"/>
              <a:gd name="T9" fmla="*/ 0 w 195"/>
              <a:gd name="T10" fmla="*/ 0 h 430"/>
              <a:gd name="T11" fmla="*/ 195 w 195"/>
              <a:gd name="T12" fmla="*/ 430 h 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" h="430">
                <a:moveTo>
                  <a:pt x="0" y="0"/>
                </a:moveTo>
                <a:lnTo>
                  <a:pt x="4" y="137"/>
                </a:lnTo>
                <a:lnTo>
                  <a:pt x="195" y="43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9" name="Line 656"/>
          <p:cNvSpPr>
            <a:spLocks noChangeShapeType="1"/>
          </p:cNvSpPr>
          <p:nvPr/>
        </p:nvSpPr>
        <p:spPr bwMode="auto">
          <a:xfrm flipH="1">
            <a:off x="3287713" y="3121025"/>
            <a:ext cx="677862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0" name="Freeform 657"/>
          <p:cNvSpPr>
            <a:spLocks/>
          </p:cNvSpPr>
          <p:nvPr/>
        </p:nvSpPr>
        <p:spPr bwMode="auto">
          <a:xfrm>
            <a:off x="3330575" y="2974975"/>
            <a:ext cx="868363" cy="20638"/>
          </a:xfrm>
          <a:custGeom>
            <a:avLst/>
            <a:gdLst>
              <a:gd name="T0" fmla="*/ 2147483647 w 944"/>
              <a:gd name="T1" fmla="*/ 2147483647 h 23"/>
              <a:gd name="T2" fmla="*/ 2147483647 w 944"/>
              <a:gd name="T3" fmla="*/ 0 h 23"/>
              <a:gd name="T4" fmla="*/ 0 w 944"/>
              <a:gd name="T5" fmla="*/ 0 h 23"/>
              <a:gd name="T6" fmla="*/ 0 60000 65536"/>
              <a:gd name="T7" fmla="*/ 0 60000 65536"/>
              <a:gd name="T8" fmla="*/ 0 60000 65536"/>
              <a:gd name="T9" fmla="*/ 0 w 944"/>
              <a:gd name="T10" fmla="*/ 0 h 23"/>
              <a:gd name="T11" fmla="*/ 944 w 944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4" h="23">
                <a:moveTo>
                  <a:pt x="944" y="23"/>
                </a:moveTo>
                <a:lnTo>
                  <a:pt x="813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1" name="Line 658"/>
          <p:cNvSpPr>
            <a:spLocks noChangeShapeType="1"/>
          </p:cNvSpPr>
          <p:nvPr/>
        </p:nvSpPr>
        <p:spPr bwMode="auto">
          <a:xfrm>
            <a:off x="3060700" y="3279775"/>
            <a:ext cx="1046163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2" name="Line 659"/>
          <p:cNvSpPr>
            <a:spLocks noChangeShapeType="1"/>
          </p:cNvSpPr>
          <p:nvPr/>
        </p:nvSpPr>
        <p:spPr bwMode="auto">
          <a:xfrm>
            <a:off x="3268663" y="2601913"/>
            <a:ext cx="57785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3" name="Freeform 660"/>
          <p:cNvSpPr>
            <a:spLocks/>
          </p:cNvSpPr>
          <p:nvPr/>
        </p:nvSpPr>
        <p:spPr bwMode="auto">
          <a:xfrm>
            <a:off x="3211513" y="2828925"/>
            <a:ext cx="965200" cy="15875"/>
          </a:xfrm>
          <a:custGeom>
            <a:avLst/>
            <a:gdLst>
              <a:gd name="T0" fmla="*/ 0 w 1050"/>
              <a:gd name="T1" fmla="*/ 0 h 17"/>
              <a:gd name="T2" fmla="*/ 2147483647 w 1050"/>
              <a:gd name="T3" fmla="*/ 0 h 17"/>
              <a:gd name="T4" fmla="*/ 2147483647 w 1050"/>
              <a:gd name="T5" fmla="*/ 2147483647 h 17"/>
              <a:gd name="T6" fmla="*/ 0 60000 65536"/>
              <a:gd name="T7" fmla="*/ 0 60000 65536"/>
              <a:gd name="T8" fmla="*/ 0 60000 65536"/>
              <a:gd name="T9" fmla="*/ 0 w 1050"/>
              <a:gd name="T10" fmla="*/ 0 h 17"/>
              <a:gd name="T11" fmla="*/ 1050 w 1050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0" h="17">
                <a:moveTo>
                  <a:pt x="0" y="0"/>
                </a:moveTo>
                <a:lnTo>
                  <a:pt x="886" y="0"/>
                </a:lnTo>
                <a:lnTo>
                  <a:pt x="1050" y="17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4" name="Freeform 661"/>
          <p:cNvSpPr>
            <a:spLocks/>
          </p:cNvSpPr>
          <p:nvPr/>
        </p:nvSpPr>
        <p:spPr bwMode="auto">
          <a:xfrm>
            <a:off x="3195638" y="3290888"/>
            <a:ext cx="1033462" cy="174625"/>
          </a:xfrm>
          <a:custGeom>
            <a:avLst/>
            <a:gdLst>
              <a:gd name="T0" fmla="*/ 0 w 1074"/>
              <a:gd name="T1" fmla="*/ 2147483647 h 190"/>
              <a:gd name="T2" fmla="*/ 2147483647 w 1074"/>
              <a:gd name="T3" fmla="*/ 2147483647 h 190"/>
              <a:gd name="T4" fmla="*/ 2147483647 w 1074"/>
              <a:gd name="T5" fmla="*/ 0 h 190"/>
              <a:gd name="T6" fmla="*/ 0 60000 65536"/>
              <a:gd name="T7" fmla="*/ 0 60000 65536"/>
              <a:gd name="T8" fmla="*/ 0 60000 65536"/>
              <a:gd name="T9" fmla="*/ 0 w 1074"/>
              <a:gd name="T10" fmla="*/ 0 h 190"/>
              <a:gd name="T11" fmla="*/ 1074 w 1074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4" h="190">
                <a:moveTo>
                  <a:pt x="0" y="190"/>
                </a:moveTo>
                <a:lnTo>
                  <a:pt x="880" y="190"/>
                </a:lnTo>
                <a:lnTo>
                  <a:pt x="1074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5" name="Line 662"/>
          <p:cNvSpPr>
            <a:spLocks noChangeShapeType="1"/>
          </p:cNvSpPr>
          <p:nvPr/>
        </p:nvSpPr>
        <p:spPr bwMode="auto">
          <a:xfrm flipH="1">
            <a:off x="3309938" y="2713038"/>
            <a:ext cx="712787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6" name="Freeform 663"/>
          <p:cNvSpPr>
            <a:spLocks/>
          </p:cNvSpPr>
          <p:nvPr/>
        </p:nvSpPr>
        <p:spPr bwMode="auto">
          <a:xfrm>
            <a:off x="4613275" y="1663700"/>
            <a:ext cx="438150" cy="582613"/>
          </a:xfrm>
          <a:custGeom>
            <a:avLst/>
            <a:gdLst>
              <a:gd name="T0" fmla="*/ 0 w 477"/>
              <a:gd name="T1" fmla="*/ 0 h 633"/>
              <a:gd name="T2" fmla="*/ 0 w 477"/>
              <a:gd name="T3" fmla="*/ 2147483647 h 633"/>
              <a:gd name="T4" fmla="*/ 2147483647 w 477"/>
              <a:gd name="T5" fmla="*/ 2147483647 h 633"/>
              <a:gd name="T6" fmla="*/ 0 60000 65536"/>
              <a:gd name="T7" fmla="*/ 0 60000 65536"/>
              <a:gd name="T8" fmla="*/ 0 60000 65536"/>
              <a:gd name="T9" fmla="*/ 0 w 477"/>
              <a:gd name="T10" fmla="*/ 0 h 633"/>
              <a:gd name="T11" fmla="*/ 477 w 477"/>
              <a:gd name="T12" fmla="*/ 633 h 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7" h="633">
                <a:moveTo>
                  <a:pt x="0" y="0"/>
                </a:moveTo>
                <a:lnTo>
                  <a:pt x="0" y="86"/>
                </a:lnTo>
                <a:lnTo>
                  <a:pt x="477" y="633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" name="Freeform 664"/>
          <p:cNvSpPr>
            <a:spLocks/>
          </p:cNvSpPr>
          <p:nvPr/>
        </p:nvSpPr>
        <p:spPr bwMode="auto">
          <a:xfrm>
            <a:off x="2292350" y="1728788"/>
            <a:ext cx="260350" cy="395287"/>
          </a:xfrm>
          <a:custGeom>
            <a:avLst/>
            <a:gdLst>
              <a:gd name="T0" fmla="*/ 2147483647 w 282"/>
              <a:gd name="T1" fmla="*/ 2147483647 h 430"/>
              <a:gd name="T2" fmla="*/ 2147483647 w 282"/>
              <a:gd name="T3" fmla="*/ 0 h 430"/>
              <a:gd name="T4" fmla="*/ 0 w 282"/>
              <a:gd name="T5" fmla="*/ 2147483647 h 430"/>
              <a:gd name="T6" fmla="*/ 2147483647 w 282"/>
              <a:gd name="T7" fmla="*/ 2147483647 h 430"/>
              <a:gd name="T8" fmla="*/ 0 60000 65536"/>
              <a:gd name="T9" fmla="*/ 0 60000 65536"/>
              <a:gd name="T10" fmla="*/ 0 60000 65536"/>
              <a:gd name="T11" fmla="*/ 0 60000 65536"/>
              <a:gd name="T12" fmla="*/ 0 w 282"/>
              <a:gd name="T13" fmla="*/ 0 h 430"/>
              <a:gd name="T14" fmla="*/ 282 w 282"/>
              <a:gd name="T15" fmla="*/ 430 h 4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2" h="430">
                <a:moveTo>
                  <a:pt x="282" y="30"/>
                </a:moveTo>
                <a:lnTo>
                  <a:pt x="231" y="0"/>
                </a:lnTo>
                <a:lnTo>
                  <a:pt x="0" y="402"/>
                </a:lnTo>
                <a:lnTo>
                  <a:pt x="47" y="43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8" name="Line 665"/>
          <p:cNvSpPr>
            <a:spLocks noChangeShapeType="1"/>
          </p:cNvSpPr>
          <p:nvPr/>
        </p:nvSpPr>
        <p:spPr bwMode="auto">
          <a:xfrm>
            <a:off x="2422525" y="1566863"/>
            <a:ext cx="1588" cy="3063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9" name="Line 666"/>
          <p:cNvSpPr>
            <a:spLocks noChangeShapeType="1"/>
          </p:cNvSpPr>
          <p:nvPr/>
        </p:nvSpPr>
        <p:spPr bwMode="auto">
          <a:xfrm>
            <a:off x="4202113" y="3429000"/>
            <a:ext cx="65722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0" name="Freeform 667"/>
          <p:cNvSpPr>
            <a:spLocks/>
          </p:cNvSpPr>
          <p:nvPr/>
        </p:nvSpPr>
        <p:spPr bwMode="auto">
          <a:xfrm>
            <a:off x="2543175" y="2298700"/>
            <a:ext cx="93663" cy="166688"/>
          </a:xfrm>
          <a:custGeom>
            <a:avLst/>
            <a:gdLst>
              <a:gd name="T0" fmla="*/ 0 w 102"/>
              <a:gd name="T1" fmla="*/ 2147483647 h 180"/>
              <a:gd name="T2" fmla="*/ 2147483647 w 102"/>
              <a:gd name="T3" fmla="*/ 2147483647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102" y="180"/>
                </a:lnTo>
                <a:lnTo>
                  <a:pt x="55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1" name="Freeform 668"/>
          <p:cNvSpPr>
            <a:spLocks/>
          </p:cNvSpPr>
          <p:nvPr/>
        </p:nvSpPr>
        <p:spPr bwMode="auto">
          <a:xfrm>
            <a:off x="5970588" y="1908175"/>
            <a:ext cx="88900" cy="98425"/>
          </a:xfrm>
          <a:custGeom>
            <a:avLst/>
            <a:gdLst>
              <a:gd name="T0" fmla="*/ 2147483647 w 98"/>
              <a:gd name="T1" fmla="*/ 2147483647 h 107"/>
              <a:gd name="T2" fmla="*/ 2147483647 w 98"/>
              <a:gd name="T3" fmla="*/ 2147483647 h 107"/>
              <a:gd name="T4" fmla="*/ 2147483647 w 98"/>
              <a:gd name="T5" fmla="*/ 2147483647 h 107"/>
              <a:gd name="T6" fmla="*/ 2147483647 w 98"/>
              <a:gd name="T7" fmla="*/ 2147483647 h 107"/>
              <a:gd name="T8" fmla="*/ 2147483647 w 98"/>
              <a:gd name="T9" fmla="*/ 2147483647 h 107"/>
              <a:gd name="T10" fmla="*/ 2147483647 w 98"/>
              <a:gd name="T11" fmla="*/ 2147483647 h 107"/>
              <a:gd name="T12" fmla="*/ 2147483647 w 98"/>
              <a:gd name="T13" fmla="*/ 2147483647 h 107"/>
              <a:gd name="T14" fmla="*/ 2147483647 w 98"/>
              <a:gd name="T15" fmla="*/ 2147483647 h 107"/>
              <a:gd name="T16" fmla="*/ 2147483647 w 98"/>
              <a:gd name="T17" fmla="*/ 2147483647 h 107"/>
              <a:gd name="T18" fmla="*/ 2147483647 w 98"/>
              <a:gd name="T19" fmla="*/ 2147483647 h 107"/>
              <a:gd name="T20" fmla="*/ 2147483647 w 98"/>
              <a:gd name="T21" fmla="*/ 2147483647 h 107"/>
              <a:gd name="T22" fmla="*/ 2147483647 w 98"/>
              <a:gd name="T23" fmla="*/ 2147483647 h 107"/>
              <a:gd name="T24" fmla="*/ 2147483647 w 98"/>
              <a:gd name="T25" fmla="*/ 2147483647 h 107"/>
              <a:gd name="T26" fmla="*/ 2147483647 w 98"/>
              <a:gd name="T27" fmla="*/ 2147483647 h 107"/>
              <a:gd name="T28" fmla="*/ 2147483647 w 98"/>
              <a:gd name="T29" fmla="*/ 2147483647 h 107"/>
              <a:gd name="T30" fmla="*/ 2147483647 w 98"/>
              <a:gd name="T31" fmla="*/ 2147483647 h 107"/>
              <a:gd name="T32" fmla="*/ 2147483647 w 98"/>
              <a:gd name="T33" fmla="*/ 2147483647 h 107"/>
              <a:gd name="T34" fmla="*/ 2147483647 w 98"/>
              <a:gd name="T35" fmla="*/ 2147483647 h 107"/>
              <a:gd name="T36" fmla="*/ 2147483647 w 98"/>
              <a:gd name="T37" fmla="*/ 2147483647 h 107"/>
              <a:gd name="T38" fmla="*/ 2147483647 w 98"/>
              <a:gd name="T39" fmla="*/ 2147483647 h 107"/>
              <a:gd name="T40" fmla="*/ 0 w 98"/>
              <a:gd name="T41" fmla="*/ 2147483647 h 107"/>
              <a:gd name="T42" fmla="*/ 2147483647 w 98"/>
              <a:gd name="T43" fmla="*/ 2147483647 h 107"/>
              <a:gd name="T44" fmla="*/ 2147483647 w 98"/>
              <a:gd name="T45" fmla="*/ 2147483647 h 107"/>
              <a:gd name="T46" fmla="*/ 2147483647 w 98"/>
              <a:gd name="T47" fmla="*/ 2147483647 h 107"/>
              <a:gd name="T48" fmla="*/ 2147483647 w 98"/>
              <a:gd name="T49" fmla="*/ 2147483647 h 107"/>
              <a:gd name="T50" fmla="*/ 2147483647 w 98"/>
              <a:gd name="T51" fmla="*/ 2147483647 h 107"/>
              <a:gd name="T52" fmla="*/ 2147483647 w 98"/>
              <a:gd name="T53" fmla="*/ 0 h 107"/>
              <a:gd name="T54" fmla="*/ 2147483647 w 98"/>
              <a:gd name="T55" fmla="*/ 0 h 107"/>
              <a:gd name="T56" fmla="*/ 2147483647 w 98"/>
              <a:gd name="T57" fmla="*/ 2147483647 h 10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8"/>
              <a:gd name="T88" fmla="*/ 0 h 107"/>
              <a:gd name="T89" fmla="*/ 98 w 98"/>
              <a:gd name="T90" fmla="*/ 107 h 10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8" h="107">
                <a:moveTo>
                  <a:pt x="94" y="57"/>
                </a:moveTo>
                <a:lnTo>
                  <a:pt x="94" y="57"/>
                </a:lnTo>
                <a:lnTo>
                  <a:pt x="98" y="70"/>
                </a:lnTo>
                <a:lnTo>
                  <a:pt x="98" y="83"/>
                </a:lnTo>
                <a:lnTo>
                  <a:pt x="96" y="94"/>
                </a:lnTo>
                <a:lnTo>
                  <a:pt x="90" y="102"/>
                </a:lnTo>
                <a:lnTo>
                  <a:pt x="83" y="107"/>
                </a:lnTo>
                <a:lnTo>
                  <a:pt x="75" y="107"/>
                </a:lnTo>
                <a:lnTo>
                  <a:pt x="68" y="107"/>
                </a:lnTo>
                <a:lnTo>
                  <a:pt x="57" y="104"/>
                </a:lnTo>
                <a:lnTo>
                  <a:pt x="49" y="100"/>
                </a:lnTo>
                <a:lnTo>
                  <a:pt x="38" y="94"/>
                </a:lnTo>
                <a:lnTo>
                  <a:pt x="30" y="85"/>
                </a:lnTo>
                <a:lnTo>
                  <a:pt x="21" y="77"/>
                </a:lnTo>
                <a:lnTo>
                  <a:pt x="15" y="66"/>
                </a:lnTo>
                <a:lnTo>
                  <a:pt x="8" y="55"/>
                </a:lnTo>
                <a:lnTo>
                  <a:pt x="4" y="44"/>
                </a:lnTo>
                <a:lnTo>
                  <a:pt x="2" y="36"/>
                </a:lnTo>
                <a:lnTo>
                  <a:pt x="0" y="25"/>
                </a:lnTo>
                <a:lnTo>
                  <a:pt x="2" y="17"/>
                </a:lnTo>
                <a:lnTo>
                  <a:pt x="4" y="10"/>
                </a:lnTo>
                <a:lnTo>
                  <a:pt x="8" y="4"/>
                </a:lnTo>
                <a:lnTo>
                  <a:pt x="15" y="2"/>
                </a:lnTo>
                <a:lnTo>
                  <a:pt x="23" y="0"/>
                </a:lnTo>
                <a:lnTo>
                  <a:pt x="30" y="0"/>
                </a:lnTo>
                <a:lnTo>
                  <a:pt x="38" y="2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2" name="Freeform 669"/>
          <p:cNvSpPr>
            <a:spLocks/>
          </p:cNvSpPr>
          <p:nvPr/>
        </p:nvSpPr>
        <p:spPr bwMode="auto">
          <a:xfrm>
            <a:off x="5416550" y="3043238"/>
            <a:ext cx="68263" cy="66675"/>
          </a:xfrm>
          <a:custGeom>
            <a:avLst/>
            <a:gdLst>
              <a:gd name="T0" fmla="*/ 2147483647 w 73"/>
              <a:gd name="T1" fmla="*/ 2147483647 h 73"/>
              <a:gd name="T2" fmla="*/ 2147483647 w 73"/>
              <a:gd name="T3" fmla="*/ 2147483647 h 73"/>
              <a:gd name="T4" fmla="*/ 2147483647 w 73"/>
              <a:gd name="T5" fmla="*/ 2147483647 h 73"/>
              <a:gd name="T6" fmla="*/ 2147483647 w 73"/>
              <a:gd name="T7" fmla="*/ 2147483647 h 73"/>
              <a:gd name="T8" fmla="*/ 2147483647 w 73"/>
              <a:gd name="T9" fmla="*/ 2147483647 h 73"/>
              <a:gd name="T10" fmla="*/ 2147483647 w 73"/>
              <a:gd name="T11" fmla="*/ 2147483647 h 73"/>
              <a:gd name="T12" fmla="*/ 2147483647 w 73"/>
              <a:gd name="T13" fmla="*/ 2147483647 h 73"/>
              <a:gd name="T14" fmla="*/ 2147483647 w 73"/>
              <a:gd name="T15" fmla="*/ 2147483647 h 73"/>
              <a:gd name="T16" fmla="*/ 0 w 73"/>
              <a:gd name="T17" fmla="*/ 2147483647 h 73"/>
              <a:gd name="T18" fmla="*/ 0 w 73"/>
              <a:gd name="T19" fmla="*/ 2147483647 h 73"/>
              <a:gd name="T20" fmla="*/ 2147483647 w 73"/>
              <a:gd name="T21" fmla="*/ 2147483647 h 73"/>
              <a:gd name="T22" fmla="*/ 2147483647 w 73"/>
              <a:gd name="T23" fmla="*/ 2147483647 h 73"/>
              <a:gd name="T24" fmla="*/ 2147483647 w 73"/>
              <a:gd name="T25" fmla="*/ 2147483647 h 73"/>
              <a:gd name="T26" fmla="*/ 2147483647 w 73"/>
              <a:gd name="T27" fmla="*/ 2147483647 h 73"/>
              <a:gd name="T28" fmla="*/ 2147483647 w 73"/>
              <a:gd name="T29" fmla="*/ 2147483647 h 73"/>
              <a:gd name="T30" fmla="*/ 2147483647 w 73"/>
              <a:gd name="T31" fmla="*/ 0 h 73"/>
              <a:gd name="T32" fmla="*/ 2147483647 w 73"/>
              <a:gd name="T33" fmla="*/ 0 h 73"/>
              <a:gd name="T34" fmla="*/ 2147483647 w 73"/>
              <a:gd name="T35" fmla="*/ 0 h 73"/>
              <a:gd name="T36" fmla="*/ 2147483647 w 73"/>
              <a:gd name="T37" fmla="*/ 2147483647 h 73"/>
              <a:gd name="T38" fmla="*/ 2147483647 w 73"/>
              <a:gd name="T39" fmla="*/ 2147483647 h 73"/>
              <a:gd name="T40" fmla="*/ 2147483647 w 73"/>
              <a:gd name="T41" fmla="*/ 2147483647 h 73"/>
              <a:gd name="T42" fmla="*/ 2147483647 w 73"/>
              <a:gd name="T43" fmla="*/ 2147483647 h 73"/>
              <a:gd name="T44" fmla="*/ 2147483647 w 73"/>
              <a:gd name="T45" fmla="*/ 2147483647 h 73"/>
              <a:gd name="T46" fmla="*/ 2147483647 w 73"/>
              <a:gd name="T47" fmla="*/ 2147483647 h 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3"/>
              <a:gd name="T73" fmla="*/ 0 h 73"/>
              <a:gd name="T74" fmla="*/ 73 w 73"/>
              <a:gd name="T75" fmla="*/ 73 h 7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3" h="73">
                <a:moveTo>
                  <a:pt x="38" y="69"/>
                </a:moveTo>
                <a:lnTo>
                  <a:pt x="38" y="69"/>
                </a:lnTo>
                <a:lnTo>
                  <a:pt x="30" y="73"/>
                </a:lnTo>
                <a:lnTo>
                  <a:pt x="21" y="73"/>
                </a:lnTo>
                <a:lnTo>
                  <a:pt x="13" y="73"/>
                </a:lnTo>
                <a:lnTo>
                  <a:pt x="6" y="69"/>
                </a:lnTo>
                <a:lnTo>
                  <a:pt x="2" y="64"/>
                </a:lnTo>
                <a:lnTo>
                  <a:pt x="0" y="58"/>
                </a:lnTo>
                <a:lnTo>
                  <a:pt x="0" y="52"/>
                </a:lnTo>
                <a:lnTo>
                  <a:pt x="2" y="45"/>
                </a:lnTo>
                <a:lnTo>
                  <a:pt x="6" y="32"/>
                </a:lnTo>
                <a:lnTo>
                  <a:pt x="17" y="17"/>
                </a:lnTo>
                <a:lnTo>
                  <a:pt x="30" y="7"/>
                </a:lnTo>
                <a:lnTo>
                  <a:pt x="45" y="0"/>
                </a:lnTo>
                <a:lnTo>
                  <a:pt x="51" y="0"/>
                </a:lnTo>
                <a:lnTo>
                  <a:pt x="58" y="0"/>
                </a:lnTo>
                <a:lnTo>
                  <a:pt x="62" y="2"/>
                </a:lnTo>
                <a:lnTo>
                  <a:pt x="68" y="4"/>
                </a:lnTo>
                <a:lnTo>
                  <a:pt x="70" y="9"/>
                </a:lnTo>
                <a:lnTo>
                  <a:pt x="73" y="13"/>
                </a:lnTo>
                <a:lnTo>
                  <a:pt x="73" y="26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3" name="Line 681"/>
          <p:cNvSpPr>
            <a:spLocks noChangeShapeType="1"/>
          </p:cNvSpPr>
          <p:nvPr/>
        </p:nvSpPr>
        <p:spPr bwMode="auto">
          <a:xfrm flipV="1">
            <a:off x="2636838" y="2249488"/>
            <a:ext cx="46037" cy="2159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4" name="Line 683"/>
          <p:cNvSpPr>
            <a:spLocks noChangeShapeType="1"/>
          </p:cNvSpPr>
          <p:nvPr/>
        </p:nvSpPr>
        <p:spPr bwMode="auto">
          <a:xfrm flipH="1">
            <a:off x="5891213" y="465138"/>
            <a:ext cx="1651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5" name="Line 684"/>
          <p:cNvSpPr>
            <a:spLocks noChangeShapeType="1"/>
          </p:cNvSpPr>
          <p:nvPr/>
        </p:nvSpPr>
        <p:spPr bwMode="auto">
          <a:xfrm>
            <a:off x="6238875" y="1154113"/>
            <a:ext cx="20002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6" name="Line 687"/>
          <p:cNvSpPr>
            <a:spLocks noChangeShapeType="1"/>
          </p:cNvSpPr>
          <p:nvPr/>
        </p:nvSpPr>
        <p:spPr bwMode="auto">
          <a:xfrm flipH="1">
            <a:off x="6186488" y="800100"/>
            <a:ext cx="252412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7" name="Freeform 689"/>
          <p:cNvSpPr>
            <a:spLocks/>
          </p:cNvSpPr>
          <p:nvPr/>
        </p:nvSpPr>
        <p:spPr bwMode="auto">
          <a:xfrm>
            <a:off x="5591175" y="725488"/>
            <a:ext cx="528638" cy="258762"/>
          </a:xfrm>
          <a:custGeom>
            <a:avLst/>
            <a:gdLst>
              <a:gd name="T0" fmla="*/ 0 w 574"/>
              <a:gd name="T1" fmla="*/ 0 h 283"/>
              <a:gd name="T2" fmla="*/ 2147483647 w 574"/>
              <a:gd name="T3" fmla="*/ 0 h 283"/>
              <a:gd name="T4" fmla="*/ 2147483647 w 574"/>
              <a:gd name="T5" fmla="*/ 2147483647 h 283"/>
              <a:gd name="T6" fmla="*/ 0 60000 65536"/>
              <a:gd name="T7" fmla="*/ 0 60000 65536"/>
              <a:gd name="T8" fmla="*/ 0 60000 65536"/>
              <a:gd name="T9" fmla="*/ 0 w 574"/>
              <a:gd name="T10" fmla="*/ 0 h 283"/>
              <a:gd name="T11" fmla="*/ 574 w 574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4" h="283">
                <a:moveTo>
                  <a:pt x="0" y="0"/>
                </a:moveTo>
                <a:lnTo>
                  <a:pt x="407" y="0"/>
                </a:lnTo>
                <a:lnTo>
                  <a:pt x="574" y="283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8" name="Freeform 691"/>
          <p:cNvSpPr>
            <a:spLocks/>
          </p:cNvSpPr>
          <p:nvPr/>
        </p:nvSpPr>
        <p:spPr bwMode="auto">
          <a:xfrm>
            <a:off x="5356225" y="889000"/>
            <a:ext cx="509588" cy="225425"/>
          </a:xfrm>
          <a:custGeom>
            <a:avLst/>
            <a:gdLst>
              <a:gd name="T0" fmla="*/ 0 w 554"/>
              <a:gd name="T1" fmla="*/ 0 h 246"/>
              <a:gd name="T2" fmla="*/ 2147483647 w 554"/>
              <a:gd name="T3" fmla="*/ 0 h 246"/>
              <a:gd name="T4" fmla="*/ 2147483647 w 554"/>
              <a:gd name="T5" fmla="*/ 2147483647 h 246"/>
              <a:gd name="T6" fmla="*/ 0 60000 65536"/>
              <a:gd name="T7" fmla="*/ 0 60000 65536"/>
              <a:gd name="T8" fmla="*/ 0 60000 65536"/>
              <a:gd name="T9" fmla="*/ 0 w 554"/>
              <a:gd name="T10" fmla="*/ 0 h 246"/>
              <a:gd name="T11" fmla="*/ 554 w 554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246">
                <a:moveTo>
                  <a:pt x="0" y="0"/>
                </a:moveTo>
                <a:lnTo>
                  <a:pt x="406" y="0"/>
                </a:lnTo>
                <a:lnTo>
                  <a:pt x="554" y="246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9" name="Freeform 701"/>
          <p:cNvSpPr>
            <a:spLocks/>
          </p:cNvSpPr>
          <p:nvPr/>
        </p:nvSpPr>
        <p:spPr bwMode="auto">
          <a:xfrm>
            <a:off x="5435600" y="3124200"/>
            <a:ext cx="155575" cy="141288"/>
          </a:xfrm>
          <a:custGeom>
            <a:avLst/>
            <a:gdLst>
              <a:gd name="T0" fmla="*/ 0 w 169"/>
              <a:gd name="T1" fmla="*/ 0 h 154"/>
              <a:gd name="T2" fmla="*/ 2147483647 w 169"/>
              <a:gd name="T3" fmla="*/ 2147483647 h 154"/>
              <a:gd name="T4" fmla="*/ 2147483647 w 169"/>
              <a:gd name="T5" fmla="*/ 2147483647 h 154"/>
              <a:gd name="T6" fmla="*/ 0 60000 65536"/>
              <a:gd name="T7" fmla="*/ 0 60000 65536"/>
              <a:gd name="T8" fmla="*/ 0 60000 65536"/>
              <a:gd name="T9" fmla="*/ 0 w 169"/>
              <a:gd name="T10" fmla="*/ 0 h 154"/>
              <a:gd name="T11" fmla="*/ 169 w 169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9" h="154">
                <a:moveTo>
                  <a:pt x="0" y="0"/>
                </a:moveTo>
                <a:lnTo>
                  <a:pt x="56" y="154"/>
                </a:lnTo>
                <a:lnTo>
                  <a:pt x="169" y="15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40" name="Freeform 703"/>
          <p:cNvSpPr>
            <a:spLocks/>
          </p:cNvSpPr>
          <p:nvPr/>
        </p:nvSpPr>
        <p:spPr bwMode="auto">
          <a:xfrm>
            <a:off x="5299075" y="2806700"/>
            <a:ext cx="485775" cy="242888"/>
          </a:xfrm>
          <a:custGeom>
            <a:avLst/>
            <a:gdLst>
              <a:gd name="T0" fmla="*/ 0 w 528"/>
              <a:gd name="T1" fmla="*/ 0 h 264"/>
              <a:gd name="T2" fmla="*/ 2147483647 w 528"/>
              <a:gd name="T3" fmla="*/ 2147483647 h 264"/>
              <a:gd name="T4" fmla="*/ 2147483647 w 528"/>
              <a:gd name="T5" fmla="*/ 2147483647 h 264"/>
              <a:gd name="T6" fmla="*/ 0 60000 65536"/>
              <a:gd name="T7" fmla="*/ 0 60000 65536"/>
              <a:gd name="T8" fmla="*/ 0 60000 65536"/>
              <a:gd name="T9" fmla="*/ 0 w 528"/>
              <a:gd name="T10" fmla="*/ 0 h 264"/>
              <a:gd name="T11" fmla="*/ 528 w 528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264">
                <a:moveTo>
                  <a:pt x="0" y="0"/>
                </a:moveTo>
                <a:lnTo>
                  <a:pt x="413" y="264"/>
                </a:lnTo>
                <a:lnTo>
                  <a:pt x="528" y="26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41" name="Line 716"/>
          <p:cNvSpPr>
            <a:spLocks noChangeShapeType="1"/>
          </p:cNvSpPr>
          <p:nvPr/>
        </p:nvSpPr>
        <p:spPr bwMode="auto">
          <a:xfrm>
            <a:off x="3284538" y="2495550"/>
            <a:ext cx="452437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42" name="Freeform 727"/>
          <p:cNvSpPr>
            <a:spLocks/>
          </p:cNvSpPr>
          <p:nvPr/>
        </p:nvSpPr>
        <p:spPr bwMode="auto">
          <a:xfrm>
            <a:off x="5419725" y="3040063"/>
            <a:ext cx="65088" cy="68262"/>
          </a:xfrm>
          <a:custGeom>
            <a:avLst/>
            <a:gdLst>
              <a:gd name="T0" fmla="*/ 2147483647 w 72"/>
              <a:gd name="T1" fmla="*/ 2147483647 h 75"/>
              <a:gd name="T2" fmla="*/ 2147483647 w 72"/>
              <a:gd name="T3" fmla="*/ 2147483647 h 75"/>
              <a:gd name="T4" fmla="*/ 2147483647 w 72"/>
              <a:gd name="T5" fmla="*/ 2147483647 h 75"/>
              <a:gd name="T6" fmla="*/ 2147483647 w 72"/>
              <a:gd name="T7" fmla="*/ 2147483647 h 75"/>
              <a:gd name="T8" fmla="*/ 2147483647 w 72"/>
              <a:gd name="T9" fmla="*/ 2147483647 h 75"/>
              <a:gd name="T10" fmla="*/ 2147483647 w 72"/>
              <a:gd name="T11" fmla="*/ 2147483647 h 75"/>
              <a:gd name="T12" fmla="*/ 2147483647 w 72"/>
              <a:gd name="T13" fmla="*/ 2147483647 h 75"/>
              <a:gd name="T14" fmla="*/ 2147483647 w 72"/>
              <a:gd name="T15" fmla="*/ 2147483647 h 75"/>
              <a:gd name="T16" fmla="*/ 0 w 72"/>
              <a:gd name="T17" fmla="*/ 2147483647 h 75"/>
              <a:gd name="T18" fmla="*/ 0 w 72"/>
              <a:gd name="T19" fmla="*/ 2147483647 h 75"/>
              <a:gd name="T20" fmla="*/ 0 w 72"/>
              <a:gd name="T21" fmla="*/ 2147483647 h 75"/>
              <a:gd name="T22" fmla="*/ 2147483647 w 72"/>
              <a:gd name="T23" fmla="*/ 2147483647 h 75"/>
              <a:gd name="T24" fmla="*/ 2147483647 w 72"/>
              <a:gd name="T25" fmla="*/ 2147483647 h 75"/>
              <a:gd name="T26" fmla="*/ 2147483647 w 72"/>
              <a:gd name="T27" fmla="*/ 2147483647 h 75"/>
              <a:gd name="T28" fmla="*/ 2147483647 w 72"/>
              <a:gd name="T29" fmla="*/ 2147483647 h 75"/>
              <a:gd name="T30" fmla="*/ 2147483647 w 72"/>
              <a:gd name="T31" fmla="*/ 2147483647 h 75"/>
              <a:gd name="T32" fmla="*/ 2147483647 w 72"/>
              <a:gd name="T33" fmla="*/ 0 h 75"/>
              <a:gd name="T34" fmla="*/ 2147483647 w 72"/>
              <a:gd name="T35" fmla="*/ 0 h 75"/>
              <a:gd name="T36" fmla="*/ 2147483647 w 72"/>
              <a:gd name="T37" fmla="*/ 2147483647 h 75"/>
              <a:gd name="T38" fmla="*/ 2147483647 w 72"/>
              <a:gd name="T39" fmla="*/ 2147483647 h 75"/>
              <a:gd name="T40" fmla="*/ 2147483647 w 72"/>
              <a:gd name="T41" fmla="*/ 2147483647 h 75"/>
              <a:gd name="T42" fmla="*/ 2147483647 w 72"/>
              <a:gd name="T43" fmla="*/ 2147483647 h 75"/>
              <a:gd name="T44" fmla="*/ 2147483647 w 72"/>
              <a:gd name="T45" fmla="*/ 2147483647 h 75"/>
              <a:gd name="T46" fmla="*/ 2147483647 w 72"/>
              <a:gd name="T47" fmla="*/ 2147483647 h 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5"/>
              <a:gd name="T74" fmla="*/ 72 w 72"/>
              <a:gd name="T75" fmla="*/ 75 h 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5">
                <a:moveTo>
                  <a:pt x="38" y="70"/>
                </a:moveTo>
                <a:lnTo>
                  <a:pt x="38" y="70"/>
                </a:lnTo>
                <a:lnTo>
                  <a:pt x="27" y="72"/>
                </a:lnTo>
                <a:lnTo>
                  <a:pt x="19" y="75"/>
                </a:lnTo>
                <a:lnTo>
                  <a:pt x="10" y="72"/>
                </a:lnTo>
                <a:lnTo>
                  <a:pt x="6" y="68"/>
                </a:lnTo>
                <a:lnTo>
                  <a:pt x="2" y="64"/>
                </a:lnTo>
                <a:lnTo>
                  <a:pt x="0" y="60"/>
                </a:lnTo>
                <a:lnTo>
                  <a:pt x="0" y="53"/>
                </a:lnTo>
                <a:lnTo>
                  <a:pt x="0" y="47"/>
                </a:lnTo>
                <a:lnTo>
                  <a:pt x="6" y="32"/>
                </a:lnTo>
                <a:lnTo>
                  <a:pt x="15" y="17"/>
                </a:lnTo>
                <a:lnTo>
                  <a:pt x="29" y="6"/>
                </a:lnTo>
                <a:lnTo>
                  <a:pt x="42" y="2"/>
                </a:lnTo>
                <a:lnTo>
                  <a:pt x="49" y="0"/>
                </a:lnTo>
                <a:lnTo>
                  <a:pt x="55" y="0"/>
                </a:lnTo>
                <a:lnTo>
                  <a:pt x="62" y="2"/>
                </a:lnTo>
                <a:lnTo>
                  <a:pt x="66" y="6"/>
                </a:lnTo>
                <a:lnTo>
                  <a:pt x="70" y="8"/>
                </a:lnTo>
                <a:lnTo>
                  <a:pt x="72" y="15"/>
                </a:lnTo>
                <a:lnTo>
                  <a:pt x="72" y="2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43" name="Rectangle 853"/>
          <p:cNvSpPr>
            <a:spLocks noChangeArrowheads="1"/>
          </p:cNvSpPr>
          <p:nvPr/>
        </p:nvSpPr>
        <p:spPr bwMode="auto">
          <a:xfrm>
            <a:off x="2238375" y="3624263"/>
            <a:ext cx="96838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(a)</a:t>
            </a:r>
            <a:endParaRPr lang="en-US" sz="600" b="1"/>
          </a:p>
        </p:txBody>
      </p:sp>
      <p:sp>
        <p:nvSpPr>
          <p:cNvPr id="44" name="TextBox 957"/>
          <p:cNvSpPr txBox="1">
            <a:spLocks noChangeArrowheads="1"/>
          </p:cNvSpPr>
          <p:nvPr/>
        </p:nvSpPr>
        <p:spPr bwMode="auto">
          <a:xfrm>
            <a:off x="5411788" y="417513"/>
            <a:ext cx="55721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Uterine tube</a:t>
            </a:r>
          </a:p>
        </p:txBody>
      </p:sp>
      <p:sp>
        <p:nvSpPr>
          <p:cNvPr id="45" name="TextBox 959"/>
          <p:cNvSpPr txBox="1">
            <a:spLocks noChangeArrowheads="1"/>
          </p:cNvSpPr>
          <p:nvPr/>
        </p:nvSpPr>
        <p:spPr bwMode="auto">
          <a:xfrm>
            <a:off x="5113338" y="671513"/>
            <a:ext cx="56038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Mesovarium</a:t>
            </a:r>
          </a:p>
        </p:txBody>
      </p:sp>
      <p:sp>
        <p:nvSpPr>
          <p:cNvPr id="46" name="TextBox 960"/>
          <p:cNvSpPr txBox="1">
            <a:spLocks noChangeArrowheads="1"/>
          </p:cNvSpPr>
          <p:nvPr/>
        </p:nvSpPr>
        <p:spPr bwMode="auto">
          <a:xfrm>
            <a:off x="5103813" y="825500"/>
            <a:ext cx="320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Ovary</a:t>
            </a:r>
          </a:p>
        </p:txBody>
      </p:sp>
      <p:sp>
        <p:nvSpPr>
          <p:cNvPr id="47" name="TextBox 961"/>
          <p:cNvSpPr txBox="1">
            <a:spLocks noChangeArrowheads="1"/>
          </p:cNvSpPr>
          <p:nvPr/>
        </p:nvSpPr>
        <p:spPr bwMode="auto">
          <a:xfrm>
            <a:off x="6273800" y="619125"/>
            <a:ext cx="698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Broad ligament:</a:t>
            </a:r>
          </a:p>
        </p:txBody>
      </p:sp>
      <p:sp>
        <p:nvSpPr>
          <p:cNvPr id="48" name="TextBox 962"/>
          <p:cNvSpPr txBox="1">
            <a:spLocks noChangeArrowheads="1"/>
          </p:cNvSpPr>
          <p:nvPr/>
        </p:nvSpPr>
        <p:spPr bwMode="auto">
          <a:xfrm>
            <a:off x="6451600" y="742950"/>
            <a:ext cx="569913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Mesosalpinx</a:t>
            </a:r>
          </a:p>
        </p:txBody>
      </p:sp>
      <p:sp>
        <p:nvSpPr>
          <p:cNvPr id="49" name="TextBox 963"/>
          <p:cNvSpPr txBox="1">
            <a:spLocks noChangeArrowheads="1"/>
          </p:cNvSpPr>
          <p:nvPr/>
        </p:nvSpPr>
        <p:spPr bwMode="auto">
          <a:xfrm>
            <a:off x="6448425" y="1100138"/>
            <a:ext cx="61118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Mesometrium</a:t>
            </a:r>
          </a:p>
        </p:txBody>
      </p:sp>
      <p:sp>
        <p:nvSpPr>
          <p:cNvPr id="50" name="TextBox 964"/>
          <p:cNvSpPr txBox="1">
            <a:spLocks noChangeArrowheads="1"/>
          </p:cNvSpPr>
          <p:nvPr/>
        </p:nvSpPr>
        <p:spPr bwMode="auto">
          <a:xfrm>
            <a:off x="5516563" y="1301750"/>
            <a:ext cx="19526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(b)</a:t>
            </a:r>
          </a:p>
        </p:txBody>
      </p:sp>
      <p:sp>
        <p:nvSpPr>
          <p:cNvPr id="51" name="TextBox 965"/>
          <p:cNvSpPr txBox="1">
            <a:spLocks noChangeArrowheads="1"/>
          </p:cNvSpPr>
          <p:nvPr/>
        </p:nvSpPr>
        <p:spPr bwMode="auto">
          <a:xfrm>
            <a:off x="5610225" y="1466850"/>
            <a:ext cx="3698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 algn="ctr"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Uterine</a:t>
            </a:r>
          </a:p>
          <a:p>
            <a:pPr algn="ctr"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tube</a:t>
            </a:r>
          </a:p>
        </p:txBody>
      </p:sp>
      <p:sp>
        <p:nvSpPr>
          <p:cNvPr id="52" name="TextBox 966"/>
          <p:cNvSpPr txBox="1">
            <a:spLocks noChangeArrowheads="1"/>
          </p:cNvSpPr>
          <p:nvPr/>
        </p:nvSpPr>
        <p:spPr bwMode="auto">
          <a:xfrm>
            <a:off x="6249988" y="1735138"/>
            <a:ext cx="635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Ovarian artery</a:t>
            </a:r>
          </a:p>
        </p:txBody>
      </p:sp>
      <p:sp>
        <p:nvSpPr>
          <p:cNvPr id="53" name="TextBox 969"/>
          <p:cNvSpPr txBox="1">
            <a:spLocks noChangeArrowheads="1"/>
          </p:cNvSpPr>
          <p:nvPr/>
        </p:nvSpPr>
        <p:spPr bwMode="auto">
          <a:xfrm>
            <a:off x="6249988" y="1824038"/>
            <a:ext cx="56991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Ovarian vein</a:t>
            </a:r>
          </a:p>
        </p:txBody>
      </p:sp>
      <p:sp>
        <p:nvSpPr>
          <p:cNvPr id="54" name="TextBox 970"/>
          <p:cNvSpPr txBox="1">
            <a:spLocks noChangeArrowheads="1"/>
          </p:cNvSpPr>
          <p:nvPr/>
        </p:nvSpPr>
        <p:spPr bwMode="auto">
          <a:xfrm>
            <a:off x="6249988" y="1933575"/>
            <a:ext cx="5492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Suspensory</a:t>
            </a:r>
          </a:p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ligament</a:t>
            </a:r>
          </a:p>
        </p:txBody>
      </p:sp>
      <p:sp>
        <p:nvSpPr>
          <p:cNvPr id="55" name="TextBox 971"/>
          <p:cNvSpPr txBox="1">
            <a:spLocks noChangeArrowheads="1"/>
          </p:cNvSpPr>
          <p:nvPr/>
        </p:nvSpPr>
        <p:spPr bwMode="auto">
          <a:xfrm>
            <a:off x="6253163" y="2368550"/>
            <a:ext cx="320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Ovary</a:t>
            </a:r>
          </a:p>
        </p:txBody>
      </p:sp>
      <p:sp>
        <p:nvSpPr>
          <p:cNvPr id="56" name="TextBox 972"/>
          <p:cNvSpPr txBox="1">
            <a:spLocks noChangeArrowheads="1"/>
          </p:cNvSpPr>
          <p:nvPr/>
        </p:nvSpPr>
        <p:spPr bwMode="auto">
          <a:xfrm>
            <a:off x="6253163" y="2544763"/>
            <a:ext cx="61118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Mesometrium</a:t>
            </a:r>
          </a:p>
        </p:txBody>
      </p:sp>
      <p:sp>
        <p:nvSpPr>
          <p:cNvPr id="57" name="TextBox 973"/>
          <p:cNvSpPr txBox="1">
            <a:spLocks noChangeArrowheads="1"/>
          </p:cNvSpPr>
          <p:nvPr/>
        </p:nvSpPr>
        <p:spPr bwMode="auto">
          <a:xfrm>
            <a:off x="5897563" y="2754313"/>
            <a:ext cx="4191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Round</a:t>
            </a:r>
          </a:p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ligament</a:t>
            </a:r>
          </a:p>
        </p:txBody>
      </p:sp>
      <p:sp>
        <p:nvSpPr>
          <p:cNvPr id="58" name="TextBox 974"/>
          <p:cNvSpPr txBox="1">
            <a:spLocks noChangeArrowheads="1"/>
          </p:cNvSpPr>
          <p:nvPr/>
        </p:nvSpPr>
        <p:spPr bwMode="auto">
          <a:xfrm>
            <a:off x="5799138" y="2990850"/>
            <a:ext cx="4206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Broad</a:t>
            </a:r>
          </a:p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ligament</a:t>
            </a:r>
          </a:p>
        </p:txBody>
      </p:sp>
      <p:sp>
        <p:nvSpPr>
          <p:cNvPr id="59" name="TextBox 975"/>
          <p:cNvSpPr txBox="1">
            <a:spLocks noChangeArrowheads="1"/>
          </p:cNvSpPr>
          <p:nvPr/>
        </p:nvSpPr>
        <p:spPr bwMode="auto">
          <a:xfrm>
            <a:off x="5597525" y="3205163"/>
            <a:ext cx="4206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Cardinal</a:t>
            </a:r>
          </a:p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ligament</a:t>
            </a:r>
          </a:p>
        </p:txBody>
      </p:sp>
      <p:sp>
        <p:nvSpPr>
          <p:cNvPr id="60" name="TextBox 976"/>
          <p:cNvSpPr txBox="1">
            <a:spLocks noChangeArrowheads="1"/>
          </p:cNvSpPr>
          <p:nvPr/>
        </p:nvSpPr>
        <p:spPr bwMode="auto">
          <a:xfrm>
            <a:off x="5343525" y="3422650"/>
            <a:ext cx="53498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Uterosacral</a:t>
            </a:r>
          </a:p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ligament</a:t>
            </a:r>
          </a:p>
        </p:txBody>
      </p:sp>
      <p:sp>
        <p:nvSpPr>
          <p:cNvPr id="61" name="TextBox 977"/>
          <p:cNvSpPr txBox="1">
            <a:spLocks noChangeArrowheads="1"/>
          </p:cNvSpPr>
          <p:nvPr/>
        </p:nvSpPr>
        <p:spPr bwMode="auto">
          <a:xfrm>
            <a:off x="4862513" y="3382963"/>
            <a:ext cx="35401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Vagina</a:t>
            </a:r>
          </a:p>
        </p:txBody>
      </p:sp>
      <p:sp>
        <p:nvSpPr>
          <p:cNvPr id="62" name="TextBox 978"/>
          <p:cNvSpPr txBox="1">
            <a:spLocks noChangeArrowheads="1"/>
          </p:cNvSpPr>
          <p:nvPr/>
        </p:nvSpPr>
        <p:spPr bwMode="auto">
          <a:xfrm>
            <a:off x="2784475" y="3397250"/>
            <a:ext cx="52228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External os</a:t>
            </a:r>
          </a:p>
        </p:txBody>
      </p:sp>
      <p:sp>
        <p:nvSpPr>
          <p:cNvPr id="63" name="TextBox 979"/>
          <p:cNvSpPr txBox="1">
            <a:spLocks noChangeArrowheads="1"/>
          </p:cNvSpPr>
          <p:nvPr/>
        </p:nvSpPr>
        <p:spPr bwMode="auto">
          <a:xfrm>
            <a:off x="2779713" y="3221038"/>
            <a:ext cx="3397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Cervix</a:t>
            </a:r>
          </a:p>
        </p:txBody>
      </p:sp>
      <p:sp>
        <p:nvSpPr>
          <p:cNvPr id="64" name="TextBox 980"/>
          <p:cNvSpPr txBox="1">
            <a:spLocks noChangeArrowheads="1"/>
          </p:cNvSpPr>
          <p:nvPr/>
        </p:nvSpPr>
        <p:spPr bwMode="auto">
          <a:xfrm>
            <a:off x="2779713" y="3062288"/>
            <a:ext cx="5969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Lateral fornix</a:t>
            </a:r>
          </a:p>
        </p:txBody>
      </p:sp>
      <p:sp>
        <p:nvSpPr>
          <p:cNvPr id="65" name="TextBox 981"/>
          <p:cNvSpPr txBox="1">
            <a:spLocks noChangeArrowheads="1"/>
          </p:cNvSpPr>
          <p:nvPr/>
        </p:nvSpPr>
        <p:spPr bwMode="auto">
          <a:xfrm>
            <a:off x="2779713" y="2914650"/>
            <a:ext cx="6302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Cervical canal</a:t>
            </a:r>
          </a:p>
        </p:txBody>
      </p:sp>
      <p:sp>
        <p:nvSpPr>
          <p:cNvPr id="66" name="TextBox 982"/>
          <p:cNvSpPr txBox="1">
            <a:spLocks noChangeArrowheads="1"/>
          </p:cNvSpPr>
          <p:nvPr/>
        </p:nvSpPr>
        <p:spPr bwMode="auto">
          <a:xfrm>
            <a:off x="2779713" y="2774950"/>
            <a:ext cx="4953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Internal os</a:t>
            </a:r>
          </a:p>
        </p:txBody>
      </p:sp>
      <p:sp>
        <p:nvSpPr>
          <p:cNvPr id="67" name="TextBox 983"/>
          <p:cNvSpPr txBox="1">
            <a:spLocks noChangeArrowheads="1"/>
          </p:cNvSpPr>
          <p:nvPr/>
        </p:nvSpPr>
        <p:spPr bwMode="auto">
          <a:xfrm>
            <a:off x="2779713" y="2652713"/>
            <a:ext cx="6048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Endometrium</a:t>
            </a:r>
          </a:p>
        </p:txBody>
      </p:sp>
      <p:sp>
        <p:nvSpPr>
          <p:cNvPr id="68" name="TextBox 984"/>
          <p:cNvSpPr txBox="1">
            <a:spLocks noChangeArrowheads="1"/>
          </p:cNvSpPr>
          <p:nvPr/>
        </p:nvSpPr>
        <p:spPr bwMode="auto">
          <a:xfrm>
            <a:off x="2779713" y="2543175"/>
            <a:ext cx="5667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Myometrium</a:t>
            </a:r>
          </a:p>
        </p:txBody>
      </p:sp>
      <p:sp>
        <p:nvSpPr>
          <p:cNvPr id="69" name="TextBox 985"/>
          <p:cNvSpPr txBox="1">
            <a:spLocks noChangeArrowheads="1"/>
          </p:cNvSpPr>
          <p:nvPr/>
        </p:nvSpPr>
        <p:spPr bwMode="auto">
          <a:xfrm>
            <a:off x="2779713" y="2436813"/>
            <a:ext cx="5588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Perimetrium</a:t>
            </a:r>
          </a:p>
        </p:txBody>
      </p:sp>
      <p:sp>
        <p:nvSpPr>
          <p:cNvPr id="70" name="TextBox 986"/>
          <p:cNvSpPr txBox="1">
            <a:spLocks noChangeArrowheads="1"/>
          </p:cNvSpPr>
          <p:nvPr/>
        </p:nvSpPr>
        <p:spPr bwMode="auto">
          <a:xfrm>
            <a:off x="2238375" y="2392363"/>
            <a:ext cx="4254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Fimbriae</a:t>
            </a:r>
          </a:p>
        </p:txBody>
      </p:sp>
      <p:sp>
        <p:nvSpPr>
          <p:cNvPr id="71" name="Freeform 725"/>
          <p:cNvSpPr>
            <a:spLocks/>
          </p:cNvSpPr>
          <p:nvPr/>
        </p:nvSpPr>
        <p:spPr bwMode="auto">
          <a:xfrm>
            <a:off x="2586038" y="2278063"/>
            <a:ext cx="92075" cy="163512"/>
          </a:xfrm>
          <a:custGeom>
            <a:avLst/>
            <a:gdLst>
              <a:gd name="T0" fmla="*/ 0 w 101"/>
              <a:gd name="T1" fmla="*/ 2147483647 h 178"/>
              <a:gd name="T2" fmla="*/ 2147483647 w 101"/>
              <a:gd name="T3" fmla="*/ 2147483647 h 178"/>
              <a:gd name="T4" fmla="*/ 2147483647 w 101"/>
              <a:gd name="T5" fmla="*/ 0 h 178"/>
              <a:gd name="T6" fmla="*/ 0 60000 65536"/>
              <a:gd name="T7" fmla="*/ 0 60000 65536"/>
              <a:gd name="T8" fmla="*/ 0 60000 65536"/>
              <a:gd name="T9" fmla="*/ 0 w 101"/>
              <a:gd name="T10" fmla="*/ 0 h 178"/>
              <a:gd name="T11" fmla="*/ 101 w 101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" h="178">
                <a:moveTo>
                  <a:pt x="0" y="178"/>
                </a:moveTo>
                <a:lnTo>
                  <a:pt x="101" y="178"/>
                </a:lnTo>
                <a:lnTo>
                  <a:pt x="56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72" name="Line 739"/>
          <p:cNvSpPr>
            <a:spLocks noChangeShapeType="1"/>
          </p:cNvSpPr>
          <p:nvPr/>
        </p:nvSpPr>
        <p:spPr bwMode="auto">
          <a:xfrm flipV="1">
            <a:off x="2679700" y="2230438"/>
            <a:ext cx="47625" cy="2174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73" name="TextBox 989"/>
          <p:cNvSpPr txBox="1">
            <a:spLocks noChangeArrowheads="1"/>
          </p:cNvSpPr>
          <p:nvPr/>
        </p:nvSpPr>
        <p:spPr bwMode="auto">
          <a:xfrm>
            <a:off x="2227263" y="1470025"/>
            <a:ext cx="5921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Infundibulum</a:t>
            </a:r>
          </a:p>
        </p:txBody>
      </p:sp>
      <p:sp>
        <p:nvSpPr>
          <p:cNvPr id="74" name="TextBox 990"/>
          <p:cNvSpPr txBox="1">
            <a:spLocks noChangeArrowheads="1"/>
          </p:cNvSpPr>
          <p:nvPr/>
        </p:nvSpPr>
        <p:spPr bwMode="auto">
          <a:xfrm>
            <a:off x="2792413" y="1462088"/>
            <a:ext cx="4064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Ampulla</a:t>
            </a:r>
          </a:p>
        </p:txBody>
      </p:sp>
      <p:sp>
        <p:nvSpPr>
          <p:cNvPr id="75" name="TextBox 991"/>
          <p:cNvSpPr txBox="1">
            <a:spLocks noChangeArrowheads="1"/>
          </p:cNvSpPr>
          <p:nvPr/>
        </p:nvSpPr>
        <p:spPr bwMode="auto">
          <a:xfrm>
            <a:off x="3265488" y="1470025"/>
            <a:ext cx="39846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Isthmus</a:t>
            </a:r>
          </a:p>
        </p:txBody>
      </p:sp>
      <p:sp>
        <p:nvSpPr>
          <p:cNvPr id="76" name="TextBox 992"/>
          <p:cNvSpPr txBox="1">
            <a:spLocks noChangeArrowheads="1"/>
          </p:cNvSpPr>
          <p:nvPr/>
        </p:nvSpPr>
        <p:spPr bwMode="auto">
          <a:xfrm>
            <a:off x="3787775" y="1470025"/>
            <a:ext cx="37941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Fundus</a:t>
            </a:r>
          </a:p>
        </p:txBody>
      </p:sp>
      <p:sp>
        <p:nvSpPr>
          <p:cNvPr id="77" name="TextBox 993"/>
          <p:cNvSpPr txBox="1">
            <a:spLocks noChangeArrowheads="1"/>
          </p:cNvSpPr>
          <p:nvPr/>
        </p:nvSpPr>
        <p:spPr bwMode="auto">
          <a:xfrm>
            <a:off x="4156075" y="1470025"/>
            <a:ext cx="2921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Body</a:t>
            </a:r>
          </a:p>
        </p:txBody>
      </p:sp>
      <p:sp>
        <p:nvSpPr>
          <p:cNvPr id="78" name="TextBox 994"/>
          <p:cNvSpPr txBox="1">
            <a:spLocks noChangeArrowheads="1"/>
          </p:cNvSpPr>
          <p:nvPr/>
        </p:nvSpPr>
        <p:spPr bwMode="auto">
          <a:xfrm>
            <a:off x="4446588" y="1460500"/>
            <a:ext cx="4191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Ovarian</a:t>
            </a:r>
          </a:p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ligament</a:t>
            </a:r>
          </a:p>
        </p:txBody>
      </p:sp>
      <p:sp>
        <p:nvSpPr>
          <p:cNvPr id="79" name="TextBox 995"/>
          <p:cNvSpPr txBox="1">
            <a:spLocks noChangeArrowheads="1"/>
          </p:cNvSpPr>
          <p:nvPr/>
        </p:nvSpPr>
        <p:spPr bwMode="auto">
          <a:xfrm>
            <a:off x="4849813" y="1435100"/>
            <a:ext cx="571500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Mesosalpinx</a:t>
            </a:r>
          </a:p>
        </p:txBody>
      </p:sp>
      <p:pic>
        <p:nvPicPr>
          <p:cNvPr id="9296" name="Picture 951" descr="\\172.16.3.215\data4\Graphics\Powerpoint\MH_DCM\MH_DCM-TEXTEDIT PROJECTS\SALADIN 7e\Processed files\chapt28\chapt28_textedit\png\sal03717_28_03_arrow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1463" y="982663"/>
            <a:ext cx="377825" cy="676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1" name="Line 686"/>
          <p:cNvSpPr>
            <a:spLocks noChangeShapeType="1"/>
          </p:cNvSpPr>
          <p:nvPr/>
        </p:nvSpPr>
        <p:spPr bwMode="auto">
          <a:xfrm>
            <a:off x="6238875" y="1147763"/>
            <a:ext cx="1952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82" name="Line 688"/>
          <p:cNvSpPr>
            <a:spLocks noChangeShapeType="1"/>
          </p:cNvSpPr>
          <p:nvPr/>
        </p:nvSpPr>
        <p:spPr bwMode="auto">
          <a:xfrm flipH="1">
            <a:off x="6186488" y="793750"/>
            <a:ext cx="2476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83" name="Freeform 690"/>
          <p:cNvSpPr>
            <a:spLocks/>
          </p:cNvSpPr>
          <p:nvPr/>
        </p:nvSpPr>
        <p:spPr bwMode="auto">
          <a:xfrm>
            <a:off x="5588000" y="722313"/>
            <a:ext cx="528638" cy="260350"/>
          </a:xfrm>
          <a:custGeom>
            <a:avLst/>
            <a:gdLst>
              <a:gd name="T0" fmla="*/ 0 w 574"/>
              <a:gd name="T1" fmla="*/ 0 h 282"/>
              <a:gd name="T2" fmla="*/ 2147483647 w 574"/>
              <a:gd name="T3" fmla="*/ 0 h 282"/>
              <a:gd name="T4" fmla="*/ 2147483647 w 574"/>
              <a:gd name="T5" fmla="*/ 2147483647 h 282"/>
              <a:gd name="T6" fmla="*/ 0 60000 65536"/>
              <a:gd name="T7" fmla="*/ 0 60000 65536"/>
              <a:gd name="T8" fmla="*/ 0 60000 65536"/>
              <a:gd name="T9" fmla="*/ 0 w 574"/>
              <a:gd name="T10" fmla="*/ 0 h 282"/>
              <a:gd name="T11" fmla="*/ 574 w 574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4" h="282">
                <a:moveTo>
                  <a:pt x="0" y="0"/>
                </a:moveTo>
                <a:lnTo>
                  <a:pt x="411" y="0"/>
                </a:lnTo>
                <a:lnTo>
                  <a:pt x="574" y="2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84" name="Freeform 692"/>
          <p:cNvSpPr>
            <a:spLocks/>
          </p:cNvSpPr>
          <p:nvPr/>
        </p:nvSpPr>
        <p:spPr bwMode="auto">
          <a:xfrm>
            <a:off x="5348288" y="887413"/>
            <a:ext cx="517525" cy="230187"/>
          </a:xfrm>
          <a:custGeom>
            <a:avLst/>
            <a:gdLst>
              <a:gd name="T0" fmla="*/ 0 w 555"/>
              <a:gd name="T1" fmla="*/ 0 h 251"/>
              <a:gd name="T2" fmla="*/ 2147483647 w 555"/>
              <a:gd name="T3" fmla="*/ 0 h 251"/>
              <a:gd name="T4" fmla="*/ 2147483647 w 555"/>
              <a:gd name="T5" fmla="*/ 2147483647 h 251"/>
              <a:gd name="T6" fmla="*/ 0 60000 65536"/>
              <a:gd name="T7" fmla="*/ 0 60000 65536"/>
              <a:gd name="T8" fmla="*/ 0 60000 65536"/>
              <a:gd name="T9" fmla="*/ 0 w 555"/>
              <a:gd name="T10" fmla="*/ 0 h 251"/>
              <a:gd name="T11" fmla="*/ 555 w 555"/>
              <a:gd name="T12" fmla="*/ 251 h 2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5" h="251">
                <a:moveTo>
                  <a:pt x="0" y="0"/>
                </a:moveTo>
                <a:lnTo>
                  <a:pt x="411" y="0"/>
                </a:lnTo>
                <a:lnTo>
                  <a:pt x="555" y="25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85" name="Line 693"/>
          <p:cNvSpPr>
            <a:spLocks noChangeShapeType="1"/>
          </p:cNvSpPr>
          <p:nvPr/>
        </p:nvSpPr>
        <p:spPr bwMode="auto">
          <a:xfrm flipV="1">
            <a:off x="2952750" y="1565275"/>
            <a:ext cx="0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86" name="Line 694"/>
          <p:cNvSpPr>
            <a:spLocks noChangeShapeType="1"/>
          </p:cNvSpPr>
          <p:nvPr/>
        </p:nvSpPr>
        <p:spPr bwMode="auto">
          <a:xfrm flipH="1">
            <a:off x="6057900" y="1785938"/>
            <a:ext cx="1730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87" name="Line 695"/>
          <p:cNvSpPr>
            <a:spLocks noChangeShapeType="1"/>
          </p:cNvSpPr>
          <p:nvPr/>
        </p:nvSpPr>
        <p:spPr bwMode="auto">
          <a:xfrm flipH="1">
            <a:off x="6065838" y="1865313"/>
            <a:ext cx="157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88" name="Line 696"/>
          <p:cNvSpPr>
            <a:spLocks noChangeShapeType="1"/>
          </p:cNvSpPr>
          <p:nvPr/>
        </p:nvSpPr>
        <p:spPr bwMode="auto">
          <a:xfrm>
            <a:off x="6062663" y="1982788"/>
            <a:ext cx="168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89" name="Line 697"/>
          <p:cNvSpPr>
            <a:spLocks noChangeShapeType="1"/>
          </p:cNvSpPr>
          <p:nvPr/>
        </p:nvSpPr>
        <p:spPr bwMode="auto">
          <a:xfrm>
            <a:off x="5519738" y="2413000"/>
            <a:ext cx="730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90" name="Line 698"/>
          <p:cNvSpPr>
            <a:spLocks noChangeShapeType="1"/>
          </p:cNvSpPr>
          <p:nvPr/>
        </p:nvSpPr>
        <p:spPr bwMode="auto">
          <a:xfrm>
            <a:off x="5729288" y="2595563"/>
            <a:ext cx="5191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91" name="Freeform 699"/>
          <p:cNvSpPr>
            <a:spLocks/>
          </p:cNvSpPr>
          <p:nvPr/>
        </p:nvSpPr>
        <p:spPr bwMode="auto">
          <a:xfrm>
            <a:off x="5686425" y="2797175"/>
            <a:ext cx="193675" cy="90488"/>
          </a:xfrm>
          <a:custGeom>
            <a:avLst/>
            <a:gdLst>
              <a:gd name="T0" fmla="*/ 0 w 210"/>
              <a:gd name="T1" fmla="*/ 2147483647 h 98"/>
              <a:gd name="T2" fmla="*/ 2147483647 w 210"/>
              <a:gd name="T3" fmla="*/ 0 h 98"/>
              <a:gd name="T4" fmla="*/ 2147483647 w 210"/>
              <a:gd name="T5" fmla="*/ 0 h 98"/>
              <a:gd name="T6" fmla="*/ 0 60000 65536"/>
              <a:gd name="T7" fmla="*/ 0 60000 65536"/>
              <a:gd name="T8" fmla="*/ 0 60000 65536"/>
              <a:gd name="T9" fmla="*/ 0 w 210"/>
              <a:gd name="T10" fmla="*/ 0 h 98"/>
              <a:gd name="T11" fmla="*/ 210 w 210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" h="98">
                <a:moveTo>
                  <a:pt x="0" y="98"/>
                </a:moveTo>
                <a:lnTo>
                  <a:pt x="85" y="0"/>
                </a:lnTo>
                <a:lnTo>
                  <a:pt x="21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92" name="Freeform 700"/>
          <p:cNvSpPr>
            <a:spLocks/>
          </p:cNvSpPr>
          <p:nvPr/>
        </p:nvSpPr>
        <p:spPr bwMode="auto">
          <a:xfrm>
            <a:off x="5080000" y="3116263"/>
            <a:ext cx="246063" cy="352425"/>
          </a:xfrm>
          <a:custGeom>
            <a:avLst/>
            <a:gdLst>
              <a:gd name="T0" fmla="*/ 0 w 268"/>
              <a:gd name="T1" fmla="*/ 0 h 383"/>
              <a:gd name="T2" fmla="*/ 2147483647 w 268"/>
              <a:gd name="T3" fmla="*/ 2147483647 h 383"/>
              <a:gd name="T4" fmla="*/ 2147483647 w 268"/>
              <a:gd name="T5" fmla="*/ 2147483647 h 383"/>
              <a:gd name="T6" fmla="*/ 0 60000 65536"/>
              <a:gd name="T7" fmla="*/ 0 60000 65536"/>
              <a:gd name="T8" fmla="*/ 0 60000 65536"/>
              <a:gd name="T9" fmla="*/ 0 w 268"/>
              <a:gd name="T10" fmla="*/ 0 h 383"/>
              <a:gd name="T11" fmla="*/ 268 w 268"/>
              <a:gd name="T12" fmla="*/ 383 h 3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" h="383">
                <a:moveTo>
                  <a:pt x="0" y="0"/>
                </a:moveTo>
                <a:lnTo>
                  <a:pt x="152" y="383"/>
                </a:lnTo>
                <a:lnTo>
                  <a:pt x="268" y="38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93" name="Freeform 702"/>
          <p:cNvSpPr>
            <a:spLocks/>
          </p:cNvSpPr>
          <p:nvPr/>
        </p:nvSpPr>
        <p:spPr bwMode="auto">
          <a:xfrm>
            <a:off x="5427663" y="3109913"/>
            <a:ext cx="157162" cy="142875"/>
          </a:xfrm>
          <a:custGeom>
            <a:avLst/>
            <a:gdLst>
              <a:gd name="T0" fmla="*/ 0 w 171"/>
              <a:gd name="T1" fmla="*/ 0 h 154"/>
              <a:gd name="T2" fmla="*/ 2147483647 w 171"/>
              <a:gd name="T3" fmla="*/ 2147483647 h 154"/>
              <a:gd name="T4" fmla="*/ 2147483647 w 171"/>
              <a:gd name="T5" fmla="*/ 2147483647 h 154"/>
              <a:gd name="T6" fmla="*/ 0 60000 65536"/>
              <a:gd name="T7" fmla="*/ 0 60000 65536"/>
              <a:gd name="T8" fmla="*/ 0 60000 65536"/>
              <a:gd name="T9" fmla="*/ 0 w 171"/>
              <a:gd name="T10" fmla="*/ 0 h 154"/>
              <a:gd name="T11" fmla="*/ 171 w 171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" h="154">
                <a:moveTo>
                  <a:pt x="0" y="0"/>
                </a:moveTo>
                <a:lnTo>
                  <a:pt x="56" y="154"/>
                </a:lnTo>
                <a:lnTo>
                  <a:pt x="171" y="15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94" name="Freeform 704"/>
          <p:cNvSpPr>
            <a:spLocks/>
          </p:cNvSpPr>
          <p:nvPr/>
        </p:nvSpPr>
        <p:spPr bwMode="auto">
          <a:xfrm>
            <a:off x="5299075" y="2806700"/>
            <a:ext cx="484188" cy="242888"/>
          </a:xfrm>
          <a:custGeom>
            <a:avLst/>
            <a:gdLst>
              <a:gd name="T0" fmla="*/ 0 w 527"/>
              <a:gd name="T1" fmla="*/ 0 h 265"/>
              <a:gd name="T2" fmla="*/ 2147483647 w 527"/>
              <a:gd name="T3" fmla="*/ 2147483647 h 265"/>
              <a:gd name="T4" fmla="*/ 2147483647 w 527"/>
              <a:gd name="T5" fmla="*/ 2147483647 h 265"/>
              <a:gd name="T6" fmla="*/ 0 60000 65536"/>
              <a:gd name="T7" fmla="*/ 0 60000 65536"/>
              <a:gd name="T8" fmla="*/ 0 60000 65536"/>
              <a:gd name="T9" fmla="*/ 0 w 527"/>
              <a:gd name="T10" fmla="*/ 0 h 265"/>
              <a:gd name="T11" fmla="*/ 527 w 527"/>
              <a:gd name="T12" fmla="*/ 265 h 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7" h="265">
                <a:moveTo>
                  <a:pt x="0" y="0"/>
                </a:moveTo>
                <a:lnTo>
                  <a:pt x="413" y="265"/>
                </a:lnTo>
                <a:lnTo>
                  <a:pt x="527" y="2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95" name="Freeform 705"/>
          <p:cNvSpPr>
            <a:spLocks/>
          </p:cNvSpPr>
          <p:nvPr/>
        </p:nvSpPr>
        <p:spPr bwMode="auto">
          <a:xfrm>
            <a:off x="2574925" y="1663700"/>
            <a:ext cx="568325" cy="122238"/>
          </a:xfrm>
          <a:custGeom>
            <a:avLst/>
            <a:gdLst>
              <a:gd name="T0" fmla="*/ 2147483647 w 618"/>
              <a:gd name="T1" fmla="*/ 2147483647 h 133"/>
              <a:gd name="T2" fmla="*/ 2147483647 w 618"/>
              <a:gd name="T3" fmla="*/ 0 h 133"/>
              <a:gd name="T4" fmla="*/ 0 w 618"/>
              <a:gd name="T5" fmla="*/ 0 h 133"/>
              <a:gd name="T6" fmla="*/ 0 w 618"/>
              <a:gd name="T7" fmla="*/ 2147483647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133"/>
              <a:gd name="T14" fmla="*/ 618 w 618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133">
                <a:moveTo>
                  <a:pt x="618" y="133"/>
                </a:moveTo>
                <a:lnTo>
                  <a:pt x="618" y="0"/>
                </a:lnTo>
                <a:lnTo>
                  <a:pt x="0" y="0"/>
                </a:lnTo>
                <a:lnTo>
                  <a:pt x="0" y="7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96" name="Freeform 706"/>
          <p:cNvSpPr>
            <a:spLocks/>
          </p:cNvSpPr>
          <p:nvPr/>
        </p:nvSpPr>
        <p:spPr bwMode="auto">
          <a:xfrm>
            <a:off x="3194050" y="1663700"/>
            <a:ext cx="415925" cy="234950"/>
          </a:xfrm>
          <a:custGeom>
            <a:avLst/>
            <a:gdLst>
              <a:gd name="T0" fmla="*/ 2147483647 w 452"/>
              <a:gd name="T1" fmla="*/ 2147483647 h 255"/>
              <a:gd name="T2" fmla="*/ 2147483647 w 452"/>
              <a:gd name="T3" fmla="*/ 0 h 255"/>
              <a:gd name="T4" fmla="*/ 0 w 452"/>
              <a:gd name="T5" fmla="*/ 0 h 255"/>
              <a:gd name="T6" fmla="*/ 0 w 452"/>
              <a:gd name="T7" fmla="*/ 2147483647 h 255"/>
              <a:gd name="T8" fmla="*/ 0 60000 65536"/>
              <a:gd name="T9" fmla="*/ 0 60000 65536"/>
              <a:gd name="T10" fmla="*/ 0 60000 65536"/>
              <a:gd name="T11" fmla="*/ 0 60000 65536"/>
              <a:gd name="T12" fmla="*/ 0 w 452"/>
              <a:gd name="T13" fmla="*/ 0 h 255"/>
              <a:gd name="T14" fmla="*/ 452 w 452"/>
              <a:gd name="T15" fmla="*/ 255 h 2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2" h="255">
                <a:moveTo>
                  <a:pt x="452" y="255"/>
                </a:moveTo>
                <a:lnTo>
                  <a:pt x="452" y="0"/>
                </a:lnTo>
                <a:lnTo>
                  <a:pt x="0" y="0"/>
                </a:lnTo>
                <a:lnTo>
                  <a:pt x="0" y="14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97" name="Line 707"/>
          <p:cNvSpPr>
            <a:spLocks noChangeShapeType="1"/>
          </p:cNvSpPr>
          <p:nvPr/>
        </p:nvSpPr>
        <p:spPr bwMode="auto">
          <a:xfrm flipV="1">
            <a:off x="3403600" y="1565275"/>
            <a:ext cx="0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98" name="Freeform 708"/>
          <p:cNvSpPr>
            <a:spLocks/>
          </p:cNvSpPr>
          <p:nvPr/>
        </p:nvSpPr>
        <p:spPr bwMode="auto">
          <a:xfrm>
            <a:off x="3924300" y="1568450"/>
            <a:ext cx="161925" cy="165100"/>
          </a:xfrm>
          <a:custGeom>
            <a:avLst/>
            <a:gdLst>
              <a:gd name="T0" fmla="*/ 0 w 176"/>
              <a:gd name="T1" fmla="*/ 0 h 178"/>
              <a:gd name="T2" fmla="*/ 0 w 176"/>
              <a:gd name="T3" fmla="*/ 2147483647 h 178"/>
              <a:gd name="T4" fmla="*/ 2147483647 w 176"/>
              <a:gd name="T5" fmla="*/ 2147483647 h 178"/>
              <a:gd name="T6" fmla="*/ 0 60000 65536"/>
              <a:gd name="T7" fmla="*/ 0 60000 65536"/>
              <a:gd name="T8" fmla="*/ 0 60000 65536"/>
              <a:gd name="T9" fmla="*/ 0 w 176"/>
              <a:gd name="T10" fmla="*/ 0 h 178"/>
              <a:gd name="T11" fmla="*/ 176 w 176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178">
                <a:moveTo>
                  <a:pt x="0" y="0"/>
                </a:moveTo>
                <a:lnTo>
                  <a:pt x="0" y="54"/>
                </a:lnTo>
                <a:lnTo>
                  <a:pt x="176" y="17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99" name="Freeform 709"/>
          <p:cNvSpPr>
            <a:spLocks/>
          </p:cNvSpPr>
          <p:nvPr/>
        </p:nvSpPr>
        <p:spPr bwMode="auto">
          <a:xfrm>
            <a:off x="4244975" y="1571625"/>
            <a:ext cx="336550" cy="469900"/>
          </a:xfrm>
          <a:custGeom>
            <a:avLst/>
            <a:gdLst>
              <a:gd name="T0" fmla="*/ 0 w 366"/>
              <a:gd name="T1" fmla="*/ 0 h 511"/>
              <a:gd name="T2" fmla="*/ 0 w 366"/>
              <a:gd name="T3" fmla="*/ 2147483647 h 511"/>
              <a:gd name="T4" fmla="*/ 2147483647 w 366"/>
              <a:gd name="T5" fmla="*/ 2147483647 h 511"/>
              <a:gd name="T6" fmla="*/ 0 60000 65536"/>
              <a:gd name="T7" fmla="*/ 0 60000 65536"/>
              <a:gd name="T8" fmla="*/ 0 60000 65536"/>
              <a:gd name="T9" fmla="*/ 0 w 366"/>
              <a:gd name="T10" fmla="*/ 0 h 511"/>
              <a:gd name="T11" fmla="*/ 366 w 366"/>
              <a:gd name="T12" fmla="*/ 511 h 5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6" h="511">
                <a:moveTo>
                  <a:pt x="0" y="0"/>
                </a:moveTo>
                <a:lnTo>
                  <a:pt x="0" y="118"/>
                </a:lnTo>
                <a:lnTo>
                  <a:pt x="366" y="51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0" name="Line 710"/>
          <p:cNvSpPr>
            <a:spLocks noChangeShapeType="1"/>
          </p:cNvSpPr>
          <p:nvPr/>
        </p:nvSpPr>
        <p:spPr bwMode="auto">
          <a:xfrm>
            <a:off x="5775325" y="1652588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1" name="Freeform 711"/>
          <p:cNvSpPr>
            <a:spLocks/>
          </p:cNvSpPr>
          <p:nvPr/>
        </p:nvSpPr>
        <p:spPr bwMode="auto">
          <a:xfrm>
            <a:off x="5111750" y="1538288"/>
            <a:ext cx="174625" cy="395287"/>
          </a:xfrm>
          <a:custGeom>
            <a:avLst/>
            <a:gdLst>
              <a:gd name="T0" fmla="*/ 0 w 190"/>
              <a:gd name="T1" fmla="*/ 0 h 430"/>
              <a:gd name="T2" fmla="*/ 0 w 190"/>
              <a:gd name="T3" fmla="*/ 2147483647 h 430"/>
              <a:gd name="T4" fmla="*/ 2147483647 w 190"/>
              <a:gd name="T5" fmla="*/ 2147483647 h 430"/>
              <a:gd name="T6" fmla="*/ 0 60000 65536"/>
              <a:gd name="T7" fmla="*/ 0 60000 65536"/>
              <a:gd name="T8" fmla="*/ 0 60000 65536"/>
              <a:gd name="T9" fmla="*/ 0 w 190"/>
              <a:gd name="T10" fmla="*/ 0 h 430"/>
              <a:gd name="T11" fmla="*/ 190 w 190"/>
              <a:gd name="T12" fmla="*/ 430 h 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" h="430">
                <a:moveTo>
                  <a:pt x="0" y="0"/>
                </a:moveTo>
                <a:lnTo>
                  <a:pt x="0" y="139"/>
                </a:lnTo>
                <a:lnTo>
                  <a:pt x="190" y="4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2" name="Line 712"/>
          <p:cNvSpPr>
            <a:spLocks noChangeShapeType="1"/>
          </p:cNvSpPr>
          <p:nvPr/>
        </p:nvSpPr>
        <p:spPr bwMode="auto">
          <a:xfrm flipH="1">
            <a:off x="3286125" y="3121025"/>
            <a:ext cx="676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3" name="Freeform 713"/>
          <p:cNvSpPr>
            <a:spLocks/>
          </p:cNvSpPr>
          <p:nvPr/>
        </p:nvSpPr>
        <p:spPr bwMode="auto">
          <a:xfrm>
            <a:off x="3328988" y="2974975"/>
            <a:ext cx="869950" cy="20638"/>
          </a:xfrm>
          <a:custGeom>
            <a:avLst/>
            <a:gdLst>
              <a:gd name="T0" fmla="*/ 2147483647 w 946"/>
              <a:gd name="T1" fmla="*/ 2147483647 h 23"/>
              <a:gd name="T2" fmla="*/ 2147483647 w 946"/>
              <a:gd name="T3" fmla="*/ 0 h 23"/>
              <a:gd name="T4" fmla="*/ 0 w 946"/>
              <a:gd name="T5" fmla="*/ 0 h 23"/>
              <a:gd name="T6" fmla="*/ 0 60000 65536"/>
              <a:gd name="T7" fmla="*/ 0 60000 65536"/>
              <a:gd name="T8" fmla="*/ 0 60000 65536"/>
              <a:gd name="T9" fmla="*/ 0 w 946"/>
              <a:gd name="T10" fmla="*/ 0 h 23"/>
              <a:gd name="T11" fmla="*/ 946 w 946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" h="23">
                <a:moveTo>
                  <a:pt x="946" y="23"/>
                </a:moveTo>
                <a:lnTo>
                  <a:pt x="813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4" name="Line 714"/>
          <p:cNvSpPr>
            <a:spLocks noChangeShapeType="1"/>
          </p:cNvSpPr>
          <p:nvPr/>
        </p:nvSpPr>
        <p:spPr bwMode="auto">
          <a:xfrm>
            <a:off x="3044825" y="3278188"/>
            <a:ext cx="10588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5" name="Line 715"/>
          <p:cNvSpPr>
            <a:spLocks noChangeShapeType="1"/>
          </p:cNvSpPr>
          <p:nvPr/>
        </p:nvSpPr>
        <p:spPr bwMode="auto">
          <a:xfrm>
            <a:off x="3265488" y="2601913"/>
            <a:ext cx="5810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6" name="Line 717"/>
          <p:cNvSpPr>
            <a:spLocks noChangeShapeType="1"/>
          </p:cNvSpPr>
          <p:nvPr/>
        </p:nvSpPr>
        <p:spPr bwMode="auto">
          <a:xfrm>
            <a:off x="3278188" y="2495550"/>
            <a:ext cx="4556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7" name="Freeform 718"/>
          <p:cNvSpPr>
            <a:spLocks/>
          </p:cNvSpPr>
          <p:nvPr/>
        </p:nvSpPr>
        <p:spPr bwMode="auto">
          <a:xfrm>
            <a:off x="3211513" y="2828925"/>
            <a:ext cx="966787" cy="14288"/>
          </a:xfrm>
          <a:custGeom>
            <a:avLst/>
            <a:gdLst>
              <a:gd name="T0" fmla="*/ 0 w 1051"/>
              <a:gd name="T1" fmla="*/ 0 h 15"/>
              <a:gd name="T2" fmla="*/ 2147483647 w 1051"/>
              <a:gd name="T3" fmla="*/ 0 h 15"/>
              <a:gd name="T4" fmla="*/ 2147483647 w 1051"/>
              <a:gd name="T5" fmla="*/ 2147483647 h 15"/>
              <a:gd name="T6" fmla="*/ 0 60000 65536"/>
              <a:gd name="T7" fmla="*/ 0 60000 65536"/>
              <a:gd name="T8" fmla="*/ 0 60000 65536"/>
              <a:gd name="T9" fmla="*/ 0 w 1051"/>
              <a:gd name="T10" fmla="*/ 0 h 15"/>
              <a:gd name="T11" fmla="*/ 1051 w 1051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1" h="15">
                <a:moveTo>
                  <a:pt x="0" y="0"/>
                </a:moveTo>
                <a:lnTo>
                  <a:pt x="886" y="0"/>
                </a:lnTo>
                <a:lnTo>
                  <a:pt x="1051" y="1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8" name="Freeform 719"/>
          <p:cNvSpPr>
            <a:spLocks/>
          </p:cNvSpPr>
          <p:nvPr/>
        </p:nvSpPr>
        <p:spPr bwMode="auto">
          <a:xfrm>
            <a:off x="3195638" y="3290888"/>
            <a:ext cx="1033462" cy="174625"/>
          </a:xfrm>
          <a:custGeom>
            <a:avLst/>
            <a:gdLst>
              <a:gd name="T0" fmla="*/ 0 w 1074"/>
              <a:gd name="T1" fmla="*/ 2147483647 h 191"/>
              <a:gd name="T2" fmla="*/ 2147483647 w 1074"/>
              <a:gd name="T3" fmla="*/ 2147483647 h 191"/>
              <a:gd name="T4" fmla="*/ 2147483647 w 1074"/>
              <a:gd name="T5" fmla="*/ 0 h 191"/>
              <a:gd name="T6" fmla="*/ 0 60000 65536"/>
              <a:gd name="T7" fmla="*/ 0 60000 65536"/>
              <a:gd name="T8" fmla="*/ 0 60000 65536"/>
              <a:gd name="T9" fmla="*/ 0 w 1074"/>
              <a:gd name="T10" fmla="*/ 0 h 191"/>
              <a:gd name="T11" fmla="*/ 1074 w 1074"/>
              <a:gd name="T12" fmla="*/ 191 h 1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4" h="191">
                <a:moveTo>
                  <a:pt x="0" y="191"/>
                </a:moveTo>
                <a:lnTo>
                  <a:pt x="877" y="191"/>
                </a:lnTo>
                <a:lnTo>
                  <a:pt x="107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9" name="Line 720"/>
          <p:cNvSpPr>
            <a:spLocks noChangeShapeType="1"/>
          </p:cNvSpPr>
          <p:nvPr/>
        </p:nvSpPr>
        <p:spPr bwMode="auto">
          <a:xfrm flipH="1">
            <a:off x="3309938" y="2711450"/>
            <a:ext cx="711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0" name="Freeform 721"/>
          <p:cNvSpPr>
            <a:spLocks/>
          </p:cNvSpPr>
          <p:nvPr/>
        </p:nvSpPr>
        <p:spPr bwMode="auto">
          <a:xfrm>
            <a:off x="4610100" y="1663700"/>
            <a:ext cx="441325" cy="582613"/>
          </a:xfrm>
          <a:custGeom>
            <a:avLst/>
            <a:gdLst>
              <a:gd name="T0" fmla="*/ 0 w 480"/>
              <a:gd name="T1" fmla="*/ 0 h 633"/>
              <a:gd name="T2" fmla="*/ 0 w 480"/>
              <a:gd name="T3" fmla="*/ 2147483647 h 633"/>
              <a:gd name="T4" fmla="*/ 2147483647 w 480"/>
              <a:gd name="T5" fmla="*/ 2147483647 h 633"/>
              <a:gd name="T6" fmla="*/ 0 60000 65536"/>
              <a:gd name="T7" fmla="*/ 0 60000 65536"/>
              <a:gd name="T8" fmla="*/ 0 60000 65536"/>
              <a:gd name="T9" fmla="*/ 0 w 480"/>
              <a:gd name="T10" fmla="*/ 0 h 633"/>
              <a:gd name="T11" fmla="*/ 480 w 480"/>
              <a:gd name="T12" fmla="*/ 633 h 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633">
                <a:moveTo>
                  <a:pt x="0" y="0"/>
                </a:moveTo>
                <a:lnTo>
                  <a:pt x="0" y="85"/>
                </a:lnTo>
                <a:lnTo>
                  <a:pt x="480" y="6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1" name="Freeform 722"/>
          <p:cNvSpPr>
            <a:spLocks/>
          </p:cNvSpPr>
          <p:nvPr/>
        </p:nvSpPr>
        <p:spPr bwMode="auto">
          <a:xfrm>
            <a:off x="2292350" y="1728788"/>
            <a:ext cx="260350" cy="393700"/>
          </a:xfrm>
          <a:custGeom>
            <a:avLst/>
            <a:gdLst>
              <a:gd name="T0" fmla="*/ 2147483647 w 283"/>
              <a:gd name="T1" fmla="*/ 2147483647 h 428"/>
              <a:gd name="T2" fmla="*/ 2147483647 w 283"/>
              <a:gd name="T3" fmla="*/ 0 h 428"/>
              <a:gd name="T4" fmla="*/ 0 w 283"/>
              <a:gd name="T5" fmla="*/ 2147483647 h 428"/>
              <a:gd name="T6" fmla="*/ 2147483647 w 283"/>
              <a:gd name="T7" fmla="*/ 2147483647 h 428"/>
              <a:gd name="T8" fmla="*/ 0 60000 65536"/>
              <a:gd name="T9" fmla="*/ 0 60000 65536"/>
              <a:gd name="T10" fmla="*/ 0 60000 65536"/>
              <a:gd name="T11" fmla="*/ 0 60000 65536"/>
              <a:gd name="T12" fmla="*/ 0 w 283"/>
              <a:gd name="T13" fmla="*/ 0 h 428"/>
              <a:gd name="T14" fmla="*/ 283 w 283"/>
              <a:gd name="T15" fmla="*/ 428 h 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" h="428">
                <a:moveTo>
                  <a:pt x="283" y="28"/>
                </a:moveTo>
                <a:lnTo>
                  <a:pt x="232" y="0"/>
                </a:lnTo>
                <a:lnTo>
                  <a:pt x="0" y="403"/>
                </a:lnTo>
                <a:lnTo>
                  <a:pt x="48" y="4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2" name="Line 723"/>
          <p:cNvSpPr>
            <a:spLocks noChangeShapeType="1"/>
          </p:cNvSpPr>
          <p:nvPr/>
        </p:nvSpPr>
        <p:spPr bwMode="auto">
          <a:xfrm>
            <a:off x="2424113" y="1568450"/>
            <a:ext cx="1587" cy="30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3" name="Line 724"/>
          <p:cNvSpPr>
            <a:spLocks noChangeShapeType="1"/>
          </p:cNvSpPr>
          <p:nvPr/>
        </p:nvSpPr>
        <p:spPr bwMode="auto">
          <a:xfrm>
            <a:off x="4198938" y="3429000"/>
            <a:ext cx="6588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4" name="Freeform 726"/>
          <p:cNvSpPr>
            <a:spLocks/>
          </p:cNvSpPr>
          <p:nvPr/>
        </p:nvSpPr>
        <p:spPr bwMode="auto">
          <a:xfrm>
            <a:off x="5970588" y="1908175"/>
            <a:ext cx="88900" cy="100013"/>
          </a:xfrm>
          <a:custGeom>
            <a:avLst/>
            <a:gdLst>
              <a:gd name="T0" fmla="*/ 2147483647 w 97"/>
              <a:gd name="T1" fmla="*/ 2147483647 h 109"/>
              <a:gd name="T2" fmla="*/ 2147483647 w 97"/>
              <a:gd name="T3" fmla="*/ 2147483647 h 109"/>
              <a:gd name="T4" fmla="*/ 2147483647 w 97"/>
              <a:gd name="T5" fmla="*/ 2147483647 h 109"/>
              <a:gd name="T6" fmla="*/ 2147483647 w 97"/>
              <a:gd name="T7" fmla="*/ 2147483647 h 109"/>
              <a:gd name="T8" fmla="*/ 2147483647 w 97"/>
              <a:gd name="T9" fmla="*/ 2147483647 h 109"/>
              <a:gd name="T10" fmla="*/ 2147483647 w 97"/>
              <a:gd name="T11" fmla="*/ 2147483647 h 109"/>
              <a:gd name="T12" fmla="*/ 2147483647 w 97"/>
              <a:gd name="T13" fmla="*/ 2147483647 h 109"/>
              <a:gd name="T14" fmla="*/ 2147483647 w 97"/>
              <a:gd name="T15" fmla="*/ 2147483647 h 109"/>
              <a:gd name="T16" fmla="*/ 2147483647 w 97"/>
              <a:gd name="T17" fmla="*/ 2147483647 h 109"/>
              <a:gd name="T18" fmla="*/ 2147483647 w 97"/>
              <a:gd name="T19" fmla="*/ 2147483647 h 109"/>
              <a:gd name="T20" fmla="*/ 2147483647 w 97"/>
              <a:gd name="T21" fmla="*/ 2147483647 h 109"/>
              <a:gd name="T22" fmla="*/ 2147483647 w 97"/>
              <a:gd name="T23" fmla="*/ 2147483647 h 109"/>
              <a:gd name="T24" fmla="*/ 2147483647 w 97"/>
              <a:gd name="T25" fmla="*/ 2147483647 h 109"/>
              <a:gd name="T26" fmla="*/ 2147483647 w 97"/>
              <a:gd name="T27" fmla="*/ 2147483647 h 109"/>
              <a:gd name="T28" fmla="*/ 2147483647 w 97"/>
              <a:gd name="T29" fmla="*/ 2147483647 h 109"/>
              <a:gd name="T30" fmla="*/ 2147483647 w 97"/>
              <a:gd name="T31" fmla="*/ 2147483647 h 109"/>
              <a:gd name="T32" fmla="*/ 2147483647 w 97"/>
              <a:gd name="T33" fmla="*/ 2147483647 h 109"/>
              <a:gd name="T34" fmla="*/ 2147483647 w 97"/>
              <a:gd name="T35" fmla="*/ 2147483647 h 109"/>
              <a:gd name="T36" fmla="*/ 2147483647 w 97"/>
              <a:gd name="T37" fmla="*/ 2147483647 h 109"/>
              <a:gd name="T38" fmla="*/ 0 w 97"/>
              <a:gd name="T39" fmla="*/ 2147483647 h 109"/>
              <a:gd name="T40" fmla="*/ 0 w 97"/>
              <a:gd name="T41" fmla="*/ 2147483647 h 109"/>
              <a:gd name="T42" fmla="*/ 0 w 97"/>
              <a:gd name="T43" fmla="*/ 2147483647 h 109"/>
              <a:gd name="T44" fmla="*/ 2147483647 w 97"/>
              <a:gd name="T45" fmla="*/ 2147483647 h 109"/>
              <a:gd name="T46" fmla="*/ 2147483647 w 97"/>
              <a:gd name="T47" fmla="*/ 2147483647 h 109"/>
              <a:gd name="T48" fmla="*/ 2147483647 w 97"/>
              <a:gd name="T49" fmla="*/ 2147483647 h 109"/>
              <a:gd name="T50" fmla="*/ 2147483647 w 97"/>
              <a:gd name="T51" fmla="*/ 2147483647 h 109"/>
              <a:gd name="T52" fmla="*/ 2147483647 w 97"/>
              <a:gd name="T53" fmla="*/ 0 h 109"/>
              <a:gd name="T54" fmla="*/ 2147483647 w 97"/>
              <a:gd name="T55" fmla="*/ 2147483647 h 109"/>
              <a:gd name="T56" fmla="*/ 2147483647 w 97"/>
              <a:gd name="T57" fmla="*/ 2147483647 h 10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7"/>
              <a:gd name="T88" fmla="*/ 0 h 109"/>
              <a:gd name="T89" fmla="*/ 97 w 97"/>
              <a:gd name="T90" fmla="*/ 109 h 10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7" h="109">
                <a:moveTo>
                  <a:pt x="92" y="58"/>
                </a:moveTo>
                <a:lnTo>
                  <a:pt x="92" y="58"/>
                </a:lnTo>
                <a:lnTo>
                  <a:pt x="97" y="73"/>
                </a:lnTo>
                <a:lnTo>
                  <a:pt x="97" y="86"/>
                </a:lnTo>
                <a:lnTo>
                  <a:pt x="95" y="96"/>
                </a:lnTo>
                <a:lnTo>
                  <a:pt x="90" y="103"/>
                </a:lnTo>
                <a:lnTo>
                  <a:pt x="82" y="107"/>
                </a:lnTo>
                <a:lnTo>
                  <a:pt x="75" y="109"/>
                </a:lnTo>
                <a:lnTo>
                  <a:pt x="67" y="109"/>
                </a:lnTo>
                <a:lnTo>
                  <a:pt x="58" y="105"/>
                </a:lnTo>
                <a:lnTo>
                  <a:pt x="47" y="101"/>
                </a:lnTo>
                <a:lnTo>
                  <a:pt x="39" y="94"/>
                </a:lnTo>
                <a:lnTo>
                  <a:pt x="30" y="88"/>
                </a:lnTo>
                <a:lnTo>
                  <a:pt x="22" y="77"/>
                </a:lnTo>
                <a:lnTo>
                  <a:pt x="13" y="69"/>
                </a:lnTo>
                <a:lnTo>
                  <a:pt x="7" y="58"/>
                </a:lnTo>
                <a:lnTo>
                  <a:pt x="3" y="47"/>
                </a:lnTo>
                <a:lnTo>
                  <a:pt x="0" y="36"/>
                </a:lnTo>
                <a:lnTo>
                  <a:pt x="0" y="28"/>
                </a:lnTo>
                <a:lnTo>
                  <a:pt x="0" y="19"/>
                </a:lnTo>
                <a:lnTo>
                  <a:pt x="5" y="13"/>
                </a:lnTo>
                <a:lnTo>
                  <a:pt x="9" y="7"/>
                </a:lnTo>
                <a:lnTo>
                  <a:pt x="15" y="2"/>
                </a:lnTo>
                <a:lnTo>
                  <a:pt x="22" y="0"/>
                </a:lnTo>
                <a:lnTo>
                  <a:pt x="30" y="2"/>
                </a:lnTo>
                <a:lnTo>
                  <a:pt x="39" y="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5" name="Line 685"/>
          <p:cNvSpPr>
            <a:spLocks noChangeShapeType="1"/>
          </p:cNvSpPr>
          <p:nvPr/>
        </p:nvSpPr>
        <p:spPr bwMode="auto">
          <a:xfrm flipH="1">
            <a:off x="5886450" y="465138"/>
            <a:ext cx="165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6" name="Freeform 725"/>
          <p:cNvSpPr>
            <a:spLocks/>
          </p:cNvSpPr>
          <p:nvPr/>
        </p:nvSpPr>
        <p:spPr bwMode="auto">
          <a:xfrm>
            <a:off x="2586038" y="2286000"/>
            <a:ext cx="92075" cy="163513"/>
          </a:xfrm>
          <a:custGeom>
            <a:avLst/>
            <a:gdLst>
              <a:gd name="T0" fmla="*/ 0 w 101"/>
              <a:gd name="T1" fmla="*/ 2147483647 h 178"/>
              <a:gd name="T2" fmla="*/ 2147483647 w 101"/>
              <a:gd name="T3" fmla="*/ 2147483647 h 178"/>
              <a:gd name="T4" fmla="*/ 2147483647 w 101"/>
              <a:gd name="T5" fmla="*/ 0 h 178"/>
              <a:gd name="T6" fmla="*/ 0 60000 65536"/>
              <a:gd name="T7" fmla="*/ 0 60000 65536"/>
              <a:gd name="T8" fmla="*/ 0 60000 65536"/>
              <a:gd name="T9" fmla="*/ 0 w 101"/>
              <a:gd name="T10" fmla="*/ 0 h 178"/>
              <a:gd name="T11" fmla="*/ 101 w 101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" h="178">
                <a:moveTo>
                  <a:pt x="0" y="178"/>
                </a:moveTo>
                <a:lnTo>
                  <a:pt x="101" y="178"/>
                </a:lnTo>
                <a:lnTo>
                  <a:pt x="5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7" name="Line 739"/>
          <p:cNvSpPr>
            <a:spLocks noChangeShapeType="1"/>
          </p:cNvSpPr>
          <p:nvPr/>
        </p:nvSpPr>
        <p:spPr bwMode="auto">
          <a:xfrm flipV="1">
            <a:off x="2678113" y="2235200"/>
            <a:ext cx="47625" cy="217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9334" name="Picture 2" descr="\\172.16.3.215\data4\Graphics\Powerpoint\MH_DCM\MH_DCM-TEXTEDIT PROJECTS\SALADIN 7e\Processed files\chapt28\chapt28_textedit\jpg\sal03717_28_03b.jpg"/>
          <p:cNvPicPr>
            <a:picLocks noChangeAspect="1" noChangeArrowheads="1"/>
          </p:cNvPicPr>
          <p:nvPr/>
        </p:nvPicPr>
        <p:blipFill>
          <a:blip r:embed="rId4"/>
          <a:srcRect t="57463" r="9293"/>
          <a:stretch>
            <a:fillRect/>
          </a:stretch>
        </p:blipFill>
        <p:spPr bwMode="auto">
          <a:xfrm>
            <a:off x="3138488" y="3929063"/>
            <a:ext cx="34734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TextBox 317"/>
          <p:cNvSpPr txBox="1">
            <a:spLocks noChangeArrowheads="1"/>
          </p:cNvSpPr>
          <p:nvPr/>
        </p:nvSpPr>
        <p:spPr bwMode="auto">
          <a:xfrm>
            <a:off x="2220913" y="4048125"/>
            <a:ext cx="8953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 dirty="0" err="1">
                <a:latin typeface="+mj-lt"/>
                <a:ea typeface="+mn-ea"/>
                <a:cs typeface="Arial" pitchFamily="34" charset="0"/>
              </a:rPr>
              <a:t>Suspensory</a:t>
            </a:r>
            <a:r>
              <a:rPr lang="en-US" sz="600" b="1" dirty="0">
                <a:latin typeface="+mj-lt"/>
                <a:ea typeface="+mn-ea"/>
                <a:cs typeface="Arial" pitchFamily="34" charset="0"/>
              </a:rPr>
              <a:t> ligament</a:t>
            </a:r>
          </a:p>
        </p:txBody>
      </p:sp>
      <p:sp>
        <p:nvSpPr>
          <p:cNvPr id="121" name="TextBox 318"/>
          <p:cNvSpPr txBox="1">
            <a:spLocks noChangeArrowheads="1"/>
          </p:cNvSpPr>
          <p:nvPr/>
        </p:nvSpPr>
        <p:spPr bwMode="auto">
          <a:xfrm>
            <a:off x="2220913" y="4159250"/>
            <a:ext cx="6048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Uterine tube :</a:t>
            </a:r>
          </a:p>
        </p:txBody>
      </p:sp>
      <p:sp>
        <p:nvSpPr>
          <p:cNvPr id="122" name="TextBox 319"/>
          <p:cNvSpPr txBox="1">
            <a:spLocks noChangeArrowheads="1"/>
          </p:cNvSpPr>
          <p:nvPr/>
        </p:nvSpPr>
        <p:spPr bwMode="auto">
          <a:xfrm>
            <a:off x="2292350" y="4252913"/>
            <a:ext cx="4254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Fimbriae</a:t>
            </a:r>
          </a:p>
        </p:txBody>
      </p:sp>
      <p:sp>
        <p:nvSpPr>
          <p:cNvPr id="123" name="TextBox 320"/>
          <p:cNvSpPr txBox="1">
            <a:spLocks noChangeArrowheads="1"/>
          </p:cNvSpPr>
          <p:nvPr/>
        </p:nvSpPr>
        <p:spPr bwMode="auto">
          <a:xfrm>
            <a:off x="2292350" y="4362450"/>
            <a:ext cx="59213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Infundibulum</a:t>
            </a:r>
          </a:p>
        </p:txBody>
      </p:sp>
      <p:sp>
        <p:nvSpPr>
          <p:cNvPr id="124" name="TextBox 321"/>
          <p:cNvSpPr txBox="1">
            <a:spLocks noChangeArrowheads="1"/>
          </p:cNvSpPr>
          <p:nvPr/>
        </p:nvSpPr>
        <p:spPr bwMode="auto">
          <a:xfrm>
            <a:off x="2292350" y="4483100"/>
            <a:ext cx="4064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Ampulla</a:t>
            </a:r>
          </a:p>
        </p:txBody>
      </p:sp>
      <p:sp>
        <p:nvSpPr>
          <p:cNvPr id="125" name="TextBox 322"/>
          <p:cNvSpPr txBox="1">
            <a:spLocks noChangeArrowheads="1"/>
          </p:cNvSpPr>
          <p:nvPr/>
        </p:nvSpPr>
        <p:spPr bwMode="auto">
          <a:xfrm>
            <a:off x="2220913" y="4676775"/>
            <a:ext cx="320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Ovary</a:t>
            </a:r>
          </a:p>
        </p:txBody>
      </p:sp>
      <p:sp>
        <p:nvSpPr>
          <p:cNvPr id="126" name="TextBox 323"/>
          <p:cNvSpPr txBox="1">
            <a:spLocks noChangeArrowheads="1"/>
          </p:cNvSpPr>
          <p:nvPr/>
        </p:nvSpPr>
        <p:spPr bwMode="auto">
          <a:xfrm>
            <a:off x="2220913" y="4929188"/>
            <a:ext cx="7366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Ovarian ligament</a:t>
            </a:r>
          </a:p>
        </p:txBody>
      </p:sp>
      <p:sp>
        <p:nvSpPr>
          <p:cNvPr id="127" name="TextBox 324"/>
          <p:cNvSpPr txBox="1">
            <a:spLocks noChangeArrowheads="1"/>
          </p:cNvSpPr>
          <p:nvPr/>
        </p:nvSpPr>
        <p:spPr bwMode="auto">
          <a:xfrm>
            <a:off x="2220913" y="5197475"/>
            <a:ext cx="69056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Round ligament</a:t>
            </a:r>
          </a:p>
        </p:txBody>
      </p:sp>
      <p:sp>
        <p:nvSpPr>
          <p:cNvPr id="128" name="TextBox 325"/>
          <p:cNvSpPr txBox="1">
            <a:spLocks noChangeArrowheads="1"/>
          </p:cNvSpPr>
          <p:nvPr/>
        </p:nvSpPr>
        <p:spPr bwMode="auto">
          <a:xfrm>
            <a:off x="2220913" y="5337175"/>
            <a:ext cx="3746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Uterus:</a:t>
            </a:r>
          </a:p>
        </p:txBody>
      </p:sp>
      <p:sp>
        <p:nvSpPr>
          <p:cNvPr id="129" name="TextBox 326"/>
          <p:cNvSpPr txBox="1">
            <a:spLocks noChangeArrowheads="1"/>
          </p:cNvSpPr>
          <p:nvPr/>
        </p:nvSpPr>
        <p:spPr bwMode="auto">
          <a:xfrm>
            <a:off x="2257425" y="5449888"/>
            <a:ext cx="37941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Fundus</a:t>
            </a:r>
          </a:p>
        </p:txBody>
      </p:sp>
      <p:sp>
        <p:nvSpPr>
          <p:cNvPr id="130" name="TextBox 327"/>
          <p:cNvSpPr txBox="1">
            <a:spLocks noChangeArrowheads="1"/>
          </p:cNvSpPr>
          <p:nvPr/>
        </p:nvSpPr>
        <p:spPr bwMode="auto">
          <a:xfrm>
            <a:off x="2220913" y="5853113"/>
            <a:ext cx="35401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Vagina</a:t>
            </a:r>
          </a:p>
        </p:txBody>
      </p:sp>
      <p:sp>
        <p:nvSpPr>
          <p:cNvPr id="131" name="TextBox 328"/>
          <p:cNvSpPr txBox="1">
            <a:spLocks noChangeArrowheads="1"/>
          </p:cNvSpPr>
          <p:nvPr/>
        </p:nvSpPr>
        <p:spPr bwMode="auto">
          <a:xfrm>
            <a:off x="2257425" y="5681663"/>
            <a:ext cx="3397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Cervix</a:t>
            </a:r>
          </a:p>
        </p:txBody>
      </p:sp>
      <p:sp>
        <p:nvSpPr>
          <p:cNvPr id="132" name="TextBox 329"/>
          <p:cNvSpPr txBox="1">
            <a:spLocks noChangeArrowheads="1"/>
          </p:cNvSpPr>
          <p:nvPr/>
        </p:nvSpPr>
        <p:spPr bwMode="auto">
          <a:xfrm>
            <a:off x="2257425" y="5565775"/>
            <a:ext cx="4413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Body</a:t>
            </a:r>
          </a:p>
        </p:txBody>
      </p:sp>
      <p:sp>
        <p:nvSpPr>
          <p:cNvPr id="133" name="TextBox 330"/>
          <p:cNvSpPr txBox="1">
            <a:spLocks noChangeArrowheads="1"/>
          </p:cNvSpPr>
          <p:nvPr/>
        </p:nvSpPr>
        <p:spPr bwMode="auto">
          <a:xfrm>
            <a:off x="2220913" y="6518275"/>
            <a:ext cx="192087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00" b="1">
                <a:latin typeface="+mj-lt"/>
                <a:ea typeface="+mn-ea"/>
                <a:cs typeface="Arial" pitchFamily="34" charset="0"/>
              </a:rPr>
              <a:t>(c)</a:t>
            </a:r>
          </a:p>
        </p:txBody>
      </p:sp>
      <p:sp>
        <p:nvSpPr>
          <p:cNvPr id="134" name="Freeform 94"/>
          <p:cNvSpPr>
            <a:spLocks/>
          </p:cNvSpPr>
          <p:nvPr/>
        </p:nvSpPr>
        <p:spPr bwMode="auto">
          <a:xfrm>
            <a:off x="3016250" y="4098925"/>
            <a:ext cx="330200" cy="65088"/>
          </a:xfrm>
          <a:custGeom>
            <a:avLst/>
            <a:gdLst>
              <a:gd name="T0" fmla="*/ 0 w 360"/>
              <a:gd name="T1" fmla="*/ 0 h 70"/>
              <a:gd name="T2" fmla="*/ 2147483647 w 360"/>
              <a:gd name="T3" fmla="*/ 0 h 70"/>
              <a:gd name="T4" fmla="*/ 2147483647 w 360"/>
              <a:gd name="T5" fmla="*/ 2147483647 h 70"/>
              <a:gd name="T6" fmla="*/ 0 60000 65536"/>
              <a:gd name="T7" fmla="*/ 0 60000 65536"/>
              <a:gd name="T8" fmla="*/ 0 60000 65536"/>
              <a:gd name="T9" fmla="*/ 0 w 360"/>
              <a:gd name="T10" fmla="*/ 0 h 70"/>
              <a:gd name="T11" fmla="*/ 360 w 360"/>
              <a:gd name="T12" fmla="*/ 70 h 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" h="70">
                <a:moveTo>
                  <a:pt x="0" y="0"/>
                </a:moveTo>
                <a:lnTo>
                  <a:pt x="254" y="0"/>
                </a:lnTo>
                <a:lnTo>
                  <a:pt x="360" y="7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35" name="Freeform 95"/>
          <p:cNvSpPr>
            <a:spLocks/>
          </p:cNvSpPr>
          <p:nvPr/>
        </p:nvSpPr>
        <p:spPr bwMode="auto">
          <a:xfrm>
            <a:off x="2643188" y="4284663"/>
            <a:ext cx="1455737" cy="23812"/>
          </a:xfrm>
          <a:custGeom>
            <a:avLst/>
            <a:gdLst>
              <a:gd name="T0" fmla="*/ 0 w 1404"/>
              <a:gd name="T1" fmla="*/ 2147483647 h 26"/>
              <a:gd name="T2" fmla="*/ 2147483647 w 1404"/>
              <a:gd name="T3" fmla="*/ 2147483647 h 26"/>
              <a:gd name="T4" fmla="*/ 2147483647 w 1404"/>
              <a:gd name="T5" fmla="*/ 0 h 26"/>
              <a:gd name="T6" fmla="*/ 0 60000 65536"/>
              <a:gd name="T7" fmla="*/ 0 60000 65536"/>
              <a:gd name="T8" fmla="*/ 0 60000 65536"/>
              <a:gd name="T9" fmla="*/ 0 w 1404"/>
              <a:gd name="T10" fmla="*/ 0 h 26"/>
              <a:gd name="T11" fmla="*/ 1404 w 1404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4" h="26">
                <a:moveTo>
                  <a:pt x="0" y="26"/>
                </a:moveTo>
                <a:lnTo>
                  <a:pt x="1100" y="26"/>
                </a:lnTo>
                <a:lnTo>
                  <a:pt x="1404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36" name="Freeform 96"/>
          <p:cNvSpPr>
            <a:spLocks/>
          </p:cNvSpPr>
          <p:nvPr/>
        </p:nvSpPr>
        <p:spPr bwMode="auto">
          <a:xfrm>
            <a:off x="2800350" y="4419600"/>
            <a:ext cx="1377950" cy="6350"/>
          </a:xfrm>
          <a:custGeom>
            <a:avLst/>
            <a:gdLst>
              <a:gd name="T0" fmla="*/ 0 w 1324"/>
              <a:gd name="T1" fmla="*/ 0 h 6"/>
              <a:gd name="T2" fmla="*/ 2147483647 w 1324"/>
              <a:gd name="T3" fmla="*/ 0 h 6"/>
              <a:gd name="T4" fmla="*/ 2147483647 w 1324"/>
              <a:gd name="T5" fmla="*/ 2147483647 h 6"/>
              <a:gd name="T6" fmla="*/ 0 60000 65536"/>
              <a:gd name="T7" fmla="*/ 0 60000 65536"/>
              <a:gd name="T8" fmla="*/ 0 60000 65536"/>
              <a:gd name="T9" fmla="*/ 0 w 1324"/>
              <a:gd name="T10" fmla="*/ 0 h 6"/>
              <a:gd name="T11" fmla="*/ 1324 w 132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4" h="6">
                <a:moveTo>
                  <a:pt x="0" y="0"/>
                </a:moveTo>
                <a:lnTo>
                  <a:pt x="954" y="0"/>
                </a:lnTo>
                <a:lnTo>
                  <a:pt x="1324" y="6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37" name="Freeform 97"/>
          <p:cNvSpPr>
            <a:spLocks/>
          </p:cNvSpPr>
          <p:nvPr/>
        </p:nvSpPr>
        <p:spPr bwMode="auto">
          <a:xfrm>
            <a:off x="2646363" y="4541838"/>
            <a:ext cx="1504950" cy="46037"/>
          </a:xfrm>
          <a:custGeom>
            <a:avLst/>
            <a:gdLst>
              <a:gd name="T0" fmla="*/ 0 w 1474"/>
              <a:gd name="T1" fmla="*/ 0 h 28"/>
              <a:gd name="T2" fmla="*/ 2147483647 w 1474"/>
              <a:gd name="T3" fmla="*/ 0 h 28"/>
              <a:gd name="T4" fmla="*/ 2147483647 w 1474"/>
              <a:gd name="T5" fmla="*/ 2147483647 h 28"/>
              <a:gd name="T6" fmla="*/ 0 60000 65536"/>
              <a:gd name="T7" fmla="*/ 0 60000 65536"/>
              <a:gd name="T8" fmla="*/ 0 60000 65536"/>
              <a:gd name="T9" fmla="*/ 0 w 1474"/>
              <a:gd name="T10" fmla="*/ 0 h 28"/>
              <a:gd name="T11" fmla="*/ 1474 w 147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4" h="28">
                <a:moveTo>
                  <a:pt x="0" y="0"/>
                </a:moveTo>
                <a:lnTo>
                  <a:pt x="1124" y="0"/>
                </a:lnTo>
                <a:lnTo>
                  <a:pt x="1474" y="28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38" name="Freeform 98"/>
          <p:cNvSpPr>
            <a:spLocks/>
          </p:cNvSpPr>
          <p:nvPr/>
        </p:nvSpPr>
        <p:spPr bwMode="auto">
          <a:xfrm>
            <a:off x="2457450" y="4598988"/>
            <a:ext cx="1570038" cy="138112"/>
          </a:xfrm>
          <a:custGeom>
            <a:avLst/>
            <a:gdLst>
              <a:gd name="T0" fmla="*/ 0 w 1514"/>
              <a:gd name="T1" fmla="*/ 2147483647 h 150"/>
              <a:gd name="T2" fmla="*/ 2147483647 w 1514"/>
              <a:gd name="T3" fmla="*/ 2147483647 h 150"/>
              <a:gd name="T4" fmla="*/ 2147483647 w 1514"/>
              <a:gd name="T5" fmla="*/ 0 h 150"/>
              <a:gd name="T6" fmla="*/ 0 60000 65536"/>
              <a:gd name="T7" fmla="*/ 0 60000 65536"/>
              <a:gd name="T8" fmla="*/ 0 60000 65536"/>
              <a:gd name="T9" fmla="*/ 0 w 1514"/>
              <a:gd name="T10" fmla="*/ 0 h 150"/>
              <a:gd name="T11" fmla="*/ 1514 w 1514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4" h="150">
                <a:moveTo>
                  <a:pt x="0" y="150"/>
                </a:moveTo>
                <a:lnTo>
                  <a:pt x="1250" y="150"/>
                </a:lnTo>
                <a:lnTo>
                  <a:pt x="1514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39" name="Freeform 99"/>
          <p:cNvSpPr>
            <a:spLocks/>
          </p:cNvSpPr>
          <p:nvPr/>
        </p:nvSpPr>
        <p:spPr bwMode="auto">
          <a:xfrm>
            <a:off x="2906713" y="4716463"/>
            <a:ext cx="1244600" cy="257175"/>
          </a:xfrm>
          <a:custGeom>
            <a:avLst/>
            <a:gdLst>
              <a:gd name="T0" fmla="*/ 0 w 1210"/>
              <a:gd name="T1" fmla="*/ 2147483647 h 256"/>
              <a:gd name="T2" fmla="*/ 2147483647 w 1210"/>
              <a:gd name="T3" fmla="*/ 2147483647 h 256"/>
              <a:gd name="T4" fmla="*/ 2147483647 w 1210"/>
              <a:gd name="T5" fmla="*/ 0 h 256"/>
              <a:gd name="T6" fmla="*/ 0 60000 65536"/>
              <a:gd name="T7" fmla="*/ 0 60000 65536"/>
              <a:gd name="T8" fmla="*/ 0 60000 65536"/>
              <a:gd name="T9" fmla="*/ 0 w 1210"/>
              <a:gd name="T10" fmla="*/ 0 h 256"/>
              <a:gd name="T11" fmla="*/ 1210 w 1210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0" h="256">
                <a:moveTo>
                  <a:pt x="0" y="256"/>
                </a:moveTo>
                <a:lnTo>
                  <a:pt x="856" y="256"/>
                </a:lnTo>
                <a:lnTo>
                  <a:pt x="1210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0" name="Freeform 101"/>
          <p:cNvSpPr>
            <a:spLocks/>
          </p:cNvSpPr>
          <p:nvPr/>
        </p:nvSpPr>
        <p:spPr bwMode="auto">
          <a:xfrm>
            <a:off x="2516188" y="5106988"/>
            <a:ext cx="2136775" cy="508000"/>
          </a:xfrm>
          <a:custGeom>
            <a:avLst/>
            <a:gdLst>
              <a:gd name="T0" fmla="*/ 0 w 2016"/>
              <a:gd name="T1" fmla="*/ 2147483647 h 552"/>
              <a:gd name="T2" fmla="*/ 2147483647 w 2016"/>
              <a:gd name="T3" fmla="*/ 2147483647 h 552"/>
              <a:gd name="T4" fmla="*/ 2147483647 w 2016"/>
              <a:gd name="T5" fmla="*/ 0 h 552"/>
              <a:gd name="T6" fmla="*/ 0 60000 65536"/>
              <a:gd name="T7" fmla="*/ 0 60000 65536"/>
              <a:gd name="T8" fmla="*/ 0 60000 65536"/>
              <a:gd name="T9" fmla="*/ 0 w 2016"/>
              <a:gd name="T10" fmla="*/ 0 h 552"/>
              <a:gd name="T11" fmla="*/ 2016 w 2016"/>
              <a:gd name="T12" fmla="*/ 552 h 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552">
                <a:moveTo>
                  <a:pt x="0" y="552"/>
                </a:moveTo>
                <a:lnTo>
                  <a:pt x="1218" y="552"/>
                </a:lnTo>
                <a:lnTo>
                  <a:pt x="2016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1" name="Freeform 102"/>
          <p:cNvSpPr>
            <a:spLocks/>
          </p:cNvSpPr>
          <p:nvPr/>
        </p:nvSpPr>
        <p:spPr bwMode="auto">
          <a:xfrm>
            <a:off x="2574925" y="5392738"/>
            <a:ext cx="2081213" cy="344487"/>
          </a:xfrm>
          <a:custGeom>
            <a:avLst/>
            <a:gdLst>
              <a:gd name="T0" fmla="*/ 0 w 1968"/>
              <a:gd name="T1" fmla="*/ 2147483647 h 376"/>
              <a:gd name="T2" fmla="*/ 2147483647 w 1968"/>
              <a:gd name="T3" fmla="*/ 2147483647 h 376"/>
              <a:gd name="T4" fmla="*/ 2147483647 w 1968"/>
              <a:gd name="T5" fmla="*/ 0 h 376"/>
              <a:gd name="T6" fmla="*/ 0 60000 65536"/>
              <a:gd name="T7" fmla="*/ 0 60000 65536"/>
              <a:gd name="T8" fmla="*/ 0 60000 65536"/>
              <a:gd name="T9" fmla="*/ 0 w 1968"/>
              <a:gd name="T10" fmla="*/ 0 h 376"/>
              <a:gd name="T11" fmla="*/ 1968 w 1968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8" h="376">
                <a:moveTo>
                  <a:pt x="0" y="376"/>
                </a:moveTo>
                <a:lnTo>
                  <a:pt x="1170" y="376"/>
                </a:lnTo>
                <a:lnTo>
                  <a:pt x="1968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2" name="Freeform 103"/>
          <p:cNvSpPr>
            <a:spLocks/>
          </p:cNvSpPr>
          <p:nvPr/>
        </p:nvSpPr>
        <p:spPr bwMode="auto">
          <a:xfrm>
            <a:off x="2882900" y="5246688"/>
            <a:ext cx="860425" cy="1587"/>
          </a:xfrm>
          <a:custGeom>
            <a:avLst/>
            <a:gdLst>
              <a:gd name="T0" fmla="*/ 0 w 900"/>
              <a:gd name="T1" fmla="*/ 0 h 1588"/>
              <a:gd name="T2" fmla="*/ 2147483647 w 900"/>
              <a:gd name="T3" fmla="*/ 0 h 1588"/>
              <a:gd name="T4" fmla="*/ 2147483647 w 900"/>
              <a:gd name="T5" fmla="*/ 0 h 1588"/>
              <a:gd name="T6" fmla="*/ 0 60000 65536"/>
              <a:gd name="T7" fmla="*/ 0 60000 65536"/>
              <a:gd name="T8" fmla="*/ 0 60000 65536"/>
              <a:gd name="T9" fmla="*/ 0 w 900"/>
              <a:gd name="T10" fmla="*/ 0 h 1588"/>
              <a:gd name="T11" fmla="*/ 900 w 90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0" h="1588">
                <a:moveTo>
                  <a:pt x="0" y="0"/>
                </a:moveTo>
                <a:lnTo>
                  <a:pt x="640" y="0"/>
                </a:lnTo>
                <a:lnTo>
                  <a:pt x="900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3" name="Line 104"/>
          <p:cNvSpPr>
            <a:spLocks noChangeShapeType="1"/>
          </p:cNvSpPr>
          <p:nvPr/>
        </p:nvSpPr>
        <p:spPr bwMode="auto">
          <a:xfrm>
            <a:off x="2520950" y="5900738"/>
            <a:ext cx="2108200" cy="269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5" name="Freeform 94"/>
          <p:cNvSpPr>
            <a:spLocks/>
          </p:cNvSpPr>
          <p:nvPr/>
        </p:nvSpPr>
        <p:spPr bwMode="auto">
          <a:xfrm>
            <a:off x="3016250" y="4098925"/>
            <a:ext cx="330200" cy="65088"/>
          </a:xfrm>
          <a:custGeom>
            <a:avLst/>
            <a:gdLst>
              <a:gd name="T0" fmla="*/ 0 w 360"/>
              <a:gd name="T1" fmla="*/ 0 h 70"/>
              <a:gd name="T2" fmla="*/ 2147483647 w 360"/>
              <a:gd name="T3" fmla="*/ 0 h 70"/>
              <a:gd name="T4" fmla="*/ 2147483647 w 360"/>
              <a:gd name="T5" fmla="*/ 2147483647 h 70"/>
              <a:gd name="T6" fmla="*/ 0 60000 65536"/>
              <a:gd name="T7" fmla="*/ 0 60000 65536"/>
              <a:gd name="T8" fmla="*/ 0 60000 65536"/>
              <a:gd name="T9" fmla="*/ 0 w 360"/>
              <a:gd name="T10" fmla="*/ 0 h 70"/>
              <a:gd name="T11" fmla="*/ 360 w 360"/>
              <a:gd name="T12" fmla="*/ 70 h 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" h="70">
                <a:moveTo>
                  <a:pt x="0" y="0"/>
                </a:moveTo>
                <a:lnTo>
                  <a:pt x="254" y="0"/>
                </a:lnTo>
                <a:lnTo>
                  <a:pt x="360" y="7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6" name="Freeform 95"/>
          <p:cNvSpPr>
            <a:spLocks/>
          </p:cNvSpPr>
          <p:nvPr/>
        </p:nvSpPr>
        <p:spPr bwMode="auto">
          <a:xfrm>
            <a:off x="2643188" y="4284663"/>
            <a:ext cx="1455737" cy="23812"/>
          </a:xfrm>
          <a:custGeom>
            <a:avLst/>
            <a:gdLst>
              <a:gd name="T0" fmla="*/ 0 w 1404"/>
              <a:gd name="T1" fmla="*/ 2147483647 h 26"/>
              <a:gd name="T2" fmla="*/ 2147483647 w 1404"/>
              <a:gd name="T3" fmla="*/ 2147483647 h 26"/>
              <a:gd name="T4" fmla="*/ 2147483647 w 1404"/>
              <a:gd name="T5" fmla="*/ 0 h 26"/>
              <a:gd name="T6" fmla="*/ 0 60000 65536"/>
              <a:gd name="T7" fmla="*/ 0 60000 65536"/>
              <a:gd name="T8" fmla="*/ 0 60000 65536"/>
              <a:gd name="T9" fmla="*/ 0 w 1404"/>
              <a:gd name="T10" fmla="*/ 0 h 26"/>
              <a:gd name="T11" fmla="*/ 1404 w 1404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4" h="26">
                <a:moveTo>
                  <a:pt x="0" y="26"/>
                </a:moveTo>
                <a:lnTo>
                  <a:pt x="1100" y="26"/>
                </a:lnTo>
                <a:lnTo>
                  <a:pt x="140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7" name="Freeform 96"/>
          <p:cNvSpPr>
            <a:spLocks/>
          </p:cNvSpPr>
          <p:nvPr/>
        </p:nvSpPr>
        <p:spPr bwMode="auto">
          <a:xfrm>
            <a:off x="2800350" y="4419600"/>
            <a:ext cx="1377950" cy="6350"/>
          </a:xfrm>
          <a:custGeom>
            <a:avLst/>
            <a:gdLst>
              <a:gd name="T0" fmla="*/ 0 w 1324"/>
              <a:gd name="T1" fmla="*/ 0 h 6"/>
              <a:gd name="T2" fmla="*/ 2147483647 w 1324"/>
              <a:gd name="T3" fmla="*/ 0 h 6"/>
              <a:gd name="T4" fmla="*/ 2147483647 w 1324"/>
              <a:gd name="T5" fmla="*/ 2147483647 h 6"/>
              <a:gd name="T6" fmla="*/ 0 60000 65536"/>
              <a:gd name="T7" fmla="*/ 0 60000 65536"/>
              <a:gd name="T8" fmla="*/ 0 60000 65536"/>
              <a:gd name="T9" fmla="*/ 0 w 1324"/>
              <a:gd name="T10" fmla="*/ 0 h 6"/>
              <a:gd name="T11" fmla="*/ 1324 w 132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4" h="6">
                <a:moveTo>
                  <a:pt x="0" y="0"/>
                </a:moveTo>
                <a:lnTo>
                  <a:pt x="954" y="0"/>
                </a:lnTo>
                <a:lnTo>
                  <a:pt x="1324" y="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8" name="Freeform 97"/>
          <p:cNvSpPr>
            <a:spLocks/>
          </p:cNvSpPr>
          <p:nvPr/>
        </p:nvSpPr>
        <p:spPr bwMode="auto">
          <a:xfrm>
            <a:off x="2646363" y="4541838"/>
            <a:ext cx="1504950" cy="46037"/>
          </a:xfrm>
          <a:custGeom>
            <a:avLst/>
            <a:gdLst>
              <a:gd name="T0" fmla="*/ 0 w 1474"/>
              <a:gd name="T1" fmla="*/ 0 h 28"/>
              <a:gd name="T2" fmla="*/ 2147483647 w 1474"/>
              <a:gd name="T3" fmla="*/ 0 h 28"/>
              <a:gd name="T4" fmla="*/ 2147483647 w 1474"/>
              <a:gd name="T5" fmla="*/ 2147483647 h 28"/>
              <a:gd name="T6" fmla="*/ 0 60000 65536"/>
              <a:gd name="T7" fmla="*/ 0 60000 65536"/>
              <a:gd name="T8" fmla="*/ 0 60000 65536"/>
              <a:gd name="T9" fmla="*/ 0 w 1474"/>
              <a:gd name="T10" fmla="*/ 0 h 28"/>
              <a:gd name="T11" fmla="*/ 1474 w 147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4" h="28">
                <a:moveTo>
                  <a:pt x="0" y="0"/>
                </a:moveTo>
                <a:lnTo>
                  <a:pt x="1124" y="0"/>
                </a:lnTo>
                <a:lnTo>
                  <a:pt x="1474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49" name="Freeform 99"/>
          <p:cNvSpPr>
            <a:spLocks/>
          </p:cNvSpPr>
          <p:nvPr/>
        </p:nvSpPr>
        <p:spPr bwMode="auto">
          <a:xfrm>
            <a:off x="2906713" y="4716463"/>
            <a:ext cx="1244600" cy="257175"/>
          </a:xfrm>
          <a:custGeom>
            <a:avLst/>
            <a:gdLst>
              <a:gd name="T0" fmla="*/ 0 w 1210"/>
              <a:gd name="T1" fmla="*/ 2147483647 h 256"/>
              <a:gd name="T2" fmla="*/ 2147483647 w 1210"/>
              <a:gd name="T3" fmla="*/ 2147483647 h 256"/>
              <a:gd name="T4" fmla="*/ 2147483647 w 1210"/>
              <a:gd name="T5" fmla="*/ 0 h 256"/>
              <a:gd name="T6" fmla="*/ 0 60000 65536"/>
              <a:gd name="T7" fmla="*/ 0 60000 65536"/>
              <a:gd name="T8" fmla="*/ 0 60000 65536"/>
              <a:gd name="T9" fmla="*/ 0 w 1210"/>
              <a:gd name="T10" fmla="*/ 0 h 256"/>
              <a:gd name="T11" fmla="*/ 1210 w 1210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0" h="256">
                <a:moveTo>
                  <a:pt x="0" y="256"/>
                </a:moveTo>
                <a:lnTo>
                  <a:pt x="856" y="256"/>
                </a:lnTo>
                <a:lnTo>
                  <a:pt x="121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50" name="Freeform 101"/>
          <p:cNvSpPr>
            <a:spLocks/>
          </p:cNvSpPr>
          <p:nvPr/>
        </p:nvSpPr>
        <p:spPr bwMode="auto">
          <a:xfrm>
            <a:off x="2516188" y="5106988"/>
            <a:ext cx="2136775" cy="508000"/>
          </a:xfrm>
          <a:custGeom>
            <a:avLst/>
            <a:gdLst>
              <a:gd name="T0" fmla="*/ 0 w 2016"/>
              <a:gd name="T1" fmla="*/ 2147483647 h 552"/>
              <a:gd name="T2" fmla="*/ 2147483647 w 2016"/>
              <a:gd name="T3" fmla="*/ 2147483647 h 552"/>
              <a:gd name="T4" fmla="*/ 2147483647 w 2016"/>
              <a:gd name="T5" fmla="*/ 0 h 552"/>
              <a:gd name="T6" fmla="*/ 0 60000 65536"/>
              <a:gd name="T7" fmla="*/ 0 60000 65536"/>
              <a:gd name="T8" fmla="*/ 0 60000 65536"/>
              <a:gd name="T9" fmla="*/ 0 w 2016"/>
              <a:gd name="T10" fmla="*/ 0 h 552"/>
              <a:gd name="T11" fmla="*/ 2016 w 2016"/>
              <a:gd name="T12" fmla="*/ 552 h 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552">
                <a:moveTo>
                  <a:pt x="0" y="552"/>
                </a:moveTo>
                <a:lnTo>
                  <a:pt x="1218" y="552"/>
                </a:lnTo>
                <a:lnTo>
                  <a:pt x="201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51" name="Freeform 102"/>
          <p:cNvSpPr>
            <a:spLocks/>
          </p:cNvSpPr>
          <p:nvPr/>
        </p:nvSpPr>
        <p:spPr bwMode="auto">
          <a:xfrm>
            <a:off x="2574925" y="5392738"/>
            <a:ext cx="2081213" cy="344487"/>
          </a:xfrm>
          <a:custGeom>
            <a:avLst/>
            <a:gdLst>
              <a:gd name="T0" fmla="*/ 0 w 1968"/>
              <a:gd name="T1" fmla="*/ 2147483647 h 376"/>
              <a:gd name="T2" fmla="*/ 2147483647 w 1968"/>
              <a:gd name="T3" fmla="*/ 2147483647 h 376"/>
              <a:gd name="T4" fmla="*/ 2147483647 w 1968"/>
              <a:gd name="T5" fmla="*/ 0 h 376"/>
              <a:gd name="T6" fmla="*/ 0 60000 65536"/>
              <a:gd name="T7" fmla="*/ 0 60000 65536"/>
              <a:gd name="T8" fmla="*/ 0 60000 65536"/>
              <a:gd name="T9" fmla="*/ 0 w 1968"/>
              <a:gd name="T10" fmla="*/ 0 h 376"/>
              <a:gd name="T11" fmla="*/ 1968 w 1968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8" h="376">
                <a:moveTo>
                  <a:pt x="0" y="376"/>
                </a:moveTo>
                <a:lnTo>
                  <a:pt x="1170" y="376"/>
                </a:lnTo>
                <a:lnTo>
                  <a:pt x="196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52" name="Freeform 103"/>
          <p:cNvSpPr>
            <a:spLocks/>
          </p:cNvSpPr>
          <p:nvPr/>
        </p:nvSpPr>
        <p:spPr bwMode="auto">
          <a:xfrm>
            <a:off x="2882900" y="5246688"/>
            <a:ext cx="860425" cy="1587"/>
          </a:xfrm>
          <a:custGeom>
            <a:avLst/>
            <a:gdLst>
              <a:gd name="T0" fmla="*/ 0 w 900"/>
              <a:gd name="T1" fmla="*/ 0 h 1588"/>
              <a:gd name="T2" fmla="*/ 2147483647 w 900"/>
              <a:gd name="T3" fmla="*/ 0 h 1588"/>
              <a:gd name="T4" fmla="*/ 2147483647 w 900"/>
              <a:gd name="T5" fmla="*/ 0 h 1588"/>
              <a:gd name="T6" fmla="*/ 0 60000 65536"/>
              <a:gd name="T7" fmla="*/ 0 60000 65536"/>
              <a:gd name="T8" fmla="*/ 0 60000 65536"/>
              <a:gd name="T9" fmla="*/ 0 w 900"/>
              <a:gd name="T10" fmla="*/ 0 h 1588"/>
              <a:gd name="T11" fmla="*/ 900 w 90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0" h="1588">
                <a:moveTo>
                  <a:pt x="0" y="0"/>
                </a:moveTo>
                <a:lnTo>
                  <a:pt x="640" y="0"/>
                </a:lnTo>
                <a:lnTo>
                  <a:pt x="90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53" name="Line 104"/>
          <p:cNvSpPr>
            <a:spLocks noChangeShapeType="1"/>
          </p:cNvSpPr>
          <p:nvPr/>
        </p:nvSpPr>
        <p:spPr bwMode="auto">
          <a:xfrm>
            <a:off x="2520950" y="5900738"/>
            <a:ext cx="2108200" cy="26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55" name="Freeform 98"/>
          <p:cNvSpPr>
            <a:spLocks/>
          </p:cNvSpPr>
          <p:nvPr/>
        </p:nvSpPr>
        <p:spPr bwMode="auto">
          <a:xfrm>
            <a:off x="2457450" y="4598988"/>
            <a:ext cx="1570038" cy="138112"/>
          </a:xfrm>
          <a:custGeom>
            <a:avLst/>
            <a:gdLst>
              <a:gd name="T0" fmla="*/ 0 w 1514"/>
              <a:gd name="T1" fmla="*/ 2147483647 h 150"/>
              <a:gd name="T2" fmla="*/ 2147483647 w 1514"/>
              <a:gd name="T3" fmla="*/ 2147483647 h 150"/>
              <a:gd name="T4" fmla="*/ 2147483647 w 1514"/>
              <a:gd name="T5" fmla="*/ 0 h 150"/>
              <a:gd name="T6" fmla="*/ 0 60000 65536"/>
              <a:gd name="T7" fmla="*/ 0 60000 65536"/>
              <a:gd name="T8" fmla="*/ 0 60000 65536"/>
              <a:gd name="T9" fmla="*/ 0 w 1514"/>
              <a:gd name="T10" fmla="*/ 0 h 150"/>
              <a:gd name="T11" fmla="*/ 1514 w 1514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4" h="150">
                <a:moveTo>
                  <a:pt x="0" y="150"/>
                </a:moveTo>
                <a:lnTo>
                  <a:pt x="1250" y="150"/>
                </a:lnTo>
                <a:lnTo>
                  <a:pt x="151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9369" name="Rectangle 5"/>
          <p:cNvSpPr>
            <a:spLocks noChangeArrowheads="1"/>
          </p:cNvSpPr>
          <p:nvPr/>
        </p:nvSpPr>
        <p:spPr bwMode="auto">
          <a:xfrm>
            <a:off x="701675" y="55563"/>
            <a:ext cx="7740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9370" name="Rectangle 5"/>
          <p:cNvSpPr>
            <a:spLocks noChangeArrowheads="1"/>
          </p:cNvSpPr>
          <p:nvPr/>
        </p:nvSpPr>
        <p:spPr bwMode="auto">
          <a:xfrm>
            <a:off x="1828800" y="6602413"/>
            <a:ext cx="5486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>
                <a:ea typeface="ヒラギノ角ゴ Pro W3" charset="-128"/>
                <a:cs typeface="ヒラギノ角ゴ Pro W3" charset="-128"/>
              </a:rPr>
              <a:t>c: ©McGraw-Hill Education/Rebecca Gray/Don Kincaid, dissections</a:t>
            </a:r>
          </a:p>
        </p:txBody>
      </p:sp>
      <p:sp>
        <p:nvSpPr>
          <p:cNvPr id="161" name="Freeform 100"/>
          <p:cNvSpPr>
            <a:spLocks/>
          </p:cNvSpPr>
          <p:nvPr/>
        </p:nvSpPr>
        <p:spPr bwMode="auto">
          <a:xfrm>
            <a:off x="2576513" y="4706938"/>
            <a:ext cx="2068512" cy="801687"/>
          </a:xfrm>
          <a:custGeom>
            <a:avLst/>
            <a:gdLst>
              <a:gd name="T0" fmla="*/ 0 w 1924"/>
              <a:gd name="T1" fmla="*/ 2147483647 h 806"/>
              <a:gd name="T2" fmla="*/ 2147483647 w 1924"/>
              <a:gd name="T3" fmla="*/ 2147483647 h 806"/>
              <a:gd name="T4" fmla="*/ 2147483647 w 1924"/>
              <a:gd name="T5" fmla="*/ 0 h 806"/>
              <a:gd name="T6" fmla="*/ 0 60000 65536"/>
              <a:gd name="T7" fmla="*/ 0 60000 65536"/>
              <a:gd name="T8" fmla="*/ 0 60000 65536"/>
              <a:gd name="T9" fmla="*/ 0 w 1924"/>
              <a:gd name="T10" fmla="*/ 0 h 806"/>
              <a:gd name="T11" fmla="*/ 1924 w 1924"/>
              <a:gd name="T12" fmla="*/ 806 h 8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4" h="806">
                <a:moveTo>
                  <a:pt x="0" y="806"/>
                </a:moveTo>
                <a:lnTo>
                  <a:pt x="1126" y="806"/>
                </a:lnTo>
                <a:lnTo>
                  <a:pt x="1924" y="0"/>
                </a:lnTo>
              </a:path>
            </a:pathLst>
          </a:cu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64" name="Freeform 100"/>
          <p:cNvSpPr>
            <a:spLocks/>
          </p:cNvSpPr>
          <p:nvPr/>
        </p:nvSpPr>
        <p:spPr bwMode="auto">
          <a:xfrm>
            <a:off x="2576513" y="4706938"/>
            <a:ext cx="2068512" cy="801687"/>
          </a:xfrm>
          <a:custGeom>
            <a:avLst/>
            <a:gdLst>
              <a:gd name="T0" fmla="*/ 0 w 1924"/>
              <a:gd name="T1" fmla="*/ 2147483647 h 806"/>
              <a:gd name="T2" fmla="*/ 2147483647 w 1924"/>
              <a:gd name="T3" fmla="*/ 2147483647 h 806"/>
              <a:gd name="T4" fmla="*/ 2147483647 w 1924"/>
              <a:gd name="T5" fmla="*/ 0 h 806"/>
              <a:gd name="T6" fmla="*/ 0 60000 65536"/>
              <a:gd name="T7" fmla="*/ 0 60000 65536"/>
              <a:gd name="T8" fmla="*/ 0 60000 65536"/>
              <a:gd name="T9" fmla="*/ 0 w 1924"/>
              <a:gd name="T10" fmla="*/ 0 h 806"/>
              <a:gd name="T11" fmla="*/ 1924 w 1924"/>
              <a:gd name="T12" fmla="*/ 806 h 8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4" h="806">
                <a:moveTo>
                  <a:pt x="0" y="806"/>
                </a:moveTo>
                <a:lnTo>
                  <a:pt x="1126" y="806"/>
                </a:lnTo>
                <a:lnTo>
                  <a:pt x="192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600" b="1"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28.6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828800" y="147638"/>
            <a:ext cx="548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2292" name="Picture 2" descr="\\172.16.3.215\data4\Graphics\Powerpoint\MH_DCM\MH_DCM-TEXTEDIT PROJECTS\SALADIN 7e\Processed files\chapt28\chapt28_textedit\jpg\sal03717_28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2288" y="712788"/>
            <a:ext cx="5559425" cy="54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18"/>
          <p:cNvSpPr>
            <a:spLocks noChangeArrowheads="1"/>
          </p:cNvSpPr>
          <p:nvPr/>
        </p:nvSpPr>
        <p:spPr bwMode="auto">
          <a:xfrm>
            <a:off x="1947863" y="1022350"/>
            <a:ext cx="161925" cy="306388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TextBox 32"/>
          <p:cNvSpPr txBox="1">
            <a:spLocks noChangeArrowheads="1"/>
          </p:cNvSpPr>
          <p:nvPr/>
        </p:nvSpPr>
        <p:spPr bwMode="auto">
          <a:xfrm>
            <a:off x="1609725" y="2605088"/>
            <a:ext cx="16922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Surface epithelium</a:t>
            </a:r>
          </a:p>
        </p:txBody>
      </p:sp>
      <p:sp>
        <p:nvSpPr>
          <p:cNvPr id="12295" name="TextBox 33"/>
          <p:cNvSpPr txBox="1">
            <a:spLocks noChangeArrowheads="1"/>
          </p:cNvSpPr>
          <p:nvPr/>
        </p:nvSpPr>
        <p:spPr bwMode="auto">
          <a:xfrm>
            <a:off x="1609725" y="3325813"/>
            <a:ext cx="16525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Endometrial gland</a:t>
            </a:r>
          </a:p>
        </p:txBody>
      </p:sp>
      <p:sp>
        <p:nvSpPr>
          <p:cNvPr id="12296" name="TextBox 34"/>
          <p:cNvSpPr txBox="1">
            <a:spLocks noChangeArrowheads="1"/>
          </p:cNvSpPr>
          <p:nvPr/>
        </p:nvSpPr>
        <p:spPr bwMode="auto">
          <a:xfrm>
            <a:off x="1609725" y="4087813"/>
            <a:ext cx="1385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Lamina propria</a:t>
            </a:r>
          </a:p>
        </p:txBody>
      </p:sp>
      <p:sp>
        <p:nvSpPr>
          <p:cNvPr id="12297" name="TextBox 35"/>
          <p:cNvSpPr txBox="1">
            <a:spLocks noChangeArrowheads="1"/>
          </p:cNvSpPr>
          <p:nvPr/>
        </p:nvSpPr>
        <p:spPr bwMode="auto">
          <a:xfrm>
            <a:off x="6134100" y="6373813"/>
            <a:ext cx="711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0.1 mm</a:t>
            </a:r>
          </a:p>
        </p:txBody>
      </p:sp>
      <p:sp>
        <p:nvSpPr>
          <p:cNvPr id="12298" name="Rectangle 5"/>
          <p:cNvSpPr>
            <a:spLocks noChangeArrowheads="1"/>
          </p:cNvSpPr>
          <p:nvPr/>
        </p:nvSpPr>
        <p:spPr bwMode="auto">
          <a:xfrm>
            <a:off x="1828800" y="6510338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©Ed Reschke</a:t>
            </a:r>
          </a:p>
        </p:txBody>
      </p:sp>
      <p:grpSp>
        <p:nvGrpSpPr>
          <p:cNvPr id="12299" name="Group 23"/>
          <p:cNvGrpSpPr>
            <a:grpSpLocks/>
          </p:cNvGrpSpPr>
          <p:nvPr/>
        </p:nvGrpSpPr>
        <p:grpSpPr bwMode="auto">
          <a:xfrm>
            <a:off x="5551488" y="6273800"/>
            <a:ext cx="1787525" cy="90488"/>
            <a:chOff x="5543550" y="6410325"/>
            <a:chExt cx="1787525" cy="90488"/>
          </a:xfrm>
        </p:grpSpPr>
        <p:sp>
          <p:nvSpPr>
            <p:cNvPr id="12310" name="Line 15"/>
            <p:cNvSpPr>
              <a:spLocks noChangeShapeType="1"/>
            </p:cNvSpPr>
            <p:nvPr/>
          </p:nvSpPr>
          <p:spPr bwMode="auto">
            <a:xfrm flipV="1">
              <a:off x="5543550" y="6410325"/>
              <a:ext cx="1588" cy="904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1" name="Line 16"/>
            <p:cNvSpPr>
              <a:spLocks noChangeShapeType="1"/>
            </p:cNvSpPr>
            <p:nvPr/>
          </p:nvSpPr>
          <p:spPr bwMode="auto">
            <a:xfrm>
              <a:off x="7329488" y="6410325"/>
              <a:ext cx="1587" cy="904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2" name="Line 17"/>
            <p:cNvSpPr>
              <a:spLocks noChangeShapeType="1"/>
            </p:cNvSpPr>
            <p:nvPr/>
          </p:nvSpPr>
          <p:spPr bwMode="auto">
            <a:xfrm>
              <a:off x="5543550" y="6453188"/>
              <a:ext cx="1785938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00" name="Rectangle 19"/>
          <p:cNvSpPr>
            <a:spLocks noChangeArrowheads="1"/>
          </p:cNvSpPr>
          <p:nvPr/>
        </p:nvSpPr>
        <p:spPr bwMode="auto">
          <a:xfrm>
            <a:off x="1947863" y="1022350"/>
            <a:ext cx="161925" cy="3095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1" name="Picture 32" descr="\\172.16.3.215\data4\Graphics\Powerpoint\MH_DCM\MH_DCM-TEXTEDIT PROJECTS\SALADIN 7e\Processed files\chapt28\chapt28_textedit\png\sal03717_28_06_arro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8675" y="381000"/>
            <a:ext cx="24479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reeform 11"/>
          <p:cNvSpPr>
            <a:spLocks/>
          </p:cNvSpPr>
          <p:nvPr/>
        </p:nvSpPr>
        <p:spPr bwMode="auto">
          <a:xfrm>
            <a:off x="3249613" y="1504950"/>
            <a:ext cx="1016000" cy="1233488"/>
          </a:xfrm>
          <a:custGeom>
            <a:avLst/>
            <a:gdLst>
              <a:gd name="T0" fmla="*/ 0 w 640"/>
              <a:gd name="T1" fmla="*/ 2147483647 h 777"/>
              <a:gd name="T2" fmla="*/ 2147483647 w 640"/>
              <a:gd name="T3" fmla="*/ 2147483647 h 777"/>
              <a:gd name="T4" fmla="*/ 2147483647 w 640"/>
              <a:gd name="T5" fmla="*/ 0 h 777"/>
              <a:gd name="T6" fmla="*/ 0 60000 65536"/>
              <a:gd name="T7" fmla="*/ 0 60000 65536"/>
              <a:gd name="T8" fmla="*/ 0 60000 65536"/>
              <a:gd name="T9" fmla="*/ 0 w 640"/>
              <a:gd name="T10" fmla="*/ 0 h 777"/>
              <a:gd name="T11" fmla="*/ 640 w 640"/>
              <a:gd name="T12" fmla="*/ 777 h 7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0" h="777">
                <a:moveTo>
                  <a:pt x="0" y="777"/>
                </a:moveTo>
                <a:lnTo>
                  <a:pt x="317" y="777"/>
                </a:lnTo>
                <a:lnTo>
                  <a:pt x="640" y="0"/>
                </a:lnTo>
              </a:path>
            </a:pathLst>
          </a:custGeom>
          <a:noFill/>
          <a:ln w="3175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>
            <a:off x="3209925" y="3449638"/>
            <a:ext cx="3294063" cy="1587"/>
          </a:xfrm>
          <a:prstGeom prst="line">
            <a:avLst/>
          </a:prstGeom>
          <a:noFill/>
          <a:ln w="3175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2955925" y="4214813"/>
            <a:ext cx="1670050" cy="1587"/>
          </a:xfrm>
          <a:prstGeom prst="line">
            <a:avLst/>
          </a:prstGeom>
          <a:noFill/>
          <a:ln w="3175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5226050" y="3449638"/>
            <a:ext cx="1309688" cy="1385887"/>
          </a:xfrm>
          <a:prstGeom prst="line">
            <a:avLst/>
          </a:prstGeom>
          <a:noFill/>
          <a:ln w="3175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06" name="Freeform 11"/>
          <p:cNvSpPr>
            <a:spLocks/>
          </p:cNvSpPr>
          <p:nvPr/>
        </p:nvSpPr>
        <p:spPr bwMode="auto">
          <a:xfrm>
            <a:off x="3249613" y="1504950"/>
            <a:ext cx="1016000" cy="1233488"/>
          </a:xfrm>
          <a:custGeom>
            <a:avLst/>
            <a:gdLst>
              <a:gd name="T0" fmla="*/ 0 w 640"/>
              <a:gd name="T1" fmla="*/ 2147483647 h 777"/>
              <a:gd name="T2" fmla="*/ 2147483647 w 640"/>
              <a:gd name="T3" fmla="*/ 2147483647 h 777"/>
              <a:gd name="T4" fmla="*/ 2147483647 w 640"/>
              <a:gd name="T5" fmla="*/ 0 h 777"/>
              <a:gd name="T6" fmla="*/ 0 60000 65536"/>
              <a:gd name="T7" fmla="*/ 0 60000 65536"/>
              <a:gd name="T8" fmla="*/ 0 60000 65536"/>
              <a:gd name="T9" fmla="*/ 0 w 640"/>
              <a:gd name="T10" fmla="*/ 0 h 777"/>
              <a:gd name="T11" fmla="*/ 640 w 640"/>
              <a:gd name="T12" fmla="*/ 777 h 7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0" h="777">
                <a:moveTo>
                  <a:pt x="0" y="777"/>
                </a:moveTo>
                <a:lnTo>
                  <a:pt x="317" y="777"/>
                </a:lnTo>
                <a:lnTo>
                  <a:pt x="64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7" name="Line 12"/>
          <p:cNvSpPr>
            <a:spLocks noChangeShapeType="1"/>
          </p:cNvSpPr>
          <p:nvPr/>
        </p:nvSpPr>
        <p:spPr bwMode="auto">
          <a:xfrm>
            <a:off x="3209925" y="3449638"/>
            <a:ext cx="329406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8" name="Line 13"/>
          <p:cNvSpPr>
            <a:spLocks noChangeShapeType="1"/>
          </p:cNvSpPr>
          <p:nvPr/>
        </p:nvSpPr>
        <p:spPr bwMode="auto">
          <a:xfrm>
            <a:off x="2955925" y="4214813"/>
            <a:ext cx="16700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9" name="Line 14"/>
          <p:cNvSpPr>
            <a:spLocks noChangeShapeType="1"/>
          </p:cNvSpPr>
          <p:nvPr/>
        </p:nvSpPr>
        <p:spPr bwMode="auto">
          <a:xfrm>
            <a:off x="5226050" y="3449638"/>
            <a:ext cx="1309688" cy="13858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28.7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828800" y="527050"/>
            <a:ext cx="5486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3316" name="Picture 2" descr="\\172.16.3.215\data4\Graphics\Powerpoint\MH_DCM\MH_DCM-TEXTEDIT PROJECTS\SALADIN 7e\Processed files\chapt28\chapt28_textedit\jpg\sal03717_28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38" y="673100"/>
            <a:ext cx="8151812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998538" y="1682750"/>
            <a:ext cx="7508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Freeform 8"/>
          <p:cNvSpPr>
            <a:spLocks/>
          </p:cNvSpPr>
          <p:nvPr/>
        </p:nvSpPr>
        <p:spPr bwMode="auto">
          <a:xfrm>
            <a:off x="860425" y="4295775"/>
            <a:ext cx="517525" cy="601663"/>
          </a:xfrm>
          <a:custGeom>
            <a:avLst/>
            <a:gdLst>
              <a:gd name="T0" fmla="*/ 2147483647 w 301"/>
              <a:gd name="T1" fmla="*/ 2147483647 h 350"/>
              <a:gd name="T2" fmla="*/ 0 w 301"/>
              <a:gd name="T3" fmla="*/ 2147483647 h 350"/>
              <a:gd name="T4" fmla="*/ 0 w 301"/>
              <a:gd name="T5" fmla="*/ 0 h 350"/>
              <a:gd name="T6" fmla="*/ 0 60000 65536"/>
              <a:gd name="T7" fmla="*/ 0 60000 65536"/>
              <a:gd name="T8" fmla="*/ 0 60000 65536"/>
              <a:gd name="T9" fmla="*/ 0 w 301"/>
              <a:gd name="T10" fmla="*/ 0 h 350"/>
              <a:gd name="T11" fmla="*/ 301 w 301"/>
              <a:gd name="T12" fmla="*/ 350 h 3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1" h="350">
                <a:moveTo>
                  <a:pt x="301" y="350"/>
                </a:moveTo>
                <a:lnTo>
                  <a:pt x="0" y="122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1365250" y="5646738"/>
            <a:ext cx="14176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>
            <a:off x="5233988" y="3130550"/>
            <a:ext cx="1587" cy="636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>
            <a:off x="6951663" y="3605213"/>
            <a:ext cx="239712" cy="4873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Line 12"/>
          <p:cNvSpPr>
            <a:spLocks noChangeShapeType="1"/>
          </p:cNvSpPr>
          <p:nvPr/>
        </p:nvSpPr>
        <p:spPr bwMode="auto">
          <a:xfrm flipV="1">
            <a:off x="4718050" y="4800600"/>
            <a:ext cx="1588" cy="5699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3" name="Line 13"/>
          <p:cNvSpPr>
            <a:spLocks noChangeShapeType="1"/>
          </p:cNvSpPr>
          <p:nvPr/>
        </p:nvSpPr>
        <p:spPr bwMode="auto">
          <a:xfrm>
            <a:off x="6796088" y="3598863"/>
            <a:ext cx="544512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4" name="Freeform 14"/>
          <p:cNvSpPr>
            <a:spLocks/>
          </p:cNvSpPr>
          <p:nvPr/>
        </p:nvSpPr>
        <p:spPr bwMode="auto">
          <a:xfrm>
            <a:off x="3467100" y="1033463"/>
            <a:ext cx="528638" cy="552450"/>
          </a:xfrm>
          <a:custGeom>
            <a:avLst/>
            <a:gdLst>
              <a:gd name="T0" fmla="*/ 0 w 308"/>
              <a:gd name="T1" fmla="*/ 0 h 322"/>
              <a:gd name="T2" fmla="*/ 2147483647 w 308"/>
              <a:gd name="T3" fmla="*/ 0 h 322"/>
              <a:gd name="T4" fmla="*/ 2147483647 w 308"/>
              <a:gd name="T5" fmla="*/ 2147483647 h 322"/>
              <a:gd name="T6" fmla="*/ 0 60000 65536"/>
              <a:gd name="T7" fmla="*/ 0 60000 65536"/>
              <a:gd name="T8" fmla="*/ 0 60000 65536"/>
              <a:gd name="T9" fmla="*/ 0 w 308"/>
              <a:gd name="T10" fmla="*/ 0 h 322"/>
              <a:gd name="T11" fmla="*/ 308 w 308"/>
              <a:gd name="T12" fmla="*/ 322 h 3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8" h="322">
                <a:moveTo>
                  <a:pt x="0" y="0"/>
                </a:moveTo>
                <a:lnTo>
                  <a:pt x="178" y="0"/>
                </a:lnTo>
                <a:lnTo>
                  <a:pt x="308" y="32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>
            <a:off x="5311775" y="1449388"/>
            <a:ext cx="1588" cy="8048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6" name="Freeform 16"/>
          <p:cNvSpPr>
            <a:spLocks/>
          </p:cNvSpPr>
          <p:nvPr/>
        </p:nvSpPr>
        <p:spPr bwMode="auto">
          <a:xfrm>
            <a:off x="5930900" y="1785938"/>
            <a:ext cx="882650" cy="647700"/>
          </a:xfrm>
          <a:custGeom>
            <a:avLst/>
            <a:gdLst>
              <a:gd name="T0" fmla="*/ 0 w 514"/>
              <a:gd name="T1" fmla="*/ 2147483647 h 378"/>
              <a:gd name="T2" fmla="*/ 2147483647 w 514"/>
              <a:gd name="T3" fmla="*/ 2147483647 h 378"/>
              <a:gd name="T4" fmla="*/ 2147483647 w 514"/>
              <a:gd name="T5" fmla="*/ 0 h 378"/>
              <a:gd name="T6" fmla="*/ 0 60000 65536"/>
              <a:gd name="T7" fmla="*/ 0 60000 65536"/>
              <a:gd name="T8" fmla="*/ 0 60000 65536"/>
              <a:gd name="T9" fmla="*/ 0 w 514"/>
              <a:gd name="T10" fmla="*/ 0 h 378"/>
              <a:gd name="T11" fmla="*/ 514 w 514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4" h="378">
                <a:moveTo>
                  <a:pt x="0" y="378"/>
                </a:moveTo>
                <a:lnTo>
                  <a:pt x="514" y="220"/>
                </a:lnTo>
                <a:lnTo>
                  <a:pt x="514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7" name="Line 17"/>
          <p:cNvSpPr>
            <a:spLocks noChangeShapeType="1"/>
          </p:cNvSpPr>
          <p:nvPr/>
        </p:nvSpPr>
        <p:spPr bwMode="auto">
          <a:xfrm>
            <a:off x="8002588" y="1149350"/>
            <a:ext cx="1587" cy="8524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8" name="Freeform 18"/>
          <p:cNvSpPr>
            <a:spLocks/>
          </p:cNvSpPr>
          <p:nvPr/>
        </p:nvSpPr>
        <p:spPr bwMode="auto">
          <a:xfrm>
            <a:off x="6969125" y="3227388"/>
            <a:ext cx="936625" cy="2409825"/>
          </a:xfrm>
          <a:custGeom>
            <a:avLst/>
            <a:gdLst>
              <a:gd name="T0" fmla="*/ 2147483647 w 546"/>
              <a:gd name="T1" fmla="*/ 0 h 1404"/>
              <a:gd name="T2" fmla="*/ 2147483647 w 546"/>
              <a:gd name="T3" fmla="*/ 2147483647 h 1404"/>
              <a:gd name="T4" fmla="*/ 0 w 546"/>
              <a:gd name="T5" fmla="*/ 2147483647 h 1404"/>
              <a:gd name="T6" fmla="*/ 0 60000 65536"/>
              <a:gd name="T7" fmla="*/ 0 60000 65536"/>
              <a:gd name="T8" fmla="*/ 0 60000 65536"/>
              <a:gd name="T9" fmla="*/ 0 w 546"/>
              <a:gd name="T10" fmla="*/ 0 h 1404"/>
              <a:gd name="T11" fmla="*/ 546 w 546"/>
              <a:gd name="T12" fmla="*/ 1404 h 14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6" h="1404">
                <a:moveTo>
                  <a:pt x="546" y="0"/>
                </a:moveTo>
                <a:lnTo>
                  <a:pt x="245" y="1404"/>
                </a:lnTo>
                <a:lnTo>
                  <a:pt x="0" y="140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9" name="Line 19"/>
          <p:cNvSpPr>
            <a:spLocks noChangeShapeType="1"/>
          </p:cNvSpPr>
          <p:nvPr/>
        </p:nvSpPr>
        <p:spPr bwMode="auto">
          <a:xfrm flipV="1">
            <a:off x="7389813" y="3887788"/>
            <a:ext cx="654050" cy="1749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0" name="Freeform 20"/>
          <p:cNvSpPr>
            <a:spLocks/>
          </p:cNvSpPr>
          <p:nvPr/>
        </p:nvSpPr>
        <p:spPr bwMode="auto">
          <a:xfrm>
            <a:off x="2590800" y="3263900"/>
            <a:ext cx="168275" cy="557213"/>
          </a:xfrm>
          <a:custGeom>
            <a:avLst/>
            <a:gdLst>
              <a:gd name="T0" fmla="*/ 2147483647 w 98"/>
              <a:gd name="T1" fmla="*/ 2147483647 h 325"/>
              <a:gd name="T2" fmla="*/ 0 w 98"/>
              <a:gd name="T3" fmla="*/ 2147483647 h 325"/>
              <a:gd name="T4" fmla="*/ 0 w 98"/>
              <a:gd name="T5" fmla="*/ 0 h 325"/>
              <a:gd name="T6" fmla="*/ 0 60000 65536"/>
              <a:gd name="T7" fmla="*/ 0 60000 65536"/>
              <a:gd name="T8" fmla="*/ 0 60000 65536"/>
              <a:gd name="T9" fmla="*/ 0 w 98"/>
              <a:gd name="T10" fmla="*/ 0 h 325"/>
              <a:gd name="T11" fmla="*/ 98 w 98"/>
              <a:gd name="T12" fmla="*/ 325 h 3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325">
                <a:moveTo>
                  <a:pt x="98" y="325"/>
                </a:moveTo>
                <a:lnTo>
                  <a:pt x="0" y="325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1" name="TextBox 121"/>
          <p:cNvSpPr txBox="1">
            <a:spLocks noChangeArrowheads="1"/>
          </p:cNvSpPr>
          <p:nvPr/>
        </p:nvSpPr>
        <p:spPr bwMode="auto">
          <a:xfrm>
            <a:off x="403225" y="1536700"/>
            <a:ext cx="6270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Aorta</a:t>
            </a:r>
          </a:p>
        </p:txBody>
      </p:sp>
      <p:sp>
        <p:nvSpPr>
          <p:cNvPr id="13332" name="TextBox 122"/>
          <p:cNvSpPr txBox="1">
            <a:spLocks noChangeArrowheads="1"/>
          </p:cNvSpPr>
          <p:nvPr/>
        </p:nvSpPr>
        <p:spPr bwMode="auto">
          <a:xfrm>
            <a:off x="2233613" y="882650"/>
            <a:ext cx="12636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Suspensory</a:t>
            </a:r>
          </a:p>
          <a:p>
            <a:r>
              <a:rPr lang="en-US" sz="1600" b="1"/>
              <a:t>ligament</a:t>
            </a:r>
          </a:p>
        </p:txBody>
      </p:sp>
      <p:sp>
        <p:nvSpPr>
          <p:cNvPr id="13333" name="TextBox 123"/>
          <p:cNvSpPr txBox="1">
            <a:spLocks noChangeArrowheads="1"/>
          </p:cNvSpPr>
          <p:nvPr/>
        </p:nvSpPr>
        <p:spPr bwMode="auto">
          <a:xfrm>
            <a:off x="4535488" y="893763"/>
            <a:ext cx="165735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Ovarian branch</a:t>
            </a:r>
          </a:p>
          <a:p>
            <a:r>
              <a:rPr lang="en-US" sz="1600" b="1"/>
              <a:t>of uterine artery</a:t>
            </a:r>
          </a:p>
        </p:txBody>
      </p:sp>
      <p:sp>
        <p:nvSpPr>
          <p:cNvPr id="13334" name="TextBox 124"/>
          <p:cNvSpPr txBox="1">
            <a:spLocks noChangeArrowheads="1"/>
          </p:cNvSpPr>
          <p:nvPr/>
        </p:nvSpPr>
        <p:spPr bwMode="auto">
          <a:xfrm>
            <a:off x="7246938" y="893763"/>
            <a:ext cx="14843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Arcuate artery</a:t>
            </a:r>
          </a:p>
        </p:txBody>
      </p:sp>
      <p:sp>
        <p:nvSpPr>
          <p:cNvPr id="13335" name="TextBox 125"/>
          <p:cNvSpPr txBox="1">
            <a:spLocks noChangeArrowheads="1"/>
          </p:cNvSpPr>
          <p:nvPr/>
        </p:nvSpPr>
        <p:spPr bwMode="auto">
          <a:xfrm>
            <a:off x="6205538" y="1536700"/>
            <a:ext cx="13239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Mesosalpinx</a:t>
            </a:r>
          </a:p>
        </p:txBody>
      </p:sp>
      <p:sp>
        <p:nvSpPr>
          <p:cNvPr id="13336" name="TextBox 126"/>
          <p:cNvSpPr txBox="1">
            <a:spLocks noChangeArrowheads="1"/>
          </p:cNvSpPr>
          <p:nvPr/>
        </p:nvSpPr>
        <p:spPr bwMode="auto">
          <a:xfrm>
            <a:off x="6035675" y="3459163"/>
            <a:ext cx="79851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Uterine</a:t>
            </a:r>
          </a:p>
          <a:p>
            <a:r>
              <a:rPr lang="en-US" sz="1600" b="1"/>
              <a:t>artery</a:t>
            </a:r>
          </a:p>
        </p:txBody>
      </p:sp>
      <p:sp>
        <p:nvSpPr>
          <p:cNvPr id="13337" name="TextBox 127"/>
          <p:cNvSpPr txBox="1">
            <a:spLocks noChangeArrowheads="1"/>
          </p:cNvSpPr>
          <p:nvPr/>
        </p:nvSpPr>
        <p:spPr bwMode="auto">
          <a:xfrm>
            <a:off x="4946650" y="3730625"/>
            <a:ext cx="6746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Ovary</a:t>
            </a:r>
          </a:p>
        </p:txBody>
      </p:sp>
      <p:sp>
        <p:nvSpPr>
          <p:cNvPr id="13338" name="TextBox 128"/>
          <p:cNvSpPr txBox="1">
            <a:spLocks noChangeArrowheads="1"/>
          </p:cNvSpPr>
          <p:nvPr/>
        </p:nvSpPr>
        <p:spPr bwMode="auto">
          <a:xfrm>
            <a:off x="4437063" y="4295775"/>
            <a:ext cx="8112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Vaginal</a:t>
            </a:r>
          </a:p>
          <a:p>
            <a:r>
              <a:rPr lang="en-US" sz="1600" b="1"/>
              <a:t>artery</a:t>
            </a:r>
          </a:p>
        </p:txBody>
      </p:sp>
      <p:sp>
        <p:nvSpPr>
          <p:cNvPr id="13339" name="TextBox 129"/>
          <p:cNvSpPr txBox="1">
            <a:spLocks noChangeArrowheads="1"/>
          </p:cNvSpPr>
          <p:nvPr/>
        </p:nvSpPr>
        <p:spPr bwMode="auto">
          <a:xfrm>
            <a:off x="2819400" y="3683000"/>
            <a:ext cx="8572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Ovarian</a:t>
            </a:r>
          </a:p>
          <a:p>
            <a:r>
              <a:rPr lang="en-US" sz="1600" b="1"/>
              <a:t>artery</a:t>
            </a:r>
          </a:p>
        </p:txBody>
      </p:sp>
      <p:sp>
        <p:nvSpPr>
          <p:cNvPr id="13340" name="TextBox 130"/>
          <p:cNvSpPr txBox="1">
            <a:spLocks noChangeArrowheads="1"/>
          </p:cNvSpPr>
          <p:nvPr/>
        </p:nvSpPr>
        <p:spPr bwMode="auto">
          <a:xfrm>
            <a:off x="2828925" y="5502275"/>
            <a:ext cx="19208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Internal iliac artery</a:t>
            </a:r>
          </a:p>
        </p:txBody>
      </p:sp>
      <p:sp>
        <p:nvSpPr>
          <p:cNvPr id="13341" name="TextBox 131"/>
          <p:cNvSpPr txBox="1">
            <a:spLocks noChangeArrowheads="1"/>
          </p:cNvSpPr>
          <p:nvPr/>
        </p:nvSpPr>
        <p:spPr bwMode="auto">
          <a:xfrm>
            <a:off x="5556250" y="5507038"/>
            <a:ext cx="14636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Spiral arteries</a:t>
            </a:r>
          </a:p>
        </p:txBody>
      </p:sp>
      <p:sp>
        <p:nvSpPr>
          <p:cNvPr id="13342" name="TextBox 132"/>
          <p:cNvSpPr txBox="1">
            <a:spLocks noChangeArrowheads="1"/>
          </p:cNvSpPr>
          <p:nvPr/>
        </p:nvSpPr>
        <p:spPr bwMode="auto">
          <a:xfrm>
            <a:off x="369888" y="3776663"/>
            <a:ext cx="11207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Common</a:t>
            </a:r>
          </a:p>
          <a:p>
            <a:r>
              <a:rPr lang="en-US" sz="1600" b="1"/>
              <a:t>iliac artery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172.16.3.215\data4\Graphics\Powerpoint\MH_DCM\MH_DCM-TEXTEDIT PROJECTS\SALADIN 7e\Processed files\chapt28\chapt28_textedit\jpg\sal03717_28_08.jpg"/>
          <p:cNvPicPr>
            <a:picLocks noChangeAspect="1" noChangeArrowheads="1"/>
          </p:cNvPicPr>
          <p:nvPr/>
        </p:nvPicPr>
        <p:blipFill>
          <a:blip r:embed="rId3"/>
          <a:srcRect t="9673" b="10564"/>
          <a:stretch>
            <a:fillRect/>
          </a:stretch>
        </p:blipFill>
        <p:spPr bwMode="auto">
          <a:xfrm>
            <a:off x="2925763" y="182563"/>
            <a:ext cx="31877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Line 7"/>
          <p:cNvSpPr>
            <a:spLocks noChangeShapeType="1"/>
          </p:cNvSpPr>
          <p:nvPr/>
        </p:nvSpPr>
        <p:spPr bwMode="auto">
          <a:xfrm flipV="1">
            <a:off x="4541838" y="611188"/>
            <a:ext cx="1587" cy="3397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Line 31"/>
          <p:cNvSpPr>
            <a:spLocks noChangeShapeType="1"/>
          </p:cNvSpPr>
          <p:nvPr/>
        </p:nvSpPr>
        <p:spPr bwMode="auto">
          <a:xfrm flipV="1">
            <a:off x="4540250" y="611188"/>
            <a:ext cx="1588" cy="339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>
            <a:off x="4549775" y="1282700"/>
            <a:ext cx="917575" cy="31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>
            <a:off x="4549775" y="1397000"/>
            <a:ext cx="917575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>
            <a:off x="3627438" y="1450975"/>
            <a:ext cx="801687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>
            <a:off x="3627438" y="1630363"/>
            <a:ext cx="790575" cy="4762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5" name="Line 12"/>
          <p:cNvSpPr>
            <a:spLocks noChangeShapeType="1"/>
          </p:cNvSpPr>
          <p:nvPr/>
        </p:nvSpPr>
        <p:spPr bwMode="auto">
          <a:xfrm>
            <a:off x="3632200" y="1814513"/>
            <a:ext cx="917575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Freeform 13"/>
          <p:cNvSpPr>
            <a:spLocks/>
          </p:cNvSpPr>
          <p:nvPr/>
        </p:nvSpPr>
        <p:spPr bwMode="auto">
          <a:xfrm>
            <a:off x="3328988" y="1876425"/>
            <a:ext cx="1220787" cy="177800"/>
          </a:xfrm>
          <a:custGeom>
            <a:avLst/>
            <a:gdLst>
              <a:gd name="T0" fmla="*/ 2147483647 w 607"/>
              <a:gd name="T1" fmla="*/ 0 h 89"/>
              <a:gd name="T2" fmla="*/ 2147483647 w 607"/>
              <a:gd name="T3" fmla="*/ 2147483647 h 89"/>
              <a:gd name="T4" fmla="*/ 0 w 607"/>
              <a:gd name="T5" fmla="*/ 2147483647 h 89"/>
              <a:gd name="T6" fmla="*/ 0 60000 65536"/>
              <a:gd name="T7" fmla="*/ 0 60000 65536"/>
              <a:gd name="T8" fmla="*/ 0 60000 65536"/>
              <a:gd name="T9" fmla="*/ 0 w 607"/>
              <a:gd name="T10" fmla="*/ 0 h 89"/>
              <a:gd name="T11" fmla="*/ 607 w 607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7" h="89">
                <a:moveTo>
                  <a:pt x="607" y="0"/>
                </a:moveTo>
                <a:lnTo>
                  <a:pt x="184" y="89"/>
                </a:lnTo>
                <a:lnTo>
                  <a:pt x="0" y="89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7" name="Line 14"/>
          <p:cNvSpPr>
            <a:spLocks noChangeShapeType="1"/>
          </p:cNvSpPr>
          <p:nvPr/>
        </p:nvSpPr>
        <p:spPr bwMode="auto">
          <a:xfrm>
            <a:off x="4562475" y="1612900"/>
            <a:ext cx="904875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8" name="Freeform 15"/>
          <p:cNvSpPr>
            <a:spLocks/>
          </p:cNvSpPr>
          <p:nvPr/>
        </p:nvSpPr>
        <p:spPr bwMode="auto">
          <a:xfrm>
            <a:off x="4678363" y="1730375"/>
            <a:ext cx="788987" cy="323850"/>
          </a:xfrm>
          <a:custGeom>
            <a:avLst/>
            <a:gdLst>
              <a:gd name="T0" fmla="*/ 2147483647 w 393"/>
              <a:gd name="T1" fmla="*/ 2147483647 h 161"/>
              <a:gd name="T2" fmla="*/ 2147483647 w 393"/>
              <a:gd name="T3" fmla="*/ 2147483647 h 161"/>
              <a:gd name="T4" fmla="*/ 0 w 393"/>
              <a:gd name="T5" fmla="*/ 0 h 161"/>
              <a:gd name="T6" fmla="*/ 0 60000 65536"/>
              <a:gd name="T7" fmla="*/ 0 60000 65536"/>
              <a:gd name="T8" fmla="*/ 0 60000 65536"/>
              <a:gd name="T9" fmla="*/ 0 w 393"/>
              <a:gd name="T10" fmla="*/ 0 h 161"/>
              <a:gd name="T11" fmla="*/ 393 w 393"/>
              <a:gd name="T12" fmla="*/ 161 h 1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3" h="161">
                <a:moveTo>
                  <a:pt x="393" y="161"/>
                </a:moveTo>
                <a:lnTo>
                  <a:pt x="237" y="161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9" name="Freeform 16"/>
          <p:cNvSpPr>
            <a:spLocks/>
          </p:cNvSpPr>
          <p:nvPr/>
        </p:nvSpPr>
        <p:spPr bwMode="auto">
          <a:xfrm>
            <a:off x="4405313" y="1698625"/>
            <a:ext cx="276225" cy="66675"/>
          </a:xfrm>
          <a:custGeom>
            <a:avLst/>
            <a:gdLst>
              <a:gd name="T0" fmla="*/ 0 w 137"/>
              <a:gd name="T1" fmla="*/ 2147483647 h 33"/>
              <a:gd name="T2" fmla="*/ 0 w 137"/>
              <a:gd name="T3" fmla="*/ 0 h 33"/>
              <a:gd name="T4" fmla="*/ 2147483647 w 137"/>
              <a:gd name="T5" fmla="*/ 0 h 33"/>
              <a:gd name="T6" fmla="*/ 2147483647 w 137"/>
              <a:gd name="T7" fmla="*/ 2147483647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37"/>
              <a:gd name="T13" fmla="*/ 0 h 33"/>
              <a:gd name="T14" fmla="*/ 137 w 137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" h="33">
                <a:moveTo>
                  <a:pt x="0" y="33"/>
                </a:moveTo>
                <a:lnTo>
                  <a:pt x="0" y="0"/>
                </a:lnTo>
                <a:lnTo>
                  <a:pt x="137" y="0"/>
                </a:lnTo>
                <a:lnTo>
                  <a:pt x="137" y="33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0" name="Freeform 17"/>
          <p:cNvSpPr>
            <a:spLocks/>
          </p:cNvSpPr>
          <p:nvPr/>
        </p:nvSpPr>
        <p:spPr bwMode="auto">
          <a:xfrm>
            <a:off x="4041775" y="2152650"/>
            <a:ext cx="508000" cy="1060450"/>
          </a:xfrm>
          <a:custGeom>
            <a:avLst/>
            <a:gdLst>
              <a:gd name="T0" fmla="*/ 0 w 253"/>
              <a:gd name="T1" fmla="*/ 2147483647 h 528"/>
              <a:gd name="T2" fmla="*/ 2147483647 w 253"/>
              <a:gd name="T3" fmla="*/ 2147483647 h 528"/>
              <a:gd name="T4" fmla="*/ 2147483647 w 253"/>
              <a:gd name="T5" fmla="*/ 0 h 528"/>
              <a:gd name="T6" fmla="*/ 0 60000 65536"/>
              <a:gd name="T7" fmla="*/ 0 60000 65536"/>
              <a:gd name="T8" fmla="*/ 0 60000 65536"/>
              <a:gd name="T9" fmla="*/ 0 w 253"/>
              <a:gd name="T10" fmla="*/ 0 h 528"/>
              <a:gd name="T11" fmla="*/ 253 w 253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3" h="528">
                <a:moveTo>
                  <a:pt x="0" y="528"/>
                </a:moveTo>
                <a:lnTo>
                  <a:pt x="60" y="528"/>
                </a:lnTo>
                <a:lnTo>
                  <a:pt x="253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1" name="Freeform 18"/>
          <p:cNvSpPr>
            <a:spLocks/>
          </p:cNvSpPr>
          <p:nvPr/>
        </p:nvSpPr>
        <p:spPr bwMode="auto">
          <a:xfrm>
            <a:off x="4575175" y="2387600"/>
            <a:ext cx="687388" cy="825500"/>
          </a:xfrm>
          <a:custGeom>
            <a:avLst/>
            <a:gdLst>
              <a:gd name="T0" fmla="*/ 0 w 342"/>
              <a:gd name="T1" fmla="*/ 0 h 411"/>
              <a:gd name="T2" fmla="*/ 2147483647 w 342"/>
              <a:gd name="T3" fmla="*/ 2147483647 h 411"/>
              <a:gd name="T4" fmla="*/ 2147483647 w 342"/>
              <a:gd name="T5" fmla="*/ 2147483647 h 411"/>
              <a:gd name="T6" fmla="*/ 0 60000 65536"/>
              <a:gd name="T7" fmla="*/ 0 60000 65536"/>
              <a:gd name="T8" fmla="*/ 0 60000 65536"/>
              <a:gd name="T9" fmla="*/ 0 w 342"/>
              <a:gd name="T10" fmla="*/ 0 h 411"/>
              <a:gd name="T11" fmla="*/ 342 w 342"/>
              <a:gd name="T12" fmla="*/ 411 h 4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2" h="411">
                <a:moveTo>
                  <a:pt x="0" y="0"/>
                </a:moveTo>
                <a:lnTo>
                  <a:pt x="261" y="411"/>
                </a:lnTo>
                <a:lnTo>
                  <a:pt x="342" y="411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2" name="Line 32"/>
          <p:cNvSpPr>
            <a:spLocks noChangeShapeType="1"/>
          </p:cNvSpPr>
          <p:nvPr/>
        </p:nvSpPr>
        <p:spPr bwMode="auto">
          <a:xfrm>
            <a:off x="4546600" y="1285875"/>
            <a:ext cx="9159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3" name="Line 33"/>
          <p:cNvSpPr>
            <a:spLocks noChangeShapeType="1"/>
          </p:cNvSpPr>
          <p:nvPr/>
        </p:nvSpPr>
        <p:spPr bwMode="auto">
          <a:xfrm>
            <a:off x="4549775" y="1397000"/>
            <a:ext cx="917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4" name="Line 34"/>
          <p:cNvSpPr>
            <a:spLocks noChangeShapeType="1"/>
          </p:cNvSpPr>
          <p:nvPr/>
        </p:nvSpPr>
        <p:spPr bwMode="auto">
          <a:xfrm>
            <a:off x="3627438" y="1452563"/>
            <a:ext cx="801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5" name="Line 35"/>
          <p:cNvSpPr>
            <a:spLocks noChangeShapeType="1"/>
          </p:cNvSpPr>
          <p:nvPr/>
        </p:nvSpPr>
        <p:spPr bwMode="auto">
          <a:xfrm>
            <a:off x="3624263" y="1630363"/>
            <a:ext cx="790575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" name="Line 36"/>
          <p:cNvSpPr>
            <a:spLocks noChangeShapeType="1"/>
          </p:cNvSpPr>
          <p:nvPr/>
        </p:nvSpPr>
        <p:spPr bwMode="auto">
          <a:xfrm>
            <a:off x="3624263" y="1816100"/>
            <a:ext cx="9207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7" name="Freeform 37"/>
          <p:cNvSpPr>
            <a:spLocks/>
          </p:cNvSpPr>
          <p:nvPr/>
        </p:nvSpPr>
        <p:spPr bwMode="auto">
          <a:xfrm>
            <a:off x="3325813" y="1876425"/>
            <a:ext cx="1220787" cy="177800"/>
          </a:xfrm>
          <a:custGeom>
            <a:avLst/>
            <a:gdLst>
              <a:gd name="T0" fmla="*/ 2147483647 w 607"/>
              <a:gd name="T1" fmla="*/ 0 h 89"/>
              <a:gd name="T2" fmla="*/ 2147483647 w 607"/>
              <a:gd name="T3" fmla="*/ 2147483647 h 89"/>
              <a:gd name="T4" fmla="*/ 0 w 607"/>
              <a:gd name="T5" fmla="*/ 2147483647 h 89"/>
              <a:gd name="T6" fmla="*/ 0 60000 65536"/>
              <a:gd name="T7" fmla="*/ 0 60000 65536"/>
              <a:gd name="T8" fmla="*/ 0 60000 65536"/>
              <a:gd name="T9" fmla="*/ 0 w 607"/>
              <a:gd name="T10" fmla="*/ 0 h 89"/>
              <a:gd name="T11" fmla="*/ 607 w 607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7" h="89">
                <a:moveTo>
                  <a:pt x="607" y="0"/>
                </a:moveTo>
                <a:lnTo>
                  <a:pt x="184" y="89"/>
                </a:lnTo>
                <a:lnTo>
                  <a:pt x="0" y="8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8" name="Line 38"/>
          <p:cNvSpPr>
            <a:spLocks noChangeShapeType="1"/>
          </p:cNvSpPr>
          <p:nvPr/>
        </p:nvSpPr>
        <p:spPr bwMode="auto">
          <a:xfrm>
            <a:off x="4557713" y="1612900"/>
            <a:ext cx="9032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9" name="Freeform 39"/>
          <p:cNvSpPr>
            <a:spLocks/>
          </p:cNvSpPr>
          <p:nvPr/>
        </p:nvSpPr>
        <p:spPr bwMode="auto">
          <a:xfrm>
            <a:off x="4678363" y="1730375"/>
            <a:ext cx="788987" cy="323850"/>
          </a:xfrm>
          <a:custGeom>
            <a:avLst/>
            <a:gdLst>
              <a:gd name="T0" fmla="*/ 2147483647 w 393"/>
              <a:gd name="T1" fmla="*/ 2147483647 h 161"/>
              <a:gd name="T2" fmla="*/ 2147483647 w 393"/>
              <a:gd name="T3" fmla="*/ 2147483647 h 161"/>
              <a:gd name="T4" fmla="*/ 0 w 393"/>
              <a:gd name="T5" fmla="*/ 0 h 161"/>
              <a:gd name="T6" fmla="*/ 0 60000 65536"/>
              <a:gd name="T7" fmla="*/ 0 60000 65536"/>
              <a:gd name="T8" fmla="*/ 0 60000 65536"/>
              <a:gd name="T9" fmla="*/ 0 w 393"/>
              <a:gd name="T10" fmla="*/ 0 h 161"/>
              <a:gd name="T11" fmla="*/ 393 w 393"/>
              <a:gd name="T12" fmla="*/ 161 h 1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3" h="161">
                <a:moveTo>
                  <a:pt x="393" y="161"/>
                </a:moveTo>
                <a:lnTo>
                  <a:pt x="237" y="16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0" name="Freeform 40"/>
          <p:cNvSpPr>
            <a:spLocks/>
          </p:cNvSpPr>
          <p:nvPr/>
        </p:nvSpPr>
        <p:spPr bwMode="auto">
          <a:xfrm>
            <a:off x="4402138" y="1701800"/>
            <a:ext cx="276225" cy="66675"/>
          </a:xfrm>
          <a:custGeom>
            <a:avLst/>
            <a:gdLst>
              <a:gd name="T0" fmla="*/ 0 w 137"/>
              <a:gd name="T1" fmla="*/ 2147483647 h 33"/>
              <a:gd name="T2" fmla="*/ 0 w 137"/>
              <a:gd name="T3" fmla="*/ 0 h 33"/>
              <a:gd name="T4" fmla="*/ 2147483647 w 137"/>
              <a:gd name="T5" fmla="*/ 0 h 33"/>
              <a:gd name="T6" fmla="*/ 2147483647 w 137"/>
              <a:gd name="T7" fmla="*/ 2147483647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37"/>
              <a:gd name="T13" fmla="*/ 0 h 33"/>
              <a:gd name="T14" fmla="*/ 137 w 137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" h="33">
                <a:moveTo>
                  <a:pt x="0" y="33"/>
                </a:moveTo>
                <a:lnTo>
                  <a:pt x="0" y="0"/>
                </a:lnTo>
                <a:lnTo>
                  <a:pt x="137" y="0"/>
                </a:lnTo>
                <a:lnTo>
                  <a:pt x="137" y="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1" name="Freeform 41"/>
          <p:cNvSpPr>
            <a:spLocks/>
          </p:cNvSpPr>
          <p:nvPr/>
        </p:nvSpPr>
        <p:spPr bwMode="auto">
          <a:xfrm>
            <a:off x="4041775" y="2152650"/>
            <a:ext cx="508000" cy="1060450"/>
          </a:xfrm>
          <a:custGeom>
            <a:avLst/>
            <a:gdLst>
              <a:gd name="T0" fmla="*/ 0 w 253"/>
              <a:gd name="T1" fmla="*/ 2147483647 h 528"/>
              <a:gd name="T2" fmla="*/ 2147483647 w 253"/>
              <a:gd name="T3" fmla="*/ 2147483647 h 528"/>
              <a:gd name="T4" fmla="*/ 2147483647 w 253"/>
              <a:gd name="T5" fmla="*/ 0 h 528"/>
              <a:gd name="T6" fmla="*/ 0 60000 65536"/>
              <a:gd name="T7" fmla="*/ 0 60000 65536"/>
              <a:gd name="T8" fmla="*/ 0 60000 65536"/>
              <a:gd name="T9" fmla="*/ 0 w 253"/>
              <a:gd name="T10" fmla="*/ 0 h 528"/>
              <a:gd name="T11" fmla="*/ 253 w 253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3" h="528">
                <a:moveTo>
                  <a:pt x="0" y="528"/>
                </a:moveTo>
                <a:lnTo>
                  <a:pt x="60" y="528"/>
                </a:lnTo>
                <a:lnTo>
                  <a:pt x="25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2" name="Freeform 42"/>
          <p:cNvSpPr>
            <a:spLocks/>
          </p:cNvSpPr>
          <p:nvPr/>
        </p:nvSpPr>
        <p:spPr bwMode="auto">
          <a:xfrm>
            <a:off x="4575175" y="2387600"/>
            <a:ext cx="687388" cy="825500"/>
          </a:xfrm>
          <a:custGeom>
            <a:avLst/>
            <a:gdLst>
              <a:gd name="T0" fmla="*/ 0 w 342"/>
              <a:gd name="T1" fmla="*/ 0 h 411"/>
              <a:gd name="T2" fmla="*/ 2147483647 w 342"/>
              <a:gd name="T3" fmla="*/ 2147483647 h 411"/>
              <a:gd name="T4" fmla="*/ 2147483647 w 342"/>
              <a:gd name="T5" fmla="*/ 2147483647 h 411"/>
              <a:gd name="T6" fmla="*/ 0 60000 65536"/>
              <a:gd name="T7" fmla="*/ 0 60000 65536"/>
              <a:gd name="T8" fmla="*/ 0 60000 65536"/>
              <a:gd name="T9" fmla="*/ 0 w 342"/>
              <a:gd name="T10" fmla="*/ 0 h 411"/>
              <a:gd name="T11" fmla="*/ 342 w 342"/>
              <a:gd name="T12" fmla="*/ 411 h 4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2" h="411">
                <a:moveTo>
                  <a:pt x="0" y="0"/>
                </a:moveTo>
                <a:lnTo>
                  <a:pt x="261" y="411"/>
                </a:lnTo>
                <a:lnTo>
                  <a:pt x="342" y="41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3" name="TextBox 176"/>
          <p:cNvSpPr txBox="1">
            <a:spLocks noChangeArrowheads="1"/>
          </p:cNvSpPr>
          <p:nvPr/>
        </p:nvSpPr>
        <p:spPr bwMode="auto">
          <a:xfrm>
            <a:off x="4271963" y="469900"/>
            <a:ext cx="6635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Mons pubis</a:t>
            </a:r>
          </a:p>
        </p:txBody>
      </p:sp>
      <p:sp>
        <p:nvSpPr>
          <p:cNvPr id="14364" name="TextBox 177"/>
          <p:cNvSpPr txBox="1">
            <a:spLocks noChangeArrowheads="1"/>
          </p:cNvSpPr>
          <p:nvPr/>
        </p:nvSpPr>
        <p:spPr bwMode="auto">
          <a:xfrm>
            <a:off x="2921000" y="1363663"/>
            <a:ext cx="7842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Labium majus</a:t>
            </a:r>
          </a:p>
        </p:txBody>
      </p:sp>
      <p:sp>
        <p:nvSpPr>
          <p:cNvPr id="14365" name="TextBox 178"/>
          <p:cNvSpPr txBox="1">
            <a:spLocks noChangeArrowheads="1"/>
          </p:cNvSpPr>
          <p:nvPr/>
        </p:nvSpPr>
        <p:spPr bwMode="auto">
          <a:xfrm>
            <a:off x="2921000" y="1544638"/>
            <a:ext cx="7889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Labium minus</a:t>
            </a:r>
          </a:p>
        </p:txBody>
      </p:sp>
      <p:sp>
        <p:nvSpPr>
          <p:cNvPr id="14366" name="TextBox 179"/>
          <p:cNvSpPr txBox="1">
            <a:spLocks noChangeArrowheads="1"/>
          </p:cNvSpPr>
          <p:nvPr/>
        </p:nvSpPr>
        <p:spPr bwMode="auto">
          <a:xfrm>
            <a:off x="2921000" y="1728788"/>
            <a:ext cx="7969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Vaginal orifice</a:t>
            </a:r>
          </a:p>
        </p:txBody>
      </p:sp>
      <p:sp>
        <p:nvSpPr>
          <p:cNvPr id="14367" name="TextBox 180"/>
          <p:cNvSpPr txBox="1">
            <a:spLocks noChangeArrowheads="1"/>
          </p:cNvSpPr>
          <p:nvPr/>
        </p:nvSpPr>
        <p:spPr bwMode="auto">
          <a:xfrm>
            <a:off x="2921000" y="1970088"/>
            <a:ext cx="4349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Hymen</a:t>
            </a:r>
          </a:p>
        </p:txBody>
      </p:sp>
      <p:sp>
        <p:nvSpPr>
          <p:cNvPr id="14368" name="TextBox 181"/>
          <p:cNvSpPr txBox="1">
            <a:spLocks noChangeArrowheads="1"/>
          </p:cNvSpPr>
          <p:nvPr/>
        </p:nvSpPr>
        <p:spPr bwMode="auto">
          <a:xfrm>
            <a:off x="3322638" y="3143250"/>
            <a:ext cx="80486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Perineal raphe</a:t>
            </a:r>
          </a:p>
        </p:txBody>
      </p:sp>
      <p:sp>
        <p:nvSpPr>
          <p:cNvPr id="14369" name="TextBox 182"/>
          <p:cNvSpPr txBox="1">
            <a:spLocks noChangeArrowheads="1"/>
          </p:cNvSpPr>
          <p:nvPr/>
        </p:nvSpPr>
        <p:spPr bwMode="auto">
          <a:xfrm>
            <a:off x="5299075" y="3148013"/>
            <a:ext cx="3492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Anus</a:t>
            </a:r>
          </a:p>
        </p:txBody>
      </p:sp>
      <p:sp>
        <p:nvSpPr>
          <p:cNvPr id="14370" name="TextBox 183"/>
          <p:cNvSpPr txBox="1">
            <a:spLocks noChangeArrowheads="1"/>
          </p:cNvSpPr>
          <p:nvPr/>
        </p:nvSpPr>
        <p:spPr bwMode="auto">
          <a:xfrm>
            <a:off x="5492750" y="1993900"/>
            <a:ext cx="5492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Vestibule</a:t>
            </a:r>
          </a:p>
        </p:txBody>
      </p:sp>
      <p:sp>
        <p:nvSpPr>
          <p:cNvPr id="14371" name="TextBox 184"/>
          <p:cNvSpPr txBox="1">
            <a:spLocks noChangeArrowheads="1"/>
          </p:cNvSpPr>
          <p:nvPr/>
        </p:nvSpPr>
        <p:spPr bwMode="auto">
          <a:xfrm>
            <a:off x="5492750" y="1570038"/>
            <a:ext cx="4857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Urethral</a:t>
            </a:r>
          </a:p>
          <a:p>
            <a:r>
              <a:rPr lang="en-US" sz="800" b="1"/>
              <a:t>orifice</a:t>
            </a:r>
          </a:p>
        </p:txBody>
      </p:sp>
      <p:sp>
        <p:nvSpPr>
          <p:cNvPr id="14372" name="TextBox 185"/>
          <p:cNvSpPr txBox="1">
            <a:spLocks noChangeArrowheads="1"/>
          </p:cNvSpPr>
          <p:nvPr/>
        </p:nvSpPr>
        <p:spPr bwMode="auto">
          <a:xfrm>
            <a:off x="5492750" y="1333500"/>
            <a:ext cx="4460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Clitoris</a:t>
            </a:r>
          </a:p>
        </p:txBody>
      </p:sp>
      <p:sp>
        <p:nvSpPr>
          <p:cNvPr id="14373" name="TextBox 186"/>
          <p:cNvSpPr txBox="1">
            <a:spLocks noChangeArrowheads="1"/>
          </p:cNvSpPr>
          <p:nvPr/>
        </p:nvSpPr>
        <p:spPr bwMode="auto">
          <a:xfrm>
            <a:off x="5492750" y="1230313"/>
            <a:ext cx="4984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Prepuce</a:t>
            </a:r>
          </a:p>
        </p:txBody>
      </p:sp>
      <p:sp>
        <p:nvSpPr>
          <p:cNvPr id="14374" name="TextBox 187"/>
          <p:cNvSpPr txBox="1">
            <a:spLocks noChangeArrowheads="1"/>
          </p:cNvSpPr>
          <p:nvPr/>
        </p:nvSpPr>
        <p:spPr bwMode="auto">
          <a:xfrm>
            <a:off x="2909888" y="3235325"/>
            <a:ext cx="22383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(a)</a:t>
            </a:r>
          </a:p>
        </p:txBody>
      </p:sp>
      <p:sp>
        <p:nvSpPr>
          <p:cNvPr id="14375" name="TextBox 198"/>
          <p:cNvSpPr txBox="1">
            <a:spLocks noChangeArrowheads="1"/>
          </p:cNvSpPr>
          <p:nvPr/>
        </p:nvSpPr>
        <p:spPr bwMode="auto">
          <a:xfrm>
            <a:off x="2909888" y="6502400"/>
            <a:ext cx="2301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(b)</a:t>
            </a:r>
          </a:p>
        </p:txBody>
      </p:sp>
      <p:sp>
        <p:nvSpPr>
          <p:cNvPr id="14376" name="Freeform 19"/>
          <p:cNvSpPr>
            <a:spLocks/>
          </p:cNvSpPr>
          <p:nvPr/>
        </p:nvSpPr>
        <p:spPr bwMode="auto">
          <a:xfrm>
            <a:off x="3333750" y="3971925"/>
            <a:ext cx="52388" cy="288925"/>
          </a:xfrm>
          <a:custGeom>
            <a:avLst/>
            <a:gdLst>
              <a:gd name="T0" fmla="*/ 2147483647 w 26"/>
              <a:gd name="T1" fmla="*/ 0 h 144"/>
              <a:gd name="T2" fmla="*/ 0 w 26"/>
              <a:gd name="T3" fmla="*/ 0 h 144"/>
              <a:gd name="T4" fmla="*/ 0 w 26"/>
              <a:gd name="T5" fmla="*/ 2147483647 h 144"/>
              <a:gd name="T6" fmla="*/ 2147483647 w 26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144"/>
              <a:gd name="T14" fmla="*/ 26 w 2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144">
                <a:moveTo>
                  <a:pt x="26" y="0"/>
                </a:moveTo>
                <a:lnTo>
                  <a:pt x="0" y="0"/>
                </a:lnTo>
                <a:lnTo>
                  <a:pt x="0" y="144"/>
                </a:lnTo>
                <a:lnTo>
                  <a:pt x="26" y="144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" name="Line 20"/>
          <p:cNvSpPr>
            <a:spLocks noChangeShapeType="1"/>
          </p:cNvSpPr>
          <p:nvPr/>
        </p:nvSpPr>
        <p:spPr bwMode="auto">
          <a:xfrm>
            <a:off x="3265488" y="4122738"/>
            <a:ext cx="61912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8" name="Line 21"/>
          <p:cNvSpPr>
            <a:spLocks noChangeShapeType="1"/>
          </p:cNvSpPr>
          <p:nvPr/>
        </p:nvSpPr>
        <p:spPr bwMode="auto">
          <a:xfrm flipH="1">
            <a:off x="3348038" y="5462588"/>
            <a:ext cx="101600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9" name="Line 22"/>
          <p:cNvSpPr>
            <a:spLocks noChangeShapeType="1"/>
          </p:cNvSpPr>
          <p:nvPr/>
        </p:nvSpPr>
        <p:spPr bwMode="auto">
          <a:xfrm>
            <a:off x="3567113" y="5213350"/>
            <a:ext cx="881062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0" name="Freeform 23"/>
          <p:cNvSpPr>
            <a:spLocks/>
          </p:cNvSpPr>
          <p:nvPr/>
        </p:nvSpPr>
        <p:spPr bwMode="auto">
          <a:xfrm>
            <a:off x="3706813" y="4038600"/>
            <a:ext cx="844550" cy="982663"/>
          </a:xfrm>
          <a:custGeom>
            <a:avLst/>
            <a:gdLst>
              <a:gd name="T0" fmla="*/ 0 w 420"/>
              <a:gd name="T1" fmla="*/ 0 h 489"/>
              <a:gd name="T2" fmla="*/ 2147483647 w 420"/>
              <a:gd name="T3" fmla="*/ 0 h 489"/>
              <a:gd name="T4" fmla="*/ 2147483647 w 420"/>
              <a:gd name="T5" fmla="*/ 2147483647 h 489"/>
              <a:gd name="T6" fmla="*/ 0 60000 65536"/>
              <a:gd name="T7" fmla="*/ 0 60000 65536"/>
              <a:gd name="T8" fmla="*/ 0 60000 65536"/>
              <a:gd name="T9" fmla="*/ 0 w 420"/>
              <a:gd name="T10" fmla="*/ 0 h 489"/>
              <a:gd name="T11" fmla="*/ 420 w 420"/>
              <a:gd name="T12" fmla="*/ 489 h 4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0" h="489">
                <a:moveTo>
                  <a:pt x="0" y="0"/>
                </a:moveTo>
                <a:lnTo>
                  <a:pt x="104" y="0"/>
                </a:lnTo>
                <a:lnTo>
                  <a:pt x="420" y="489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1" name="Freeform 24"/>
          <p:cNvSpPr>
            <a:spLocks/>
          </p:cNvSpPr>
          <p:nvPr/>
        </p:nvSpPr>
        <p:spPr bwMode="auto">
          <a:xfrm>
            <a:off x="3665538" y="4213225"/>
            <a:ext cx="765175" cy="801688"/>
          </a:xfrm>
          <a:custGeom>
            <a:avLst/>
            <a:gdLst>
              <a:gd name="T0" fmla="*/ 0 w 381"/>
              <a:gd name="T1" fmla="*/ 0 h 399"/>
              <a:gd name="T2" fmla="*/ 2147483647 w 381"/>
              <a:gd name="T3" fmla="*/ 0 h 399"/>
              <a:gd name="T4" fmla="*/ 2147483647 w 381"/>
              <a:gd name="T5" fmla="*/ 2147483647 h 399"/>
              <a:gd name="T6" fmla="*/ 0 60000 65536"/>
              <a:gd name="T7" fmla="*/ 0 60000 65536"/>
              <a:gd name="T8" fmla="*/ 0 60000 65536"/>
              <a:gd name="T9" fmla="*/ 0 w 381"/>
              <a:gd name="T10" fmla="*/ 0 h 399"/>
              <a:gd name="T11" fmla="*/ 381 w 381"/>
              <a:gd name="T12" fmla="*/ 399 h 3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399">
                <a:moveTo>
                  <a:pt x="0" y="0"/>
                </a:moveTo>
                <a:lnTo>
                  <a:pt x="125" y="0"/>
                </a:lnTo>
                <a:lnTo>
                  <a:pt x="381" y="399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2" name="Freeform 25"/>
          <p:cNvSpPr>
            <a:spLocks/>
          </p:cNvSpPr>
          <p:nvPr/>
        </p:nvSpPr>
        <p:spPr bwMode="auto">
          <a:xfrm>
            <a:off x="4714875" y="4283075"/>
            <a:ext cx="771525" cy="622300"/>
          </a:xfrm>
          <a:custGeom>
            <a:avLst/>
            <a:gdLst>
              <a:gd name="T0" fmla="*/ 0 w 384"/>
              <a:gd name="T1" fmla="*/ 2147483647 h 310"/>
              <a:gd name="T2" fmla="*/ 2147483647 w 384"/>
              <a:gd name="T3" fmla="*/ 0 h 310"/>
              <a:gd name="T4" fmla="*/ 2147483647 w 384"/>
              <a:gd name="T5" fmla="*/ 0 h 310"/>
              <a:gd name="T6" fmla="*/ 0 60000 65536"/>
              <a:gd name="T7" fmla="*/ 0 60000 65536"/>
              <a:gd name="T8" fmla="*/ 0 60000 65536"/>
              <a:gd name="T9" fmla="*/ 0 w 384"/>
              <a:gd name="T10" fmla="*/ 0 h 310"/>
              <a:gd name="T11" fmla="*/ 384 w 384"/>
              <a:gd name="T12" fmla="*/ 310 h 3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310">
                <a:moveTo>
                  <a:pt x="0" y="310"/>
                </a:moveTo>
                <a:lnTo>
                  <a:pt x="315" y="0"/>
                </a:lnTo>
                <a:lnTo>
                  <a:pt x="384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3" name="Freeform 26"/>
          <p:cNvSpPr>
            <a:spLocks/>
          </p:cNvSpPr>
          <p:nvPr/>
        </p:nvSpPr>
        <p:spPr bwMode="auto">
          <a:xfrm>
            <a:off x="4568825" y="4738688"/>
            <a:ext cx="1068388" cy="433387"/>
          </a:xfrm>
          <a:custGeom>
            <a:avLst/>
            <a:gdLst>
              <a:gd name="T0" fmla="*/ 2147483647 w 531"/>
              <a:gd name="T1" fmla="*/ 0 h 216"/>
              <a:gd name="T2" fmla="*/ 2147483647 w 531"/>
              <a:gd name="T3" fmla="*/ 0 h 216"/>
              <a:gd name="T4" fmla="*/ 0 w 531"/>
              <a:gd name="T5" fmla="*/ 2147483647 h 216"/>
              <a:gd name="T6" fmla="*/ 0 60000 65536"/>
              <a:gd name="T7" fmla="*/ 0 60000 65536"/>
              <a:gd name="T8" fmla="*/ 0 60000 65536"/>
              <a:gd name="T9" fmla="*/ 0 w 531"/>
              <a:gd name="T10" fmla="*/ 0 h 216"/>
              <a:gd name="T11" fmla="*/ 531 w 531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1" h="216">
                <a:moveTo>
                  <a:pt x="531" y="0"/>
                </a:moveTo>
                <a:lnTo>
                  <a:pt x="387" y="0"/>
                </a:lnTo>
                <a:lnTo>
                  <a:pt x="0" y="216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4" name="Freeform 27"/>
          <p:cNvSpPr>
            <a:spLocks/>
          </p:cNvSpPr>
          <p:nvPr/>
        </p:nvSpPr>
        <p:spPr bwMode="auto">
          <a:xfrm>
            <a:off x="4738688" y="5003800"/>
            <a:ext cx="898525" cy="271463"/>
          </a:xfrm>
          <a:custGeom>
            <a:avLst/>
            <a:gdLst>
              <a:gd name="T0" fmla="*/ 2147483647 w 447"/>
              <a:gd name="T1" fmla="*/ 0 h 135"/>
              <a:gd name="T2" fmla="*/ 2147483647 w 447"/>
              <a:gd name="T3" fmla="*/ 0 h 135"/>
              <a:gd name="T4" fmla="*/ 0 w 447"/>
              <a:gd name="T5" fmla="*/ 2147483647 h 135"/>
              <a:gd name="T6" fmla="*/ 0 60000 65536"/>
              <a:gd name="T7" fmla="*/ 0 60000 65536"/>
              <a:gd name="T8" fmla="*/ 0 60000 65536"/>
              <a:gd name="T9" fmla="*/ 0 w 447"/>
              <a:gd name="T10" fmla="*/ 0 h 135"/>
              <a:gd name="T11" fmla="*/ 447 w 447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7" h="135">
                <a:moveTo>
                  <a:pt x="447" y="0"/>
                </a:moveTo>
                <a:lnTo>
                  <a:pt x="303" y="0"/>
                </a:lnTo>
                <a:lnTo>
                  <a:pt x="0" y="135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5" name="Freeform 28"/>
          <p:cNvSpPr>
            <a:spLocks/>
          </p:cNvSpPr>
          <p:nvPr/>
        </p:nvSpPr>
        <p:spPr bwMode="auto">
          <a:xfrm>
            <a:off x="4598988" y="5280025"/>
            <a:ext cx="1038225" cy="150813"/>
          </a:xfrm>
          <a:custGeom>
            <a:avLst/>
            <a:gdLst>
              <a:gd name="T0" fmla="*/ 2147483647 w 516"/>
              <a:gd name="T1" fmla="*/ 0 h 75"/>
              <a:gd name="T2" fmla="*/ 2147483647 w 516"/>
              <a:gd name="T3" fmla="*/ 0 h 75"/>
              <a:gd name="T4" fmla="*/ 0 w 516"/>
              <a:gd name="T5" fmla="*/ 2147483647 h 75"/>
              <a:gd name="T6" fmla="*/ 0 60000 65536"/>
              <a:gd name="T7" fmla="*/ 0 60000 65536"/>
              <a:gd name="T8" fmla="*/ 0 60000 65536"/>
              <a:gd name="T9" fmla="*/ 0 w 516"/>
              <a:gd name="T10" fmla="*/ 0 h 75"/>
              <a:gd name="T11" fmla="*/ 516 w 516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6" h="75">
                <a:moveTo>
                  <a:pt x="516" y="0"/>
                </a:moveTo>
                <a:lnTo>
                  <a:pt x="372" y="0"/>
                </a:lnTo>
                <a:lnTo>
                  <a:pt x="0" y="75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6" name="Line 29"/>
          <p:cNvSpPr>
            <a:spLocks noChangeShapeType="1"/>
          </p:cNvSpPr>
          <p:nvPr/>
        </p:nvSpPr>
        <p:spPr bwMode="auto">
          <a:xfrm>
            <a:off x="4551363" y="4079875"/>
            <a:ext cx="1587" cy="5000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" name="Freeform 30"/>
          <p:cNvSpPr>
            <a:spLocks/>
          </p:cNvSpPr>
          <p:nvPr/>
        </p:nvSpPr>
        <p:spPr bwMode="auto">
          <a:xfrm>
            <a:off x="4364038" y="4579938"/>
            <a:ext cx="368300" cy="66675"/>
          </a:xfrm>
          <a:custGeom>
            <a:avLst/>
            <a:gdLst>
              <a:gd name="T0" fmla="*/ 0 w 183"/>
              <a:gd name="T1" fmla="*/ 2147483647 h 33"/>
              <a:gd name="T2" fmla="*/ 0 w 183"/>
              <a:gd name="T3" fmla="*/ 0 h 33"/>
              <a:gd name="T4" fmla="*/ 2147483647 w 183"/>
              <a:gd name="T5" fmla="*/ 0 h 33"/>
              <a:gd name="T6" fmla="*/ 2147483647 w 183"/>
              <a:gd name="T7" fmla="*/ 2147483647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83"/>
              <a:gd name="T13" fmla="*/ 0 h 33"/>
              <a:gd name="T14" fmla="*/ 183 w 183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" h="33">
                <a:moveTo>
                  <a:pt x="0" y="33"/>
                </a:moveTo>
                <a:lnTo>
                  <a:pt x="0" y="0"/>
                </a:lnTo>
                <a:lnTo>
                  <a:pt x="183" y="0"/>
                </a:lnTo>
                <a:lnTo>
                  <a:pt x="183" y="33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8" name="Freeform 43"/>
          <p:cNvSpPr>
            <a:spLocks/>
          </p:cNvSpPr>
          <p:nvPr/>
        </p:nvSpPr>
        <p:spPr bwMode="auto">
          <a:xfrm>
            <a:off x="3333750" y="3971925"/>
            <a:ext cx="52388" cy="288925"/>
          </a:xfrm>
          <a:custGeom>
            <a:avLst/>
            <a:gdLst>
              <a:gd name="T0" fmla="*/ 2147483647 w 26"/>
              <a:gd name="T1" fmla="*/ 0 h 144"/>
              <a:gd name="T2" fmla="*/ 0 w 26"/>
              <a:gd name="T3" fmla="*/ 0 h 144"/>
              <a:gd name="T4" fmla="*/ 0 w 26"/>
              <a:gd name="T5" fmla="*/ 2147483647 h 144"/>
              <a:gd name="T6" fmla="*/ 2147483647 w 26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144"/>
              <a:gd name="T14" fmla="*/ 26 w 2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144">
                <a:moveTo>
                  <a:pt x="26" y="0"/>
                </a:moveTo>
                <a:lnTo>
                  <a:pt x="0" y="0"/>
                </a:lnTo>
                <a:lnTo>
                  <a:pt x="0" y="144"/>
                </a:lnTo>
                <a:lnTo>
                  <a:pt x="26" y="14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9" name="Line 44"/>
          <p:cNvSpPr>
            <a:spLocks noChangeShapeType="1"/>
          </p:cNvSpPr>
          <p:nvPr/>
        </p:nvSpPr>
        <p:spPr bwMode="auto">
          <a:xfrm>
            <a:off x="3265488" y="4122738"/>
            <a:ext cx="619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0" name="Line 45"/>
          <p:cNvSpPr>
            <a:spLocks noChangeShapeType="1"/>
          </p:cNvSpPr>
          <p:nvPr/>
        </p:nvSpPr>
        <p:spPr bwMode="auto">
          <a:xfrm flipH="1">
            <a:off x="3348038" y="5464175"/>
            <a:ext cx="10160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1" name="Line 46"/>
          <p:cNvSpPr>
            <a:spLocks noChangeShapeType="1"/>
          </p:cNvSpPr>
          <p:nvPr/>
        </p:nvSpPr>
        <p:spPr bwMode="auto">
          <a:xfrm>
            <a:off x="3568700" y="5211763"/>
            <a:ext cx="8874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2" name="Freeform 47"/>
          <p:cNvSpPr>
            <a:spLocks/>
          </p:cNvSpPr>
          <p:nvPr/>
        </p:nvSpPr>
        <p:spPr bwMode="auto">
          <a:xfrm>
            <a:off x="3706813" y="4038600"/>
            <a:ext cx="844550" cy="982663"/>
          </a:xfrm>
          <a:custGeom>
            <a:avLst/>
            <a:gdLst>
              <a:gd name="T0" fmla="*/ 0 w 420"/>
              <a:gd name="T1" fmla="*/ 0 h 489"/>
              <a:gd name="T2" fmla="*/ 2147483647 w 420"/>
              <a:gd name="T3" fmla="*/ 0 h 489"/>
              <a:gd name="T4" fmla="*/ 2147483647 w 420"/>
              <a:gd name="T5" fmla="*/ 2147483647 h 489"/>
              <a:gd name="T6" fmla="*/ 0 60000 65536"/>
              <a:gd name="T7" fmla="*/ 0 60000 65536"/>
              <a:gd name="T8" fmla="*/ 0 60000 65536"/>
              <a:gd name="T9" fmla="*/ 0 w 420"/>
              <a:gd name="T10" fmla="*/ 0 h 489"/>
              <a:gd name="T11" fmla="*/ 420 w 420"/>
              <a:gd name="T12" fmla="*/ 489 h 4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0" h="489">
                <a:moveTo>
                  <a:pt x="0" y="0"/>
                </a:moveTo>
                <a:lnTo>
                  <a:pt x="104" y="0"/>
                </a:lnTo>
                <a:lnTo>
                  <a:pt x="420" y="48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3" name="Freeform 48"/>
          <p:cNvSpPr>
            <a:spLocks/>
          </p:cNvSpPr>
          <p:nvPr/>
        </p:nvSpPr>
        <p:spPr bwMode="auto">
          <a:xfrm>
            <a:off x="3665538" y="4213225"/>
            <a:ext cx="765175" cy="801688"/>
          </a:xfrm>
          <a:custGeom>
            <a:avLst/>
            <a:gdLst>
              <a:gd name="T0" fmla="*/ 0 w 381"/>
              <a:gd name="T1" fmla="*/ 0 h 399"/>
              <a:gd name="T2" fmla="*/ 2147483647 w 381"/>
              <a:gd name="T3" fmla="*/ 0 h 399"/>
              <a:gd name="T4" fmla="*/ 2147483647 w 381"/>
              <a:gd name="T5" fmla="*/ 2147483647 h 399"/>
              <a:gd name="T6" fmla="*/ 0 60000 65536"/>
              <a:gd name="T7" fmla="*/ 0 60000 65536"/>
              <a:gd name="T8" fmla="*/ 0 60000 65536"/>
              <a:gd name="T9" fmla="*/ 0 w 381"/>
              <a:gd name="T10" fmla="*/ 0 h 399"/>
              <a:gd name="T11" fmla="*/ 381 w 381"/>
              <a:gd name="T12" fmla="*/ 399 h 3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399">
                <a:moveTo>
                  <a:pt x="0" y="0"/>
                </a:moveTo>
                <a:lnTo>
                  <a:pt x="125" y="0"/>
                </a:lnTo>
                <a:lnTo>
                  <a:pt x="381" y="39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4" name="Freeform 49"/>
          <p:cNvSpPr>
            <a:spLocks/>
          </p:cNvSpPr>
          <p:nvPr/>
        </p:nvSpPr>
        <p:spPr bwMode="auto">
          <a:xfrm>
            <a:off x="4714875" y="4283075"/>
            <a:ext cx="771525" cy="622300"/>
          </a:xfrm>
          <a:custGeom>
            <a:avLst/>
            <a:gdLst>
              <a:gd name="T0" fmla="*/ 0 w 384"/>
              <a:gd name="T1" fmla="*/ 2147483647 h 310"/>
              <a:gd name="T2" fmla="*/ 2147483647 w 384"/>
              <a:gd name="T3" fmla="*/ 0 h 310"/>
              <a:gd name="T4" fmla="*/ 2147483647 w 384"/>
              <a:gd name="T5" fmla="*/ 0 h 310"/>
              <a:gd name="T6" fmla="*/ 0 60000 65536"/>
              <a:gd name="T7" fmla="*/ 0 60000 65536"/>
              <a:gd name="T8" fmla="*/ 0 60000 65536"/>
              <a:gd name="T9" fmla="*/ 0 w 384"/>
              <a:gd name="T10" fmla="*/ 0 h 310"/>
              <a:gd name="T11" fmla="*/ 384 w 384"/>
              <a:gd name="T12" fmla="*/ 310 h 3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310">
                <a:moveTo>
                  <a:pt x="0" y="310"/>
                </a:moveTo>
                <a:lnTo>
                  <a:pt x="315" y="0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5" name="Freeform 50"/>
          <p:cNvSpPr>
            <a:spLocks/>
          </p:cNvSpPr>
          <p:nvPr/>
        </p:nvSpPr>
        <p:spPr bwMode="auto">
          <a:xfrm>
            <a:off x="4568825" y="4738688"/>
            <a:ext cx="1068388" cy="433387"/>
          </a:xfrm>
          <a:custGeom>
            <a:avLst/>
            <a:gdLst>
              <a:gd name="T0" fmla="*/ 2147483647 w 531"/>
              <a:gd name="T1" fmla="*/ 0 h 216"/>
              <a:gd name="T2" fmla="*/ 2147483647 w 531"/>
              <a:gd name="T3" fmla="*/ 0 h 216"/>
              <a:gd name="T4" fmla="*/ 0 w 531"/>
              <a:gd name="T5" fmla="*/ 2147483647 h 216"/>
              <a:gd name="T6" fmla="*/ 0 60000 65536"/>
              <a:gd name="T7" fmla="*/ 0 60000 65536"/>
              <a:gd name="T8" fmla="*/ 0 60000 65536"/>
              <a:gd name="T9" fmla="*/ 0 w 531"/>
              <a:gd name="T10" fmla="*/ 0 h 216"/>
              <a:gd name="T11" fmla="*/ 531 w 531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1" h="216">
                <a:moveTo>
                  <a:pt x="531" y="0"/>
                </a:moveTo>
                <a:lnTo>
                  <a:pt x="387" y="0"/>
                </a:lnTo>
                <a:lnTo>
                  <a:pt x="0" y="21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6" name="Line 51"/>
          <p:cNvSpPr>
            <a:spLocks noChangeShapeType="1"/>
          </p:cNvSpPr>
          <p:nvPr/>
        </p:nvSpPr>
        <p:spPr bwMode="auto">
          <a:xfrm flipH="1">
            <a:off x="4576763" y="5848350"/>
            <a:ext cx="106045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" name="Line 52"/>
          <p:cNvSpPr>
            <a:spLocks noChangeShapeType="1"/>
          </p:cNvSpPr>
          <p:nvPr/>
        </p:nvSpPr>
        <p:spPr bwMode="auto">
          <a:xfrm flipH="1">
            <a:off x="4576763" y="5849938"/>
            <a:ext cx="10604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8" name="Freeform 53"/>
          <p:cNvSpPr>
            <a:spLocks/>
          </p:cNvSpPr>
          <p:nvPr/>
        </p:nvSpPr>
        <p:spPr bwMode="auto">
          <a:xfrm>
            <a:off x="4738688" y="5003800"/>
            <a:ext cx="898525" cy="271463"/>
          </a:xfrm>
          <a:custGeom>
            <a:avLst/>
            <a:gdLst>
              <a:gd name="T0" fmla="*/ 2147483647 w 447"/>
              <a:gd name="T1" fmla="*/ 0 h 135"/>
              <a:gd name="T2" fmla="*/ 2147483647 w 447"/>
              <a:gd name="T3" fmla="*/ 0 h 135"/>
              <a:gd name="T4" fmla="*/ 0 w 447"/>
              <a:gd name="T5" fmla="*/ 2147483647 h 135"/>
              <a:gd name="T6" fmla="*/ 0 60000 65536"/>
              <a:gd name="T7" fmla="*/ 0 60000 65536"/>
              <a:gd name="T8" fmla="*/ 0 60000 65536"/>
              <a:gd name="T9" fmla="*/ 0 w 447"/>
              <a:gd name="T10" fmla="*/ 0 h 135"/>
              <a:gd name="T11" fmla="*/ 447 w 447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7" h="135">
                <a:moveTo>
                  <a:pt x="447" y="0"/>
                </a:moveTo>
                <a:lnTo>
                  <a:pt x="303" y="0"/>
                </a:lnTo>
                <a:lnTo>
                  <a:pt x="0" y="13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9" name="Freeform 54"/>
          <p:cNvSpPr>
            <a:spLocks/>
          </p:cNvSpPr>
          <p:nvPr/>
        </p:nvSpPr>
        <p:spPr bwMode="auto">
          <a:xfrm>
            <a:off x="4598988" y="5280025"/>
            <a:ext cx="1038225" cy="150813"/>
          </a:xfrm>
          <a:custGeom>
            <a:avLst/>
            <a:gdLst>
              <a:gd name="T0" fmla="*/ 2147483647 w 516"/>
              <a:gd name="T1" fmla="*/ 0 h 75"/>
              <a:gd name="T2" fmla="*/ 2147483647 w 516"/>
              <a:gd name="T3" fmla="*/ 0 h 75"/>
              <a:gd name="T4" fmla="*/ 0 w 516"/>
              <a:gd name="T5" fmla="*/ 2147483647 h 75"/>
              <a:gd name="T6" fmla="*/ 0 60000 65536"/>
              <a:gd name="T7" fmla="*/ 0 60000 65536"/>
              <a:gd name="T8" fmla="*/ 0 60000 65536"/>
              <a:gd name="T9" fmla="*/ 0 w 516"/>
              <a:gd name="T10" fmla="*/ 0 h 75"/>
              <a:gd name="T11" fmla="*/ 516 w 516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6" h="75">
                <a:moveTo>
                  <a:pt x="516" y="0"/>
                </a:moveTo>
                <a:lnTo>
                  <a:pt x="372" y="0"/>
                </a:lnTo>
                <a:lnTo>
                  <a:pt x="0" y="7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0" name="Freeform 55"/>
          <p:cNvSpPr>
            <a:spLocks/>
          </p:cNvSpPr>
          <p:nvPr/>
        </p:nvSpPr>
        <p:spPr bwMode="auto">
          <a:xfrm>
            <a:off x="5291138" y="5548313"/>
            <a:ext cx="346075" cy="117475"/>
          </a:xfrm>
          <a:custGeom>
            <a:avLst/>
            <a:gdLst>
              <a:gd name="T0" fmla="*/ 2147483647 w 172"/>
              <a:gd name="T1" fmla="*/ 0 h 58"/>
              <a:gd name="T2" fmla="*/ 2147483647 w 172"/>
              <a:gd name="T3" fmla="*/ 0 h 58"/>
              <a:gd name="T4" fmla="*/ 0 w 172"/>
              <a:gd name="T5" fmla="*/ 2147483647 h 58"/>
              <a:gd name="T6" fmla="*/ 0 60000 65536"/>
              <a:gd name="T7" fmla="*/ 0 60000 65536"/>
              <a:gd name="T8" fmla="*/ 0 60000 65536"/>
              <a:gd name="T9" fmla="*/ 0 w 172"/>
              <a:gd name="T10" fmla="*/ 0 h 58"/>
              <a:gd name="T11" fmla="*/ 172 w 17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" h="58">
                <a:moveTo>
                  <a:pt x="172" y="0"/>
                </a:moveTo>
                <a:lnTo>
                  <a:pt x="124" y="0"/>
                </a:lnTo>
                <a:lnTo>
                  <a:pt x="0" y="58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1" name="Freeform 56"/>
          <p:cNvSpPr>
            <a:spLocks/>
          </p:cNvSpPr>
          <p:nvPr/>
        </p:nvSpPr>
        <p:spPr bwMode="auto">
          <a:xfrm>
            <a:off x="5291138" y="5548313"/>
            <a:ext cx="346075" cy="117475"/>
          </a:xfrm>
          <a:custGeom>
            <a:avLst/>
            <a:gdLst>
              <a:gd name="T0" fmla="*/ 2147483647 w 172"/>
              <a:gd name="T1" fmla="*/ 0 h 58"/>
              <a:gd name="T2" fmla="*/ 2147483647 w 172"/>
              <a:gd name="T3" fmla="*/ 0 h 58"/>
              <a:gd name="T4" fmla="*/ 0 w 172"/>
              <a:gd name="T5" fmla="*/ 2147483647 h 58"/>
              <a:gd name="T6" fmla="*/ 0 60000 65536"/>
              <a:gd name="T7" fmla="*/ 0 60000 65536"/>
              <a:gd name="T8" fmla="*/ 0 60000 65536"/>
              <a:gd name="T9" fmla="*/ 0 w 172"/>
              <a:gd name="T10" fmla="*/ 0 h 58"/>
              <a:gd name="T11" fmla="*/ 172 w 17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" h="58">
                <a:moveTo>
                  <a:pt x="172" y="0"/>
                </a:moveTo>
                <a:lnTo>
                  <a:pt x="124" y="0"/>
                </a:lnTo>
                <a:lnTo>
                  <a:pt x="0" y="5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2" name="Line 57"/>
          <p:cNvSpPr>
            <a:spLocks noChangeShapeType="1"/>
          </p:cNvSpPr>
          <p:nvPr/>
        </p:nvSpPr>
        <p:spPr bwMode="auto">
          <a:xfrm>
            <a:off x="4549775" y="4079875"/>
            <a:ext cx="1588" cy="500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3" name="Freeform 58"/>
          <p:cNvSpPr>
            <a:spLocks/>
          </p:cNvSpPr>
          <p:nvPr/>
        </p:nvSpPr>
        <p:spPr bwMode="auto">
          <a:xfrm>
            <a:off x="4362450" y="4579938"/>
            <a:ext cx="368300" cy="66675"/>
          </a:xfrm>
          <a:custGeom>
            <a:avLst/>
            <a:gdLst>
              <a:gd name="T0" fmla="*/ 0 w 183"/>
              <a:gd name="T1" fmla="*/ 2147483647 h 33"/>
              <a:gd name="T2" fmla="*/ 0 w 183"/>
              <a:gd name="T3" fmla="*/ 0 h 33"/>
              <a:gd name="T4" fmla="*/ 2147483647 w 183"/>
              <a:gd name="T5" fmla="*/ 0 h 33"/>
              <a:gd name="T6" fmla="*/ 2147483647 w 183"/>
              <a:gd name="T7" fmla="*/ 2147483647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83"/>
              <a:gd name="T13" fmla="*/ 0 h 33"/>
              <a:gd name="T14" fmla="*/ 183 w 183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" h="33">
                <a:moveTo>
                  <a:pt x="0" y="33"/>
                </a:moveTo>
                <a:lnTo>
                  <a:pt x="0" y="0"/>
                </a:lnTo>
                <a:lnTo>
                  <a:pt x="183" y="0"/>
                </a:lnTo>
                <a:lnTo>
                  <a:pt x="183" y="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4" name="TextBox 188"/>
          <p:cNvSpPr txBox="1">
            <a:spLocks noChangeArrowheads="1"/>
          </p:cNvSpPr>
          <p:nvPr/>
        </p:nvSpPr>
        <p:spPr bwMode="auto">
          <a:xfrm>
            <a:off x="2890838" y="4052888"/>
            <a:ext cx="4445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Clitoris</a:t>
            </a:r>
          </a:p>
        </p:txBody>
      </p:sp>
      <p:sp>
        <p:nvSpPr>
          <p:cNvPr id="14405" name="TextBox 189"/>
          <p:cNvSpPr txBox="1">
            <a:spLocks noChangeArrowheads="1"/>
          </p:cNvSpPr>
          <p:nvPr/>
        </p:nvSpPr>
        <p:spPr bwMode="auto">
          <a:xfrm>
            <a:off x="3397250" y="3978275"/>
            <a:ext cx="381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Glans</a:t>
            </a:r>
          </a:p>
        </p:txBody>
      </p:sp>
      <p:sp>
        <p:nvSpPr>
          <p:cNvPr id="14406" name="TextBox 190"/>
          <p:cNvSpPr txBox="1">
            <a:spLocks noChangeArrowheads="1"/>
          </p:cNvSpPr>
          <p:nvPr/>
        </p:nvSpPr>
        <p:spPr bwMode="auto">
          <a:xfrm>
            <a:off x="3397250" y="4138613"/>
            <a:ext cx="3270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Crus</a:t>
            </a:r>
          </a:p>
        </p:txBody>
      </p:sp>
      <p:sp>
        <p:nvSpPr>
          <p:cNvPr id="14407" name="TextBox 191"/>
          <p:cNvSpPr txBox="1">
            <a:spLocks noChangeArrowheads="1"/>
          </p:cNvSpPr>
          <p:nvPr/>
        </p:nvSpPr>
        <p:spPr bwMode="auto">
          <a:xfrm>
            <a:off x="4149725" y="3944938"/>
            <a:ext cx="93503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Pubic symphysis</a:t>
            </a:r>
          </a:p>
        </p:txBody>
      </p:sp>
      <p:sp>
        <p:nvSpPr>
          <p:cNvPr id="14408" name="TextBox 192"/>
          <p:cNvSpPr txBox="1">
            <a:spLocks noChangeArrowheads="1"/>
          </p:cNvSpPr>
          <p:nvPr/>
        </p:nvSpPr>
        <p:spPr bwMode="auto">
          <a:xfrm>
            <a:off x="5510213" y="4210050"/>
            <a:ext cx="5603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Ramus of</a:t>
            </a:r>
          </a:p>
          <a:p>
            <a:r>
              <a:rPr lang="en-US" sz="800" b="1"/>
              <a:t>pubis</a:t>
            </a:r>
          </a:p>
        </p:txBody>
      </p:sp>
      <p:sp>
        <p:nvSpPr>
          <p:cNvPr id="14409" name="TextBox 193"/>
          <p:cNvSpPr txBox="1">
            <a:spLocks noChangeArrowheads="1"/>
          </p:cNvSpPr>
          <p:nvPr/>
        </p:nvSpPr>
        <p:spPr bwMode="auto">
          <a:xfrm>
            <a:off x="5684838" y="4672013"/>
            <a:ext cx="4921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Urethral</a:t>
            </a:r>
          </a:p>
          <a:p>
            <a:r>
              <a:rPr lang="en-US" sz="800" b="1"/>
              <a:t>orifice</a:t>
            </a:r>
          </a:p>
        </p:txBody>
      </p:sp>
      <p:sp>
        <p:nvSpPr>
          <p:cNvPr id="14410" name="TextBox 194"/>
          <p:cNvSpPr txBox="1">
            <a:spLocks noChangeArrowheads="1"/>
          </p:cNvSpPr>
          <p:nvPr/>
        </p:nvSpPr>
        <p:spPr bwMode="auto">
          <a:xfrm>
            <a:off x="5684838" y="4951413"/>
            <a:ext cx="5873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Vestibular</a:t>
            </a:r>
          </a:p>
          <a:p>
            <a:r>
              <a:rPr lang="en-US" sz="800" b="1"/>
              <a:t>bulb</a:t>
            </a:r>
          </a:p>
        </p:txBody>
      </p:sp>
      <p:sp>
        <p:nvSpPr>
          <p:cNvPr id="14411" name="TextBox 195"/>
          <p:cNvSpPr txBox="1">
            <a:spLocks noChangeArrowheads="1"/>
          </p:cNvSpPr>
          <p:nvPr/>
        </p:nvSpPr>
        <p:spPr bwMode="auto">
          <a:xfrm>
            <a:off x="5684838" y="5208588"/>
            <a:ext cx="4603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Vaginal</a:t>
            </a:r>
          </a:p>
          <a:p>
            <a:r>
              <a:rPr lang="en-US" sz="800" b="1"/>
              <a:t>orifice</a:t>
            </a:r>
          </a:p>
        </p:txBody>
      </p:sp>
      <p:sp>
        <p:nvSpPr>
          <p:cNvPr id="14412" name="TextBox 196"/>
          <p:cNvSpPr txBox="1">
            <a:spLocks noChangeArrowheads="1"/>
          </p:cNvSpPr>
          <p:nvPr/>
        </p:nvSpPr>
        <p:spPr bwMode="auto">
          <a:xfrm>
            <a:off x="5684838" y="5492750"/>
            <a:ext cx="5873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Ischial</a:t>
            </a:r>
          </a:p>
          <a:p>
            <a:r>
              <a:rPr lang="en-US" sz="800" b="1"/>
              <a:t>tuberosity</a:t>
            </a:r>
          </a:p>
        </p:txBody>
      </p:sp>
      <p:sp>
        <p:nvSpPr>
          <p:cNvPr id="14413" name="TextBox 197"/>
          <p:cNvSpPr txBox="1">
            <a:spLocks noChangeArrowheads="1"/>
          </p:cNvSpPr>
          <p:nvPr/>
        </p:nvSpPr>
        <p:spPr bwMode="auto">
          <a:xfrm>
            <a:off x="5684838" y="5788025"/>
            <a:ext cx="3476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Anus</a:t>
            </a:r>
          </a:p>
        </p:txBody>
      </p:sp>
      <p:sp>
        <p:nvSpPr>
          <p:cNvPr id="14414" name="TextBox 199"/>
          <p:cNvSpPr txBox="1">
            <a:spLocks noChangeArrowheads="1"/>
          </p:cNvSpPr>
          <p:nvPr/>
        </p:nvSpPr>
        <p:spPr bwMode="auto">
          <a:xfrm>
            <a:off x="2914650" y="5153025"/>
            <a:ext cx="7016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Paraurethral</a:t>
            </a:r>
          </a:p>
          <a:p>
            <a:r>
              <a:rPr lang="en-US" sz="800" b="1"/>
              <a:t>gland</a:t>
            </a:r>
          </a:p>
        </p:txBody>
      </p:sp>
      <p:sp>
        <p:nvSpPr>
          <p:cNvPr id="14415" name="TextBox 200"/>
          <p:cNvSpPr txBox="1">
            <a:spLocks noChangeArrowheads="1"/>
          </p:cNvSpPr>
          <p:nvPr/>
        </p:nvSpPr>
        <p:spPr bwMode="auto">
          <a:xfrm>
            <a:off x="2914650" y="5397500"/>
            <a:ext cx="5794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Greater</a:t>
            </a:r>
          </a:p>
          <a:p>
            <a:r>
              <a:rPr lang="en-US" sz="800" b="1"/>
              <a:t>vestibular</a:t>
            </a:r>
          </a:p>
          <a:p>
            <a:r>
              <a:rPr lang="en-US" sz="800" b="1"/>
              <a:t>gland</a:t>
            </a:r>
          </a:p>
        </p:txBody>
      </p:sp>
      <p:sp>
        <p:nvSpPr>
          <p:cNvPr id="144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28.8</a:t>
            </a:r>
          </a:p>
        </p:txBody>
      </p:sp>
      <p:sp>
        <p:nvSpPr>
          <p:cNvPr id="14417" name="Rectangle 5"/>
          <p:cNvSpPr>
            <a:spLocks noChangeArrowheads="1"/>
          </p:cNvSpPr>
          <p:nvPr/>
        </p:nvSpPr>
        <p:spPr bwMode="auto">
          <a:xfrm>
            <a:off x="1828800" y="-3175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172.16.3.215\data4\Graphics\Powerpoint\MH_DCM\MH_DCM-TEXTEDIT PROJECTS\SALADIN 7e\Processed files\chapt28\chapt28_textedit\jpg\sal03717_28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2263" y="304800"/>
            <a:ext cx="5959475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28.9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828800" y="111125"/>
            <a:ext cx="5486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auto">
          <a:xfrm flipH="1">
            <a:off x="2276475" y="431800"/>
            <a:ext cx="1890713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Line 12"/>
          <p:cNvSpPr>
            <a:spLocks noChangeShapeType="1"/>
          </p:cNvSpPr>
          <p:nvPr/>
        </p:nvSpPr>
        <p:spPr bwMode="auto">
          <a:xfrm flipH="1">
            <a:off x="2281238" y="433388"/>
            <a:ext cx="18907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Freeform 13"/>
          <p:cNvSpPr>
            <a:spLocks/>
          </p:cNvSpPr>
          <p:nvPr/>
        </p:nvSpPr>
        <p:spPr bwMode="auto">
          <a:xfrm>
            <a:off x="4833938" y="431800"/>
            <a:ext cx="1663700" cy="442913"/>
          </a:xfrm>
          <a:custGeom>
            <a:avLst/>
            <a:gdLst>
              <a:gd name="T0" fmla="*/ 0 w 1089"/>
              <a:gd name="T1" fmla="*/ 0 h 279"/>
              <a:gd name="T2" fmla="*/ 2147483647 w 1089"/>
              <a:gd name="T3" fmla="*/ 0 h 279"/>
              <a:gd name="T4" fmla="*/ 2147483647 w 1089"/>
              <a:gd name="T5" fmla="*/ 2147483647 h 279"/>
              <a:gd name="T6" fmla="*/ 0 60000 65536"/>
              <a:gd name="T7" fmla="*/ 0 60000 65536"/>
              <a:gd name="T8" fmla="*/ 0 60000 65536"/>
              <a:gd name="T9" fmla="*/ 0 w 1089"/>
              <a:gd name="T10" fmla="*/ 0 h 279"/>
              <a:gd name="T11" fmla="*/ 1089 w 1089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9" h="279">
                <a:moveTo>
                  <a:pt x="0" y="0"/>
                </a:moveTo>
                <a:lnTo>
                  <a:pt x="698" y="0"/>
                </a:lnTo>
                <a:lnTo>
                  <a:pt x="1089" y="279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Freeform 14"/>
          <p:cNvSpPr>
            <a:spLocks/>
          </p:cNvSpPr>
          <p:nvPr/>
        </p:nvSpPr>
        <p:spPr bwMode="auto">
          <a:xfrm>
            <a:off x="4833938" y="431800"/>
            <a:ext cx="1663700" cy="442913"/>
          </a:xfrm>
          <a:custGeom>
            <a:avLst/>
            <a:gdLst>
              <a:gd name="T0" fmla="*/ 0 w 1089"/>
              <a:gd name="T1" fmla="*/ 0 h 279"/>
              <a:gd name="T2" fmla="*/ 2147483647 w 1089"/>
              <a:gd name="T3" fmla="*/ 0 h 279"/>
              <a:gd name="T4" fmla="*/ 2147483647 w 1089"/>
              <a:gd name="T5" fmla="*/ 2147483647 h 279"/>
              <a:gd name="T6" fmla="*/ 0 60000 65536"/>
              <a:gd name="T7" fmla="*/ 0 60000 65536"/>
              <a:gd name="T8" fmla="*/ 0 60000 65536"/>
              <a:gd name="T9" fmla="*/ 0 w 1089"/>
              <a:gd name="T10" fmla="*/ 0 h 279"/>
              <a:gd name="T11" fmla="*/ 1089 w 1089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9" h="279">
                <a:moveTo>
                  <a:pt x="0" y="0"/>
                </a:moveTo>
                <a:lnTo>
                  <a:pt x="698" y="0"/>
                </a:lnTo>
                <a:lnTo>
                  <a:pt x="1089" y="27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9" name="Line 15"/>
          <p:cNvSpPr>
            <a:spLocks noChangeShapeType="1"/>
          </p:cNvSpPr>
          <p:nvPr/>
        </p:nvSpPr>
        <p:spPr bwMode="auto">
          <a:xfrm flipH="1">
            <a:off x="2038350" y="604838"/>
            <a:ext cx="2128838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auto">
          <a:xfrm flipH="1">
            <a:off x="2033588" y="606425"/>
            <a:ext cx="21288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1" name="Line 17"/>
          <p:cNvSpPr>
            <a:spLocks noChangeShapeType="1"/>
          </p:cNvSpPr>
          <p:nvPr/>
        </p:nvSpPr>
        <p:spPr bwMode="auto">
          <a:xfrm flipH="1">
            <a:off x="3292475" y="1828800"/>
            <a:ext cx="874713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Line 18"/>
          <p:cNvSpPr>
            <a:spLocks noChangeShapeType="1"/>
          </p:cNvSpPr>
          <p:nvPr/>
        </p:nvSpPr>
        <p:spPr bwMode="auto">
          <a:xfrm flipH="1">
            <a:off x="3287713" y="1827213"/>
            <a:ext cx="8747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3" name="Freeform 19"/>
          <p:cNvSpPr>
            <a:spLocks/>
          </p:cNvSpPr>
          <p:nvPr/>
        </p:nvSpPr>
        <p:spPr bwMode="auto">
          <a:xfrm>
            <a:off x="4486275" y="1828800"/>
            <a:ext cx="1166813" cy="447675"/>
          </a:xfrm>
          <a:custGeom>
            <a:avLst/>
            <a:gdLst>
              <a:gd name="T0" fmla="*/ 0 w 764"/>
              <a:gd name="T1" fmla="*/ 0 h 282"/>
              <a:gd name="T2" fmla="*/ 2147483647 w 764"/>
              <a:gd name="T3" fmla="*/ 0 h 282"/>
              <a:gd name="T4" fmla="*/ 2147483647 w 764"/>
              <a:gd name="T5" fmla="*/ 2147483647 h 282"/>
              <a:gd name="T6" fmla="*/ 0 60000 65536"/>
              <a:gd name="T7" fmla="*/ 0 60000 65536"/>
              <a:gd name="T8" fmla="*/ 0 60000 65536"/>
              <a:gd name="T9" fmla="*/ 0 w 764"/>
              <a:gd name="T10" fmla="*/ 0 h 282"/>
              <a:gd name="T11" fmla="*/ 764 w 764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4" h="282">
                <a:moveTo>
                  <a:pt x="0" y="0"/>
                </a:moveTo>
                <a:lnTo>
                  <a:pt x="453" y="0"/>
                </a:lnTo>
                <a:lnTo>
                  <a:pt x="764" y="282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Freeform 20"/>
          <p:cNvSpPr>
            <a:spLocks/>
          </p:cNvSpPr>
          <p:nvPr/>
        </p:nvSpPr>
        <p:spPr bwMode="auto">
          <a:xfrm>
            <a:off x="4486275" y="1827213"/>
            <a:ext cx="1166813" cy="447675"/>
          </a:xfrm>
          <a:custGeom>
            <a:avLst/>
            <a:gdLst>
              <a:gd name="T0" fmla="*/ 0 w 764"/>
              <a:gd name="T1" fmla="*/ 0 h 282"/>
              <a:gd name="T2" fmla="*/ 2147483647 w 764"/>
              <a:gd name="T3" fmla="*/ 0 h 282"/>
              <a:gd name="T4" fmla="*/ 2147483647 w 764"/>
              <a:gd name="T5" fmla="*/ 2147483647 h 282"/>
              <a:gd name="T6" fmla="*/ 0 60000 65536"/>
              <a:gd name="T7" fmla="*/ 0 60000 65536"/>
              <a:gd name="T8" fmla="*/ 0 60000 65536"/>
              <a:gd name="T9" fmla="*/ 0 w 764"/>
              <a:gd name="T10" fmla="*/ 0 h 282"/>
              <a:gd name="T11" fmla="*/ 764 w 764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4" h="282">
                <a:moveTo>
                  <a:pt x="0" y="0"/>
                </a:moveTo>
                <a:lnTo>
                  <a:pt x="453" y="0"/>
                </a:lnTo>
                <a:lnTo>
                  <a:pt x="764" y="2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5" name="Line 35"/>
          <p:cNvSpPr>
            <a:spLocks noChangeShapeType="1"/>
          </p:cNvSpPr>
          <p:nvPr/>
        </p:nvSpPr>
        <p:spPr bwMode="auto">
          <a:xfrm flipH="1">
            <a:off x="3443288" y="1655763"/>
            <a:ext cx="72390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6" name="Line 36"/>
          <p:cNvSpPr>
            <a:spLocks noChangeShapeType="1"/>
          </p:cNvSpPr>
          <p:nvPr/>
        </p:nvSpPr>
        <p:spPr bwMode="auto">
          <a:xfrm flipH="1">
            <a:off x="3443288" y="1657350"/>
            <a:ext cx="7239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7" name="Freeform 37"/>
          <p:cNvSpPr>
            <a:spLocks/>
          </p:cNvSpPr>
          <p:nvPr/>
        </p:nvSpPr>
        <p:spPr bwMode="auto">
          <a:xfrm>
            <a:off x="4487863" y="1655763"/>
            <a:ext cx="1081087" cy="361950"/>
          </a:xfrm>
          <a:custGeom>
            <a:avLst/>
            <a:gdLst>
              <a:gd name="T0" fmla="*/ 0 w 708"/>
              <a:gd name="T1" fmla="*/ 0 h 228"/>
              <a:gd name="T2" fmla="*/ 2147483647 w 708"/>
              <a:gd name="T3" fmla="*/ 0 h 228"/>
              <a:gd name="T4" fmla="*/ 2147483647 w 708"/>
              <a:gd name="T5" fmla="*/ 2147483647 h 228"/>
              <a:gd name="T6" fmla="*/ 0 60000 65536"/>
              <a:gd name="T7" fmla="*/ 0 60000 65536"/>
              <a:gd name="T8" fmla="*/ 0 60000 65536"/>
              <a:gd name="T9" fmla="*/ 0 w 708"/>
              <a:gd name="T10" fmla="*/ 0 h 228"/>
              <a:gd name="T11" fmla="*/ 708 w 70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8" h="228">
                <a:moveTo>
                  <a:pt x="0" y="0"/>
                </a:moveTo>
                <a:lnTo>
                  <a:pt x="450" y="0"/>
                </a:lnTo>
                <a:lnTo>
                  <a:pt x="708" y="228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8" name="Freeform 38"/>
          <p:cNvSpPr>
            <a:spLocks/>
          </p:cNvSpPr>
          <p:nvPr/>
        </p:nvSpPr>
        <p:spPr bwMode="auto">
          <a:xfrm>
            <a:off x="4483100" y="1655763"/>
            <a:ext cx="1081088" cy="361950"/>
          </a:xfrm>
          <a:custGeom>
            <a:avLst/>
            <a:gdLst>
              <a:gd name="T0" fmla="*/ 0 w 708"/>
              <a:gd name="T1" fmla="*/ 0 h 228"/>
              <a:gd name="T2" fmla="*/ 2147483647 w 708"/>
              <a:gd name="T3" fmla="*/ 0 h 228"/>
              <a:gd name="T4" fmla="*/ 2147483647 w 708"/>
              <a:gd name="T5" fmla="*/ 2147483647 h 228"/>
              <a:gd name="T6" fmla="*/ 0 60000 65536"/>
              <a:gd name="T7" fmla="*/ 0 60000 65536"/>
              <a:gd name="T8" fmla="*/ 0 60000 65536"/>
              <a:gd name="T9" fmla="*/ 0 w 708"/>
              <a:gd name="T10" fmla="*/ 0 h 228"/>
              <a:gd name="T11" fmla="*/ 708 w 70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8" h="228">
                <a:moveTo>
                  <a:pt x="0" y="0"/>
                </a:moveTo>
                <a:lnTo>
                  <a:pt x="450" y="0"/>
                </a:lnTo>
                <a:lnTo>
                  <a:pt x="708" y="2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9" name="Freeform 39"/>
          <p:cNvSpPr>
            <a:spLocks/>
          </p:cNvSpPr>
          <p:nvPr/>
        </p:nvSpPr>
        <p:spPr bwMode="auto">
          <a:xfrm>
            <a:off x="2587625" y="1198563"/>
            <a:ext cx="1579563" cy="161925"/>
          </a:xfrm>
          <a:custGeom>
            <a:avLst/>
            <a:gdLst>
              <a:gd name="T0" fmla="*/ 2147483647 w 995"/>
              <a:gd name="T1" fmla="*/ 0 h 102"/>
              <a:gd name="T2" fmla="*/ 2147483647 w 995"/>
              <a:gd name="T3" fmla="*/ 0 h 102"/>
              <a:gd name="T4" fmla="*/ 0 w 995"/>
              <a:gd name="T5" fmla="*/ 2147483647 h 102"/>
              <a:gd name="T6" fmla="*/ 0 60000 65536"/>
              <a:gd name="T7" fmla="*/ 0 60000 65536"/>
              <a:gd name="T8" fmla="*/ 0 60000 65536"/>
              <a:gd name="T9" fmla="*/ 0 w 995"/>
              <a:gd name="T10" fmla="*/ 0 h 102"/>
              <a:gd name="T11" fmla="*/ 995 w 995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5" h="102">
                <a:moveTo>
                  <a:pt x="995" y="0"/>
                </a:moveTo>
                <a:lnTo>
                  <a:pt x="177" y="0"/>
                </a:lnTo>
                <a:lnTo>
                  <a:pt x="0" y="102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0" name="Line 40"/>
          <p:cNvSpPr>
            <a:spLocks noChangeShapeType="1"/>
          </p:cNvSpPr>
          <p:nvPr/>
        </p:nvSpPr>
        <p:spPr bwMode="auto">
          <a:xfrm flipH="1">
            <a:off x="2635250" y="1198563"/>
            <a:ext cx="233363" cy="2428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1" name="Freeform 41"/>
          <p:cNvSpPr>
            <a:spLocks/>
          </p:cNvSpPr>
          <p:nvPr/>
        </p:nvSpPr>
        <p:spPr bwMode="auto">
          <a:xfrm>
            <a:off x="2582863" y="1198563"/>
            <a:ext cx="1579562" cy="161925"/>
          </a:xfrm>
          <a:custGeom>
            <a:avLst/>
            <a:gdLst>
              <a:gd name="T0" fmla="*/ 2147483647 w 995"/>
              <a:gd name="T1" fmla="*/ 0 h 102"/>
              <a:gd name="T2" fmla="*/ 2147483647 w 995"/>
              <a:gd name="T3" fmla="*/ 0 h 102"/>
              <a:gd name="T4" fmla="*/ 0 w 995"/>
              <a:gd name="T5" fmla="*/ 2147483647 h 102"/>
              <a:gd name="T6" fmla="*/ 0 60000 65536"/>
              <a:gd name="T7" fmla="*/ 0 60000 65536"/>
              <a:gd name="T8" fmla="*/ 0 60000 65536"/>
              <a:gd name="T9" fmla="*/ 0 w 995"/>
              <a:gd name="T10" fmla="*/ 0 h 102"/>
              <a:gd name="T11" fmla="*/ 995 w 995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5" h="102">
                <a:moveTo>
                  <a:pt x="995" y="0"/>
                </a:moveTo>
                <a:lnTo>
                  <a:pt x="177" y="0"/>
                </a:lnTo>
                <a:lnTo>
                  <a:pt x="0" y="10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2" name="Line 42"/>
          <p:cNvSpPr>
            <a:spLocks noChangeShapeType="1"/>
          </p:cNvSpPr>
          <p:nvPr/>
        </p:nvSpPr>
        <p:spPr bwMode="auto">
          <a:xfrm flipH="1">
            <a:off x="2630488" y="1198563"/>
            <a:ext cx="233362" cy="242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3" name="Line 43"/>
          <p:cNvSpPr>
            <a:spLocks noChangeShapeType="1"/>
          </p:cNvSpPr>
          <p:nvPr/>
        </p:nvSpPr>
        <p:spPr bwMode="auto">
          <a:xfrm flipH="1">
            <a:off x="3206750" y="1481138"/>
            <a:ext cx="960438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4" name="Line 44"/>
          <p:cNvSpPr>
            <a:spLocks noChangeShapeType="1"/>
          </p:cNvSpPr>
          <p:nvPr/>
        </p:nvSpPr>
        <p:spPr bwMode="auto">
          <a:xfrm flipV="1">
            <a:off x="3292475" y="1481138"/>
            <a:ext cx="288925" cy="119062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5" name="Line 45"/>
          <p:cNvSpPr>
            <a:spLocks noChangeShapeType="1"/>
          </p:cNvSpPr>
          <p:nvPr/>
        </p:nvSpPr>
        <p:spPr bwMode="auto">
          <a:xfrm flipH="1">
            <a:off x="3206750" y="1476375"/>
            <a:ext cx="9604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6" name="Line 46"/>
          <p:cNvSpPr>
            <a:spLocks noChangeShapeType="1"/>
          </p:cNvSpPr>
          <p:nvPr/>
        </p:nvSpPr>
        <p:spPr bwMode="auto">
          <a:xfrm flipV="1">
            <a:off x="3292475" y="1476375"/>
            <a:ext cx="288925" cy="119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7" name="Line 47"/>
          <p:cNvSpPr>
            <a:spLocks noChangeShapeType="1"/>
          </p:cNvSpPr>
          <p:nvPr/>
        </p:nvSpPr>
        <p:spPr bwMode="auto">
          <a:xfrm flipH="1">
            <a:off x="2482850" y="1023938"/>
            <a:ext cx="1684338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8" name="Freeform 48"/>
          <p:cNvSpPr>
            <a:spLocks/>
          </p:cNvSpPr>
          <p:nvPr/>
        </p:nvSpPr>
        <p:spPr bwMode="auto">
          <a:xfrm>
            <a:off x="2333625" y="889000"/>
            <a:ext cx="287338" cy="214313"/>
          </a:xfrm>
          <a:custGeom>
            <a:avLst/>
            <a:gdLst>
              <a:gd name="T0" fmla="*/ 2147483647 w 181"/>
              <a:gd name="T1" fmla="*/ 0 h 135"/>
              <a:gd name="T2" fmla="*/ 2147483647 w 181"/>
              <a:gd name="T3" fmla="*/ 2147483647 h 135"/>
              <a:gd name="T4" fmla="*/ 2147483647 w 181"/>
              <a:gd name="T5" fmla="*/ 2147483647 h 135"/>
              <a:gd name="T6" fmla="*/ 0 w 181"/>
              <a:gd name="T7" fmla="*/ 2147483647 h 135"/>
              <a:gd name="T8" fmla="*/ 0 60000 65536"/>
              <a:gd name="T9" fmla="*/ 0 60000 65536"/>
              <a:gd name="T10" fmla="*/ 0 60000 65536"/>
              <a:gd name="T11" fmla="*/ 0 60000 65536"/>
              <a:gd name="T12" fmla="*/ 0 w 181"/>
              <a:gd name="T13" fmla="*/ 0 h 135"/>
              <a:gd name="T14" fmla="*/ 181 w 181"/>
              <a:gd name="T15" fmla="*/ 135 h 1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" h="135">
                <a:moveTo>
                  <a:pt x="162" y="0"/>
                </a:moveTo>
                <a:lnTo>
                  <a:pt x="181" y="30"/>
                </a:lnTo>
                <a:lnTo>
                  <a:pt x="19" y="135"/>
                </a:lnTo>
                <a:lnTo>
                  <a:pt x="0" y="105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9" name="Line 49"/>
          <p:cNvSpPr>
            <a:spLocks noChangeShapeType="1"/>
          </p:cNvSpPr>
          <p:nvPr/>
        </p:nvSpPr>
        <p:spPr bwMode="auto">
          <a:xfrm flipH="1">
            <a:off x="2482850" y="1022350"/>
            <a:ext cx="16843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0" name="Freeform 50"/>
          <p:cNvSpPr>
            <a:spLocks/>
          </p:cNvSpPr>
          <p:nvPr/>
        </p:nvSpPr>
        <p:spPr bwMode="auto">
          <a:xfrm>
            <a:off x="2333625" y="887413"/>
            <a:ext cx="287338" cy="214312"/>
          </a:xfrm>
          <a:custGeom>
            <a:avLst/>
            <a:gdLst>
              <a:gd name="T0" fmla="*/ 2147483647 w 181"/>
              <a:gd name="T1" fmla="*/ 0 h 135"/>
              <a:gd name="T2" fmla="*/ 2147483647 w 181"/>
              <a:gd name="T3" fmla="*/ 2147483647 h 135"/>
              <a:gd name="T4" fmla="*/ 2147483647 w 181"/>
              <a:gd name="T5" fmla="*/ 2147483647 h 135"/>
              <a:gd name="T6" fmla="*/ 0 w 181"/>
              <a:gd name="T7" fmla="*/ 2147483647 h 135"/>
              <a:gd name="T8" fmla="*/ 0 60000 65536"/>
              <a:gd name="T9" fmla="*/ 0 60000 65536"/>
              <a:gd name="T10" fmla="*/ 0 60000 65536"/>
              <a:gd name="T11" fmla="*/ 0 60000 65536"/>
              <a:gd name="T12" fmla="*/ 0 w 181"/>
              <a:gd name="T13" fmla="*/ 0 h 135"/>
              <a:gd name="T14" fmla="*/ 181 w 181"/>
              <a:gd name="T15" fmla="*/ 135 h 1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" h="135">
                <a:moveTo>
                  <a:pt x="162" y="0"/>
                </a:moveTo>
                <a:lnTo>
                  <a:pt x="181" y="30"/>
                </a:lnTo>
                <a:lnTo>
                  <a:pt x="19" y="135"/>
                </a:lnTo>
                <a:lnTo>
                  <a:pt x="0" y="10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1" name="Freeform 51"/>
          <p:cNvSpPr>
            <a:spLocks/>
          </p:cNvSpPr>
          <p:nvPr/>
        </p:nvSpPr>
        <p:spPr bwMode="auto">
          <a:xfrm>
            <a:off x="2859088" y="1998663"/>
            <a:ext cx="1308100" cy="454025"/>
          </a:xfrm>
          <a:custGeom>
            <a:avLst/>
            <a:gdLst>
              <a:gd name="T0" fmla="*/ 2147483647 w 824"/>
              <a:gd name="T1" fmla="*/ 2147483647 h 286"/>
              <a:gd name="T2" fmla="*/ 2147483647 w 824"/>
              <a:gd name="T3" fmla="*/ 2147483647 h 286"/>
              <a:gd name="T4" fmla="*/ 0 w 824"/>
              <a:gd name="T5" fmla="*/ 0 h 286"/>
              <a:gd name="T6" fmla="*/ 0 60000 65536"/>
              <a:gd name="T7" fmla="*/ 0 60000 65536"/>
              <a:gd name="T8" fmla="*/ 0 60000 65536"/>
              <a:gd name="T9" fmla="*/ 0 w 824"/>
              <a:gd name="T10" fmla="*/ 0 h 286"/>
              <a:gd name="T11" fmla="*/ 824 w 824"/>
              <a:gd name="T12" fmla="*/ 286 h 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4" h="286">
                <a:moveTo>
                  <a:pt x="824" y="286"/>
                </a:moveTo>
                <a:lnTo>
                  <a:pt x="455" y="28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2" name="Line 52"/>
          <p:cNvSpPr>
            <a:spLocks noChangeShapeType="1"/>
          </p:cNvSpPr>
          <p:nvPr/>
        </p:nvSpPr>
        <p:spPr bwMode="auto">
          <a:xfrm flipH="1" flipV="1">
            <a:off x="2749550" y="2290763"/>
            <a:ext cx="831850" cy="1619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3" name="Freeform 53"/>
          <p:cNvSpPr>
            <a:spLocks/>
          </p:cNvSpPr>
          <p:nvPr/>
        </p:nvSpPr>
        <p:spPr bwMode="auto">
          <a:xfrm>
            <a:off x="2859088" y="1998663"/>
            <a:ext cx="1308100" cy="454025"/>
          </a:xfrm>
          <a:custGeom>
            <a:avLst/>
            <a:gdLst>
              <a:gd name="T0" fmla="*/ 2147483647 w 824"/>
              <a:gd name="T1" fmla="*/ 2147483647 h 286"/>
              <a:gd name="T2" fmla="*/ 2147483647 w 824"/>
              <a:gd name="T3" fmla="*/ 2147483647 h 286"/>
              <a:gd name="T4" fmla="*/ 0 w 824"/>
              <a:gd name="T5" fmla="*/ 0 h 286"/>
              <a:gd name="T6" fmla="*/ 0 60000 65536"/>
              <a:gd name="T7" fmla="*/ 0 60000 65536"/>
              <a:gd name="T8" fmla="*/ 0 60000 65536"/>
              <a:gd name="T9" fmla="*/ 0 w 824"/>
              <a:gd name="T10" fmla="*/ 0 h 286"/>
              <a:gd name="T11" fmla="*/ 824 w 824"/>
              <a:gd name="T12" fmla="*/ 286 h 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4" h="286">
                <a:moveTo>
                  <a:pt x="824" y="286"/>
                </a:moveTo>
                <a:lnTo>
                  <a:pt x="455" y="28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4" name="Line 54"/>
          <p:cNvSpPr>
            <a:spLocks noChangeShapeType="1"/>
          </p:cNvSpPr>
          <p:nvPr/>
        </p:nvSpPr>
        <p:spPr bwMode="auto">
          <a:xfrm flipH="1" flipV="1">
            <a:off x="2749550" y="2290763"/>
            <a:ext cx="831850" cy="161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5" name="Freeform 55"/>
          <p:cNvSpPr>
            <a:spLocks/>
          </p:cNvSpPr>
          <p:nvPr/>
        </p:nvSpPr>
        <p:spPr bwMode="auto">
          <a:xfrm>
            <a:off x="5114925" y="604838"/>
            <a:ext cx="1458913" cy="509587"/>
          </a:xfrm>
          <a:custGeom>
            <a:avLst/>
            <a:gdLst>
              <a:gd name="T0" fmla="*/ 0 w 955"/>
              <a:gd name="T1" fmla="*/ 0 h 321"/>
              <a:gd name="T2" fmla="*/ 2147483647 w 955"/>
              <a:gd name="T3" fmla="*/ 0 h 321"/>
              <a:gd name="T4" fmla="*/ 2147483647 w 955"/>
              <a:gd name="T5" fmla="*/ 2147483647 h 321"/>
              <a:gd name="T6" fmla="*/ 0 60000 65536"/>
              <a:gd name="T7" fmla="*/ 0 60000 65536"/>
              <a:gd name="T8" fmla="*/ 0 60000 65536"/>
              <a:gd name="T9" fmla="*/ 0 w 955"/>
              <a:gd name="T10" fmla="*/ 0 h 321"/>
              <a:gd name="T11" fmla="*/ 955 w 955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5" h="321">
                <a:moveTo>
                  <a:pt x="0" y="0"/>
                </a:moveTo>
                <a:lnTo>
                  <a:pt x="516" y="0"/>
                </a:lnTo>
                <a:lnTo>
                  <a:pt x="955" y="321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6" name="Line 56"/>
          <p:cNvSpPr>
            <a:spLocks noChangeShapeType="1"/>
          </p:cNvSpPr>
          <p:nvPr/>
        </p:nvSpPr>
        <p:spPr bwMode="auto">
          <a:xfrm flipH="1" flipV="1">
            <a:off x="5889625" y="604838"/>
            <a:ext cx="341313" cy="4524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7" name="Freeform 57"/>
          <p:cNvSpPr>
            <a:spLocks/>
          </p:cNvSpPr>
          <p:nvPr/>
        </p:nvSpPr>
        <p:spPr bwMode="auto">
          <a:xfrm>
            <a:off x="5114925" y="601663"/>
            <a:ext cx="1458913" cy="509587"/>
          </a:xfrm>
          <a:custGeom>
            <a:avLst/>
            <a:gdLst>
              <a:gd name="T0" fmla="*/ 0 w 955"/>
              <a:gd name="T1" fmla="*/ 0 h 321"/>
              <a:gd name="T2" fmla="*/ 2147483647 w 955"/>
              <a:gd name="T3" fmla="*/ 0 h 321"/>
              <a:gd name="T4" fmla="*/ 2147483647 w 955"/>
              <a:gd name="T5" fmla="*/ 2147483647 h 321"/>
              <a:gd name="T6" fmla="*/ 0 60000 65536"/>
              <a:gd name="T7" fmla="*/ 0 60000 65536"/>
              <a:gd name="T8" fmla="*/ 0 60000 65536"/>
              <a:gd name="T9" fmla="*/ 0 w 955"/>
              <a:gd name="T10" fmla="*/ 0 h 321"/>
              <a:gd name="T11" fmla="*/ 955 w 955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5" h="321">
                <a:moveTo>
                  <a:pt x="0" y="0"/>
                </a:moveTo>
                <a:lnTo>
                  <a:pt x="516" y="0"/>
                </a:lnTo>
                <a:lnTo>
                  <a:pt x="955" y="32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8" name="Line 58"/>
          <p:cNvSpPr>
            <a:spLocks noChangeShapeType="1"/>
          </p:cNvSpPr>
          <p:nvPr/>
        </p:nvSpPr>
        <p:spPr bwMode="auto">
          <a:xfrm flipH="1" flipV="1">
            <a:off x="5889625" y="601663"/>
            <a:ext cx="341313" cy="452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9" name="Line 71"/>
          <p:cNvSpPr>
            <a:spLocks noChangeShapeType="1"/>
          </p:cNvSpPr>
          <p:nvPr/>
        </p:nvSpPr>
        <p:spPr bwMode="auto">
          <a:xfrm flipH="1">
            <a:off x="2130425" y="3608388"/>
            <a:ext cx="1233488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0" name="Line 72"/>
          <p:cNvSpPr>
            <a:spLocks noChangeShapeType="1"/>
          </p:cNvSpPr>
          <p:nvPr/>
        </p:nvSpPr>
        <p:spPr bwMode="auto">
          <a:xfrm flipH="1">
            <a:off x="2128838" y="3608388"/>
            <a:ext cx="12334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1" name="Freeform 73"/>
          <p:cNvSpPr>
            <a:spLocks/>
          </p:cNvSpPr>
          <p:nvPr/>
        </p:nvSpPr>
        <p:spPr bwMode="auto">
          <a:xfrm>
            <a:off x="2160588" y="3725863"/>
            <a:ext cx="1203325" cy="357187"/>
          </a:xfrm>
          <a:custGeom>
            <a:avLst/>
            <a:gdLst>
              <a:gd name="T0" fmla="*/ 2147483647 w 758"/>
              <a:gd name="T1" fmla="*/ 0 h 225"/>
              <a:gd name="T2" fmla="*/ 2147483647 w 758"/>
              <a:gd name="T3" fmla="*/ 0 h 225"/>
              <a:gd name="T4" fmla="*/ 0 w 758"/>
              <a:gd name="T5" fmla="*/ 2147483647 h 225"/>
              <a:gd name="T6" fmla="*/ 0 60000 65536"/>
              <a:gd name="T7" fmla="*/ 0 60000 65536"/>
              <a:gd name="T8" fmla="*/ 0 60000 65536"/>
              <a:gd name="T9" fmla="*/ 0 w 758"/>
              <a:gd name="T10" fmla="*/ 0 h 225"/>
              <a:gd name="T11" fmla="*/ 758 w 758"/>
              <a:gd name="T12" fmla="*/ 225 h 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8" h="225">
                <a:moveTo>
                  <a:pt x="758" y="0"/>
                </a:moveTo>
                <a:lnTo>
                  <a:pt x="263" y="0"/>
                </a:lnTo>
                <a:lnTo>
                  <a:pt x="0" y="225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2" name="Freeform 74"/>
          <p:cNvSpPr>
            <a:spLocks/>
          </p:cNvSpPr>
          <p:nvPr/>
        </p:nvSpPr>
        <p:spPr bwMode="auto">
          <a:xfrm>
            <a:off x="2160588" y="3725863"/>
            <a:ext cx="1203325" cy="357187"/>
          </a:xfrm>
          <a:custGeom>
            <a:avLst/>
            <a:gdLst>
              <a:gd name="T0" fmla="*/ 2147483647 w 758"/>
              <a:gd name="T1" fmla="*/ 0 h 225"/>
              <a:gd name="T2" fmla="*/ 2147483647 w 758"/>
              <a:gd name="T3" fmla="*/ 0 h 225"/>
              <a:gd name="T4" fmla="*/ 0 w 758"/>
              <a:gd name="T5" fmla="*/ 2147483647 h 225"/>
              <a:gd name="T6" fmla="*/ 0 60000 65536"/>
              <a:gd name="T7" fmla="*/ 0 60000 65536"/>
              <a:gd name="T8" fmla="*/ 0 60000 65536"/>
              <a:gd name="T9" fmla="*/ 0 w 758"/>
              <a:gd name="T10" fmla="*/ 0 h 225"/>
              <a:gd name="T11" fmla="*/ 758 w 758"/>
              <a:gd name="T12" fmla="*/ 225 h 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8" h="225">
                <a:moveTo>
                  <a:pt x="758" y="0"/>
                </a:moveTo>
                <a:lnTo>
                  <a:pt x="263" y="0"/>
                </a:lnTo>
                <a:lnTo>
                  <a:pt x="0" y="22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3" name="Freeform 75"/>
          <p:cNvSpPr>
            <a:spLocks/>
          </p:cNvSpPr>
          <p:nvPr/>
        </p:nvSpPr>
        <p:spPr bwMode="auto">
          <a:xfrm>
            <a:off x="2306638" y="3841750"/>
            <a:ext cx="1057275" cy="238125"/>
          </a:xfrm>
          <a:custGeom>
            <a:avLst/>
            <a:gdLst>
              <a:gd name="T0" fmla="*/ 2147483647 w 666"/>
              <a:gd name="T1" fmla="*/ 0 h 150"/>
              <a:gd name="T2" fmla="*/ 2147483647 w 666"/>
              <a:gd name="T3" fmla="*/ 0 h 150"/>
              <a:gd name="T4" fmla="*/ 0 w 666"/>
              <a:gd name="T5" fmla="*/ 2147483647 h 150"/>
              <a:gd name="T6" fmla="*/ 0 60000 65536"/>
              <a:gd name="T7" fmla="*/ 0 60000 65536"/>
              <a:gd name="T8" fmla="*/ 0 60000 65536"/>
              <a:gd name="T9" fmla="*/ 0 w 666"/>
              <a:gd name="T10" fmla="*/ 0 h 150"/>
              <a:gd name="T11" fmla="*/ 666 w 666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150">
                <a:moveTo>
                  <a:pt x="666" y="0"/>
                </a:moveTo>
                <a:lnTo>
                  <a:pt x="171" y="0"/>
                </a:lnTo>
                <a:lnTo>
                  <a:pt x="0" y="15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4" name="Freeform 76"/>
          <p:cNvSpPr>
            <a:spLocks/>
          </p:cNvSpPr>
          <p:nvPr/>
        </p:nvSpPr>
        <p:spPr bwMode="auto">
          <a:xfrm>
            <a:off x="2305050" y="3841750"/>
            <a:ext cx="1057275" cy="238125"/>
          </a:xfrm>
          <a:custGeom>
            <a:avLst/>
            <a:gdLst>
              <a:gd name="T0" fmla="*/ 2147483647 w 666"/>
              <a:gd name="T1" fmla="*/ 0 h 150"/>
              <a:gd name="T2" fmla="*/ 2147483647 w 666"/>
              <a:gd name="T3" fmla="*/ 0 h 150"/>
              <a:gd name="T4" fmla="*/ 0 w 666"/>
              <a:gd name="T5" fmla="*/ 2147483647 h 150"/>
              <a:gd name="T6" fmla="*/ 0 60000 65536"/>
              <a:gd name="T7" fmla="*/ 0 60000 65536"/>
              <a:gd name="T8" fmla="*/ 0 60000 65536"/>
              <a:gd name="T9" fmla="*/ 0 w 666"/>
              <a:gd name="T10" fmla="*/ 0 h 150"/>
              <a:gd name="T11" fmla="*/ 666 w 666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150">
                <a:moveTo>
                  <a:pt x="666" y="0"/>
                </a:moveTo>
                <a:lnTo>
                  <a:pt x="171" y="0"/>
                </a:lnTo>
                <a:lnTo>
                  <a:pt x="0" y="15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5" name="Freeform 77"/>
          <p:cNvSpPr>
            <a:spLocks/>
          </p:cNvSpPr>
          <p:nvPr/>
        </p:nvSpPr>
        <p:spPr bwMode="auto">
          <a:xfrm>
            <a:off x="2441575" y="3960813"/>
            <a:ext cx="922338" cy="117475"/>
          </a:xfrm>
          <a:custGeom>
            <a:avLst/>
            <a:gdLst>
              <a:gd name="T0" fmla="*/ 2147483647 w 581"/>
              <a:gd name="T1" fmla="*/ 0 h 74"/>
              <a:gd name="T2" fmla="*/ 2147483647 w 581"/>
              <a:gd name="T3" fmla="*/ 0 h 74"/>
              <a:gd name="T4" fmla="*/ 0 w 581"/>
              <a:gd name="T5" fmla="*/ 2147483647 h 74"/>
              <a:gd name="T6" fmla="*/ 0 60000 65536"/>
              <a:gd name="T7" fmla="*/ 0 60000 65536"/>
              <a:gd name="T8" fmla="*/ 0 60000 65536"/>
              <a:gd name="T9" fmla="*/ 0 w 581"/>
              <a:gd name="T10" fmla="*/ 0 h 74"/>
              <a:gd name="T11" fmla="*/ 581 w 581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1" h="74">
                <a:moveTo>
                  <a:pt x="581" y="0"/>
                </a:moveTo>
                <a:lnTo>
                  <a:pt x="86" y="0"/>
                </a:lnTo>
                <a:lnTo>
                  <a:pt x="0" y="74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6" name="Freeform 78"/>
          <p:cNvSpPr>
            <a:spLocks/>
          </p:cNvSpPr>
          <p:nvPr/>
        </p:nvSpPr>
        <p:spPr bwMode="auto">
          <a:xfrm>
            <a:off x="2443163" y="3960813"/>
            <a:ext cx="922337" cy="117475"/>
          </a:xfrm>
          <a:custGeom>
            <a:avLst/>
            <a:gdLst>
              <a:gd name="T0" fmla="*/ 2147483647 w 581"/>
              <a:gd name="T1" fmla="*/ 0 h 74"/>
              <a:gd name="T2" fmla="*/ 2147483647 w 581"/>
              <a:gd name="T3" fmla="*/ 0 h 74"/>
              <a:gd name="T4" fmla="*/ 0 w 581"/>
              <a:gd name="T5" fmla="*/ 2147483647 h 74"/>
              <a:gd name="T6" fmla="*/ 0 60000 65536"/>
              <a:gd name="T7" fmla="*/ 0 60000 65536"/>
              <a:gd name="T8" fmla="*/ 0 60000 65536"/>
              <a:gd name="T9" fmla="*/ 0 w 581"/>
              <a:gd name="T10" fmla="*/ 0 h 74"/>
              <a:gd name="T11" fmla="*/ 581 w 581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1" h="74">
                <a:moveTo>
                  <a:pt x="581" y="0"/>
                </a:moveTo>
                <a:lnTo>
                  <a:pt x="86" y="0"/>
                </a:lnTo>
                <a:lnTo>
                  <a:pt x="0" y="7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7" name="Freeform 81"/>
          <p:cNvSpPr>
            <a:spLocks/>
          </p:cNvSpPr>
          <p:nvPr/>
        </p:nvSpPr>
        <p:spPr bwMode="auto">
          <a:xfrm>
            <a:off x="3052763" y="1895475"/>
            <a:ext cx="1114425" cy="385763"/>
          </a:xfrm>
          <a:custGeom>
            <a:avLst/>
            <a:gdLst>
              <a:gd name="T0" fmla="*/ 2147483647 w 702"/>
              <a:gd name="T1" fmla="*/ 2147483647 h 243"/>
              <a:gd name="T2" fmla="*/ 2147483647 w 702"/>
              <a:gd name="T3" fmla="*/ 2147483647 h 243"/>
              <a:gd name="T4" fmla="*/ 0 w 702"/>
              <a:gd name="T5" fmla="*/ 0 h 243"/>
              <a:gd name="T6" fmla="*/ 0 60000 65536"/>
              <a:gd name="T7" fmla="*/ 0 60000 65536"/>
              <a:gd name="T8" fmla="*/ 0 60000 65536"/>
              <a:gd name="T9" fmla="*/ 0 w 702"/>
              <a:gd name="T10" fmla="*/ 0 h 243"/>
              <a:gd name="T11" fmla="*/ 702 w 702"/>
              <a:gd name="T12" fmla="*/ 243 h 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2" h="243">
                <a:moveTo>
                  <a:pt x="702" y="243"/>
                </a:moveTo>
                <a:lnTo>
                  <a:pt x="333" y="243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8" name="Freeform 82"/>
          <p:cNvSpPr>
            <a:spLocks/>
          </p:cNvSpPr>
          <p:nvPr/>
        </p:nvSpPr>
        <p:spPr bwMode="auto">
          <a:xfrm>
            <a:off x="3051175" y="1897063"/>
            <a:ext cx="1114425" cy="385762"/>
          </a:xfrm>
          <a:custGeom>
            <a:avLst/>
            <a:gdLst>
              <a:gd name="T0" fmla="*/ 2147483647 w 702"/>
              <a:gd name="T1" fmla="*/ 2147483647 h 243"/>
              <a:gd name="T2" fmla="*/ 2147483647 w 702"/>
              <a:gd name="T3" fmla="*/ 2147483647 h 243"/>
              <a:gd name="T4" fmla="*/ 0 w 702"/>
              <a:gd name="T5" fmla="*/ 0 h 243"/>
              <a:gd name="T6" fmla="*/ 0 60000 65536"/>
              <a:gd name="T7" fmla="*/ 0 60000 65536"/>
              <a:gd name="T8" fmla="*/ 0 60000 65536"/>
              <a:gd name="T9" fmla="*/ 0 w 702"/>
              <a:gd name="T10" fmla="*/ 0 h 243"/>
              <a:gd name="T11" fmla="*/ 702 w 702"/>
              <a:gd name="T12" fmla="*/ 243 h 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2" h="243">
                <a:moveTo>
                  <a:pt x="702" y="243"/>
                </a:moveTo>
                <a:lnTo>
                  <a:pt x="333" y="243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4214813" y="382588"/>
            <a:ext cx="685800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Adipose tissue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95763" y="547688"/>
            <a:ext cx="982662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Suspensory ligaments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195763" y="985838"/>
            <a:ext cx="292100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Lobe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197350" y="1163638"/>
            <a:ext cx="412750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Lobules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187825" y="1433513"/>
            <a:ext cx="676275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Areolar glands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197350" y="1601788"/>
            <a:ext cx="352425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Areola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197350" y="1779588"/>
            <a:ext cx="347663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Nipple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187825" y="2236788"/>
            <a:ext cx="781050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Lactiferous sinus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87825" y="2401888"/>
            <a:ext cx="785813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Lactiferous ducts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10175" y="2909888"/>
            <a:ext cx="919163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(b) Breast of cadaver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905000" y="2930525"/>
            <a:ext cx="742950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(a) Anterior view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394075" y="3570288"/>
            <a:ext cx="227013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Rib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394075" y="3684588"/>
            <a:ext cx="868363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Intercostal muscles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394075" y="3798888"/>
            <a:ext cx="742950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Pectoralis minor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394075" y="3921125"/>
            <a:ext cx="738188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Pectoralis major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207000" y="6369050"/>
            <a:ext cx="895350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(d) Mammary acinus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905000" y="6369050"/>
            <a:ext cx="830263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(c) Sagittal section</a:t>
            </a:r>
          </a:p>
        </p:txBody>
      </p:sp>
      <p:sp>
        <p:nvSpPr>
          <p:cNvPr id="15426" name="Rectangle 5"/>
          <p:cNvSpPr>
            <a:spLocks noChangeArrowheads="1"/>
          </p:cNvSpPr>
          <p:nvPr/>
        </p:nvSpPr>
        <p:spPr bwMode="auto">
          <a:xfrm>
            <a:off x="701675" y="6548438"/>
            <a:ext cx="7740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/>
              <a:t>b: From Anatomy &amp; Physiology Revealed, © The McGraw-Hill Companies, Inc./The University of Toledo, photography and dissection; d: © Dr. Donald Fawcett/Science Source</a:t>
            </a:r>
          </a:p>
        </p:txBody>
      </p:sp>
      <p:sp>
        <p:nvSpPr>
          <p:cNvPr id="15427" name="Rectangle 137"/>
          <p:cNvSpPr>
            <a:spLocks noChangeArrowheads="1"/>
          </p:cNvSpPr>
          <p:nvPr/>
        </p:nvSpPr>
        <p:spPr bwMode="auto">
          <a:xfrm>
            <a:off x="3179763" y="5376863"/>
            <a:ext cx="239712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endParaRPr lang="en-US" sz="800"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5428" name="Picture 110" descr="\\172.16.3.215\data4\Graphics\Powerpoint\MH_DCM\MH_DCM-TEXTEDIT PROJECTS\SALADIN 7e\Processed files\chapt28\chapt28_textedit\png\sal03717_28_09_arro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2938" y="5278438"/>
            <a:ext cx="19272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29" name="Line 21"/>
          <p:cNvSpPr>
            <a:spLocks noChangeShapeType="1"/>
          </p:cNvSpPr>
          <p:nvPr/>
        </p:nvSpPr>
        <p:spPr bwMode="auto">
          <a:xfrm flipH="1">
            <a:off x="3022600" y="4206875"/>
            <a:ext cx="1141413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0" name="Line 22"/>
          <p:cNvSpPr>
            <a:spLocks noChangeShapeType="1"/>
          </p:cNvSpPr>
          <p:nvPr/>
        </p:nvSpPr>
        <p:spPr bwMode="auto">
          <a:xfrm flipH="1">
            <a:off x="3022600" y="4208463"/>
            <a:ext cx="11414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1" name="Line 23"/>
          <p:cNvSpPr>
            <a:spLocks noChangeShapeType="1"/>
          </p:cNvSpPr>
          <p:nvPr/>
        </p:nvSpPr>
        <p:spPr bwMode="auto">
          <a:xfrm flipH="1">
            <a:off x="3673475" y="4803775"/>
            <a:ext cx="474663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2" name="Line 24"/>
          <p:cNvSpPr>
            <a:spLocks noChangeShapeType="1"/>
          </p:cNvSpPr>
          <p:nvPr/>
        </p:nvSpPr>
        <p:spPr bwMode="auto">
          <a:xfrm flipH="1">
            <a:off x="3673475" y="4803775"/>
            <a:ext cx="4746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3" name="Line 25"/>
          <p:cNvSpPr>
            <a:spLocks noChangeShapeType="1"/>
          </p:cNvSpPr>
          <p:nvPr/>
        </p:nvSpPr>
        <p:spPr bwMode="auto">
          <a:xfrm flipH="1">
            <a:off x="3943350" y="5003800"/>
            <a:ext cx="204788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4" name="Line 26"/>
          <p:cNvSpPr>
            <a:spLocks noChangeShapeType="1"/>
          </p:cNvSpPr>
          <p:nvPr/>
        </p:nvSpPr>
        <p:spPr bwMode="auto">
          <a:xfrm flipH="1">
            <a:off x="3943350" y="5003800"/>
            <a:ext cx="2047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5" name="Line 27"/>
          <p:cNvSpPr>
            <a:spLocks noChangeShapeType="1"/>
          </p:cNvSpPr>
          <p:nvPr/>
        </p:nvSpPr>
        <p:spPr bwMode="auto">
          <a:xfrm flipH="1">
            <a:off x="3671888" y="5146675"/>
            <a:ext cx="47625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6" name="Line 28"/>
          <p:cNvSpPr>
            <a:spLocks noChangeShapeType="1"/>
          </p:cNvSpPr>
          <p:nvPr/>
        </p:nvSpPr>
        <p:spPr bwMode="auto">
          <a:xfrm flipH="1">
            <a:off x="3671888" y="5148263"/>
            <a:ext cx="476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7" name="Line 29"/>
          <p:cNvSpPr>
            <a:spLocks noChangeShapeType="1"/>
          </p:cNvSpPr>
          <p:nvPr/>
        </p:nvSpPr>
        <p:spPr bwMode="auto">
          <a:xfrm flipH="1">
            <a:off x="3592513" y="5284788"/>
            <a:ext cx="555625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8" name="Line 30"/>
          <p:cNvSpPr>
            <a:spLocks noChangeShapeType="1"/>
          </p:cNvSpPr>
          <p:nvPr/>
        </p:nvSpPr>
        <p:spPr bwMode="auto">
          <a:xfrm flipH="1">
            <a:off x="3587750" y="5286375"/>
            <a:ext cx="555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9" name="Freeform 59"/>
          <p:cNvSpPr>
            <a:spLocks/>
          </p:cNvSpPr>
          <p:nvPr/>
        </p:nvSpPr>
        <p:spPr bwMode="auto">
          <a:xfrm>
            <a:off x="3206750" y="4583113"/>
            <a:ext cx="941388" cy="100012"/>
          </a:xfrm>
          <a:custGeom>
            <a:avLst/>
            <a:gdLst>
              <a:gd name="T0" fmla="*/ 2147483647 w 593"/>
              <a:gd name="T1" fmla="*/ 0 h 63"/>
              <a:gd name="T2" fmla="*/ 0 w 593"/>
              <a:gd name="T3" fmla="*/ 0 h 63"/>
              <a:gd name="T4" fmla="*/ 0 w 593"/>
              <a:gd name="T5" fmla="*/ 2147483647 h 63"/>
              <a:gd name="T6" fmla="*/ 0 60000 65536"/>
              <a:gd name="T7" fmla="*/ 0 60000 65536"/>
              <a:gd name="T8" fmla="*/ 0 60000 65536"/>
              <a:gd name="T9" fmla="*/ 0 w 593"/>
              <a:gd name="T10" fmla="*/ 0 h 63"/>
              <a:gd name="T11" fmla="*/ 593 w 593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3" h="63">
                <a:moveTo>
                  <a:pt x="593" y="0"/>
                </a:moveTo>
                <a:lnTo>
                  <a:pt x="0" y="0"/>
                </a:lnTo>
                <a:lnTo>
                  <a:pt x="0" y="63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40" name="Freeform 60"/>
          <p:cNvSpPr>
            <a:spLocks/>
          </p:cNvSpPr>
          <p:nvPr/>
        </p:nvSpPr>
        <p:spPr bwMode="auto">
          <a:xfrm>
            <a:off x="3014663" y="4684713"/>
            <a:ext cx="373062" cy="61912"/>
          </a:xfrm>
          <a:custGeom>
            <a:avLst/>
            <a:gdLst>
              <a:gd name="T0" fmla="*/ 0 w 235"/>
              <a:gd name="T1" fmla="*/ 2147483647 h 39"/>
              <a:gd name="T2" fmla="*/ 0 w 235"/>
              <a:gd name="T3" fmla="*/ 0 h 39"/>
              <a:gd name="T4" fmla="*/ 2147483647 w 235"/>
              <a:gd name="T5" fmla="*/ 0 h 39"/>
              <a:gd name="T6" fmla="*/ 2147483647 w 235"/>
              <a:gd name="T7" fmla="*/ 2147483647 h 39"/>
              <a:gd name="T8" fmla="*/ 0 60000 65536"/>
              <a:gd name="T9" fmla="*/ 0 60000 65536"/>
              <a:gd name="T10" fmla="*/ 0 60000 65536"/>
              <a:gd name="T11" fmla="*/ 0 60000 65536"/>
              <a:gd name="T12" fmla="*/ 0 w 235"/>
              <a:gd name="T13" fmla="*/ 0 h 39"/>
              <a:gd name="T14" fmla="*/ 235 w 235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5" h="39">
                <a:moveTo>
                  <a:pt x="0" y="39"/>
                </a:moveTo>
                <a:lnTo>
                  <a:pt x="0" y="0"/>
                </a:lnTo>
                <a:lnTo>
                  <a:pt x="235" y="0"/>
                </a:lnTo>
                <a:lnTo>
                  <a:pt x="235" y="39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41" name="Freeform 61"/>
          <p:cNvSpPr>
            <a:spLocks/>
          </p:cNvSpPr>
          <p:nvPr/>
        </p:nvSpPr>
        <p:spPr bwMode="auto">
          <a:xfrm>
            <a:off x="3206750" y="4583113"/>
            <a:ext cx="941388" cy="100012"/>
          </a:xfrm>
          <a:custGeom>
            <a:avLst/>
            <a:gdLst>
              <a:gd name="T0" fmla="*/ 2147483647 w 593"/>
              <a:gd name="T1" fmla="*/ 0 h 63"/>
              <a:gd name="T2" fmla="*/ 0 w 593"/>
              <a:gd name="T3" fmla="*/ 0 h 63"/>
              <a:gd name="T4" fmla="*/ 0 w 593"/>
              <a:gd name="T5" fmla="*/ 2147483647 h 63"/>
              <a:gd name="T6" fmla="*/ 0 60000 65536"/>
              <a:gd name="T7" fmla="*/ 0 60000 65536"/>
              <a:gd name="T8" fmla="*/ 0 60000 65536"/>
              <a:gd name="T9" fmla="*/ 0 w 593"/>
              <a:gd name="T10" fmla="*/ 0 h 63"/>
              <a:gd name="T11" fmla="*/ 593 w 593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3" h="63">
                <a:moveTo>
                  <a:pt x="593" y="0"/>
                </a:moveTo>
                <a:lnTo>
                  <a:pt x="0" y="0"/>
                </a:lnTo>
                <a:lnTo>
                  <a:pt x="0" y="6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42" name="Freeform 62"/>
          <p:cNvSpPr>
            <a:spLocks/>
          </p:cNvSpPr>
          <p:nvPr/>
        </p:nvSpPr>
        <p:spPr bwMode="auto">
          <a:xfrm>
            <a:off x="3014663" y="4684713"/>
            <a:ext cx="373062" cy="61912"/>
          </a:xfrm>
          <a:custGeom>
            <a:avLst/>
            <a:gdLst>
              <a:gd name="T0" fmla="*/ 0 w 235"/>
              <a:gd name="T1" fmla="*/ 2147483647 h 39"/>
              <a:gd name="T2" fmla="*/ 0 w 235"/>
              <a:gd name="T3" fmla="*/ 0 h 39"/>
              <a:gd name="T4" fmla="*/ 2147483647 w 235"/>
              <a:gd name="T5" fmla="*/ 0 h 39"/>
              <a:gd name="T6" fmla="*/ 2147483647 w 235"/>
              <a:gd name="T7" fmla="*/ 2147483647 h 39"/>
              <a:gd name="T8" fmla="*/ 0 60000 65536"/>
              <a:gd name="T9" fmla="*/ 0 60000 65536"/>
              <a:gd name="T10" fmla="*/ 0 60000 65536"/>
              <a:gd name="T11" fmla="*/ 0 60000 65536"/>
              <a:gd name="T12" fmla="*/ 0 w 235"/>
              <a:gd name="T13" fmla="*/ 0 h 39"/>
              <a:gd name="T14" fmla="*/ 235 w 235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5" h="39">
                <a:moveTo>
                  <a:pt x="0" y="39"/>
                </a:moveTo>
                <a:lnTo>
                  <a:pt x="0" y="0"/>
                </a:lnTo>
                <a:lnTo>
                  <a:pt x="235" y="0"/>
                </a:lnTo>
                <a:lnTo>
                  <a:pt x="235" y="3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43" name="Line 63"/>
          <p:cNvSpPr>
            <a:spLocks noChangeShapeType="1"/>
          </p:cNvSpPr>
          <p:nvPr/>
        </p:nvSpPr>
        <p:spPr bwMode="auto">
          <a:xfrm flipH="1">
            <a:off x="2911475" y="4459288"/>
            <a:ext cx="1236663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44" name="Line 64"/>
          <p:cNvSpPr>
            <a:spLocks noChangeShapeType="1"/>
          </p:cNvSpPr>
          <p:nvPr/>
        </p:nvSpPr>
        <p:spPr bwMode="auto">
          <a:xfrm flipV="1">
            <a:off x="3048000" y="4459288"/>
            <a:ext cx="158750" cy="125412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45" name="Line 65"/>
          <p:cNvSpPr>
            <a:spLocks noChangeShapeType="1"/>
          </p:cNvSpPr>
          <p:nvPr/>
        </p:nvSpPr>
        <p:spPr bwMode="auto">
          <a:xfrm flipH="1">
            <a:off x="2911475" y="4457700"/>
            <a:ext cx="12366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46" name="Line 66"/>
          <p:cNvSpPr>
            <a:spLocks noChangeShapeType="1"/>
          </p:cNvSpPr>
          <p:nvPr/>
        </p:nvSpPr>
        <p:spPr bwMode="auto">
          <a:xfrm flipV="1">
            <a:off x="3048000" y="4457700"/>
            <a:ext cx="158750" cy="125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47" name="Line 31"/>
          <p:cNvSpPr>
            <a:spLocks noChangeShapeType="1"/>
          </p:cNvSpPr>
          <p:nvPr/>
        </p:nvSpPr>
        <p:spPr bwMode="auto">
          <a:xfrm>
            <a:off x="5240338" y="4054475"/>
            <a:ext cx="369887" cy="449263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48" name="Freeform 32"/>
          <p:cNvSpPr>
            <a:spLocks/>
          </p:cNvSpPr>
          <p:nvPr/>
        </p:nvSpPr>
        <p:spPr bwMode="auto">
          <a:xfrm>
            <a:off x="4762500" y="4054475"/>
            <a:ext cx="987425" cy="311150"/>
          </a:xfrm>
          <a:custGeom>
            <a:avLst/>
            <a:gdLst>
              <a:gd name="T0" fmla="*/ 2147483647 w 622"/>
              <a:gd name="T1" fmla="*/ 2147483647 h 196"/>
              <a:gd name="T2" fmla="*/ 2147483647 w 622"/>
              <a:gd name="T3" fmla="*/ 0 h 196"/>
              <a:gd name="T4" fmla="*/ 0 w 622"/>
              <a:gd name="T5" fmla="*/ 0 h 196"/>
              <a:gd name="T6" fmla="*/ 0 60000 65536"/>
              <a:gd name="T7" fmla="*/ 0 60000 65536"/>
              <a:gd name="T8" fmla="*/ 0 60000 65536"/>
              <a:gd name="T9" fmla="*/ 0 w 622"/>
              <a:gd name="T10" fmla="*/ 0 h 196"/>
              <a:gd name="T11" fmla="*/ 622 w 622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2" h="196">
                <a:moveTo>
                  <a:pt x="622" y="196"/>
                </a:moveTo>
                <a:lnTo>
                  <a:pt x="301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49" name="Line 33"/>
          <p:cNvSpPr>
            <a:spLocks noChangeShapeType="1"/>
          </p:cNvSpPr>
          <p:nvPr/>
        </p:nvSpPr>
        <p:spPr bwMode="auto">
          <a:xfrm>
            <a:off x="5240338" y="4054475"/>
            <a:ext cx="369887" cy="449263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50" name="Freeform 34"/>
          <p:cNvSpPr>
            <a:spLocks/>
          </p:cNvSpPr>
          <p:nvPr/>
        </p:nvSpPr>
        <p:spPr bwMode="auto">
          <a:xfrm>
            <a:off x="4762500" y="4054475"/>
            <a:ext cx="987425" cy="311150"/>
          </a:xfrm>
          <a:custGeom>
            <a:avLst/>
            <a:gdLst>
              <a:gd name="T0" fmla="*/ 2147483647 w 622"/>
              <a:gd name="T1" fmla="*/ 2147483647 h 196"/>
              <a:gd name="T2" fmla="*/ 2147483647 w 622"/>
              <a:gd name="T3" fmla="*/ 0 h 196"/>
              <a:gd name="T4" fmla="*/ 0 w 622"/>
              <a:gd name="T5" fmla="*/ 0 h 196"/>
              <a:gd name="T6" fmla="*/ 0 60000 65536"/>
              <a:gd name="T7" fmla="*/ 0 60000 65536"/>
              <a:gd name="T8" fmla="*/ 0 60000 65536"/>
              <a:gd name="T9" fmla="*/ 0 w 622"/>
              <a:gd name="T10" fmla="*/ 0 h 196"/>
              <a:gd name="T11" fmla="*/ 622 w 622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2" h="196">
                <a:moveTo>
                  <a:pt x="622" y="196"/>
                </a:moveTo>
                <a:lnTo>
                  <a:pt x="301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51" name="Freeform 67"/>
          <p:cNvSpPr>
            <a:spLocks/>
          </p:cNvSpPr>
          <p:nvPr/>
        </p:nvSpPr>
        <p:spPr bwMode="auto">
          <a:xfrm>
            <a:off x="4937125" y="5432425"/>
            <a:ext cx="635000" cy="231775"/>
          </a:xfrm>
          <a:custGeom>
            <a:avLst/>
            <a:gdLst>
              <a:gd name="T0" fmla="*/ 0 w 431"/>
              <a:gd name="T1" fmla="*/ 0 h 146"/>
              <a:gd name="T2" fmla="*/ 2147483647 w 431"/>
              <a:gd name="T3" fmla="*/ 0 h 146"/>
              <a:gd name="T4" fmla="*/ 2147483647 w 431"/>
              <a:gd name="T5" fmla="*/ 2147483647 h 146"/>
              <a:gd name="T6" fmla="*/ 0 60000 65536"/>
              <a:gd name="T7" fmla="*/ 0 60000 65536"/>
              <a:gd name="T8" fmla="*/ 0 60000 65536"/>
              <a:gd name="T9" fmla="*/ 0 w 431"/>
              <a:gd name="T10" fmla="*/ 0 h 146"/>
              <a:gd name="T11" fmla="*/ 431 w 431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" h="146">
                <a:moveTo>
                  <a:pt x="0" y="0"/>
                </a:moveTo>
                <a:lnTo>
                  <a:pt x="221" y="0"/>
                </a:lnTo>
                <a:lnTo>
                  <a:pt x="431" y="14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52" name="Line 68"/>
          <p:cNvSpPr>
            <a:spLocks noChangeShapeType="1"/>
          </p:cNvSpPr>
          <p:nvPr/>
        </p:nvSpPr>
        <p:spPr bwMode="auto">
          <a:xfrm flipV="1">
            <a:off x="5238750" y="5351463"/>
            <a:ext cx="109538" cy="80962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53" name="Freeform 69"/>
          <p:cNvSpPr>
            <a:spLocks/>
          </p:cNvSpPr>
          <p:nvPr/>
        </p:nvSpPr>
        <p:spPr bwMode="auto">
          <a:xfrm>
            <a:off x="4937125" y="5432425"/>
            <a:ext cx="635000" cy="231775"/>
          </a:xfrm>
          <a:custGeom>
            <a:avLst/>
            <a:gdLst>
              <a:gd name="T0" fmla="*/ 0 w 431"/>
              <a:gd name="T1" fmla="*/ 0 h 146"/>
              <a:gd name="T2" fmla="*/ 2147483647 w 431"/>
              <a:gd name="T3" fmla="*/ 0 h 146"/>
              <a:gd name="T4" fmla="*/ 2147483647 w 431"/>
              <a:gd name="T5" fmla="*/ 2147483647 h 146"/>
              <a:gd name="T6" fmla="*/ 0 60000 65536"/>
              <a:gd name="T7" fmla="*/ 0 60000 65536"/>
              <a:gd name="T8" fmla="*/ 0 60000 65536"/>
              <a:gd name="T9" fmla="*/ 0 w 431"/>
              <a:gd name="T10" fmla="*/ 0 h 146"/>
              <a:gd name="T11" fmla="*/ 431 w 431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" h="146">
                <a:moveTo>
                  <a:pt x="0" y="0"/>
                </a:moveTo>
                <a:lnTo>
                  <a:pt x="221" y="0"/>
                </a:lnTo>
                <a:lnTo>
                  <a:pt x="431" y="14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54" name="Line 70"/>
          <p:cNvSpPr>
            <a:spLocks noChangeShapeType="1"/>
          </p:cNvSpPr>
          <p:nvPr/>
        </p:nvSpPr>
        <p:spPr bwMode="auto">
          <a:xfrm flipV="1">
            <a:off x="5238750" y="5351463"/>
            <a:ext cx="109538" cy="80962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55" name="Line 79"/>
          <p:cNvSpPr>
            <a:spLocks noChangeShapeType="1"/>
          </p:cNvSpPr>
          <p:nvPr/>
        </p:nvSpPr>
        <p:spPr bwMode="auto">
          <a:xfrm flipH="1">
            <a:off x="2574925" y="4075113"/>
            <a:ext cx="788988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56" name="Line 80"/>
          <p:cNvSpPr>
            <a:spLocks noChangeShapeType="1"/>
          </p:cNvSpPr>
          <p:nvPr/>
        </p:nvSpPr>
        <p:spPr bwMode="auto">
          <a:xfrm flipH="1">
            <a:off x="2576513" y="4076700"/>
            <a:ext cx="7889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3394075" y="4040188"/>
            <a:ext cx="352425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Fascia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140200" y="4005263"/>
            <a:ext cx="684213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Secretory cells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78300" y="4167188"/>
            <a:ext cx="935038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Suspensory ligament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78300" y="4408488"/>
            <a:ext cx="412750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Lobules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178300" y="4535488"/>
            <a:ext cx="292100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Lobe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4178300" y="4764088"/>
            <a:ext cx="685800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Adipose tissue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178300" y="4967288"/>
            <a:ext cx="347663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Nipple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178300" y="5106988"/>
            <a:ext cx="781050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Lactiferous sinus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178300" y="5246688"/>
            <a:ext cx="739775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Lactiferous duct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181475" y="5378450"/>
            <a:ext cx="825500" cy="146050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650" b="1" dirty="0">
                <a:latin typeface="Arial"/>
                <a:ea typeface="+mn-ea"/>
                <a:cs typeface="Arial" pitchFamily="34" charset="0"/>
              </a:rPr>
              <a:t>Myoepithelial cells</a:t>
            </a:r>
          </a:p>
        </p:txBody>
      </p:sp>
      <p:sp>
        <p:nvSpPr>
          <p:cNvPr id="15467" name="Line 31"/>
          <p:cNvSpPr>
            <a:spLocks noChangeShapeType="1"/>
          </p:cNvSpPr>
          <p:nvPr/>
        </p:nvSpPr>
        <p:spPr bwMode="auto">
          <a:xfrm>
            <a:off x="5240338" y="4054475"/>
            <a:ext cx="369887" cy="4492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68" name="Freeform 32"/>
          <p:cNvSpPr>
            <a:spLocks/>
          </p:cNvSpPr>
          <p:nvPr/>
        </p:nvSpPr>
        <p:spPr bwMode="auto">
          <a:xfrm>
            <a:off x="4762500" y="4054475"/>
            <a:ext cx="987425" cy="311150"/>
          </a:xfrm>
          <a:custGeom>
            <a:avLst/>
            <a:gdLst>
              <a:gd name="T0" fmla="*/ 2147483647 w 622"/>
              <a:gd name="T1" fmla="*/ 2147483647 h 196"/>
              <a:gd name="T2" fmla="*/ 2147483647 w 622"/>
              <a:gd name="T3" fmla="*/ 0 h 196"/>
              <a:gd name="T4" fmla="*/ 0 w 622"/>
              <a:gd name="T5" fmla="*/ 0 h 196"/>
              <a:gd name="T6" fmla="*/ 0 60000 65536"/>
              <a:gd name="T7" fmla="*/ 0 60000 65536"/>
              <a:gd name="T8" fmla="*/ 0 60000 65536"/>
              <a:gd name="T9" fmla="*/ 0 w 622"/>
              <a:gd name="T10" fmla="*/ 0 h 196"/>
              <a:gd name="T11" fmla="*/ 622 w 622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2" h="196">
                <a:moveTo>
                  <a:pt x="622" y="196"/>
                </a:moveTo>
                <a:lnTo>
                  <a:pt x="301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69" name="Line 33"/>
          <p:cNvSpPr>
            <a:spLocks noChangeShapeType="1"/>
          </p:cNvSpPr>
          <p:nvPr/>
        </p:nvSpPr>
        <p:spPr bwMode="auto">
          <a:xfrm>
            <a:off x="5240338" y="4054475"/>
            <a:ext cx="369887" cy="449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0" name="Freeform 34"/>
          <p:cNvSpPr>
            <a:spLocks/>
          </p:cNvSpPr>
          <p:nvPr/>
        </p:nvSpPr>
        <p:spPr bwMode="auto">
          <a:xfrm>
            <a:off x="4762500" y="4054475"/>
            <a:ext cx="987425" cy="311150"/>
          </a:xfrm>
          <a:custGeom>
            <a:avLst/>
            <a:gdLst>
              <a:gd name="T0" fmla="*/ 2147483647 w 622"/>
              <a:gd name="T1" fmla="*/ 2147483647 h 196"/>
              <a:gd name="T2" fmla="*/ 2147483647 w 622"/>
              <a:gd name="T3" fmla="*/ 0 h 196"/>
              <a:gd name="T4" fmla="*/ 0 w 622"/>
              <a:gd name="T5" fmla="*/ 0 h 196"/>
              <a:gd name="T6" fmla="*/ 0 60000 65536"/>
              <a:gd name="T7" fmla="*/ 0 60000 65536"/>
              <a:gd name="T8" fmla="*/ 0 60000 65536"/>
              <a:gd name="T9" fmla="*/ 0 w 622"/>
              <a:gd name="T10" fmla="*/ 0 h 196"/>
              <a:gd name="T11" fmla="*/ 622 w 622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2" h="196">
                <a:moveTo>
                  <a:pt x="622" y="196"/>
                </a:moveTo>
                <a:lnTo>
                  <a:pt x="301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1" name="Freeform 67"/>
          <p:cNvSpPr>
            <a:spLocks/>
          </p:cNvSpPr>
          <p:nvPr/>
        </p:nvSpPr>
        <p:spPr bwMode="auto">
          <a:xfrm>
            <a:off x="4937125" y="5432425"/>
            <a:ext cx="635000" cy="231775"/>
          </a:xfrm>
          <a:custGeom>
            <a:avLst/>
            <a:gdLst>
              <a:gd name="T0" fmla="*/ 0 w 431"/>
              <a:gd name="T1" fmla="*/ 0 h 146"/>
              <a:gd name="T2" fmla="*/ 2147483647 w 431"/>
              <a:gd name="T3" fmla="*/ 0 h 146"/>
              <a:gd name="T4" fmla="*/ 2147483647 w 431"/>
              <a:gd name="T5" fmla="*/ 2147483647 h 146"/>
              <a:gd name="T6" fmla="*/ 0 60000 65536"/>
              <a:gd name="T7" fmla="*/ 0 60000 65536"/>
              <a:gd name="T8" fmla="*/ 0 60000 65536"/>
              <a:gd name="T9" fmla="*/ 0 w 431"/>
              <a:gd name="T10" fmla="*/ 0 h 146"/>
              <a:gd name="T11" fmla="*/ 431 w 431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" h="146">
                <a:moveTo>
                  <a:pt x="0" y="0"/>
                </a:moveTo>
                <a:lnTo>
                  <a:pt x="221" y="0"/>
                </a:lnTo>
                <a:lnTo>
                  <a:pt x="431" y="146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" name="Line 68"/>
          <p:cNvSpPr>
            <a:spLocks noChangeShapeType="1"/>
          </p:cNvSpPr>
          <p:nvPr/>
        </p:nvSpPr>
        <p:spPr bwMode="auto">
          <a:xfrm flipV="1">
            <a:off x="5238750" y="5351463"/>
            <a:ext cx="109538" cy="809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3" name="Freeform 69"/>
          <p:cNvSpPr>
            <a:spLocks/>
          </p:cNvSpPr>
          <p:nvPr/>
        </p:nvSpPr>
        <p:spPr bwMode="auto">
          <a:xfrm>
            <a:off x="4937125" y="5432425"/>
            <a:ext cx="635000" cy="231775"/>
          </a:xfrm>
          <a:custGeom>
            <a:avLst/>
            <a:gdLst>
              <a:gd name="T0" fmla="*/ 0 w 431"/>
              <a:gd name="T1" fmla="*/ 0 h 146"/>
              <a:gd name="T2" fmla="*/ 2147483647 w 431"/>
              <a:gd name="T3" fmla="*/ 0 h 146"/>
              <a:gd name="T4" fmla="*/ 2147483647 w 431"/>
              <a:gd name="T5" fmla="*/ 2147483647 h 146"/>
              <a:gd name="T6" fmla="*/ 0 60000 65536"/>
              <a:gd name="T7" fmla="*/ 0 60000 65536"/>
              <a:gd name="T8" fmla="*/ 0 60000 65536"/>
              <a:gd name="T9" fmla="*/ 0 w 431"/>
              <a:gd name="T10" fmla="*/ 0 h 146"/>
              <a:gd name="T11" fmla="*/ 431 w 431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" h="146">
                <a:moveTo>
                  <a:pt x="0" y="0"/>
                </a:moveTo>
                <a:lnTo>
                  <a:pt x="221" y="0"/>
                </a:lnTo>
                <a:lnTo>
                  <a:pt x="431" y="1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4" name="Line 70"/>
          <p:cNvSpPr>
            <a:spLocks noChangeShapeType="1"/>
          </p:cNvSpPr>
          <p:nvPr/>
        </p:nvSpPr>
        <p:spPr bwMode="auto">
          <a:xfrm flipV="1">
            <a:off x="5238750" y="5351463"/>
            <a:ext cx="109538" cy="80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28.11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828800" y="119063"/>
            <a:ext cx="5486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7412" name="Picture 2" descr="\\172.16.3.215\data4\Graphics\Powerpoint\MH_DCM\MH_DCM-TEXTEDIT PROJECTS\SALADIN 7e\Processed files\chapt28\chapt28_textedit\jpg\sal03717_28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100" y="446088"/>
            <a:ext cx="5257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Freeform 9"/>
          <p:cNvSpPr>
            <a:spLocks/>
          </p:cNvSpPr>
          <p:nvPr/>
        </p:nvSpPr>
        <p:spPr bwMode="auto">
          <a:xfrm>
            <a:off x="2730500" y="719138"/>
            <a:ext cx="49213" cy="38100"/>
          </a:xfrm>
          <a:custGeom>
            <a:avLst/>
            <a:gdLst>
              <a:gd name="T0" fmla="*/ 2147483647 w 31"/>
              <a:gd name="T1" fmla="*/ 2147483647 h 24"/>
              <a:gd name="T2" fmla="*/ 0 w 31"/>
              <a:gd name="T3" fmla="*/ 2147483647 h 24"/>
              <a:gd name="T4" fmla="*/ 2147483647 w 31"/>
              <a:gd name="T5" fmla="*/ 2147483647 h 24"/>
              <a:gd name="T6" fmla="*/ 2147483647 w 31"/>
              <a:gd name="T7" fmla="*/ 0 h 24"/>
              <a:gd name="T8" fmla="*/ 2147483647 w 31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24"/>
              <a:gd name="T17" fmla="*/ 31 w 3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24">
                <a:moveTo>
                  <a:pt x="31" y="20"/>
                </a:moveTo>
                <a:lnTo>
                  <a:pt x="0" y="24"/>
                </a:lnTo>
                <a:lnTo>
                  <a:pt x="10" y="14"/>
                </a:lnTo>
                <a:lnTo>
                  <a:pt x="6" y="0"/>
                </a:lnTo>
                <a:lnTo>
                  <a:pt x="31" y="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Freeform 11"/>
          <p:cNvSpPr>
            <a:spLocks/>
          </p:cNvSpPr>
          <p:nvPr/>
        </p:nvSpPr>
        <p:spPr bwMode="auto">
          <a:xfrm>
            <a:off x="2882900" y="1233488"/>
            <a:ext cx="38100" cy="47625"/>
          </a:xfrm>
          <a:custGeom>
            <a:avLst/>
            <a:gdLst>
              <a:gd name="T0" fmla="*/ 2147483647 w 24"/>
              <a:gd name="T1" fmla="*/ 2147483647 h 30"/>
              <a:gd name="T2" fmla="*/ 0 w 24"/>
              <a:gd name="T3" fmla="*/ 0 h 30"/>
              <a:gd name="T4" fmla="*/ 2147483647 w 24"/>
              <a:gd name="T5" fmla="*/ 2147483647 h 30"/>
              <a:gd name="T6" fmla="*/ 2147483647 w 24"/>
              <a:gd name="T7" fmla="*/ 0 h 30"/>
              <a:gd name="T8" fmla="*/ 2147483647 w 24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0"/>
              <a:gd name="T17" fmla="*/ 24 w 2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0">
                <a:moveTo>
                  <a:pt x="12" y="30"/>
                </a:moveTo>
                <a:lnTo>
                  <a:pt x="0" y="0"/>
                </a:lnTo>
                <a:lnTo>
                  <a:pt x="12" y="8"/>
                </a:lnTo>
                <a:lnTo>
                  <a:pt x="24" y="0"/>
                </a:lnTo>
                <a:lnTo>
                  <a:pt x="12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12"/>
          <p:cNvSpPr>
            <a:spLocks noChangeShapeType="1"/>
          </p:cNvSpPr>
          <p:nvPr/>
        </p:nvSpPr>
        <p:spPr bwMode="auto">
          <a:xfrm>
            <a:off x="2897188" y="2105025"/>
            <a:ext cx="1587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Freeform 14"/>
          <p:cNvSpPr>
            <a:spLocks/>
          </p:cNvSpPr>
          <p:nvPr/>
        </p:nvSpPr>
        <p:spPr bwMode="auto">
          <a:xfrm>
            <a:off x="2354263" y="2752725"/>
            <a:ext cx="42862" cy="50800"/>
          </a:xfrm>
          <a:custGeom>
            <a:avLst/>
            <a:gdLst>
              <a:gd name="T0" fmla="*/ 0 w 27"/>
              <a:gd name="T1" fmla="*/ 2147483647 h 32"/>
              <a:gd name="T2" fmla="*/ 2147483647 w 27"/>
              <a:gd name="T3" fmla="*/ 0 h 32"/>
              <a:gd name="T4" fmla="*/ 2147483647 w 27"/>
              <a:gd name="T5" fmla="*/ 2147483647 h 32"/>
              <a:gd name="T6" fmla="*/ 2147483647 w 27"/>
              <a:gd name="T7" fmla="*/ 2147483647 h 32"/>
              <a:gd name="T8" fmla="*/ 0 w 27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32"/>
              <a:gd name="T17" fmla="*/ 27 w 27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32">
                <a:moveTo>
                  <a:pt x="0" y="32"/>
                </a:moveTo>
                <a:lnTo>
                  <a:pt x="9" y="0"/>
                </a:lnTo>
                <a:lnTo>
                  <a:pt x="13" y="14"/>
                </a:lnTo>
                <a:lnTo>
                  <a:pt x="27" y="15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7" name="Freeform 17"/>
          <p:cNvSpPr>
            <a:spLocks/>
          </p:cNvSpPr>
          <p:nvPr/>
        </p:nvSpPr>
        <p:spPr bwMode="auto">
          <a:xfrm>
            <a:off x="2878138" y="2233613"/>
            <a:ext cx="39687" cy="47625"/>
          </a:xfrm>
          <a:custGeom>
            <a:avLst/>
            <a:gdLst>
              <a:gd name="T0" fmla="*/ 2147483647 w 25"/>
              <a:gd name="T1" fmla="*/ 2147483647 h 30"/>
              <a:gd name="T2" fmla="*/ 0 w 25"/>
              <a:gd name="T3" fmla="*/ 0 h 30"/>
              <a:gd name="T4" fmla="*/ 2147483647 w 25"/>
              <a:gd name="T5" fmla="*/ 2147483647 h 30"/>
              <a:gd name="T6" fmla="*/ 2147483647 w 25"/>
              <a:gd name="T7" fmla="*/ 0 h 30"/>
              <a:gd name="T8" fmla="*/ 2147483647 w 25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30"/>
              <a:gd name="T17" fmla="*/ 25 w 25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30">
                <a:moveTo>
                  <a:pt x="12" y="30"/>
                </a:moveTo>
                <a:lnTo>
                  <a:pt x="0" y="0"/>
                </a:lnTo>
                <a:lnTo>
                  <a:pt x="12" y="8"/>
                </a:lnTo>
                <a:lnTo>
                  <a:pt x="25" y="0"/>
                </a:lnTo>
                <a:lnTo>
                  <a:pt x="12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Freeform 18"/>
          <p:cNvSpPr>
            <a:spLocks/>
          </p:cNvSpPr>
          <p:nvPr/>
        </p:nvSpPr>
        <p:spPr bwMode="auto">
          <a:xfrm>
            <a:off x="2878138" y="2233613"/>
            <a:ext cx="39687" cy="47625"/>
          </a:xfrm>
          <a:custGeom>
            <a:avLst/>
            <a:gdLst>
              <a:gd name="T0" fmla="*/ 2147483647 w 25"/>
              <a:gd name="T1" fmla="*/ 2147483647 h 30"/>
              <a:gd name="T2" fmla="*/ 0 w 25"/>
              <a:gd name="T3" fmla="*/ 0 h 30"/>
              <a:gd name="T4" fmla="*/ 2147483647 w 25"/>
              <a:gd name="T5" fmla="*/ 2147483647 h 30"/>
              <a:gd name="T6" fmla="*/ 2147483647 w 25"/>
              <a:gd name="T7" fmla="*/ 0 h 30"/>
              <a:gd name="T8" fmla="*/ 2147483647 w 25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30"/>
              <a:gd name="T17" fmla="*/ 25 w 25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30">
                <a:moveTo>
                  <a:pt x="12" y="30"/>
                </a:moveTo>
                <a:lnTo>
                  <a:pt x="0" y="0"/>
                </a:lnTo>
                <a:lnTo>
                  <a:pt x="12" y="8"/>
                </a:lnTo>
                <a:lnTo>
                  <a:pt x="25" y="0"/>
                </a:lnTo>
                <a:lnTo>
                  <a:pt x="12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9" name="Freeform 19"/>
          <p:cNvSpPr>
            <a:spLocks/>
          </p:cNvSpPr>
          <p:nvPr/>
        </p:nvSpPr>
        <p:spPr bwMode="auto">
          <a:xfrm>
            <a:off x="2773363" y="2252663"/>
            <a:ext cx="39687" cy="50800"/>
          </a:xfrm>
          <a:custGeom>
            <a:avLst/>
            <a:gdLst>
              <a:gd name="T0" fmla="*/ 0 w 25"/>
              <a:gd name="T1" fmla="*/ 2147483647 h 32"/>
              <a:gd name="T2" fmla="*/ 2147483647 w 25"/>
              <a:gd name="T3" fmla="*/ 0 h 32"/>
              <a:gd name="T4" fmla="*/ 2147483647 w 25"/>
              <a:gd name="T5" fmla="*/ 2147483647 h 32"/>
              <a:gd name="T6" fmla="*/ 2147483647 w 25"/>
              <a:gd name="T7" fmla="*/ 2147483647 h 32"/>
              <a:gd name="T8" fmla="*/ 0 w 25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32"/>
              <a:gd name="T17" fmla="*/ 25 w 25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32">
                <a:moveTo>
                  <a:pt x="0" y="32"/>
                </a:moveTo>
                <a:lnTo>
                  <a:pt x="4" y="0"/>
                </a:lnTo>
                <a:lnTo>
                  <a:pt x="12" y="12"/>
                </a:lnTo>
                <a:lnTo>
                  <a:pt x="25" y="12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Freeform 21"/>
          <p:cNvSpPr>
            <a:spLocks/>
          </p:cNvSpPr>
          <p:nvPr/>
        </p:nvSpPr>
        <p:spPr bwMode="auto">
          <a:xfrm>
            <a:off x="2882900" y="4129088"/>
            <a:ext cx="38100" cy="47625"/>
          </a:xfrm>
          <a:custGeom>
            <a:avLst/>
            <a:gdLst>
              <a:gd name="T0" fmla="*/ 2147483647 w 24"/>
              <a:gd name="T1" fmla="*/ 2147483647 h 30"/>
              <a:gd name="T2" fmla="*/ 0 w 24"/>
              <a:gd name="T3" fmla="*/ 0 h 30"/>
              <a:gd name="T4" fmla="*/ 2147483647 w 24"/>
              <a:gd name="T5" fmla="*/ 2147483647 h 30"/>
              <a:gd name="T6" fmla="*/ 2147483647 w 24"/>
              <a:gd name="T7" fmla="*/ 0 h 30"/>
              <a:gd name="T8" fmla="*/ 2147483647 w 24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0"/>
              <a:gd name="T17" fmla="*/ 24 w 2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0">
                <a:moveTo>
                  <a:pt x="12" y="30"/>
                </a:moveTo>
                <a:lnTo>
                  <a:pt x="0" y="0"/>
                </a:lnTo>
                <a:lnTo>
                  <a:pt x="12" y="8"/>
                </a:lnTo>
                <a:lnTo>
                  <a:pt x="24" y="0"/>
                </a:lnTo>
                <a:lnTo>
                  <a:pt x="12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1" name="Freeform 23"/>
          <p:cNvSpPr>
            <a:spLocks/>
          </p:cNvSpPr>
          <p:nvPr/>
        </p:nvSpPr>
        <p:spPr bwMode="auto">
          <a:xfrm>
            <a:off x="3249613" y="4979988"/>
            <a:ext cx="42862" cy="49212"/>
          </a:xfrm>
          <a:custGeom>
            <a:avLst/>
            <a:gdLst>
              <a:gd name="T0" fmla="*/ 2147483647 w 27"/>
              <a:gd name="T1" fmla="*/ 2147483647 h 31"/>
              <a:gd name="T2" fmla="*/ 2147483647 w 27"/>
              <a:gd name="T3" fmla="*/ 0 h 31"/>
              <a:gd name="T4" fmla="*/ 2147483647 w 27"/>
              <a:gd name="T5" fmla="*/ 2147483647 h 31"/>
              <a:gd name="T6" fmla="*/ 0 w 27"/>
              <a:gd name="T7" fmla="*/ 2147483647 h 31"/>
              <a:gd name="T8" fmla="*/ 2147483647 w 27"/>
              <a:gd name="T9" fmla="*/ 2147483647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31"/>
              <a:gd name="T17" fmla="*/ 27 w 27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31">
                <a:moveTo>
                  <a:pt x="27" y="31"/>
                </a:moveTo>
                <a:lnTo>
                  <a:pt x="19" y="0"/>
                </a:lnTo>
                <a:lnTo>
                  <a:pt x="13" y="13"/>
                </a:lnTo>
                <a:lnTo>
                  <a:pt x="0" y="15"/>
                </a:lnTo>
                <a:lnTo>
                  <a:pt x="27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Freeform 25"/>
          <p:cNvSpPr>
            <a:spLocks/>
          </p:cNvSpPr>
          <p:nvPr/>
        </p:nvSpPr>
        <p:spPr bwMode="auto">
          <a:xfrm>
            <a:off x="2497138" y="4979988"/>
            <a:ext cx="42862" cy="49212"/>
          </a:xfrm>
          <a:custGeom>
            <a:avLst/>
            <a:gdLst>
              <a:gd name="T0" fmla="*/ 0 w 27"/>
              <a:gd name="T1" fmla="*/ 2147483647 h 31"/>
              <a:gd name="T2" fmla="*/ 2147483647 w 27"/>
              <a:gd name="T3" fmla="*/ 0 h 31"/>
              <a:gd name="T4" fmla="*/ 2147483647 w 27"/>
              <a:gd name="T5" fmla="*/ 2147483647 h 31"/>
              <a:gd name="T6" fmla="*/ 2147483647 w 27"/>
              <a:gd name="T7" fmla="*/ 2147483647 h 31"/>
              <a:gd name="T8" fmla="*/ 0 w 27"/>
              <a:gd name="T9" fmla="*/ 2147483647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31"/>
              <a:gd name="T17" fmla="*/ 27 w 27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31">
                <a:moveTo>
                  <a:pt x="0" y="31"/>
                </a:moveTo>
                <a:lnTo>
                  <a:pt x="7" y="0"/>
                </a:lnTo>
                <a:lnTo>
                  <a:pt x="13" y="13"/>
                </a:lnTo>
                <a:lnTo>
                  <a:pt x="27" y="15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3" name="Freeform 27"/>
          <p:cNvSpPr>
            <a:spLocks/>
          </p:cNvSpPr>
          <p:nvPr/>
        </p:nvSpPr>
        <p:spPr bwMode="auto">
          <a:xfrm>
            <a:off x="2951163" y="5403850"/>
            <a:ext cx="42862" cy="49213"/>
          </a:xfrm>
          <a:custGeom>
            <a:avLst/>
            <a:gdLst>
              <a:gd name="T0" fmla="*/ 0 w 27"/>
              <a:gd name="T1" fmla="*/ 2147483647 h 31"/>
              <a:gd name="T2" fmla="*/ 2147483647 w 27"/>
              <a:gd name="T3" fmla="*/ 0 h 31"/>
              <a:gd name="T4" fmla="*/ 2147483647 w 27"/>
              <a:gd name="T5" fmla="*/ 2147483647 h 31"/>
              <a:gd name="T6" fmla="*/ 2147483647 w 27"/>
              <a:gd name="T7" fmla="*/ 2147483647 h 31"/>
              <a:gd name="T8" fmla="*/ 0 w 27"/>
              <a:gd name="T9" fmla="*/ 2147483647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31"/>
              <a:gd name="T17" fmla="*/ 27 w 27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31">
                <a:moveTo>
                  <a:pt x="0" y="31"/>
                </a:moveTo>
                <a:lnTo>
                  <a:pt x="6" y="0"/>
                </a:lnTo>
                <a:lnTo>
                  <a:pt x="12" y="13"/>
                </a:lnTo>
                <a:lnTo>
                  <a:pt x="27" y="15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Freeform 29"/>
          <p:cNvSpPr>
            <a:spLocks/>
          </p:cNvSpPr>
          <p:nvPr/>
        </p:nvSpPr>
        <p:spPr bwMode="auto">
          <a:xfrm>
            <a:off x="3330575" y="6246813"/>
            <a:ext cx="38100" cy="47625"/>
          </a:xfrm>
          <a:custGeom>
            <a:avLst/>
            <a:gdLst>
              <a:gd name="T0" fmla="*/ 2147483647 w 24"/>
              <a:gd name="T1" fmla="*/ 2147483647 h 30"/>
              <a:gd name="T2" fmla="*/ 0 w 24"/>
              <a:gd name="T3" fmla="*/ 0 h 30"/>
              <a:gd name="T4" fmla="*/ 2147483647 w 24"/>
              <a:gd name="T5" fmla="*/ 2147483647 h 30"/>
              <a:gd name="T6" fmla="*/ 2147483647 w 24"/>
              <a:gd name="T7" fmla="*/ 0 h 30"/>
              <a:gd name="T8" fmla="*/ 2147483647 w 24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0"/>
              <a:gd name="T17" fmla="*/ 24 w 2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0">
                <a:moveTo>
                  <a:pt x="12" y="30"/>
                </a:moveTo>
                <a:lnTo>
                  <a:pt x="0" y="0"/>
                </a:lnTo>
                <a:lnTo>
                  <a:pt x="12" y="6"/>
                </a:lnTo>
                <a:lnTo>
                  <a:pt x="24" y="0"/>
                </a:lnTo>
                <a:lnTo>
                  <a:pt x="12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5" name="Freeform 31"/>
          <p:cNvSpPr>
            <a:spLocks/>
          </p:cNvSpPr>
          <p:nvPr/>
        </p:nvSpPr>
        <p:spPr bwMode="auto">
          <a:xfrm>
            <a:off x="3330575" y="5691188"/>
            <a:ext cx="38100" cy="47625"/>
          </a:xfrm>
          <a:custGeom>
            <a:avLst/>
            <a:gdLst>
              <a:gd name="T0" fmla="*/ 2147483647 w 24"/>
              <a:gd name="T1" fmla="*/ 2147483647 h 30"/>
              <a:gd name="T2" fmla="*/ 0 w 24"/>
              <a:gd name="T3" fmla="*/ 0 h 30"/>
              <a:gd name="T4" fmla="*/ 2147483647 w 24"/>
              <a:gd name="T5" fmla="*/ 2147483647 h 30"/>
              <a:gd name="T6" fmla="*/ 2147483647 w 24"/>
              <a:gd name="T7" fmla="*/ 0 h 30"/>
              <a:gd name="T8" fmla="*/ 2147483647 w 24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0"/>
              <a:gd name="T17" fmla="*/ 24 w 2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0">
                <a:moveTo>
                  <a:pt x="12" y="30"/>
                </a:moveTo>
                <a:lnTo>
                  <a:pt x="0" y="0"/>
                </a:lnTo>
                <a:lnTo>
                  <a:pt x="12" y="8"/>
                </a:lnTo>
                <a:lnTo>
                  <a:pt x="24" y="0"/>
                </a:lnTo>
                <a:lnTo>
                  <a:pt x="12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6" name="TextBox 283"/>
          <p:cNvSpPr txBox="1">
            <a:spLocks noChangeArrowheads="1"/>
          </p:cNvSpPr>
          <p:nvPr/>
        </p:nvSpPr>
        <p:spPr bwMode="auto">
          <a:xfrm>
            <a:off x="2392363" y="307975"/>
            <a:ext cx="127793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Development of egg (oogenesis)</a:t>
            </a:r>
          </a:p>
        </p:txBody>
      </p:sp>
      <p:sp>
        <p:nvSpPr>
          <p:cNvPr id="17427" name="TextBox 284"/>
          <p:cNvSpPr txBox="1">
            <a:spLocks noChangeArrowheads="1"/>
          </p:cNvSpPr>
          <p:nvPr/>
        </p:nvSpPr>
        <p:spPr bwMode="auto">
          <a:xfrm>
            <a:off x="4613275" y="307975"/>
            <a:ext cx="15827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Development of follicle (folliculogenesis)</a:t>
            </a:r>
          </a:p>
        </p:txBody>
      </p:sp>
      <p:sp>
        <p:nvSpPr>
          <p:cNvPr id="17428" name="TextBox 285"/>
          <p:cNvSpPr txBox="1">
            <a:spLocks noChangeArrowheads="1"/>
          </p:cNvSpPr>
          <p:nvPr/>
        </p:nvSpPr>
        <p:spPr bwMode="auto">
          <a:xfrm>
            <a:off x="3736975" y="503238"/>
            <a:ext cx="52863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Before birth</a:t>
            </a:r>
          </a:p>
        </p:txBody>
      </p:sp>
      <p:sp>
        <p:nvSpPr>
          <p:cNvPr id="17429" name="TextBox 286"/>
          <p:cNvSpPr txBox="1">
            <a:spLocks noChangeArrowheads="1"/>
          </p:cNvSpPr>
          <p:nvPr/>
        </p:nvSpPr>
        <p:spPr bwMode="auto">
          <a:xfrm>
            <a:off x="2189163" y="874713"/>
            <a:ext cx="274637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Mitosis</a:t>
            </a:r>
          </a:p>
        </p:txBody>
      </p:sp>
      <p:sp>
        <p:nvSpPr>
          <p:cNvPr id="17430" name="TextBox 288"/>
          <p:cNvSpPr txBox="1">
            <a:spLocks noChangeArrowheads="1"/>
          </p:cNvSpPr>
          <p:nvPr/>
        </p:nvSpPr>
        <p:spPr bwMode="auto">
          <a:xfrm>
            <a:off x="2847975" y="881063"/>
            <a:ext cx="18256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2</a:t>
            </a:r>
            <a:r>
              <a:rPr lang="en-US" sz="600" b="1" i="1"/>
              <a:t>n</a:t>
            </a:r>
          </a:p>
        </p:txBody>
      </p:sp>
      <p:sp>
        <p:nvSpPr>
          <p:cNvPr id="17431" name="TextBox 289"/>
          <p:cNvSpPr txBox="1">
            <a:spLocks noChangeArrowheads="1"/>
          </p:cNvSpPr>
          <p:nvPr/>
        </p:nvSpPr>
        <p:spPr bwMode="auto">
          <a:xfrm>
            <a:off x="3162300" y="852488"/>
            <a:ext cx="5842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Multiplication</a:t>
            </a:r>
          </a:p>
          <a:p>
            <a:r>
              <a:rPr lang="en-US" sz="600" b="1"/>
              <a:t>of oogonia</a:t>
            </a:r>
          </a:p>
        </p:txBody>
      </p:sp>
      <p:sp>
        <p:nvSpPr>
          <p:cNvPr id="17432" name="TextBox 290"/>
          <p:cNvSpPr txBox="1">
            <a:spLocks noChangeArrowheads="1"/>
          </p:cNvSpPr>
          <p:nvPr/>
        </p:nvSpPr>
        <p:spPr bwMode="auto">
          <a:xfrm>
            <a:off x="2854325" y="1427163"/>
            <a:ext cx="18256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2</a:t>
            </a:r>
            <a:r>
              <a:rPr lang="en-US" sz="600" b="1" i="1"/>
              <a:t>n</a:t>
            </a:r>
          </a:p>
        </p:txBody>
      </p:sp>
      <p:sp>
        <p:nvSpPr>
          <p:cNvPr id="17433" name="TextBox 291"/>
          <p:cNvSpPr txBox="1">
            <a:spLocks noChangeArrowheads="1"/>
          </p:cNvSpPr>
          <p:nvPr/>
        </p:nvSpPr>
        <p:spPr bwMode="auto">
          <a:xfrm>
            <a:off x="3162300" y="1406525"/>
            <a:ext cx="6508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Primary oocyte</a:t>
            </a:r>
          </a:p>
        </p:txBody>
      </p:sp>
      <p:sp>
        <p:nvSpPr>
          <p:cNvPr id="17434" name="TextBox 292"/>
          <p:cNvSpPr txBox="1">
            <a:spLocks noChangeArrowheads="1"/>
          </p:cNvSpPr>
          <p:nvPr/>
        </p:nvSpPr>
        <p:spPr bwMode="auto">
          <a:xfrm>
            <a:off x="3581400" y="1817688"/>
            <a:ext cx="110966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Adolescence to menopause</a:t>
            </a:r>
          </a:p>
        </p:txBody>
      </p:sp>
      <p:sp>
        <p:nvSpPr>
          <p:cNvPr id="17435" name="TextBox 293"/>
          <p:cNvSpPr txBox="1">
            <a:spLocks noChangeArrowheads="1"/>
          </p:cNvSpPr>
          <p:nvPr/>
        </p:nvSpPr>
        <p:spPr bwMode="auto">
          <a:xfrm>
            <a:off x="2235200" y="2046288"/>
            <a:ext cx="4159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Meiosis I</a:t>
            </a:r>
          </a:p>
        </p:txBody>
      </p:sp>
      <p:sp>
        <p:nvSpPr>
          <p:cNvPr id="17436" name="TextBox 294"/>
          <p:cNvSpPr txBox="1">
            <a:spLocks noChangeArrowheads="1"/>
          </p:cNvSpPr>
          <p:nvPr/>
        </p:nvSpPr>
        <p:spPr bwMode="auto">
          <a:xfrm>
            <a:off x="2870200" y="2424113"/>
            <a:ext cx="1381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 i="1"/>
              <a:t>n</a:t>
            </a:r>
          </a:p>
        </p:txBody>
      </p:sp>
      <p:sp>
        <p:nvSpPr>
          <p:cNvPr id="17437" name="TextBox 295"/>
          <p:cNvSpPr txBox="1">
            <a:spLocks noChangeArrowheads="1"/>
          </p:cNvSpPr>
          <p:nvPr/>
        </p:nvSpPr>
        <p:spPr bwMode="auto">
          <a:xfrm>
            <a:off x="2235200" y="2757488"/>
            <a:ext cx="1381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 i="1"/>
              <a:t>n</a:t>
            </a:r>
          </a:p>
        </p:txBody>
      </p:sp>
      <p:sp>
        <p:nvSpPr>
          <p:cNvPr id="17438" name="TextBox 296"/>
          <p:cNvSpPr txBox="1">
            <a:spLocks noChangeArrowheads="1"/>
          </p:cNvSpPr>
          <p:nvPr/>
        </p:nvSpPr>
        <p:spPr bwMode="auto">
          <a:xfrm>
            <a:off x="2108200" y="2895600"/>
            <a:ext cx="5016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First polar</a:t>
            </a:r>
          </a:p>
          <a:p>
            <a:r>
              <a:rPr lang="en-US" sz="600" b="1"/>
              <a:t>body (dies)</a:t>
            </a:r>
          </a:p>
        </p:txBody>
      </p:sp>
      <p:sp>
        <p:nvSpPr>
          <p:cNvPr id="17439" name="TextBox 297"/>
          <p:cNvSpPr txBox="1">
            <a:spLocks noChangeArrowheads="1"/>
          </p:cNvSpPr>
          <p:nvPr/>
        </p:nvSpPr>
        <p:spPr bwMode="auto">
          <a:xfrm>
            <a:off x="2867025" y="4329113"/>
            <a:ext cx="1381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 i="1"/>
              <a:t>n</a:t>
            </a:r>
          </a:p>
        </p:txBody>
      </p:sp>
      <p:sp>
        <p:nvSpPr>
          <p:cNvPr id="17440" name="TextBox 298"/>
          <p:cNvSpPr txBox="1">
            <a:spLocks noChangeArrowheads="1"/>
          </p:cNvSpPr>
          <p:nvPr/>
        </p:nvSpPr>
        <p:spPr bwMode="auto">
          <a:xfrm>
            <a:off x="3159125" y="4237038"/>
            <a:ext cx="7556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Secondary oocyte</a:t>
            </a:r>
          </a:p>
          <a:p>
            <a:r>
              <a:rPr lang="en-US" sz="600" b="1"/>
              <a:t>(ovulated)</a:t>
            </a:r>
          </a:p>
        </p:txBody>
      </p:sp>
      <p:sp>
        <p:nvSpPr>
          <p:cNvPr id="17441" name="TextBox 300"/>
          <p:cNvSpPr txBox="1">
            <a:spLocks noChangeArrowheads="1"/>
          </p:cNvSpPr>
          <p:nvPr/>
        </p:nvSpPr>
        <p:spPr bwMode="auto">
          <a:xfrm>
            <a:off x="3159125" y="4565650"/>
            <a:ext cx="47466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If fertilized</a:t>
            </a:r>
          </a:p>
        </p:txBody>
      </p:sp>
      <p:sp>
        <p:nvSpPr>
          <p:cNvPr id="17442" name="TextBox 301"/>
          <p:cNvSpPr txBox="1">
            <a:spLocks noChangeArrowheads="1"/>
          </p:cNvSpPr>
          <p:nvPr/>
        </p:nvSpPr>
        <p:spPr bwMode="auto">
          <a:xfrm>
            <a:off x="2155825" y="4565650"/>
            <a:ext cx="61436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If not fertilized</a:t>
            </a:r>
          </a:p>
        </p:txBody>
      </p:sp>
      <p:sp>
        <p:nvSpPr>
          <p:cNvPr id="17443" name="TextBox 302"/>
          <p:cNvSpPr txBox="1">
            <a:spLocks noChangeArrowheads="1"/>
          </p:cNvSpPr>
          <p:nvPr/>
        </p:nvSpPr>
        <p:spPr bwMode="auto">
          <a:xfrm>
            <a:off x="2400300" y="5154613"/>
            <a:ext cx="1381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 i="1"/>
              <a:t>n</a:t>
            </a:r>
          </a:p>
        </p:txBody>
      </p:sp>
      <p:sp>
        <p:nvSpPr>
          <p:cNvPr id="17444" name="TextBox 303"/>
          <p:cNvSpPr txBox="1">
            <a:spLocks noChangeArrowheads="1"/>
          </p:cNvSpPr>
          <p:nvPr/>
        </p:nvSpPr>
        <p:spPr bwMode="auto">
          <a:xfrm>
            <a:off x="2336800" y="5424488"/>
            <a:ext cx="2555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Dies</a:t>
            </a:r>
          </a:p>
        </p:txBody>
      </p:sp>
      <p:sp>
        <p:nvSpPr>
          <p:cNvPr id="17445" name="TextBox 304"/>
          <p:cNvSpPr txBox="1">
            <a:spLocks noChangeArrowheads="1"/>
          </p:cNvSpPr>
          <p:nvPr/>
        </p:nvSpPr>
        <p:spPr bwMode="auto">
          <a:xfrm>
            <a:off x="2844800" y="5399088"/>
            <a:ext cx="1381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 i="1"/>
              <a:t>n</a:t>
            </a:r>
          </a:p>
        </p:txBody>
      </p:sp>
      <p:sp>
        <p:nvSpPr>
          <p:cNvPr id="17446" name="TextBox 305"/>
          <p:cNvSpPr txBox="1">
            <a:spLocks noChangeArrowheads="1"/>
          </p:cNvSpPr>
          <p:nvPr/>
        </p:nvSpPr>
        <p:spPr bwMode="auto">
          <a:xfrm>
            <a:off x="3479800" y="4979988"/>
            <a:ext cx="1381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 i="1"/>
              <a:t>n</a:t>
            </a:r>
          </a:p>
        </p:txBody>
      </p:sp>
      <p:sp>
        <p:nvSpPr>
          <p:cNvPr id="17447" name="TextBox 306"/>
          <p:cNvSpPr txBox="1">
            <a:spLocks noChangeArrowheads="1"/>
          </p:cNvSpPr>
          <p:nvPr/>
        </p:nvSpPr>
        <p:spPr bwMode="auto">
          <a:xfrm>
            <a:off x="3328988" y="5153025"/>
            <a:ext cx="1397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 i="1"/>
              <a:t>n</a:t>
            </a:r>
          </a:p>
        </p:txBody>
      </p:sp>
      <p:sp>
        <p:nvSpPr>
          <p:cNvPr id="17448" name="TextBox 307"/>
          <p:cNvSpPr txBox="1">
            <a:spLocks noChangeArrowheads="1"/>
          </p:cNvSpPr>
          <p:nvPr/>
        </p:nvSpPr>
        <p:spPr bwMode="auto">
          <a:xfrm>
            <a:off x="2692400" y="5564188"/>
            <a:ext cx="5778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Second polar</a:t>
            </a:r>
          </a:p>
          <a:p>
            <a:r>
              <a:rPr lang="en-US" sz="600" b="1"/>
              <a:t>body (dies)</a:t>
            </a:r>
          </a:p>
        </p:txBody>
      </p:sp>
      <p:sp>
        <p:nvSpPr>
          <p:cNvPr id="17449" name="TextBox 308"/>
          <p:cNvSpPr txBox="1">
            <a:spLocks noChangeArrowheads="1"/>
          </p:cNvSpPr>
          <p:nvPr/>
        </p:nvSpPr>
        <p:spPr bwMode="auto">
          <a:xfrm>
            <a:off x="3429000" y="5424488"/>
            <a:ext cx="43656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Meiosis II</a:t>
            </a:r>
          </a:p>
        </p:txBody>
      </p:sp>
      <p:sp>
        <p:nvSpPr>
          <p:cNvPr id="17450" name="TextBox 309"/>
          <p:cNvSpPr txBox="1">
            <a:spLocks noChangeArrowheads="1"/>
          </p:cNvSpPr>
          <p:nvPr/>
        </p:nvSpPr>
        <p:spPr bwMode="auto">
          <a:xfrm>
            <a:off x="3302000" y="5894388"/>
            <a:ext cx="18256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2</a:t>
            </a:r>
            <a:r>
              <a:rPr lang="en-US" sz="600" b="1" i="1"/>
              <a:t>n</a:t>
            </a:r>
          </a:p>
        </p:txBody>
      </p:sp>
      <p:sp>
        <p:nvSpPr>
          <p:cNvPr id="17451" name="TextBox 310"/>
          <p:cNvSpPr txBox="1">
            <a:spLocks noChangeArrowheads="1"/>
          </p:cNvSpPr>
          <p:nvPr/>
        </p:nvSpPr>
        <p:spPr bwMode="auto">
          <a:xfrm>
            <a:off x="2965450" y="6076950"/>
            <a:ext cx="3444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Zygote</a:t>
            </a:r>
          </a:p>
        </p:txBody>
      </p:sp>
      <p:sp>
        <p:nvSpPr>
          <p:cNvPr id="17452" name="TextBox 311"/>
          <p:cNvSpPr txBox="1">
            <a:spLocks noChangeArrowheads="1"/>
          </p:cNvSpPr>
          <p:nvPr/>
        </p:nvSpPr>
        <p:spPr bwMode="auto">
          <a:xfrm>
            <a:off x="3198813" y="6294438"/>
            <a:ext cx="3778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Embryo</a:t>
            </a:r>
          </a:p>
        </p:txBody>
      </p:sp>
      <p:sp>
        <p:nvSpPr>
          <p:cNvPr id="17453" name="TextBox 312"/>
          <p:cNvSpPr txBox="1">
            <a:spLocks noChangeArrowheads="1"/>
          </p:cNvSpPr>
          <p:nvPr/>
        </p:nvSpPr>
        <p:spPr bwMode="auto">
          <a:xfrm>
            <a:off x="4314825" y="852488"/>
            <a:ext cx="24765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Oocyte</a:t>
            </a:r>
          </a:p>
        </p:txBody>
      </p:sp>
      <p:sp>
        <p:nvSpPr>
          <p:cNvPr id="17454" name="TextBox 313"/>
          <p:cNvSpPr txBox="1">
            <a:spLocks noChangeArrowheads="1"/>
          </p:cNvSpPr>
          <p:nvPr/>
        </p:nvSpPr>
        <p:spPr bwMode="auto">
          <a:xfrm>
            <a:off x="4314825" y="965200"/>
            <a:ext cx="2286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Nucleus</a:t>
            </a:r>
          </a:p>
        </p:txBody>
      </p:sp>
      <p:sp>
        <p:nvSpPr>
          <p:cNvPr id="17455" name="TextBox 314"/>
          <p:cNvSpPr txBox="1">
            <a:spLocks noChangeArrowheads="1"/>
          </p:cNvSpPr>
          <p:nvPr/>
        </p:nvSpPr>
        <p:spPr bwMode="auto">
          <a:xfrm>
            <a:off x="4314825" y="1119188"/>
            <a:ext cx="4318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Follicular</a:t>
            </a:r>
          </a:p>
          <a:p>
            <a:r>
              <a:rPr lang="en-US" sz="600" b="1"/>
              <a:t>cells</a:t>
            </a:r>
          </a:p>
        </p:txBody>
      </p:sp>
      <p:sp>
        <p:nvSpPr>
          <p:cNvPr id="17456" name="TextBox 315"/>
          <p:cNvSpPr txBox="1">
            <a:spLocks noChangeArrowheads="1"/>
          </p:cNvSpPr>
          <p:nvPr/>
        </p:nvSpPr>
        <p:spPr bwMode="auto">
          <a:xfrm>
            <a:off x="5410200" y="903288"/>
            <a:ext cx="7350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Primordial follicle</a:t>
            </a:r>
          </a:p>
        </p:txBody>
      </p:sp>
      <p:sp>
        <p:nvSpPr>
          <p:cNvPr id="17457" name="TextBox 316"/>
          <p:cNvSpPr txBox="1">
            <a:spLocks noChangeArrowheads="1"/>
          </p:cNvSpPr>
          <p:nvPr/>
        </p:nvSpPr>
        <p:spPr bwMode="auto">
          <a:xfrm>
            <a:off x="5410200" y="1474788"/>
            <a:ext cx="48577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No change</a:t>
            </a:r>
          </a:p>
        </p:txBody>
      </p:sp>
      <p:sp>
        <p:nvSpPr>
          <p:cNvPr id="17458" name="TextBox 317"/>
          <p:cNvSpPr txBox="1">
            <a:spLocks noChangeArrowheads="1"/>
          </p:cNvSpPr>
          <p:nvPr/>
        </p:nvSpPr>
        <p:spPr bwMode="auto">
          <a:xfrm>
            <a:off x="4035425" y="2473325"/>
            <a:ext cx="6635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Granulosa cells</a:t>
            </a:r>
          </a:p>
        </p:txBody>
      </p:sp>
      <p:sp>
        <p:nvSpPr>
          <p:cNvPr id="17459" name="TextBox 318"/>
          <p:cNvSpPr txBox="1">
            <a:spLocks noChangeArrowheads="1"/>
          </p:cNvSpPr>
          <p:nvPr/>
        </p:nvSpPr>
        <p:spPr bwMode="auto">
          <a:xfrm>
            <a:off x="3159125" y="2382838"/>
            <a:ext cx="7556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Secondary oocyte</a:t>
            </a:r>
          </a:p>
        </p:txBody>
      </p:sp>
      <p:sp>
        <p:nvSpPr>
          <p:cNvPr id="17460" name="TextBox 319"/>
          <p:cNvSpPr txBox="1">
            <a:spLocks noChangeArrowheads="1"/>
          </p:cNvSpPr>
          <p:nvPr/>
        </p:nvSpPr>
        <p:spPr bwMode="auto">
          <a:xfrm>
            <a:off x="4035425" y="3043238"/>
            <a:ext cx="66357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Granulosa cells</a:t>
            </a:r>
          </a:p>
        </p:txBody>
      </p:sp>
      <p:sp>
        <p:nvSpPr>
          <p:cNvPr id="17461" name="TextBox 320"/>
          <p:cNvSpPr txBox="1">
            <a:spLocks noChangeArrowheads="1"/>
          </p:cNvSpPr>
          <p:nvPr/>
        </p:nvSpPr>
        <p:spPr bwMode="auto">
          <a:xfrm>
            <a:off x="4035425" y="3214688"/>
            <a:ext cx="62706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Zona pellucida</a:t>
            </a:r>
          </a:p>
        </p:txBody>
      </p:sp>
      <p:sp>
        <p:nvSpPr>
          <p:cNvPr id="17462" name="TextBox 321"/>
          <p:cNvSpPr txBox="1">
            <a:spLocks noChangeArrowheads="1"/>
          </p:cNvSpPr>
          <p:nvPr/>
        </p:nvSpPr>
        <p:spPr bwMode="auto">
          <a:xfrm>
            <a:off x="4035425" y="3379788"/>
            <a:ext cx="60166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Theca folliculi</a:t>
            </a:r>
          </a:p>
        </p:txBody>
      </p:sp>
      <p:sp>
        <p:nvSpPr>
          <p:cNvPr id="17463" name="TextBox 322"/>
          <p:cNvSpPr txBox="1">
            <a:spLocks noChangeArrowheads="1"/>
          </p:cNvSpPr>
          <p:nvPr/>
        </p:nvSpPr>
        <p:spPr bwMode="auto">
          <a:xfrm>
            <a:off x="4035425" y="3824288"/>
            <a:ext cx="3651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Antrum</a:t>
            </a:r>
          </a:p>
        </p:txBody>
      </p:sp>
      <p:sp>
        <p:nvSpPr>
          <p:cNvPr id="17464" name="TextBox 324"/>
          <p:cNvSpPr txBox="1">
            <a:spLocks noChangeArrowheads="1"/>
          </p:cNvSpPr>
          <p:nvPr/>
        </p:nvSpPr>
        <p:spPr bwMode="auto">
          <a:xfrm>
            <a:off x="4035425" y="3963988"/>
            <a:ext cx="4445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Cumulus</a:t>
            </a:r>
          </a:p>
          <a:p>
            <a:r>
              <a:rPr lang="en-US" sz="600" b="1"/>
              <a:t>oophorus</a:t>
            </a:r>
          </a:p>
        </p:txBody>
      </p:sp>
      <p:sp>
        <p:nvSpPr>
          <p:cNvPr id="17465" name="TextBox 325"/>
          <p:cNvSpPr txBox="1">
            <a:spLocks noChangeArrowheads="1"/>
          </p:cNvSpPr>
          <p:nvPr/>
        </p:nvSpPr>
        <p:spPr bwMode="auto">
          <a:xfrm>
            <a:off x="4035425" y="4195763"/>
            <a:ext cx="3476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Theca</a:t>
            </a:r>
          </a:p>
          <a:p>
            <a:r>
              <a:rPr lang="en-US" sz="600" b="1"/>
              <a:t>interna</a:t>
            </a:r>
          </a:p>
        </p:txBody>
      </p:sp>
      <p:sp>
        <p:nvSpPr>
          <p:cNvPr id="17466" name="TextBox 326"/>
          <p:cNvSpPr txBox="1">
            <a:spLocks noChangeArrowheads="1"/>
          </p:cNvSpPr>
          <p:nvPr/>
        </p:nvSpPr>
        <p:spPr bwMode="auto">
          <a:xfrm>
            <a:off x="4035425" y="4425950"/>
            <a:ext cx="3667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Theca</a:t>
            </a:r>
          </a:p>
          <a:p>
            <a:r>
              <a:rPr lang="en-US" sz="600" b="1"/>
              <a:t>externa</a:t>
            </a:r>
          </a:p>
        </p:txBody>
      </p:sp>
      <p:sp>
        <p:nvSpPr>
          <p:cNvPr id="17467" name="TextBox 327"/>
          <p:cNvSpPr txBox="1">
            <a:spLocks noChangeArrowheads="1"/>
          </p:cNvSpPr>
          <p:nvPr/>
        </p:nvSpPr>
        <p:spPr bwMode="auto">
          <a:xfrm>
            <a:off x="4035425" y="4813300"/>
            <a:ext cx="5762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Bleeding into</a:t>
            </a:r>
          </a:p>
          <a:p>
            <a:r>
              <a:rPr lang="en-US" sz="600" b="1"/>
              <a:t>antrum</a:t>
            </a:r>
          </a:p>
        </p:txBody>
      </p:sp>
      <p:sp>
        <p:nvSpPr>
          <p:cNvPr id="17468" name="TextBox 328"/>
          <p:cNvSpPr txBox="1">
            <a:spLocks noChangeArrowheads="1"/>
          </p:cNvSpPr>
          <p:nvPr/>
        </p:nvSpPr>
        <p:spPr bwMode="auto">
          <a:xfrm>
            <a:off x="4035425" y="5195888"/>
            <a:ext cx="42068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Ovulated</a:t>
            </a:r>
          </a:p>
          <a:p>
            <a:r>
              <a:rPr lang="en-US" sz="600" b="1"/>
              <a:t>oocyte</a:t>
            </a:r>
          </a:p>
        </p:txBody>
      </p:sp>
      <p:sp>
        <p:nvSpPr>
          <p:cNvPr id="17469" name="TextBox 329"/>
          <p:cNvSpPr txBox="1">
            <a:spLocks noChangeArrowheads="1"/>
          </p:cNvSpPr>
          <p:nvPr/>
        </p:nvSpPr>
        <p:spPr bwMode="auto">
          <a:xfrm>
            <a:off x="4035425" y="5462588"/>
            <a:ext cx="61277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Follicular fluid</a:t>
            </a:r>
          </a:p>
        </p:txBody>
      </p:sp>
      <p:sp>
        <p:nvSpPr>
          <p:cNvPr id="17470" name="TextBox 330"/>
          <p:cNvSpPr txBox="1">
            <a:spLocks noChangeArrowheads="1"/>
          </p:cNvSpPr>
          <p:nvPr/>
        </p:nvSpPr>
        <p:spPr bwMode="auto">
          <a:xfrm>
            <a:off x="5410200" y="2376488"/>
            <a:ext cx="6445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Primary follicle</a:t>
            </a:r>
          </a:p>
        </p:txBody>
      </p:sp>
      <p:sp>
        <p:nvSpPr>
          <p:cNvPr id="17471" name="TextBox 331"/>
          <p:cNvSpPr txBox="1">
            <a:spLocks noChangeArrowheads="1"/>
          </p:cNvSpPr>
          <p:nvPr/>
        </p:nvSpPr>
        <p:spPr bwMode="auto">
          <a:xfrm>
            <a:off x="5410200" y="3024188"/>
            <a:ext cx="7493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Secondary follicle</a:t>
            </a:r>
          </a:p>
        </p:txBody>
      </p:sp>
      <p:sp>
        <p:nvSpPr>
          <p:cNvPr id="17472" name="TextBox 333"/>
          <p:cNvSpPr txBox="1">
            <a:spLocks noChangeArrowheads="1"/>
          </p:cNvSpPr>
          <p:nvPr/>
        </p:nvSpPr>
        <p:spPr bwMode="auto">
          <a:xfrm>
            <a:off x="5540375" y="3789363"/>
            <a:ext cx="63976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Tertiary follicle</a:t>
            </a:r>
          </a:p>
        </p:txBody>
      </p:sp>
      <p:sp>
        <p:nvSpPr>
          <p:cNvPr id="17473" name="TextBox 334"/>
          <p:cNvSpPr txBox="1">
            <a:spLocks noChangeArrowheads="1"/>
          </p:cNvSpPr>
          <p:nvPr/>
        </p:nvSpPr>
        <p:spPr bwMode="auto">
          <a:xfrm>
            <a:off x="5470525" y="5726113"/>
            <a:ext cx="6350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Corpus luteum</a:t>
            </a:r>
          </a:p>
        </p:txBody>
      </p:sp>
      <p:sp>
        <p:nvSpPr>
          <p:cNvPr id="17474" name="Rectangle 335"/>
          <p:cNvSpPr>
            <a:spLocks noChangeArrowheads="1"/>
          </p:cNvSpPr>
          <p:nvPr/>
        </p:nvSpPr>
        <p:spPr bwMode="auto">
          <a:xfrm>
            <a:off x="5470525" y="4584700"/>
            <a:ext cx="835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600" b="1"/>
              <a:t>Ovulation of</a:t>
            </a:r>
          </a:p>
          <a:p>
            <a:r>
              <a:rPr lang="en-US" sz="600" b="1"/>
              <a:t>mature</a:t>
            </a:r>
          </a:p>
          <a:p>
            <a:r>
              <a:rPr lang="en-US" sz="600" b="1"/>
              <a:t>(graafian)</a:t>
            </a:r>
          </a:p>
          <a:p>
            <a:r>
              <a:rPr lang="en-US" sz="600" b="1"/>
              <a:t>follicle</a:t>
            </a:r>
          </a:p>
        </p:txBody>
      </p:sp>
      <p:sp>
        <p:nvSpPr>
          <p:cNvPr id="17475" name="Rectangle 5"/>
          <p:cNvSpPr>
            <a:spLocks noChangeArrowheads="1"/>
          </p:cNvSpPr>
          <p:nvPr/>
        </p:nvSpPr>
        <p:spPr bwMode="auto">
          <a:xfrm>
            <a:off x="1651000" y="6426200"/>
            <a:ext cx="5842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/>
              <a:t>(Primordial &amp; Primary follicle): © Ed Reschke; (Secondary follicle): © McGraw- Hill Education/Al Telser; (Tertiary follicle): © Ed Reschke/Photolibrary/ Getty Images;</a:t>
            </a:r>
            <a:br>
              <a:rPr lang="en-US" sz="600"/>
            </a:br>
            <a:r>
              <a:rPr lang="en-US" sz="600"/>
              <a:t>(graafian follicle): ©  Landrum B. Shettles, MD; ( Corpus luteum): © McGraw-Hill Education/Al Telser</a:t>
            </a:r>
          </a:p>
        </p:txBody>
      </p:sp>
      <p:sp>
        <p:nvSpPr>
          <p:cNvPr id="17476" name="Line 7"/>
          <p:cNvSpPr>
            <a:spLocks noChangeShapeType="1"/>
          </p:cNvSpPr>
          <p:nvPr/>
        </p:nvSpPr>
        <p:spPr bwMode="auto">
          <a:xfrm>
            <a:off x="2497138" y="927100"/>
            <a:ext cx="301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77" name="Freeform 8"/>
          <p:cNvSpPr>
            <a:spLocks/>
          </p:cNvSpPr>
          <p:nvPr/>
        </p:nvSpPr>
        <p:spPr bwMode="auto">
          <a:xfrm>
            <a:off x="2530475" y="736600"/>
            <a:ext cx="257175" cy="404813"/>
          </a:xfrm>
          <a:custGeom>
            <a:avLst/>
            <a:gdLst>
              <a:gd name="T0" fmla="*/ 2147483647 w 162"/>
              <a:gd name="T1" fmla="*/ 2147483647 h 255"/>
              <a:gd name="T2" fmla="*/ 2147483647 w 162"/>
              <a:gd name="T3" fmla="*/ 2147483647 h 255"/>
              <a:gd name="T4" fmla="*/ 2147483647 w 162"/>
              <a:gd name="T5" fmla="*/ 2147483647 h 255"/>
              <a:gd name="T6" fmla="*/ 2147483647 w 162"/>
              <a:gd name="T7" fmla="*/ 2147483647 h 255"/>
              <a:gd name="T8" fmla="*/ 2147483647 w 162"/>
              <a:gd name="T9" fmla="*/ 2147483647 h 255"/>
              <a:gd name="T10" fmla="*/ 2147483647 w 162"/>
              <a:gd name="T11" fmla="*/ 2147483647 h 255"/>
              <a:gd name="T12" fmla="*/ 2147483647 w 162"/>
              <a:gd name="T13" fmla="*/ 2147483647 h 255"/>
              <a:gd name="T14" fmla="*/ 2147483647 w 162"/>
              <a:gd name="T15" fmla="*/ 2147483647 h 255"/>
              <a:gd name="T16" fmla="*/ 2147483647 w 162"/>
              <a:gd name="T17" fmla="*/ 2147483647 h 255"/>
              <a:gd name="T18" fmla="*/ 2147483647 w 162"/>
              <a:gd name="T19" fmla="*/ 2147483647 h 255"/>
              <a:gd name="T20" fmla="*/ 2147483647 w 162"/>
              <a:gd name="T21" fmla="*/ 2147483647 h 255"/>
              <a:gd name="T22" fmla="*/ 2147483647 w 162"/>
              <a:gd name="T23" fmla="*/ 2147483647 h 255"/>
              <a:gd name="T24" fmla="*/ 2147483647 w 162"/>
              <a:gd name="T25" fmla="*/ 2147483647 h 255"/>
              <a:gd name="T26" fmla="*/ 2147483647 w 162"/>
              <a:gd name="T27" fmla="*/ 2147483647 h 255"/>
              <a:gd name="T28" fmla="*/ 2147483647 w 162"/>
              <a:gd name="T29" fmla="*/ 2147483647 h 255"/>
              <a:gd name="T30" fmla="*/ 2147483647 w 162"/>
              <a:gd name="T31" fmla="*/ 2147483647 h 255"/>
              <a:gd name="T32" fmla="*/ 2147483647 w 162"/>
              <a:gd name="T33" fmla="*/ 2147483647 h 255"/>
              <a:gd name="T34" fmla="*/ 2147483647 w 162"/>
              <a:gd name="T35" fmla="*/ 2147483647 h 255"/>
              <a:gd name="T36" fmla="*/ 2147483647 w 162"/>
              <a:gd name="T37" fmla="*/ 2147483647 h 255"/>
              <a:gd name="T38" fmla="*/ 2147483647 w 162"/>
              <a:gd name="T39" fmla="*/ 2147483647 h 255"/>
              <a:gd name="T40" fmla="*/ 2147483647 w 162"/>
              <a:gd name="T41" fmla="*/ 2147483647 h 255"/>
              <a:gd name="T42" fmla="*/ 0 w 162"/>
              <a:gd name="T43" fmla="*/ 2147483647 h 255"/>
              <a:gd name="T44" fmla="*/ 2147483647 w 162"/>
              <a:gd name="T45" fmla="*/ 2147483647 h 255"/>
              <a:gd name="T46" fmla="*/ 2147483647 w 162"/>
              <a:gd name="T47" fmla="*/ 2147483647 h 255"/>
              <a:gd name="T48" fmla="*/ 2147483647 w 162"/>
              <a:gd name="T49" fmla="*/ 2147483647 h 255"/>
              <a:gd name="T50" fmla="*/ 2147483647 w 162"/>
              <a:gd name="T51" fmla="*/ 2147483647 h 255"/>
              <a:gd name="T52" fmla="*/ 2147483647 w 162"/>
              <a:gd name="T53" fmla="*/ 2147483647 h 255"/>
              <a:gd name="T54" fmla="*/ 2147483647 w 162"/>
              <a:gd name="T55" fmla="*/ 2147483647 h 255"/>
              <a:gd name="T56" fmla="*/ 2147483647 w 162"/>
              <a:gd name="T57" fmla="*/ 2147483647 h 255"/>
              <a:gd name="T58" fmla="*/ 2147483647 w 162"/>
              <a:gd name="T59" fmla="*/ 2147483647 h 255"/>
              <a:gd name="T60" fmla="*/ 2147483647 w 162"/>
              <a:gd name="T61" fmla="*/ 2147483647 h 255"/>
              <a:gd name="T62" fmla="*/ 2147483647 w 162"/>
              <a:gd name="T63" fmla="*/ 2147483647 h 255"/>
              <a:gd name="T64" fmla="*/ 2147483647 w 162"/>
              <a:gd name="T65" fmla="*/ 0 h 255"/>
              <a:gd name="T66" fmla="*/ 2147483647 w 162"/>
              <a:gd name="T67" fmla="*/ 0 h 255"/>
              <a:gd name="T68" fmla="*/ 2147483647 w 162"/>
              <a:gd name="T69" fmla="*/ 2147483647 h 2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2"/>
              <a:gd name="T106" fmla="*/ 0 h 255"/>
              <a:gd name="T107" fmla="*/ 162 w 162"/>
              <a:gd name="T108" fmla="*/ 255 h 25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2" h="255">
                <a:moveTo>
                  <a:pt x="162" y="240"/>
                </a:moveTo>
                <a:lnTo>
                  <a:pt x="162" y="240"/>
                </a:lnTo>
                <a:lnTo>
                  <a:pt x="151" y="246"/>
                </a:lnTo>
                <a:lnTo>
                  <a:pt x="142" y="249"/>
                </a:lnTo>
                <a:lnTo>
                  <a:pt x="133" y="252"/>
                </a:lnTo>
                <a:lnTo>
                  <a:pt x="123" y="255"/>
                </a:lnTo>
                <a:lnTo>
                  <a:pt x="112" y="255"/>
                </a:lnTo>
                <a:lnTo>
                  <a:pt x="102" y="255"/>
                </a:lnTo>
                <a:lnTo>
                  <a:pt x="91" y="255"/>
                </a:lnTo>
                <a:lnTo>
                  <a:pt x="82" y="252"/>
                </a:lnTo>
                <a:lnTo>
                  <a:pt x="72" y="249"/>
                </a:lnTo>
                <a:lnTo>
                  <a:pt x="63" y="244"/>
                </a:lnTo>
                <a:lnTo>
                  <a:pt x="54" y="238"/>
                </a:lnTo>
                <a:lnTo>
                  <a:pt x="45" y="232"/>
                </a:lnTo>
                <a:lnTo>
                  <a:pt x="36" y="223"/>
                </a:lnTo>
                <a:lnTo>
                  <a:pt x="28" y="214"/>
                </a:lnTo>
                <a:lnTo>
                  <a:pt x="21" y="204"/>
                </a:lnTo>
                <a:lnTo>
                  <a:pt x="15" y="193"/>
                </a:lnTo>
                <a:lnTo>
                  <a:pt x="7" y="175"/>
                </a:lnTo>
                <a:lnTo>
                  <a:pt x="3" y="156"/>
                </a:lnTo>
                <a:lnTo>
                  <a:pt x="0" y="138"/>
                </a:lnTo>
                <a:lnTo>
                  <a:pt x="1" y="120"/>
                </a:lnTo>
                <a:lnTo>
                  <a:pt x="3" y="102"/>
                </a:lnTo>
                <a:lnTo>
                  <a:pt x="7" y="84"/>
                </a:lnTo>
                <a:lnTo>
                  <a:pt x="15" y="67"/>
                </a:lnTo>
                <a:lnTo>
                  <a:pt x="24" y="52"/>
                </a:lnTo>
                <a:lnTo>
                  <a:pt x="33" y="39"/>
                </a:lnTo>
                <a:lnTo>
                  <a:pt x="45" y="27"/>
                </a:lnTo>
                <a:lnTo>
                  <a:pt x="58" y="16"/>
                </a:lnTo>
                <a:lnTo>
                  <a:pt x="72" y="9"/>
                </a:lnTo>
                <a:lnTo>
                  <a:pt x="87" y="3"/>
                </a:lnTo>
                <a:lnTo>
                  <a:pt x="103" y="0"/>
                </a:lnTo>
                <a:lnTo>
                  <a:pt x="120" y="0"/>
                </a:lnTo>
                <a:lnTo>
                  <a:pt x="138" y="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78" name="Line 10"/>
          <p:cNvSpPr>
            <a:spLocks noChangeShapeType="1"/>
          </p:cNvSpPr>
          <p:nvPr/>
        </p:nvSpPr>
        <p:spPr bwMode="auto">
          <a:xfrm>
            <a:off x="2901950" y="1133475"/>
            <a:ext cx="1588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79" name="Line 13"/>
          <p:cNvSpPr>
            <a:spLocks noChangeShapeType="1"/>
          </p:cNvSpPr>
          <p:nvPr/>
        </p:nvSpPr>
        <p:spPr bwMode="auto">
          <a:xfrm flipH="1">
            <a:off x="2370138" y="2374900"/>
            <a:ext cx="347662" cy="401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0" name="Freeform 15"/>
          <p:cNvSpPr>
            <a:spLocks/>
          </p:cNvSpPr>
          <p:nvPr/>
        </p:nvSpPr>
        <p:spPr bwMode="auto">
          <a:xfrm>
            <a:off x="2784475" y="1970088"/>
            <a:ext cx="114300" cy="309562"/>
          </a:xfrm>
          <a:custGeom>
            <a:avLst/>
            <a:gdLst>
              <a:gd name="T0" fmla="*/ 2147483647 w 72"/>
              <a:gd name="T1" fmla="*/ 0 h 195"/>
              <a:gd name="T2" fmla="*/ 2147483647 w 72"/>
              <a:gd name="T3" fmla="*/ 0 h 195"/>
              <a:gd name="T4" fmla="*/ 2147483647 w 72"/>
              <a:gd name="T5" fmla="*/ 2147483647 h 195"/>
              <a:gd name="T6" fmla="*/ 2147483647 w 72"/>
              <a:gd name="T7" fmla="*/ 2147483647 h 195"/>
              <a:gd name="T8" fmla="*/ 2147483647 w 72"/>
              <a:gd name="T9" fmla="*/ 2147483647 h 195"/>
              <a:gd name="T10" fmla="*/ 2147483647 w 72"/>
              <a:gd name="T11" fmla="*/ 2147483647 h 195"/>
              <a:gd name="T12" fmla="*/ 2147483647 w 72"/>
              <a:gd name="T13" fmla="*/ 2147483647 h 195"/>
              <a:gd name="T14" fmla="*/ 2147483647 w 72"/>
              <a:gd name="T15" fmla="*/ 2147483647 h 195"/>
              <a:gd name="T16" fmla="*/ 2147483647 w 72"/>
              <a:gd name="T17" fmla="*/ 2147483647 h 195"/>
              <a:gd name="T18" fmla="*/ 0 w 72"/>
              <a:gd name="T19" fmla="*/ 2147483647 h 1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2"/>
              <a:gd name="T31" fmla="*/ 0 h 195"/>
              <a:gd name="T32" fmla="*/ 72 w 72"/>
              <a:gd name="T33" fmla="*/ 195 h 19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2" h="195">
                <a:moveTo>
                  <a:pt x="72" y="0"/>
                </a:moveTo>
                <a:lnTo>
                  <a:pt x="72" y="0"/>
                </a:lnTo>
                <a:lnTo>
                  <a:pt x="68" y="28"/>
                </a:lnTo>
                <a:lnTo>
                  <a:pt x="63" y="55"/>
                </a:lnTo>
                <a:lnTo>
                  <a:pt x="56" y="82"/>
                </a:lnTo>
                <a:lnTo>
                  <a:pt x="47" y="108"/>
                </a:lnTo>
                <a:lnTo>
                  <a:pt x="36" y="132"/>
                </a:lnTo>
                <a:lnTo>
                  <a:pt x="26" y="156"/>
                </a:lnTo>
                <a:lnTo>
                  <a:pt x="14" y="175"/>
                </a:lnTo>
                <a:lnTo>
                  <a:pt x="0" y="19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1" name="Line 16"/>
          <p:cNvSpPr>
            <a:spLocks noChangeShapeType="1"/>
          </p:cNvSpPr>
          <p:nvPr/>
        </p:nvSpPr>
        <p:spPr bwMode="auto">
          <a:xfrm flipV="1">
            <a:off x="2897188" y="1731963"/>
            <a:ext cx="1587" cy="373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2" name="Line 20"/>
          <p:cNvSpPr>
            <a:spLocks noChangeShapeType="1"/>
          </p:cNvSpPr>
          <p:nvPr/>
        </p:nvSpPr>
        <p:spPr bwMode="auto">
          <a:xfrm>
            <a:off x="2901950" y="2695575"/>
            <a:ext cx="1588" cy="144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3" name="Line 22"/>
          <p:cNvSpPr>
            <a:spLocks noChangeShapeType="1"/>
          </p:cNvSpPr>
          <p:nvPr/>
        </p:nvSpPr>
        <p:spPr bwMode="auto">
          <a:xfrm>
            <a:off x="2984500" y="4575175"/>
            <a:ext cx="288925" cy="428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4" name="Line 24"/>
          <p:cNvSpPr>
            <a:spLocks noChangeShapeType="1"/>
          </p:cNvSpPr>
          <p:nvPr/>
        </p:nvSpPr>
        <p:spPr bwMode="auto">
          <a:xfrm flipH="1">
            <a:off x="2516188" y="4575175"/>
            <a:ext cx="287337" cy="428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5" name="Line 26"/>
          <p:cNvSpPr>
            <a:spLocks noChangeShapeType="1"/>
          </p:cNvSpPr>
          <p:nvPr/>
        </p:nvSpPr>
        <p:spPr bwMode="auto">
          <a:xfrm flipH="1">
            <a:off x="2970213" y="5103813"/>
            <a:ext cx="214312" cy="323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6" name="Line 28"/>
          <p:cNvSpPr>
            <a:spLocks noChangeShapeType="1"/>
          </p:cNvSpPr>
          <p:nvPr/>
        </p:nvSpPr>
        <p:spPr bwMode="auto">
          <a:xfrm>
            <a:off x="3349625" y="6146800"/>
            <a:ext cx="1588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7" name="Line 30"/>
          <p:cNvSpPr>
            <a:spLocks noChangeShapeType="1"/>
          </p:cNvSpPr>
          <p:nvPr/>
        </p:nvSpPr>
        <p:spPr bwMode="auto">
          <a:xfrm>
            <a:off x="3349625" y="5419725"/>
            <a:ext cx="1588" cy="285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8" name="Line 45"/>
          <p:cNvSpPr>
            <a:spLocks noChangeShapeType="1"/>
          </p:cNvSpPr>
          <p:nvPr/>
        </p:nvSpPr>
        <p:spPr bwMode="auto">
          <a:xfrm>
            <a:off x="5341938" y="5251450"/>
            <a:ext cx="257175" cy="1381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9" name="Line 36"/>
          <p:cNvSpPr>
            <a:spLocks noChangeShapeType="1"/>
          </p:cNvSpPr>
          <p:nvPr/>
        </p:nvSpPr>
        <p:spPr bwMode="auto">
          <a:xfrm>
            <a:off x="4606925" y="900113"/>
            <a:ext cx="406400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0" name="Freeform 37"/>
          <p:cNvSpPr>
            <a:spLocks/>
          </p:cNvSpPr>
          <p:nvPr/>
        </p:nvSpPr>
        <p:spPr bwMode="auto">
          <a:xfrm>
            <a:off x="4632325" y="947738"/>
            <a:ext cx="431800" cy="57150"/>
          </a:xfrm>
          <a:custGeom>
            <a:avLst/>
            <a:gdLst>
              <a:gd name="T0" fmla="*/ 0 w 272"/>
              <a:gd name="T1" fmla="*/ 2147483647 h 36"/>
              <a:gd name="T2" fmla="*/ 2147483647 w 272"/>
              <a:gd name="T3" fmla="*/ 2147483647 h 36"/>
              <a:gd name="T4" fmla="*/ 2147483647 w 272"/>
              <a:gd name="T5" fmla="*/ 0 h 36"/>
              <a:gd name="T6" fmla="*/ 0 60000 65536"/>
              <a:gd name="T7" fmla="*/ 0 60000 65536"/>
              <a:gd name="T8" fmla="*/ 0 60000 65536"/>
              <a:gd name="T9" fmla="*/ 0 w 272"/>
              <a:gd name="T10" fmla="*/ 0 h 36"/>
              <a:gd name="T11" fmla="*/ 272 w 272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36">
                <a:moveTo>
                  <a:pt x="0" y="36"/>
                </a:moveTo>
                <a:lnTo>
                  <a:pt x="234" y="36"/>
                </a:lnTo>
                <a:lnTo>
                  <a:pt x="272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1" name="Line 40"/>
          <p:cNvSpPr>
            <a:spLocks noChangeShapeType="1"/>
          </p:cNvSpPr>
          <p:nvPr/>
        </p:nvSpPr>
        <p:spPr bwMode="auto">
          <a:xfrm flipV="1">
            <a:off x="4946650" y="1065213"/>
            <a:ext cx="57150" cy="968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2" name="Line 43"/>
          <p:cNvSpPr>
            <a:spLocks noChangeShapeType="1"/>
          </p:cNvSpPr>
          <p:nvPr/>
        </p:nvSpPr>
        <p:spPr bwMode="auto">
          <a:xfrm>
            <a:off x="4419600" y="5249863"/>
            <a:ext cx="927100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3" name="Line 47"/>
          <p:cNvSpPr>
            <a:spLocks noChangeShapeType="1"/>
          </p:cNvSpPr>
          <p:nvPr/>
        </p:nvSpPr>
        <p:spPr bwMode="auto">
          <a:xfrm>
            <a:off x="4579938" y="5511800"/>
            <a:ext cx="795337" cy="1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4" name="Line 48"/>
          <p:cNvSpPr>
            <a:spLocks noChangeShapeType="1"/>
          </p:cNvSpPr>
          <p:nvPr/>
        </p:nvSpPr>
        <p:spPr bwMode="auto">
          <a:xfrm>
            <a:off x="4635500" y="2520950"/>
            <a:ext cx="244475" cy="1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5" name="Line 50"/>
          <p:cNvSpPr>
            <a:spLocks noChangeShapeType="1"/>
          </p:cNvSpPr>
          <p:nvPr/>
        </p:nvSpPr>
        <p:spPr bwMode="auto">
          <a:xfrm>
            <a:off x="4635500" y="3098800"/>
            <a:ext cx="261938" cy="1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6" name="Line 52"/>
          <p:cNvSpPr>
            <a:spLocks noChangeShapeType="1"/>
          </p:cNvSpPr>
          <p:nvPr/>
        </p:nvSpPr>
        <p:spPr bwMode="auto">
          <a:xfrm>
            <a:off x="4608513" y="3260725"/>
            <a:ext cx="300037" cy="1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7" name="Line 54"/>
          <p:cNvSpPr>
            <a:spLocks noChangeShapeType="1"/>
          </p:cNvSpPr>
          <p:nvPr/>
        </p:nvSpPr>
        <p:spPr bwMode="auto">
          <a:xfrm>
            <a:off x="4570413" y="3430588"/>
            <a:ext cx="279400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8" name="Line 55"/>
          <p:cNvSpPr>
            <a:spLocks noChangeShapeType="1"/>
          </p:cNvSpPr>
          <p:nvPr/>
        </p:nvSpPr>
        <p:spPr bwMode="auto">
          <a:xfrm>
            <a:off x="4419600" y="4011613"/>
            <a:ext cx="554038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9" name="Line 57"/>
          <p:cNvSpPr>
            <a:spLocks noChangeShapeType="1"/>
          </p:cNvSpPr>
          <p:nvPr/>
        </p:nvSpPr>
        <p:spPr bwMode="auto">
          <a:xfrm>
            <a:off x="4373563" y="3878263"/>
            <a:ext cx="666750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0" name="Freeform 58"/>
          <p:cNvSpPr>
            <a:spLocks/>
          </p:cNvSpPr>
          <p:nvPr/>
        </p:nvSpPr>
        <p:spPr bwMode="auto">
          <a:xfrm>
            <a:off x="4665663" y="1066800"/>
            <a:ext cx="438150" cy="95250"/>
          </a:xfrm>
          <a:custGeom>
            <a:avLst/>
            <a:gdLst>
              <a:gd name="T0" fmla="*/ 0 w 276"/>
              <a:gd name="T1" fmla="*/ 2147483647 h 60"/>
              <a:gd name="T2" fmla="*/ 2147483647 w 276"/>
              <a:gd name="T3" fmla="*/ 2147483647 h 60"/>
              <a:gd name="T4" fmla="*/ 2147483647 w 276"/>
              <a:gd name="T5" fmla="*/ 0 h 60"/>
              <a:gd name="T6" fmla="*/ 0 60000 65536"/>
              <a:gd name="T7" fmla="*/ 0 60000 65536"/>
              <a:gd name="T8" fmla="*/ 0 60000 65536"/>
              <a:gd name="T9" fmla="*/ 0 w 276"/>
              <a:gd name="T10" fmla="*/ 0 h 60"/>
              <a:gd name="T11" fmla="*/ 276 w 276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" h="60">
                <a:moveTo>
                  <a:pt x="0" y="60"/>
                </a:moveTo>
                <a:lnTo>
                  <a:pt x="177" y="60"/>
                </a:lnTo>
                <a:lnTo>
                  <a:pt x="276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1" name="Line 59"/>
          <p:cNvSpPr>
            <a:spLocks noChangeShapeType="1"/>
          </p:cNvSpPr>
          <p:nvPr/>
        </p:nvSpPr>
        <p:spPr bwMode="auto">
          <a:xfrm>
            <a:off x="4325938" y="4254500"/>
            <a:ext cx="282575" cy="1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2" name="Line 61"/>
          <p:cNvSpPr>
            <a:spLocks noChangeShapeType="1"/>
          </p:cNvSpPr>
          <p:nvPr/>
        </p:nvSpPr>
        <p:spPr bwMode="auto">
          <a:xfrm>
            <a:off x="4332288" y="4478338"/>
            <a:ext cx="300037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3" name="Line 63"/>
          <p:cNvSpPr>
            <a:spLocks noChangeShapeType="1"/>
          </p:cNvSpPr>
          <p:nvPr/>
        </p:nvSpPr>
        <p:spPr bwMode="auto">
          <a:xfrm>
            <a:off x="4554538" y="4868863"/>
            <a:ext cx="352425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4" name="Line 45"/>
          <p:cNvSpPr>
            <a:spLocks noChangeShapeType="1"/>
          </p:cNvSpPr>
          <p:nvPr/>
        </p:nvSpPr>
        <p:spPr bwMode="auto">
          <a:xfrm>
            <a:off x="5341938" y="5251450"/>
            <a:ext cx="257175" cy="1381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5" name="Line 36"/>
          <p:cNvSpPr>
            <a:spLocks noChangeShapeType="1"/>
          </p:cNvSpPr>
          <p:nvPr/>
        </p:nvSpPr>
        <p:spPr bwMode="auto">
          <a:xfrm>
            <a:off x="4606925" y="900113"/>
            <a:ext cx="4064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6" name="Freeform 37"/>
          <p:cNvSpPr>
            <a:spLocks/>
          </p:cNvSpPr>
          <p:nvPr/>
        </p:nvSpPr>
        <p:spPr bwMode="auto">
          <a:xfrm>
            <a:off x="4632325" y="947738"/>
            <a:ext cx="431800" cy="57150"/>
          </a:xfrm>
          <a:custGeom>
            <a:avLst/>
            <a:gdLst>
              <a:gd name="T0" fmla="*/ 0 w 272"/>
              <a:gd name="T1" fmla="*/ 2147483647 h 36"/>
              <a:gd name="T2" fmla="*/ 2147483647 w 272"/>
              <a:gd name="T3" fmla="*/ 2147483647 h 36"/>
              <a:gd name="T4" fmla="*/ 2147483647 w 272"/>
              <a:gd name="T5" fmla="*/ 0 h 36"/>
              <a:gd name="T6" fmla="*/ 0 60000 65536"/>
              <a:gd name="T7" fmla="*/ 0 60000 65536"/>
              <a:gd name="T8" fmla="*/ 0 60000 65536"/>
              <a:gd name="T9" fmla="*/ 0 w 272"/>
              <a:gd name="T10" fmla="*/ 0 h 36"/>
              <a:gd name="T11" fmla="*/ 272 w 272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36">
                <a:moveTo>
                  <a:pt x="0" y="36"/>
                </a:moveTo>
                <a:lnTo>
                  <a:pt x="234" y="36"/>
                </a:lnTo>
                <a:lnTo>
                  <a:pt x="272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7" name="Line 40"/>
          <p:cNvSpPr>
            <a:spLocks noChangeShapeType="1"/>
          </p:cNvSpPr>
          <p:nvPr/>
        </p:nvSpPr>
        <p:spPr bwMode="auto">
          <a:xfrm flipV="1">
            <a:off x="4946650" y="1065213"/>
            <a:ext cx="57150" cy="968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8" name="Line 43"/>
          <p:cNvSpPr>
            <a:spLocks noChangeShapeType="1"/>
          </p:cNvSpPr>
          <p:nvPr/>
        </p:nvSpPr>
        <p:spPr bwMode="auto">
          <a:xfrm>
            <a:off x="4419600" y="5249863"/>
            <a:ext cx="9271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9" name="Line 47"/>
          <p:cNvSpPr>
            <a:spLocks noChangeShapeType="1"/>
          </p:cNvSpPr>
          <p:nvPr/>
        </p:nvSpPr>
        <p:spPr bwMode="auto">
          <a:xfrm>
            <a:off x="4579938" y="5511800"/>
            <a:ext cx="79533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0" name="Line 48"/>
          <p:cNvSpPr>
            <a:spLocks noChangeShapeType="1"/>
          </p:cNvSpPr>
          <p:nvPr/>
        </p:nvSpPr>
        <p:spPr bwMode="auto">
          <a:xfrm>
            <a:off x="4635500" y="2520950"/>
            <a:ext cx="2444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1" name="Line 50"/>
          <p:cNvSpPr>
            <a:spLocks noChangeShapeType="1"/>
          </p:cNvSpPr>
          <p:nvPr/>
        </p:nvSpPr>
        <p:spPr bwMode="auto">
          <a:xfrm>
            <a:off x="4635500" y="3098800"/>
            <a:ext cx="26193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2" name="Line 52"/>
          <p:cNvSpPr>
            <a:spLocks noChangeShapeType="1"/>
          </p:cNvSpPr>
          <p:nvPr/>
        </p:nvSpPr>
        <p:spPr bwMode="auto">
          <a:xfrm>
            <a:off x="4608513" y="3260725"/>
            <a:ext cx="30003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3" name="Line 54"/>
          <p:cNvSpPr>
            <a:spLocks noChangeShapeType="1"/>
          </p:cNvSpPr>
          <p:nvPr/>
        </p:nvSpPr>
        <p:spPr bwMode="auto">
          <a:xfrm>
            <a:off x="4570413" y="3430588"/>
            <a:ext cx="2794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4" name="Line 55"/>
          <p:cNvSpPr>
            <a:spLocks noChangeShapeType="1"/>
          </p:cNvSpPr>
          <p:nvPr/>
        </p:nvSpPr>
        <p:spPr bwMode="auto">
          <a:xfrm>
            <a:off x="4419600" y="4011613"/>
            <a:ext cx="55403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5" name="Line 57"/>
          <p:cNvSpPr>
            <a:spLocks noChangeShapeType="1"/>
          </p:cNvSpPr>
          <p:nvPr/>
        </p:nvSpPr>
        <p:spPr bwMode="auto">
          <a:xfrm>
            <a:off x="4373563" y="3878263"/>
            <a:ext cx="6667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6" name="Freeform 58"/>
          <p:cNvSpPr>
            <a:spLocks/>
          </p:cNvSpPr>
          <p:nvPr/>
        </p:nvSpPr>
        <p:spPr bwMode="auto">
          <a:xfrm>
            <a:off x="4665663" y="1066800"/>
            <a:ext cx="438150" cy="95250"/>
          </a:xfrm>
          <a:custGeom>
            <a:avLst/>
            <a:gdLst>
              <a:gd name="T0" fmla="*/ 0 w 276"/>
              <a:gd name="T1" fmla="*/ 2147483647 h 60"/>
              <a:gd name="T2" fmla="*/ 2147483647 w 276"/>
              <a:gd name="T3" fmla="*/ 2147483647 h 60"/>
              <a:gd name="T4" fmla="*/ 2147483647 w 276"/>
              <a:gd name="T5" fmla="*/ 0 h 60"/>
              <a:gd name="T6" fmla="*/ 0 60000 65536"/>
              <a:gd name="T7" fmla="*/ 0 60000 65536"/>
              <a:gd name="T8" fmla="*/ 0 60000 65536"/>
              <a:gd name="T9" fmla="*/ 0 w 276"/>
              <a:gd name="T10" fmla="*/ 0 h 60"/>
              <a:gd name="T11" fmla="*/ 276 w 276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" h="60">
                <a:moveTo>
                  <a:pt x="0" y="60"/>
                </a:moveTo>
                <a:lnTo>
                  <a:pt x="177" y="60"/>
                </a:lnTo>
                <a:lnTo>
                  <a:pt x="276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7" name="Line 59"/>
          <p:cNvSpPr>
            <a:spLocks noChangeShapeType="1"/>
          </p:cNvSpPr>
          <p:nvPr/>
        </p:nvSpPr>
        <p:spPr bwMode="auto">
          <a:xfrm>
            <a:off x="4325938" y="4254500"/>
            <a:ext cx="2825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8" name="Line 61"/>
          <p:cNvSpPr>
            <a:spLocks noChangeShapeType="1"/>
          </p:cNvSpPr>
          <p:nvPr/>
        </p:nvSpPr>
        <p:spPr bwMode="auto">
          <a:xfrm>
            <a:off x="4332288" y="4478338"/>
            <a:ext cx="30003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9" name="Line 63"/>
          <p:cNvSpPr>
            <a:spLocks noChangeShapeType="1"/>
          </p:cNvSpPr>
          <p:nvPr/>
        </p:nvSpPr>
        <p:spPr bwMode="auto">
          <a:xfrm>
            <a:off x="4554538" y="4868863"/>
            <a:ext cx="3524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28.12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828800" y="1892300"/>
            <a:ext cx="5486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828800" y="4687888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a: © Ed Reschke; b: © Ed Reschke/Photolibrary/Getty Images</a:t>
            </a:r>
          </a:p>
        </p:txBody>
      </p:sp>
      <p:pic>
        <p:nvPicPr>
          <p:cNvPr id="18437" name="Picture 2" descr="\\172.16.3.215\data4\Graphics\Powerpoint\MH_DCM\MH_DCM-TEXTEDIT PROJECTS\SALADIN 7e\Processed files\chapt28\chapt28_textedit\jpg\sal03717_28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2111375"/>
            <a:ext cx="73914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13"/>
          <p:cNvSpPr>
            <a:spLocks noChangeShapeType="1"/>
          </p:cNvSpPr>
          <p:nvPr/>
        </p:nvSpPr>
        <p:spPr bwMode="auto">
          <a:xfrm flipH="1" flipV="1">
            <a:off x="1246188" y="3200400"/>
            <a:ext cx="387350" cy="3190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Line 25"/>
          <p:cNvSpPr>
            <a:spLocks noChangeShapeType="1"/>
          </p:cNvSpPr>
          <p:nvPr/>
        </p:nvSpPr>
        <p:spPr bwMode="auto">
          <a:xfrm flipH="1" flipV="1">
            <a:off x="1246188" y="3201988"/>
            <a:ext cx="387350" cy="317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 flipH="1">
            <a:off x="2587625" y="2684463"/>
            <a:ext cx="785813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 flipH="1" flipV="1">
            <a:off x="2703513" y="2508250"/>
            <a:ext cx="88900" cy="1762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 flipH="1" flipV="1">
            <a:off x="2111375" y="3752850"/>
            <a:ext cx="119063" cy="101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3" name="Freeform 10"/>
          <p:cNvSpPr>
            <a:spLocks/>
          </p:cNvSpPr>
          <p:nvPr/>
        </p:nvSpPr>
        <p:spPr bwMode="auto">
          <a:xfrm>
            <a:off x="1225550" y="3617913"/>
            <a:ext cx="2147888" cy="242887"/>
          </a:xfrm>
          <a:custGeom>
            <a:avLst/>
            <a:gdLst>
              <a:gd name="T0" fmla="*/ 2147483647 w 1277"/>
              <a:gd name="T1" fmla="*/ 2147483647 h 145"/>
              <a:gd name="T2" fmla="*/ 2147483647 w 1277"/>
              <a:gd name="T3" fmla="*/ 2147483647 h 145"/>
              <a:gd name="T4" fmla="*/ 0 w 1277"/>
              <a:gd name="T5" fmla="*/ 0 h 145"/>
              <a:gd name="T6" fmla="*/ 0 60000 65536"/>
              <a:gd name="T7" fmla="*/ 0 60000 65536"/>
              <a:gd name="T8" fmla="*/ 0 60000 65536"/>
              <a:gd name="T9" fmla="*/ 0 w 1277"/>
              <a:gd name="T10" fmla="*/ 0 h 145"/>
              <a:gd name="T11" fmla="*/ 1277 w 1277"/>
              <a:gd name="T12" fmla="*/ 145 h 1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7" h="145">
                <a:moveTo>
                  <a:pt x="1277" y="145"/>
                </a:moveTo>
                <a:lnTo>
                  <a:pt x="232" y="14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 flipH="1">
            <a:off x="1282700" y="3068638"/>
            <a:ext cx="2090738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5" name="Line 12"/>
          <p:cNvSpPr>
            <a:spLocks noChangeShapeType="1"/>
          </p:cNvSpPr>
          <p:nvPr/>
        </p:nvSpPr>
        <p:spPr bwMode="auto">
          <a:xfrm flipH="1">
            <a:off x="1387475" y="3511550"/>
            <a:ext cx="198120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3221038" y="2252663"/>
            <a:ext cx="15240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7" name="Freeform 15"/>
          <p:cNvSpPr>
            <a:spLocks/>
          </p:cNvSpPr>
          <p:nvPr/>
        </p:nvSpPr>
        <p:spPr bwMode="auto">
          <a:xfrm>
            <a:off x="1216025" y="3051175"/>
            <a:ext cx="122238" cy="103188"/>
          </a:xfrm>
          <a:custGeom>
            <a:avLst/>
            <a:gdLst>
              <a:gd name="T0" fmla="*/ 0 w 73"/>
              <a:gd name="T1" fmla="*/ 2147483647 h 61"/>
              <a:gd name="T2" fmla="*/ 2147483647 w 73"/>
              <a:gd name="T3" fmla="*/ 0 h 61"/>
              <a:gd name="T4" fmla="*/ 2147483647 w 73"/>
              <a:gd name="T5" fmla="*/ 2147483647 h 61"/>
              <a:gd name="T6" fmla="*/ 2147483647 w 73"/>
              <a:gd name="T7" fmla="*/ 2147483647 h 61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1"/>
              <a:gd name="T14" fmla="*/ 73 w 73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1">
                <a:moveTo>
                  <a:pt x="0" y="40"/>
                </a:moveTo>
                <a:lnTo>
                  <a:pt x="13" y="0"/>
                </a:lnTo>
                <a:lnTo>
                  <a:pt x="73" y="22"/>
                </a:lnTo>
                <a:lnTo>
                  <a:pt x="57" y="61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8" name="Freeform 16"/>
          <p:cNvSpPr>
            <a:spLocks/>
          </p:cNvSpPr>
          <p:nvPr/>
        </p:nvSpPr>
        <p:spPr bwMode="auto">
          <a:xfrm>
            <a:off x="6116638" y="3597275"/>
            <a:ext cx="1590675" cy="506413"/>
          </a:xfrm>
          <a:custGeom>
            <a:avLst/>
            <a:gdLst>
              <a:gd name="T0" fmla="*/ 0 w 946"/>
              <a:gd name="T1" fmla="*/ 0 h 301"/>
              <a:gd name="T2" fmla="*/ 2147483647 w 946"/>
              <a:gd name="T3" fmla="*/ 2147483647 h 301"/>
              <a:gd name="T4" fmla="*/ 2147483647 w 946"/>
              <a:gd name="T5" fmla="*/ 2147483647 h 301"/>
              <a:gd name="T6" fmla="*/ 0 60000 65536"/>
              <a:gd name="T7" fmla="*/ 0 60000 65536"/>
              <a:gd name="T8" fmla="*/ 0 60000 65536"/>
              <a:gd name="T9" fmla="*/ 0 w 946"/>
              <a:gd name="T10" fmla="*/ 0 h 301"/>
              <a:gd name="T11" fmla="*/ 946 w 946"/>
              <a:gd name="T12" fmla="*/ 301 h 3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" h="301">
                <a:moveTo>
                  <a:pt x="0" y="0"/>
                </a:moveTo>
                <a:lnTo>
                  <a:pt x="254" y="301"/>
                </a:lnTo>
                <a:lnTo>
                  <a:pt x="946" y="301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>
            <a:off x="7137400" y="3789363"/>
            <a:ext cx="569913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>
            <a:off x="7145338" y="3371850"/>
            <a:ext cx="561975" cy="31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1" name="Freeform 19"/>
          <p:cNvSpPr>
            <a:spLocks/>
          </p:cNvSpPr>
          <p:nvPr/>
        </p:nvSpPr>
        <p:spPr bwMode="auto">
          <a:xfrm>
            <a:off x="6972300" y="3654425"/>
            <a:ext cx="225425" cy="266700"/>
          </a:xfrm>
          <a:custGeom>
            <a:avLst/>
            <a:gdLst>
              <a:gd name="T0" fmla="*/ 0 w 134"/>
              <a:gd name="T1" fmla="*/ 2147483647 h 159"/>
              <a:gd name="T2" fmla="*/ 2147483647 w 134"/>
              <a:gd name="T3" fmla="*/ 0 h 159"/>
              <a:gd name="T4" fmla="*/ 2147483647 w 134"/>
              <a:gd name="T5" fmla="*/ 2147483647 h 159"/>
              <a:gd name="T6" fmla="*/ 2147483647 w 134"/>
              <a:gd name="T7" fmla="*/ 2147483647 h 159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59"/>
              <a:gd name="T14" fmla="*/ 134 w 134"/>
              <a:gd name="T15" fmla="*/ 159 h 1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59">
                <a:moveTo>
                  <a:pt x="0" y="28"/>
                </a:moveTo>
                <a:lnTo>
                  <a:pt x="30" y="0"/>
                </a:lnTo>
                <a:lnTo>
                  <a:pt x="134" y="135"/>
                </a:lnTo>
                <a:lnTo>
                  <a:pt x="103" y="159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2" name="Freeform 20"/>
          <p:cNvSpPr>
            <a:spLocks/>
          </p:cNvSpPr>
          <p:nvPr/>
        </p:nvSpPr>
        <p:spPr bwMode="auto">
          <a:xfrm>
            <a:off x="6977063" y="3282950"/>
            <a:ext cx="239712" cy="200025"/>
          </a:xfrm>
          <a:custGeom>
            <a:avLst/>
            <a:gdLst>
              <a:gd name="T0" fmla="*/ 0 w 143"/>
              <a:gd name="T1" fmla="*/ 2147483647 h 119"/>
              <a:gd name="T2" fmla="*/ 2147483647 w 143"/>
              <a:gd name="T3" fmla="*/ 0 h 119"/>
              <a:gd name="T4" fmla="*/ 2147483647 w 143"/>
              <a:gd name="T5" fmla="*/ 2147483647 h 119"/>
              <a:gd name="T6" fmla="*/ 2147483647 w 143"/>
              <a:gd name="T7" fmla="*/ 2147483647 h 119"/>
              <a:gd name="T8" fmla="*/ 0 60000 65536"/>
              <a:gd name="T9" fmla="*/ 0 60000 65536"/>
              <a:gd name="T10" fmla="*/ 0 60000 65536"/>
              <a:gd name="T11" fmla="*/ 0 60000 65536"/>
              <a:gd name="T12" fmla="*/ 0 w 143"/>
              <a:gd name="T13" fmla="*/ 0 h 119"/>
              <a:gd name="T14" fmla="*/ 143 w 143"/>
              <a:gd name="T15" fmla="*/ 119 h 1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3" h="119">
                <a:moveTo>
                  <a:pt x="0" y="36"/>
                </a:moveTo>
                <a:lnTo>
                  <a:pt x="26" y="0"/>
                </a:lnTo>
                <a:lnTo>
                  <a:pt x="143" y="85"/>
                </a:lnTo>
                <a:lnTo>
                  <a:pt x="118" y="119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H="1">
            <a:off x="2581275" y="2686050"/>
            <a:ext cx="787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4" name="Freeform 22"/>
          <p:cNvSpPr>
            <a:spLocks/>
          </p:cNvSpPr>
          <p:nvPr/>
        </p:nvSpPr>
        <p:spPr bwMode="auto">
          <a:xfrm>
            <a:off x="1230313" y="3614738"/>
            <a:ext cx="2143125" cy="246062"/>
          </a:xfrm>
          <a:custGeom>
            <a:avLst/>
            <a:gdLst>
              <a:gd name="T0" fmla="*/ 2147483647 w 1274"/>
              <a:gd name="T1" fmla="*/ 2147483647 h 146"/>
              <a:gd name="T2" fmla="*/ 2147483647 w 1274"/>
              <a:gd name="T3" fmla="*/ 2147483647 h 146"/>
              <a:gd name="T4" fmla="*/ 0 w 1274"/>
              <a:gd name="T5" fmla="*/ 0 h 146"/>
              <a:gd name="T6" fmla="*/ 0 60000 65536"/>
              <a:gd name="T7" fmla="*/ 0 60000 65536"/>
              <a:gd name="T8" fmla="*/ 0 60000 65536"/>
              <a:gd name="T9" fmla="*/ 0 w 1274"/>
              <a:gd name="T10" fmla="*/ 0 h 146"/>
              <a:gd name="T11" fmla="*/ 1274 w 1274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4" h="146">
                <a:moveTo>
                  <a:pt x="1274" y="146"/>
                </a:moveTo>
                <a:lnTo>
                  <a:pt x="232" y="14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H="1">
            <a:off x="1293813" y="3068638"/>
            <a:ext cx="20891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H="1">
            <a:off x="1381125" y="3509963"/>
            <a:ext cx="19812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7" name="Line 26"/>
          <p:cNvSpPr>
            <a:spLocks noChangeShapeType="1"/>
          </p:cNvSpPr>
          <p:nvPr/>
        </p:nvSpPr>
        <p:spPr bwMode="auto">
          <a:xfrm flipH="1">
            <a:off x="6530975" y="2640013"/>
            <a:ext cx="1177925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8" name="Line 27"/>
          <p:cNvSpPr>
            <a:spLocks noChangeShapeType="1"/>
          </p:cNvSpPr>
          <p:nvPr/>
        </p:nvSpPr>
        <p:spPr bwMode="auto">
          <a:xfrm flipH="1">
            <a:off x="6507163" y="2647950"/>
            <a:ext cx="273050" cy="16351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9" name="Line 28"/>
          <p:cNvSpPr>
            <a:spLocks noChangeShapeType="1"/>
          </p:cNvSpPr>
          <p:nvPr/>
        </p:nvSpPr>
        <p:spPr bwMode="auto">
          <a:xfrm flipH="1">
            <a:off x="6527800" y="2640013"/>
            <a:ext cx="11795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0" name="Line 29"/>
          <p:cNvSpPr>
            <a:spLocks noChangeShapeType="1"/>
          </p:cNvSpPr>
          <p:nvPr/>
        </p:nvSpPr>
        <p:spPr bwMode="auto">
          <a:xfrm flipH="1">
            <a:off x="6510338" y="2644775"/>
            <a:ext cx="273050" cy="163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1" name="Line 30"/>
          <p:cNvSpPr>
            <a:spLocks noChangeShapeType="1"/>
          </p:cNvSpPr>
          <p:nvPr/>
        </p:nvSpPr>
        <p:spPr bwMode="auto">
          <a:xfrm flipH="1">
            <a:off x="3221038" y="2254250"/>
            <a:ext cx="152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2" name="Freeform 31"/>
          <p:cNvSpPr>
            <a:spLocks/>
          </p:cNvSpPr>
          <p:nvPr/>
        </p:nvSpPr>
        <p:spPr bwMode="auto">
          <a:xfrm>
            <a:off x="1214438" y="3051175"/>
            <a:ext cx="123825" cy="103188"/>
          </a:xfrm>
          <a:custGeom>
            <a:avLst/>
            <a:gdLst>
              <a:gd name="T0" fmla="*/ 0 w 74"/>
              <a:gd name="T1" fmla="*/ 2147483647 h 61"/>
              <a:gd name="T2" fmla="*/ 2147483647 w 74"/>
              <a:gd name="T3" fmla="*/ 0 h 61"/>
              <a:gd name="T4" fmla="*/ 2147483647 w 74"/>
              <a:gd name="T5" fmla="*/ 2147483647 h 61"/>
              <a:gd name="T6" fmla="*/ 2147483647 w 74"/>
              <a:gd name="T7" fmla="*/ 2147483647 h 61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1"/>
              <a:gd name="T14" fmla="*/ 74 w 74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1">
                <a:moveTo>
                  <a:pt x="0" y="41"/>
                </a:moveTo>
                <a:lnTo>
                  <a:pt x="16" y="0"/>
                </a:lnTo>
                <a:lnTo>
                  <a:pt x="74" y="20"/>
                </a:lnTo>
                <a:lnTo>
                  <a:pt x="58" y="61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3" name="Line 32"/>
          <p:cNvSpPr>
            <a:spLocks noChangeShapeType="1"/>
          </p:cNvSpPr>
          <p:nvPr/>
        </p:nvSpPr>
        <p:spPr bwMode="auto">
          <a:xfrm>
            <a:off x="6757988" y="3013075"/>
            <a:ext cx="949325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4" name="Line 33"/>
          <p:cNvSpPr>
            <a:spLocks noChangeShapeType="1"/>
          </p:cNvSpPr>
          <p:nvPr/>
        </p:nvSpPr>
        <p:spPr bwMode="auto">
          <a:xfrm>
            <a:off x="6757988" y="3011488"/>
            <a:ext cx="9493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5" name="Freeform 34"/>
          <p:cNvSpPr>
            <a:spLocks/>
          </p:cNvSpPr>
          <p:nvPr/>
        </p:nvSpPr>
        <p:spPr bwMode="auto">
          <a:xfrm>
            <a:off x="6115050" y="3597275"/>
            <a:ext cx="1589088" cy="506413"/>
          </a:xfrm>
          <a:custGeom>
            <a:avLst/>
            <a:gdLst>
              <a:gd name="T0" fmla="*/ 0 w 945"/>
              <a:gd name="T1" fmla="*/ 0 h 301"/>
              <a:gd name="T2" fmla="*/ 2147483647 w 945"/>
              <a:gd name="T3" fmla="*/ 2147483647 h 301"/>
              <a:gd name="T4" fmla="*/ 2147483647 w 945"/>
              <a:gd name="T5" fmla="*/ 2147483647 h 301"/>
              <a:gd name="T6" fmla="*/ 0 60000 65536"/>
              <a:gd name="T7" fmla="*/ 0 60000 65536"/>
              <a:gd name="T8" fmla="*/ 0 60000 65536"/>
              <a:gd name="T9" fmla="*/ 0 w 945"/>
              <a:gd name="T10" fmla="*/ 0 h 301"/>
              <a:gd name="T11" fmla="*/ 945 w 945"/>
              <a:gd name="T12" fmla="*/ 301 h 3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5" h="301">
                <a:moveTo>
                  <a:pt x="0" y="0"/>
                </a:moveTo>
                <a:lnTo>
                  <a:pt x="252" y="301"/>
                </a:lnTo>
                <a:lnTo>
                  <a:pt x="945" y="301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6" name="Line 35"/>
          <p:cNvSpPr>
            <a:spLocks noChangeShapeType="1"/>
          </p:cNvSpPr>
          <p:nvPr/>
        </p:nvSpPr>
        <p:spPr bwMode="auto">
          <a:xfrm flipH="1">
            <a:off x="7132638" y="3789363"/>
            <a:ext cx="5683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7" name="Line 36"/>
          <p:cNvSpPr>
            <a:spLocks noChangeShapeType="1"/>
          </p:cNvSpPr>
          <p:nvPr/>
        </p:nvSpPr>
        <p:spPr bwMode="auto">
          <a:xfrm flipH="1">
            <a:off x="7142163" y="3371850"/>
            <a:ext cx="5635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8" name="Freeform 37"/>
          <p:cNvSpPr>
            <a:spLocks/>
          </p:cNvSpPr>
          <p:nvPr/>
        </p:nvSpPr>
        <p:spPr bwMode="auto">
          <a:xfrm rot="-120000">
            <a:off x="6973888" y="3651250"/>
            <a:ext cx="217487" cy="279400"/>
          </a:xfrm>
          <a:custGeom>
            <a:avLst/>
            <a:gdLst>
              <a:gd name="T0" fmla="*/ 0 w 138"/>
              <a:gd name="T1" fmla="*/ 2147483647 h 158"/>
              <a:gd name="T2" fmla="*/ 2147483647 w 138"/>
              <a:gd name="T3" fmla="*/ 0 h 158"/>
              <a:gd name="T4" fmla="*/ 2147483647 w 138"/>
              <a:gd name="T5" fmla="*/ 2147483647 h 158"/>
              <a:gd name="T6" fmla="*/ 2147483647 w 138"/>
              <a:gd name="T7" fmla="*/ 2147483647 h 158"/>
              <a:gd name="T8" fmla="*/ 0 60000 65536"/>
              <a:gd name="T9" fmla="*/ 0 60000 65536"/>
              <a:gd name="T10" fmla="*/ 0 60000 65536"/>
              <a:gd name="T11" fmla="*/ 0 60000 65536"/>
              <a:gd name="T12" fmla="*/ 0 w 138"/>
              <a:gd name="T13" fmla="*/ 0 h 158"/>
              <a:gd name="T14" fmla="*/ 138 w 138"/>
              <a:gd name="T15" fmla="*/ 158 h 1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" h="158">
                <a:moveTo>
                  <a:pt x="0" y="25"/>
                </a:moveTo>
                <a:lnTo>
                  <a:pt x="36" y="0"/>
                </a:lnTo>
                <a:lnTo>
                  <a:pt x="138" y="133"/>
                </a:lnTo>
                <a:lnTo>
                  <a:pt x="104" y="15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9" name="Freeform 38"/>
          <p:cNvSpPr>
            <a:spLocks/>
          </p:cNvSpPr>
          <p:nvPr/>
        </p:nvSpPr>
        <p:spPr bwMode="auto">
          <a:xfrm>
            <a:off x="6980238" y="3282950"/>
            <a:ext cx="238125" cy="200025"/>
          </a:xfrm>
          <a:custGeom>
            <a:avLst/>
            <a:gdLst>
              <a:gd name="T0" fmla="*/ 0 w 141"/>
              <a:gd name="T1" fmla="*/ 2147483647 h 119"/>
              <a:gd name="T2" fmla="*/ 2147483647 w 141"/>
              <a:gd name="T3" fmla="*/ 0 h 119"/>
              <a:gd name="T4" fmla="*/ 2147483647 w 141"/>
              <a:gd name="T5" fmla="*/ 2147483647 h 119"/>
              <a:gd name="T6" fmla="*/ 2147483647 w 141"/>
              <a:gd name="T7" fmla="*/ 2147483647 h 119"/>
              <a:gd name="T8" fmla="*/ 0 60000 65536"/>
              <a:gd name="T9" fmla="*/ 0 60000 65536"/>
              <a:gd name="T10" fmla="*/ 0 60000 65536"/>
              <a:gd name="T11" fmla="*/ 0 60000 65536"/>
              <a:gd name="T12" fmla="*/ 0 w 141"/>
              <a:gd name="T13" fmla="*/ 0 h 119"/>
              <a:gd name="T14" fmla="*/ 141 w 141"/>
              <a:gd name="T15" fmla="*/ 119 h 1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1" h="119">
                <a:moveTo>
                  <a:pt x="0" y="34"/>
                </a:moveTo>
                <a:lnTo>
                  <a:pt x="25" y="0"/>
                </a:lnTo>
                <a:lnTo>
                  <a:pt x="141" y="84"/>
                </a:lnTo>
                <a:lnTo>
                  <a:pt x="115" y="119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0" name="Line 39"/>
          <p:cNvSpPr>
            <a:spLocks noChangeShapeType="1"/>
          </p:cNvSpPr>
          <p:nvPr/>
        </p:nvSpPr>
        <p:spPr bwMode="auto">
          <a:xfrm flipH="1">
            <a:off x="6699250" y="3197225"/>
            <a:ext cx="1008063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1" name="Freeform 40"/>
          <p:cNvSpPr>
            <a:spLocks/>
          </p:cNvSpPr>
          <p:nvPr/>
        </p:nvSpPr>
        <p:spPr bwMode="auto">
          <a:xfrm>
            <a:off x="6608763" y="3148013"/>
            <a:ext cx="142875" cy="153987"/>
          </a:xfrm>
          <a:custGeom>
            <a:avLst/>
            <a:gdLst>
              <a:gd name="T0" fmla="*/ 0 w 85"/>
              <a:gd name="T1" fmla="*/ 2147483647 h 92"/>
              <a:gd name="T2" fmla="*/ 2147483647 w 85"/>
              <a:gd name="T3" fmla="*/ 0 h 92"/>
              <a:gd name="T4" fmla="*/ 2147483647 w 85"/>
              <a:gd name="T5" fmla="*/ 2147483647 h 92"/>
              <a:gd name="T6" fmla="*/ 2147483647 w 85"/>
              <a:gd name="T7" fmla="*/ 2147483647 h 92"/>
              <a:gd name="T8" fmla="*/ 0 60000 65536"/>
              <a:gd name="T9" fmla="*/ 0 60000 65536"/>
              <a:gd name="T10" fmla="*/ 0 60000 65536"/>
              <a:gd name="T11" fmla="*/ 0 60000 65536"/>
              <a:gd name="T12" fmla="*/ 0 w 85"/>
              <a:gd name="T13" fmla="*/ 0 h 92"/>
              <a:gd name="T14" fmla="*/ 85 w 85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" h="92">
                <a:moveTo>
                  <a:pt x="0" y="23"/>
                </a:moveTo>
                <a:lnTo>
                  <a:pt x="37" y="0"/>
                </a:lnTo>
                <a:lnTo>
                  <a:pt x="85" y="70"/>
                </a:lnTo>
                <a:lnTo>
                  <a:pt x="49" y="92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2" name="Line 41"/>
          <p:cNvSpPr>
            <a:spLocks noChangeShapeType="1"/>
          </p:cNvSpPr>
          <p:nvPr/>
        </p:nvSpPr>
        <p:spPr bwMode="auto">
          <a:xfrm flipH="1">
            <a:off x="6697663" y="3197225"/>
            <a:ext cx="10064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3" name="Freeform 42"/>
          <p:cNvSpPr>
            <a:spLocks/>
          </p:cNvSpPr>
          <p:nvPr/>
        </p:nvSpPr>
        <p:spPr bwMode="auto">
          <a:xfrm>
            <a:off x="6608763" y="3146425"/>
            <a:ext cx="142875" cy="155575"/>
          </a:xfrm>
          <a:custGeom>
            <a:avLst/>
            <a:gdLst>
              <a:gd name="T0" fmla="*/ 0 w 85"/>
              <a:gd name="T1" fmla="*/ 2147483647 h 93"/>
              <a:gd name="T2" fmla="*/ 2147483647 w 85"/>
              <a:gd name="T3" fmla="*/ 0 h 93"/>
              <a:gd name="T4" fmla="*/ 2147483647 w 85"/>
              <a:gd name="T5" fmla="*/ 2147483647 h 93"/>
              <a:gd name="T6" fmla="*/ 2147483647 w 85"/>
              <a:gd name="T7" fmla="*/ 2147483647 h 93"/>
              <a:gd name="T8" fmla="*/ 0 60000 65536"/>
              <a:gd name="T9" fmla="*/ 0 60000 65536"/>
              <a:gd name="T10" fmla="*/ 0 60000 65536"/>
              <a:gd name="T11" fmla="*/ 0 60000 65536"/>
              <a:gd name="T12" fmla="*/ 0 w 85"/>
              <a:gd name="T13" fmla="*/ 0 h 93"/>
              <a:gd name="T14" fmla="*/ 85 w 85"/>
              <a:gd name="T15" fmla="*/ 93 h 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" h="93">
                <a:moveTo>
                  <a:pt x="0" y="23"/>
                </a:moveTo>
                <a:lnTo>
                  <a:pt x="37" y="0"/>
                </a:lnTo>
                <a:lnTo>
                  <a:pt x="85" y="69"/>
                </a:lnTo>
                <a:lnTo>
                  <a:pt x="49" y="9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4" name="Line 43"/>
          <p:cNvSpPr>
            <a:spLocks noChangeShapeType="1"/>
          </p:cNvSpPr>
          <p:nvPr/>
        </p:nvSpPr>
        <p:spPr bwMode="auto">
          <a:xfrm flipV="1">
            <a:off x="3028950" y="4506913"/>
            <a:ext cx="1588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5" name="Line 44"/>
          <p:cNvSpPr>
            <a:spLocks noChangeShapeType="1"/>
          </p:cNvSpPr>
          <p:nvPr/>
        </p:nvSpPr>
        <p:spPr bwMode="auto">
          <a:xfrm>
            <a:off x="3313113" y="4506913"/>
            <a:ext cx="1587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6" name="Line 45"/>
          <p:cNvSpPr>
            <a:spLocks noChangeShapeType="1"/>
          </p:cNvSpPr>
          <p:nvPr/>
        </p:nvSpPr>
        <p:spPr bwMode="auto">
          <a:xfrm>
            <a:off x="3028950" y="4538663"/>
            <a:ext cx="2841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7" name="Line 46"/>
          <p:cNvSpPr>
            <a:spLocks noChangeShapeType="1"/>
          </p:cNvSpPr>
          <p:nvPr/>
        </p:nvSpPr>
        <p:spPr bwMode="auto">
          <a:xfrm flipV="1">
            <a:off x="7277100" y="4506913"/>
            <a:ext cx="1588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8" name="Line 47"/>
          <p:cNvSpPr>
            <a:spLocks noChangeShapeType="1"/>
          </p:cNvSpPr>
          <p:nvPr/>
        </p:nvSpPr>
        <p:spPr bwMode="auto">
          <a:xfrm>
            <a:off x="7593013" y="4506913"/>
            <a:ext cx="1587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9" name="Line 48"/>
          <p:cNvSpPr>
            <a:spLocks noChangeShapeType="1"/>
          </p:cNvSpPr>
          <p:nvPr/>
        </p:nvSpPr>
        <p:spPr bwMode="auto">
          <a:xfrm>
            <a:off x="7278688" y="4538663"/>
            <a:ext cx="3143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0" name="Line 49"/>
          <p:cNvSpPr>
            <a:spLocks noChangeShapeType="1"/>
          </p:cNvSpPr>
          <p:nvPr/>
        </p:nvSpPr>
        <p:spPr bwMode="auto">
          <a:xfrm flipH="1" flipV="1">
            <a:off x="2111375" y="3751263"/>
            <a:ext cx="120650" cy="103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1" name="TextBox 114"/>
          <p:cNvSpPr txBox="1">
            <a:spLocks noChangeArrowheads="1"/>
          </p:cNvSpPr>
          <p:nvPr/>
        </p:nvSpPr>
        <p:spPr bwMode="auto">
          <a:xfrm>
            <a:off x="3406775" y="2189163"/>
            <a:ext cx="10969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Tunica albuginea</a:t>
            </a:r>
          </a:p>
          <a:p>
            <a:r>
              <a:rPr lang="en-US" sz="900" b="1"/>
              <a:t>of ovary</a:t>
            </a:r>
          </a:p>
        </p:txBody>
      </p:sp>
      <p:sp>
        <p:nvSpPr>
          <p:cNvPr id="18482" name="TextBox 115"/>
          <p:cNvSpPr txBox="1">
            <a:spLocks noChangeArrowheads="1"/>
          </p:cNvSpPr>
          <p:nvPr/>
        </p:nvSpPr>
        <p:spPr bwMode="auto">
          <a:xfrm>
            <a:off x="3406775" y="2616200"/>
            <a:ext cx="119221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Primordial follicles</a:t>
            </a:r>
          </a:p>
        </p:txBody>
      </p:sp>
      <p:sp>
        <p:nvSpPr>
          <p:cNvPr id="18483" name="TextBox 116"/>
          <p:cNvSpPr txBox="1">
            <a:spLocks noChangeArrowheads="1"/>
          </p:cNvSpPr>
          <p:nvPr/>
        </p:nvSpPr>
        <p:spPr bwMode="auto">
          <a:xfrm>
            <a:off x="3406775" y="2992438"/>
            <a:ext cx="9477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Follicular cells</a:t>
            </a:r>
          </a:p>
        </p:txBody>
      </p:sp>
      <p:sp>
        <p:nvSpPr>
          <p:cNvPr id="18484" name="TextBox 117"/>
          <p:cNvSpPr txBox="1">
            <a:spLocks noChangeArrowheads="1"/>
          </p:cNvSpPr>
          <p:nvPr/>
        </p:nvSpPr>
        <p:spPr bwMode="auto">
          <a:xfrm>
            <a:off x="3406775" y="3441700"/>
            <a:ext cx="104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Primary follicles</a:t>
            </a:r>
          </a:p>
        </p:txBody>
      </p:sp>
      <p:sp>
        <p:nvSpPr>
          <p:cNvPr id="18485" name="TextBox 118"/>
          <p:cNvSpPr txBox="1">
            <a:spLocks noChangeArrowheads="1"/>
          </p:cNvSpPr>
          <p:nvPr/>
        </p:nvSpPr>
        <p:spPr bwMode="auto">
          <a:xfrm>
            <a:off x="3406775" y="3795713"/>
            <a:ext cx="579438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Oocytes</a:t>
            </a:r>
          </a:p>
        </p:txBody>
      </p:sp>
      <p:sp>
        <p:nvSpPr>
          <p:cNvPr id="18486" name="TextBox 119"/>
          <p:cNvSpPr txBox="1">
            <a:spLocks noChangeArrowheads="1"/>
          </p:cNvSpPr>
          <p:nvPr/>
        </p:nvSpPr>
        <p:spPr bwMode="auto">
          <a:xfrm>
            <a:off x="203200" y="4506913"/>
            <a:ext cx="2476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(a)</a:t>
            </a:r>
          </a:p>
        </p:txBody>
      </p:sp>
      <p:sp>
        <p:nvSpPr>
          <p:cNvPr id="18487" name="TextBox 120"/>
          <p:cNvSpPr txBox="1">
            <a:spLocks noChangeArrowheads="1"/>
          </p:cNvSpPr>
          <p:nvPr/>
        </p:nvSpPr>
        <p:spPr bwMode="auto">
          <a:xfrm>
            <a:off x="3019425" y="4560888"/>
            <a:ext cx="420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50 µm</a:t>
            </a:r>
          </a:p>
        </p:txBody>
      </p:sp>
      <p:sp>
        <p:nvSpPr>
          <p:cNvPr id="18488" name="TextBox 121"/>
          <p:cNvSpPr txBox="1">
            <a:spLocks noChangeArrowheads="1"/>
          </p:cNvSpPr>
          <p:nvPr/>
        </p:nvSpPr>
        <p:spPr bwMode="auto">
          <a:xfrm>
            <a:off x="4468813" y="4506913"/>
            <a:ext cx="2540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(b)</a:t>
            </a:r>
          </a:p>
        </p:txBody>
      </p:sp>
      <p:sp>
        <p:nvSpPr>
          <p:cNvPr id="18489" name="TextBox 122"/>
          <p:cNvSpPr txBox="1">
            <a:spLocks noChangeArrowheads="1"/>
          </p:cNvSpPr>
          <p:nvPr/>
        </p:nvSpPr>
        <p:spPr bwMode="auto">
          <a:xfrm>
            <a:off x="7246938" y="4567238"/>
            <a:ext cx="4857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100 µm</a:t>
            </a:r>
          </a:p>
        </p:txBody>
      </p:sp>
      <p:sp>
        <p:nvSpPr>
          <p:cNvPr id="18490" name="TextBox 123"/>
          <p:cNvSpPr txBox="1">
            <a:spLocks noChangeArrowheads="1"/>
          </p:cNvSpPr>
          <p:nvPr/>
        </p:nvSpPr>
        <p:spPr bwMode="auto">
          <a:xfrm>
            <a:off x="7724775" y="2560638"/>
            <a:ext cx="7635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Oocyte and</a:t>
            </a:r>
          </a:p>
          <a:p>
            <a:r>
              <a:rPr lang="en-US" sz="900" b="1"/>
              <a:t>nucleus</a:t>
            </a:r>
          </a:p>
        </p:txBody>
      </p:sp>
      <p:sp>
        <p:nvSpPr>
          <p:cNvPr id="18491" name="TextBox 124"/>
          <p:cNvSpPr txBox="1">
            <a:spLocks noChangeArrowheads="1"/>
          </p:cNvSpPr>
          <p:nvPr/>
        </p:nvSpPr>
        <p:spPr bwMode="auto">
          <a:xfrm>
            <a:off x="7724775" y="2932113"/>
            <a:ext cx="954088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Zona pellucida</a:t>
            </a:r>
          </a:p>
        </p:txBody>
      </p:sp>
      <p:sp>
        <p:nvSpPr>
          <p:cNvPr id="18492" name="TextBox 125"/>
          <p:cNvSpPr txBox="1">
            <a:spLocks noChangeArrowheads="1"/>
          </p:cNvSpPr>
          <p:nvPr/>
        </p:nvSpPr>
        <p:spPr bwMode="auto">
          <a:xfrm>
            <a:off x="7724775" y="3106738"/>
            <a:ext cx="12192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Cumulus oophorus</a:t>
            </a:r>
          </a:p>
        </p:txBody>
      </p:sp>
      <p:sp>
        <p:nvSpPr>
          <p:cNvPr id="18493" name="TextBox 126"/>
          <p:cNvSpPr txBox="1">
            <a:spLocks noChangeArrowheads="1"/>
          </p:cNvSpPr>
          <p:nvPr/>
        </p:nvSpPr>
        <p:spPr bwMode="auto">
          <a:xfrm>
            <a:off x="7724775" y="3295650"/>
            <a:ext cx="10096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Granulosa cells</a:t>
            </a:r>
          </a:p>
        </p:txBody>
      </p:sp>
      <p:sp>
        <p:nvSpPr>
          <p:cNvPr id="18494" name="TextBox 127"/>
          <p:cNvSpPr txBox="1">
            <a:spLocks noChangeArrowheads="1"/>
          </p:cNvSpPr>
          <p:nvPr/>
        </p:nvSpPr>
        <p:spPr bwMode="auto">
          <a:xfrm>
            <a:off x="7724775" y="3711575"/>
            <a:ext cx="914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Theca folliculi</a:t>
            </a:r>
          </a:p>
        </p:txBody>
      </p:sp>
      <p:sp>
        <p:nvSpPr>
          <p:cNvPr id="18495" name="TextBox 128"/>
          <p:cNvSpPr txBox="1">
            <a:spLocks noChangeArrowheads="1"/>
          </p:cNvSpPr>
          <p:nvPr/>
        </p:nvSpPr>
        <p:spPr bwMode="auto">
          <a:xfrm>
            <a:off x="7724775" y="4029075"/>
            <a:ext cx="533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Antrum</a:t>
            </a:r>
          </a:p>
        </p:txBody>
      </p:sp>
      <p:sp>
        <p:nvSpPr>
          <p:cNvPr id="18496" name="Line 8"/>
          <p:cNvSpPr>
            <a:spLocks noChangeShapeType="1"/>
          </p:cNvSpPr>
          <p:nvPr/>
        </p:nvSpPr>
        <p:spPr bwMode="auto">
          <a:xfrm flipH="1" flipV="1">
            <a:off x="2703513" y="2508250"/>
            <a:ext cx="88900" cy="176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28&amp;#x0D;&amp;#x0A;FlexArt&amp;quot;&quot;/&gt;&lt;property id=&quot;20307&quot; value=&quot;257&quot;/&gt;&lt;/object&gt;&lt;object type=&quot;3&quot; unique_id=&quot;154456&quot;&gt;&lt;property id=&quot;20148&quot; value=&quot;5&quot;/&gt;&lt;property id=&quot;20300&quot; value=&quot;Slide 2 - &amp;quot;Co 28&amp;quot;&quot;/&gt;&lt;property id=&quot;20307&quot; value=&quot;264&quot;/&gt;&lt;/object&gt;&lt;object type=&quot;3&quot; unique_id=&quot;204344&quot;&gt;&lt;property id=&quot;20148&quot; value=&quot;5&quot;/&gt;&lt;property id=&quot;20300&quot; value=&quot;Slide 3 - &amp;quot;Fig. 28.1&amp;quot;&quot;/&gt;&lt;property id=&quot;20307&quot; value=&quot;265&quot;/&gt;&lt;/object&gt;&lt;object type=&quot;3&quot; unique_id=&quot;204345&quot;&gt;&lt;property id=&quot;20148&quot; value=&quot;5&quot;/&gt;&lt;property id=&quot;20300&quot; value=&quot;Slide 4 - &amp;quot;Fig. 28.2&amp;quot;&quot;/&gt;&lt;property id=&quot;20307&quot; value=&quot;266&quot;/&gt;&lt;/object&gt;&lt;object type=&quot;3&quot; unique_id=&quot;204348&quot;&gt;&lt;property id=&quot;20148&quot; value=&quot;5&quot;/&gt;&lt;property id=&quot;20300&quot; value=&quot;Slide 6 - &amp;quot;Fig. 28.4&amp;quot;&quot;/&gt;&lt;property id=&quot;20307&quot; value=&quot;269&quot;/&gt;&lt;/object&gt;&lt;object type=&quot;3&quot; unique_id=&quot;204349&quot;&gt;&lt;property id=&quot;20148&quot; value=&quot;5&quot;/&gt;&lt;property id=&quot;20300&quot; value=&quot;Slide 7 - &amp;quot;Fig. 28.5&amp;quot;&quot;/&gt;&lt;property id=&quot;20307&quot; value=&quot;270&quot;/&gt;&lt;/object&gt;&lt;object type=&quot;3&quot; unique_id=&quot;204350&quot;&gt;&lt;property id=&quot;20148&quot; value=&quot;5&quot;/&gt;&lt;property id=&quot;20300&quot; value=&quot;Slide 8 - &amp;quot;Fig. 28.6&amp;quot;&quot;/&gt;&lt;property id=&quot;20307&quot; value=&quot;271&quot;/&gt;&lt;/object&gt;&lt;object type=&quot;3&quot; unique_id=&quot;204351&quot;&gt;&lt;property id=&quot;20148&quot; value=&quot;5&quot;/&gt;&lt;property id=&quot;20300&quot; value=&quot;Slide 9 - &amp;quot;Fig. 28.7&amp;quot;&quot;/&gt;&lt;property id=&quot;20307&quot; value=&quot;272&quot;/&gt;&lt;/object&gt;&lt;object type=&quot;3&quot; unique_id=&quot;204352&quot;&gt;&lt;property id=&quot;20148&quot; value=&quot;5&quot;/&gt;&lt;property id=&quot;20300&quot; value=&quot;Slide 10 - &amp;quot;Fig. 28.8&amp;quot;&quot;/&gt;&lt;property id=&quot;20307&quot; value=&quot;273&quot;/&gt;&lt;/object&gt;&lt;object type=&quot;3&quot; unique_id=&quot;204353&quot;&gt;&lt;property id=&quot;20148&quot; value=&quot;5&quot;/&gt;&lt;property id=&quot;20300&quot; value=&quot;Slide 11 - &amp;quot;Fig. 28.9&amp;quot;&quot;/&gt;&lt;property id=&quot;20307&quot; value=&quot;274&quot;/&gt;&lt;/object&gt;&lt;object type=&quot;3&quot; unique_id=&quot;204354&quot;&gt;&lt;property id=&quot;20148&quot; value=&quot;5&quot;/&gt;&lt;property id=&quot;20300&quot; value=&quot;Slide 12 - &amp;quot;Fig. 28.10&amp;quot;&quot;/&gt;&lt;property id=&quot;20307&quot; value=&quot;275&quot;/&gt;&lt;/object&gt;&lt;object type=&quot;3&quot; unique_id=&quot;204355&quot;&gt;&lt;property id=&quot;20148&quot; value=&quot;5&quot;/&gt;&lt;property id=&quot;20300&quot; value=&quot;Slide 13 - &amp;quot;Fig. 28.11&amp;quot;&quot;/&gt;&lt;property id=&quot;20307&quot; value=&quot;276&quot;/&gt;&lt;/object&gt;&lt;object type=&quot;3&quot; unique_id=&quot;204356&quot;&gt;&lt;property id=&quot;20148&quot; value=&quot;5&quot;/&gt;&lt;property id=&quot;20300&quot; value=&quot;Slide 14 - &amp;quot;Fig. 28.12&amp;quot;&quot;/&gt;&lt;property id=&quot;20307&quot; value=&quot;277&quot;/&gt;&lt;/object&gt;&lt;object type=&quot;3&quot; unique_id=&quot;204357&quot;&gt;&lt;property id=&quot;20148&quot; value=&quot;5&quot;/&gt;&lt;property id=&quot;20300&quot; value=&quot;Slide 15 - &amp;quot;Fig. 28.13&amp;quot;&quot;/&gt;&lt;property id=&quot;20307&quot; value=&quot;278&quot;/&gt;&lt;/object&gt;&lt;object type=&quot;3&quot; unique_id=&quot;204358&quot;&gt;&lt;property id=&quot;20148&quot; value=&quot;5&quot;/&gt;&lt;property id=&quot;20300&quot; value=&quot;Slide 16 - &amp;quot;Fig. 28.14&amp;quot;&quot;/&gt;&lt;property id=&quot;20307&quot; value=&quot;279&quot;/&gt;&lt;/object&gt;&lt;object type=&quot;3&quot; unique_id=&quot;204359&quot;&gt;&lt;property id=&quot;20148&quot; value=&quot;5&quot;/&gt;&lt;property id=&quot;20300&quot; value=&quot;Slide 17 - &amp;quot;Fig. 28.15&amp;quot;&quot;/&gt;&lt;property id=&quot;20307&quot; value=&quot;285&quot;/&gt;&lt;/object&gt;&lt;object type=&quot;3&quot; unique_id=&quot;204360&quot;&gt;&lt;property id=&quot;20148&quot; value=&quot;5&quot;/&gt;&lt;property id=&quot;20300&quot; value=&quot;Slide 18 - &amp;quot;Table 28.1&amp;quot;&quot;/&gt;&lt;property id=&quot;20307&quot; value=&quot;286&quot;/&gt;&lt;/object&gt;&lt;object type=&quot;3&quot; unique_id=&quot;204361&quot;&gt;&lt;property id=&quot;20148&quot; value=&quot;5&quot;/&gt;&lt;property id=&quot;20300&quot; value=&quot;Slide 19 - &amp;quot;Fig. 28.16&amp;quot;&quot;/&gt;&lt;property id=&quot;20307&quot; value=&quot;280&quot;/&gt;&lt;/object&gt;&lt;object type=&quot;3&quot; unique_id=&quot;204362&quot;&gt;&lt;property id=&quot;20148&quot; value=&quot;5&quot;/&gt;&lt;property id=&quot;20300&quot; value=&quot;Slide 20 - &amp;quot;Fig. 28.17&amp;quot;&quot;/&gt;&lt;property id=&quot;20307&quot; value=&quot;281&quot;/&gt;&lt;/object&gt;&lt;object type=&quot;3&quot; unique_id=&quot;204363&quot;&gt;&lt;property id=&quot;20148&quot; value=&quot;5&quot;/&gt;&lt;property id=&quot;20300&quot; value=&quot;Slide 21 - &amp;quot;Fig. 28.18&amp;quot;&quot;/&gt;&lt;property id=&quot;20307&quot; value=&quot;287&quot;/&gt;&lt;/object&gt;&lt;object type=&quot;3&quot; unique_id=&quot;204364&quot;&gt;&lt;property id=&quot;20148&quot; value=&quot;5&quot;/&gt;&lt;property id=&quot;20300&quot; value=&quot;Slide 22 - &amp;quot;Table 28.2&amp;quot;&quot;/&gt;&lt;property id=&quot;20307&quot; value=&quot;289&quot;/&gt;&lt;/object&gt;&lt;object type=&quot;3&quot; unique_id=&quot;204365&quot;&gt;&lt;property id=&quot;20148&quot; value=&quot;5&quot;/&gt;&lt;property id=&quot;20300&quot; value=&quot;Slide 23 - &amp;quot;Fig. 28.19&amp;quot;&quot;/&gt;&lt;property id=&quot;20307&quot; value=&quot;288&quot;/&gt;&lt;/object&gt;&lt;object type=&quot;3&quot; unique_id=&quot;204366&quot;&gt;&lt;property id=&quot;20148&quot; value=&quot;5&quot;/&gt;&lt;property id=&quot;20300&quot; value=&quot;Slide 24 - &amp;quot;Table 28.3&amp;quot;&quot;/&gt;&lt;property id=&quot;20307&quot; value=&quot;291&quot;/&gt;&lt;/object&gt;&lt;object type=&quot;3&quot; unique_id=&quot;204367&quot;&gt;&lt;property id=&quot;20148&quot; value=&quot;5&quot;/&gt;&lt;property id=&quot;20300&quot; value=&quot;Slide 25 - &amp;quot;Fig. 28.20&amp;quot;&quot;/&gt;&lt;property id=&quot;20307&quot; value=&quot;290&quot;/&gt;&lt;/object&gt;&lt;object type=&quot;3&quot; unique_id=&quot;204368&quot;&gt;&lt;property id=&quot;20148&quot; value=&quot;5&quot;/&gt;&lt;property id=&quot;20300&quot; value=&quot;Slide 26 - &amp;quot;Fig. 28.21&amp;quot;&quot;/&gt;&lt;property id=&quot;20307&quot; value=&quot;282&quot;/&gt;&lt;/object&gt;&lt;object type=&quot;3&quot; unique_id=&quot;204369&quot;&gt;&lt;property id=&quot;20148&quot; value=&quot;5&quot;/&gt;&lt;property id=&quot;20300&quot; value=&quot;Slide 27 - &amp;quot;Table 28.4&amp;quot;&quot;/&gt;&lt;property id=&quot;20307&quot; value=&quot;292&quot;/&gt;&lt;/object&gt;&lt;object type=&quot;3&quot; unique_id=&quot;204370&quot;&gt;&lt;property id=&quot;20148&quot; value=&quot;5&quot;/&gt;&lt;property id=&quot;20300&quot; value=&quot;Slide 28 - &amp;quot;Table 28.5&amp;quot;&quot;/&gt;&lt;property id=&quot;20307&quot; value=&quot;293&quot;/&gt;&lt;/object&gt;&lt;object type=&quot;3&quot; unique_id=&quot;204371&quot;&gt;&lt;property id=&quot;20148&quot; value=&quot;5&quot;/&gt;&lt;property id=&quot;20300&quot; value=&quot;Slide 29 - &amp;quot;Fig. 28.22&amp;quot;&quot;/&gt;&lt;property id=&quot;20307&quot; value=&quot;283&quot;/&gt;&lt;/object&gt;&lt;object type=&quot;3&quot; unique_id=&quot;204372&quot;&gt;&lt;property id=&quot;20148&quot; value=&quot;5&quot;/&gt;&lt;property id=&quot;20300&quot; value=&quot;Slide 30 - &amp;quot;Page 1091&amp;quot;&quot;/&gt;&lt;property id=&quot;20307&quot; value=&quot;284&quot;/&gt;&lt;/object&gt;&lt;object type=&quot;3&quot; unique_id=&quot;204373&quot;&gt;&lt;property id=&quot;20148&quot; value=&quot;5&quot;/&gt;&lt;property id=&quot;20300&quot; value=&quot;Slide 31 - &amp;quot;Page 1092&amp;quot;&quot;/&gt;&lt;property id=&quot;20307&quot; value=&quot;294&quot;/&gt;&lt;/object&gt;&lt;object type=&quot;3&quot; unique_id=&quot;204828&quot;&gt;&lt;property id=&quot;20148&quot; value=&quot;5&quot;/&gt;&lt;property id=&quot;20300&quot; value=&quot;Slide 5 - &amp;quot;Fig. 28.3&amp;quot;&quot;/&gt;&lt;property id=&quot;20307&quot; value=&quot;295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rtlCol="0" anchor="ctr">
        <a:spAutoFit/>
      </a:bodyPr>
      <a:lstStyle>
        <a:defPPr algn="ctr">
          <a:defRPr sz="800" dirty="0">
            <a:ea typeface="ヒラギノ角ゴ Pro W3"/>
            <a:cs typeface="ヒラギノ角ゴ Pro W3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1397</Words>
  <Application>Microsoft Macintosh PowerPoint</Application>
  <PresentationFormat>On-screen Show (4:3)</PresentationFormat>
  <Paragraphs>543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ヒラギノ角ゴ Pro W3</vt:lpstr>
      <vt:lpstr>Symbol</vt:lpstr>
      <vt:lpstr>Tahoma</vt:lpstr>
      <vt:lpstr>Calibri</vt:lpstr>
      <vt:lpstr>Times New Roman</vt:lpstr>
      <vt:lpstr>Default Design</vt:lpstr>
      <vt:lpstr>Fig. 28.1</vt:lpstr>
      <vt:lpstr>Fig. 28.2</vt:lpstr>
      <vt:lpstr>Fig. 28.3</vt:lpstr>
      <vt:lpstr>Fig. 28.6</vt:lpstr>
      <vt:lpstr>Fig. 28.7</vt:lpstr>
      <vt:lpstr>Fig. 28.8</vt:lpstr>
      <vt:lpstr>Fig. 28.9</vt:lpstr>
      <vt:lpstr>Fig. 28.11</vt:lpstr>
      <vt:lpstr>Fig. 28.12</vt:lpstr>
      <vt:lpstr>Fig. 28.13</vt:lpstr>
      <vt:lpstr>Fig. 28.14</vt:lpstr>
      <vt:lpstr>Fig. 28.15</vt:lpstr>
      <vt:lpstr>Table 28.1</vt:lpstr>
      <vt:lpstr>Fig. 28.16</vt:lpstr>
      <vt:lpstr>Fig. 28.17</vt:lpstr>
      <vt:lpstr>Fig. 28.18</vt:lpstr>
      <vt:lpstr>Table 28.2</vt:lpstr>
      <vt:lpstr>Fig. 28.19</vt:lpstr>
      <vt:lpstr>Fig. 28.20</vt:lpstr>
      <vt:lpstr>Fig. 28.21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01 FlexArt</dc:title>
  <dc:creator>Laser</dc:creator>
  <cp:lastModifiedBy>Ty Hoffman</cp:lastModifiedBy>
  <cp:revision>431</cp:revision>
  <dcterms:created xsi:type="dcterms:W3CDTF">2014-12-30T19:21:19Z</dcterms:created>
  <dcterms:modified xsi:type="dcterms:W3CDTF">2014-12-30T19:30:19Z</dcterms:modified>
</cp:coreProperties>
</file>