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2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4" r:id="rId18"/>
    <p:sldId id="283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8A9E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072" autoAdjust="0"/>
    <p:restoredTop sz="86436" autoAdjust="0"/>
  </p:normalViewPr>
  <p:slideViewPr>
    <p:cSldViewPr snapToGrid="0" snapToObjects="1" showGuides="1">
      <p:cViewPr varScale="1">
        <p:scale>
          <a:sx n="196" d="100"/>
          <a:sy n="196" d="100"/>
        </p:scale>
        <p:origin x="-3368" y="-11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4C3FF6-8983-A140-97FE-6C5C17A29BDE}" type="datetimeFigureOut">
              <a:rPr lang="en-US"/>
              <a:pPr/>
              <a:t>12/30/14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2FF6C4-B2E6-DA44-8075-DA1348E99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4D615E7-2929-044E-BE76-373E7F812C75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9978ABD-3956-EE40-A603-D31B4A74B6C2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F9F740C-2FC0-C145-9846-0AA4D555F679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52329E8-32CB-1B46-BB09-FC5F242CDDCF}" type="slidenum">
              <a:rPr lang="en-US" sz="1200"/>
              <a:pPr algn="r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83B368CD-D0CB-E148-B655-B57815F12FFD}" type="slidenum">
              <a:rPr lang="en-US" sz="1200"/>
              <a:pPr algn="r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0FB7D8B-9877-BB40-99D9-BF213E6544F0}" type="slidenum">
              <a:rPr lang="en-US" sz="1200"/>
              <a:pPr algn="r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4946EF3-A28B-5540-8F03-CF1CACA9E877}" type="slidenum">
              <a:rPr lang="en-US" sz="1200"/>
              <a:pPr algn="r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1A05694-E3B1-8F42-A6FA-27E6BF960A99}" type="slidenum">
              <a:rPr lang="en-US" sz="1200"/>
              <a:pPr algn="r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E058114-7302-204C-84D1-762316DBF1A8}" type="slidenum">
              <a:rPr lang="en-US" sz="1200"/>
              <a:pPr algn="r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685E709-2973-A54D-ACD5-C3597AE3067D}" type="slidenum">
              <a:rPr lang="en-US" sz="1200"/>
              <a:pPr algn="r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82318FB-6956-B640-BC1B-186AB3CC5AAB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EB59196-7D64-F340-B319-51A47D043846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9CA1F7D-F497-0D4F-913E-947C4465DBDF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9EA4688-6019-0C40-8207-9910D3249916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1A6B7F6-FF84-4C45-A627-72017E782C3B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610726C-3EF2-214A-AF8F-5C24807F2204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59741B6-F4F8-C245-A218-42E8A6639D09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FDD5196-88C9-F645-8472-52B066CB8929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171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"/>
            <a:ext cx="9144000" cy="6515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688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Table 27.1</a:t>
            </a:r>
          </a:p>
        </p:txBody>
      </p:sp>
      <p:pic>
        <p:nvPicPr>
          <p:cNvPr id="8195" name="Picture 4" descr="sal03717_t27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165100"/>
            <a:ext cx="634365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27.10</a:t>
            </a:r>
          </a:p>
        </p:txBody>
      </p:sp>
      <p:pic>
        <p:nvPicPr>
          <p:cNvPr id="17411" name="Picture 338" descr="sal03717_27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338" y="330200"/>
            <a:ext cx="4346575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Freeform 9"/>
          <p:cNvSpPr>
            <a:spLocks/>
          </p:cNvSpPr>
          <p:nvPr/>
        </p:nvSpPr>
        <p:spPr bwMode="auto">
          <a:xfrm>
            <a:off x="2586038" y="3024188"/>
            <a:ext cx="1108075" cy="161925"/>
          </a:xfrm>
          <a:custGeom>
            <a:avLst/>
            <a:gdLst>
              <a:gd name="T0" fmla="*/ 0 w 698"/>
              <a:gd name="T1" fmla="*/ 2147483647 h 102"/>
              <a:gd name="T2" fmla="*/ 2147483647 w 698"/>
              <a:gd name="T3" fmla="*/ 2147483647 h 102"/>
              <a:gd name="T4" fmla="*/ 2147483647 w 698"/>
              <a:gd name="T5" fmla="*/ 0 h 102"/>
              <a:gd name="T6" fmla="*/ 0 60000 65536"/>
              <a:gd name="T7" fmla="*/ 0 60000 65536"/>
              <a:gd name="T8" fmla="*/ 0 60000 65536"/>
              <a:gd name="T9" fmla="*/ 0 w 698"/>
              <a:gd name="T10" fmla="*/ 0 h 102"/>
              <a:gd name="T11" fmla="*/ 698 w 698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8" h="102">
                <a:moveTo>
                  <a:pt x="0" y="102"/>
                </a:moveTo>
                <a:lnTo>
                  <a:pt x="591" y="102"/>
                </a:lnTo>
                <a:lnTo>
                  <a:pt x="698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Freeform 10"/>
          <p:cNvSpPr>
            <a:spLocks/>
          </p:cNvSpPr>
          <p:nvPr/>
        </p:nvSpPr>
        <p:spPr bwMode="auto">
          <a:xfrm>
            <a:off x="2522538" y="2855913"/>
            <a:ext cx="1171575" cy="179387"/>
          </a:xfrm>
          <a:custGeom>
            <a:avLst/>
            <a:gdLst>
              <a:gd name="T0" fmla="*/ 0 w 738"/>
              <a:gd name="T1" fmla="*/ 2147483647 h 113"/>
              <a:gd name="T2" fmla="*/ 2147483647 w 738"/>
              <a:gd name="T3" fmla="*/ 2147483647 h 113"/>
              <a:gd name="T4" fmla="*/ 2147483647 w 738"/>
              <a:gd name="T5" fmla="*/ 0 h 113"/>
              <a:gd name="T6" fmla="*/ 0 60000 65536"/>
              <a:gd name="T7" fmla="*/ 0 60000 65536"/>
              <a:gd name="T8" fmla="*/ 0 60000 65536"/>
              <a:gd name="T9" fmla="*/ 0 w 738"/>
              <a:gd name="T10" fmla="*/ 0 h 113"/>
              <a:gd name="T11" fmla="*/ 738 w 738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8" h="113">
                <a:moveTo>
                  <a:pt x="0" y="113"/>
                </a:moveTo>
                <a:lnTo>
                  <a:pt x="631" y="113"/>
                </a:lnTo>
                <a:lnTo>
                  <a:pt x="738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11"/>
          <p:cNvSpPr>
            <a:spLocks noChangeShapeType="1"/>
          </p:cNvSpPr>
          <p:nvPr/>
        </p:nvSpPr>
        <p:spPr bwMode="auto">
          <a:xfrm>
            <a:off x="2674938" y="2695575"/>
            <a:ext cx="11572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12"/>
          <p:cNvSpPr>
            <a:spLocks noChangeShapeType="1"/>
          </p:cNvSpPr>
          <p:nvPr/>
        </p:nvSpPr>
        <p:spPr bwMode="auto">
          <a:xfrm>
            <a:off x="2998788" y="2130425"/>
            <a:ext cx="820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>
            <a:off x="2590800" y="2903538"/>
            <a:ext cx="5667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auto">
          <a:xfrm>
            <a:off x="2774950" y="2798763"/>
            <a:ext cx="4381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Line 15"/>
          <p:cNvSpPr>
            <a:spLocks noChangeShapeType="1"/>
          </p:cNvSpPr>
          <p:nvPr/>
        </p:nvSpPr>
        <p:spPr bwMode="auto">
          <a:xfrm>
            <a:off x="2754313" y="2316163"/>
            <a:ext cx="5143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Line 16"/>
          <p:cNvSpPr>
            <a:spLocks noChangeShapeType="1"/>
          </p:cNvSpPr>
          <p:nvPr/>
        </p:nvSpPr>
        <p:spPr bwMode="auto">
          <a:xfrm>
            <a:off x="2965450" y="2474913"/>
            <a:ext cx="327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Line 17"/>
          <p:cNvSpPr>
            <a:spLocks noChangeShapeType="1"/>
          </p:cNvSpPr>
          <p:nvPr/>
        </p:nvSpPr>
        <p:spPr bwMode="auto">
          <a:xfrm>
            <a:off x="3089275" y="1592263"/>
            <a:ext cx="76358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Line 18"/>
          <p:cNvSpPr>
            <a:spLocks noChangeShapeType="1"/>
          </p:cNvSpPr>
          <p:nvPr/>
        </p:nvSpPr>
        <p:spPr bwMode="auto">
          <a:xfrm>
            <a:off x="3135313" y="1360488"/>
            <a:ext cx="8318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Line 19"/>
          <p:cNvSpPr>
            <a:spLocks noChangeShapeType="1"/>
          </p:cNvSpPr>
          <p:nvPr/>
        </p:nvSpPr>
        <p:spPr bwMode="auto">
          <a:xfrm flipH="1">
            <a:off x="4665663" y="1674813"/>
            <a:ext cx="11064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Line 20"/>
          <p:cNvSpPr>
            <a:spLocks noChangeShapeType="1"/>
          </p:cNvSpPr>
          <p:nvPr/>
        </p:nvSpPr>
        <p:spPr bwMode="auto">
          <a:xfrm flipH="1">
            <a:off x="4773613" y="1835150"/>
            <a:ext cx="9985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Line 22"/>
          <p:cNvSpPr>
            <a:spLocks noChangeShapeType="1"/>
          </p:cNvSpPr>
          <p:nvPr/>
        </p:nvSpPr>
        <p:spPr bwMode="auto">
          <a:xfrm flipH="1">
            <a:off x="5243513" y="1517650"/>
            <a:ext cx="5286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5" name="Freeform 37"/>
          <p:cNvSpPr>
            <a:spLocks/>
          </p:cNvSpPr>
          <p:nvPr/>
        </p:nvSpPr>
        <p:spPr bwMode="auto">
          <a:xfrm>
            <a:off x="4632325" y="1943100"/>
            <a:ext cx="1139825" cy="46038"/>
          </a:xfrm>
          <a:custGeom>
            <a:avLst/>
            <a:gdLst>
              <a:gd name="T0" fmla="*/ 2147483647 w 718"/>
              <a:gd name="T1" fmla="*/ 2147483647 h 29"/>
              <a:gd name="T2" fmla="*/ 2147483647 w 718"/>
              <a:gd name="T3" fmla="*/ 2147483647 h 29"/>
              <a:gd name="T4" fmla="*/ 0 w 718"/>
              <a:gd name="T5" fmla="*/ 0 h 29"/>
              <a:gd name="T6" fmla="*/ 0 60000 65536"/>
              <a:gd name="T7" fmla="*/ 0 60000 65536"/>
              <a:gd name="T8" fmla="*/ 0 60000 65536"/>
              <a:gd name="T9" fmla="*/ 0 w 718"/>
              <a:gd name="T10" fmla="*/ 0 h 29"/>
              <a:gd name="T11" fmla="*/ 718 w 718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8" h="29">
                <a:moveTo>
                  <a:pt x="718" y="29"/>
                </a:moveTo>
                <a:lnTo>
                  <a:pt x="439" y="2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Freeform 42"/>
          <p:cNvSpPr>
            <a:spLocks/>
          </p:cNvSpPr>
          <p:nvPr/>
        </p:nvSpPr>
        <p:spPr bwMode="auto">
          <a:xfrm>
            <a:off x="4160838" y="2146300"/>
            <a:ext cx="1611312" cy="474663"/>
          </a:xfrm>
          <a:custGeom>
            <a:avLst/>
            <a:gdLst>
              <a:gd name="T0" fmla="*/ 2147483647 w 1015"/>
              <a:gd name="T1" fmla="*/ 2147483647 h 299"/>
              <a:gd name="T2" fmla="*/ 2147483647 w 1015"/>
              <a:gd name="T3" fmla="*/ 2147483647 h 299"/>
              <a:gd name="T4" fmla="*/ 0 w 1015"/>
              <a:gd name="T5" fmla="*/ 0 h 299"/>
              <a:gd name="T6" fmla="*/ 0 60000 65536"/>
              <a:gd name="T7" fmla="*/ 0 60000 65536"/>
              <a:gd name="T8" fmla="*/ 0 60000 65536"/>
              <a:gd name="T9" fmla="*/ 0 w 1015"/>
              <a:gd name="T10" fmla="*/ 0 h 299"/>
              <a:gd name="T11" fmla="*/ 1015 w 1015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5" h="299">
                <a:moveTo>
                  <a:pt x="1015" y="299"/>
                </a:moveTo>
                <a:lnTo>
                  <a:pt x="160" y="29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7" name="Line 45"/>
          <p:cNvSpPr>
            <a:spLocks noChangeShapeType="1"/>
          </p:cNvSpPr>
          <p:nvPr/>
        </p:nvSpPr>
        <p:spPr bwMode="auto">
          <a:xfrm>
            <a:off x="4794250" y="3455988"/>
            <a:ext cx="70326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Line 46"/>
          <p:cNvSpPr>
            <a:spLocks noChangeShapeType="1"/>
          </p:cNvSpPr>
          <p:nvPr/>
        </p:nvSpPr>
        <p:spPr bwMode="auto">
          <a:xfrm>
            <a:off x="4827588" y="4213225"/>
            <a:ext cx="7175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Freeform 47"/>
          <p:cNvSpPr>
            <a:spLocks/>
          </p:cNvSpPr>
          <p:nvPr/>
        </p:nvSpPr>
        <p:spPr bwMode="auto">
          <a:xfrm>
            <a:off x="4978400" y="4562475"/>
            <a:ext cx="665163" cy="177800"/>
          </a:xfrm>
          <a:custGeom>
            <a:avLst/>
            <a:gdLst>
              <a:gd name="T0" fmla="*/ 0 w 419"/>
              <a:gd name="T1" fmla="*/ 2147483647 h 112"/>
              <a:gd name="T2" fmla="*/ 2147483647 w 419"/>
              <a:gd name="T3" fmla="*/ 2147483647 h 112"/>
              <a:gd name="T4" fmla="*/ 2147483647 w 419"/>
              <a:gd name="T5" fmla="*/ 0 h 112"/>
              <a:gd name="T6" fmla="*/ 0 60000 65536"/>
              <a:gd name="T7" fmla="*/ 0 60000 65536"/>
              <a:gd name="T8" fmla="*/ 0 60000 65536"/>
              <a:gd name="T9" fmla="*/ 0 w 419"/>
              <a:gd name="T10" fmla="*/ 0 h 112"/>
              <a:gd name="T11" fmla="*/ 419 w 419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9" h="112">
                <a:moveTo>
                  <a:pt x="0" y="112"/>
                </a:moveTo>
                <a:lnTo>
                  <a:pt x="227" y="112"/>
                </a:lnTo>
                <a:lnTo>
                  <a:pt x="419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Line 48"/>
          <p:cNvSpPr>
            <a:spLocks noChangeShapeType="1"/>
          </p:cNvSpPr>
          <p:nvPr/>
        </p:nvSpPr>
        <p:spPr bwMode="auto">
          <a:xfrm>
            <a:off x="5068888" y="4960938"/>
            <a:ext cx="857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Line 49"/>
          <p:cNvSpPr>
            <a:spLocks noChangeShapeType="1"/>
          </p:cNvSpPr>
          <p:nvPr/>
        </p:nvSpPr>
        <p:spPr bwMode="auto">
          <a:xfrm>
            <a:off x="4819650" y="5424488"/>
            <a:ext cx="3365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Line 50"/>
          <p:cNvSpPr>
            <a:spLocks noChangeShapeType="1"/>
          </p:cNvSpPr>
          <p:nvPr/>
        </p:nvSpPr>
        <p:spPr bwMode="auto">
          <a:xfrm>
            <a:off x="5008563" y="6197600"/>
            <a:ext cx="5397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3" name="Line 51"/>
          <p:cNvSpPr>
            <a:spLocks noChangeShapeType="1"/>
          </p:cNvSpPr>
          <p:nvPr/>
        </p:nvSpPr>
        <p:spPr bwMode="auto">
          <a:xfrm>
            <a:off x="5699125" y="4157663"/>
            <a:ext cx="81121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Freeform 52"/>
          <p:cNvSpPr>
            <a:spLocks/>
          </p:cNvSpPr>
          <p:nvPr/>
        </p:nvSpPr>
        <p:spPr bwMode="auto">
          <a:xfrm>
            <a:off x="5767388" y="4408488"/>
            <a:ext cx="635000" cy="125412"/>
          </a:xfrm>
          <a:custGeom>
            <a:avLst/>
            <a:gdLst>
              <a:gd name="T0" fmla="*/ 0 w 400"/>
              <a:gd name="T1" fmla="*/ 2147483647 h 79"/>
              <a:gd name="T2" fmla="*/ 2147483647 w 400"/>
              <a:gd name="T3" fmla="*/ 0 h 79"/>
              <a:gd name="T4" fmla="*/ 2147483647 w 400"/>
              <a:gd name="T5" fmla="*/ 0 h 79"/>
              <a:gd name="T6" fmla="*/ 0 60000 65536"/>
              <a:gd name="T7" fmla="*/ 0 60000 65536"/>
              <a:gd name="T8" fmla="*/ 0 60000 65536"/>
              <a:gd name="T9" fmla="*/ 0 w 400"/>
              <a:gd name="T10" fmla="*/ 0 h 79"/>
              <a:gd name="T11" fmla="*/ 400 w 400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79">
                <a:moveTo>
                  <a:pt x="0" y="79"/>
                </a:moveTo>
                <a:lnTo>
                  <a:pt x="299" y="0"/>
                </a:lnTo>
                <a:lnTo>
                  <a:pt x="40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5" name="Line 56"/>
          <p:cNvSpPr>
            <a:spLocks noChangeShapeType="1"/>
          </p:cNvSpPr>
          <p:nvPr/>
        </p:nvSpPr>
        <p:spPr bwMode="auto">
          <a:xfrm>
            <a:off x="6107113" y="5521325"/>
            <a:ext cx="449262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6" name="Line 57"/>
          <p:cNvSpPr>
            <a:spLocks noChangeShapeType="1"/>
          </p:cNvSpPr>
          <p:nvPr/>
        </p:nvSpPr>
        <p:spPr bwMode="auto">
          <a:xfrm flipH="1">
            <a:off x="5053013" y="5945188"/>
            <a:ext cx="5857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7" name="Line 58"/>
          <p:cNvSpPr>
            <a:spLocks noChangeShapeType="1"/>
          </p:cNvSpPr>
          <p:nvPr/>
        </p:nvSpPr>
        <p:spPr bwMode="auto">
          <a:xfrm>
            <a:off x="5975350" y="3867150"/>
            <a:ext cx="5810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" name="Freeform 59"/>
          <p:cNvSpPr>
            <a:spLocks/>
          </p:cNvSpPr>
          <p:nvPr/>
        </p:nvSpPr>
        <p:spPr bwMode="auto">
          <a:xfrm>
            <a:off x="5840413" y="3668713"/>
            <a:ext cx="715962" cy="73025"/>
          </a:xfrm>
          <a:custGeom>
            <a:avLst/>
            <a:gdLst>
              <a:gd name="T0" fmla="*/ 2147483647 w 451"/>
              <a:gd name="T1" fmla="*/ 0 h 46"/>
              <a:gd name="T2" fmla="*/ 2147483647 w 451"/>
              <a:gd name="T3" fmla="*/ 0 h 46"/>
              <a:gd name="T4" fmla="*/ 0 w 451"/>
              <a:gd name="T5" fmla="*/ 2147483647 h 46"/>
              <a:gd name="T6" fmla="*/ 0 60000 65536"/>
              <a:gd name="T7" fmla="*/ 0 60000 65536"/>
              <a:gd name="T8" fmla="*/ 0 60000 65536"/>
              <a:gd name="T9" fmla="*/ 0 w 451"/>
              <a:gd name="T10" fmla="*/ 0 h 46"/>
              <a:gd name="T11" fmla="*/ 451 w 45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1" h="46">
                <a:moveTo>
                  <a:pt x="451" y="0"/>
                </a:moveTo>
                <a:lnTo>
                  <a:pt x="116" y="0"/>
                </a:lnTo>
                <a:lnTo>
                  <a:pt x="0" y="46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" name="Line 60"/>
          <p:cNvSpPr>
            <a:spLocks noChangeShapeType="1"/>
          </p:cNvSpPr>
          <p:nvPr/>
        </p:nvSpPr>
        <p:spPr bwMode="auto">
          <a:xfrm>
            <a:off x="6223000" y="3284538"/>
            <a:ext cx="3333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0" name="Freeform 61"/>
          <p:cNvSpPr>
            <a:spLocks/>
          </p:cNvSpPr>
          <p:nvPr/>
        </p:nvSpPr>
        <p:spPr bwMode="auto">
          <a:xfrm>
            <a:off x="5429250" y="6276975"/>
            <a:ext cx="411163" cy="109538"/>
          </a:xfrm>
          <a:custGeom>
            <a:avLst/>
            <a:gdLst>
              <a:gd name="T0" fmla="*/ 2147483647 w 259"/>
              <a:gd name="T1" fmla="*/ 0 h 69"/>
              <a:gd name="T2" fmla="*/ 2147483647 w 259"/>
              <a:gd name="T3" fmla="*/ 2147483647 h 69"/>
              <a:gd name="T4" fmla="*/ 0 w 259"/>
              <a:gd name="T5" fmla="*/ 2147483647 h 69"/>
              <a:gd name="T6" fmla="*/ 0 w 25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259"/>
              <a:gd name="T13" fmla="*/ 0 h 69"/>
              <a:gd name="T14" fmla="*/ 259 w 25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" h="69">
                <a:moveTo>
                  <a:pt x="259" y="0"/>
                </a:moveTo>
                <a:lnTo>
                  <a:pt x="259" y="69"/>
                </a:lnTo>
                <a:lnTo>
                  <a:pt x="0" y="69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1" name="Line 62"/>
          <p:cNvSpPr>
            <a:spLocks noChangeShapeType="1"/>
          </p:cNvSpPr>
          <p:nvPr/>
        </p:nvSpPr>
        <p:spPr bwMode="auto">
          <a:xfrm>
            <a:off x="5630863" y="6386513"/>
            <a:ext cx="0" cy="1539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2" name="Line 65"/>
          <p:cNvSpPr>
            <a:spLocks noChangeShapeType="1"/>
          </p:cNvSpPr>
          <p:nvPr/>
        </p:nvSpPr>
        <p:spPr bwMode="auto">
          <a:xfrm>
            <a:off x="4832350" y="4440238"/>
            <a:ext cx="79216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3" name="Line 68"/>
          <p:cNvSpPr>
            <a:spLocks noChangeShapeType="1"/>
          </p:cNvSpPr>
          <p:nvPr/>
        </p:nvSpPr>
        <p:spPr bwMode="auto">
          <a:xfrm>
            <a:off x="5784850" y="4660900"/>
            <a:ext cx="6175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4" name="Line 72"/>
          <p:cNvSpPr>
            <a:spLocks noChangeShapeType="1"/>
          </p:cNvSpPr>
          <p:nvPr/>
        </p:nvSpPr>
        <p:spPr bwMode="auto">
          <a:xfrm>
            <a:off x="4995863" y="5424488"/>
            <a:ext cx="128587" cy="666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5" name="Freeform 80"/>
          <p:cNvSpPr>
            <a:spLocks/>
          </p:cNvSpPr>
          <p:nvPr/>
        </p:nvSpPr>
        <p:spPr bwMode="auto">
          <a:xfrm>
            <a:off x="4905375" y="5529263"/>
            <a:ext cx="146050" cy="200025"/>
          </a:xfrm>
          <a:custGeom>
            <a:avLst/>
            <a:gdLst>
              <a:gd name="T0" fmla="*/ 0 w 92"/>
              <a:gd name="T1" fmla="*/ 2147483647 h 126"/>
              <a:gd name="T2" fmla="*/ 2147483647 w 92"/>
              <a:gd name="T3" fmla="*/ 2147483647 h 126"/>
              <a:gd name="T4" fmla="*/ 2147483647 w 92"/>
              <a:gd name="T5" fmla="*/ 0 h 126"/>
              <a:gd name="T6" fmla="*/ 0 60000 65536"/>
              <a:gd name="T7" fmla="*/ 0 60000 65536"/>
              <a:gd name="T8" fmla="*/ 0 60000 65536"/>
              <a:gd name="T9" fmla="*/ 0 w 92"/>
              <a:gd name="T10" fmla="*/ 0 h 126"/>
              <a:gd name="T11" fmla="*/ 92 w 9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26">
                <a:moveTo>
                  <a:pt x="0" y="126"/>
                </a:moveTo>
                <a:lnTo>
                  <a:pt x="46" y="126"/>
                </a:lnTo>
                <a:lnTo>
                  <a:pt x="92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6" name="Freeform 90"/>
          <p:cNvSpPr>
            <a:spLocks/>
          </p:cNvSpPr>
          <p:nvPr/>
        </p:nvSpPr>
        <p:spPr bwMode="auto">
          <a:xfrm>
            <a:off x="3489325" y="1863725"/>
            <a:ext cx="641350" cy="44450"/>
          </a:xfrm>
          <a:custGeom>
            <a:avLst/>
            <a:gdLst>
              <a:gd name="T0" fmla="*/ 2147483647 w 404"/>
              <a:gd name="T1" fmla="*/ 2147483647 h 28"/>
              <a:gd name="T2" fmla="*/ 2147483647 w 404"/>
              <a:gd name="T3" fmla="*/ 0 h 28"/>
              <a:gd name="T4" fmla="*/ 0 w 404"/>
              <a:gd name="T5" fmla="*/ 0 h 28"/>
              <a:gd name="T6" fmla="*/ 0 w 404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404"/>
              <a:gd name="T13" fmla="*/ 0 h 28"/>
              <a:gd name="T14" fmla="*/ 404 w 404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4" h="28">
                <a:moveTo>
                  <a:pt x="404" y="28"/>
                </a:moveTo>
                <a:lnTo>
                  <a:pt x="404" y="0"/>
                </a:lnTo>
                <a:lnTo>
                  <a:pt x="0" y="0"/>
                </a:lnTo>
                <a:lnTo>
                  <a:pt x="0" y="2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7" name="Freeform 91"/>
          <p:cNvSpPr>
            <a:spLocks/>
          </p:cNvSpPr>
          <p:nvPr/>
        </p:nvSpPr>
        <p:spPr bwMode="auto">
          <a:xfrm>
            <a:off x="3135313" y="1828800"/>
            <a:ext cx="682625" cy="28575"/>
          </a:xfrm>
          <a:custGeom>
            <a:avLst/>
            <a:gdLst>
              <a:gd name="T0" fmla="*/ 2147483647 w 430"/>
              <a:gd name="T1" fmla="*/ 2147483647 h 18"/>
              <a:gd name="T2" fmla="*/ 2147483647 w 430"/>
              <a:gd name="T3" fmla="*/ 0 h 18"/>
              <a:gd name="T4" fmla="*/ 0 w 430"/>
              <a:gd name="T5" fmla="*/ 0 h 18"/>
              <a:gd name="T6" fmla="*/ 0 60000 65536"/>
              <a:gd name="T7" fmla="*/ 0 60000 65536"/>
              <a:gd name="T8" fmla="*/ 0 60000 65536"/>
              <a:gd name="T9" fmla="*/ 0 w 430"/>
              <a:gd name="T10" fmla="*/ 0 h 18"/>
              <a:gd name="T11" fmla="*/ 430 w 43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8">
                <a:moveTo>
                  <a:pt x="430" y="18"/>
                </a:moveTo>
                <a:lnTo>
                  <a:pt x="43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8" name="Line 94"/>
          <p:cNvSpPr>
            <a:spLocks noChangeShapeType="1"/>
          </p:cNvSpPr>
          <p:nvPr/>
        </p:nvSpPr>
        <p:spPr bwMode="auto">
          <a:xfrm>
            <a:off x="2971800" y="2578100"/>
            <a:ext cx="414338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9" name="Text Box 296"/>
          <p:cNvSpPr txBox="1">
            <a:spLocks noChangeArrowheads="1"/>
          </p:cNvSpPr>
          <p:nvPr/>
        </p:nvSpPr>
        <p:spPr bwMode="auto">
          <a:xfrm>
            <a:off x="2884488" y="1309688"/>
            <a:ext cx="319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Urinary</a:t>
            </a:r>
          </a:p>
          <a:p>
            <a:r>
              <a:rPr lang="en-US" sz="500" b="1"/>
              <a:t>bladder</a:t>
            </a:r>
          </a:p>
        </p:txBody>
      </p:sp>
      <p:sp>
        <p:nvSpPr>
          <p:cNvPr id="17450" name="Text Box 297"/>
          <p:cNvSpPr txBox="1">
            <a:spLocks noChangeArrowheads="1"/>
          </p:cNvSpPr>
          <p:nvPr/>
        </p:nvSpPr>
        <p:spPr bwMode="auto">
          <a:xfrm>
            <a:off x="2874963" y="1547813"/>
            <a:ext cx="417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Pubic</a:t>
            </a:r>
          </a:p>
          <a:p>
            <a:r>
              <a:rPr lang="en-US" sz="500" b="1"/>
              <a:t>symphysis</a:t>
            </a:r>
          </a:p>
        </p:txBody>
      </p:sp>
      <p:sp>
        <p:nvSpPr>
          <p:cNvPr id="17451" name="Text Box 298"/>
          <p:cNvSpPr txBox="1">
            <a:spLocks noChangeArrowheads="1"/>
          </p:cNvSpPr>
          <p:nvPr/>
        </p:nvSpPr>
        <p:spPr bwMode="auto">
          <a:xfrm>
            <a:off x="2874963" y="1790700"/>
            <a:ext cx="311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Root of</a:t>
            </a:r>
          </a:p>
          <a:p>
            <a:r>
              <a:rPr lang="en-US" sz="500" b="1"/>
              <a:t>penis</a:t>
            </a:r>
          </a:p>
        </p:txBody>
      </p:sp>
      <p:sp>
        <p:nvSpPr>
          <p:cNvPr id="17452" name="Text Box 299"/>
          <p:cNvSpPr txBox="1">
            <a:spLocks noChangeArrowheads="1"/>
          </p:cNvSpPr>
          <p:nvPr/>
        </p:nvSpPr>
        <p:spPr bwMode="auto">
          <a:xfrm>
            <a:off x="2303463" y="2084388"/>
            <a:ext cx="7477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Ductus (vas) deferens</a:t>
            </a:r>
          </a:p>
        </p:txBody>
      </p:sp>
      <p:sp>
        <p:nvSpPr>
          <p:cNvPr id="17453" name="Text Box 300"/>
          <p:cNvSpPr txBox="1">
            <a:spLocks noChangeArrowheads="1"/>
          </p:cNvSpPr>
          <p:nvPr/>
        </p:nvSpPr>
        <p:spPr bwMode="auto">
          <a:xfrm>
            <a:off x="2303463" y="2271713"/>
            <a:ext cx="5064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Shaft of penis</a:t>
            </a:r>
          </a:p>
        </p:txBody>
      </p:sp>
      <p:sp>
        <p:nvSpPr>
          <p:cNvPr id="17454" name="Text Box 301"/>
          <p:cNvSpPr txBox="1">
            <a:spLocks noChangeArrowheads="1"/>
          </p:cNvSpPr>
          <p:nvPr/>
        </p:nvSpPr>
        <p:spPr bwMode="auto">
          <a:xfrm>
            <a:off x="2303463" y="2427288"/>
            <a:ext cx="7016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Corpus cavernosum</a:t>
            </a:r>
          </a:p>
        </p:txBody>
      </p:sp>
      <p:sp>
        <p:nvSpPr>
          <p:cNvPr id="17455" name="Text Box 302"/>
          <p:cNvSpPr txBox="1">
            <a:spLocks noChangeArrowheads="1"/>
          </p:cNvSpPr>
          <p:nvPr/>
        </p:nvSpPr>
        <p:spPr bwMode="auto">
          <a:xfrm>
            <a:off x="2303463" y="2532063"/>
            <a:ext cx="7032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Corpus spongiosum</a:t>
            </a:r>
          </a:p>
        </p:txBody>
      </p:sp>
      <p:sp>
        <p:nvSpPr>
          <p:cNvPr id="17456" name="Text Box 303"/>
          <p:cNvSpPr txBox="1">
            <a:spLocks noChangeArrowheads="1"/>
          </p:cNvSpPr>
          <p:nvPr/>
        </p:nvSpPr>
        <p:spPr bwMode="auto">
          <a:xfrm>
            <a:off x="2303463" y="2649538"/>
            <a:ext cx="4286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Epididymis</a:t>
            </a:r>
          </a:p>
        </p:txBody>
      </p:sp>
      <p:sp>
        <p:nvSpPr>
          <p:cNvPr id="17457" name="Text Box 304"/>
          <p:cNvSpPr txBox="1">
            <a:spLocks noChangeArrowheads="1"/>
          </p:cNvSpPr>
          <p:nvPr/>
        </p:nvSpPr>
        <p:spPr bwMode="auto">
          <a:xfrm>
            <a:off x="2303463" y="2754313"/>
            <a:ext cx="5238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Glans of penis</a:t>
            </a:r>
          </a:p>
        </p:txBody>
      </p:sp>
      <p:sp>
        <p:nvSpPr>
          <p:cNvPr id="17458" name="Text Box 305"/>
          <p:cNvSpPr txBox="1">
            <a:spLocks noChangeArrowheads="1"/>
          </p:cNvSpPr>
          <p:nvPr/>
        </p:nvSpPr>
        <p:spPr bwMode="auto">
          <a:xfrm>
            <a:off x="2303463" y="2855913"/>
            <a:ext cx="3413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Prepuce</a:t>
            </a:r>
          </a:p>
        </p:txBody>
      </p:sp>
      <p:sp>
        <p:nvSpPr>
          <p:cNvPr id="17459" name="Text Box 306"/>
          <p:cNvSpPr txBox="1">
            <a:spLocks noChangeArrowheads="1"/>
          </p:cNvSpPr>
          <p:nvPr/>
        </p:nvSpPr>
        <p:spPr bwMode="auto">
          <a:xfrm>
            <a:off x="2303463" y="2992438"/>
            <a:ext cx="2730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Testis</a:t>
            </a:r>
          </a:p>
        </p:txBody>
      </p:sp>
      <p:sp>
        <p:nvSpPr>
          <p:cNvPr id="17460" name="Text Box 307"/>
          <p:cNvSpPr txBox="1">
            <a:spLocks noChangeArrowheads="1"/>
          </p:cNvSpPr>
          <p:nvPr/>
        </p:nvSpPr>
        <p:spPr bwMode="auto">
          <a:xfrm>
            <a:off x="2303463" y="3141663"/>
            <a:ext cx="3492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Scrotum</a:t>
            </a:r>
          </a:p>
        </p:txBody>
      </p:sp>
      <p:sp>
        <p:nvSpPr>
          <p:cNvPr id="17461" name="Text Box 308"/>
          <p:cNvSpPr txBox="1">
            <a:spLocks noChangeArrowheads="1"/>
          </p:cNvSpPr>
          <p:nvPr/>
        </p:nvSpPr>
        <p:spPr bwMode="auto">
          <a:xfrm>
            <a:off x="5803900" y="1471613"/>
            <a:ext cx="3238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Rectum</a:t>
            </a:r>
          </a:p>
        </p:txBody>
      </p:sp>
      <p:sp>
        <p:nvSpPr>
          <p:cNvPr id="17462" name="Text Box 309"/>
          <p:cNvSpPr txBox="1">
            <a:spLocks noChangeArrowheads="1"/>
          </p:cNvSpPr>
          <p:nvPr/>
        </p:nvSpPr>
        <p:spPr bwMode="auto">
          <a:xfrm>
            <a:off x="5803900" y="1636713"/>
            <a:ext cx="9191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Ampulla of ductus deferens</a:t>
            </a:r>
          </a:p>
        </p:txBody>
      </p:sp>
      <p:sp>
        <p:nvSpPr>
          <p:cNvPr id="17463" name="Text Box 310"/>
          <p:cNvSpPr txBox="1">
            <a:spLocks noChangeArrowheads="1"/>
          </p:cNvSpPr>
          <p:nvPr/>
        </p:nvSpPr>
        <p:spPr bwMode="auto">
          <a:xfrm>
            <a:off x="5803900" y="1789113"/>
            <a:ext cx="5619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Seminal vesicle</a:t>
            </a:r>
          </a:p>
        </p:txBody>
      </p:sp>
      <p:sp>
        <p:nvSpPr>
          <p:cNvPr id="17464" name="Text Box 311"/>
          <p:cNvSpPr txBox="1">
            <a:spLocks noChangeArrowheads="1"/>
          </p:cNvSpPr>
          <p:nvPr/>
        </p:nvSpPr>
        <p:spPr bwMode="auto">
          <a:xfrm>
            <a:off x="5803900" y="1954213"/>
            <a:ext cx="5810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Ejaculatory duct</a:t>
            </a:r>
          </a:p>
        </p:txBody>
      </p:sp>
      <p:sp>
        <p:nvSpPr>
          <p:cNvPr id="17465" name="Text Box 312"/>
          <p:cNvSpPr txBox="1">
            <a:spLocks noChangeArrowheads="1"/>
          </p:cNvSpPr>
          <p:nvPr/>
        </p:nvSpPr>
        <p:spPr bwMode="auto">
          <a:xfrm>
            <a:off x="5803900" y="2081213"/>
            <a:ext cx="52863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Prostate gland</a:t>
            </a:r>
          </a:p>
        </p:txBody>
      </p:sp>
      <p:sp>
        <p:nvSpPr>
          <p:cNvPr id="17466" name="Text Box 313"/>
          <p:cNvSpPr txBox="1">
            <a:spLocks noChangeArrowheads="1"/>
          </p:cNvSpPr>
          <p:nvPr/>
        </p:nvSpPr>
        <p:spPr bwMode="auto">
          <a:xfrm>
            <a:off x="5803900" y="2209800"/>
            <a:ext cx="504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Bulbourethral</a:t>
            </a:r>
          </a:p>
          <a:p>
            <a:r>
              <a:rPr lang="en-US" sz="500" b="1"/>
              <a:t>gland</a:t>
            </a:r>
          </a:p>
        </p:txBody>
      </p:sp>
      <p:sp>
        <p:nvSpPr>
          <p:cNvPr id="17467" name="Text Box 314"/>
          <p:cNvSpPr txBox="1">
            <a:spLocks noChangeArrowheads="1"/>
          </p:cNvSpPr>
          <p:nvPr/>
        </p:nvSpPr>
        <p:spPr bwMode="auto">
          <a:xfrm>
            <a:off x="5803900" y="2387600"/>
            <a:ext cx="620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Bulbospongiosus</a:t>
            </a:r>
          </a:p>
          <a:p>
            <a:r>
              <a:rPr lang="en-US" sz="500" b="1"/>
              <a:t>muscle</a:t>
            </a:r>
          </a:p>
        </p:txBody>
      </p:sp>
      <p:sp>
        <p:nvSpPr>
          <p:cNvPr id="17468" name="Text Box 315"/>
          <p:cNvSpPr txBox="1">
            <a:spLocks noChangeArrowheads="1"/>
          </p:cNvSpPr>
          <p:nvPr/>
        </p:nvSpPr>
        <p:spPr bwMode="auto">
          <a:xfrm>
            <a:off x="5803900" y="2586038"/>
            <a:ext cx="3175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Urethra</a:t>
            </a:r>
          </a:p>
        </p:txBody>
      </p:sp>
      <p:sp>
        <p:nvSpPr>
          <p:cNvPr id="17469" name="Text Box 316"/>
          <p:cNvSpPr txBox="1">
            <a:spLocks noChangeArrowheads="1"/>
          </p:cNvSpPr>
          <p:nvPr/>
        </p:nvSpPr>
        <p:spPr bwMode="auto">
          <a:xfrm>
            <a:off x="6589713" y="3246438"/>
            <a:ext cx="2794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Ureter</a:t>
            </a:r>
          </a:p>
        </p:txBody>
      </p:sp>
      <p:sp>
        <p:nvSpPr>
          <p:cNvPr id="17470" name="Text Box 317"/>
          <p:cNvSpPr txBox="1">
            <a:spLocks noChangeArrowheads="1"/>
          </p:cNvSpPr>
          <p:nvPr/>
        </p:nvSpPr>
        <p:spPr bwMode="auto">
          <a:xfrm>
            <a:off x="2316163" y="3757613"/>
            <a:ext cx="6667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(a) Sagittal section</a:t>
            </a:r>
          </a:p>
        </p:txBody>
      </p:sp>
      <p:sp>
        <p:nvSpPr>
          <p:cNvPr id="17471" name="Text Box 318"/>
          <p:cNvSpPr txBox="1">
            <a:spLocks noChangeArrowheads="1"/>
          </p:cNvSpPr>
          <p:nvPr/>
        </p:nvSpPr>
        <p:spPr bwMode="auto">
          <a:xfrm>
            <a:off x="4532313" y="3336925"/>
            <a:ext cx="3190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Urinary</a:t>
            </a:r>
          </a:p>
          <a:p>
            <a:r>
              <a:rPr lang="en-US" sz="500" b="1"/>
              <a:t>bladder</a:t>
            </a:r>
          </a:p>
        </p:txBody>
      </p:sp>
      <p:sp>
        <p:nvSpPr>
          <p:cNvPr id="17472" name="Text Box 319"/>
          <p:cNvSpPr txBox="1">
            <a:spLocks noChangeArrowheads="1"/>
          </p:cNvSpPr>
          <p:nvPr/>
        </p:nvSpPr>
        <p:spPr bwMode="auto">
          <a:xfrm>
            <a:off x="4532313" y="4168775"/>
            <a:ext cx="3444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Prostate</a:t>
            </a:r>
          </a:p>
          <a:p>
            <a:r>
              <a:rPr lang="en-US" sz="500" b="1"/>
              <a:t>gland</a:t>
            </a:r>
          </a:p>
        </p:txBody>
      </p:sp>
      <p:sp>
        <p:nvSpPr>
          <p:cNvPr id="17473" name="Text Box 320"/>
          <p:cNvSpPr txBox="1">
            <a:spLocks noChangeArrowheads="1"/>
          </p:cNvSpPr>
          <p:nvPr/>
        </p:nvSpPr>
        <p:spPr bwMode="auto">
          <a:xfrm>
            <a:off x="4532313" y="4397375"/>
            <a:ext cx="361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Prostatic</a:t>
            </a:r>
          </a:p>
          <a:p>
            <a:r>
              <a:rPr lang="en-US" sz="500" b="1"/>
              <a:t>urethra</a:t>
            </a:r>
          </a:p>
        </p:txBody>
      </p:sp>
      <p:sp>
        <p:nvSpPr>
          <p:cNvPr id="17474" name="Text Box 321"/>
          <p:cNvSpPr txBox="1">
            <a:spLocks noChangeArrowheads="1"/>
          </p:cNvSpPr>
          <p:nvPr/>
        </p:nvSpPr>
        <p:spPr bwMode="auto">
          <a:xfrm>
            <a:off x="4532313" y="4695825"/>
            <a:ext cx="4841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Membranous</a:t>
            </a:r>
          </a:p>
          <a:p>
            <a:r>
              <a:rPr lang="en-US" sz="500" b="1"/>
              <a:t>urethra</a:t>
            </a:r>
          </a:p>
        </p:txBody>
      </p:sp>
      <p:sp>
        <p:nvSpPr>
          <p:cNvPr id="17475" name="Text Box 322"/>
          <p:cNvSpPr txBox="1">
            <a:spLocks noChangeArrowheads="1"/>
          </p:cNvSpPr>
          <p:nvPr/>
        </p:nvSpPr>
        <p:spPr bwMode="auto">
          <a:xfrm>
            <a:off x="4532313" y="4916488"/>
            <a:ext cx="584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Ductus deferens</a:t>
            </a:r>
          </a:p>
        </p:txBody>
      </p:sp>
      <p:sp>
        <p:nvSpPr>
          <p:cNvPr id="17476" name="Text Box 323"/>
          <p:cNvSpPr txBox="1">
            <a:spLocks noChangeArrowheads="1"/>
          </p:cNvSpPr>
          <p:nvPr/>
        </p:nvSpPr>
        <p:spPr bwMode="auto">
          <a:xfrm>
            <a:off x="6599238" y="3627438"/>
            <a:ext cx="3413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Ampulla</a:t>
            </a:r>
          </a:p>
        </p:txBody>
      </p:sp>
      <p:sp>
        <p:nvSpPr>
          <p:cNvPr id="17477" name="Text Box 324"/>
          <p:cNvSpPr txBox="1">
            <a:spLocks noChangeArrowheads="1"/>
          </p:cNvSpPr>
          <p:nvPr/>
        </p:nvSpPr>
        <p:spPr bwMode="auto">
          <a:xfrm>
            <a:off x="6570663" y="3822700"/>
            <a:ext cx="3349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Seminal</a:t>
            </a:r>
          </a:p>
          <a:p>
            <a:r>
              <a:rPr lang="en-US" sz="500" b="1"/>
              <a:t>vesicle</a:t>
            </a:r>
          </a:p>
        </p:txBody>
      </p:sp>
      <p:sp>
        <p:nvSpPr>
          <p:cNvPr id="17478" name="Text Box 325"/>
          <p:cNvSpPr txBox="1">
            <a:spLocks noChangeArrowheads="1"/>
          </p:cNvSpPr>
          <p:nvPr/>
        </p:nvSpPr>
        <p:spPr bwMode="auto">
          <a:xfrm>
            <a:off x="6548438" y="4114800"/>
            <a:ext cx="431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Ejaculatory</a:t>
            </a:r>
          </a:p>
          <a:p>
            <a:r>
              <a:rPr lang="en-US" sz="500" b="1"/>
              <a:t>duct</a:t>
            </a:r>
          </a:p>
        </p:txBody>
      </p:sp>
      <p:sp>
        <p:nvSpPr>
          <p:cNvPr id="17479" name="Text Box 326"/>
          <p:cNvSpPr txBox="1">
            <a:spLocks noChangeArrowheads="1"/>
          </p:cNvSpPr>
          <p:nvPr/>
        </p:nvSpPr>
        <p:spPr bwMode="auto">
          <a:xfrm>
            <a:off x="6430963" y="4365625"/>
            <a:ext cx="504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Bulbourethral</a:t>
            </a:r>
          </a:p>
          <a:p>
            <a:r>
              <a:rPr lang="en-US" sz="500" b="1"/>
              <a:t>gland</a:t>
            </a:r>
          </a:p>
        </p:txBody>
      </p:sp>
      <p:sp>
        <p:nvSpPr>
          <p:cNvPr id="17480" name="Text Box 327"/>
          <p:cNvSpPr txBox="1">
            <a:spLocks noChangeArrowheads="1"/>
          </p:cNvSpPr>
          <p:nvPr/>
        </p:nvSpPr>
        <p:spPr bwMode="auto">
          <a:xfrm>
            <a:off x="6430963" y="4621213"/>
            <a:ext cx="2317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Bulb</a:t>
            </a:r>
          </a:p>
        </p:txBody>
      </p:sp>
      <p:sp>
        <p:nvSpPr>
          <p:cNvPr id="17481" name="Text Box 328"/>
          <p:cNvSpPr txBox="1">
            <a:spLocks noChangeArrowheads="1"/>
          </p:cNvSpPr>
          <p:nvPr/>
        </p:nvSpPr>
        <p:spPr bwMode="auto">
          <a:xfrm>
            <a:off x="6430963" y="4773613"/>
            <a:ext cx="236537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Crus</a:t>
            </a:r>
          </a:p>
        </p:txBody>
      </p:sp>
      <p:sp>
        <p:nvSpPr>
          <p:cNvPr id="17482" name="Text Box 329"/>
          <p:cNvSpPr txBox="1">
            <a:spLocks noChangeArrowheads="1"/>
          </p:cNvSpPr>
          <p:nvPr/>
        </p:nvSpPr>
        <p:spPr bwMode="auto">
          <a:xfrm>
            <a:off x="6430963" y="4889500"/>
            <a:ext cx="465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Corpus</a:t>
            </a:r>
          </a:p>
          <a:p>
            <a:r>
              <a:rPr lang="en-US" sz="500" b="1"/>
              <a:t>spongiosum</a:t>
            </a:r>
          </a:p>
        </p:txBody>
      </p:sp>
      <p:sp>
        <p:nvSpPr>
          <p:cNvPr id="17483" name="Text Box 330"/>
          <p:cNvSpPr txBox="1">
            <a:spLocks noChangeArrowheads="1"/>
          </p:cNvSpPr>
          <p:nvPr/>
        </p:nvSpPr>
        <p:spPr bwMode="auto">
          <a:xfrm>
            <a:off x="6430963" y="5080000"/>
            <a:ext cx="463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Corpus</a:t>
            </a:r>
          </a:p>
          <a:p>
            <a:r>
              <a:rPr lang="en-US" sz="500" b="1"/>
              <a:t>cavernosum</a:t>
            </a:r>
          </a:p>
        </p:txBody>
      </p:sp>
      <p:sp>
        <p:nvSpPr>
          <p:cNvPr id="17484" name="Text Box 331"/>
          <p:cNvSpPr txBox="1">
            <a:spLocks noChangeArrowheads="1"/>
          </p:cNvSpPr>
          <p:nvPr/>
        </p:nvSpPr>
        <p:spPr bwMode="auto">
          <a:xfrm>
            <a:off x="6570663" y="5491163"/>
            <a:ext cx="2730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Testis</a:t>
            </a:r>
          </a:p>
        </p:txBody>
      </p:sp>
      <p:sp>
        <p:nvSpPr>
          <p:cNvPr id="17485" name="Text Box 332"/>
          <p:cNvSpPr txBox="1">
            <a:spLocks noChangeArrowheads="1"/>
          </p:cNvSpPr>
          <p:nvPr/>
        </p:nvSpPr>
        <p:spPr bwMode="auto">
          <a:xfrm>
            <a:off x="4532313" y="5372100"/>
            <a:ext cx="349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Efferent</a:t>
            </a:r>
          </a:p>
          <a:p>
            <a:r>
              <a:rPr lang="en-US" sz="500" b="1"/>
              <a:t>ductules</a:t>
            </a:r>
          </a:p>
        </p:txBody>
      </p:sp>
      <p:sp>
        <p:nvSpPr>
          <p:cNvPr id="17486" name="Text Box 333"/>
          <p:cNvSpPr txBox="1">
            <a:spLocks noChangeArrowheads="1"/>
          </p:cNvSpPr>
          <p:nvPr/>
        </p:nvSpPr>
        <p:spPr bwMode="auto">
          <a:xfrm>
            <a:off x="4532313" y="5691188"/>
            <a:ext cx="4286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Epididymis</a:t>
            </a:r>
          </a:p>
        </p:txBody>
      </p:sp>
      <p:sp>
        <p:nvSpPr>
          <p:cNvPr id="17487" name="Text Box 334"/>
          <p:cNvSpPr txBox="1">
            <a:spLocks noChangeArrowheads="1"/>
          </p:cNvSpPr>
          <p:nvPr/>
        </p:nvSpPr>
        <p:spPr bwMode="auto">
          <a:xfrm>
            <a:off x="4532313" y="5908675"/>
            <a:ext cx="561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Spongy (penile)</a:t>
            </a:r>
          </a:p>
          <a:p>
            <a:r>
              <a:rPr lang="en-US" sz="500" b="1"/>
              <a:t>urethra</a:t>
            </a:r>
          </a:p>
        </p:txBody>
      </p:sp>
      <p:sp>
        <p:nvSpPr>
          <p:cNvPr id="17488" name="Text Box 335"/>
          <p:cNvSpPr txBox="1">
            <a:spLocks noChangeArrowheads="1"/>
          </p:cNvSpPr>
          <p:nvPr/>
        </p:nvSpPr>
        <p:spPr bwMode="auto">
          <a:xfrm>
            <a:off x="4532313" y="6154738"/>
            <a:ext cx="5238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Glans of penis</a:t>
            </a:r>
          </a:p>
        </p:txBody>
      </p:sp>
      <p:sp>
        <p:nvSpPr>
          <p:cNvPr id="17489" name="Text Box 336"/>
          <p:cNvSpPr txBox="1">
            <a:spLocks noChangeArrowheads="1"/>
          </p:cNvSpPr>
          <p:nvPr/>
        </p:nvSpPr>
        <p:spPr bwMode="auto">
          <a:xfrm>
            <a:off x="4551363" y="6589713"/>
            <a:ext cx="6207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(b) Posterior view</a:t>
            </a:r>
          </a:p>
        </p:txBody>
      </p:sp>
      <p:sp>
        <p:nvSpPr>
          <p:cNvPr id="17490" name="Text Box 337"/>
          <p:cNvSpPr txBox="1">
            <a:spLocks noChangeArrowheads="1"/>
          </p:cNvSpPr>
          <p:nvPr/>
        </p:nvSpPr>
        <p:spPr bwMode="auto">
          <a:xfrm>
            <a:off x="5532438" y="6573838"/>
            <a:ext cx="2603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Penis</a:t>
            </a:r>
          </a:p>
        </p:txBody>
      </p:sp>
      <p:sp>
        <p:nvSpPr>
          <p:cNvPr id="17491" name="Rectangle 5"/>
          <p:cNvSpPr>
            <a:spLocks noChangeArrowheads="1"/>
          </p:cNvSpPr>
          <p:nvPr/>
        </p:nvSpPr>
        <p:spPr bwMode="auto">
          <a:xfrm>
            <a:off x="1828800" y="166688"/>
            <a:ext cx="5486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7492" name="Freeform 25"/>
          <p:cNvSpPr>
            <a:spLocks/>
          </p:cNvSpPr>
          <p:nvPr/>
        </p:nvSpPr>
        <p:spPr bwMode="auto">
          <a:xfrm>
            <a:off x="2582863" y="3022600"/>
            <a:ext cx="1111250" cy="161925"/>
          </a:xfrm>
          <a:custGeom>
            <a:avLst/>
            <a:gdLst>
              <a:gd name="T0" fmla="*/ 0 w 700"/>
              <a:gd name="T1" fmla="*/ 2147483647 h 102"/>
              <a:gd name="T2" fmla="*/ 2147483647 w 700"/>
              <a:gd name="T3" fmla="*/ 2147483647 h 102"/>
              <a:gd name="T4" fmla="*/ 2147483647 w 700"/>
              <a:gd name="T5" fmla="*/ 0 h 102"/>
              <a:gd name="T6" fmla="*/ 0 60000 65536"/>
              <a:gd name="T7" fmla="*/ 0 60000 65536"/>
              <a:gd name="T8" fmla="*/ 0 60000 65536"/>
              <a:gd name="T9" fmla="*/ 0 w 700"/>
              <a:gd name="T10" fmla="*/ 0 h 102"/>
              <a:gd name="T11" fmla="*/ 700 w 70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0" h="102">
                <a:moveTo>
                  <a:pt x="0" y="102"/>
                </a:moveTo>
                <a:lnTo>
                  <a:pt x="593" y="102"/>
                </a:lnTo>
                <a:lnTo>
                  <a:pt x="70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3" name="Freeform 26"/>
          <p:cNvSpPr>
            <a:spLocks/>
          </p:cNvSpPr>
          <p:nvPr/>
        </p:nvSpPr>
        <p:spPr bwMode="auto">
          <a:xfrm>
            <a:off x="2517775" y="2855913"/>
            <a:ext cx="1176338" cy="177800"/>
          </a:xfrm>
          <a:custGeom>
            <a:avLst/>
            <a:gdLst>
              <a:gd name="T0" fmla="*/ 0 w 741"/>
              <a:gd name="T1" fmla="*/ 2147483647 h 112"/>
              <a:gd name="T2" fmla="*/ 2147483647 w 741"/>
              <a:gd name="T3" fmla="*/ 2147483647 h 112"/>
              <a:gd name="T4" fmla="*/ 2147483647 w 741"/>
              <a:gd name="T5" fmla="*/ 0 h 112"/>
              <a:gd name="T6" fmla="*/ 0 60000 65536"/>
              <a:gd name="T7" fmla="*/ 0 60000 65536"/>
              <a:gd name="T8" fmla="*/ 0 60000 65536"/>
              <a:gd name="T9" fmla="*/ 0 w 741"/>
              <a:gd name="T10" fmla="*/ 0 h 112"/>
              <a:gd name="T11" fmla="*/ 741 w 741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1" h="112">
                <a:moveTo>
                  <a:pt x="0" y="112"/>
                </a:moveTo>
                <a:lnTo>
                  <a:pt x="634" y="112"/>
                </a:lnTo>
                <a:lnTo>
                  <a:pt x="74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4" name="Line 27"/>
          <p:cNvSpPr>
            <a:spLocks noChangeShapeType="1"/>
          </p:cNvSpPr>
          <p:nvPr/>
        </p:nvSpPr>
        <p:spPr bwMode="auto">
          <a:xfrm>
            <a:off x="2670175" y="2693988"/>
            <a:ext cx="1158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5" name="Line 28"/>
          <p:cNvSpPr>
            <a:spLocks noChangeShapeType="1"/>
          </p:cNvSpPr>
          <p:nvPr/>
        </p:nvSpPr>
        <p:spPr bwMode="auto">
          <a:xfrm>
            <a:off x="2994025" y="21288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6" name="Line 29"/>
          <p:cNvSpPr>
            <a:spLocks noChangeShapeType="1"/>
          </p:cNvSpPr>
          <p:nvPr/>
        </p:nvSpPr>
        <p:spPr bwMode="auto">
          <a:xfrm>
            <a:off x="2586038" y="2901950"/>
            <a:ext cx="566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7" name="Line 30"/>
          <p:cNvSpPr>
            <a:spLocks noChangeShapeType="1"/>
          </p:cNvSpPr>
          <p:nvPr/>
        </p:nvSpPr>
        <p:spPr bwMode="auto">
          <a:xfrm>
            <a:off x="2771775" y="2798763"/>
            <a:ext cx="436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8" name="Line 31"/>
          <p:cNvSpPr>
            <a:spLocks noChangeShapeType="1"/>
          </p:cNvSpPr>
          <p:nvPr/>
        </p:nvSpPr>
        <p:spPr bwMode="auto">
          <a:xfrm>
            <a:off x="2749550" y="2314575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9" name="Line 32"/>
          <p:cNvSpPr>
            <a:spLocks noChangeShapeType="1"/>
          </p:cNvSpPr>
          <p:nvPr/>
        </p:nvSpPr>
        <p:spPr bwMode="auto">
          <a:xfrm>
            <a:off x="2960688" y="2473325"/>
            <a:ext cx="327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0" name="Line 33"/>
          <p:cNvSpPr>
            <a:spLocks noChangeShapeType="1"/>
          </p:cNvSpPr>
          <p:nvPr/>
        </p:nvSpPr>
        <p:spPr bwMode="auto">
          <a:xfrm>
            <a:off x="3084513" y="1589088"/>
            <a:ext cx="763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1" name="Line 34"/>
          <p:cNvSpPr>
            <a:spLocks noChangeShapeType="1"/>
          </p:cNvSpPr>
          <p:nvPr/>
        </p:nvSpPr>
        <p:spPr bwMode="auto">
          <a:xfrm>
            <a:off x="3132138" y="1362075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2" name="Line 35"/>
          <p:cNvSpPr>
            <a:spLocks noChangeShapeType="1"/>
          </p:cNvSpPr>
          <p:nvPr/>
        </p:nvSpPr>
        <p:spPr bwMode="auto">
          <a:xfrm flipH="1">
            <a:off x="4660900" y="1676400"/>
            <a:ext cx="1106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3" name="Line 36"/>
          <p:cNvSpPr>
            <a:spLocks noChangeShapeType="1"/>
          </p:cNvSpPr>
          <p:nvPr/>
        </p:nvSpPr>
        <p:spPr bwMode="auto">
          <a:xfrm flipH="1">
            <a:off x="4770438" y="1833563"/>
            <a:ext cx="996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4" name="Freeform 38"/>
          <p:cNvSpPr>
            <a:spLocks/>
          </p:cNvSpPr>
          <p:nvPr/>
        </p:nvSpPr>
        <p:spPr bwMode="auto">
          <a:xfrm>
            <a:off x="4629150" y="1941513"/>
            <a:ext cx="1138238" cy="47625"/>
          </a:xfrm>
          <a:custGeom>
            <a:avLst/>
            <a:gdLst>
              <a:gd name="T0" fmla="*/ 2147483647 w 717"/>
              <a:gd name="T1" fmla="*/ 2147483647 h 30"/>
              <a:gd name="T2" fmla="*/ 2147483647 w 717"/>
              <a:gd name="T3" fmla="*/ 2147483647 h 30"/>
              <a:gd name="T4" fmla="*/ 0 w 717"/>
              <a:gd name="T5" fmla="*/ 0 h 30"/>
              <a:gd name="T6" fmla="*/ 0 60000 65536"/>
              <a:gd name="T7" fmla="*/ 0 60000 65536"/>
              <a:gd name="T8" fmla="*/ 0 60000 65536"/>
              <a:gd name="T9" fmla="*/ 0 w 717"/>
              <a:gd name="T10" fmla="*/ 0 h 30"/>
              <a:gd name="T11" fmla="*/ 717 w 717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7" h="30">
                <a:moveTo>
                  <a:pt x="717" y="30"/>
                </a:moveTo>
                <a:lnTo>
                  <a:pt x="439" y="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5" name="Line 40"/>
          <p:cNvSpPr>
            <a:spLocks noChangeShapeType="1"/>
          </p:cNvSpPr>
          <p:nvPr/>
        </p:nvSpPr>
        <p:spPr bwMode="auto">
          <a:xfrm flipH="1">
            <a:off x="5240338" y="1516063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6" name="Freeform 43"/>
          <p:cNvSpPr>
            <a:spLocks/>
          </p:cNvSpPr>
          <p:nvPr/>
        </p:nvSpPr>
        <p:spPr bwMode="auto">
          <a:xfrm>
            <a:off x="4156075" y="2144713"/>
            <a:ext cx="1611313" cy="474662"/>
          </a:xfrm>
          <a:custGeom>
            <a:avLst/>
            <a:gdLst>
              <a:gd name="T0" fmla="*/ 2147483647 w 1015"/>
              <a:gd name="T1" fmla="*/ 2147483647 h 299"/>
              <a:gd name="T2" fmla="*/ 2147483647 w 1015"/>
              <a:gd name="T3" fmla="*/ 2147483647 h 299"/>
              <a:gd name="T4" fmla="*/ 0 w 1015"/>
              <a:gd name="T5" fmla="*/ 0 h 299"/>
              <a:gd name="T6" fmla="*/ 0 60000 65536"/>
              <a:gd name="T7" fmla="*/ 0 60000 65536"/>
              <a:gd name="T8" fmla="*/ 0 60000 65536"/>
              <a:gd name="T9" fmla="*/ 0 w 1015"/>
              <a:gd name="T10" fmla="*/ 0 h 299"/>
              <a:gd name="T11" fmla="*/ 1015 w 1015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5" h="299">
                <a:moveTo>
                  <a:pt x="1015" y="299"/>
                </a:moveTo>
                <a:lnTo>
                  <a:pt x="160" y="29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7" name="Line 63"/>
          <p:cNvSpPr>
            <a:spLocks noChangeShapeType="1"/>
          </p:cNvSpPr>
          <p:nvPr/>
        </p:nvSpPr>
        <p:spPr bwMode="auto">
          <a:xfrm>
            <a:off x="4789488" y="3455988"/>
            <a:ext cx="703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8" name="Line 64"/>
          <p:cNvSpPr>
            <a:spLocks noChangeShapeType="1"/>
          </p:cNvSpPr>
          <p:nvPr/>
        </p:nvSpPr>
        <p:spPr bwMode="auto">
          <a:xfrm>
            <a:off x="4824413" y="4211638"/>
            <a:ext cx="7159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9" name="Line 66"/>
          <p:cNvSpPr>
            <a:spLocks noChangeShapeType="1"/>
          </p:cNvSpPr>
          <p:nvPr/>
        </p:nvSpPr>
        <p:spPr bwMode="auto">
          <a:xfrm>
            <a:off x="4827588" y="4440238"/>
            <a:ext cx="79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0" name="Freeform 67"/>
          <p:cNvSpPr>
            <a:spLocks/>
          </p:cNvSpPr>
          <p:nvPr/>
        </p:nvSpPr>
        <p:spPr bwMode="auto">
          <a:xfrm>
            <a:off x="4973638" y="4560888"/>
            <a:ext cx="669925" cy="179387"/>
          </a:xfrm>
          <a:custGeom>
            <a:avLst/>
            <a:gdLst>
              <a:gd name="T0" fmla="*/ 0 w 422"/>
              <a:gd name="T1" fmla="*/ 2147483647 h 113"/>
              <a:gd name="T2" fmla="*/ 2147483647 w 422"/>
              <a:gd name="T3" fmla="*/ 2147483647 h 113"/>
              <a:gd name="T4" fmla="*/ 2147483647 w 422"/>
              <a:gd name="T5" fmla="*/ 0 h 113"/>
              <a:gd name="T6" fmla="*/ 0 60000 65536"/>
              <a:gd name="T7" fmla="*/ 0 60000 65536"/>
              <a:gd name="T8" fmla="*/ 0 60000 65536"/>
              <a:gd name="T9" fmla="*/ 0 w 422"/>
              <a:gd name="T10" fmla="*/ 0 h 113"/>
              <a:gd name="T11" fmla="*/ 422 w 42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113">
                <a:moveTo>
                  <a:pt x="0" y="113"/>
                </a:moveTo>
                <a:lnTo>
                  <a:pt x="227" y="113"/>
                </a:lnTo>
                <a:lnTo>
                  <a:pt x="42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1" name="Line 69"/>
          <p:cNvSpPr>
            <a:spLocks noChangeShapeType="1"/>
          </p:cNvSpPr>
          <p:nvPr/>
        </p:nvSpPr>
        <p:spPr bwMode="auto">
          <a:xfrm>
            <a:off x="5780088" y="4660900"/>
            <a:ext cx="6175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2" name="Line 71"/>
          <p:cNvSpPr>
            <a:spLocks noChangeShapeType="1"/>
          </p:cNvSpPr>
          <p:nvPr/>
        </p:nvSpPr>
        <p:spPr bwMode="auto">
          <a:xfrm>
            <a:off x="4814888" y="5422900"/>
            <a:ext cx="341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3" name="Line 73"/>
          <p:cNvSpPr>
            <a:spLocks noChangeShapeType="1"/>
          </p:cNvSpPr>
          <p:nvPr/>
        </p:nvSpPr>
        <p:spPr bwMode="auto">
          <a:xfrm>
            <a:off x="4991100" y="5422900"/>
            <a:ext cx="13335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4" name="Line 74"/>
          <p:cNvSpPr>
            <a:spLocks noChangeShapeType="1"/>
          </p:cNvSpPr>
          <p:nvPr/>
        </p:nvSpPr>
        <p:spPr bwMode="auto">
          <a:xfrm>
            <a:off x="5003800" y="6196013"/>
            <a:ext cx="54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5" name="Line 75"/>
          <p:cNvSpPr>
            <a:spLocks noChangeShapeType="1"/>
          </p:cNvSpPr>
          <p:nvPr/>
        </p:nvSpPr>
        <p:spPr bwMode="auto">
          <a:xfrm>
            <a:off x="5694363" y="4157663"/>
            <a:ext cx="8112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6" name="Freeform 76"/>
          <p:cNvSpPr>
            <a:spLocks/>
          </p:cNvSpPr>
          <p:nvPr/>
        </p:nvSpPr>
        <p:spPr bwMode="auto">
          <a:xfrm>
            <a:off x="5767388" y="4403725"/>
            <a:ext cx="630237" cy="131763"/>
          </a:xfrm>
          <a:custGeom>
            <a:avLst/>
            <a:gdLst>
              <a:gd name="T0" fmla="*/ 0 w 397"/>
              <a:gd name="T1" fmla="*/ 2147483647 h 83"/>
              <a:gd name="T2" fmla="*/ 2147483647 w 397"/>
              <a:gd name="T3" fmla="*/ 0 h 83"/>
              <a:gd name="T4" fmla="*/ 2147483647 w 397"/>
              <a:gd name="T5" fmla="*/ 0 h 83"/>
              <a:gd name="T6" fmla="*/ 0 60000 65536"/>
              <a:gd name="T7" fmla="*/ 0 60000 65536"/>
              <a:gd name="T8" fmla="*/ 0 60000 65536"/>
              <a:gd name="T9" fmla="*/ 0 w 397"/>
              <a:gd name="T10" fmla="*/ 0 h 83"/>
              <a:gd name="T11" fmla="*/ 397 w 397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" h="83">
                <a:moveTo>
                  <a:pt x="0" y="83"/>
                </a:moveTo>
                <a:lnTo>
                  <a:pt x="299" y="0"/>
                </a:lnTo>
                <a:lnTo>
                  <a:pt x="39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7" name="Freeform 81"/>
          <p:cNvSpPr>
            <a:spLocks/>
          </p:cNvSpPr>
          <p:nvPr/>
        </p:nvSpPr>
        <p:spPr bwMode="auto">
          <a:xfrm>
            <a:off x="4903788" y="5534025"/>
            <a:ext cx="146050" cy="200025"/>
          </a:xfrm>
          <a:custGeom>
            <a:avLst/>
            <a:gdLst>
              <a:gd name="T0" fmla="*/ 0 w 92"/>
              <a:gd name="T1" fmla="*/ 2147483647 h 126"/>
              <a:gd name="T2" fmla="*/ 2147483647 w 92"/>
              <a:gd name="T3" fmla="*/ 2147483647 h 126"/>
              <a:gd name="T4" fmla="*/ 2147483647 w 92"/>
              <a:gd name="T5" fmla="*/ 0 h 126"/>
              <a:gd name="T6" fmla="*/ 0 60000 65536"/>
              <a:gd name="T7" fmla="*/ 0 60000 65536"/>
              <a:gd name="T8" fmla="*/ 0 60000 65536"/>
              <a:gd name="T9" fmla="*/ 0 w 92"/>
              <a:gd name="T10" fmla="*/ 0 h 126"/>
              <a:gd name="T11" fmla="*/ 92 w 9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26">
                <a:moveTo>
                  <a:pt x="0" y="126"/>
                </a:moveTo>
                <a:lnTo>
                  <a:pt x="46" y="126"/>
                </a:lnTo>
                <a:lnTo>
                  <a:pt x="9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8" name="Line 83"/>
          <p:cNvSpPr>
            <a:spLocks noChangeShapeType="1"/>
          </p:cNvSpPr>
          <p:nvPr/>
        </p:nvSpPr>
        <p:spPr bwMode="auto">
          <a:xfrm>
            <a:off x="6102350" y="5521325"/>
            <a:ext cx="450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19" name="Line 84"/>
          <p:cNvSpPr>
            <a:spLocks noChangeShapeType="1"/>
          </p:cNvSpPr>
          <p:nvPr/>
        </p:nvSpPr>
        <p:spPr bwMode="auto">
          <a:xfrm flipH="1">
            <a:off x="5048250" y="5946775"/>
            <a:ext cx="585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0" name="Line 85"/>
          <p:cNvSpPr>
            <a:spLocks noChangeShapeType="1"/>
          </p:cNvSpPr>
          <p:nvPr/>
        </p:nvSpPr>
        <p:spPr bwMode="auto">
          <a:xfrm>
            <a:off x="5970588" y="3865563"/>
            <a:ext cx="582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1" name="Freeform 86"/>
          <p:cNvSpPr>
            <a:spLocks/>
          </p:cNvSpPr>
          <p:nvPr/>
        </p:nvSpPr>
        <p:spPr bwMode="auto">
          <a:xfrm>
            <a:off x="5834063" y="3667125"/>
            <a:ext cx="719137" cy="74613"/>
          </a:xfrm>
          <a:custGeom>
            <a:avLst/>
            <a:gdLst>
              <a:gd name="T0" fmla="*/ 2147483647 w 453"/>
              <a:gd name="T1" fmla="*/ 0 h 47"/>
              <a:gd name="T2" fmla="*/ 2147483647 w 453"/>
              <a:gd name="T3" fmla="*/ 0 h 47"/>
              <a:gd name="T4" fmla="*/ 0 w 453"/>
              <a:gd name="T5" fmla="*/ 2147483647 h 47"/>
              <a:gd name="T6" fmla="*/ 0 60000 65536"/>
              <a:gd name="T7" fmla="*/ 0 60000 65536"/>
              <a:gd name="T8" fmla="*/ 0 60000 65536"/>
              <a:gd name="T9" fmla="*/ 0 w 453"/>
              <a:gd name="T10" fmla="*/ 0 h 47"/>
              <a:gd name="T11" fmla="*/ 453 w 45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47">
                <a:moveTo>
                  <a:pt x="453" y="0"/>
                </a:moveTo>
                <a:lnTo>
                  <a:pt x="117" y="0"/>
                </a:lnTo>
                <a:lnTo>
                  <a:pt x="0" y="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2" name="Line 87"/>
          <p:cNvSpPr>
            <a:spLocks noChangeShapeType="1"/>
          </p:cNvSpPr>
          <p:nvPr/>
        </p:nvSpPr>
        <p:spPr bwMode="auto">
          <a:xfrm>
            <a:off x="6218238" y="3282950"/>
            <a:ext cx="3349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3" name="Freeform 88"/>
          <p:cNvSpPr>
            <a:spLocks/>
          </p:cNvSpPr>
          <p:nvPr/>
        </p:nvSpPr>
        <p:spPr bwMode="auto">
          <a:xfrm>
            <a:off x="5424488" y="6275388"/>
            <a:ext cx="411162" cy="109537"/>
          </a:xfrm>
          <a:custGeom>
            <a:avLst/>
            <a:gdLst>
              <a:gd name="T0" fmla="*/ 2147483647 w 259"/>
              <a:gd name="T1" fmla="*/ 0 h 69"/>
              <a:gd name="T2" fmla="*/ 2147483647 w 259"/>
              <a:gd name="T3" fmla="*/ 2147483647 h 69"/>
              <a:gd name="T4" fmla="*/ 0 w 259"/>
              <a:gd name="T5" fmla="*/ 2147483647 h 69"/>
              <a:gd name="T6" fmla="*/ 0 w 259"/>
              <a:gd name="T7" fmla="*/ 0 h 69"/>
              <a:gd name="T8" fmla="*/ 0 60000 65536"/>
              <a:gd name="T9" fmla="*/ 0 60000 65536"/>
              <a:gd name="T10" fmla="*/ 0 60000 65536"/>
              <a:gd name="T11" fmla="*/ 0 60000 65536"/>
              <a:gd name="T12" fmla="*/ 0 w 259"/>
              <a:gd name="T13" fmla="*/ 0 h 69"/>
              <a:gd name="T14" fmla="*/ 259 w 259"/>
              <a:gd name="T15" fmla="*/ 69 h 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" h="69">
                <a:moveTo>
                  <a:pt x="259" y="0"/>
                </a:moveTo>
                <a:lnTo>
                  <a:pt x="259" y="69"/>
                </a:lnTo>
                <a:lnTo>
                  <a:pt x="0" y="6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4" name="Line 89"/>
          <p:cNvSpPr>
            <a:spLocks noChangeShapeType="1"/>
          </p:cNvSpPr>
          <p:nvPr/>
        </p:nvSpPr>
        <p:spPr bwMode="auto">
          <a:xfrm>
            <a:off x="5626100" y="6384925"/>
            <a:ext cx="0" cy="155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5" name="Freeform 92"/>
          <p:cNvSpPr>
            <a:spLocks/>
          </p:cNvSpPr>
          <p:nvPr/>
        </p:nvSpPr>
        <p:spPr bwMode="auto">
          <a:xfrm>
            <a:off x="3487738" y="1862138"/>
            <a:ext cx="641350" cy="44450"/>
          </a:xfrm>
          <a:custGeom>
            <a:avLst/>
            <a:gdLst>
              <a:gd name="T0" fmla="*/ 2147483647 w 404"/>
              <a:gd name="T1" fmla="*/ 2147483647 h 28"/>
              <a:gd name="T2" fmla="*/ 2147483647 w 404"/>
              <a:gd name="T3" fmla="*/ 0 h 28"/>
              <a:gd name="T4" fmla="*/ 0 w 404"/>
              <a:gd name="T5" fmla="*/ 0 h 28"/>
              <a:gd name="T6" fmla="*/ 0 w 404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404"/>
              <a:gd name="T13" fmla="*/ 0 h 28"/>
              <a:gd name="T14" fmla="*/ 404 w 404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4" h="28">
                <a:moveTo>
                  <a:pt x="404" y="28"/>
                </a:moveTo>
                <a:lnTo>
                  <a:pt x="404" y="0"/>
                </a:lnTo>
                <a:lnTo>
                  <a:pt x="0" y="0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6" name="Freeform 93"/>
          <p:cNvSpPr>
            <a:spLocks/>
          </p:cNvSpPr>
          <p:nvPr/>
        </p:nvSpPr>
        <p:spPr bwMode="auto">
          <a:xfrm>
            <a:off x="3132138" y="1827213"/>
            <a:ext cx="681037" cy="34925"/>
          </a:xfrm>
          <a:custGeom>
            <a:avLst/>
            <a:gdLst>
              <a:gd name="T0" fmla="*/ 2147483647 w 429"/>
              <a:gd name="T1" fmla="*/ 2147483647 h 22"/>
              <a:gd name="T2" fmla="*/ 2147483647 w 429"/>
              <a:gd name="T3" fmla="*/ 0 h 22"/>
              <a:gd name="T4" fmla="*/ 0 w 429"/>
              <a:gd name="T5" fmla="*/ 0 h 22"/>
              <a:gd name="T6" fmla="*/ 0 60000 65536"/>
              <a:gd name="T7" fmla="*/ 0 60000 65536"/>
              <a:gd name="T8" fmla="*/ 0 60000 65536"/>
              <a:gd name="T9" fmla="*/ 0 w 429"/>
              <a:gd name="T10" fmla="*/ 0 h 22"/>
              <a:gd name="T11" fmla="*/ 429 w 429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" h="22">
                <a:moveTo>
                  <a:pt x="429" y="22"/>
                </a:moveTo>
                <a:lnTo>
                  <a:pt x="429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7" name="Line 95"/>
          <p:cNvSpPr>
            <a:spLocks noChangeShapeType="1"/>
          </p:cNvSpPr>
          <p:nvPr/>
        </p:nvSpPr>
        <p:spPr bwMode="auto">
          <a:xfrm>
            <a:off x="2968625" y="2578100"/>
            <a:ext cx="414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28" name="Line 70"/>
          <p:cNvSpPr>
            <a:spLocks noChangeShapeType="1"/>
          </p:cNvSpPr>
          <p:nvPr/>
        </p:nvSpPr>
        <p:spPr bwMode="auto">
          <a:xfrm>
            <a:off x="5065713" y="4960938"/>
            <a:ext cx="85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79"/>
          <p:cNvSpPr>
            <a:spLocks noChangeShapeType="1"/>
          </p:cNvSpPr>
          <p:nvPr/>
        </p:nvSpPr>
        <p:spPr bwMode="auto">
          <a:xfrm>
            <a:off x="5802313" y="5122863"/>
            <a:ext cx="595312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530" name="Line 79"/>
          <p:cNvSpPr>
            <a:spLocks noChangeShapeType="1"/>
          </p:cNvSpPr>
          <p:nvPr/>
        </p:nvSpPr>
        <p:spPr bwMode="auto">
          <a:xfrm>
            <a:off x="5802313" y="5122863"/>
            <a:ext cx="595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82"/>
          <p:cNvSpPr>
            <a:spLocks noChangeShapeType="1"/>
          </p:cNvSpPr>
          <p:nvPr/>
        </p:nvSpPr>
        <p:spPr bwMode="auto">
          <a:xfrm>
            <a:off x="5713413" y="4927600"/>
            <a:ext cx="690562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5" name="Line 78"/>
          <p:cNvSpPr>
            <a:spLocks noChangeShapeType="1"/>
          </p:cNvSpPr>
          <p:nvPr/>
        </p:nvSpPr>
        <p:spPr bwMode="auto">
          <a:xfrm>
            <a:off x="5891213" y="4814888"/>
            <a:ext cx="511175" cy="0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533" name="Line 82"/>
          <p:cNvSpPr>
            <a:spLocks noChangeShapeType="1"/>
          </p:cNvSpPr>
          <p:nvPr/>
        </p:nvSpPr>
        <p:spPr bwMode="auto">
          <a:xfrm>
            <a:off x="5713413" y="4927600"/>
            <a:ext cx="690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34" name="Line 78"/>
          <p:cNvSpPr>
            <a:spLocks noChangeShapeType="1"/>
          </p:cNvSpPr>
          <p:nvPr/>
        </p:nvSpPr>
        <p:spPr bwMode="auto">
          <a:xfrm>
            <a:off x="5891213" y="4814888"/>
            <a:ext cx="511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24"/>
          <p:cNvSpPr>
            <a:spLocks/>
          </p:cNvSpPr>
          <p:nvPr/>
        </p:nvSpPr>
        <p:spPr bwMode="auto">
          <a:xfrm>
            <a:off x="4362450" y="2378075"/>
            <a:ext cx="1409700" cy="61913"/>
          </a:xfrm>
          <a:custGeom>
            <a:avLst/>
            <a:gdLst>
              <a:gd name="T0" fmla="*/ 2147483647 w 888"/>
              <a:gd name="T1" fmla="*/ 2147483647 h 39"/>
              <a:gd name="T2" fmla="*/ 2147483647 w 888"/>
              <a:gd name="T3" fmla="*/ 2147483647 h 39"/>
              <a:gd name="T4" fmla="*/ 0 w 888"/>
              <a:gd name="T5" fmla="*/ 0 h 39"/>
              <a:gd name="T6" fmla="*/ 0 60000 65536"/>
              <a:gd name="T7" fmla="*/ 0 60000 65536"/>
              <a:gd name="T8" fmla="*/ 0 60000 65536"/>
              <a:gd name="T9" fmla="*/ 0 w 888"/>
              <a:gd name="T10" fmla="*/ 0 h 39"/>
              <a:gd name="T11" fmla="*/ 888 w 888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39">
                <a:moveTo>
                  <a:pt x="888" y="39"/>
                </a:moveTo>
                <a:lnTo>
                  <a:pt x="609" y="3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2" name="Freeform 39"/>
          <p:cNvSpPr>
            <a:spLocks/>
          </p:cNvSpPr>
          <p:nvPr/>
        </p:nvSpPr>
        <p:spPr bwMode="auto">
          <a:xfrm>
            <a:off x="4540250" y="1966913"/>
            <a:ext cx="1227138" cy="166687"/>
          </a:xfrm>
          <a:custGeom>
            <a:avLst/>
            <a:gdLst>
              <a:gd name="T0" fmla="*/ 2147483647 w 773"/>
              <a:gd name="T1" fmla="*/ 2147483647 h 105"/>
              <a:gd name="T2" fmla="*/ 2147483647 w 773"/>
              <a:gd name="T3" fmla="*/ 2147483647 h 105"/>
              <a:gd name="T4" fmla="*/ 0 w 773"/>
              <a:gd name="T5" fmla="*/ 0 h 105"/>
              <a:gd name="T6" fmla="*/ 0 60000 65536"/>
              <a:gd name="T7" fmla="*/ 0 60000 65536"/>
              <a:gd name="T8" fmla="*/ 0 60000 65536"/>
              <a:gd name="T9" fmla="*/ 0 w 773"/>
              <a:gd name="T10" fmla="*/ 0 h 105"/>
              <a:gd name="T11" fmla="*/ 773 w 773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3" h="105">
                <a:moveTo>
                  <a:pt x="773" y="105"/>
                </a:moveTo>
                <a:lnTo>
                  <a:pt x="495" y="10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3" name="Freeform 41"/>
          <p:cNvSpPr>
            <a:spLocks/>
          </p:cNvSpPr>
          <p:nvPr/>
        </p:nvSpPr>
        <p:spPr bwMode="auto">
          <a:xfrm>
            <a:off x="4564063" y="2114550"/>
            <a:ext cx="1203325" cy="133350"/>
          </a:xfrm>
          <a:custGeom>
            <a:avLst/>
            <a:gdLst>
              <a:gd name="T0" fmla="*/ 2147483647 w 758"/>
              <a:gd name="T1" fmla="*/ 2147483647 h 84"/>
              <a:gd name="T2" fmla="*/ 2147483647 w 758"/>
              <a:gd name="T3" fmla="*/ 2147483647 h 84"/>
              <a:gd name="T4" fmla="*/ 0 w 758"/>
              <a:gd name="T5" fmla="*/ 0 h 84"/>
              <a:gd name="T6" fmla="*/ 0 60000 65536"/>
              <a:gd name="T7" fmla="*/ 0 60000 65536"/>
              <a:gd name="T8" fmla="*/ 0 60000 65536"/>
              <a:gd name="T9" fmla="*/ 0 w 758"/>
              <a:gd name="T10" fmla="*/ 0 h 84"/>
              <a:gd name="T11" fmla="*/ 758 w 758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8" h="84">
                <a:moveTo>
                  <a:pt x="758" y="84"/>
                </a:moveTo>
                <a:lnTo>
                  <a:pt x="485" y="8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538" name="Freeform 24"/>
          <p:cNvSpPr>
            <a:spLocks/>
          </p:cNvSpPr>
          <p:nvPr/>
        </p:nvSpPr>
        <p:spPr bwMode="auto">
          <a:xfrm>
            <a:off x="4362450" y="2378075"/>
            <a:ext cx="1409700" cy="61913"/>
          </a:xfrm>
          <a:custGeom>
            <a:avLst/>
            <a:gdLst>
              <a:gd name="T0" fmla="*/ 2147483647 w 888"/>
              <a:gd name="T1" fmla="*/ 2147483647 h 39"/>
              <a:gd name="T2" fmla="*/ 2147483647 w 888"/>
              <a:gd name="T3" fmla="*/ 2147483647 h 39"/>
              <a:gd name="T4" fmla="*/ 0 w 888"/>
              <a:gd name="T5" fmla="*/ 0 h 39"/>
              <a:gd name="T6" fmla="*/ 0 60000 65536"/>
              <a:gd name="T7" fmla="*/ 0 60000 65536"/>
              <a:gd name="T8" fmla="*/ 0 60000 65536"/>
              <a:gd name="T9" fmla="*/ 0 w 888"/>
              <a:gd name="T10" fmla="*/ 0 h 39"/>
              <a:gd name="T11" fmla="*/ 888 w 888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39">
                <a:moveTo>
                  <a:pt x="888" y="39"/>
                </a:moveTo>
                <a:lnTo>
                  <a:pt x="609" y="3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39" name="Freeform 39"/>
          <p:cNvSpPr>
            <a:spLocks/>
          </p:cNvSpPr>
          <p:nvPr/>
        </p:nvSpPr>
        <p:spPr bwMode="auto">
          <a:xfrm>
            <a:off x="4540250" y="1966913"/>
            <a:ext cx="1227138" cy="166687"/>
          </a:xfrm>
          <a:custGeom>
            <a:avLst/>
            <a:gdLst>
              <a:gd name="T0" fmla="*/ 2147483647 w 773"/>
              <a:gd name="T1" fmla="*/ 2147483647 h 105"/>
              <a:gd name="T2" fmla="*/ 2147483647 w 773"/>
              <a:gd name="T3" fmla="*/ 2147483647 h 105"/>
              <a:gd name="T4" fmla="*/ 0 w 773"/>
              <a:gd name="T5" fmla="*/ 0 h 105"/>
              <a:gd name="T6" fmla="*/ 0 60000 65536"/>
              <a:gd name="T7" fmla="*/ 0 60000 65536"/>
              <a:gd name="T8" fmla="*/ 0 60000 65536"/>
              <a:gd name="T9" fmla="*/ 0 w 773"/>
              <a:gd name="T10" fmla="*/ 0 h 105"/>
              <a:gd name="T11" fmla="*/ 773 w 773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3" h="105">
                <a:moveTo>
                  <a:pt x="773" y="105"/>
                </a:moveTo>
                <a:lnTo>
                  <a:pt x="495" y="10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40" name="Freeform 41"/>
          <p:cNvSpPr>
            <a:spLocks/>
          </p:cNvSpPr>
          <p:nvPr/>
        </p:nvSpPr>
        <p:spPr bwMode="auto">
          <a:xfrm>
            <a:off x="4564063" y="2114550"/>
            <a:ext cx="1203325" cy="133350"/>
          </a:xfrm>
          <a:custGeom>
            <a:avLst/>
            <a:gdLst>
              <a:gd name="T0" fmla="*/ 2147483647 w 758"/>
              <a:gd name="T1" fmla="*/ 2147483647 h 84"/>
              <a:gd name="T2" fmla="*/ 2147483647 w 758"/>
              <a:gd name="T3" fmla="*/ 2147483647 h 84"/>
              <a:gd name="T4" fmla="*/ 0 w 758"/>
              <a:gd name="T5" fmla="*/ 0 h 84"/>
              <a:gd name="T6" fmla="*/ 0 60000 65536"/>
              <a:gd name="T7" fmla="*/ 0 60000 65536"/>
              <a:gd name="T8" fmla="*/ 0 60000 65536"/>
              <a:gd name="T9" fmla="*/ 0 w 758"/>
              <a:gd name="T10" fmla="*/ 0 h 84"/>
              <a:gd name="T11" fmla="*/ 758 w 758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8" h="84">
                <a:moveTo>
                  <a:pt x="758" y="84"/>
                </a:moveTo>
                <a:lnTo>
                  <a:pt x="485" y="8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27.11</a:t>
            </a:r>
          </a:p>
        </p:txBody>
      </p:sp>
      <p:pic>
        <p:nvPicPr>
          <p:cNvPr id="18435" name="Picture 169" descr="sal03717_27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3" y="198438"/>
            <a:ext cx="805497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828800" y="720725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8437" name="Line 10"/>
          <p:cNvSpPr>
            <a:spLocks noChangeShapeType="1"/>
          </p:cNvSpPr>
          <p:nvPr/>
        </p:nvSpPr>
        <p:spPr bwMode="auto">
          <a:xfrm flipH="1">
            <a:off x="3024188" y="5867400"/>
            <a:ext cx="10858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Text Box 148"/>
          <p:cNvSpPr txBox="1">
            <a:spLocks noChangeArrowheads="1"/>
          </p:cNvSpPr>
          <p:nvPr/>
        </p:nvSpPr>
        <p:spPr bwMode="auto">
          <a:xfrm>
            <a:off x="4156075" y="1635125"/>
            <a:ext cx="6429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Dorsal vein</a:t>
            </a:r>
          </a:p>
        </p:txBody>
      </p:sp>
      <p:sp>
        <p:nvSpPr>
          <p:cNvPr id="18439" name="Text Box 149"/>
          <p:cNvSpPr txBox="1">
            <a:spLocks noChangeArrowheads="1"/>
          </p:cNvSpPr>
          <p:nvPr/>
        </p:nvSpPr>
        <p:spPr bwMode="auto">
          <a:xfrm>
            <a:off x="4156075" y="1889125"/>
            <a:ext cx="7223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Dorsal artery</a:t>
            </a:r>
          </a:p>
        </p:txBody>
      </p:sp>
      <p:sp>
        <p:nvSpPr>
          <p:cNvPr id="18440" name="Text Box 150"/>
          <p:cNvSpPr txBox="1">
            <a:spLocks noChangeArrowheads="1"/>
          </p:cNvSpPr>
          <p:nvPr/>
        </p:nvSpPr>
        <p:spPr bwMode="auto">
          <a:xfrm>
            <a:off x="4160838" y="2146300"/>
            <a:ext cx="7112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Dorsal nerve</a:t>
            </a:r>
          </a:p>
        </p:txBody>
      </p:sp>
      <p:sp>
        <p:nvSpPr>
          <p:cNvPr id="18441" name="Text Box 151"/>
          <p:cNvSpPr txBox="1">
            <a:spLocks noChangeArrowheads="1"/>
          </p:cNvSpPr>
          <p:nvPr/>
        </p:nvSpPr>
        <p:spPr bwMode="auto">
          <a:xfrm>
            <a:off x="6223000" y="1762125"/>
            <a:ext cx="4095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Dorsal</a:t>
            </a:r>
          </a:p>
        </p:txBody>
      </p:sp>
      <p:sp>
        <p:nvSpPr>
          <p:cNvPr id="18442" name="Text Box 152"/>
          <p:cNvSpPr txBox="1">
            <a:spLocks noChangeArrowheads="1"/>
          </p:cNvSpPr>
          <p:nvPr/>
        </p:nvSpPr>
        <p:spPr bwMode="auto">
          <a:xfrm>
            <a:off x="4175125" y="2647950"/>
            <a:ext cx="10810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Corpus spongiosum</a:t>
            </a:r>
          </a:p>
        </p:txBody>
      </p:sp>
      <p:sp>
        <p:nvSpPr>
          <p:cNvPr id="18443" name="Text Box 153"/>
          <p:cNvSpPr txBox="1">
            <a:spLocks noChangeArrowheads="1"/>
          </p:cNvSpPr>
          <p:nvPr/>
        </p:nvSpPr>
        <p:spPr bwMode="auto">
          <a:xfrm>
            <a:off x="4175125" y="2908300"/>
            <a:ext cx="10779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Corpus cavernosum</a:t>
            </a:r>
          </a:p>
        </p:txBody>
      </p:sp>
      <p:sp>
        <p:nvSpPr>
          <p:cNvPr id="18444" name="Text Box 154"/>
          <p:cNvSpPr txBox="1">
            <a:spLocks noChangeArrowheads="1"/>
          </p:cNvSpPr>
          <p:nvPr/>
        </p:nvSpPr>
        <p:spPr bwMode="auto">
          <a:xfrm>
            <a:off x="4175125" y="3143250"/>
            <a:ext cx="660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Deep fascia</a:t>
            </a:r>
          </a:p>
        </p:txBody>
      </p:sp>
      <p:sp>
        <p:nvSpPr>
          <p:cNvPr id="18445" name="Text Box 155"/>
          <p:cNvSpPr txBox="1">
            <a:spLocks noChangeArrowheads="1"/>
          </p:cNvSpPr>
          <p:nvPr/>
        </p:nvSpPr>
        <p:spPr bwMode="auto">
          <a:xfrm>
            <a:off x="4165600" y="3324225"/>
            <a:ext cx="933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Superficial fascia</a:t>
            </a:r>
          </a:p>
        </p:txBody>
      </p:sp>
      <p:sp>
        <p:nvSpPr>
          <p:cNvPr id="18446" name="Text Box 156"/>
          <p:cNvSpPr txBox="1">
            <a:spLocks noChangeArrowheads="1"/>
          </p:cNvSpPr>
          <p:nvPr/>
        </p:nvSpPr>
        <p:spPr bwMode="auto">
          <a:xfrm>
            <a:off x="4137025" y="3524250"/>
            <a:ext cx="3079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Skin</a:t>
            </a:r>
          </a:p>
        </p:txBody>
      </p:sp>
      <p:sp>
        <p:nvSpPr>
          <p:cNvPr id="18447" name="Text Box 157"/>
          <p:cNvSpPr txBox="1">
            <a:spLocks noChangeArrowheads="1"/>
          </p:cNvSpPr>
          <p:nvPr/>
        </p:nvSpPr>
        <p:spPr bwMode="auto">
          <a:xfrm>
            <a:off x="4127500" y="4076700"/>
            <a:ext cx="454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Urethra</a:t>
            </a:r>
          </a:p>
        </p:txBody>
      </p:sp>
      <p:sp>
        <p:nvSpPr>
          <p:cNvPr id="18448" name="Text Box 158"/>
          <p:cNvSpPr txBox="1">
            <a:spLocks noChangeArrowheads="1"/>
          </p:cNvSpPr>
          <p:nvPr/>
        </p:nvSpPr>
        <p:spPr bwMode="auto">
          <a:xfrm>
            <a:off x="7642225" y="2997200"/>
            <a:ext cx="654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Deep artery</a:t>
            </a:r>
          </a:p>
        </p:txBody>
      </p:sp>
      <p:sp>
        <p:nvSpPr>
          <p:cNvPr id="18449" name="Text Box 159"/>
          <p:cNvSpPr txBox="1">
            <a:spLocks noChangeArrowheads="1"/>
          </p:cNvSpPr>
          <p:nvPr/>
        </p:nvSpPr>
        <p:spPr bwMode="auto">
          <a:xfrm>
            <a:off x="7642225" y="3200400"/>
            <a:ext cx="568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Tunica</a:t>
            </a:r>
          </a:p>
          <a:p>
            <a:r>
              <a:rPr lang="en-US" sz="800" b="1"/>
              <a:t>albuginea</a:t>
            </a:r>
          </a:p>
        </p:txBody>
      </p:sp>
      <p:sp>
        <p:nvSpPr>
          <p:cNvPr id="18450" name="Text Box 160"/>
          <p:cNvSpPr txBox="1">
            <a:spLocks noChangeArrowheads="1"/>
          </p:cNvSpPr>
          <p:nvPr/>
        </p:nvSpPr>
        <p:spPr bwMode="auto">
          <a:xfrm>
            <a:off x="7654925" y="3581400"/>
            <a:ext cx="5064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Lacunae</a:t>
            </a:r>
          </a:p>
        </p:txBody>
      </p:sp>
      <p:sp>
        <p:nvSpPr>
          <p:cNvPr id="18451" name="Text Box 161"/>
          <p:cNvSpPr txBox="1">
            <a:spLocks noChangeArrowheads="1"/>
          </p:cNvSpPr>
          <p:nvPr/>
        </p:nvSpPr>
        <p:spPr bwMode="auto">
          <a:xfrm>
            <a:off x="7337425" y="4152900"/>
            <a:ext cx="8334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Median septum</a:t>
            </a:r>
          </a:p>
        </p:txBody>
      </p:sp>
      <p:sp>
        <p:nvSpPr>
          <p:cNvPr id="18452" name="Text Box 162"/>
          <p:cNvSpPr txBox="1">
            <a:spLocks noChangeArrowheads="1"/>
          </p:cNvSpPr>
          <p:nvPr/>
        </p:nvSpPr>
        <p:spPr bwMode="auto">
          <a:xfrm>
            <a:off x="4127500" y="4213225"/>
            <a:ext cx="10810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Corpus spongiosum</a:t>
            </a:r>
          </a:p>
        </p:txBody>
      </p:sp>
      <p:sp>
        <p:nvSpPr>
          <p:cNvPr id="18453" name="Text Box 163"/>
          <p:cNvSpPr txBox="1">
            <a:spLocks noChangeArrowheads="1"/>
          </p:cNvSpPr>
          <p:nvPr/>
        </p:nvSpPr>
        <p:spPr bwMode="auto">
          <a:xfrm>
            <a:off x="4156075" y="4702175"/>
            <a:ext cx="495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Prepuce</a:t>
            </a:r>
          </a:p>
        </p:txBody>
      </p:sp>
      <p:sp>
        <p:nvSpPr>
          <p:cNvPr id="18454" name="Text Box 164"/>
          <p:cNvSpPr txBox="1">
            <a:spLocks noChangeArrowheads="1"/>
          </p:cNvSpPr>
          <p:nvPr/>
        </p:nvSpPr>
        <p:spPr bwMode="auto">
          <a:xfrm>
            <a:off x="6210300" y="4606925"/>
            <a:ext cx="43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Ventral</a:t>
            </a:r>
          </a:p>
        </p:txBody>
      </p:sp>
      <p:sp>
        <p:nvSpPr>
          <p:cNvPr id="18455" name="Text Box 165"/>
          <p:cNvSpPr txBox="1">
            <a:spLocks noChangeArrowheads="1"/>
          </p:cNvSpPr>
          <p:nvPr/>
        </p:nvSpPr>
        <p:spPr bwMode="auto">
          <a:xfrm>
            <a:off x="5375275" y="4683125"/>
            <a:ext cx="2206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(b)</a:t>
            </a:r>
          </a:p>
        </p:txBody>
      </p:sp>
      <p:sp>
        <p:nvSpPr>
          <p:cNvPr id="18456" name="Text Box 166"/>
          <p:cNvSpPr txBox="1">
            <a:spLocks noChangeArrowheads="1"/>
          </p:cNvSpPr>
          <p:nvPr/>
        </p:nvSpPr>
        <p:spPr bwMode="auto">
          <a:xfrm>
            <a:off x="4175125" y="5248275"/>
            <a:ext cx="7953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Glans of penis</a:t>
            </a:r>
          </a:p>
        </p:txBody>
      </p:sp>
      <p:sp>
        <p:nvSpPr>
          <p:cNvPr id="18457" name="Text Box 167"/>
          <p:cNvSpPr txBox="1">
            <a:spLocks noChangeArrowheads="1"/>
          </p:cNvSpPr>
          <p:nvPr/>
        </p:nvSpPr>
        <p:spPr bwMode="auto">
          <a:xfrm>
            <a:off x="4175125" y="5807075"/>
            <a:ext cx="1238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External urethral orifice</a:t>
            </a:r>
          </a:p>
        </p:txBody>
      </p:sp>
      <p:sp>
        <p:nvSpPr>
          <p:cNvPr id="18458" name="Text Box 168"/>
          <p:cNvSpPr txBox="1">
            <a:spLocks noChangeArrowheads="1"/>
          </p:cNvSpPr>
          <p:nvPr/>
        </p:nvSpPr>
        <p:spPr bwMode="auto">
          <a:xfrm>
            <a:off x="1901825" y="5940425"/>
            <a:ext cx="2159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(a)</a:t>
            </a:r>
          </a:p>
        </p:txBody>
      </p:sp>
      <p:sp>
        <p:nvSpPr>
          <p:cNvPr id="78" name="Line 11"/>
          <p:cNvSpPr>
            <a:spLocks noChangeShapeType="1"/>
          </p:cNvSpPr>
          <p:nvPr/>
        </p:nvSpPr>
        <p:spPr bwMode="auto">
          <a:xfrm>
            <a:off x="5187950" y="4284663"/>
            <a:ext cx="1254125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Freeform 13"/>
          <p:cNvSpPr>
            <a:spLocks/>
          </p:cNvSpPr>
          <p:nvPr/>
        </p:nvSpPr>
        <p:spPr bwMode="auto">
          <a:xfrm>
            <a:off x="4757738" y="1716088"/>
            <a:ext cx="1639887" cy="911225"/>
          </a:xfrm>
          <a:custGeom>
            <a:avLst/>
            <a:gdLst>
              <a:gd name="T0" fmla="*/ 0 w 1033"/>
              <a:gd name="T1" fmla="*/ 0 h 574"/>
              <a:gd name="T2" fmla="*/ 2147483647 w 1033"/>
              <a:gd name="T3" fmla="*/ 0 h 574"/>
              <a:gd name="T4" fmla="*/ 2147483647 w 1033"/>
              <a:gd name="T5" fmla="*/ 2147483647 h 574"/>
              <a:gd name="T6" fmla="*/ 0 60000 65536"/>
              <a:gd name="T7" fmla="*/ 0 60000 65536"/>
              <a:gd name="T8" fmla="*/ 0 60000 65536"/>
              <a:gd name="T9" fmla="*/ 0 w 1033"/>
              <a:gd name="T10" fmla="*/ 0 h 574"/>
              <a:gd name="T11" fmla="*/ 1033 w 1033"/>
              <a:gd name="T12" fmla="*/ 574 h 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3" h="574">
                <a:moveTo>
                  <a:pt x="0" y="0"/>
                </a:moveTo>
                <a:lnTo>
                  <a:pt x="617" y="0"/>
                </a:lnTo>
                <a:lnTo>
                  <a:pt x="1033" y="574"/>
                </a:lnTo>
              </a:path>
            </a:pathLst>
          </a:cu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Line 27"/>
          <p:cNvSpPr>
            <a:spLocks noChangeShapeType="1"/>
          </p:cNvSpPr>
          <p:nvPr/>
        </p:nvSpPr>
        <p:spPr bwMode="auto">
          <a:xfrm flipH="1">
            <a:off x="3332163" y="5303838"/>
            <a:ext cx="777875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Line 29"/>
          <p:cNvSpPr>
            <a:spLocks noChangeShapeType="1"/>
          </p:cNvSpPr>
          <p:nvPr/>
        </p:nvSpPr>
        <p:spPr bwMode="auto">
          <a:xfrm flipH="1">
            <a:off x="3979863" y="4772025"/>
            <a:ext cx="130175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Line 30"/>
          <p:cNvSpPr>
            <a:spLocks noChangeShapeType="1"/>
          </p:cNvSpPr>
          <p:nvPr/>
        </p:nvSpPr>
        <p:spPr bwMode="auto">
          <a:xfrm flipH="1">
            <a:off x="3016250" y="5873750"/>
            <a:ext cx="1093788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Line 33"/>
          <p:cNvSpPr>
            <a:spLocks noChangeShapeType="1"/>
          </p:cNvSpPr>
          <p:nvPr/>
        </p:nvSpPr>
        <p:spPr bwMode="auto">
          <a:xfrm>
            <a:off x="2371725" y="2713038"/>
            <a:ext cx="1738313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Line 34"/>
          <p:cNvSpPr>
            <a:spLocks noChangeShapeType="1"/>
          </p:cNvSpPr>
          <p:nvPr/>
        </p:nvSpPr>
        <p:spPr bwMode="auto">
          <a:xfrm>
            <a:off x="4540250" y="4141788"/>
            <a:ext cx="1835150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reeform 36"/>
          <p:cNvSpPr>
            <a:spLocks/>
          </p:cNvSpPr>
          <p:nvPr/>
        </p:nvSpPr>
        <p:spPr bwMode="auto">
          <a:xfrm>
            <a:off x="6423025" y="3684588"/>
            <a:ext cx="863600" cy="541337"/>
          </a:xfrm>
          <a:custGeom>
            <a:avLst/>
            <a:gdLst>
              <a:gd name="T0" fmla="*/ 2147483647 w 544"/>
              <a:gd name="T1" fmla="*/ 2147483647 h 341"/>
              <a:gd name="T2" fmla="*/ 2147483647 w 544"/>
              <a:gd name="T3" fmla="*/ 2147483647 h 341"/>
              <a:gd name="T4" fmla="*/ 0 w 544"/>
              <a:gd name="T5" fmla="*/ 0 h 341"/>
              <a:gd name="T6" fmla="*/ 0 60000 65536"/>
              <a:gd name="T7" fmla="*/ 0 60000 65536"/>
              <a:gd name="T8" fmla="*/ 0 60000 65536"/>
              <a:gd name="T9" fmla="*/ 0 w 544"/>
              <a:gd name="T10" fmla="*/ 0 h 341"/>
              <a:gd name="T11" fmla="*/ 544 w 544"/>
              <a:gd name="T12" fmla="*/ 341 h 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341">
                <a:moveTo>
                  <a:pt x="544" y="341"/>
                </a:moveTo>
                <a:lnTo>
                  <a:pt x="324" y="341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Line 38"/>
          <p:cNvSpPr>
            <a:spLocks noChangeShapeType="1"/>
          </p:cNvSpPr>
          <p:nvPr/>
        </p:nvSpPr>
        <p:spPr bwMode="auto">
          <a:xfrm flipH="1">
            <a:off x="3005138" y="1960563"/>
            <a:ext cx="1096962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Line 39"/>
          <p:cNvSpPr>
            <a:spLocks noChangeShapeType="1"/>
          </p:cNvSpPr>
          <p:nvPr/>
        </p:nvSpPr>
        <p:spPr bwMode="auto">
          <a:xfrm flipH="1">
            <a:off x="3084513" y="1711325"/>
            <a:ext cx="1022350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Line 41"/>
          <p:cNvSpPr>
            <a:spLocks noChangeShapeType="1"/>
          </p:cNvSpPr>
          <p:nvPr/>
        </p:nvSpPr>
        <p:spPr bwMode="auto">
          <a:xfrm flipH="1">
            <a:off x="2963863" y="2212975"/>
            <a:ext cx="1146175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Line 42"/>
          <p:cNvSpPr>
            <a:spLocks noChangeShapeType="1"/>
          </p:cNvSpPr>
          <p:nvPr/>
        </p:nvSpPr>
        <p:spPr bwMode="auto">
          <a:xfrm>
            <a:off x="2601913" y="2992438"/>
            <a:ext cx="1508125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Line 44"/>
          <p:cNvSpPr>
            <a:spLocks noChangeShapeType="1"/>
          </p:cNvSpPr>
          <p:nvPr/>
        </p:nvSpPr>
        <p:spPr bwMode="auto">
          <a:xfrm>
            <a:off x="5207000" y="2992438"/>
            <a:ext cx="889000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Line 45"/>
          <p:cNvSpPr>
            <a:spLocks noChangeShapeType="1"/>
          </p:cNvSpPr>
          <p:nvPr/>
        </p:nvSpPr>
        <p:spPr bwMode="auto">
          <a:xfrm flipH="1">
            <a:off x="7237413" y="3286125"/>
            <a:ext cx="352425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Freeform 47"/>
          <p:cNvSpPr>
            <a:spLocks/>
          </p:cNvSpPr>
          <p:nvPr/>
        </p:nvSpPr>
        <p:spPr bwMode="auto">
          <a:xfrm>
            <a:off x="6692900" y="3079750"/>
            <a:ext cx="896938" cy="393700"/>
          </a:xfrm>
          <a:custGeom>
            <a:avLst/>
            <a:gdLst>
              <a:gd name="T0" fmla="*/ 2147483647 w 565"/>
              <a:gd name="T1" fmla="*/ 0 h 248"/>
              <a:gd name="T2" fmla="*/ 2147483647 w 565"/>
              <a:gd name="T3" fmla="*/ 0 h 248"/>
              <a:gd name="T4" fmla="*/ 0 w 565"/>
              <a:gd name="T5" fmla="*/ 2147483647 h 248"/>
              <a:gd name="T6" fmla="*/ 0 60000 65536"/>
              <a:gd name="T7" fmla="*/ 0 60000 65536"/>
              <a:gd name="T8" fmla="*/ 0 60000 65536"/>
              <a:gd name="T9" fmla="*/ 0 w 565"/>
              <a:gd name="T10" fmla="*/ 0 h 248"/>
              <a:gd name="T11" fmla="*/ 565 w 565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5" h="248">
                <a:moveTo>
                  <a:pt x="565" y="0"/>
                </a:moveTo>
                <a:lnTo>
                  <a:pt x="203" y="0"/>
                </a:lnTo>
                <a:lnTo>
                  <a:pt x="0" y="248"/>
                </a:lnTo>
              </a:path>
            </a:pathLst>
          </a:cu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 flipH="1">
            <a:off x="3651250" y="3594100"/>
            <a:ext cx="458788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Line 50"/>
          <p:cNvSpPr>
            <a:spLocks noChangeShapeType="1"/>
          </p:cNvSpPr>
          <p:nvPr/>
        </p:nvSpPr>
        <p:spPr bwMode="auto">
          <a:xfrm flipH="1">
            <a:off x="4376738" y="3594100"/>
            <a:ext cx="1011237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Line 51"/>
          <p:cNvSpPr>
            <a:spLocks noChangeShapeType="1"/>
          </p:cNvSpPr>
          <p:nvPr/>
        </p:nvSpPr>
        <p:spPr bwMode="auto">
          <a:xfrm flipH="1">
            <a:off x="6926263" y="3662363"/>
            <a:ext cx="663575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 flipH="1">
            <a:off x="3135313" y="3403600"/>
            <a:ext cx="974725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Line 54"/>
          <p:cNvSpPr>
            <a:spLocks noChangeShapeType="1"/>
          </p:cNvSpPr>
          <p:nvPr/>
        </p:nvSpPr>
        <p:spPr bwMode="auto">
          <a:xfrm flipH="1">
            <a:off x="5035550" y="3405188"/>
            <a:ext cx="446088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Line 55"/>
          <p:cNvSpPr>
            <a:spLocks noChangeShapeType="1"/>
          </p:cNvSpPr>
          <p:nvPr/>
        </p:nvSpPr>
        <p:spPr bwMode="auto">
          <a:xfrm flipH="1">
            <a:off x="3132138" y="3222625"/>
            <a:ext cx="977900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Line 57"/>
          <p:cNvSpPr>
            <a:spLocks noChangeShapeType="1"/>
          </p:cNvSpPr>
          <p:nvPr/>
        </p:nvSpPr>
        <p:spPr bwMode="auto">
          <a:xfrm flipH="1">
            <a:off x="4754563" y="3219450"/>
            <a:ext cx="852487" cy="0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Line 58"/>
          <p:cNvSpPr>
            <a:spLocks noChangeShapeType="1"/>
          </p:cNvSpPr>
          <p:nvPr/>
        </p:nvSpPr>
        <p:spPr bwMode="auto">
          <a:xfrm flipH="1">
            <a:off x="6911975" y="3665538"/>
            <a:ext cx="241300" cy="117475"/>
          </a:xfrm>
          <a:prstGeom prst="line">
            <a:avLst/>
          </a:pr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Freeform 37"/>
          <p:cNvSpPr>
            <a:spLocks/>
          </p:cNvSpPr>
          <p:nvPr/>
        </p:nvSpPr>
        <p:spPr bwMode="auto">
          <a:xfrm>
            <a:off x="4818063" y="1960563"/>
            <a:ext cx="1362075" cy="852487"/>
          </a:xfrm>
          <a:custGeom>
            <a:avLst/>
            <a:gdLst>
              <a:gd name="T0" fmla="*/ 0 w 855"/>
              <a:gd name="T1" fmla="*/ 0 h 537"/>
              <a:gd name="T2" fmla="*/ 2147483647 w 855"/>
              <a:gd name="T3" fmla="*/ 0 h 537"/>
              <a:gd name="T4" fmla="*/ 2147483647 w 855"/>
              <a:gd name="T5" fmla="*/ 2147483647 h 537"/>
              <a:gd name="T6" fmla="*/ 0 60000 65536"/>
              <a:gd name="T7" fmla="*/ 0 60000 65536"/>
              <a:gd name="T8" fmla="*/ 0 60000 65536"/>
              <a:gd name="T9" fmla="*/ 0 w 855"/>
              <a:gd name="T10" fmla="*/ 0 h 537"/>
              <a:gd name="T11" fmla="*/ 855 w 855"/>
              <a:gd name="T12" fmla="*/ 537 h 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537">
                <a:moveTo>
                  <a:pt x="0" y="0"/>
                </a:moveTo>
                <a:lnTo>
                  <a:pt x="579" y="0"/>
                </a:lnTo>
                <a:lnTo>
                  <a:pt x="855" y="537"/>
                </a:lnTo>
              </a:path>
            </a:pathLst>
          </a:cu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Freeform 40"/>
          <p:cNvSpPr>
            <a:spLocks/>
          </p:cNvSpPr>
          <p:nvPr/>
        </p:nvSpPr>
        <p:spPr bwMode="auto">
          <a:xfrm>
            <a:off x="4811713" y="2203450"/>
            <a:ext cx="1249362" cy="625475"/>
          </a:xfrm>
          <a:custGeom>
            <a:avLst/>
            <a:gdLst>
              <a:gd name="T0" fmla="*/ 0 w 787"/>
              <a:gd name="T1" fmla="*/ 0 h 394"/>
              <a:gd name="T2" fmla="*/ 2147483647 w 787"/>
              <a:gd name="T3" fmla="*/ 0 h 394"/>
              <a:gd name="T4" fmla="*/ 2147483647 w 787"/>
              <a:gd name="T5" fmla="*/ 2147483647 h 394"/>
              <a:gd name="T6" fmla="*/ 0 60000 65536"/>
              <a:gd name="T7" fmla="*/ 0 60000 65536"/>
              <a:gd name="T8" fmla="*/ 0 60000 65536"/>
              <a:gd name="T9" fmla="*/ 0 w 787"/>
              <a:gd name="T10" fmla="*/ 0 h 394"/>
              <a:gd name="T11" fmla="*/ 787 w 787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" h="394">
                <a:moveTo>
                  <a:pt x="0" y="0"/>
                </a:moveTo>
                <a:lnTo>
                  <a:pt x="586" y="0"/>
                </a:lnTo>
                <a:lnTo>
                  <a:pt x="787" y="394"/>
                </a:lnTo>
              </a:path>
            </a:pathLst>
          </a:custGeom>
          <a:noFill/>
          <a:ln w="2222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84" name="Line 11"/>
          <p:cNvSpPr>
            <a:spLocks noChangeShapeType="1"/>
          </p:cNvSpPr>
          <p:nvPr/>
        </p:nvSpPr>
        <p:spPr bwMode="auto">
          <a:xfrm>
            <a:off x="5187950" y="4284663"/>
            <a:ext cx="1254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5" name="Freeform 13"/>
          <p:cNvSpPr>
            <a:spLocks/>
          </p:cNvSpPr>
          <p:nvPr/>
        </p:nvSpPr>
        <p:spPr bwMode="auto">
          <a:xfrm>
            <a:off x="4757738" y="1716088"/>
            <a:ext cx="1639887" cy="911225"/>
          </a:xfrm>
          <a:custGeom>
            <a:avLst/>
            <a:gdLst>
              <a:gd name="T0" fmla="*/ 0 w 1033"/>
              <a:gd name="T1" fmla="*/ 0 h 574"/>
              <a:gd name="T2" fmla="*/ 2147483647 w 1033"/>
              <a:gd name="T3" fmla="*/ 0 h 574"/>
              <a:gd name="T4" fmla="*/ 2147483647 w 1033"/>
              <a:gd name="T5" fmla="*/ 2147483647 h 574"/>
              <a:gd name="T6" fmla="*/ 0 60000 65536"/>
              <a:gd name="T7" fmla="*/ 0 60000 65536"/>
              <a:gd name="T8" fmla="*/ 0 60000 65536"/>
              <a:gd name="T9" fmla="*/ 0 w 1033"/>
              <a:gd name="T10" fmla="*/ 0 h 574"/>
              <a:gd name="T11" fmla="*/ 1033 w 1033"/>
              <a:gd name="T12" fmla="*/ 574 h 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3" h="574">
                <a:moveTo>
                  <a:pt x="0" y="0"/>
                </a:moveTo>
                <a:lnTo>
                  <a:pt x="617" y="0"/>
                </a:lnTo>
                <a:lnTo>
                  <a:pt x="1033" y="57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6" name="Line 27"/>
          <p:cNvSpPr>
            <a:spLocks noChangeShapeType="1"/>
          </p:cNvSpPr>
          <p:nvPr/>
        </p:nvSpPr>
        <p:spPr bwMode="auto">
          <a:xfrm flipH="1">
            <a:off x="3332163" y="5303838"/>
            <a:ext cx="77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7" name="Line 29"/>
          <p:cNvSpPr>
            <a:spLocks noChangeShapeType="1"/>
          </p:cNvSpPr>
          <p:nvPr/>
        </p:nvSpPr>
        <p:spPr bwMode="auto">
          <a:xfrm flipH="1">
            <a:off x="3979863" y="4772025"/>
            <a:ext cx="13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8" name="Line 30"/>
          <p:cNvSpPr>
            <a:spLocks noChangeShapeType="1"/>
          </p:cNvSpPr>
          <p:nvPr/>
        </p:nvSpPr>
        <p:spPr bwMode="auto">
          <a:xfrm flipH="1">
            <a:off x="3016250" y="5873750"/>
            <a:ext cx="1093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9" name="Line 33"/>
          <p:cNvSpPr>
            <a:spLocks noChangeShapeType="1"/>
          </p:cNvSpPr>
          <p:nvPr/>
        </p:nvSpPr>
        <p:spPr bwMode="auto">
          <a:xfrm>
            <a:off x="2371725" y="2713038"/>
            <a:ext cx="173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0" name="Line 34"/>
          <p:cNvSpPr>
            <a:spLocks noChangeShapeType="1"/>
          </p:cNvSpPr>
          <p:nvPr/>
        </p:nvSpPr>
        <p:spPr bwMode="auto">
          <a:xfrm>
            <a:off x="4540250" y="4141788"/>
            <a:ext cx="1835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1" name="Freeform 36"/>
          <p:cNvSpPr>
            <a:spLocks/>
          </p:cNvSpPr>
          <p:nvPr/>
        </p:nvSpPr>
        <p:spPr bwMode="auto">
          <a:xfrm>
            <a:off x="6423025" y="3684588"/>
            <a:ext cx="863600" cy="541337"/>
          </a:xfrm>
          <a:custGeom>
            <a:avLst/>
            <a:gdLst>
              <a:gd name="T0" fmla="*/ 2147483647 w 544"/>
              <a:gd name="T1" fmla="*/ 2147483647 h 341"/>
              <a:gd name="T2" fmla="*/ 2147483647 w 544"/>
              <a:gd name="T3" fmla="*/ 2147483647 h 341"/>
              <a:gd name="T4" fmla="*/ 0 w 544"/>
              <a:gd name="T5" fmla="*/ 0 h 341"/>
              <a:gd name="T6" fmla="*/ 0 60000 65536"/>
              <a:gd name="T7" fmla="*/ 0 60000 65536"/>
              <a:gd name="T8" fmla="*/ 0 60000 65536"/>
              <a:gd name="T9" fmla="*/ 0 w 544"/>
              <a:gd name="T10" fmla="*/ 0 h 341"/>
              <a:gd name="T11" fmla="*/ 544 w 544"/>
              <a:gd name="T12" fmla="*/ 341 h 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341">
                <a:moveTo>
                  <a:pt x="544" y="341"/>
                </a:moveTo>
                <a:lnTo>
                  <a:pt x="324" y="34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2" name="Line 38"/>
          <p:cNvSpPr>
            <a:spLocks noChangeShapeType="1"/>
          </p:cNvSpPr>
          <p:nvPr/>
        </p:nvSpPr>
        <p:spPr bwMode="auto">
          <a:xfrm flipH="1">
            <a:off x="3005138" y="1960563"/>
            <a:ext cx="1096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3" name="Line 39"/>
          <p:cNvSpPr>
            <a:spLocks noChangeShapeType="1"/>
          </p:cNvSpPr>
          <p:nvPr/>
        </p:nvSpPr>
        <p:spPr bwMode="auto">
          <a:xfrm flipH="1">
            <a:off x="3084513" y="1711325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4" name="Line 41"/>
          <p:cNvSpPr>
            <a:spLocks noChangeShapeType="1"/>
          </p:cNvSpPr>
          <p:nvPr/>
        </p:nvSpPr>
        <p:spPr bwMode="auto">
          <a:xfrm flipH="1">
            <a:off x="2963863" y="2212975"/>
            <a:ext cx="114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5" name="Line 42"/>
          <p:cNvSpPr>
            <a:spLocks noChangeShapeType="1"/>
          </p:cNvSpPr>
          <p:nvPr/>
        </p:nvSpPr>
        <p:spPr bwMode="auto">
          <a:xfrm>
            <a:off x="2601913" y="2992438"/>
            <a:ext cx="150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6" name="Line 44"/>
          <p:cNvSpPr>
            <a:spLocks noChangeShapeType="1"/>
          </p:cNvSpPr>
          <p:nvPr/>
        </p:nvSpPr>
        <p:spPr bwMode="auto">
          <a:xfrm>
            <a:off x="5207000" y="2992438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7" name="Line 45"/>
          <p:cNvSpPr>
            <a:spLocks noChangeShapeType="1"/>
          </p:cNvSpPr>
          <p:nvPr/>
        </p:nvSpPr>
        <p:spPr bwMode="auto">
          <a:xfrm flipH="1">
            <a:off x="7237413" y="3286125"/>
            <a:ext cx="352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8" name="Freeform 47"/>
          <p:cNvSpPr>
            <a:spLocks/>
          </p:cNvSpPr>
          <p:nvPr/>
        </p:nvSpPr>
        <p:spPr bwMode="auto">
          <a:xfrm>
            <a:off x="6692900" y="3079750"/>
            <a:ext cx="896938" cy="393700"/>
          </a:xfrm>
          <a:custGeom>
            <a:avLst/>
            <a:gdLst>
              <a:gd name="T0" fmla="*/ 2147483647 w 565"/>
              <a:gd name="T1" fmla="*/ 0 h 248"/>
              <a:gd name="T2" fmla="*/ 2147483647 w 565"/>
              <a:gd name="T3" fmla="*/ 0 h 248"/>
              <a:gd name="T4" fmla="*/ 0 w 565"/>
              <a:gd name="T5" fmla="*/ 2147483647 h 248"/>
              <a:gd name="T6" fmla="*/ 0 60000 65536"/>
              <a:gd name="T7" fmla="*/ 0 60000 65536"/>
              <a:gd name="T8" fmla="*/ 0 60000 65536"/>
              <a:gd name="T9" fmla="*/ 0 w 565"/>
              <a:gd name="T10" fmla="*/ 0 h 248"/>
              <a:gd name="T11" fmla="*/ 565 w 565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5" h="248">
                <a:moveTo>
                  <a:pt x="565" y="0"/>
                </a:moveTo>
                <a:lnTo>
                  <a:pt x="203" y="0"/>
                </a:lnTo>
                <a:lnTo>
                  <a:pt x="0" y="2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99" name="Line 48"/>
          <p:cNvSpPr>
            <a:spLocks noChangeShapeType="1"/>
          </p:cNvSpPr>
          <p:nvPr/>
        </p:nvSpPr>
        <p:spPr bwMode="auto">
          <a:xfrm flipH="1">
            <a:off x="3651250" y="3594100"/>
            <a:ext cx="45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0" name="Line 50"/>
          <p:cNvSpPr>
            <a:spLocks noChangeShapeType="1"/>
          </p:cNvSpPr>
          <p:nvPr/>
        </p:nvSpPr>
        <p:spPr bwMode="auto">
          <a:xfrm flipH="1">
            <a:off x="4376738" y="3594100"/>
            <a:ext cx="1011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1" name="Line 51"/>
          <p:cNvSpPr>
            <a:spLocks noChangeShapeType="1"/>
          </p:cNvSpPr>
          <p:nvPr/>
        </p:nvSpPr>
        <p:spPr bwMode="auto">
          <a:xfrm flipH="1">
            <a:off x="6926263" y="3662363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2" name="Line 52"/>
          <p:cNvSpPr>
            <a:spLocks noChangeShapeType="1"/>
          </p:cNvSpPr>
          <p:nvPr/>
        </p:nvSpPr>
        <p:spPr bwMode="auto">
          <a:xfrm flipH="1">
            <a:off x="3135313" y="3403600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3" name="Line 54"/>
          <p:cNvSpPr>
            <a:spLocks noChangeShapeType="1"/>
          </p:cNvSpPr>
          <p:nvPr/>
        </p:nvSpPr>
        <p:spPr bwMode="auto">
          <a:xfrm flipH="1">
            <a:off x="5035550" y="3405188"/>
            <a:ext cx="446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4" name="Line 55"/>
          <p:cNvSpPr>
            <a:spLocks noChangeShapeType="1"/>
          </p:cNvSpPr>
          <p:nvPr/>
        </p:nvSpPr>
        <p:spPr bwMode="auto">
          <a:xfrm flipH="1">
            <a:off x="3132138" y="32226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5" name="Line 57"/>
          <p:cNvSpPr>
            <a:spLocks noChangeShapeType="1"/>
          </p:cNvSpPr>
          <p:nvPr/>
        </p:nvSpPr>
        <p:spPr bwMode="auto">
          <a:xfrm flipH="1">
            <a:off x="4754563" y="3219450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6" name="Line 58"/>
          <p:cNvSpPr>
            <a:spLocks noChangeShapeType="1"/>
          </p:cNvSpPr>
          <p:nvPr/>
        </p:nvSpPr>
        <p:spPr bwMode="auto">
          <a:xfrm flipH="1">
            <a:off x="6911975" y="3665538"/>
            <a:ext cx="241300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7" name="Freeform 37"/>
          <p:cNvSpPr>
            <a:spLocks/>
          </p:cNvSpPr>
          <p:nvPr/>
        </p:nvSpPr>
        <p:spPr bwMode="auto">
          <a:xfrm>
            <a:off x="4818063" y="1960563"/>
            <a:ext cx="1362075" cy="852487"/>
          </a:xfrm>
          <a:custGeom>
            <a:avLst/>
            <a:gdLst>
              <a:gd name="T0" fmla="*/ 0 w 855"/>
              <a:gd name="T1" fmla="*/ 0 h 537"/>
              <a:gd name="T2" fmla="*/ 2147483647 w 855"/>
              <a:gd name="T3" fmla="*/ 0 h 537"/>
              <a:gd name="T4" fmla="*/ 2147483647 w 855"/>
              <a:gd name="T5" fmla="*/ 2147483647 h 537"/>
              <a:gd name="T6" fmla="*/ 0 60000 65536"/>
              <a:gd name="T7" fmla="*/ 0 60000 65536"/>
              <a:gd name="T8" fmla="*/ 0 60000 65536"/>
              <a:gd name="T9" fmla="*/ 0 w 855"/>
              <a:gd name="T10" fmla="*/ 0 h 537"/>
              <a:gd name="T11" fmla="*/ 855 w 855"/>
              <a:gd name="T12" fmla="*/ 537 h 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537">
                <a:moveTo>
                  <a:pt x="0" y="0"/>
                </a:moveTo>
                <a:lnTo>
                  <a:pt x="579" y="0"/>
                </a:lnTo>
                <a:lnTo>
                  <a:pt x="855" y="53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8" name="Freeform 40"/>
          <p:cNvSpPr>
            <a:spLocks/>
          </p:cNvSpPr>
          <p:nvPr/>
        </p:nvSpPr>
        <p:spPr bwMode="auto">
          <a:xfrm>
            <a:off x="4811713" y="2203450"/>
            <a:ext cx="1249362" cy="625475"/>
          </a:xfrm>
          <a:custGeom>
            <a:avLst/>
            <a:gdLst>
              <a:gd name="T0" fmla="*/ 0 w 787"/>
              <a:gd name="T1" fmla="*/ 0 h 394"/>
              <a:gd name="T2" fmla="*/ 2147483647 w 787"/>
              <a:gd name="T3" fmla="*/ 0 h 394"/>
              <a:gd name="T4" fmla="*/ 2147483647 w 787"/>
              <a:gd name="T5" fmla="*/ 2147483647 h 394"/>
              <a:gd name="T6" fmla="*/ 0 60000 65536"/>
              <a:gd name="T7" fmla="*/ 0 60000 65536"/>
              <a:gd name="T8" fmla="*/ 0 60000 65536"/>
              <a:gd name="T9" fmla="*/ 0 w 787"/>
              <a:gd name="T10" fmla="*/ 0 h 394"/>
              <a:gd name="T11" fmla="*/ 787 w 787"/>
              <a:gd name="T12" fmla="*/ 394 h 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" h="394">
                <a:moveTo>
                  <a:pt x="0" y="0"/>
                </a:moveTo>
                <a:lnTo>
                  <a:pt x="586" y="0"/>
                </a:lnTo>
                <a:lnTo>
                  <a:pt x="787" y="39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69" descr="sal03717_27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277813"/>
            <a:ext cx="80422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9" name="Group 107"/>
          <p:cNvGrpSpPr>
            <a:grpSpLocks/>
          </p:cNvGrpSpPr>
          <p:nvPr/>
        </p:nvGrpSpPr>
        <p:grpSpPr bwMode="auto">
          <a:xfrm>
            <a:off x="4772025" y="744538"/>
            <a:ext cx="1371600" cy="4826000"/>
            <a:chOff x="4752975" y="763588"/>
            <a:chExt cx="1371600" cy="4826000"/>
          </a:xfrm>
        </p:grpSpPr>
        <p:sp>
          <p:nvSpPr>
            <p:cNvPr id="19546" name="Freeform 125"/>
            <p:cNvSpPr>
              <a:spLocks/>
            </p:cNvSpPr>
            <p:nvPr/>
          </p:nvSpPr>
          <p:spPr bwMode="auto">
            <a:xfrm>
              <a:off x="4832350" y="792163"/>
              <a:ext cx="1292225" cy="4797425"/>
            </a:xfrm>
            <a:custGeom>
              <a:avLst/>
              <a:gdLst>
                <a:gd name="T0" fmla="*/ 0 w 814"/>
                <a:gd name="T1" fmla="*/ 0 h 3051"/>
                <a:gd name="T2" fmla="*/ 0 w 814"/>
                <a:gd name="T3" fmla="*/ 0 h 3051"/>
                <a:gd name="T4" fmla="*/ 110886891 w 814"/>
                <a:gd name="T5" fmla="*/ 49449168 h 3051"/>
                <a:gd name="T6" fmla="*/ 216733472 w 814"/>
                <a:gd name="T7" fmla="*/ 108788820 h 3051"/>
                <a:gd name="T8" fmla="*/ 322580002 w 814"/>
                <a:gd name="T9" fmla="*/ 168128435 h 3051"/>
                <a:gd name="T10" fmla="*/ 428426632 w 814"/>
                <a:gd name="T11" fmla="*/ 242302218 h 3051"/>
                <a:gd name="T12" fmla="*/ 529232852 w 814"/>
                <a:gd name="T13" fmla="*/ 316477523 h 3051"/>
                <a:gd name="T14" fmla="*/ 624998761 w 814"/>
                <a:gd name="T15" fmla="*/ 400541716 h 3051"/>
                <a:gd name="T16" fmla="*/ 725804981 w 814"/>
                <a:gd name="T17" fmla="*/ 489549665 h 3051"/>
                <a:gd name="T18" fmla="*/ 816530579 w 814"/>
                <a:gd name="T19" fmla="*/ 588449548 h 3051"/>
                <a:gd name="T20" fmla="*/ 907256375 w 814"/>
                <a:gd name="T21" fmla="*/ 687347859 h 3051"/>
                <a:gd name="T22" fmla="*/ 997981973 w 814"/>
                <a:gd name="T23" fmla="*/ 796136630 h 3051"/>
                <a:gd name="T24" fmla="*/ 1083667259 w 814"/>
                <a:gd name="T25" fmla="*/ 909870828 h 3051"/>
                <a:gd name="T26" fmla="*/ 1169352546 w 814"/>
                <a:gd name="T27" fmla="*/ 1028550058 h 3051"/>
                <a:gd name="T28" fmla="*/ 1249997522 w 814"/>
                <a:gd name="T29" fmla="*/ 1152172947 h 3051"/>
                <a:gd name="T30" fmla="*/ 1325602187 w 814"/>
                <a:gd name="T31" fmla="*/ 1280742638 h 3051"/>
                <a:gd name="T32" fmla="*/ 1396166541 w 814"/>
                <a:gd name="T33" fmla="*/ 1414255986 h 3051"/>
                <a:gd name="T34" fmla="*/ 1466730894 w 814"/>
                <a:gd name="T35" fmla="*/ 1552714565 h 3051"/>
                <a:gd name="T36" fmla="*/ 1537295248 w 814"/>
                <a:gd name="T37" fmla="*/ 1701063997 h 3051"/>
                <a:gd name="T38" fmla="*/ 1597778980 w 814"/>
                <a:gd name="T39" fmla="*/ 1844466233 h 3051"/>
                <a:gd name="T40" fmla="*/ 1658262712 w 814"/>
                <a:gd name="T41" fmla="*/ 1997760501 h 3051"/>
                <a:gd name="T42" fmla="*/ 1713706530 w 814"/>
                <a:gd name="T43" fmla="*/ 2147483647 h 3051"/>
                <a:gd name="T44" fmla="*/ 1769149951 w 814"/>
                <a:gd name="T45" fmla="*/ 2147483647 h 3051"/>
                <a:gd name="T46" fmla="*/ 1814512750 w 814"/>
                <a:gd name="T47" fmla="*/ 2147483647 h 3051"/>
                <a:gd name="T48" fmla="*/ 1859875548 w 814"/>
                <a:gd name="T49" fmla="*/ 2147483647 h 3051"/>
                <a:gd name="T50" fmla="*/ 1900198036 w 814"/>
                <a:gd name="T51" fmla="*/ 2147483647 h 3051"/>
                <a:gd name="T52" fmla="*/ 1935480213 w 814"/>
                <a:gd name="T53" fmla="*/ 2147483647 h 3051"/>
                <a:gd name="T54" fmla="*/ 1965722079 w 814"/>
                <a:gd name="T55" fmla="*/ 2147483647 h 3051"/>
                <a:gd name="T56" fmla="*/ 1990923634 w 814"/>
                <a:gd name="T57" fmla="*/ 2147483647 h 3051"/>
                <a:gd name="T58" fmla="*/ 2016125189 w 814"/>
                <a:gd name="T59" fmla="*/ 2147483647 h 3051"/>
                <a:gd name="T60" fmla="*/ 2031246122 w 814"/>
                <a:gd name="T61" fmla="*/ 2147483647 h 3051"/>
                <a:gd name="T62" fmla="*/ 2041326744 w 814"/>
                <a:gd name="T63" fmla="*/ 2147483647 h 3051"/>
                <a:gd name="T64" fmla="*/ 2051407366 w 814"/>
                <a:gd name="T65" fmla="*/ 2147483647 h 3051"/>
                <a:gd name="T66" fmla="*/ 2051407366 w 814"/>
                <a:gd name="T67" fmla="*/ 2147483647 h 3051"/>
                <a:gd name="T68" fmla="*/ 2051407366 w 814"/>
                <a:gd name="T69" fmla="*/ 2147483647 h 3051"/>
                <a:gd name="T70" fmla="*/ 2051407366 w 814"/>
                <a:gd name="T71" fmla="*/ 2147483647 h 3051"/>
                <a:gd name="T72" fmla="*/ 2036286433 w 814"/>
                <a:gd name="T73" fmla="*/ 2147483647 h 3051"/>
                <a:gd name="T74" fmla="*/ 2021165500 w 814"/>
                <a:gd name="T75" fmla="*/ 2147483647 h 3051"/>
                <a:gd name="T76" fmla="*/ 1990923634 w 814"/>
                <a:gd name="T77" fmla="*/ 2147483647 h 3051"/>
                <a:gd name="T78" fmla="*/ 1960681768 w 814"/>
                <a:gd name="T79" fmla="*/ 2147483647 h 3051"/>
                <a:gd name="T80" fmla="*/ 1920359280 w 814"/>
                <a:gd name="T81" fmla="*/ 2147483647 h 3051"/>
                <a:gd name="T82" fmla="*/ 1874996481 w 814"/>
                <a:gd name="T83" fmla="*/ 2147483647 h 3051"/>
                <a:gd name="T84" fmla="*/ 1819553061 w 814"/>
                <a:gd name="T85" fmla="*/ 2147483647 h 3051"/>
                <a:gd name="T86" fmla="*/ 1759069329 w 814"/>
                <a:gd name="T87" fmla="*/ 2147483647 h 3051"/>
                <a:gd name="T88" fmla="*/ 1693545286 w 814"/>
                <a:gd name="T89" fmla="*/ 2147483647 h 3051"/>
                <a:gd name="T90" fmla="*/ 1622980535 w 814"/>
                <a:gd name="T91" fmla="*/ 2147483647 h 3051"/>
                <a:gd name="T92" fmla="*/ 1547375870 w 814"/>
                <a:gd name="T93" fmla="*/ 2147483647 h 3051"/>
                <a:gd name="T94" fmla="*/ 1461690583 w 814"/>
                <a:gd name="T95" fmla="*/ 2147483647 h 3051"/>
                <a:gd name="T96" fmla="*/ 1376005297 w 814"/>
                <a:gd name="T97" fmla="*/ 2147483647 h 3051"/>
                <a:gd name="T98" fmla="*/ 1280239388 w 814"/>
                <a:gd name="T99" fmla="*/ 2147483647 h 3051"/>
                <a:gd name="T100" fmla="*/ 1184473479 w 814"/>
                <a:gd name="T101" fmla="*/ 2147483647 h 30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4"/>
                <a:gd name="T154" fmla="*/ 0 h 3051"/>
                <a:gd name="T155" fmla="*/ 814 w 814"/>
                <a:gd name="T156" fmla="*/ 3051 h 30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4" h="3051">
                  <a:moveTo>
                    <a:pt x="0" y="0"/>
                  </a:moveTo>
                  <a:lnTo>
                    <a:pt x="0" y="0"/>
                  </a:lnTo>
                  <a:lnTo>
                    <a:pt x="44" y="20"/>
                  </a:lnTo>
                  <a:lnTo>
                    <a:pt x="86" y="44"/>
                  </a:lnTo>
                  <a:lnTo>
                    <a:pt x="128" y="68"/>
                  </a:lnTo>
                  <a:lnTo>
                    <a:pt x="170" y="98"/>
                  </a:lnTo>
                  <a:lnTo>
                    <a:pt x="210" y="128"/>
                  </a:lnTo>
                  <a:lnTo>
                    <a:pt x="248" y="162"/>
                  </a:lnTo>
                  <a:lnTo>
                    <a:pt x="288" y="198"/>
                  </a:lnTo>
                  <a:lnTo>
                    <a:pt x="324" y="238"/>
                  </a:lnTo>
                  <a:lnTo>
                    <a:pt x="360" y="278"/>
                  </a:lnTo>
                  <a:lnTo>
                    <a:pt x="396" y="322"/>
                  </a:lnTo>
                  <a:lnTo>
                    <a:pt x="430" y="368"/>
                  </a:lnTo>
                  <a:lnTo>
                    <a:pt x="464" y="416"/>
                  </a:lnTo>
                  <a:lnTo>
                    <a:pt x="496" y="466"/>
                  </a:lnTo>
                  <a:lnTo>
                    <a:pt x="526" y="518"/>
                  </a:lnTo>
                  <a:lnTo>
                    <a:pt x="554" y="572"/>
                  </a:lnTo>
                  <a:lnTo>
                    <a:pt x="582" y="628"/>
                  </a:lnTo>
                  <a:lnTo>
                    <a:pt x="610" y="688"/>
                  </a:lnTo>
                  <a:lnTo>
                    <a:pt x="634" y="746"/>
                  </a:lnTo>
                  <a:lnTo>
                    <a:pt x="658" y="808"/>
                  </a:lnTo>
                  <a:lnTo>
                    <a:pt x="680" y="872"/>
                  </a:lnTo>
                  <a:lnTo>
                    <a:pt x="702" y="936"/>
                  </a:lnTo>
                  <a:lnTo>
                    <a:pt x="720" y="1004"/>
                  </a:lnTo>
                  <a:lnTo>
                    <a:pt x="738" y="1072"/>
                  </a:lnTo>
                  <a:lnTo>
                    <a:pt x="754" y="1140"/>
                  </a:lnTo>
                  <a:lnTo>
                    <a:pt x="768" y="1212"/>
                  </a:lnTo>
                  <a:lnTo>
                    <a:pt x="780" y="1284"/>
                  </a:lnTo>
                  <a:lnTo>
                    <a:pt x="790" y="1356"/>
                  </a:lnTo>
                  <a:lnTo>
                    <a:pt x="800" y="1430"/>
                  </a:lnTo>
                  <a:lnTo>
                    <a:pt x="806" y="1506"/>
                  </a:lnTo>
                  <a:lnTo>
                    <a:pt x="810" y="1582"/>
                  </a:lnTo>
                  <a:lnTo>
                    <a:pt x="814" y="1660"/>
                  </a:lnTo>
                  <a:lnTo>
                    <a:pt x="814" y="1738"/>
                  </a:lnTo>
                  <a:lnTo>
                    <a:pt x="814" y="1835"/>
                  </a:lnTo>
                  <a:lnTo>
                    <a:pt x="808" y="1931"/>
                  </a:lnTo>
                  <a:lnTo>
                    <a:pt x="802" y="2025"/>
                  </a:lnTo>
                  <a:lnTo>
                    <a:pt x="790" y="2117"/>
                  </a:lnTo>
                  <a:lnTo>
                    <a:pt x="778" y="2207"/>
                  </a:lnTo>
                  <a:lnTo>
                    <a:pt x="762" y="2295"/>
                  </a:lnTo>
                  <a:lnTo>
                    <a:pt x="744" y="2383"/>
                  </a:lnTo>
                  <a:lnTo>
                    <a:pt x="722" y="2467"/>
                  </a:lnTo>
                  <a:lnTo>
                    <a:pt x="698" y="2549"/>
                  </a:lnTo>
                  <a:lnTo>
                    <a:pt x="672" y="2629"/>
                  </a:lnTo>
                  <a:lnTo>
                    <a:pt x="644" y="2707"/>
                  </a:lnTo>
                  <a:lnTo>
                    <a:pt x="614" y="2781"/>
                  </a:lnTo>
                  <a:lnTo>
                    <a:pt x="580" y="2853"/>
                  </a:lnTo>
                  <a:lnTo>
                    <a:pt x="546" y="2923"/>
                  </a:lnTo>
                  <a:lnTo>
                    <a:pt x="508" y="2989"/>
                  </a:lnTo>
                  <a:lnTo>
                    <a:pt x="470" y="3051"/>
                  </a:lnTo>
                </a:path>
              </a:pathLst>
            </a:custGeom>
            <a:noFill/>
            <a:ln w="38100">
              <a:solidFill>
                <a:srgbClr val="00A65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7" name="Freeform 153"/>
            <p:cNvSpPr>
              <a:spLocks/>
            </p:cNvSpPr>
            <p:nvPr/>
          </p:nvSpPr>
          <p:spPr bwMode="auto">
            <a:xfrm>
              <a:off x="4752975" y="763588"/>
              <a:ext cx="203200" cy="130175"/>
            </a:xfrm>
            <a:custGeom>
              <a:avLst/>
              <a:gdLst>
                <a:gd name="T0" fmla="*/ 236894674 w 128"/>
                <a:gd name="T1" fmla="*/ 100806237 h 82"/>
                <a:gd name="T2" fmla="*/ 252015604 w 128"/>
                <a:gd name="T3" fmla="*/ 206652785 h 82"/>
                <a:gd name="T4" fmla="*/ 246975294 w 128"/>
                <a:gd name="T5" fmla="*/ 206652785 h 82"/>
                <a:gd name="T6" fmla="*/ 246975294 w 128"/>
                <a:gd name="T7" fmla="*/ 206652785 h 82"/>
                <a:gd name="T8" fmla="*/ 141128732 w 128"/>
                <a:gd name="T9" fmla="*/ 115927194 h 82"/>
                <a:gd name="T10" fmla="*/ 0 w 128"/>
                <a:gd name="T11" fmla="*/ 0 h 82"/>
                <a:gd name="T12" fmla="*/ 0 w 128"/>
                <a:gd name="T13" fmla="*/ 0 h 82"/>
                <a:gd name="T14" fmla="*/ 181451213 w 128"/>
                <a:gd name="T15" fmla="*/ 20161249 h 82"/>
                <a:gd name="T16" fmla="*/ 322579945 w 128"/>
                <a:gd name="T17" fmla="*/ 30241876 h 82"/>
                <a:gd name="T18" fmla="*/ 322579945 w 128"/>
                <a:gd name="T19" fmla="*/ 35282187 h 82"/>
                <a:gd name="T20" fmla="*/ 236894674 w 128"/>
                <a:gd name="T21" fmla="*/ 100806237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"/>
                <a:gd name="T34" fmla="*/ 0 h 82"/>
                <a:gd name="T35" fmla="*/ 128 w 128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" h="82">
                  <a:moveTo>
                    <a:pt x="94" y="40"/>
                  </a:moveTo>
                  <a:lnTo>
                    <a:pt x="100" y="82"/>
                  </a:lnTo>
                  <a:lnTo>
                    <a:pt x="98" y="82"/>
                  </a:lnTo>
                  <a:lnTo>
                    <a:pt x="56" y="46"/>
                  </a:lnTo>
                  <a:lnTo>
                    <a:pt x="0" y="0"/>
                  </a:lnTo>
                  <a:lnTo>
                    <a:pt x="72" y="8"/>
                  </a:lnTo>
                  <a:lnTo>
                    <a:pt x="128" y="12"/>
                  </a:lnTo>
                  <a:lnTo>
                    <a:pt x="128" y="14"/>
                  </a:lnTo>
                  <a:lnTo>
                    <a:pt x="94" y="40"/>
                  </a:lnTo>
                  <a:close/>
                </a:path>
              </a:pathLst>
            </a:custGeom>
            <a:solidFill>
              <a:srgbClr val="00A651"/>
            </a:solidFill>
            <a:ln w="3175">
              <a:solidFill>
                <a:srgbClr val="00A65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548" name="Group 101"/>
            <p:cNvGrpSpPr>
              <a:grpSpLocks/>
            </p:cNvGrpSpPr>
            <p:nvPr/>
          </p:nvGrpSpPr>
          <p:grpSpPr bwMode="auto">
            <a:xfrm>
              <a:off x="5365750" y="890588"/>
              <a:ext cx="631825" cy="1089025"/>
              <a:chOff x="5365750" y="890588"/>
              <a:chExt cx="631825" cy="1089025"/>
            </a:xfrm>
          </p:grpSpPr>
          <p:grpSp>
            <p:nvGrpSpPr>
              <p:cNvPr id="19549" name="Group 96"/>
              <p:cNvGrpSpPr>
                <a:grpSpLocks/>
              </p:cNvGrpSpPr>
              <p:nvPr/>
            </p:nvGrpSpPr>
            <p:grpSpPr bwMode="auto">
              <a:xfrm>
                <a:off x="5365750" y="890588"/>
                <a:ext cx="282575" cy="323850"/>
                <a:chOff x="5365750" y="900113"/>
                <a:chExt cx="282575" cy="323850"/>
              </a:xfrm>
            </p:grpSpPr>
            <p:sp>
              <p:nvSpPr>
                <p:cNvPr id="19552" name="Freeform 144"/>
                <p:cNvSpPr>
                  <a:spLocks/>
                </p:cNvSpPr>
                <p:nvPr/>
              </p:nvSpPr>
              <p:spPr bwMode="auto">
                <a:xfrm>
                  <a:off x="5365750" y="931863"/>
                  <a:ext cx="225425" cy="292100"/>
                </a:xfrm>
                <a:custGeom>
                  <a:avLst/>
                  <a:gdLst>
                    <a:gd name="T0" fmla="*/ 40322495 w 142"/>
                    <a:gd name="T1" fmla="*/ 463708795 h 184"/>
                    <a:gd name="T2" fmla="*/ 40322495 w 142"/>
                    <a:gd name="T3" fmla="*/ 463708795 h 184"/>
                    <a:gd name="T4" fmla="*/ 25201558 w 142"/>
                    <a:gd name="T5" fmla="*/ 428426619 h 184"/>
                    <a:gd name="T6" fmla="*/ 10080624 w 142"/>
                    <a:gd name="T7" fmla="*/ 393144344 h 184"/>
                    <a:gd name="T8" fmla="*/ 5040312 w 142"/>
                    <a:gd name="T9" fmla="*/ 352821857 h 184"/>
                    <a:gd name="T10" fmla="*/ 0 w 142"/>
                    <a:gd name="T11" fmla="*/ 307459060 h 184"/>
                    <a:gd name="T12" fmla="*/ 0 w 142"/>
                    <a:gd name="T13" fmla="*/ 307459060 h 184"/>
                    <a:gd name="T14" fmla="*/ 0 w 142"/>
                    <a:gd name="T15" fmla="*/ 277217195 h 184"/>
                    <a:gd name="T16" fmla="*/ 5040312 w 142"/>
                    <a:gd name="T17" fmla="*/ 246975330 h 184"/>
                    <a:gd name="T18" fmla="*/ 15120937 w 142"/>
                    <a:gd name="T19" fmla="*/ 216733465 h 184"/>
                    <a:gd name="T20" fmla="*/ 25201558 w 142"/>
                    <a:gd name="T21" fmla="*/ 191531861 h 184"/>
                    <a:gd name="T22" fmla="*/ 50403116 w 142"/>
                    <a:gd name="T23" fmla="*/ 136088442 h 184"/>
                    <a:gd name="T24" fmla="*/ 90725611 w 142"/>
                    <a:gd name="T25" fmla="*/ 90725620 h 184"/>
                    <a:gd name="T26" fmla="*/ 136088429 w 142"/>
                    <a:gd name="T27" fmla="*/ 55443444 h 184"/>
                    <a:gd name="T28" fmla="*/ 186491532 w 142"/>
                    <a:gd name="T29" fmla="*/ 25201560 h 184"/>
                    <a:gd name="T30" fmla="*/ 216733444 w 142"/>
                    <a:gd name="T31" fmla="*/ 15120939 h 184"/>
                    <a:gd name="T32" fmla="*/ 246975306 w 142"/>
                    <a:gd name="T33" fmla="*/ 10080625 h 184"/>
                    <a:gd name="T34" fmla="*/ 277217168 w 142"/>
                    <a:gd name="T35" fmla="*/ 5040312 h 184"/>
                    <a:gd name="T36" fmla="*/ 307459030 w 142"/>
                    <a:gd name="T37" fmla="*/ 0 h 184"/>
                    <a:gd name="T38" fmla="*/ 307459030 w 142"/>
                    <a:gd name="T39" fmla="*/ 0 h 184"/>
                    <a:gd name="T40" fmla="*/ 357862133 w 142"/>
                    <a:gd name="T41" fmla="*/ 5040312 h 18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2"/>
                    <a:gd name="T64" fmla="*/ 0 h 184"/>
                    <a:gd name="T65" fmla="*/ 142 w 142"/>
                    <a:gd name="T66" fmla="*/ 184 h 18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2" h="184">
                      <a:moveTo>
                        <a:pt x="16" y="184"/>
                      </a:moveTo>
                      <a:lnTo>
                        <a:pt x="16" y="184"/>
                      </a:lnTo>
                      <a:lnTo>
                        <a:pt x="10" y="170"/>
                      </a:lnTo>
                      <a:lnTo>
                        <a:pt x="4" y="156"/>
                      </a:lnTo>
                      <a:lnTo>
                        <a:pt x="2" y="140"/>
                      </a:lnTo>
                      <a:lnTo>
                        <a:pt x="0" y="122"/>
                      </a:lnTo>
                      <a:lnTo>
                        <a:pt x="0" y="110"/>
                      </a:lnTo>
                      <a:lnTo>
                        <a:pt x="2" y="98"/>
                      </a:lnTo>
                      <a:lnTo>
                        <a:pt x="6" y="86"/>
                      </a:lnTo>
                      <a:lnTo>
                        <a:pt x="10" y="76"/>
                      </a:lnTo>
                      <a:lnTo>
                        <a:pt x="20" y="54"/>
                      </a:lnTo>
                      <a:lnTo>
                        <a:pt x="36" y="36"/>
                      </a:lnTo>
                      <a:lnTo>
                        <a:pt x="54" y="22"/>
                      </a:lnTo>
                      <a:lnTo>
                        <a:pt x="74" y="10"/>
                      </a:lnTo>
                      <a:lnTo>
                        <a:pt x="86" y="6"/>
                      </a:lnTo>
                      <a:lnTo>
                        <a:pt x="98" y="4"/>
                      </a:lnTo>
                      <a:lnTo>
                        <a:pt x="110" y="2"/>
                      </a:lnTo>
                      <a:lnTo>
                        <a:pt x="122" y="0"/>
                      </a:lnTo>
                      <a:lnTo>
                        <a:pt x="142" y="2"/>
                      </a:lnTo>
                    </a:path>
                  </a:pathLst>
                </a:custGeom>
                <a:noFill/>
                <a:ln w="38100">
                  <a:solidFill>
                    <a:srgbClr val="00A65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53" name="Freeform 154"/>
                <p:cNvSpPr>
                  <a:spLocks/>
                </p:cNvSpPr>
                <p:nvPr/>
              </p:nvSpPr>
              <p:spPr bwMode="auto">
                <a:xfrm>
                  <a:off x="5441950" y="900113"/>
                  <a:ext cx="206375" cy="117475"/>
                </a:xfrm>
                <a:custGeom>
                  <a:avLst/>
                  <a:gdLst>
                    <a:gd name="T0" fmla="*/ 75604677 w 130"/>
                    <a:gd name="T1" fmla="*/ 80644992 h 74"/>
                    <a:gd name="T2" fmla="*/ 0 w 130"/>
                    <a:gd name="T3" fmla="*/ 0 h 74"/>
                    <a:gd name="T4" fmla="*/ 0 w 130"/>
                    <a:gd name="T5" fmla="*/ 0 h 74"/>
                    <a:gd name="T6" fmla="*/ 0 w 130"/>
                    <a:gd name="T7" fmla="*/ 0 h 74"/>
                    <a:gd name="T8" fmla="*/ 141128733 w 130"/>
                    <a:gd name="T9" fmla="*/ 10080624 h 74"/>
                    <a:gd name="T10" fmla="*/ 327620258 w 130"/>
                    <a:gd name="T11" fmla="*/ 25201558 h 74"/>
                    <a:gd name="T12" fmla="*/ 327620258 w 130"/>
                    <a:gd name="T13" fmla="*/ 25201558 h 74"/>
                    <a:gd name="T14" fmla="*/ 166330284 w 130"/>
                    <a:gd name="T15" fmla="*/ 115927189 h 74"/>
                    <a:gd name="T16" fmla="*/ 40322493 w 130"/>
                    <a:gd name="T17" fmla="*/ 186491535 h 74"/>
                    <a:gd name="T18" fmla="*/ 40322493 w 130"/>
                    <a:gd name="T19" fmla="*/ 181451225 h 74"/>
                    <a:gd name="T20" fmla="*/ 75604677 w 130"/>
                    <a:gd name="T21" fmla="*/ 80644992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0"/>
                    <a:gd name="T34" fmla="*/ 0 h 74"/>
                    <a:gd name="T35" fmla="*/ 130 w 130"/>
                    <a:gd name="T36" fmla="*/ 74 h 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0" h="74">
                      <a:moveTo>
                        <a:pt x="30" y="32"/>
                      </a:moveTo>
                      <a:lnTo>
                        <a:pt x="0" y="0"/>
                      </a:lnTo>
                      <a:lnTo>
                        <a:pt x="56" y="4"/>
                      </a:lnTo>
                      <a:lnTo>
                        <a:pt x="130" y="10"/>
                      </a:lnTo>
                      <a:lnTo>
                        <a:pt x="66" y="46"/>
                      </a:lnTo>
                      <a:lnTo>
                        <a:pt x="16" y="74"/>
                      </a:lnTo>
                      <a:lnTo>
                        <a:pt x="16" y="72"/>
                      </a:lnTo>
                      <a:lnTo>
                        <a:pt x="30" y="32"/>
                      </a:lnTo>
                      <a:close/>
                    </a:path>
                  </a:pathLst>
                </a:custGeom>
                <a:solidFill>
                  <a:srgbClr val="00A6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550" name="Freeform 156"/>
              <p:cNvSpPr>
                <a:spLocks/>
              </p:cNvSpPr>
              <p:nvPr/>
            </p:nvSpPr>
            <p:spPr bwMode="auto">
              <a:xfrm>
                <a:off x="5826125" y="1455738"/>
                <a:ext cx="171450" cy="187325"/>
              </a:xfrm>
              <a:custGeom>
                <a:avLst/>
                <a:gdLst>
                  <a:gd name="T0" fmla="*/ 105846582 w 108"/>
                  <a:gd name="T1" fmla="*/ 196572186 h 118"/>
                  <a:gd name="T2" fmla="*/ 0 w 108"/>
                  <a:gd name="T3" fmla="*/ 181451253 h 118"/>
                  <a:gd name="T4" fmla="*/ 0 w 108"/>
                  <a:gd name="T5" fmla="*/ 176410941 h 118"/>
                  <a:gd name="T6" fmla="*/ 0 w 108"/>
                  <a:gd name="T7" fmla="*/ 176410941 h 118"/>
                  <a:gd name="T8" fmla="*/ 120967515 w 108"/>
                  <a:gd name="T9" fmla="*/ 100806249 h 118"/>
                  <a:gd name="T10" fmla="*/ 272176897 w 108"/>
                  <a:gd name="T11" fmla="*/ 0 h 118"/>
                  <a:gd name="T12" fmla="*/ 272176897 w 108"/>
                  <a:gd name="T13" fmla="*/ 0 h 118"/>
                  <a:gd name="T14" fmla="*/ 201612493 w 108"/>
                  <a:gd name="T15" fmla="*/ 166330319 h 118"/>
                  <a:gd name="T16" fmla="*/ 146169071 w 108"/>
                  <a:gd name="T17" fmla="*/ 297378460 h 118"/>
                  <a:gd name="T18" fmla="*/ 141128760 w 108"/>
                  <a:gd name="T19" fmla="*/ 297378460 h 118"/>
                  <a:gd name="T20" fmla="*/ 105846582 w 108"/>
                  <a:gd name="T21" fmla="*/ 196572186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118"/>
                  <a:gd name="T35" fmla="*/ 108 w 108"/>
                  <a:gd name="T36" fmla="*/ 118 h 1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118">
                    <a:moveTo>
                      <a:pt x="42" y="78"/>
                    </a:moveTo>
                    <a:lnTo>
                      <a:pt x="0" y="72"/>
                    </a:lnTo>
                    <a:lnTo>
                      <a:pt x="0" y="70"/>
                    </a:lnTo>
                    <a:lnTo>
                      <a:pt x="48" y="40"/>
                    </a:lnTo>
                    <a:lnTo>
                      <a:pt x="108" y="0"/>
                    </a:lnTo>
                    <a:lnTo>
                      <a:pt x="80" y="66"/>
                    </a:lnTo>
                    <a:lnTo>
                      <a:pt x="58" y="118"/>
                    </a:lnTo>
                    <a:lnTo>
                      <a:pt x="56" y="118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00A65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1" name="Freeform 166"/>
              <p:cNvSpPr>
                <a:spLocks/>
              </p:cNvSpPr>
              <p:nvPr/>
            </p:nvSpPr>
            <p:spPr bwMode="auto">
              <a:xfrm>
                <a:off x="5810250" y="1528763"/>
                <a:ext cx="139700" cy="450850"/>
              </a:xfrm>
              <a:custGeom>
                <a:avLst/>
                <a:gdLst>
                  <a:gd name="T0" fmla="*/ 221773772 w 88"/>
                  <a:gd name="T1" fmla="*/ 0 h 284"/>
                  <a:gd name="T2" fmla="*/ 221773772 w 88"/>
                  <a:gd name="T3" fmla="*/ 0 h 284"/>
                  <a:gd name="T4" fmla="*/ 206652790 w 88"/>
                  <a:gd name="T5" fmla="*/ 10080624 h 284"/>
                  <a:gd name="T6" fmla="*/ 171370615 w 88"/>
                  <a:gd name="T7" fmla="*/ 40322495 h 284"/>
                  <a:gd name="T8" fmla="*/ 120967508 w 88"/>
                  <a:gd name="T9" fmla="*/ 90725611 h 284"/>
                  <a:gd name="T10" fmla="*/ 95765929 w 88"/>
                  <a:gd name="T11" fmla="*/ 126007808 h 284"/>
                  <a:gd name="T12" fmla="*/ 70564375 w 88"/>
                  <a:gd name="T13" fmla="*/ 166330291 h 284"/>
                  <a:gd name="T14" fmla="*/ 50403120 w 88"/>
                  <a:gd name="T15" fmla="*/ 211693133 h 284"/>
                  <a:gd name="T16" fmla="*/ 30241877 w 88"/>
                  <a:gd name="T17" fmla="*/ 262096237 h 284"/>
                  <a:gd name="T18" fmla="*/ 15120938 w 88"/>
                  <a:gd name="T19" fmla="*/ 322579961 h 284"/>
                  <a:gd name="T20" fmla="*/ 5040312 w 88"/>
                  <a:gd name="T21" fmla="*/ 388103995 h 284"/>
                  <a:gd name="T22" fmla="*/ 0 w 88"/>
                  <a:gd name="T23" fmla="*/ 458668439 h 284"/>
                  <a:gd name="T24" fmla="*/ 5040312 w 88"/>
                  <a:gd name="T25" fmla="*/ 539313404 h 284"/>
                  <a:gd name="T26" fmla="*/ 20161249 w 88"/>
                  <a:gd name="T27" fmla="*/ 624998680 h 284"/>
                  <a:gd name="T28" fmla="*/ 50403120 w 88"/>
                  <a:gd name="T29" fmla="*/ 715724266 h 2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284"/>
                  <a:gd name="T47" fmla="*/ 88 w 88"/>
                  <a:gd name="T48" fmla="*/ 284 h 2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284">
                    <a:moveTo>
                      <a:pt x="88" y="0"/>
                    </a:moveTo>
                    <a:lnTo>
                      <a:pt x="88" y="0"/>
                    </a:lnTo>
                    <a:lnTo>
                      <a:pt x="82" y="4"/>
                    </a:lnTo>
                    <a:lnTo>
                      <a:pt x="68" y="16"/>
                    </a:lnTo>
                    <a:lnTo>
                      <a:pt x="48" y="36"/>
                    </a:lnTo>
                    <a:lnTo>
                      <a:pt x="38" y="50"/>
                    </a:lnTo>
                    <a:lnTo>
                      <a:pt x="28" y="66"/>
                    </a:lnTo>
                    <a:lnTo>
                      <a:pt x="20" y="84"/>
                    </a:lnTo>
                    <a:lnTo>
                      <a:pt x="12" y="104"/>
                    </a:lnTo>
                    <a:lnTo>
                      <a:pt x="6" y="128"/>
                    </a:lnTo>
                    <a:lnTo>
                      <a:pt x="2" y="154"/>
                    </a:lnTo>
                    <a:lnTo>
                      <a:pt x="0" y="182"/>
                    </a:lnTo>
                    <a:lnTo>
                      <a:pt x="2" y="214"/>
                    </a:lnTo>
                    <a:lnTo>
                      <a:pt x="8" y="248"/>
                    </a:lnTo>
                    <a:lnTo>
                      <a:pt x="20" y="284"/>
                    </a:lnTo>
                  </a:path>
                </a:pathLst>
              </a:custGeom>
              <a:noFill/>
              <a:ln w="38100">
                <a:solidFill>
                  <a:srgbClr val="00A65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946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6350" y="33338"/>
            <a:ext cx="2286000" cy="228600"/>
          </a:xfrm>
        </p:spPr>
        <p:txBody>
          <a:bodyPr/>
          <a:lstStyle/>
          <a:p>
            <a:pPr eaLnBrk="1" hangingPunct="1"/>
            <a:r>
              <a:rPr lang="en-US"/>
              <a:t>Fig. 27.12</a:t>
            </a:r>
          </a:p>
        </p:txBody>
      </p:sp>
      <p:sp>
        <p:nvSpPr>
          <p:cNvPr id="19461" name="Freeform 79"/>
          <p:cNvSpPr>
            <a:spLocks/>
          </p:cNvSpPr>
          <p:nvPr/>
        </p:nvSpPr>
        <p:spPr bwMode="auto">
          <a:xfrm rot="182546">
            <a:off x="3944938" y="947738"/>
            <a:ext cx="173037" cy="215900"/>
          </a:xfrm>
          <a:custGeom>
            <a:avLst/>
            <a:gdLst>
              <a:gd name="T0" fmla="*/ 0 w 136"/>
              <a:gd name="T1" fmla="*/ 2147483647 h 144"/>
              <a:gd name="T2" fmla="*/ 0 w 136"/>
              <a:gd name="T3" fmla="*/ 2147483647 h 144"/>
              <a:gd name="T4" fmla="*/ 2147483647 w 136"/>
              <a:gd name="T5" fmla="*/ 2147483647 h 144"/>
              <a:gd name="T6" fmla="*/ 2147483647 w 136"/>
              <a:gd name="T7" fmla="*/ 2147483647 h 144"/>
              <a:gd name="T8" fmla="*/ 2147483647 w 136"/>
              <a:gd name="T9" fmla="*/ 2147483647 h 144"/>
              <a:gd name="T10" fmla="*/ 2147483647 w 136"/>
              <a:gd name="T11" fmla="*/ 2147483647 h 144"/>
              <a:gd name="T12" fmla="*/ 2147483647 w 136"/>
              <a:gd name="T13" fmla="*/ 2147483647 h 144"/>
              <a:gd name="T14" fmla="*/ 2147483647 w 136"/>
              <a:gd name="T15" fmla="*/ 2147483647 h 144"/>
              <a:gd name="T16" fmla="*/ 2147483647 w 136"/>
              <a:gd name="T17" fmla="*/ 2147483647 h 144"/>
              <a:gd name="T18" fmla="*/ 2147483647 w 136"/>
              <a:gd name="T19" fmla="*/ 0 h 1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6"/>
              <a:gd name="T31" fmla="*/ 0 h 144"/>
              <a:gd name="T32" fmla="*/ 136 w 136"/>
              <a:gd name="T33" fmla="*/ 144 h 14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6" h="144">
                <a:moveTo>
                  <a:pt x="0" y="144"/>
                </a:moveTo>
                <a:lnTo>
                  <a:pt x="0" y="144"/>
                </a:lnTo>
                <a:lnTo>
                  <a:pt x="10" y="120"/>
                </a:lnTo>
                <a:lnTo>
                  <a:pt x="22" y="98"/>
                </a:lnTo>
                <a:lnTo>
                  <a:pt x="36" y="78"/>
                </a:lnTo>
                <a:lnTo>
                  <a:pt x="52" y="58"/>
                </a:lnTo>
                <a:lnTo>
                  <a:pt x="70" y="40"/>
                </a:lnTo>
                <a:lnTo>
                  <a:pt x="90" y="24"/>
                </a:lnTo>
                <a:lnTo>
                  <a:pt x="112" y="12"/>
                </a:lnTo>
                <a:lnTo>
                  <a:pt x="136" y="0"/>
                </a:lnTo>
              </a:path>
            </a:pathLst>
          </a:custGeom>
          <a:noFill/>
          <a:ln w="3810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Line 120"/>
          <p:cNvSpPr>
            <a:spLocks noChangeShapeType="1"/>
          </p:cNvSpPr>
          <p:nvPr/>
        </p:nvSpPr>
        <p:spPr bwMode="auto">
          <a:xfrm>
            <a:off x="6610350" y="5427663"/>
            <a:ext cx="365125" cy="0"/>
          </a:xfrm>
          <a:prstGeom prst="line">
            <a:avLst/>
          </a:prstGeom>
          <a:noFill/>
          <a:ln w="3810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Freeform 121"/>
          <p:cNvSpPr>
            <a:spLocks/>
          </p:cNvSpPr>
          <p:nvPr/>
        </p:nvSpPr>
        <p:spPr bwMode="auto">
          <a:xfrm>
            <a:off x="6864350" y="5360988"/>
            <a:ext cx="161925" cy="133350"/>
          </a:xfrm>
          <a:custGeom>
            <a:avLst/>
            <a:gdLst>
              <a:gd name="T0" fmla="*/ 2147483647 w 102"/>
              <a:gd name="T1" fmla="*/ 2147483647 h 84"/>
              <a:gd name="T2" fmla="*/ 0 w 102"/>
              <a:gd name="T3" fmla="*/ 2147483647 h 84"/>
              <a:gd name="T4" fmla="*/ 2147483647 w 102"/>
              <a:gd name="T5" fmla="*/ 2147483647 h 84"/>
              <a:gd name="T6" fmla="*/ 0 w 102"/>
              <a:gd name="T7" fmla="*/ 0 h 84"/>
              <a:gd name="T8" fmla="*/ 2147483647 w 102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84"/>
              <a:gd name="T17" fmla="*/ 102 w 102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84">
                <a:moveTo>
                  <a:pt x="102" y="42"/>
                </a:moveTo>
                <a:lnTo>
                  <a:pt x="0" y="84"/>
                </a:lnTo>
                <a:lnTo>
                  <a:pt x="24" y="42"/>
                </a:lnTo>
                <a:lnTo>
                  <a:pt x="0" y="0"/>
                </a:lnTo>
                <a:lnTo>
                  <a:pt x="102" y="42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Line 122"/>
          <p:cNvSpPr>
            <a:spLocks noChangeShapeType="1"/>
          </p:cNvSpPr>
          <p:nvPr/>
        </p:nvSpPr>
        <p:spPr bwMode="auto">
          <a:xfrm>
            <a:off x="6610350" y="5656263"/>
            <a:ext cx="365125" cy="0"/>
          </a:xfrm>
          <a:prstGeom prst="line">
            <a:avLst/>
          </a:prstGeom>
          <a:noFill/>
          <a:ln w="381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Line 123"/>
          <p:cNvSpPr>
            <a:spLocks noChangeShapeType="1"/>
          </p:cNvSpPr>
          <p:nvPr/>
        </p:nvSpPr>
        <p:spPr bwMode="auto">
          <a:xfrm>
            <a:off x="6610350" y="5427663"/>
            <a:ext cx="365125" cy="0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Line 124"/>
          <p:cNvSpPr>
            <a:spLocks noChangeShapeType="1"/>
          </p:cNvSpPr>
          <p:nvPr/>
        </p:nvSpPr>
        <p:spPr bwMode="auto">
          <a:xfrm>
            <a:off x="6610350" y="5656263"/>
            <a:ext cx="365125" cy="0"/>
          </a:xfrm>
          <a:prstGeom prst="line">
            <a:avLst/>
          </a:prstGeom>
          <a:noFill/>
          <a:ln w="28575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Freeform 125"/>
          <p:cNvSpPr>
            <a:spLocks/>
          </p:cNvSpPr>
          <p:nvPr/>
        </p:nvSpPr>
        <p:spPr bwMode="auto">
          <a:xfrm>
            <a:off x="6864350" y="5586413"/>
            <a:ext cx="161925" cy="133350"/>
          </a:xfrm>
          <a:custGeom>
            <a:avLst/>
            <a:gdLst>
              <a:gd name="T0" fmla="*/ 2147483647 w 102"/>
              <a:gd name="T1" fmla="*/ 2147483647 h 84"/>
              <a:gd name="T2" fmla="*/ 0 w 102"/>
              <a:gd name="T3" fmla="*/ 2147483647 h 84"/>
              <a:gd name="T4" fmla="*/ 2147483647 w 102"/>
              <a:gd name="T5" fmla="*/ 2147483647 h 84"/>
              <a:gd name="T6" fmla="*/ 0 w 102"/>
              <a:gd name="T7" fmla="*/ 0 h 84"/>
              <a:gd name="T8" fmla="*/ 2147483647 w 102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84"/>
              <a:gd name="T17" fmla="*/ 102 w 102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84">
                <a:moveTo>
                  <a:pt x="102" y="44"/>
                </a:moveTo>
                <a:lnTo>
                  <a:pt x="0" y="84"/>
                </a:lnTo>
                <a:lnTo>
                  <a:pt x="24" y="42"/>
                </a:lnTo>
                <a:lnTo>
                  <a:pt x="0" y="0"/>
                </a:lnTo>
                <a:lnTo>
                  <a:pt x="102" y="44"/>
                </a:lnTo>
                <a:close/>
              </a:path>
            </a:pathLst>
          </a:custGeom>
          <a:solidFill>
            <a:srgbClr val="ED1C24"/>
          </a:solidFill>
          <a:ln w="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Line 141"/>
          <p:cNvSpPr>
            <a:spLocks noChangeShapeType="1"/>
          </p:cNvSpPr>
          <p:nvPr/>
        </p:nvSpPr>
        <p:spPr bwMode="auto">
          <a:xfrm>
            <a:off x="4081463" y="738188"/>
            <a:ext cx="2540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Freeform 142"/>
          <p:cNvSpPr>
            <a:spLocks/>
          </p:cNvSpPr>
          <p:nvPr/>
        </p:nvSpPr>
        <p:spPr bwMode="auto">
          <a:xfrm>
            <a:off x="3694113" y="5475288"/>
            <a:ext cx="565150" cy="190500"/>
          </a:xfrm>
          <a:custGeom>
            <a:avLst/>
            <a:gdLst>
              <a:gd name="T0" fmla="*/ 2147483647 w 356"/>
              <a:gd name="T1" fmla="*/ 2147483647 h 120"/>
              <a:gd name="T2" fmla="*/ 2147483647 w 356"/>
              <a:gd name="T3" fmla="*/ 0 h 120"/>
              <a:gd name="T4" fmla="*/ 0 w 356"/>
              <a:gd name="T5" fmla="*/ 0 h 120"/>
              <a:gd name="T6" fmla="*/ 0 60000 65536"/>
              <a:gd name="T7" fmla="*/ 0 60000 65536"/>
              <a:gd name="T8" fmla="*/ 0 60000 65536"/>
              <a:gd name="T9" fmla="*/ 0 w 356"/>
              <a:gd name="T10" fmla="*/ 0 h 120"/>
              <a:gd name="T11" fmla="*/ 356 w 356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" h="120">
                <a:moveTo>
                  <a:pt x="356" y="120"/>
                </a:moveTo>
                <a:lnTo>
                  <a:pt x="6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Text Box 446"/>
          <p:cNvSpPr txBox="1">
            <a:spLocks noChangeArrowheads="1"/>
          </p:cNvSpPr>
          <p:nvPr/>
        </p:nvSpPr>
        <p:spPr bwMode="auto">
          <a:xfrm>
            <a:off x="592138" y="1763713"/>
            <a:ext cx="1492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</a:t>
            </a:r>
          </a:p>
        </p:txBody>
      </p:sp>
      <p:sp>
        <p:nvSpPr>
          <p:cNvPr id="19471" name="Text Box 447"/>
          <p:cNvSpPr txBox="1">
            <a:spLocks noChangeArrowheads="1"/>
          </p:cNvSpPr>
          <p:nvPr/>
        </p:nvSpPr>
        <p:spPr bwMode="auto">
          <a:xfrm>
            <a:off x="749300" y="1741488"/>
            <a:ext cx="2066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GnRH from hypothalamus stimulates the</a:t>
            </a:r>
          </a:p>
          <a:p>
            <a:r>
              <a:rPr lang="en-US" sz="800" b="1"/>
              <a:t>anterior pituitary to secrete FSH and LH.</a:t>
            </a:r>
          </a:p>
        </p:txBody>
      </p:sp>
      <p:sp>
        <p:nvSpPr>
          <p:cNvPr id="19472" name="Text Box 448"/>
          <p:cNvSpPr txBox="1">
            <a:spLocks noChangeArrowheads="1"/>
          </p:cNvSpPr>
          <p:nvPr/>
        </p:nvSpPr>
        <p:spPr bwMode="auto">
          <a:xfrm>
            <a:off x="600075" y="3136900"/>
            <a:ext cx="149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2</a:t>
            </a:r>
          </a:p>
        </p:txBody>
      </p:sp>
      <p:sp>
        <p:nvSpPr>
          <p:cNvPr id="19473" name="Text Box 449"/>
          <p:cNvSpPr txBox="1">
            <a:spLocks noChangeArrowheads="1"/>
          </p:cNvSpPr>
          <p:nvPr/>
        </p:nvSpPr>
        <p:spPr bwMode="auto">
          <a:xfrm>
            <a:off x="749300" y="3138488"/>
            <a:ext cx="172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FSH stimulates sustentacular</a:t>
            </a:r>
          </a:p>
          <a:p>
            <a:r>
              <a:rPr lang="en-US" sz="800" b="1"/>
              <a:t>cells to secrete androgen-binding</a:t>
            </a:r>
          </a:p>
          <a:p>
            <a:r>
              <a:rPr lang="en-US" sz="800" b="1"/>
              <a:t>protein (ABP).</a:t>
            </a:r>
          </a:p>
        </p:txBody>
      </p:sp>
      <p:sp>
        <p:nvSpPr>
          <p:cNvPr id="19474" name="Text Box 450"/>
          <p:cNvSpPr txBox="1">
            <a:spLocks noChangeArrowheads="1"/>
          </p:cNvSpPr>
          <p:nvPr/>
        </p:nvSpPr>
        <p:spPr bwMode="auto">
          <a:xfrm>
            <a:off x="596900" y="4494213"/>
            <a:ext cx="1492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3</a:t>
            </a:r>
          </a:p>
        </p:txBody>
      </p:sp>
      <p:sp>
        <p:nvSpPr>
          <p:cNvPr id="19475" name="Text Box 451"/>
          <p:cNvSpPr txBox="1">
            <a:spLocks noChangeArrowheads="1"/>
          </p:cNvSpPr>
          <p:nvPr/>
        </p:nvSpPr>
        <p:spPr bwMode="auto">
          <a:xfrm>
            <a:off x="749300" y="4497388"/>
            <a:ext cx="1677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LH stimulates interstitial cells to</a:t>
            </a:r>
          </a:p>
          <a:p>
            <a:r>
              <a:rPr lang="en-US" sz="800" b="1"/>
              <a:t>secrete testosterone (androgen).</a:t>
            </a:r>
          </a:p>
        </p:txBody>
      </p:sp>
      <p:sp>
        <p:nvSpPr>
          <p:cNvPr id="19476" name="Text Box 452"/>
          <p:cNvSpPr txBox="1">
            <a:spLocks noChangeArrowheads="1"/>
          </p:cNvSpPr>
          <p:nvPr/>
        </p:nvSpPr>
        <p:spPr bwMode="auto">
          <a:xfrm>
            <a:off x="595313" y="5468938"/>
            <a:ext cx="149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4</a:t>
            </a:r>
          </a:p>
        </p:txBody>
      </p:sp>
      <p:sp>
        <p:nvSpPr>
          <p:cNvPr id="19477" name="Text Box 453"/>
          <p:cNvSpPr txBox="1">
            <a:spLocks noChangeArrowheads="1"/>
          </p:cNvSpPr>
          <p:nvPr/>
        </p:nvSpPr>
        <p:spPr bwMode="auto">
          <a:xfrm>
            <a:off x="749300" y="5475288"/>
            <a:ext cx="1236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 the presence of ABP,</a:t>
            </a:r>
          </a:p>
          <a:p>
            <a:r>
              <a:rPr lang="en-US" sz="800" b="1"/>
              <a:t>testosterone stimulates</a:t>
            </a:r>
          </a:p>
          <a:p>
            <a:r>
              <a:rPr lang="en-US" sz="800" b="1"/>
              <a:t>spermatogenesis.</a:t>
            </a:r>
          </a:p>
        </p:txBody>
      </p:sp>
      <p:sp>
        <p:nvSpPr>
          <p:cNvPr id="19478" name="Text Box 454"/>
          <p:cNvSpPr txBox="1">
            <a:spLocks noChangeArrowheads="1"/>
          </p:cNvSpPr>
          <p:nvPr/>
        </p:nvSpPr>
        <p:spPr bwMode="auto">
          <a:xfrm>
            <a:off x="3343275" y="671513"/>
            <a:ext cx="7937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Hypothalamus</a:t>
            </a:r>
          </a:p>
        </p:txBody>
      </p:sp>
      <p:sp>
        <p:nvSpPr>
          <p:cNvPr id="19479" name="Text Box 455"/>
          <p:cNvSpPr txBox="1">
            <a:spLocks noChangeArrowheads="1"/>
          </p:cNvSpPr>
          <p:nvPr/>
        </p:nvSpPr>
        <p:spPr bwMode="auto">
          <a:xfrm>
            <a:off x="4427538" y="684213"/>
            <a:ext cx="39687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>
                <a:solidFill>
                  <a:srgbClr val="FFFFFF"/>
                </a:solidFill>
              </a:rPr>
              <a:t>Libido</a:t>
            </a:r>
          </a:p>
        </p:txBody>
      </p:sp>
      <p:sp>
        <p:nvSpPr>
          <p:cNvPr id="19480" name="Text Box 456"/>
          <p:cNvSpPr txBox="1">
            <a:spLocks noChangeArrowheads="1"/>
          </p:cNvSpPr>
          <p:nvPr/>
        </p:nvSpPr>
        <p:spPr bwMode="auto">
          <a:xfrm>
            <a:off x="4905375" y="3465513"/>
            <a:ext cx="42545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Inhibin</a:t>
            </a:r>
          </a:p>
        </p:txBody>
      </p:sp>
      <p:sp>
        <p:nvSpPr>
          <p:cNvPr id="19481" name="Text Box 457"/>
          <p:cNvSpPr txBox="1">
            <a:spLocks noChangeArrowheads="1"/>
          </p:cNvSpPr>
          <p:nvPr/>
        </p:nvSpPr>
        <p:spPr bwMode="auto">
          <a:xfrm>
            <a:off x="3071813" y="3465513"/>
            <a:ext cx="29527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FSH</a:t>
            </a:r>
          </a:p>
        </p:txBody>
      </p:sp>
      <p:sp>
        <p:nvSpPr>
          <p:cNvPr id="19482" name="Text Box 458"/>
          <p:cNvSpPr txBox="1">
            <a:spLocks noChangeArrowheads="1"/>
          </p:cNvSpPr>
          <p:nvPr/>
        </p:nvSpPr>
        <p:spPr bwMode="auto">
          <a:xfrm>
            <a:off x="2670175" y="3471863"/>
            <a:ext cx="2270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LH</a:t>
            </a:r>
          </a:p>
        </p:txBody>
      </p:sp>
      <p:sp>
        <p:nvSpPr>
          <p:cNvPr id="19483" name="Text Box 459"/>
          <p:cNvSpPr txBox="1">
            <a:spLocks noChangeArrowheads="1"/>
          </p:cNvSpPr>
          <p:nvPr/>
        </p:nvSpPr>
        <p:spPr bwMode="auto">
          <a:xfrm>
            <a:off x="5676900" y="763588"/>
            <a:ext cx="631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Secondary</a:t>
            </a:r>
          </a:p>
          <a:p>
            <a:r>
              <a:rPr lang="en-US" sz="800" b="1"/>
              <a:t>sex organs</a:t>
            </a:r>
          </a:p>
        </p:txBody>
      </p:sp>
      <p:sp>
        <p:nvSpPr>
          <p:cNvPr id="19484" name="Text Box 460"/>
          <p:cNvSpPr txBox="1">
            <a:spLocks noChangeArrowheads="1"/>
          </p:cNvSpPr>
          <p:nvPr/>
        </p:nvSpPr>
        <p:spPr bwMode="auto">
          <a:xfrm>
            <a:off x="5676900" y="1182688"/>
            <a:ext cx="814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Secondary sex</a:t>
            </a:r>
          </a:p>
          <a:p>
            <a:r>
              <a:rPr lang="en-US" sz="800" b="1"/>
              <a:t>characteristics</a:t>
            </a:r>
          </a:p>
        </p:txBody>
      </p:sp>
      <p:sp>
        <p:nvSpPr>
          <p:cNvPr id="19485" name="Text Box 461"/>
          <p:cNvSpPr txBox="1">
            <a:spLocks noChangeArrowheads="1"/>
          </p:cNvSpPr>
          <p:nvPr/>
        </p:nvSpPr>
        <p:spPr bwMode="auto">
          <a:xfrm>
            <a:off x="3787775" y="1169988"/>
            <a:ext cx="3794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GnRH</a:t>
            </a:r>
          </a:p>
        </p:txBody>
      </p:sp>
      <p:sp>
        <p:nvSpPr>
          <p:cNvPr id="19486" name="Text Box 462"/>
          <p:cNvSpPr txBox="1">
            <a:spLocks noChangeArrowheads="1"/>
          </p:cNvSpPr>
          <p:nvPr/>
        </p:nvSpPr>
        <p:spPr bwMode="auto">
          <a:xfrm>
            <a:off x="4105275" y="2062163"/>
            <a:ext cx="8001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Pituitary gland</a:t>
            </a:r>
          </a:p>
        </p:txBody>
      </p:sp>
      <p:sp>
        <p:nvSpPr>
          <p:cNvPr id="19487" name="Text Box 464"/>
          <p:cNvSpPr txBox="1">
            <a:spLocks noChangeArrowheads="1"/>
          </p:cNvSpPr>
          <p:nvPr/>
        </p:nvSpPr>
        <p:spPr bwMode="auto">
          <a:xfrm>
            <a:off x="3365500" y="5399088"/>
            <a:ext cx="3873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Testis</a:t>
            </a:r>
          </a:p>
        </p:txBody>
      </p:sp>
      <p:sp>
        <p:nvSpPr>
          <p:cNvPr id="19488" name="Text Box 465"/>
          <p:cNvSpPr txBox="1">
            <a:spLocks noChangeArrowheads="1"/>
          </p:cNvSpPr>
          <p:nvPr/>
        </p:nvSpPr>
        <p:spPr bwMode="auto">
          <a:xfrm>
            <a:off x="4078288" y="5348288"/>
            <a:ext cx="766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Sustentacular</a:t>
            </a:r>
          </a:p>
          <a:p>
            <a:pPr algn="ctr"/>
            <a:r>
              <a:rPr lang="en-US" sz="800" b="1"/>
              <a:t>cells</a:t>
            </a:r>
          </a:p>
        </p:txBody>
      </p:sp>
      <p:sp>
        <p:nvSpPr>
          <p:cNvPr id="19489" name="Text Box 466"/>
          <p:cNvSpPr txBox="1">
            <a:spLocks noChangeArrowheads="1"/>
          </p:cNvSpPr>
          <p:nvPr/>
        </p:nvSpPr>
        <p:spPr bwMode="auto">
          <a:xfrm>
            <a:off x="4305300" y="5786438"/>
            <a:ext cx="3063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ABP</a:t>
            </a:r>
          </a:p>
        </p:txBody>
      </p:sp>
      <p:sp>
        <p:nvSpPr>
          <p:cNvPr id="19490" name="Text Box 467"/>
          <p:cNvSpPr txBox="1">
            <a:spLocks noChangeArrowheads="1"/>
          </p:cNvSpPr>
          <p:nvPr/>
        </p:nvSpPr>
        <p:spPr bwMode="auto">
          <a:xfrm>
            <a:off x="4143375" y="6186488"/>
            <a:ext cx="579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Interstitial</a:t>
            </a:r>
          </a:p>
          <a:p>
            <a:pPr algn="ctr"/>
            <a:r>
              <a:rPr lang="en-US" sz="800" b="1"/>
              <a:t>cells</a:t>
            </a:r>
          </a:p>
        </p:txBody>
      </p:sp>
      <p:sp>
        <p:nvSpPr>
          <p:cNvPr id="19491" name="Text Box 470"/>
          <p:cNvSpPr txBox="1">
            <a:spLocks noChangeArrowheads="1"/>
          </p:cNvSpPr>
          <p:nvPr/>
        </p:nvSpPr>
        <p:spPr bwMode="auto">
          <a:xfrm>
            <a:off x="3635375" y="1141413"/>
            <a:ext cx="149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1</a:t>
            </a:r>
          </a:p>
        </p:txBody>
      </p:sp>
      <p:sp>
        <p:nvSpPr>
          <p:cNvPr id="19492" name="Text Box 471"/>
          <p:cNvSpPr txBox="1">
            <a:spLocks noChangeArrowheads="1"/>
          </p:cNvSpPr>
          <p:nvPr/>
        </p:nvSpPr>
        <p:spPr bwMode="auto">
          <a:xfrm>
            <a:off x="6746875" y="1985963"/>
            <a:ext cx="1679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Testosterone also stimulates the</a:t>
            </a:r>
          </a:p>
          <a:p>
            <a:r>
              <a:rPr lang="en-US" sz="800" b="1"/>
              <a:t>libido and the development of</a:t>
            </a:r>
          </a:p>
          <a:p>
            <a:r>
              <a:rPr lang="en-US" sz="800" b="1"/>
              <a:t>secondary sex organs and</a:t>
            </a:r>
          </a:p>
          <a:p>
            <a:r>
              <a:rPr lang="en-US" sz="800" b="1"/>
              <a:t>characteristics.</a:t>
            </a:r>
          </a:p>
        </p:txBody>
      </p:sp>
      <p:sp>
        <p:nvSpPr>
          <p:cNvPr id="19493" name="Text Box 472"/>
          <p:cNvSpPr txBox="1">
            <a:spLocks noChangeArrowheads="1"/>
          </p:cNvSpPr>
          <p:nvPr/>
        </p:nvSpPr>
        <p:spPr bwMode="auto">
          <a:xfrm>
            <a:off x="6746875" y="2970213"/>
            <a:ext cx="1785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Testosterone has negative</a:t>
            </a:r>
          </a:p>
          <a:p>
            <a:r>
              <a:rPr lang="en-US" sz="800" b="1"/>
              <a:t>feedback effects that reduce GnRH</a:t>
            </a:r>
          </a:p>
          <a:p>
            <a:r>
              <a:rPr lang="en-US" sz="800" b="1"/>
              <a:t>secretion and pituitary sensitivity</a:t>
            </a:r>
          </a:p>
          <a:p>
            <a:r>
              <a:rPr lang="en-US" sz="800" b="1"/>
              <a:t>to GnRH.</a:t>
            </a:r>
          </a:p>
        </p:txBody>
      </p:sp>
      <p:sp>
        <p:nvSpPr>
          <p:cNvPr id="19494" name="Text Box 473"/>
          <p:cNvSpPr txBox="1">
            <a:spLocks noChangeArrowheads="1"/>
          </p:cNvSpPr>
          <p:nvPr/>
        </p:nvSpPr>
        <p:spPr bwMode="auto">
          <a:xfrm>
            <a:off x="6586538" y="2011363"/>
            <a:ext cx="149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5</a:t>
            </a:r>
          </a:p>
        </p:txBody>
      </p:sp>
      <p:sp>
        <p:nvSpPr>
          <p:cNvPr id="19495" name="Text Box 474"/>
          <p:cNvSpPr txBox="1">
            <a:spLocks noChangeArrowheads="1"/>
          </p:cNvSpPr>
          <p:nvPr/>
        </p:nvSpPr>
        <p:spPr bwMode="auto">
          <a:xfrm>
            <a:off x="6107113" y="2325688"/>
            <a:ext cx="1492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5</a:t>
            </a:r>
          </a:p>
        </p:txBody>
      </p:sp>
      <p:sp>
        <p:nvSpPr>
          <p:cNvPr id="19496" name="Text Box 475"/>
          <p:cNvSpPr txBox="1">
            <a:spLocks noChangeArrowheads="1"/>
          </p:cNvSpPr>
          <p:nvPr/>
        </p:nvSpPr>
        <p:spPr bwMode="auto">
          <a:xfrm>
            <a:off x="5591175" y="2681288"/>
            <a:ext cx="1492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6</a:t>
            </a:r>
          </a:p>
        </p:txBody>
      </p:sp>
      <p:sp>
        <p:nvSpPr>
          <p:cNvPr id="19497" name="Text Box 476"/>
          <p:cNvSpPr txBox="1">
            <a:spLocks noChangeArrowheads="1"/>
          </p:cNvSpPr>
          <p:nvPr/>
        </p:nvSpPr>
        <p:spPr bwMode="auto">
          <a:xfrm>
            <a:off x="4830763" y="3243263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7</a:t>
            </a:r>
          </a:p>
        </p:txBody>
      </p:sp>
      <p:sp>
        <p:nvSpPr>
          <p:cNvPr id="19498" name="Text Box 477"/>
          <p:cNvSpPr txBox="1">
            <a:spLocks noChangeArrowheads="1"/>
          </p:cNvSpPr>
          <p:nvPr/>
        </p:nvSpPr>
        <p:spPr bwMode="auto">
          <a:xfrm>
            <a:off x="6586538" y="2989263"/>
            <a:ext cx="149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6</a:t>
            </a:r>
          </a:p>
        </p:txBody>
      </p:sp>
      <p:sp>
        <p:nvSpPr>
          <p:cNvPr id="19499" name="Text Box 478"/>
          <p:cNvSpPr txBox="1">
            <a:spLocks noChangeArrowheads="1"/>
          </p:cNvSpPr>
          <p:nvPr/>
        </p:nvSpPr>
        <p:spPr bwMode="auto">
          <a:xfrm>
            <a:off x="6586538" y="3922713"/>
            <a:ext cx="1492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7</a:t>
            </a:r>
          </a:p>
        </p:txBody>
      </p:sp>
      <p:sp>
        <p:nvSpPr>
          <p:cNvPr id="19500" name="Text Box 479"/>
          <p:cNvSpPr txBox="1">
            <a:spLocks noChangeArrowheads="1"/>
          </p:cNvSpPr>
          <p:nvPr/>
        </p:nvSpPr>
        <p:spPr bwMode="auto">
          <a:xfrm>
            <a:off x="3840163" y="502443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2</a:t>
            </a:r>
          </a:p>
        </p:txBody>
      </p:sp>
      <p:sp>
        <p:nvSpPr>
          <p:cNvPr id="19501" name="Text Box 480"/>
          <p:cNvSpPr txBox="1">
            <a:spLocks noChangeArrowheads="1"/>
          </p:cNvSpPr>
          <p:nvPr/>
        </p:nvSpPr>
        <p:spPr bwMode="auto">
          <a:xfrm>
            <a:off x="4708525" y="5653088"/>
            <a:ext cx="1492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4</a:t>
            </a:r>
          </a:p>
        </p:txBody>
      </p:sp>
      <p:sp>
        <p:nvSpPr>
          <p:cNvPr id="19502" name="Text Box 481"/>
          <p:cNvSpPr txBox="1">
            <a:spLocks noChangeArrowheads="1"/>
          </p:cNvSpPr>
          <p:nvPr/>
        </p:nvSpPr>
        <p:spPr bwMode="auto">
          <a:xfrm>
            <a:off x="6731000" y="3897313"/>
            <a:ext cx="18049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Sustentacular cells also secrete</a:t>
            </a:r>
          </a:p>
          <a:p>
            <a:r>
              <a:rPr lang="en-US" sz="800" b="1"/>
              <a:t>inhibin, which selectively inhibits</a:t>
            </a:r>
          </a:p>
          <a:p>
            <a:r>
              <a:rPr lang="en-US" sz="800" b="1"/>
              <a:t>FSH secretion and thus reduces</a:t>
            </a:r>
          </a:p>
          <a:p>
            <a:r>
              <a:rPr lang="en-US" sz="800" b="1"/>
              <a:t>sperm production without reducing</a:t>
            </a:r>
          </a:p>
          <a:p>
            <a:r>
              <a:rPr lang="en-US" sz="800" b="1"/>
              <a:t>testosterone secretion.</a:t>
            </a:r>
          </a:p>
        </p:txBody>
      </p:sp>
      <p:sp>
        <p:nvSpPr>
          <p:cNvPr id="19503" name="Text Box 482"/>
          <p:cNvSpPr txBox="1">
            <a:spLocks noChangeArrowheads="1"/>
          </p:cNvSpPr>
          <p:nvPr/>
        </p:nvSpPr>
        <p:spPr bwMode="auto">
          <a:xfrm>
            <a:off x="4090988" y="1620838"/>
            <a:ext cx="225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504" name="Text Box 483"/>
          <p:cNvSpPr txBox="1">
            <a:spLocks noChangeArrowheads="1"/>
          </p:cNvSpPr>
          <p:nvPr/>
        </p:nvSpPr>
        <p:spPr bwMode="auto">
          <a:xfrm>
            <a:off x="4757738" y="496888"/>
            <a:ext cx="225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505" name="Text Box 484"/>
          <p:cNvSpPr txBox="1">
            <a:spLocks noChangeArrowheads="1"/>
          </p:cNvSpPr>
          <p:nvPr/>
        </p:nvSpPr>
        <p:spPr bwMode="auto">
          <a:xfrm>
            <a:off x="5513388" y="644525"/>
            <a:ext cx="2254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506" name="Text Box 485"/>
          <p:cNvSpPr txBox="1">
            <a:spLocks noChangeArrowheads="1"/>
          </p:cNvSpPr>
          <p:nvPr/>
        </p:nvSpPr>
        <p:spPr bwMode="auto">
          <a:xfrm>
            <a:off x="6048375" y="1366838"/>
            <a:ext cx="225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507" name="Text Box 486"/>
          <p:cNvSpPr txBox="1">
            <a:spLocks noChangeArrowheads="1"/>
          </p:cNvSpPr>
          <p:nvPr/>
        </p:nvSpPr>
        <p:spPr bwMode="auto">
          <a:xfrm>
            <a:off x="3986213" y="5118100"/>
            <a:ext cx="225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508" name="Text Box 487"/>
          <p:cNvSpPr txBox="1">
            <a:spLocks noChangeArrowheads="1"/>
          </p:cNvSpPr>
          <p:nvPr/>
        </p:nvSpPr>
        <p:spPr bwMode="auto">
          <a:xfrm>
            <a:off x="4095750" y="5688013"/>
            <a:ext cx="225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509" name="Text Box 488"/>
          <p:cNvSpPr txBox="1">
            <a:spLocks noChangeArrowheads="1"/>
          </p:cNvSpPr>
          <p:nvPr/>
        </p:nvSpPr>
        <p:spPr bwMode="auto">
          <a:xfrm>
            <a:off x="3914775" y="6316663"/>
            <a:ext cx="13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510" name="Text Box 489"/>
          <p:cNvSpPr txBox="1">
            <a:spLocks noChangeArrowheads="1"/>
          </p:cNvSpPr>
          <p:nvPr/>
        </p:nvSpPr>
        <p:spPr bwMode="auto">
          <a:xfrm>
            <a:off x="5548313" y="5730875"/>
            <a:ext cx="225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511" name="Text Box 490"/>
          <p:cNvSpPr txBox="1">
            <a:spLocks noChangeArrowheads="1"/>
          </p:cNvSpPr>
          <p:nvPr/>
        </p:nvSpPr>
        <p:spPr bwMode="auto">
          <a:xfrm>
            <a:off x="7167563" y="5284788"/>
            <a:ext cx="225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9512" name="Text Box 491"/>
          <p:cNvSpPr txBox="1">
            <a:spLocks noChangeArrowheads="1"/>
          </p:cNvSpPr>
          <p:nvPr/>
        </p:nvSpPr>
        <p:spPr bwMode="auto">
          <a:xfrm>
            <a:off x="4811713" y="6364288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3</a:t>
            </a:r>
          </a:p>
        </p:txBody>
      </p:sp>
      <p:sp>
        <p:nvSpPr>
          <p:cNvPr id="19513" name="Text Box 492"/>
          <p:cNvSpPr txBox="1">
            <a:spLocks noChangeArrowheads="1"/>
          </p:cNvSpPr>
          <p:nvPr/>
        </p:nvSpPr>
        <p:spPr bwMode="auto">
          <a:xfrm>
            <a:off x="7391400" y="5589588"/>
            <a:ext cx="5492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Inhibition</a:t>
            </a:r>
          </a:p>
        </p:txBody>
      </p:sp>
      <p:sp>
        <p:nvSpPr>
          <p:cNvPr id="19514" name="Text Box 493"/>
          <p:cNvSpPr txBox="1">
            <a:spLocks noChangeArrowheads="1"/>
          </p:cNvSpPr>
          <p:nvPr/>
        </p:nvSpPr>
        <p:spPr bwMode="auto">
          <a:xfrm>
            <a:off x="7391400" y="5360988"/>
            <a:ext cx="646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Stimulation</a:t>
            </a:r>
          </a:p>
        </p:txBody>
      </p:sp>
      <p:sp>
        <p:nvSpPr>
          <p:cNvPr id="19515" name="Text Box 494"/>
          <p:cNvSpPr txBox="1">
            <a:spLocks noChangeArrowheads="1"/>
          </p:cNvSpPr>
          <p:nvPr/>
        </p:nvSpPr>
        <p:spPr bwMode="auto">
          <a:xfrm>
            <a:off x="6619875" y="5132388"/>
            <a:ext cx="279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Key</a:t>
            </a:r>
          </a:p>
        </p:txBody>
      </p:sp>
      <p:sp>
        <p:nvSpPr>
          <p:cNvPr id="19516" name="Text Box 495"/>
          <p:cNvSpPr txBox="1">
            <a:spLocks noChangeArrowheads="1"/>
          </p:cNvSpPr>
          <p:nvPr/>
        </p:nvSpPr>
        <p:spPr bwMode="auto">
          <a:xfrm>
            <a:off x="5480050" y="5611813"/>
            <a:ext cx="7318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Testosterone</a:t>
            </a:r>
          </a:p>
        </p:txBody>
      </p:sp>
      <p:sp>
        <p:nvSpPr>
          <p:cNvPr id="19517" name="Text Box 496"/>
          <p:cNvSpPr txBox="1">
            <a:spLocks noChangeArrowheads="1"/>
          </p:cNvSpPr>
          <p:nvPr/>
        </p:nvSpPr>
        <p:spPr bwMode="auto">
          <a:xfrm>
            <a:off x="4019550" y="6065838"/>
            <a:ext cx="942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800" b="1"/>
              <a:t>Spermatogenesis</a:t>
            </a:r>
          </a:p>
        </p:txBody>
      </p:sp>
      <p:sp>
        <p:nvSpPr>
          <p:cNvPr id="19518" name="Rectangle 5"/>
          <p:cNvSpPr>
            <a:spLocks noChangeArrowheads="1"/>
          </p:cNvSpPr>
          <p:nvPr/>
        </p:nvSpPr>
        <p:spPr bwMode="auto">
          <a:xfrm>
            <a:off x="1828800" y="144463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9519" name="Freeform 122"/>
          <p:cNvSpPr>
            <a:spLocks/>
          </p:cNvSpPr>
          <p:nvPr/>
        </p:nvSpPr>
        <p:spPr bwMode="auto">
          <a:xfrm>
            <a:off x="2730500" y="3613150"/>
            <a:ext cx="1463675" cy="2765425"/>
          </a:xfrm>
          <a:custGeom>
            <a:avLst/>
            <a:gdLst>
              <a:gd name="T0" fmla="*/ 2147483647 w 922"/>
              <a:gd name="T1" fmla="*/ 2147483647 h 1742"/>
              <a:gd name="T2" fmla="*/ 2147483647 w 922"/>
              <a:gd name="T3" fmla="*/ 2147483647 h 1742"/>
              <a:gd name="T4" fmla="*/ 2147483647 w 922"/>
              <a:gd name="T5" fmla="*/ 2147483647 h 1742"/>
              <a:gd name="T6" fmla="*/ 2081649305 w 922"/>
              <a:gd name="T7" fmla="*/ 2147483647 h 1742"/>
              <a:gd name="T8" fmla="*/ 1965722148 w 922"/>
              <a:gd name="T9" fmla="*/ 2147483647 h 1742"/>
              <a:gd name="T10" fmla="*/ 1849794991 w 922"/>
              <a:gd name="T11" fmla="*/ 2147483647 h 1742"/>
              <a:gd name="T12" fmla="*/ 1738908146 w 922"/>
              <a:gd name="T13" fmla="*/ 2147483647 h 1742"/>
              <a:gd name="T14" fmla="*/ 1628020903 w 922"/>
              <a:gd name="T15" fmla="*/ 2147483647 h 1742"/>
              <a:gd name="T16" fmla="*/ 1522174369 w 922"/>
              <a:gd name="T17" fmla="*/ 2147483647 h 1742"/>
              <a:gd name="T18" fmla="*/ 1416327834 w 922"/>
              <a:gd name="T19" fmla="*/ 2147483647 h 1742"/>
              <a:gd name="T20" fmla="*/ 1310481300 w 922"/>
              <a:gd name="T21" fmla="*/ 2147483647 h 1742"/>
              <a:gd name="T22" fmla="*/ 1214715388 w 922"/>
              <a:gd name="T23" fmla="*/ 2147483647 h 1742"/>
              <a:gd name="T24" fmla="*/ 1113909164 w 922"/>
              <a:gd name="T25" fmla="*/ 2147483647 h 1742"/>
              <a:gd name="T26" fmla="*/ 1023183563 w 922"/>
              <a:gd name="T27" fmla="*/ 2147483647 h 1742"/>
              <a:gd name="T28" fmla="*/ 932457962 w 922"/>
              <a:gd name="T29" fmla="*/ 2147483647 h 1742"/>
              <a:gd name="T30" fmla="*/ 846772673 w 922"/>
              <a:gd name="T31" fmla="*/ 2147483647 h 1742"/>
              <a:gd name="T32" fmla="*/ 761087184 w 922"/>
              <a:gd name="T33" fmla="*/ 2147483647 h 1742"/>
              <a:gd name="T34" fmla="*/ 680442206 w 922"/>
              <a:gd name="T35" fmla="*/ 2147483647 h 1742"/>
              <a:gd name="T36" fmla="*/ 604837538 w 922"/>
              <a:gd name="T37" fmla="*/ 2147483647 h 1742"/>
              <a:gd name="T38" fmla="*/ 534273182 w 922"/>
              <a:gd name="T39" fmla="*/ 2147483647 h 1742"/>
              <a:gd name="T40" fmla="*/ 463708826 w 922"/>
              <a:gd name="T41" fmla="*/ 2147483647 h 1742"/>
              <a:gd name="T42" fmla="*/ 403224992 w 922"/>
              <a:gd name="T43" fmla="*/ 2147483647 h 1742"/>
              <a:gd name="T44" fmla="*/ 342741258 w 922"/>
              <a:gd name="T45" fmla="*/ 2116931450 h 1742"/>
              <a:gd name="T46" fmla="*/ 287297836 w 922"/>
              <a:gd name="T47" fmla="*/ 1945560873 h 1742"/>
              <a:gd name="T48" fmla="*/ 236894724 w 922"/>
              <a:gd name="T49" fmla="*/ 1764109674 h 1742"/>
              <a:gd name="T50" fmla="*/ 186491563 w 922"/>
              <a:gd name="T51" fmla="*/ 1582658078 h 1742"/>
              <a:gd name="T52" fmla="*/ 146169073 w 922"/>
              <a:gd name="T53" fmla="*/ 1396166568 h 1742"/>
              <a:gd name="T54" fmla="*/ 110886895 w 922"/>
              <a:gd name="T55" fmla="*/ 1209675058 h 1742"/>
              <a:gd name="T56" fmla="*/ 80645003 w 922"/>
              <a:gd name="T57" fmla="*/ 1013102925 h 1742"/>
              <a:gd name="T58" fmla="*/ 50403124 w 922"/>
              <a:gd name="T59" fmla="*/ 816530595 h 1742"/>
              <a:gd name="T60" fmla="*/ 30241879 w 922"/>
              <a:gd name="T61" fmla="*/ 619958462 h 1742"/>
              <a:gd name="T62" fmla="*/ 15120940 w 922"/>
              <a:gd name="T63" fmla="*/ 413305608 h 1742"/>
              <a:gd name="T64" fmla="*/ 5040313 w 922"/>
              <a:gd name="T65" fmla="*/ 211693165 h 1742"/>
              <a:gd name="T66" fmla="*/ 0 w 922"/>
              <a:gd name="T67" fmla="*/ 0 h 17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22"/>
              <a:gd name="T103" fmla="*/ 0 h 1742"/>
              <a:gd name="T104" fmla="*/ 922 w 922"/>
              <a:gd name="T105" fmla="*/ 1742 h 17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22" h="1742">
                <a:moveTo>
                  <a:pt x="922" y="1742"/>
                </a:moveTo>
                <a:lnTo>
                  <a:pt x="922" y="1742"/>
                </a:lnTo>
                <a:lnTo>
                  <a:pt x="874" y="1728"/>
                </a:lnTo>
                <a:lnTo>
                  <a:pt x="826" y="1710"/>
                </a:lnTo>
                <a:lnTo>
                  <a:pt x="780" y="1690"/>
                </a:lnTo>
                <a:lnTo>
                  <a:pt x="734" y="1666"/>
                </a:lnTo>
                <a:lnTo>
                  <a:pt x="690" y="1640"/>
                </a:lnTo>
                <a:lnTo>
                  <a:pt x="646" y="1610"/>
                </a:lnTo>
                <a:lnTo>
                  <a:pt x="604" y="1576"/>
                </a:lnTo>
                <a:lnTo>
                  <a:pt x="562" y="1540"/>
                </a:lnTo>
                <a:lnTo>
                  <a:pt x="520" y="1502"/>
                </a:lnTo>
                <a:lnTo>
                  <a:pt x="482" y="1460"/>
                </a:lnTo>
                <a:lnTo>
                  <a:pt x="442" y="1416"/>
                </a:lnTo>
                <a:lnTo>
                  <a:pt x="406" y="1368"/>
                </a:lnTo>
                <a:lnTo>
                  <a:pt x="370" y="1318"/>
                </a:lnTo>
                <a:lnTo>
                  <a:pt x="336" y="1266"/>
                </a:lnTo>
                <a:lnTo>
                  <a:pt x="302" y="1212"/>
                </a:lnTo>
                <a:lnTo>
                  <a:pt x="270" y="1156"/>
                </a:lnTo>
                <a:lnTo>
                  <a:pt x="240" y="1096"/>
                </a:lnTo>
                <a:lnTo>
                  <a:pt x="212" y="1036"/>
                </a:lnTo>
                <a:lnTo>
                  <a:pt x="184" y="972"/>
                </a:lnTo>
                <a:lnTo>
                  <a:pt x="160" y="908"/>
                </a:lnTo>
                <a:lnTo>
                  <a:pt x="136" y="840"/>
                </a:lnTo>
                <a:lnTo>
                  <a:pt x="114" y="772"/>
                </a:lnTo>
                <a:lnTo>
                  <a:pt x="94" y="700"/>
                </a:lnTo>
                <a:lnTo>
                  <a:pt x="74" y="628"/>
                </a:lnTo>
                <a:lnTo>
                  <a:pt x="58" y="554"/>
                </a:lnTo>
                <a:lnTo>
                  <a:pt x="44" y="480"/>
                </a:lnTo>
                <a:lnTo>
                  <a:pt x="32" y="402"/>
                </a:lnTo>
                <a:lnTo>
                  <a:pt x="20" y="324"/>
                </a:lnTo>
                <a:lnTo>
                  <a:pt x="12" y="246"/>
                </a:lnTo>
                <a:lnTo>
                  <a:pt x="6" y="164"/>
                </a:lnTo>
                <a:lnTo>
                  <a:pt x="2" y="8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0" name="Freeform 123"/>
          <p:cNvSpPr>
            <a:spLocks/>
          </p:cNvSpPr>
          <p:nvPr/>
        </p:nvSpPr>
        <p:spPr bwMode="auto">
          <a:xfrm>
            <a:off x="4551363" y="5857875"/>
            <a:ext cx="873125" cy="517525"/>
          </a:xfrm>
          <a:custGeom>
            <a:avLst/>
            <a:gdLst>
              <a:gd name="T0" fmla="*/ 1386085719 w 550"/>
              <a:gd name="T1" fmla="*/ 0 h 326"/>
              <a:gd name="T2" fmla="*/ 1386085719 w 550"/>
              <a:gd name="T3" fmla="*/ 0 h 326"/>
              <a:gd name="T4" fmla="*/ 1310481065 w 550"/>
              <a:gd name="T5" fmla="*/ 85685305 h 326"/>
              <a:gd name="T6" fmla="*/ 1234876411 w 550"/>
              <a:gd name="T7" fmla="*/ 166330300 h 326"/>
              <a:gd name="T8" fmla="*/ 1154231447 w 550"/>
              <a:gd name="T9" fmla="*/ 246975319 h 326"/>
              <a:gd name="T10" fmla="*/ 1073586483 w 550"/>
              <a:gd name="T11" fmla="*/ 317539668 h 326"/>
              <a:gd name="T12" fmla="*/ 992941519 w 550"/>
              <a:gd name="T13" fmla="*/ 388104016 h 326"/>
              <a:gd name="T14" fmla="*/ 907256244 w 550"/>
              <a:gd name="T15" fmla="*/ 448587843 h 326"/>
              <a:gd name="T16" fmla="*/ 826611082 w 550"/>
              <a:gd name="T17" fmla="*/ 509071570 h 326"/>
              <a:gd name="T18" fmla="*/ 735885497 w 550"/>
              <a:gd name="T19" fmla="*/ 564514987 h 326"/>
              <a:gd name="T20" fmla="*/ 650200222 w 550"/>
              <a:gd name="T21" fmla="*/ 614918093 h 326"/>
              <a:gd name="T22" fmla="*/ 559474638 w 550"/>
              <a:gd name="T23" fmla="*/ 660280889 h 326"/>
              <a:gd name="T24" fmla="*/ 468749053 w 550"/>
              <a:gd name="T25" fmla="*/ 700603374 h 326"/>
              <a:gd name="T26" fmla="*/ 378023369 w 550"/>
              <a:gd name="T27" fmla="*/ 735885548 h 326"/>
              <a:gd name="T28" fmla="*/ 282257474 w 550"/>
              <a:gd name="T29" fmla="*/ 766127412 h 326"/>
              <a:gd name="T30" fmla="*/ 191531840 w 550"/>
              <a:gd name="T31" fmla="*/ 791328965 h 326"/>
              <a:gd name="T32" fmla="*/ 95765920 w 550"/>
              <a:gd name="T33" fmla="*/ 806449896 h 326"/>
              <a:gd name="T34" fmla="*/ 0 w 550"/>
              <a:gd name="T35" fmla="*/ 821570828 h 3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50"/>
              <a:gd name="T55" fmla="*/ 0 h 326"/>
              <a:gd name="T56" fmla="*/ 550 w 550"/>
              <a:gd name="T57" fmla="*/ 326 h 3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50" h="326">
                <a:moveTo>
                  <a:pt x="550" y="0"/>
                </a:moveTo>
                <a:lnTo>
                  <a:pt x="550" y="0"/>
                </a:lnTo>
                <a:lnTo>
                  <a:pt x="520" y="34"/>
                </a:lnTo>
                <a:lnTo>
                  <a:pt x="490" y="66"/>
                </a:lnTo>
                <a:lnTo>
                  <a:pt x="458" y="98"/>
                </a:lnTo>
                <a:lnTo>
                  <a:pt x="426" y="126"/>
                </a:lnTo>
                <a:lnTo>
                  <a:pt x="394" y="154"/>
                </a:lnTo>
                <a:lnTo>
                  <a:pt x="360" y="178"/>
                </a:lnTo>
                <a:lnTo>
                  <a:pt x="328" y="202"/>
                </a:lnTo>
                <a:lnTo>
                  <a:pt x="292" y="224"/>
                </a:lnTo>
                <a:lnTo>
                  <a:pt x="258" y="244"/>
                </a:lnTo>
                <a:lnTo>
                  <a:pt x="222" y="262"/>
                </a:lnTo>
                <a:lnTo>
                  <a:pt x="186" y="278"/>
                </a:lnTo>
                <a:lnTo>
                  <a:pt x="150" y="292"/>
                </a:lnTo>
                <a:lnTo>
                  <a:pt x="112" y="304"/>
                </a:lnTo>
                <a:lnTo>
                  <a:pt x="76" y="314"/>
                </a:lnTo>
                <a:lnTo>
                  <a:pt x="38" y="320"/>
                </a:lnTo>
                <a:lnTo>
                  <a:pt x="0" y="326"/>
                </a:lnTo>
              </a:path>
            </a:pathLst>
          </a:custGeom>
          <a:noFill/>
          <a:ln w="3810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1" name="Freeform 126"/>
          <p:cNvSpPr>
            <a:spLocks/>
          </p:cNvSpPr>
          <p:nvPr/>
        </p:nvSpPr>
        <p:spPr bwMode="auto">
          <a:xfrm>
            <a:off x="2733675" y="1695450"/>
            <a:ext cx="1306513" cy="1755775"/>
          </a:xfrm>
          <a:custGeom>
            <a:avLst/>
            <a:gdLst>
              <a:gd name="T0" fmla="*/ 2022483861 w 844"/>
              <a:gd name="T1" fmla="*/ 0 h 1118"/>
              <a:gd name="T2" fmla="*/ 2022483861 w 844"/>
              <a:gd name="T3" fmla="*/ 0 h 1118"/>
              <a:gd name="T4" fmla="*/ 1969765148 w 844"/>
              <a:gd name="T5" fmla="*/ 0 h 1118"/>
              <a:gd name="T6" fmla="*/ 1969765148 w 844"/>
              <a:gd name="T7" fmla="*/ 0 h 1118"/>
              <a:gd name="T8" fmla="*/ 1869120332 w 844"/>
              <a:gd name="T9" fmla="*/ 4932816 h 1118"/>
              <a:gd name="T10" fmla="*/ 1768475516 w 844"/>
              <a:gd name="T11" fmla="*/ 14798450 h 1118"/>
              <a:gd name="T12" fmla="*/ 1672623310 w 844"/>
              <a:gd name="T13" fmla="*/ 34528145 h 1118"/>
              <a:gd name="T14" fmla="*/ 1576770718 w 844"/>
              <a:gd name="T15" fmla="*/ 54259416 h 1118"/>
              <a:gd name="T16" fmla="*/ 1480918512 w 844"/>
              <a:gd name="T17" fmla="*/ 88789119 h 1118"/>
              <a:gd name="T18" fmla="*/ 1389858917 w 844"/>
              <a:gd name="T19" fmla="*/ 123317276 h 1118"/>
              <a:gd name="T20" fmla="*/ 1298799321 w 844"/>
              <a:gd name="T21" fmla="*/ 167711038 h 1118"/>
              <a:gd name="T22" fmla="*/ 1207739726 w 844"/>
              <a:gd name="T23" fmla="*/ 217039235 h 1118"/>
              <a:gd name="T24" fmla="*/ 1121472741 w 844"/>
              <a:gd name="T25" fmla="*/ 271298626 h 1118"/>
              <a:gd name="T26" fmla="*/ 1039998366 w 844"/>
              <a:gd name="T27" fmla="*/ 330490833 h 1118"/>
              <a:gd name="T28" fmla="*/ 958522443 w 844"/>
              <a:gd name="T29" fmla="*/ 399548668 h 1118"/>
              <a:gd name="T30" fmla="*/ 877048069 w 844"/>
              <a:gd name="T31" fmla="*/ 468605032 h 1118"/>
              <a:gd name="T32" fmla="*/ 800366111 w 844"/>
              <a:gd name="T33" fmla="*/ 547528497 h 1118"/>
              <a:gd name="T34" fmla="*/ 728476956 w 844"/>
              <a:gd name="T35" fmla="*/ 626451962 h 1118"/>
              <a:gd name="T36" fmla="*/ 656587802 w 844"/>
              <a:gd name="T37" fmla="*/ 715241057 h 1118"/>
              <a:gd name="T38" fmla="*/ 589491258 w 844"/>
              <a:gd name="T39" fmla="*/ 804028581 h 1118"/>
              <a:gd name="T40" fmla="*/ 522394714 w 844"/>
              <a:gd name="T41" fmla="*/ 902683501 h 1118"/>
              <a:gd name="T42" fmla="*/ 460090781 w 844"/>
              <a:gd name="T43" fmla="*/ 1001336655 h 1118"/>
              <a:gd name="T44" fmla="*/ 402579360 w 844"/>
              <a:gd name="T45" fmla="*/ 1104922624 h 1118"/>
              <a:gd name="T46" fmla="*/ 349860647 w 844"/>
              <a:gd name="T47" fmla="*/ 1213441407 h 1118"/>
              <a:gd name="T48" fmla="*/ 297141934 w 844"/>
              <a:gd name="T49" fmla="*/ 1326894575 h 1118"/>
              <a:gd name="T50" fmla="*/ 249215831 w 844"/>
              <a:gd name="T51" fmla="*/ 1440346173 h 1118"/>
              <a:gd name="T52" fmla="*/ 206082339 w 844"/>
              <a:gd name="T53" fmla="*/ 1558730585 h 1118"/>
              <a:gd name="T54" fmla="*/ 162948798 w 844"/>
              <a:gd name="T55" fmla="*/ 1682048205 h 1118"/>
              <a:gd name="T56" fmla="*/ 129400526 w 844"/>
              <a:gd name="T57" fmla="*/ 1805365433 h 1118"/>
              <a:gd name="T58" fmla="*/ 95852230 w 844"/>
              <a:gd name="T59" fmla="*/ 1933615475 h 1118"/>
              <a:gd name="T60" fmla="*/ 67096568 w 844"/>
              <a:gd name="T61" fmla="*/ 2066798331 h 1118"/>
              <a:gd name="T62" fmla="*/ 43133505 w 844"/>
              <a:gd name="T63" fmla="*/ 2147483647 h 1118"/>
              <a:gd name="T64" fmla="*/ 23963057 w 844"/>
              <a:gd name="T65" fmla="*/ 2147483647 h 1118"/>
              <a:gd name="T66" fmla="*/ 14377837 w 844"/>
              <a:gd name="T67" fmla="*/ 2147483647 h 1118"/>
              <a:gd name="T68" fmla="*/ 4792612 w 844"/>
              <a:gd name="T69" fmla="*/ 2147483647 h 1118"/>
              <a:gd name="T70" fmla="*/ 0 w 844"/>
              <a:gd name="T71" fmla="*/ 2147483647 h 111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44"/>
              <a:gd name="T109" fmla="*/ 0 h 1118"/>
              <a:gd name="T110" fmla="*/ 844 w 844"/>
              <a:gd name="T111" fmla="*/ 1118 h 111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44" h="1118">
                <a:moveTo>
                  <a:pt x="844" y="0"/>
                </a:moveTo>
                <a:lnTo>
                  <a:pt x="844" y="0"/>
                </a:lnTo>
                <a:lnTo>
                  <a:pt x="822" y="0"/>
                </a:lnTo>
                <a:lnTo>
                  <a:pt x="780" y="2"/>
                </a:lnTo>
                <a:lnTo>
                  <a:pt x="738" y="6"/>
                </a:lnTo>
                <a:lnTo>
                  <a:pt x="698" y="14"/>
                </a:lnTo>
                <a:lnTo>
                  <a:pt x="658" y="22"/>
                </a:lnTo>
                <a:lnTo>
                  <a:pt x="618" y="36"/>
                </a:lnTo>
                <a:lnTo>
                  <a:pt x="580" y="50"/>
                </a:lnTo>
                <a:lnTo>
                  <a:pt x="542" y="68"/>
                </a:lnTo>
                <a:lnTo>
                  <a:pt x="504" y="88"/>
                </a:lnTo>
                <a:lnTo>
                  <a:pt x="468" y="110"/>
                </a:lnTo>
                <a:lnTo>
                  <a:pt x="434" y="134"/>
                </a:lnTo>
                <a:lnTo>
                  <a:pt x="400" y="162"/>
                </a:lnTo>
                <a:lnTo>
                  <a:pt x="366" y="190"/>
                </a:lnTo>
                <a:lnTo>
                  <a:pt x="334" y="222"/>
                </a:lnTo>
                <a:lnTo>
                  <a:pt x="304" y="254"/>
                </a:lnTo>
                <a:lnTo>
                  <a:pt x="274" y="290"/>
                </a:lnTo>
                <a:lnTo>
                  <a:pt x="246" y="326"/>
                </a:lnTo>
                <a:lnTo>
                  <a:pt x="218" y="366"/>
                </a:lnTo>
                <a:lnTo>
                  <a:pt x="192" y="406"/>
                </a:lnTo>
                <a:lnTo>
                  <a:pt x="168" y="448"/>
                </a:lnTo>
                <a:lnTo>
                  <a:pt x="146" y="492"/>
                </a:lnTo>
                <a:lnTo>
                  <a:pt x="124" y="538"/>
                </a:lnTo>
                <a:lnTo>
                  <a:pt x="104" y="584"/>
                </a:lnTo>
                <a:lnTo>
                  <a:pt x="86" y="632"/>
                </a:lnTo>
                <a:lnTo>
                  <a:pt x="68" y="682"/>
                </a:lnTo>
                <a:lnTo>
                  <a:pt x="54" y="732"/>
                </a:lnTo>
                <a:lnTo>
                  <a:pt x="40" y="784"/>
                </a:lnTo>
                <a:lnTo>
                  <a:pt x="28" y="838"/>
                </a:lnTo>
                <a:lnTo>
                  <a:pt x="18" y="892"/>
                </a:lnTo>
                <a:lnTo>
                  <a:pt x="10" y="948"/>
                </a:lnTo>
                <a:lnTo>
                  <a:pt x="6" y="1004"/>
                </a:lnTo>
                <a:lnTo>
                  <a:pt x="2" y="1060"/>
                </a:lnTo>
                <a:lnTo>
                  <a:pt x="0" y="1118"/>
                </a:lnTo>
              </a:path>
            </a:pathLst>
          </a:custGeom>
          <a:noFill/>
          <a:ln w="3810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2" name="Freeform 128"/>
          <p:cNvSpPr>
            <a:spLocks/>
          </p:cNvSpPr>
          <p:nvPr/>
        </p:nvSpPr>
        <p:spPr bwMode="auto">
          <a:xfrm>
            <a:off x="3905250" y="1327150"/>
            <a:ext cx="117475" cy="301625"/>
          </a:xfrm>
          <a:custGeom>
            <a:avLst/>
            <a:gdLst>
              <a:gd name="T0" fmla="*/ 186491535 w 74"/>
              <a:gd name="T1" fmla="*/ 478829732 h 190"/>
              <a:gd name="T2" fmla="*/ 186491535 w 74"/>
              <a:gd name="T3" fmla="*/ 478829732 h 190"/>
              <a:gd name="T4" fmla="*/ 146169052 w 74"/>
              <a:gd name="T5" fmla="*/ 433466934 h 190"/>
              <a:gd name="T6" fmla="*/ 110886879 w 74"/>
              <a:gd name="T7" fmla="*/ 383063726 h 190"/>
              <a:gd name="T8" fmla="*/ 80644992 w 74"/>
              <a:gd name="T9" fmla="*/ 332660617 h 190"/>
              <a:gd name="T10" fmla="*/ 50403117 w 74"/>
              <a:gd name="T11" fmla="*/ 277217198 h 190"/>
              <a:gd name="T12" fmla="*/ 30241875 w 74"/>
              <a:gd name="T13" fmla="*/ 221773778 h 190"/>
              <a:gd name="T14" fmla="*/ 15120937 w 74"/>
              <a:gd name="T15" fmla="*/ 161289998 h 190"/>
              <a:gd name="T16" fmla="*/ 5040312 w 74"/>
              <a:gd name="T17" fmla="*/ 100806242 h 190"/>
              <a:gd name="T18" fmla="*/ 0 w 74"/>
              <a:gd name="T19" fmla="*/ 35282189 h 190"/>
              <a:gd name="T20" fmla="*/ 0 w 74"/>
              <a:gd name="T21" fmla="*/ 35282189 h 190"/>
              <a:gd name="T22" fmla="*/ 0 w 74"/>
              <a:gd name="T23" fmla="*/ 0 h 1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4"/>
              <a:gd name="T37" fmla="*/ 0 h 190"/>
              <a:gd name="T38" fmla="*/ 74 w 74"/>
              <a:gd name="T39" fmla="*/ 190 h 1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4" h="190">
                <a:moveTo>
                  <a:pt x="74" y="190"/>
                </a:moveTo>
                <a:lnTo>
                  <a:pt x="74" y="190"/>
                </a:lnTo>
                <a:lnTo>
                  <a:pt x="58" y="172"/>
                </a:lnTo>
                <a:lnTo>
                  <a:pt x="44" y="152"/>
                </a:lnTo>
                <a:lnTo>
                  <a:pt x="32" y="132"/>
                </a:lnTo>
                <a:lnTo>
                  <a:pt x="20" y="110"/>
                </a:lnTo>
                <a:lnTo>
                  <a:pt x="12" y="88"/>
                </a:lnTo>
                <a:lnTo>
                  <a:pt x="6" y="64"/>
                </a:lnTo>
                <a:lnTo>
                  <a:pt x="2" y="40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3" name="Freeform 129"/>
          <p:cNvSpPr>
            <a:spLocks/>
          </p:cNvSpPr>
          <p:nvPr/>
        </p:nvSpPr>
        <p:spPr bwMode="auto">
          <a:xfrm>
            <a:off x="3162300" y="1792288"/>
            <a:ext cx="904875" cy="1631950"/>
          </a:xfrm>
          <a:custGeom>
            <a:avLst/>
            <a:gdLst>
              <a:gd name="T0" fmla="*/ 0 w 570"/>
              <a:gd name="T1" fmla="*/ 2147483647 h 1028"/>
              <a:gd name="T2" fmla="*/ 0 w 570"/>
              <a:gd name="T3" fmla="*/ 2147483647 h 1028"/>
              <a:gd name="T4" fmla="*/ 5040312 w 570"/>
              <a:gd name="T5" fmla="*/ 2147483647 h 1028"/>
              <a:gd name="T6" fmla="*/ 15120937 w 570"/>
              <a:gd name="T7" fmla="*/ 2147483647 h 1028"/>
              <a:gd name="T8" fmla="*/ 30241874 w 570"/>
              <a:gd name="T9" fmla="*/ 2147483647 h 1028"/>
              <a:gd name="T10" fmla="*/ 45362805 w 570"/>
              <a:gd name="T11" fmla="*/ 2121971348 h 1028"/>
              <a:gd name="T12" fmla="*/ 65524059 w 570"/>
              <a:gd name="T13" fmla="*/ 2006044216 h 1028"/>
              <a:gd name="T14" fmla="*/ 85685301 w 570"/>
              <a:gd name="T15" fmla="*/ 1895157394 h 1028"/>
              <a:gd name="T16" fmla="*/ 110886877 w 570"/>
              <a:gd name="T17" fmla="*/ 1789310881 h 1028"/>
              <a:gd name="T18" fmla="*/ 141128739 w 570"/>
              <a:gd name="T19" fmla="*/ 1678424059 h 1028"/>
              <a:gd name="T20" fmla="*/ 171370601 w 570"/>
              <a:gd name="T21" fmla="*/ 1577617460 h 1028"/>
              <a:gd name="T22" fmla="*/ 201612463 w 570"/>
              <a:gd name="T23" fmla="*/ 1471770948 h 1028"/>
              <a:gd name="T24" fmla="*/ 236894685 w 570"/>
              <a:gd name="T25" fmla="*/ 1370964746 h 1028"/>
              <a:gd name="T26" fmla="*/ 272176858 w 570"/>
              <a:gd name="T27" fmla="*/ 1275198854 h 1028"/>
              <a:gd name="T28" fmla="*/ 312499340 w 570"/>
              <a:gd name="T29" fmla="*/ 1179432962 h 1028"/>
              <a:gd name="T30" fmla="*/ 357862133 w 570"/>
              <a:gd name="T31" fmla="*/ 1088707380 h 1028"/>
              <a:gd name="T32" fmla="*/ 403224927 w 570"/>
              <a:gd name="T33" fmla="*/ 997981798 h 1028"/>
              <a:gd name="T34" fmla="*/ 448587819 w 570"/>
              <a:gd name="T35" fmla="*/ 912296526 h 1028"/>
              <a:gd name="T36" fmla="*/ 493950612 w 570"/>
              <a:gd name="T37" fmla="*/ 826611056 h 1028"/>
              <a:gd name="T38" fmla="*/ 544353715 w 570"/>
              <a:gd name="T39" fmla="*/ 745966094 h 1028"/>
              <a:gd name="T40" fmla="*/ 599797129 w 570"/>
              <a:gd name="T41" fmla="*/ 670361443 h 1028"/>
              <a:gd name="T42" fmla="*/ 655240543 w 570"/>
              <a:gd name="T43" fmla="*/ 594756791 h 1028"/>
              <a:gd name="T44" fmla="*/ 710683957 w 570"/>
              <a:gd name="T45" fmla="*/ 524192449 h 1028"/>
              <a:gd name="T46" fmla="*/ 771167681 w 570"/>
              <a:gd name="T47" fmla="*/ 458668418 h 1028"/>
              <a:gd name="T48" fmla="*/ 826611094 w 570"/>
              <a:gd name="T49" fmla="*/ 393144287 h 1028"/>
              <a:gd name="T50" fmla="*/ 892135327 w 570"/>
              <a:gd name="T51" fmla="*/ 332660566 h 1028"/>
              <a:gd name="T52" fmla="*/ 952619051 w 570"/>
              <a:gd name="T53" fmla="*/ 277217155 h 1028"/>
              <a:gd name="T54" fmla="*/ 1018143086 w 570"/>
              <a:gd name="T55" fmla="*/ 226814054 h 1028"/>
              <a:gd name="T56" fmla="*/ 1083667120 w 570"/>
              <a:gd name="T57" fmla="*/ 176410903 h 1028"/>
              <a:gd name="T58" fmla="*/ 1149191155 w 570"/>
              <a:gd name="T59" fmla="*/ 131048112 h 1028"/>
              <a:gd name="T60" fmla="*/ 1219755499 w 570"/>
              <a:gd name="T61" fmla="*/ 95765917 h 1028"/>
              <a:gd name="T62" fmla="*/ 1290319844 w 570"/>
              <a:gd name="T63" fmla="*/ 55443436 h 1028"/>
              <a:gd name="T64" fmla="*/ 1360884189 w 570"/>
              <a:gd name="T65" fmla="*/ 25201557 h 1028"/>
              <a:gd name="T66" fmla="*/ 1436488844 w 570"/>
              <a:gd name="T67" fmla="*/ 0 h 10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0"/>
              <a:gd name="T103" fmla="*/ 0 h 1028"/>
              <a:gd name="T104" fmla="*/ 570 w 570"/>
              <a:gd name="T105" fmla="*/ 1028 h 10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0" h="1028">
                <a:moveTo>
                  <a:pt x="0" y="1028"/>
                </a:moveTo>
                <a:lnTo>
                  <a:pt x="0" y="1028"/>
                </a:lnTo>
                <a:lnTo>
                  <a:pt x="2" y="980"/>
                </a:lnTo>
                <a:lnTo>
                  <a:pt x="6" y="934"/>
                </a:lnTo>
                <a:lnTo>
                  <a:pt x="12" y="888"/>
                </a:lnTo>
                <a:lnTo>
                  <a:pt x="18" y="842"/>
                </a:lnTo>
                <a:lnTo>
                  <a:pt x="26" y="796"/>
                </a:lnTo>
                <a:lnTo>
                  <a:pt x="34" y="752"/>
                </a:lnTo>
                <a:lnTo>
                  <a:pt x="44" y="710"/>
                </a:lnTo>
                <a:lnTo>
                  <a:pt x="56" y="666"/>
                </a:lnTo>
                <a:lnTo>
                  <a:pt x="68" y="626"/>
                </a:lnTo>
                <a:lnTo>
                  <a:pt x="80" y="584"/>
                </a:lnTo>
                <a:lnTo>
                  <a:pt x="94" y="544"/>
                </a:lnTo>
                <a:lnTo>
                  <a:pt x="108" y="506"/>
                </a:lnTo>
                <a:lnTo>
                  <a:pt x="124" y="468"/>
                </a:lnTo>
                <a:lnTo>
                  <a:pt x="142" y="432"/>
                </a:lnTo>
                <a:lnTo>
                  <a:pt x="160" y="396"/>
                </a:lnTo>
                <a:lnTo>
                  <a:pt x="178" y="362"/>
                </a:lnTo>
                <a:lnTo>
                  <a:pt x="196" y="328"/>
                </a:lnTo>
                <a:lnTo>
                  <a:pt x="216" y="296"/>
                </a:lnTo>
                <a:lnTo>
                  <a:pt x="238" y="266"/>
                </a:lnTo>
                <a:lnTo>
                  <a:pt x="260" y="236"/>
                </a:lnTo>
                <a:lnTo>
                  <a:pt x="282" y="208"/>
                </a:lnTo>
                <a:lnTo>
                  <a:pt x="306" y="182"/>
                </a:lnTo>
                <a:lnTo>
                  <a:pt x="328" y="156"/>
                </a:lnTo>
                <a:lnTo>
                  <a:pt x="354" y="132"/>
                </a:lnTo>
                <a:lnTo>
                  <a:pt x="378" y="110"/>
                </a:lnTo>
                <a:lnTo>
                  <a:pt x="404" y="90"/>
                </a:lnTo>
                <a:lnTo>
                  <a:pt x="430" y="70"/>
                </a:lnTo>
                <a:lnTo>
                  <a:pt x="456" y="52"/>
                </a:lnTo>
                <a:lnTo>
                  <a:pt x="484" y="38"/>
                </a:lnTo>
                <a:lnTo>
                  <a:pt x="512" y="22"/>
                </a:lnTo>
                <a:lnTo>
                  <a:pt x="540" y="10"/>
                </a:lnTo>
                <a:lnTo>
                  <a:pt x="570" y="0"/>
                </a:lnTo>
              </a:path>
            </a:pathLst>
          </a:custGeom>
          <a:noFill/>
          <a:ln w="3810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4" name="Freeform 133"/>
          <p:cNvSpPr>
            <a:spLocks/>
          </p:cNvSpPr>
          <p:nvPr/>
        </p:nvSpPr>
        <p:spPr bwMode="auto">
          <a:xfrm>
            <a:off x="3168650" y="3632200"/>
            <a:ext cx="809625" cy="1752600"/>
          </a:xfrm>
          <a:custGeom>
            <a:avLst/>
            <a:gdLst>
              <a:gd name="T0" fmla="*/ 1285279777 w 510"/>
              <a:gd name="T1" fmla="*/ 2147483647 h 1104"/>
              <a:gd name="T2" fmla="*/ 1285279777 w 510"/>
              <a:gd name="T3" fmla="*/ 2147483647 h 1104"/>
              <a:gd name="T4" fmla="*/ 1214715419 w 510"/>
              <a:gd name="T5" fmla="*/ 2147483647 h 1104"/>
              <a:gd name="T6" fmla="*/ 1149191372 w 510"/>
              <a:gd name="T7" fmla="*/ 2147483647 h 1104"/>
              <a:gd name="T8" fmla="*/ 1083667325 w 510"/>
              <a:gd name="T9" fmla="*/ 2147483647 h 1104"/>
              <a:gd name="T10" fmla="*/ 1018143278 w 510"/>
              <a:gd name="T11" fmla="*/ 2147483647 h 1104"/>
              <a:gd name="T12" fmla="*/ 952619231 w 510"/>
              <a:gd name="T13" fmla="*/ 2147483647 h 1104"/>
              <a:gd name="T14" fmla="*/ 892135496 w 510"/>
              <a:gd name="T15" fmla="*/ 2147483647 h 1104"/>
              <a:gd name="T16" fmla="*/ 831651562 w 510"/>
              <a:gd name="T17" fmla="*/ 2147483647 h 1104"/>
              <a:gd name="T18" fmla="*/ 771167826 w 510"/>
              <a:gd name="T19" fmla="*/ 2147483647 h 1104"/>
              <a:gd name="T20" fmla="*/ 715724402 w 510"/>
              <a:gd name="T21" fmla="*/ 2147483647 h 1104"/>
              <a:gd name="T22" fmla="*/ 660280978 w 510"/>
              <a:gd name="T23" fmla="*/ 2147483647 h 1104"/>
              <a:gd name="T24" fmla="*/ 604837554 w 510"/>
              <a:gd name="T25" fmla="*/ 2147483647 h 1104"/>
              <a:gd name="T26" fmla="*/ 554434441 w 510"/>
              <a:gd name="T27" fmla="*/ 2096769866 h 1104"/>
              <a:gd name="T28" fmla="*/ 504031328 w 510"/>
              <a:gd name="T29" fmla="*/ 2016124902 h 1104"/>
              <a:gd name="T30" fmla="*/ 453628215 w 510"/>
              <a:gd name="T31" fmla="*/ 1930439627 h 1104"/>
              <a:gd name="T32" fmla="*/ 408265314 w 510"/>
              <a:gd name="T33" fmla="*/ 1844754353 h 1104"/>
              <a:gd name="T34" fmla="*/ 362902512 w 510"/>
              <a:gd name="T35" fmla="*/ 1759069078 h 1104"/>
              <a:gd name="T36" fmla="*/ 322580022 w 510"/>
              <a:gd name="T37" fmla="*/ 1663302786 h 1104"/>
              <a:gd name="T38" fmla="*/ 282257532 w 510"/>
              <a:gd name="T39" fmla="*/ 1572577201 h 1104"/>
              <a:gd name="T40" fmla="*/ 246975353 w 510"/>
              <a:gd name="T41" fmla="*/ 1476811306 h 1104"/>
              <a:gd name="T42" fmla="*/ 211693174 w 510"/>
              <a:gd name="T43" fmla="*/ 1376005101 h 1104"/>
              <a:gd name="T44" fmla="*/ 181451256 w 510"/>
              <a:gd name="T45" fmla="*/ 1275198895 h 1104"/>
              <a:gd name="T46" fmla="*/ 151209388 w 510"/>
              <a:gd name="T47" fmla="*/ 1169352380 h 1104"/>
              <a:gd name="T48" fmla="*/ 120967521 w 510"/>
              <a:gd name="T49" fmla="*/ 1063505864 h 1104"/>
              <a:gd name="T50" fmla="*/ 100806251 w 510"/>
              <a:gd name="T51" fmla="*/ 957659348 h 1104"/>
              <a:gd name="T52" fmla="*/ 75604694 w 510"/>
              <a:gd name="T53" fmla="*/ 846772522 h 1104"/>
              <a:gd name="T54" fmla="*/ 55443449 w 510"/>
              <a:gd name="T55" fmla="*/ 735885498 h 1104"/>
              <a:gd name="T56" fmla="*/ 40322503 w 510"/>
              <a:gd name="T57" fmla="*/ 619958362 h 1104"/>
              <a:gd name="T58" fmla="*/ 25201563 w 510"/>
              <a:gd name="T59" fmla="*/ 509071536 h 1104"/>
              <a:gd name="T60" fmla="*/ 15120940 w 510"/>
              <a:gd name="T61" fmla="*/ 388103990 h 1104"/>
              <a:gd name="T62" fmla="*/ 10080626 w 510"/>
              <a:gd name="T63" fmla="*/ 272176854 h 1104"/>
              <a:gd name="T64" fmla="*/ 5040313 w 510"/>
              <a:gd name="T65" fmla="*/ 151209358 h 1104"/>
              <a:gd name="T66" fmla="*/ 0 w 510"/>
              <a:gd name="T67" fmla="*/ 30241874 h 1104"/>
              <a:gd name="T68" fmla="*/ 0 w 510"/>
              <a:gd name="T69" fmla="*/ 30241874 h 1104"/>
              <a:gd name="T70" fmla="*/ 0 w 510"/>
              <a:gd name="T71" fmla="*/ 0 h 11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10"/>
              <a:gd name="T109" fmla="*/ 0 h 1104"/>
              <a:gd name="T110" fmla="*/ 510 w 510"/>
              <a:gd name="T111" fmla="*/ 1104 h 110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10" h="1104">
                <a:moveTo>
                  <a:pt x="510" y="1104"/>
                </a:moveTo>
                <a:lnTo>
                  <a:pt x="510" y="1104"/>
                </a:lnTo>
                <a:lnTo>
                  <a:pt x="482" y="1090"/>
                </a:lnTo>
                <a:lnTo>
                  <a:pt x="456" y="1074"/>
                </a:lnTo>
                <a:lnTo>
                  <a:pt x="430" y="1056"/>
                </a:lnTo>
                <a:lnTo>
                  <a:pt x="404" y="1036"/>
                </a:lnTo>
                <a:lnTo>
                  <a:pt x="378" y="1016"/>
                </a:lnTo>
                <a:lnTo>
                  <a:pt x="354" y="994"/>
                </a:lnTo>
                <a:lnTo>
                  <a:pt x="330" y="970"/>
                </a:lnTo>
                <a:lnTo>
                  <a:pt x="306" y="946"/>
                </a:lnTo>
                <a:lnTo>
                  <a:pt x="284" y="918"/>
                </a:lnTo>
                <a:lnTo>
                  <a:pt x="262" y="890"/>
                </a:lnTo>
                <a:lnTo>
                  <a:pt x="240" y="862"/>
                </a:lnTo>
                <a:lnTo>
                  <a:pt x="220" y="832"/>
                </a:lnTo>
                <a:lnTo>
                  <a:pt x="200" y="800"/>
                </a:lnTo>
                <a:lnTo>
                  <a:pt x="180" y="766"/>
                </a:lnTo>
                <a:lnTo>
                  <a:pt x="162" y="732"/>
                </a:lnTo>
                <a:lnTo>
                  <a:pt x="144" y="698"/>
                </a:lnTo>
                <a:lnTo>
                  <a:pt x="128" y="660"/>
                </a:lnTo>
                <a:lnTo>
                  <a:pt x="112" y="624"/>
                </a:lnTo>
                <a:lnTo>
                  <a:pt x="98" y="586"/>
                </a:lnTo>
                <a:lnTo>
                  <a:pt x="84" y="546"/>
                </a:lnTo>
                <a:lnTo>
                  <a:pt x="72" y="506"/>
                </a:lnTo>
                <a:lnTo>
                  <a:pt x="60" y="464"/>
                </a:lnTo>
                <a:lnTo>
                  <a:pt x="48" y="422"/>
                </a:lnTo>
                <a:lnTo>
                  <a:pt x="40" y="380"/>
                </a:lnTo>
                <a:lnTo>
                  <a:pt x="30" y="336"/>
                </a:lnTo>
                <a:lnTo>
                  <a:pt x="22" y="292"/>
                </a:lnTo>
                <a:lnTo>
                  <a:pt x="16" y="246"/>
                </a:lnTo>
                <a:lnTo>
                  <a:pt x="10" y="202"/>
                </a:lnTo>
                <a:lnTo>
                  <a:pt x="6" y="154"/>
                </a:lnTo>
                <a:lnTo>
                  <a:pt x="4" y="108"/>
                </a:lnTo>
                <a:lnTo>
                  <a:pt x="2" y="60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5" name="Freeform 136"/>
          <p:cNvSpPr>
            <a:spLocks/>
          </p:cNvSpPr>
          <p:nvPr/>
        </p:nvSpPr>
        <p:spPr bwMode="auto">
          <a:xfrm>
            <a:off x="4594225" y="5680075"/>
            <a:ext cx="835025" cy="288925"/>
          </a:xfrm>
          <a:custGeom>
            <a:avLst/>
            <a:gdLst>
              <a:gd name="T0" fmla="*/ 1325601969 w 526"/>
              <a:gd name="T1" fmla="*/ 0 h 182"/>
              <a:gd name="T2" fmla="*/ 1325601969 w 526"/>
              <a:gd name="T3" fmla="*/ 0 h 182"/>
              <a:gd name="T4" fmla="*/ 1209674835 w 526"/>
              <a:gd name="T5" fmla="*/ 5040312 h 182"/>
              <a:gd name="T6" fmla="*/ 1093747702 w 526"/>
              <a:gd name="T7" fmla="*/ 10080625 h 182"/>
              <a:gd name="T8" fmla="*/ 972780258 w 526"/>
              <a:gd name="T9" fmla="*/ 25201560 h 182"/>
              <a:gd name="T10" fmla="*/ 846772504 w 526"/>
              <a:gd name="T11" fmla="*/ 45362810 h 182"/>
              <a:gd name="T12" fmla="*/ 725804862 w 526"/>
              <a:gd name="T13" fmla="*/ 75604687 h 182"/>
              <a:gd name="T14" fmla="*/ 609877728 w 526"/>
              <a:gd name="T15" fmla="*/ 110886887 h 182"/>
              <a:gd name="T16" fmla="*/ 488910284 w 526"/>
              <a:gd name="T17" fmla="*/ 156249685 h 182"/>
              <a:gd name="T18" fmla="*/ 378023361 w 526"/>
              <a:gd name="T19" fmla="*/ 211693153 h 182"/>
              <a:gd name="T20" fmla="*/ 378023361 w 526"/>
              <a:gd name="T21" fmla="*/ 211693153 h 182"/>
              <a:gd name="T22" fmla="*/ 292338089 w 526"/>
              <a:gd name="T23" fmla="*/ 262096261 h 182"/>
              <a:gd name="T24" fmla="*/ 186491526 w 526"/>
              <a:gd name="T25" fmla="*/ 332660613 h 182"/>
              <a:gd name="T26" fmla="*/ 0 w 526"/>
              <a:gd name="T27" fmla="*/ 458668482 h 1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6"/>
              <a:gd name="T43" fmla="*/ 0 h 182"/>
              <a:gd name="T44" fmla="*/ 526 w 526"/>
              <a:gd name="T45" fmla="*/ 182 h 18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6" h="182">
                <a:moveTo>
                  <a:pt x="526" y="0"/>
                </a:moveTo>
                <a:lnTo>
                  <a:pt x="526" y="0"/>
                </a:lnTo>
                <a:lnTo>
                  <a:pt x="480" y="2"/>
                </a:lnTo>
                <a:lnTo>
                  <a:pt x="434" y="4"/>
                </a:lnTo>
                <a:lnTo>
                  <a:pt x="386" y="10"/>
                </a:lnTo>
                <a:lnTo>
                  <a:pt x="336" y="18"/>
                </a:lnTo>
                <a:lnTo>
                  <a:pt x="288" y="30"/>
                </a:lnTo>
                <a:lnTo>
                  <a:pt x="242" y="44"/>
                </a:lnTo>
                <a:lnTo>
                  <a:pt x="194" y="62"/>
                </a:lnTo>
                <a:lnTo>
                  <a:pt x="150" y="84"/>
                </a:lnTo>
                <a:lnTo>
                  <a:pt x="116" y="104"/>
                </a:lnTo>
                <a:lnTo>
                  <a:pt x="74" y="132"/>
                </a:lnTo>
                <a:lnTo>
                  <a:pt x="0" y="182"/>
                </a:lnTo>
              </a:path>
            </a:pathLst>
          </a:custGeom>
          <a:noFill/>
          <a:ln w="3810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526" name="Group 108"/>
          <p:cNvGrpSpPr>
            <a:grpSpLocks/>
          </p:cNvGrpSpPr>
          <p:nvPr/>
        </p:nvGrpSpPr>
        <p:grpSpPr bwMode="auto">
          <a:xfrm>
            <a:off x="4070350" y="963613"/>
            <a:ext cx="1860550" cy="4611687"/>
            <a:chOff x="4060825" y="1001713"/>
            <a:chExt cx="1860550" cy="4611687"/>
          </a:xfrm>
        </p:grpSpPr>
        <p:sp>
          <p:nvSpPr>
            <p:cNvPr id="19542" name="Freeform 138"/>
            <p:cNvSpPr>
              <a:spLocks/>
            </p:cNvSpPr>
            <p:nvPr/>
          </p:nvSpPr>
          <p:spPr bwMode="auto">
            <a:xfrm>
              <a:off x="4305300" y="1042988"/>
              <a:ext cx="1616075" cy="4570412"/>
            </a:xfrm>
            <a:custGeom>
              <a:avLst/>
              <a:gdLst>
                <a:gd name="T0" fmla="*/ 0 w 1018"/>
                <a:gd name="T1" fmla="*/ 0 h 2895"/>
                <a:gd name="T2" fmla="*/ 0 w 1018"/>
                <a:gd name="T3" fmla="*/ 0 h 2895"/>
                <a:gd name="T4" fmla="*/ 115927209 w 1018"/>
                <a:gd name="T5" fmla="*/ 34893004 h 2895"/>
                <a:gd name="T6" fmla="*/ 226814107 w 1018"/>
                <a:gd name="T7" fmla="*/ 79755661 h 2895"/>
                <a:gd name="T8" fmla="*/ 342741267 w 1018"/>
                <a:gd name="T9" fmla="*/ 129603944 h 2895"/>
                <a:gd name="T10" fmla="*/ 453628215 w 1018"/>
                <a:gd name="T11" fmla="*/ 184436240 h 2895"/>
                <a:gd name="T12" fmla="*/ 559474752 w 1018"/>
                <a:gd name="T13" fmla="*/ 249238237 h 2895"/>
                <a:gd name="T14" fmla="*/ 665321289 w 1018"/>
                <a:gd name="T15" fmla="*/ 319024221 h 2895"/>
                <a:gd name="T16" fmla="*/ 771167826 w 1018"/>
                <a:gd name="T17" fmla="*/ 393795820 h 2895"/>
                <a:gd name="T18" fmla="*/ 877014562 w 1018"/>
                <a:gd name="T19" fmla="*/ 478535591 h 2895"/>
                <a:gd name="T20" fmla="*/ 977820787 w 1018"/>
                <a:gd name="T21" fmla="*/ 568262458 h 2895"/>
                <a:gd name="T22" fmla="*/ 1078627013 w 1018"/>
                <a:gd name="T23" fmla="*/ 662971782 h 2895"/>
                <a:gd name="T24" fmla="*/ 1179433239 w 1018"/>
                <a:gd name="T25" fmla="*/ 762666722 h 2895"/>
                <a:gd name="T26" fmla="*/ 1275199154 w 1018"/>
                <a:gd name="T27" fmla="*/ 867347474 h 2895"/>
                <a:gd name="T28" fmla="*/ 1365924757 w 1018"/>
                <a:gd name="T29" fmla="*/ 981996102 h 2895"/>
                <a:gd name="T30" fmla="*/ 1456650360 w 1018"/>
                <a:gd name="T31" fmla="*/ 1101630345 h 2895"/>
                <a:gd name="T32" fmla="*/ 1542335652 w 1018"/>
                <a:gd name="T33" fmla="*/ 1221264588 h 2895"/>
                <a:gd name="T34" fmla="*/ 1628020944 w 1018"/>
                <a:gd name="T35" fmla="*/ 1350868483 h 2895"/>
                <a:gd name="T36" fmla="*/ 1713706633 w 1018"/>
                <a:gd name="T37" fmla="*/ 1480470800 h 2895"/>
                <a:gd name="T38" fmla="*/ 1789311302 w 1018"/>
                <a:gd name="T39" fmla="*/ 1620044347 h 2895"/>
                <a:gd name="T40" fmla="*/ 1869956283 w 1018"/>
                <a:gd name="T41" fmla="*/ 1764602325 h 2895"/>
                <a:gd name="T42" fmla="*/ 1940520641 w 1018"/>
                <a:gd name="T43" fmla="*/ 1909159908 h 2895"/>
                <a:gd name="T44" fmla="*/ 2011084999 w 1018"/>
                <a:gd name="T45" fmla="*/ 2058703107 h 2895"/>
                <a:gd name="T46" fmla="*/ 2076609046 w 1018"/>
                <a:gd name="T47" fmla="*/ 2147483647 h 2895"/>
                <a:gd name="T48" fmla="*/ 2137092781 w 1018"/>
                <a:gd name="T49" fmla="*/ 2147483647 h 2895"/>
                <a:gd name="T50" fmla="*/ 2147483647 w 1018"/>
                <a:gd name="T51" fmla="*/ 2147483647 h 2895"/>
                <a:gd name="T52" fmla="*/ 2147483647 w 1018"/>
                <a:gd name="T53" fmla="*/ 2147483647 h 2895"/>
                <a:gd name="T54" fmla="*/ 2147483647 w 1018"/>
                <a:gd name="T55" fmla="*/ 2147483647 h 2895"/>
                <a:gd name="T56" fmla="*/ 2147483647 w 1018"/>
                <a:gd name="T57" fmla="*/ 2147483647 h 2895"/>
                <a:gd name="T58" fmla="*/ 2147483647 w 1018"/>
                <a:gd name="T59" fmla="*/ 2147483647 h 2895"/>
                <a:gd name="T60" fmla="*/ 2147483647 w 1018"/>
                <a:gd name="T61" fmla="*/ 2147483647 h 2895"/>
                <a:gd name="T62" fmla="*/ 2147483647 w 1018"/>
                <a:gd name="T63" fmla="*/ 2147483647 h 2895"/>
                <a:gd name="T64" fmla="*/ 2147483647 w 1018"/>
                <a:gd name="T65" fmla="*/ 2147483647 h 2895"/>
                <a:gd name="T66" fmla="*/ 2147483647 w 1018"/>
                <a:gd name="T67" fmla="*/ 2147483647 h 2895"/>
                <a:gd name="T68" fmla="*/ 2147483647 w 1018"/>
                <a:gd name="T69" fmla="*/ 2147483647 h 2895"/>
                <a:gd name="T70" fmla="*/ 2147483647 w 1018"/>
                <a:gd name="T71" fmla="*/ 2147483647 h 2895"/>
                <a:gd name="T72" fmla="*/ 2147483647 w 1018"/>
                <a:gd name="T73" fmla="*/ 2147483647 h 2895"/>
                <a:gd name="T74" fmla="*/ 2147483647 w 1018"/>
                <a:gd name="T75" fmla="*/ 2147483647 h 2895"/>
                <a:gd name="T76" fmla="*/ 2147483647 w 1018"/>
                <a:gd name="T77" fmla="*/ 2147483647 h 2895"/>
                <a:gd name="T78" fmla="*/ 2147483647 w 1018"/>
                <a:gd name="T79" fmla="*/ 2147483647 h 2895"/>
                <a:gd name="T80" fmla="*/ 2147483647 w 1018"/>
                <a:gd name="T81" fmla="*/ 2147483647 h 2895"/>
                <a:gd name="T82" fmla="*/ 2147483647 w 1018"/>
                <a:gd name="T83" fmla="*/ 2147483647 h 2895"/>
                <a:gd name="T84" fmla="*/ 2147483647 w 1018"/>
                <a:gd name="T85" fmla="*/ 2147483647 h 2895"/>
                <a:gd name="T86" fmla="*/ 2147483647 w 1018"/>
                <a:gd name="T87" fmla="*/ 2147483647 h 2895"/>
                <a:gd name="T88" fmla="*/ 2147483647 w 1018"/>
                <a:gd name="T89" fmla="*/ 2147483647 h 2895"/>
                <a:gd name="T90" fmla="*/ 2147483647 w 1018"/>
                <a:gd name="T91" fmla="*/ 2147483647 h 2895"/>
                <a:gd name="T92" fmla="*/ 2147483647 w 1018"/>
                <a:gd name="T93" fmla="*/ 2147483647 h 2895"/>
                <a:gd name="T94" fmla="*/ 2147483647 w 1018"/>
                <a:gd name="T95" fmla="*/ 2147483647 h 2895"/>
                <a:gd name="T96" fmla="*/ 2147483647 w 1018"/>
                <a:gd name="T97" fmla="*/ 2147483647 h 2895"/>
                <a:gd name="T98" fmla="*/ 2106850913 w 1018"/>
                <a:gd name="T99" fmla="*/ 2147483647 h 2895"/>
                <a:gd name="T100" fmla="*/ 2026205933 w 1018"/>
                <a:gd name="T101" fmla="*/ 2147483647 h 28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8"/>
                <a:gd name="T154" fmla="*/ 0 h 2895"/>
                <a:gd name="T155" fmla="*/ 1018 w 1018"/>
                <a:gd name="T156" fmla="*/ 2895 h 28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8" h="2895">
                  <a:moveTo>
                    <a:pt x="0" y="0"/>
                  </a:moveTo>
                  <a:lnTo>
                    <a:pt x="0" y="0"/>
                  </a:lnTo>
                  <a:lnTo>
                    <a:pt x="46" y="14"/>
                  </a:lnTo>
                  <a:lnTo>
                    <a:pt x="90" y="32"/>
                  </a:lnTo>
                  <a:lnTo>
                    <a:pt x="136" y="52"/>
                  </a:lnTo>
                  <a:lnTo>
                    <a:pt x="180" y="74"/>
                  </a:lnTo>
                  <a:lnTo>
                    <a:pt x="222" y="100"/>
                  </a:lnTo>
                  <a:lnTo>
                    <a:pt x="264" y="128"/>
                  </a:lnTo>
                  <a:lnTo>
                    <a:pt x="306" y="158"/>
                  </a:lnTo>
                  <a:lnTo>
                    <a:pt x="348" y="192"/>
                  </a:lnTo>
                  <a:lnTo>
                    <a:pt x="388" y="228"/>
                  </a:lnTo>
                  <a:lnTo>
                    <a:pt x="428" y="266"/>
                  </a:lnTo>
                  <a:lnTo>
                    <a:pt x="468" y="306"/>
                  </a:lnTo>
                  <a:lnTo>
                    <a:pt x="506" y="348"/>
                  </a:lnTo>
                  <a:lnTo>
                    <a:pt x="542" y="394"/>
                  </a:lnTo>
                  <a:lnTo>
                    <a:pt x="578" y="442"/>
                  </a:lnTo>
                  <a:lnTo>
                    <a:pt x="612" y="490"/>
                  </a:lnTo>
                  <a:lnTo>
                    <a:pt x="646" y="542"/>
                  </a:lnTo>
                  <a:lnTo>
                    <a:pt x="680" y="594"/>
                  </a:lnTo>
                  <a:lnTo>
                    <a:pt x="710" y="650"/>
                  </a:lnTo>
                  <a:lnTo>
                    <a:pt x="742" y="708"/>
                  </a:lnTo>
                  <a:lnTo>
                    <a:pt x="770" y="766"/>
                  </a:lnTo>
                  <a:lnTo>
                    <a:pt x="798" y="826"/>
                  </a:lnTo>
                  <a:lnTo>
                    <a:pt x="824" y="888"/>
                  </a:lnTo>
                  <a:lnTo>
                    <a:pt x="848" y="952"/>
                  </a:lnTo>
                  <a:lnTo>
                    <a:pt x="872" y="1018"/>
                  </a:lnTo>
                  <a:lnTo>
                    <a:pt x="894" y="1084"/>
                  </a:lnTo>
                  <a:lnTo>
                    <a:pt x="914" y="1154"/>
                  </a:lnTo>
                  <a:lnTo>
                    <a:pt x="932" y="1222"/>
                  </a:lnTo>
                  <a:lnTo>
                    <a:pt x="950" y="1294"/>
                  </a:lnTo>
                  <a:lnTo>
                    <a:pt x="964" y="1366"/>
                  </a:lnTo>
                  <a:lnTo>
                    <a:pt x="978" y="1440"/>
                  </a:lnTo>
                  <a:lnTo>
                    <a:pt x="990" y="1514"/>
                  </a:lnTo>
                  <a:lnTo>
                    <a:pt x="1000" y="1588"/>
                  </a:lnTo>
                  <a:lnTo>
                    <a:pt x="1008" y="1683"/>
                  </a:lnTo>
                  <a:lnTo>
                    <a:pt x="1014" y="1775"/>
                  </a:lnTo>
                  <a:lnTo>
                    <a:pt x="1018" y="1867"/>
                  </a:lnTo>
                  <a:lnTo>
                    <a:pt x="1018" y="1957"/>
                  </a:lnTo>
                  <a:lnTo>
                    <a:pt x="1014" y="2047"/>
                  </a:lnTo>
                  <a:lnTo>
                    <a:pt x="1008" y="2133"/>
                  </a:lnTo>
                  <a:lnTo>
                    <a:pt x="1000" y="2219"/>
                  </a:lnTo>
                  <a:lnTo>
                    <a:pt x="988" y="2303"/>
                  </a:lnTo>
                  <a:lnTo>
                    <a:pt x="974" y="2385"/>
                  </a:lnTo>
                  <a:lnTo>
                    <a:pt x="958" y="2465"/>
                  </a:lnTo>
                  <a:lnTo>
                    <a:pt x="938" y="2543"/>
                  </a:lnTo>
                  <a:lnTo>
                    <a:pt x="916" y="2619"/>
                  </a:lnTo>
                  <a:lnTo>
                    <a:pt x="892" y="2691"/>
                  </a:lnTo>
                  <a:lnTo>
                    <a:pt x="866" y="2761"/>
                  </a:lnTo>
                  <a:lnTo>
                    <a:pt x="836" y="2829"/>
                  </a:lnTo>
                  <a:lnTo>
                    <a:pt x="804" y="2895"/>
                  </a:lnTo>
                </a:path>
              </a:pathLst>
            </a:custGeom>
            <a:noFill/>
            <a:ln w="38100">
              <a:solidFill>
                <a:srgbClr val="ED1C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3" name="Freeform 145"/>
            <p:cNvSpPr>
              <a:spLocks/>
            </p:cNvSpPr>
            <p:nvPr/>
          </p:nvSpPr>
          <p:spPr bwMode="auto">
            <a:xfrm>
              <a:off x="4175125" y="1001713"/>
              <a:ext cx="206375" cy="117475"/>
            </a:xfrm>
            <a:custGeom>
              <a:avLst/>
              <a:gdLst>
                <a:gd name="T0" fmla="*/ 252015606 w 130"/>
                <a:gd name="T1" fmla="*/ 80644992 h 74"/>
                <a:gd name="T2" fmla="*/ 287297777 w 130"/>
                <a:gd name="T3" fmla="*/ 186491535 h 74"/>
                <a:gd name="T4" fmla="*/ 287297777 w 130"/>
                <a:gd name="T5" fmla="*/ 186491535 h 74"/>
                <a:gd name="T6" fmla="*/ 287297777 w 130"/>
                <a:gd name="T7" fmla="*/ 186491535 h 74"/>
                <a:gd name="T8" fmla="*/ 161289974 w 130"/>
                <a:gd name="T9" fmla="*/ 115927189 h 74"/>
                <a:gd name="T10" fmla="*/ 0 w 130"/>
                <a:gd name="T11" fmla="*/ 30241875 h 74"/>
                <a:gd name="T12" fmla="*/ 0 w 130"/>
                <a:gd name="T13" fmla="*/ 30241875 h 74"/>
                <a:gd name="T14" fmla="*/ 181451214 w 130"/>
                <a:gd name="T15" fmla="*/ 15120937 h 74"/>
                <a:gd name="T16" fmla="*/ 322579948 w 130"/>
                <a:gd name="T17" fmla="*/ 0 h 74"/>
                <a:gd name="T18" fmla="*/ 327620258 w 130"/>
                <a:gd name="T19" fmla="*/ 5040312 h 74"/>
                <a:gd name="T20" fmla="*/ 252015606 w 130"/>
                <a:gd name="T21" fmla="*/ 80644992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74"/>
                <a:gd name="T35" fmla="*/ 130 w 130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74">
                  <a:moveTo>
                    <a:pt x="100" y="32"/>
                  </a:moveTo>
                  <a:lnTo>
                    <a:pt x="114" y="74"/>
                  </a:lnTo>
                  <a:lnTo>
                    <a:pt x="64" y="46"/>
                  </a:lnTo>
                  <a:lnTo>
                    <a:pt x="0" y="12"/>
                  </a:lnTo>
                  <a:lnTo>
                    <a:pt x="72" y="6"/>
                  </a:lnTo>
                  <a:lnTo>
                    <a:pt x="128" y="0"/>
                  </a:lnTo>
                  <a:lnTo>
                    <a:pt x="130" y="2"/>
                  </a:lnTo>
                  <a:lnTo>
                    <a:pt x="100" y="32"/>
                  </a:lnTo>
                  <a:close/>
                </a:path>
              </a:pathLst>
            </a:custGeom>
            <a:solidFill>
              <a:srgbClr val="ED1C24"/>
            </a:solidFill>
            <a:ln w="3175">
              <a:solidFill>
                <a:srgbClr val="ED1C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4" name="Freeform 146"/>
            <p:cNvSpPr>
              <a:spLocks/>
            </p:cNvSpPr>
            <p:nvPr/>
          </p:nvSpPr>
          <p:spPr bwMode="auto">
            <a:xfrm>
              <a:off x="4060825" y="1335088"/>
              <a:ext cx="203200" cy="123825"/>
            </a:xfrm>
            <a:custGeom>
              <a:avLst/>
              <a:gdLst>
                <a:gd name="T0" fmla="*/ 241934984 w 128"/>
                <a:gd name="T1" fmla="*/ 105846571 h 78"/>
                <a:gd name="T2" fmla="*/ 322579945 w 128"/>
                <a:gd name="T3" fmla="*/ 176410918 h 78"/>
                <a:gd name="T4" fmla="*/ 322579945 w 128"/>
                <a:gd name="T5" fmla="*/ 176410918 h 78"/>
                <a:gd name="T6" fmla="*/ 322579945 w 128"/>
                <a:gd name="T7" fmla="*/ 176410918 h 78"/>
                <a:gd name="T8" fmla="*/ 181451213 w 128"/>
                <a:gd name="T9" fmla="*/ 186491539 h 78"/>
                <a:gd name="T10" fmla="*/ 0 w 128"/>
                <a:gd name="T11" fmla="*/ 196572160 h 78"/>
                <a:gd name="T12" fmla="*/ 0 w 128"/>
                <a:gd name="T13" fmla="*/ 196572160 h 78"/>
                <a:gd name="T14" fmla="*/ 146169042 w 128"/>
                <a:gd name="T15" fmla="*/ 85685304 h 78"/>
                <a:gd name="T16" fmla="*/ 257055914 w 128"/>
                <a:gd name="T17" fmla="*/ 0 h 78"/>
                <a:gd name="T18" fmla="*/ 262096224 w 128"/>
                <a:gd name="T19" fmla="*/ 0 h 78"/>
                <a:gd name="T20" fmla="*/ 241934984 w 128"/>
                <a:gd name="T21" fmla="*/ 105846571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"/>
                <a:gd name="T34" fmla="*/ 0 h 78"/>
                <a:gd name="T35" fmla="*/ 128 w 128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" h="78">
                  <a:moveTo>
                    <a:pt x="96" y="42"/>
                  </a:moveTo>
                  <a:lnTo>
                    <a:pt x="128" y="70"/>
                  </a:lnTo>
                  <a:lnTo>
                    <a:pt x="72" y="74"/>
                  </a:lnTo>
                  <a:lnTo>
                    <a:pt x="0" y="78"/>
                  </a:lnTo>
                  <a:lnTo>
                    <a:pt x="58" y="34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96" y="42"/>
                  </a:lnTo>
                  <a:close/>
                </a:path>
              </a:pathLst>
            </a:custGeom>
            <a:solidFill>
              <a:srgbClr val="ED1C24"/>
            </a:solidFill>
            <a:ln w="3175">
              <a:solidFill>
                <a:srgbClr val="ED1C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5" name="Freeform 147"/>
            <p:cNvSpPr>
              <a:spLocks/>
            </p:cNvSpPr>
            <p:nvPr/>
          </p:nvSpPr>
          <p:spPr bwMode="auto">
            <a:xfrm>
              <a:off x="4171950" y="1290638"/>
              <a:ext cx="723900" cy="139700"/>
            </a:xfrm>
            <a:custGeom>
              <a:avLst/>
              <a:gdLst>
                <a:gd name="T0" fmla="*/ 0 w 456"/>
                <a:gd name="T1" fmla="*/ 221773772 h 88"/>
                <a:gd name="T2" fmla="*/ 0 w 456"/>
                <a:gd name="T3" fmla="*/ 221773772 h 88"/>
                <a:gd name="T4" fmla="*/ 30241879 w 456"/>
                <a:gd name="T5" fmla="*/ 206652790 h 88"/>
                <a:gd name="T6" fmla="*/ 110886895 w 456"/>
                <a:gd name="T7" fmla="*/ 161289994 h 88"/>
                <a:gd name="T8" fmla="*/ 166330318 w 456"/>
                <a:gd name="T9" fmla="*/ 131048129 h 88"/>
                <a:gd name="T10" fmla="*/ 231854412 w 456"/>
                <a:gd name="T11" fmla="*/ 100806240 h 88"/>
                <a:gd name="T12" fmla="*/ 307459079 w 456"/>
                <a:gd name="T13" fmla="*/ 70564375 h 88"/>
                <a:gd name="T14" fmla="*/ 388104058 w 456"/>
                <a:gd name="T15" fmla="*/ 45362809 h 88"/>
                <a:gd name="T16" fmla="*/ 473789447 w 456"/>
                <a:gd name="T17" fmla="*/ 25201560 h 88"/>
                <a:gd name="T18" fmla="*/ 564515047 w 456"/>
                <a:gd name="T19" fmla="*/ 10080625 h 88"/>
                <a:gd name="T20" fmla="*/ 660280959 w 456"/>
                <a:gd name="T21" fmla="*/ 0 h 88"/>
                <a:gd name="T22" fmla="*/ 756046871 w 456"/>
                <a:gd name="T23" fmla="*/ 0 h 88"/>
                <a:gd name="T24" fmla="*/ 806449983 w 456"/>
                <a:gd name="T25" fmla="*/ 5040312 h 88"/>
                <a:gd name="T26" fmla="*/ 856853292 w 456"/>
                <a:gd name="T27" fmla="*/ 15120938 h 88"/>
                <a:gd name="T28" fmla="*/ 907256404 w 456"/>
                <a:gd name="T29" fmla="*/ 25201560 h 88"/>
                <a:gd name="T30" fmla="*/ 957659516 w 456"/>
                <a:gd name="T31" fmla="*/ 45362809 h 88"/>
                <a:gd name="T32" fmla="*/ 1003022316 w 456"/>
                <a:gd name="T33" fmla="*/ 60483754 h 88"/>
                <a:gd name="T34" fmla="*/ 1053425427 w 456"/>
                <a:gd name="T35" fmla="*/ 85685308 h 88"/>
                <a:gd name="T36" fmla="*/ 1103828539 w 456"/>
                <a:gd name="T37" fmla="*/ 115927197 h 88"/>
                <a:gd name="T38" fmla="*/ 1149191339 w 456"/>
                <a:gd name="T39" fmla="*/ 146169061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6"/>
                <a:gd name="T61" fmla="*/ 0 h 88"/>
                <a:gd name="T62" fmla="*/ 456 w 456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6" h="88">
                  <a:moveTo>
                    <a:pt x="0" y="88"/>
                  </a:moveTo>
                  <a:lnTo>
                    <a:pt x="0" y="88"/>
                  </a:lnTo>
                  <a:lnTo>
                    <a:pt x="12" y="82"/>
                  </a:lnTo>
                  <a:lnTo>
                    <a:pt x="44" y="64"/>
                  </a:lnTo>
                  <a:lnTo>
                    <a:pt x="66" y="52"/>
                  </a:lnTo>
                  <a:lnTo>
                    <a:pt x="92" y="40"/>
                  </a:lnTo>
                  <a:lnTo>
                    <a:pt x="122" y="28"/>
                  </a:lnTo>
                  <a:lnTo>
                    <a:pt x="154" y="18"/>
                  </a:lnTo>
                  <a:lnTo>
                    <a:pt x="188" y="10"/>
                  </a:lnTo>
                  <a:lnTo>
                    <a:pt x="224" y="4"/>
                  </a:lnTo>
                  <a:lnTo>
                    <a:pt x="262" y="0"/>
                  </a:lnTo>
                  <a:lnTo>
                    <a:pt x="300" y="0"/>
                  </a:lnTo>
                  <a:lnTo>
                    <a:pt x="320" y="2"/>
                  </a:lnTo>
                  <a:lnTo>
                    <a:pt x="340" y="6"/>
                  </a:lnTo>
                  <a:lnTo>
                    <a:pt x="360" y="10"/>
                  </a:lnTo>
                  <a:lnTo>
                    <a:pt x="380" y="18"/>
                  </a:lnTo>
                  <a:lnTo>
                    <a:pt x="398" y="24"/>
                  </a:lnTo>
                  <a:lnTo>
                    <a:pt x="418" y="34"/>
                  </a:lnTo>
                  <a:lnTo>
                    <a:pt x="438" y="46"/>
                  </a:lnTo>
                  <a:lnTo>
                    <a:pt x="456" y="58"/>
                  </a:lnTo>
                </a:path>
              </a:pathLst>
            </a:custGeom>
            <a:noFill/>
            <a:ln w="38100">
              <a:solidFill>
                <a:srgbClr val="ED1C2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27" name="Freeform 140"/>
          <p:cNvSpPr>
            <a:spLocks/>
          </p:cNvSpPr>
          <p:nvPr/>
        </p:nvSpPr>
        <p:spPr bwMode="auto">
          <a:xfrm>
            <a:off x="3865563" y="2219325"/>
            <a:ext cx="1176337" cy="1184275"/>
          </a:xfrm>
          <a:custGeom>
            <a:avLst/>
            <a:gdLst>
              <a:gd name="T0" fmla="*/ 1821132385 w 760"/>
              <a:gd name="T1" fmla="*/ 1793487762 h 782"/>
              <a:gd name="T2" fmla="*/ 1821132385 w 760"/>
              <a:gd name="T3" fmla="*/ 1793487762 h 782"/>
              <a:gd name="T4" fmla="*/ 1792377146 w 760"/>
              <a:gd name="T5" fmla="*/ 1701748882 h 782"/>
              <a:gd name="T6" fmla="*/ 1763623455 w 760"/>
              <a:gd name="T7" fmla="*/ 1610011516 h 782"/>
              <a:gd name="T8" fmla="*/ 1730076192 w 760"/>
              <a:gd name="T9" fmla="*/ 1522859429 h 782"/>
              <a:gd name="T10" fmla="*/ 1696528928 w 760"/>
              <a:gd name="T11" fmla="*/ 1435707720 h 782"/>
              <a:gd name="T12" fmla="*/ 1658189641 w 760"/>
              <a:gd name="T13" fmla="*/ 1348556011 h 782"/>
              <a:gd name="T14" fmla="*/ 1619848420 w 760"/>
              <a:gd name="T15" fmla="*/ 1265991473 h 782"/>
              <a:gd name="T16" fmla="*/ 1576717109 w 760"/>
              <a:gd name="T17" fmla="*/ 1188014106 h 782"/>
              <a:gd name="T18" fmla="*/ 1533584250 w 760"/>
              <a:gd name="T19" fmla="*/ 1105449568 h 782"/>
              <a:gd name="T20" fmla="*/ 1485660915 w 760"/>
              <a:gd name="T21" fmla="*/ 1032057858 h 782"/>
              <a:gd name="T22" fmla="*/ 1437736032 w 760"/>
              <a:gd name="T23" fmla="*/ 954080492 h 782"/>
              <a:gd name="T24" fmla="*/ 1389811150 w 760"/>
              <a:gd name="T25" fmla="*/ 885275953 h 782"/>
              <a:gd name="T26" fmla="*/ 1337094243 w 760"/>
              <a:gd name="T27" fmla="*/ 811885758 h 782"/>
              <a:gd name="T28" fmla="*/ 1279585313 w 760"/>
              <a:gd name="T29" fmla="*/ 747668201 h 782"/>
              <a:gd name="T30" fmla="*/ 1226868406 w 760"/>
              <a:gd name="T31" fmla="*/ 678865176 h 782"/>
              <a:gd name="T32" fmla="*/ 1169357928 w 760"/>
              <a:gd name="T33" fmla="*/ 619234980 h 782"/>
              <a:gd name="T34" fmla="*/ 1107056973 w 760"/>
              <a:gd name="T35" fmla="*/ 559604784 h 782"/>
              <a:gd name="T36" fmla="*/ 1049546495 w 760"/>
              <a:gd name="T37" fmla="*/ 499974587 h 782"/>
              <a:gd name="T38" fmla="*/ 987245540 w 760"/>
              <a:gd name="T39" fmla="*/ 444931562 h 782"/>
              <a:gd name="T40" fmla="*/ 924943038 w 760"/>
              <a:gd name="T41" fmla="*/ 394475613 h 782"/>
              <a:gd name="T42" fmla="*/ 857848512 w 760"/>
              <a:gd name="T43" fmla="*/ 344019759 h 782"/>
              <a:gd name="T44" fmla="*/ 790755340 w 760"/>
              <a:gd name="T45" fmla="*/ 298149562 h 782"/>
              <a:gd name="T46" fmla="*/ 723660814 w 760"/>
              <a:gd name="T47" fmla="*/ 256868050 h 782"/>
              <a:gd name="T48" fmla="*/ 656566288 w 760"/>
              <a:gd name="T49" fmla="*/ 215585024 h 782"/>
              <a:gd name="T50" fmla="*/ 584679738 w 760"/>
              <a:gd name="T51" fmla="*/ 178890636 h 782"/>
              <a:gd name="T52" fmla="*/ 517585212 w 760"/>
              <a:gd name="T53" fmla="*/ 142194782 h 782"/>
              <a:gd name="T54" fmla="*/ 445698661 w 760"/>
              <a:gd name="T55" fmla="*/ 114673269 h 782"/>
              <a:gd name="T56" fmla="*/ 373812015 w 760"/>
              <a:gd name="T57" fmla="*/ 87151733 h 782"/>
              <a:gd name="T58" fmla="*/ 297131893 w 760"/>
              <a:gd name="T59" fmla="*/ 59630220 h 782"/>
              <a:gd name="T60" fmla="*/ 225245343 w 760"/>
              <a:gd name="T61" fmla="*/ 41283038 h 782"/>
              <a:gd name="T62" fmla="*/ 148566720 w 760"/>
              <a:gd name="T63" fmla="*/ 22934347 h 782"/>
              <a:gd name="T64" fmla="*/ 76678598 w 760"/>
              <a:gd name="T65" fmla="*/ 9174345 h 782"/>
              <a:gd name="T66" fmla="*/ 0 w 760"/>
              <a:gd name="T67" fmla="*/ 0 h 7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0"/>
              <a:gd name="T103" fmla="*/ 0 h 782"/>
              <a:gd name="T104" fmla="*/ 760 w 760"/>
              <a:gd name="T105" fmla="*/ 782 h 7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0" h="782">
                <a:moveTo>
                  <a:pt x="760" y="782"/>
                </a:moveTo>
                <a:lnTo>
                  <a:pt x="760" y="782"/>
                </a:lnTo>
                <a:lnTo>
                  <a:pt x="748" y="742"/>
                </a:lnTo>
                <a:lnTo>
                  <a:pt x="736" y="702"/>
                </a:lnTo>
                <a:lnTo>
                  <a:pt x="722" y="664"/>
                </a:lnTo>
                <a:lnTo>
                  <a:pt x="708" y="626"/>
                </a:lnTo>
                <a:lnTo>
                  <a:pt x="692" y="588"/>
                </a:lnTo>
                <a:lnTo>
                  <a:pt x="676" y="552"/>
                </a:lnTo>
                <a:lnTo>
                  <a:pt x="658" y="518"/>
                </a:lnTo>
                <a:lnTo>
                  <a:pt x="640" y="482"/>
                </a:lnTo>
                <a:lnTo>
                  <a:pt x="620" y="450"/>
                </a:lnTo>
                <a:lnTo>
                  <a:pt x="600" y="416"/>
                </a:lnTo>
                <a:lnTo>
                  <a:pt x="580" y="386"/>
                </a:lnTo>
                <a:lnTo>
                  <a:pt x="558" y="354"/>
                </a:lnTo>
                <a:lnTo>
                  <a:pt x="534" y="326"/>
                </a:lnTo>
                <a:lnTo>
                  <a:pt x="512" y="296"/>
                </a:lnTo>
                <a:lnTo>
                  <a:pt x="488" y="270"/>
                </a:lnTo>
                <a:lnTo>
                  <a:pt x="462" y="244"/>
                </a:lnTo>
                <a:lnTo>
                  <a:pt x="438" y="218"/>
                </a:lnTo>
                <a:lnTo>
                  <a:pt x="412" y="194"/>
                </a:lnTo>
                <a:lnTo>
                  <a:pt x="386" y="172"/>
                </a:lnTo>
                <a:lnTo>
                  <a:pt x="358" y="150"/>
                </a:lnTo>
                <a:lnTo>
                  <a:pt x="330" y="130"/>
                </a:lnTo>
                <a:lnTo>
                  <a:pt x="302" y="112"/>
                </a:lnTo>
                <a:lnTo>
                  <a:pt x="274" y="94"/>
                </a:lnTo>
                <a:lnTo>
                  <a:pt x="244" y="78"/>
                </a:lnTo>
                <a:lnTo>
                  <a:pt x="216" y="62"/>
                </a:lnTo>
                <a:lnTo>
                  <a:pt x="186" y="50"/>
                </a:lnTo>
                <a:lnTo>
                  <a:pt x="156" y="38"/>
                </a:lnTo>
                <a:lnTo>
                  <a:pt x="124" y="26"/>
                </a:lnTo>
                <a:lnTo>
                  <a:pt x="94" y="18"/>
                </a:lnTo>
                <a:lnTo>
                  <a:pt x="62" y="10"/>
                </a:lnTo>
                <a:lnTo>
                  <a:pt x="32" y="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8" name="Freeform 142"/>
          <p:cNvSpPr>
            <a:spLocks/>
          </p:cNvSpPr>
          <p:nvPr/>
        </p:nvSpPr>
        <p:spPr bwMode="auto">
          <a:xfrm>
            <a:off x="4592638" y="3652838"/>
            <a:ext cx="547687" cy="1684337"/>
          </a:xfrm>
          <a:custGeom>
            <a:avLst/>
            <a:gdLst>
              <a:gd name="T0" fmla="*/ 0 w 356"/>
              <a:gd name="T1" fmla="*/ 2147483647 h 1114"/>
              <a:gd name="T2" fmla="*/ 0 w 356"/>
              <a:gd name="T3" fmla="*/ 2147483647 h 1114"/>
              <a:gd name="T4" fmla="*/ 56804069 w 356"/>
              <a:gd name="T5" fmla="*/ 2147483647 h 1114"/>
              <a:gd name="T6" fmla="*/ 113606600 w 356"/>
              <a:gd name="T7" fmla="*/ 2147483647 h 1114"/>
              <a:gd name="T8" fmla="*/ 165676847 w 356"/>
              <a:gd name="T9" fmla="*/ 2147483647 h 1114"/>
              <a:gd name="T10" fmla="*/ 217747142 w 356"/>
              <a:gd name="T11" fmla="*/ 2147483647 h 1114"/>
              <a:gd name="T12" fmla="*/ 269817389 w 356"/>
              <a:gd name="T13" fmla="*/ 2147483647 h 1114"/>
              <a:gd name="T14" fmla="*/ 317153837 w 356"/>
              <a:gd name="T15" fmla="*/ 2147483647 h 1114"/>
              <a:gd name="T16" fmla="*/ 364490285 w 356"/>
              <a:gd name="T17" fmla="*/ 2147483647 h 1114"/>
              <a:gd name="T18" fmla="*/ 411826829 w 356"/>
              <a:gd name="T19" fmla="*/ 2120513583 h 1114"/>
              <a:gd name="T20" fmla="*/ 454429479 w 356"/>
              <a:gd name="T21" fmla="*/ 2056532996 h 1114"/>
              <a:gd name="T22" fmla="*/ 497032128 w 356"/>
              <a:gd name="T23" fmla="*/ 1987981720 h 1114"/>
              <a:gd name="T24" fmla="*/ 572769830 w 356"/>
              <a:gd name="T25" fmla="*/ 1850879168 h 1114"/>
              <a:gd name="T26" fmla="*/ 639041472 w 356"/>
              <a:gd name="T27" fmla="*/ 1704636747 h 1114"/>
              <a:gd name="T28" fmla="*/ 695843979 w 356"/>
              <a:gd name="T29" fmla="*/ 1553824771 h 1114"/>
              <a:gd name="T30" fmla="*/ 743180428 w 356"/>
              <a:gd name="T31" fmla="*/ 1393871793 h 1114"/>
              <a:gd name="T32" fmla="*/ 785783077 w 356"/>
              <a:gd name="T33" fmla="*/ 1229349637 h 1114"/>
              <a:gd name="T34" fmla="*/ 814186061 w 356"/>
              <a:gd name="T35" fmla="*/ 1055686102 h 1114"/>
              <a:gd name="T36" fmla="*/ 833119717 w 356"/>
              <a:gd name="T37" fmla="*/ 882024078 h 1114"/>
              <a:gd name="T38" fmla="*/ 842587315 w 356"/>
              <a:gd name="T39" fmla="*/ 703791175 h 1114"/>
              <a:gd name="T40" fmla="*/ 837853516 w 356"/>
              <a:gd name="T41" fmla="*/ 520987772 h 1114"/>
              <a:gd name="T42" fmla="*/ 823652120 w 356"/>
              <a:gd name="T43" fmla="*/ 338185786 h 1114"/>
              <a:gd name="T44" fmla="*/ 814186061 w 356"/>
              <a:gd name="T45" fmla="*/ 242213394 h 1114"/>
              <a:gd name="T46" fmla="*/ 799984473 w 356"/>
              <a:gd name="T47" fmla="*/ 150811645 h 1114"/>
              <a:gd name="T48" fmla="*/ 799984473 w 356"/>
              <a:gd name="T49" fmla="*/ 150811645 h 1114"/>
              <a:gd name="T50" fmla="*/ 771583219 w 356"/>
              <a:gd name="T51" fmla="*/ 0 h 11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56"/>
              <a:gd name="T79" fmla="*/ 0 h 1114"/>
              <a:gd name="T80" fmla="*/ 356 w 356"/>
              <a:gd name="T81" fmla="*/ 1114 h 111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56" h="1114">
                <a:moveTo>
                  <a:pt x="0" y="1114"/>
                </a:moveTo>
                <a:lnTo>
                  <a:pt x="0" y="1114"/>
                </a:lnTo>
                <a:lnTo>
                  <a:pt x="24" y="1094"/>
                </a:lnTo>
                <a:lnTo>
                  <a:pt x="48" y="1074"/>
                </a:lnTo>
                <a:lnTo>
                  <a:pt x="70" y="1052"/>
                </a:lnTo>
                <a:lnTo>
                  <a:pt x="92" y="1030"/>
                </a:lnTo>
                <a:lnTo>
                  <a:pt x="114" y="1006"/>
                </a:lnTo>
                <a:lnTo>
                  <a:pt x="134" y="980"/>
                </a:lnTo>
                <a:lnTo>
                  <a:pt x="154" y="954"/>
                </a:lnTo>
                <a:lnTo>
                  <a:pt x="174" y="928"/>
                </a:lnTo>
                <a:lnTo>
                  <a:pt x="192" y="900"/>
                </a:lnTo>
                <a:lnTo>
                  <a:pt x="210" y="870"/>
                </a:lnTo>
                <a:lnTo>
                  <a:pt x="242" y="810"/>
                </a:lnTo>
                <a:lnTo>
                  <a:pt x="270" y="746"/>
                </a:lnTo>
                <a:lnTo>
                  <a:pt x="294" y="680"/>
                </a:lnTo>
                <a:lnTo>
                  <a:pt x="314" y="610"/>
                </a:lnTo>
                <a:lnTo>
                  <a:pt x="332" y="538"/>
                </a:lnTo>
                <a:lnTo>
                  <a:pt x="344" y="462"/>
                </a:lnTo>
                <a:lnTo>
                  <a:pt x="352" y="386"/>
                </a:lnTo>
                <a:lnTo>
                  <a:pt x="356" y="308"/>
                </a:lnTo>
                <a:lnTo>
                  <a:pt x="354" y="228"/>
                </a:lnTo>
                <a:lnTo>
                  <a:pt x="348" y="148"/>
                </a:lnTo>
                <a:lnTo>
                  <a:pt x="344" y="106"/>
                </a:lnTo>
                <a:lnTo>
                  <a:pt x="338" y="66"/>
                </a:lnTo>
                <a:lnTo>
                  <a:pt x="326" y="0"/>
                </a:lnTo>
              </a:path>
            </a:pathLst>
          </a:custGeom>
          <a:noFill/>
          <a:ln w="381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9" name="Freeform 149"/>
          <p:cNvSpPr>
            <a:spLocks/>
          </p:cNvSpPr>
          <p:nvPr/>
        </p:nvSpPr>
        <p:spPr bwMode="auto">
          <a:xfrm>
            <a:off x="3724275" y="2168525"/>
            <a:ext cx="200025" cy="120650"/>
          </a:xfrm>
          <a:custGeom>
            <a:avLst/>
            <a:gdLst>
              <a:gd name="T0" fmla="*/ 257055974 w 126"/>
              <a:gd name="T1" fmla="*/ 90725613 h 76"/>
              <a:gd name="T2" fmla="*/ 307459087 w 126"/>
              <a:gd name="T3" fmla="*/ 191531848 h 76"/>
              <a:gd name="T4" fmla="*/ 302418776 w 126"/>
              <a:gd name="T5" fmla="*/ 191531848 h 76"/>
              <a:gd name="T6" fmla="*/ 302418776 w 126"/>
              <a:gd name="T7" fmla="*/ 191531848 h 76"/>
              <a:gd name="T8" fmla="*/ 171370633 w 126"/>
              <a:gd name="T9" fmla="*/ 141128743 h 76"/>
              <a:gd name="T10" fmla="*/ 0 w 126"/>
              <a:gd name="T11" fmla="*/ 75604682 h 76"/>
              <a:gd name="T12" fmla="*/ 0 w 126"/>
              <a:gd name="T13" fmla="*/ 75604682 h 76"/>
              <a:gd name="T14" fmla="*/ 176410944 w 126"/>
              <a:gd name="T15" fmla="*/ 35282186 h 76"/>
              <a:gd name="T16" fmla="*/ 317539710 w 126"/>
              <a:gd name="T17" fmla="*/ 0 h 76"/>
              <a:gd name="T18" fmla="*/ 317539710 w 126"/>
              <a:gd name="T19" fmla="*/ 0 h 76"/>
              <a:gd name="T20" fmla="*/ 257055974 w 126"/>
              <a:gd name="T21" fmla="*/ 90725613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76"/>
              <a:gd name="T35" fmla="*/ 126 w 126"/>
              <a:gd name="T36" fmla="*/ 76 h 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76">
                <a:moveTo>
                  <a:pt x="102" y="36"/>
                </a:moveTo>
                <a:lnTo>
                  <a:pt x="122" y="76"/>
                </a:lnTo>
                <a:lnTo>
                  <a:pt x="120" y="76"/>
                </a:lnTo>
                <a:lnTo>
                  <a:pt x="68" y="56"/>
                </a:lnTo>
                <a:lnTo>
                  <a:pt x="0" y="30"/>
                </a:lnTo>
                <a:lnTo>
                  <a:pt x="70" y="14"/>
                </a:lnTo>
                <a:lnTo>
                  <a:pt x="126" y="0"/>
                </a:lnTo>
                <a:lnTo>
                  <a:pt x="102" y="36"/>
                </a:lnTo>
                <a:close/>
              </a:path>
            </a:pathLst>
          </a:custGeom>
          <a:solidFill>
            <a:srgbClr val="ED1C24"/>
          </a:solidFill>
          <a:ln w="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0" name="Freeform 150"/>
          <p:cNvSpPr>
            <a:spLocks/>
          </p:cNvSpPr>
          <p:nvPr/>
        </p:nvSpPr>
        <p:spPr bwMode="auto">
          <a:xfrm>
            <a:off x="3929063" y="1527175"/>
            <a:ext cx="174625" cy="187325"/>
          </a:xfrm>
          <a:custGeom>
            <a:avLst/>
            <a:gdLst>
              <a:gd name="T0" fmla="*/ 110886894 w 110"/>
              <a:gd name="T1" fmla="*/ 100806249 h 118"/>
              <a:gd name="T2" fmla="*/ 141128760 w 110"/>
              <a:gd name="T3" fmla="*/ 0 h 118"/>
              <a:gd name="T4" fmla="*/ 146169072 w 110"/>
              <a:gd name="T5" fmla="*/ 0 h 118"/>
              <a:gd name="T6" fmla="*/ 146169072 w 110"/>
              <a:gd name="T7" fmla="*/ 0 h 118"/>
              <a:gd name="T8" fmla="*/ 201612494 w 110"/>
              <a:gd name="T9" fmla="*/ 131048141 h 118"/>
              <a:gd name="T10" fmla="*/ 277217210 w 110"/>
              <a:gd name="T11" fmla="*/ 297378460 h 118"/>
              <a:gd name="T12" fmla="*/ 277217210 w 110"/>
              <a:gd name="T13" fmla="*/ 297378460 h 118"/>
              <a:gd name="T14" fmla="*/ 120967516 w 110"/>
              <a:gd name="T15" fmla="*/ 196572186 h 118"/>
              <a:gd name="T16" fmla="*/ 0 w 110"/>
              <a:gd name="T17" fmla="*/ 126007830 h 118"/>
              <a:gd name="T18" fmla="*/ 0 w 110"/>
              <a:gd name="T19" fmla="*/ 120967518 h 118"/>
              <a:gd name="T20" fmla="*/ 110886894 w 110"/>
              <a:gd name="T21" fmla="*/ 100806249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"/>
              <a:gd name="T34" fmla="*/ 0 h 118"/>
              <a:gd name="T35" fmla="*/ 110 w 110"/>
              <a:gd name="T36" fmla="*/ 118 h 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" h="118">
                <a:moveTo>
                  <a:pt x="44" y="40"/>
                </a:moveTo>
                <a:lnTo>
                  <a:pt x="56" y="0"/>
                </a:lnTo>
                <a:lnTo>
                  <a:pt x="58" y="0"/>
                </a:lnTo>
                <a:lnTo>
                  <a:pt x="80" y="52"/>
                </a:lnTo>
                <a:lnTo>
                  <a:pt x="110" y="118"/>
                </a:lnTo>
                <a:lnTo>
                  <a:pt x="48" y="78"/>
                </a:lnTo>
                <a:lnTo>
                  <a:pt x="0" y="50"/>
                </a:lnTo>
                <a:lnTo>
                  <a:pt x="0" y="48"/>
                </a:lnTo>
                <a:lnTo>
                  <a:pt x="44" y="40"/>
                </a:lnTo>
                <a:close/>
              </a:path>
            </a:pathLst>
          </a:custGeom>
          <a:solidFill>
            <a:srgbClr val="00A65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1" name="Freeform 158"/>
          <p:cNvSpPr>
            <a:spLocks/>
          </p:cNvSpPr>
          <p:nvPr/>
        </p:nvSpPr>
        <p:spPr bwMode="auto">
          <a:xfrm>
            <a:off x="5324475" y="5762625"/>
            <a:ext cx="174625" cy="187325"/>
          </a:xfrm>
          <a:custGeom>
            <a:avLst/>
            <a:gdLst>
              <a:gd name="T0" fmla="*/ 110886894 w 110"/>
              <a:gd name="T1" fmla="*/ 196572186 h 118"/>
              <a:gd name="T2" fmla="*/ 0 w 110"/>
              <a:gd name="T3" fmla="*/ 176410941 h 118"/>
              <a:gd name="T4" fmla="*/ 5040313 w 110"/>
              <a:gd name="T5" fmla="*/ 171370630 h 118"/>
              <a:gd name="T6" fmla="*/ 5040313 w 110"/>
              <a:gd name="T7" fmla="*/ 171370630 h 118"/>
              <a:gd name="T8" fmla="*/ 126007827 w 110"/>
              <a:gd name="T9" fmla="*/ 100806249 h 118"/>
              <a:gd name="T10" fmla="*/ 277217210 w 110"/>
              <a:gd name="T11" fmla="*/ 0 h 118"/>
              <a:gd name="T12" fmla="*/ 277217210 w 110"/>
              <a:gd name="T13" fmla="*/ 0 h 118"/>
              <a:gd name="T14" fmla="*/ 201612494 w 110"/>
              <a:gd name="T15" fmla="*/ 166330319 h 118"/>
              <a:gd name="T16" fmla="*/ 146169072 w 110"/>
              <a:gd name="T17" fmla="*/ 297378460 h 118"/>
              <a:gd name="T18" fmla="*/ 146169072 w 110"/>
              <a:gd name="T19" fmla="*/ 297378460 h 118"/>
              <a:gd name="T20" fmla="*/ 110886894 w 110"/>
              <a:gd name="T21" fmla="*/ 196572186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"/>
              <a:gd name="T34" fmla="*/ 0 h 118"/>
              <a:gd name="T35" fmla="*/ 110 w 110"/>
              <a:gd name="T36" fmla="*/ 118 h 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" h="118">
                <a:moveTo>
                  <a:pt x="44" y="78"/>
                </a:moveTo>
                <a:lnTo>
                  <a:pt x="0" y="70"/>
                </a:lnTo>
                <a:lnTo>
                  <a:pt x="2" y="68"/>
                </a:lnTo>
                <a:lnTo>
                  <a:pt x="50" y="40"/>
                </a:lnTo>
                <a:lnTo>
                  <a:pt x="110" y="0"/>
                </a:lnTo>
                <a:lnTo>
                  <a:pt x="80" y="66"/>
                </a:lnTo>
                <a:lnTo>
                  <a:pt x="58" y="118"/>
                </a:lnTo>
                <a:lnTo>
                  <a:pt x="44" y="78"/>
                </a:lnTo>
                <a:close/>
              </a:path>
            </a:pathLst>
          </a:custGeom>
          <a:solidFill>
            <a:srgbClr val="00A651"/>
          </a:solidFill>
          <a:ln w="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2" name="Freeform 159"/>
          <p:cNvSpPr>
            <a:spLocks/>
          </p:cNvSpPr>
          <p:nvPr/>
        </p:nvSpPr>
        <p:spPr bwMode="auto">
          <a:xfrm>
            <a:off x="4489450" y="5886450"/>
            <a:ext cx="193675" cy="168275"/>
          </a:xfrm>
          <a:custGeom>
            <a:avLst/>
            <a:gdLst>
              <a:gd name="T0" fmla="*/ 201612499 w 122"/>
              <a:gd name="T1" fmla="*/ 110886893 h 106"/>
              <a:gd name="T2" fmla="*/ 191531877 w 122"/>
              <a:gd name="T3" fmla="*/ 0 h 106"/>
              <a:gd name="T4" fmla="*/ 186491565 w 122"/>
              <a:gd name="T5" fmla="*/ 0 h 106"/>
              <a:gd name="T6" fmla="*/ 186491565 w 122"/>
              <a:gd name="T7" fmla="*/ 0 h 106"/>
              <a:gd name="T8" fmla="*/ 105846586 w 122"/>
              <a:gd name="T9" fmla="*/ 120967515 h 106"/>
              <a:gd name="T10" fmla="*/ 0 w 122"/>
              <a:gd name="T11" fmla="*/ 267136585 h 106"/>
              <a:gd name="T12" fmla="*/ 0 w 122"/>
              <a:gd name="T13" fmla="*/ 267136585 h 106"/>
              <a:gd name="T14" fmla="*/ 171370632 w 122"/>
              <a:gd name="T15" fmla="*/ 201612492 h 106"/>
              <a:gd name="T16" fmla="*/ 302418774 w 122"/>
              <a:gd name="T17" fmla="*/ 151209381 h 106"/>
              <a:gd name="T18" fmla="*/ 307459085 w 122"/>
              <a:gd name="T19" fmla="*/ 151209381 h 106"/>
              <a:gd name="T20" fmla="*/ 201612499 w 122"/>
              <a:gd name="T21" fmla="*/ 110886893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2"/>
              <a:gd name="T34" fmla="*/ 0 h 106"/>
              <a:gd name="T35" fmla="*/ 122 w 122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2" h="106">
                <a:moveTo>
                  <a:pt x="80" y="44"/>
                </a:moveTo>
                <a:lnTo>
                  <a:pt x="76" y="0"/>
                </a:lnTo>
                <a:lnTo>
                  <a:pt x="74" y="0"/>
                </a:lnTo>
                <a:lnTo>
                  <a:pt x="42" y="48"/>
                </a:lnTo>
                <a:lnTo>
                  <a:pt x="0" y="106"/>
                </a:lnTo>
                <a:lnTo>
                  <a:pt x="68" y="80"/>
                </a:lnTo>
                <a:lnTo>
                  <a:pt x="120" y="60"/>
                </a:lnTo>
                <a:lnTo>
                  <a:pt x="122" y="60"/>
                </a:lnTo>
                <a:lnTo>
                  <a:pt x="80" y="44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3" name="Freeform 160"/>
          <p:cNvSpPr>
            <a:spLocks/>
          </p:cNvSpPr>
          <p:nvPr/>
        </p:nvSpPr>
        <p:spPr bwMode="auto">
          <a:xfrm>
            <a:off x="4041775" y="6283325"/>
            <a:ext cx="206375" cy="117475"/>
          </a:xfrm>
          <a:custGeom>
            <a:avLst/>
            <a:gdLst>
              <a:gd name="T0" fmla="*/ 80644987 w 130"/>
              <a:gd name="T1" fmla="*/ 105846568 h 74"/>
              <a:gd name="T2" fmla="*/ 50403114 w 130"/>
              <a:gd name="T3" fmla="*/ 5040312 h 74"/>
              <a:gd name="T4" fmla="*/ 50403114 w 130"/>
              <a:gd name="T5" fmla="*/ 0 h 74"/>
              <a:gd name="T6" fmla="*/ 50403114 w 130"/>
              <a:gd name="T7" fmla="*/ 0 h 74"/>
              <a:gd name="T8" fmla="*/ 171370594 w 130"/>
              <a:gd name="T9" fmla="*/ 80644992 h 74"/>
              <a:gd name="T10" fmla="*/ 327620258 w 130"/>
              <a:gd name="T11" fmla="*/ 171370604 h 74"/>
              <a:gd name="T12" fmla="*/ 327620258 w 130"/>
              <a:gd name="T13" fmla="*/ 171370604 h 74"/>
              <a:gd name="T14" fmla="*/ 146169043 w 130"/>
              <a:gd name="T15" fmla="*/ 181451225 h 74"/>
              <a:gd name="T16" fmla="*/ 5040312 w 130"/>
              <a:gd name="T17" fmla="*/ 186491535 h 74"/>
              <a:gd name="T18" fmla="*/ 0 w 130"/>
              <a:gd name="T19" fmla="*/ 186491535 h 74"/>
              <a:gd name="T20" fmla="*/ 80644987 w 130"/>
              <a:gd name="T21" fmla="*/ 105846568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0"/>
              <a:gd name="T34" fmla="*/ 0 h 74"/>
              <a:gd name="T35" fmla="*/ 130 w 130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0" h="74">
                <a:moveTo>
                  <a:pt x="32" y="42"/>
                </a:moveTo>
                <a:lnTo>
                  <a:pt x="20" y="2"/>
                </a:lnTo>
                <a:lnTo>
                  <a:pt x="20" y="0"/>
                </a:lnTo>
                <a:lnTo>
                  <a:pt x="68" y="32"/>
                </a:lnTo>
                <a:lnTo>
                  <a:pt x="130" y="68"/>
                </a:lnTo>
                <a:lnTo>
                  <a:pt x="58" y="72"/>
                </a:lnTo>
                <a:lnTo>
                  <a:pt x="2" y="74"/>
                </a:lnTo>
                <a:lnTo>
                  <a:pt x="0" y="74"/>
                </a:lnTo>
                <a:lnTo>
                  <a:pt x="32" y="42"/>
                </a:lnTo>
                <a:close/>
              </a:path>
            </a:pathLst>
          </a:custGeom>
          <a:solidFill>
            <a:srgbClr val="00A651"/>
          </a:solidFill>
          <a:ln w="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4" name="Freeform 163"/>
          <p:cNvSpPr>
            <a:spLocks/>
          </p:cNvSpPr>
          <p:nvPr/>
        </p:nvSpPr>
        <p:spPr bwMode="auto">
          <a:xfrm>
            <a:off x="3857625" y="5278438"/>
            <a:ext cx="200025" cy="152400"/>
          </a:xfrm>
          <a:custGeom>
            <a:avLst/>
            <a:gdLst>
              <a:gd name="T0" fmla="*/ 95765939 w 126"/>
              <a:gd name="T1" fmla="*/ 110886889 h 96"/>
              <a:gd name="T2" fmla="*/ 95765939 w 126"/>
              <a:gd name="T3" fmla="*/ 0 h 96"/>
              <a:gd name="T4" fmla="*/ 95765939 w 126"/>
              <a:gd name="T5" fmla="*/ 0 h 96"/>
              <a:gd name="T6" fmla="*/ 95765939 w 126"/>
              <a:gd name="T7" fmla="*/ 0 h 96"/>
              <a:gd name="T8" fmla="*/ 191531878 w 126"/>
              <a:gd name="T9" fmla="*/ 105846578 h 96"/>
              <a:gd name="T10" fmla="*/ 317539710 w 126"/>
              <a:gd name="T11" fmla="*/ 241935022 h 96"/>
              <a:gd name="T12" fmla="*/ 317539710 w 126"/>
              <a:gd name="T13" fmla="*/ 241935022 h 96"/>
              <a:gd name="T14" fmla="*/ 141128765 w 126"/>
              <a:gd name="T15" fmla="*/ 196572175 h 96"/>
              <a:gd name="T16" fmla="*/ 0 w 126"/>
              <a:gd name="T17" fmla="*/ 166330309 h 96"/>
              <a:gd name="T18" fmla="*/ 0 w 126"/>
              <a:gd name="T19" fmla="*/ 166330309 h 96"/>
              <a:gd name="T20" fmla="*/ 95765939 w 126"/>
              <a:gd name="T21" fmla="*/ 110886889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"/>
              <a:gd name="T34" fmla="*/ 0 h 96"/>
              <a:gd name="T35" fmla="*/ 126 w 126"/>
              <a:gd name="T36" fmla="*/ 96 h 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" h="96">
                <a:moveTo>
                  <a:pt x="38" y="44"/>
                </a:moveTo>
                <a:lnTo>
                  <a:pt x="38" y="0"/>
                </a:lnTo>
                <a:lnTo>
                  <a:pt x="76" y="42"/>
                </a:lnTo>
                <a:lnTo>
                  <a:pt x="126" y="96"/>
                </a:lnTo>
                <a:lnTo>
                  <a:pt x="56" y="78"/>
                </a:lnTo>
                <a:lnTo>
                  <a:pt x="0" y="66"/>
                </a:lnTo>
                <a:lnTo>
                  <a:pt x="38" y="44"/>
                </a:lnTo>
                <a:close/>
              </a:path>
            </a:pathLst>
          </a:custGeom>
          <a:solidFill>
            <a:srgbClr val="00A651"/>
          </a:solidFill>
          <a:ln w="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5" name="Line 167"/>
          <p:cNvSpPr>
            <a:spLocks noChangeShapeType="1"/>
          </p:cNvSpPr>
          <p:nvPr/>
        </p:nvSpPr>
        <p:spPr bwMode="auto">
          <a:xfrm>
            <a:off x="4400550" y="56070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6" name="Line 174"/>
          <p:cNvSpPr>
            <a:spLocks noChangeShapeType="1"/>
          </p:cNvSpPr>
          <p:nvPr/>
        </p:nvSpPr>
        <p:spPr bwMode="auto">
          <a:xfrm>
            <a:off x="4400550" y="5927725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7" name="Freeform 175"/>
          <p:cNvSpPr>
            <a:spLocks/>
          </p:cNvSpPr>
          <p:nvPr/>
        </p:nvSpPr>
        <p:spPr bwMode="auto">
          <a:xfrm>
            <a:off x="4375150" y="5718175"/>
            <a:ext cx="50800" cy="82550"/>
          </a:xfrm>
          <a:custGeom>
            <a:avLst/>
            <a:gdLst>
              <a:gd name="T0" fmla="*/ 40322493 w 32"/>
              <a:gd name="T1" fmla="*/ 20161250 h 52"/>
              <a:gd name="T2" fmla="*/ 0 w 32"/>
              <a:gd name="T3" fmla="*/ 0 h 52"/>
              <a:gd name="T4" fmla="*/ 0 w 32"/>
              <a:gd name="T5" fmla="*/ 0 h 52"/>
              <a:gd name="T6" fmla="*/ 0 w 32"/>
              <a:gd name="T7" fmla="*/ 0 h 52"/>
              <a:gd name="T8" fmla="*/ 40322493 w 32"/>
              <a:gd name="T9" fmla="*/ 131048136 h 52"/>
              <a:gd name="T10" fmla="*/ 40322493 w 32"/>
              <a:gd name="T11" fmla="*/ 131048136 h 52"/>
              <a:gd name="T12" fmla="*/ 80644986 w 32"/>
              <a:gd name="T13" fmla="*/ 0 h 52"/>
              <a:gd name="T14" fmla="*/ 80644986 w 32"/>
              <a:gd name="T15" fmla="*/ 0 h 52"/>
              <a:gd name="T16" fmla="*/ 40322493 w 32"/>
              <a:gd name="T17" fmla="*/ 2016125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52"/>
              <a:gd name="T29" fmla="*/ 32 w 3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52">
                <a:moveTo>
                  <a:pt x="16" y="8"/>
                </a:moveTo>
                <a:lnTo>
                  <a:pt x="0" y="0"/>
                </a:lnTo>
                <a:lnTo>
                  <a:pt x="16" y="52"/>
                </a:lnTo>
                <a:lnTo>
                  <a:pt x="32" y="0"/>
                </a:lnTo>
                <a:lnTo>
                  <a:pt x="1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8" name="Freeform 176"/>
          <p:cNvSpPr>
            <a:spLocks/>
          </p:cNvSpPr>
          <p:nvPr/>
        </p:nvSpPr>
        <p:spPr bwMode="auto">
          <a:xfrm>
            <a:off x="4375150" y="6010275"/>
            <a:ext cx="50800" cy="82550"/>
          </a:xfrm>
          <a:custGeom>
            <a:avLst/>
            <a:gdLst>
              <a:gd name="T0" fmla="*/ 40322493 w 32"/>
              <a:gd name="T1" fmla="*/ 25201561 h 52"/>
              <a:gd name="T2" fmla="*/ 0 w 32"/>
              <a:gd name="T3" fmla="*/ 0 h 52"/>
              <a:gd name="T4" fmla="*/ 0 w 32"/>
              <a:gd name="T5" fmla="*/ 0 h 52"/>
              <a:gd name="T6" fmla="*/ 0 w 32"/>
              <a:gd name="T7" fmla="*/ 0 h 52"/>
              <a:gd name="T8" fmla="*/ 40322493 w 32"/>
              <a:gd name="T9" fmla="*/ 131048136 h 52"/>
              <a:gd name="T10" fmla="*/ 40322493 w 32"/>
              <a:gd name="T11" fmla="*/ 131048136 h 52"/>
              <a:gd name="T12" fmla="*/ 80644986 w 32"/>
              <a:gd name="T13" fmla="*/ 0 h 52"/>
              <a:gd name="T14" fmla="*/ 80644986 w 32"/>
              <a:gd name="T15" fmla="*/ 0 h 52"/>
              <a:gd name="T16" fmla="*/ 40322493 w 32"/>
              <a:gd name="T17" fmla="*/ 25201561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52"/>
              <a:gd name="T29" fmla="*/ 32 w 3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52">
                <a:moveTo>
                  <a:pt x="16" y="10"/>
                </a:moveTo>
                <a:lnTo>
                  <a:pt x="0" y="0"/>
                </a:lnTo>
                <a:lnTo>
                  <a:pt x="16" y="52"/>
                </a:lnTo>
                <a:lnTo>
                  <a:pt x="32" y="0"/>
                </a:lnTo>
                <a:lnTo>
                  <a:pt x="16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539" name="Picture 136" descr="figure 27"/>
          <p:cNvPicPr>
            <a:picLocks noChangeAspect="1" noChangeArrowheads="1"/>
          </p:cNvPicPr>
          <p:nvPr/>
        </p:nvPicPr>
        <p:blipFill>
          <a:blip r:embed="rId4"/>
          <a:srcRect t="83627" r="64142"/>
          <a:stretch>
            <a:fillRect/>
          </a:stretch>
        </p:blipFill>
        <p:spPr bwMode="auto">
          <a:xfrm>
            <a:off x="3835400" y="1314450"/>
            <a:ext cx="2254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40" name="Picture 135" descr="figure 27"/>
          <p:cNvPicPr>
            <a:picLocks noChangeAspect="1" noChangeArrowheads="1"/>
          </p:cNvPicPr>
          <p:nvPr/>
        </p:nvPicPr>
        <p:blipFill>
          <a:blip r:embed="rId4"/>
          <a:srcRect t="83627" r="64142"/>
          <a:stretch>
            <a:fillRect/>
          </a:stretch>
        </p:blipFill>
        <p:spPr bwMode="auto">
          <a:xfrm>
            <a:off x="3449638" y="2093913"/>
            <a:ext cx="22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41" name="Picture 137" descr="figure 27"/>
          <p:cNvPicPr>
            <a:picLocks noChangeAspect="1" noChangeArrowheads="1"/>
          </p:cNvPicPr>
          <p:nvPr/>
        </p:nvPicPr>
        <p:blipFill>
          <a:blip r:embed="rId4"/>
          <a:srcRect t="83627" r="64142"/>
          <a:stretch>
            <a:fillRect/>
          </a:stretch>
        </p:blipFill>
        <p:spPr bwMode="auto">
          <a:xfrm>
            <a:off x="3924300" y="893763"/>
            <a:ext cx="225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9" descr="sal03717_27_13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4025" y="195263"/>
            <a:ext cx="56134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Line 67"/>
          <p:cNvSpPr>
            <a:spLocks noChangeShapeType="1"/>
          </p:cNvSpPr>
          <p:nvPr/>
        </p:nvSpPr>
        <p:spPr bwMode="auto">
          <a:xfrm flipH="1">
            <a:off x="3294063" y="1039813"/>
            <a:ext cx="646112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Line 68"/>
          <p:cNvSpPr>
            <a:spLocks noChangeShapeType="1"/>
          </p:cNvSpPr>
          <p:nvPr/>
        </p:nvSpPr>
        <p:spPr bwMode="auto">
          <a:xfrm flipH="1">
            <a:off x="3308350" y="2105025"/>
            <a:ext cx="6318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Line 69"/>
          <p:cNvSpPr>
            <a:spLocks noChangeShapeType="1"/>
          </p:cNvSpPr>
          <p:nvPr/>
        </p:nvSpPr>
        <p:spPr bwMode="auto">
          <a:xfrm flipH="1">
            <a:off x="3468688" y="2420938"/>
            <a:ext cx="4714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Line 70"/>
          <p:cNvSpPr>
            <a:spLocks noChangeShapeType="1"/>
          </p:cNvSpPr>
          <p:nvPr/>
        </p:nvSpPr>
        <p:spPr bwMode="auto">
          <a:xfrm flipH="1">
            <a:off x="3663950" y="2603500"/>
            <a:ext cx="2762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Line 71"/>
          <p:cNvSpPr>
            <a:spLocks noChangeShapeType="1"/>
          </p:cNvSpPr>
          <p:nvPr/>
        </p:nvSpPr>
        <p:spPr bwMode="auto">
          <a:xfrm flipH="1">
            <a:off x="3436938" y="3249613"/>
            <a:ext cx="5032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Line 72"/>
          <p:cNvSpPr>
            <a:spLocks noChangeShapeType="1"/>
          </p:cNvSpPr>
          <p:nvPr/>
        </p:nvSpPr>
        <p:spPr bwMode="auto">
          <a:xfrm flipH="1">
            <a:off x="3384550" y="3619500"/>
            <a:ext cx="5556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9" name="Freeform 73"/>
          <p:cNvSpPr>
            <a:spLocks/>
          </p:cNvSpPr>
          <p:nvPr/>
        </p:nvSpPr>
        <p:spPr bwMode="auto">
          <a:xfrm>
            <a:off x="3395663" y="5895975"/>
            <a:ext cx="549275" cy="303213"/>
          </a:xfrm>
          <a:custGeom>
            <a:avLst/>
            <a:gdLst>
              <a:gd name="T0" fmla="*/ 2147483647 w 339"/>
              <a:gd name="T1" fmla="*/ 2147483647 h 187"/>
              <a:gd name="T2" fmla="*/ 0 w 339"/>
              <a:gd name="T3" fmla="*/ 2147483647 h 187"/>
              <a:gd name="T4" fmla="*/ 0 w 339"/>
              <a:gd name="T5" fmla="*/ 0 h 187"/>
              <a:gd name="T6" fmla="*/ 0 60000 65536"/>
              <a:gd name="T7" fmla="*/ 0 60000 65536"/>
              <a:gd name="T8" fmla="*/ 0 60000 65536"/>
              <a:gd name="T9" fmla="*/ 0 w 339"/>
              <a:gd name="T10" fmla="*/ 0 h 187"/>
              <a:gd name="T11" fmla="*/ 339 w 339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9" h="187">
                <a:moveTo>
                  <a:pt x="339" y="187"/>
                </a:moveTo>
                <a:lnTo>
                  <a:pt x="0" y="187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Line 74"/>
          <p:cNvSpPr>
            <a:spLocks noChangeShapeType="1"/>
          </p:cNvSpPr>
          <p:nvPr/>
        </p:nvSpPr>
        <p:spPr bwMode="auto">
          <a:xfrm flipH="1">
            <a:off x="3552825" y="1154113"/>
            <a:ext cx="3873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1" name="Line 75"/>
          <p:cNvSpPr>
            <a:spLocks noChangeShapeType="1"/>
          </p:cNvSpPr>
          <p:nvPr/>
        </p:nvSpPr>
        <p:spPr bwMode="auto">
          <a:xfrm flipH="1">
            <a:off x="3616325" y="1639888"/>
            <a:ext cx="3238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Freeform 76"/>
          <p:cNvSpPr>
            <a:spLocks/>
          </p:cNvSpPr>
          <p:nvPr/>
        </p:nvSpPr>
        <p:spPr bwMode="auto">
          <a:xfrm>
            <a:off x="3089275" y="958850"/>
            <a:ext cx="217488" cy="522288"/>
          </a:xfrm>
          <a:custGeom>
            <a:avLst/>
            <a:gdLst>
              <a:gd name="T0" fmla="*/ 0 w 135"/>
              <a:gd name="T1" fmla="*/ 2147483647 h 323"/>
              <a:gd name="T2" fmla="*/ 2147483647 w 135"/>
              <a:gd name="T3" fmla="*/ 2147483647 h 323"/>
              <a:gd name="T4" fmla="*/ 2147483647 w 135"/>
              <a:gd name="T5" fmla="*/ 2147483647 h 323"/>
              <a:gd name="T6" fmla="*/ 2147483647 w 135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323"/>
              <a:gd name="T14" fmla="*/ 135 w 135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323">
                <a:moveTo>
                  <a:pt x="0" y="309"/>
                </a:moveTo>
                <a:lnTo>
                  <a:pt x="51" y="323"/>
                </a:lnTo>
                <a:lnTo>
                  <a:pt x="135" y="14"/>
                </a:lnTo>
                <a:lnTo>
                  <a:pt x="84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Line 77"/>
          <p:cNvSpPr>
            <a:spLocks noChangeShapeType="1"/>
          </p:cNvSpPr>
          <p:nvPr/>
        </p:nvSpPr>
        <p:spPr bwMode="auto">
          <a:xfrm>
            <a:off x="3759200" y="1498600"/>
            <a:ext cx="130175" cy="1412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Line 78"/>
          <p:cNvSpPr>
            <a:spLocks noChangeShapeType="1"/>
          </p:cNvSpPr>
          <p:nvPr/>
        </p:nvSpPr>
        <p:spPr bwMode="auto">
          <a:xfrm>
            <a:off x="3752850" y="2536825"/>
            <a:ext cx="136525" cy="666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Freeform 79"/>
          <p:cNvSpPr>
            <a:spLocks/>
          </p:cNvSpPr>
          <p:nvPr/>
        </p:nvSpPr>
        <p:spPr bwMode="auto">
          <a:xfrm>
            <a:off x="3157538" y="2038350"/>
            <a:ext cx="254000" cy="195263"/>
          </a:xfrm>
          <a:custGeom>
            <a:avLst/>
            <a:gdLst>
              <a:gd name="T0" fmla="*/ 0 w 157"/>
              <a:gd name="T1" fmla="*/ 2147483647 h 120"/>
              <a:gd name="T2" fmla="*/ 2147483647 w 157"/>
              <a:gd name="T3" fmla="*/ 0 h 120"/>
              <a:gd name="T4" fmla="*/ 2147483647 w 157"/>
              <a:gd name="T5" fmla="*/ 2147483647 h 120"/>
              <a:gd name="T6" fmla="*/ 2147483647 w 157"/>
              <a:gd name="T7" fmla="*/ 2147483647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120"/>
              <a:gd name="T14" fmla="*/ 157 w 157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120">
                <a:moveTo>
                  <a:pt x="0" y="38"/>
                </a:moveTo>
                <a:lnTo>
                  <a:pt x="24" y="0"/>
                </a:lnTo>
                <a:lnTo>
                  <a:pt x="157" y="82"/>
                </a:lnTo>
                <a:lnTo>
                  <a:pt x="133" y="12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Freeform 81"/>
          <p:cNvSpPr>
            <a:spLocks/>
          </p:cNvSpPr>
          <p:nvPr/>
        </p:nvSpPr>
        <p:spPr bwMode="auto">
          <a:xfrm>
            <a:off x="3468688" y="1257300"/>
            <a:ext cx="468312" cy="17463"/>
          </a:xfrm>
          <a:custGeom>
            <a:avLst/>
            <a:gdLst>
              <a:gd name="T0" fmla="*/ 2147483647 w 289"/>
              <a:gd name="T1" fmla="*/ 2147483647 h 11"/>
              <a:gd name="T2" fmla="*/ 2147483647 w 289"/>
              <a:gd name="T3" fmla="*/ 2147483647 h 11"/>
              <a:gd name="T4" fmla="*/ 0 w 289"/>
              <a:gd name="T5" fmla="*/ 0 h 11"/>
              <a:gd name="T6" fmla="*/ 0 60000 65536"/>
              <a:gd name="T7" fmla="*/ 0 60000 65536"/>
              <a:gd name="T8" fmla="*/ 0 60000 65536"/>
              <a:gd name="T9" fmla="*/ 0 w 289"/>
              <a:gd name="T10" fmla="*/ 0 h 11"/>
              <a:gd name="T11" fmla="*/ 289 w 28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" h="11">
                <a:moveTo>
                  <a:pt x="289" y="11"/>
                </a:moveTo>
                <a:lnTo>
                  <a:pt x="35" y="11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Line 87"/>
          <p:cNvSpPr>
            <a:spLocks noChangeShapeType="1"/>
          </p:cNvSpPr>
          <p:nvPr/>
        </p:nvSpPr>
        <p:spPr bwMode="auto">
          <a:xfrm flipH="1">
            <a:off x="3467100" y="3370263"/>
            <a:ext cx="4730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Text Box 471"/>
          <p:cNvSpPr txBox="1">
            <a:spLocks noChangeArrowheads="1"/>
          </p:cNvSpPr>
          <p:nvPr/>
        </p:nvSpPr>
        <p:spPr bwMode="auto">
          <a:xfrm>
            <a:off x="2913063" y="528638"/>
            <a:ext cx="9525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Meiosis I (first division)</a:t>
            </a:r>
          </a:p>
        </p:txBody>
      </p:sp>
      <p:sp>
        <p:nvSpPr>
          <p:cNvPr id="20499" name="Text Box 472"/>
          <p:cNvSpPr txBox="1">
            <a:spLocks noChangeArrowheads="1"/>
          </p:cNvSpPr>
          <p:nvPr/>
        </p:nvSpPr>
        <p:spPr bwMode="auto">
          <a:xfrm>
            <a:off x="4816475" y="528638"/>
            <a:ext cx="110013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Meiosis II (second division)</a:t>
            </a:r>
          </a:p>
        </p:txBody>
      </p:sp>
      <p:sp>
        <p:nvSpPr>
          <p:cNvPr id="20500" name="Text Box 474"/>
          <p:cNvSpPr txBox="1">
            <a:spLocks noChangeArrowheads="1"/>
          </p:cNvSpPr>
          <p:nvPr/>
        </p:nvSpPr>
        <p:spPr bwMode="auto">
          <a:xfrm>
            <a:off x="1824038" y="982663"/>
            <a:ext cx="11096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Early prophase I</a:t>
            </a:r>
          </a:p>
          <a:p>
            <a:r>
              <a:rPr lang="en-US" sz="600" b="1"/>
              <a:t>Chromatin condenses to</a:t>
            </a:r>
          </a:p>
          <a:p>
            <a:r>
              <a:rPr lang="en-US" sz="600" b="1"/>
              <a:t>form visible chromosomes;</a:t>
            </a:r>
          </a:p>
          <a:p>
            <a:r>
              <a:rPr lang="en-US" sz="600" b="1"/>
              <a:t>each chromosome has 2</a:t>
            </a:r>
          </a:p>
          <a:p>
            <a:r>
              <a:rPr lang="en-US" sz="600" b="1"/>
              <a:t>chromatids joined by a</a:t>
            </a:r>
          </a:p>
          <a:p>
            <a:r>
              <a:rPr lang="en-US" sz="600" b="1"/>
              <a:t>centromere.</a:t>
            </a:r>
          </a:p>
        </p:txBody>
      </p:sp>
      <p:sp>
        <p:nvSpPr>
          <p:cNvPr id="20501" name="Text Box 475"/>
          <p:cNvSpPr txBox="1">
            <a:spLocks noChangeArrowheads="1"/>
          </p:cNvSpPr>
          <p:nvPr/>
        </p:nvSpPr>
        <p:spPr bwMode="auto">
          <a:xfrm>
            <a:off x="1824038" y="1981200"/>
            <a:ext cx="11207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Mid- to late prophase I</a:t>
            </a:r>
          </a:p>
          <a:p>
            <a:r>
              <a:rPr lang="en-US" sz="600" b="1"/>
              <a:t>Homologous chromosomes</a:t>
            </a:r>
          </a:p>
          <a:p>
            <a:r>
              <a:rPr lang="en-US" sz="600" b="1"/>
              <a:t>form pairs called tetrads.</a:t>
            </a:r>
          </a:p>
          <a:p>
            <a:r>
              <a:rPr lang="en-US" sz="600" b="1"/>
              <a:t>Chromatids often break</a:t>
            </a:r>
          </a:p>
          <a:p>
            <a:r>
              <a:rPr lang="en-US" sz="600" b="1"/>
              <a:t>and exchange segments</a:t>
            </a:r>
          </a:p>
          <a:p>
            <a:r>
              <a:rPr lang="en-US" sz="600" b="1"/>
              <a:t>(crossing-over). Centrioles</a:t>
            </a:r>
          </a:p>
          <a:p>
            <a:r>
              <a:rPr lang="en-US" sz="600" b="1"/>
              <a:t>produce spindle fibers.</a:t>
            </a:r>
          </a:p>
          <a:p>
            <a:r>
              <a:rPr lang="en-US" sz="600" b="1"/>
              <a:t>Nuclear envelope</a:t>
            </a:r>
          </a:p>
          <a:p>
            <a:r>
              <a:rPr lang="en-US" sz="600" b="1"/>
              <a:t>disintegrates.</a:t>
            </a:r>
          </a:p>
        </p:txBody>
      </p:sp>
      <p:sp>
        <p:nvSpPr>
          <p:cNvPr id="20502" name="Text Box 476"/>
          <p:cNvSpPr txBox="1">
            <a:spLocks noChangeArrowheads="1"/>
          </p:cNvSpPr>
          <p:nvPr/>
        </p:nvSpPr>
        <p:spPr bwMode="auto">
          <a:xfrm>
            <a:off x="1824038" y="3211513"/>
            <a:ext cx="88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Metaphase I</a:t>
            </a:r>
          </a:p>
          <a:p>
            <a:r>
              <a:rPr lang="en-US" sz="600" b="1"/>
              <a:t>Tetrads align on</a:t>
            </a:r>
          </a:p>
          <a:p>
            <a:r>
              <a:rPr lang="en-US" sz="600" b="1"/>
              <a:t>equatorial plane of</a:t>
            </a:r>
          </a:p>
          <a:p>
            <a:r>
              <a:rPr lang="en-US" sz="600" b="1"/>
              <a:t>cell with centromeres</a:t>
            </a:r>
          </a:p>
          <a:p>
            <a:r>
              <a:rPr lang="en-US" sz="600" b="1"/>
              <a:t>attached to spindle</a:t>
            </a:r>
          </a:p>
          <a:p>
            <a:r>
              <a:rPr lang="en-US" sz="600" b="1"/>
              <a:t>fibers.</a:t>
            </a:r>
          </a:p>
        </p:txBody>
      </p:sp>
      <p:sp>
        <p:nvSpPr>
          <p:cNvPr id="20503" name="Text Box 478"/>
          <p:cNvSpPr txBox="1">
            <a:spLocks noChangeArrowheads="1"/>
          </p:cNvSpPr>
          <p:nvPr/>
        </p:nvSpPr>
        <p:spPr bwMode="auto">
          <a:xfrm>
            <a:off x="1824038" y="4311650"/>
            <a:ext cx="812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Anaphase I</a:t>
            </a:r>
          </a:p>
          <a:p>
            <a:r>
              <a:rPr lang="en-US" sz="600" b="1"/>
              <a:t>Homologous</a:t>
            </a:r>
          </a:p>
          <a:p>
            <a:r>
              <a:rPr lang="en-US" sz="600" b="1"/>
              <a:t>chromosomes</a:t>
            </a:r>
          </a:p>
          <a:p>
            <a:r>
              <a:rPr lang="en-US" sz="600" b="1"/>
              <a:t>separate and</a:t>
            </a:r>
          </a:p>
          <a:p>
            <a:r>
              <a:rPr lang="en-US" sz="600" b="1"/>
              <a:t>migrate to opposite</a:t>
            </a:r>
          </a:p>
          <a:p>
            <a:r>
              <a:rPr lang="en-US" sz="600" b="1"/>
              <a:t>poles of the cell.</a:t>
            </a:r>
          </a:p>
        </p:txBody>
      </p:sp>
      <p:sp>
        <p:nvSpPr>
          <p:cNvPr id="20504" name="Text Box 479"/>
          <p:cNvSpPr txBox="1">
            <a:spLocks noChangeArrowheads="1"/>
          </p:cNvSpPr>
          <p:nvPr/>
        </p:nvSpPr>
        <p:spPr bwMode="auto">
          <a:xfrm>
            <a:off x="1824038" y="5219700"/>
            <a:ext cx="6524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Telophase I</a:t>
            </a:r>
          </a:p>
          <a:p>
            <a:r>
              <a:rPr lang="en-US" sz="600" b="1"/>
              <a:t>New nuclear</a:t>
            </a:r>
          </a:p>
          <a:p>
            <a:r>
              <a:rPr lang="en-US" sz="600" b="1"/>
              <a:t>envelopes</a:t>
            </a:r>
          </a:p>
          <a:p>
            <a:r>
              <a:rPr lang="en-US" sz="600" b="1"/>
              <a:t>form around</a:t>
            </a:r>
          </a:p>
          <a:p>
            <a:r>
              <a:rPr lang="en-US" sz="600" b="1"/>
              <a:t>chromosomes;</a:t>
            </a:r>
          </a:p>
          <a:p>
            <a:r>
              <a:rPr lang="en-US" sz="600" b="1"/>
              <a:t>cell undergoes</a:t>
            </a:r>
          </a:p>
          <a:p>
            <a:r>
              <a:rPr lang="en-US" sz="600" b="1"/>
              <a:t>cytoplasmic</a:t>
            </a:r>
          </a:p>
          <a:p>
            <a:r>
              <a:rPr lang="en-US" sz="600" b="1"/>
              <a:t>division</a:t>
            </a:r>
          </a:p>
          <a:p>
            <a:r>
              <a:rPr lang="en-US" sz="600" b="1"/>
              <a:t>(cytokinesis).</a:t>
            </a:r>
          </a:p>
          <a:p>
            <a:r>
              <a:rPr lang="en-US" sz="600" b="1"/>
              <a:t>Each cell is</a:t>
            </a:r>
          </a:p>
          <a:p>
            <a:r>
              <a:rPr lang="en-US" sz="600" b="1"/>
              <a:t>now haploid.</a:t>
            </a:r>
          </a:p>
        </p:txBody>
      </p:sp>
      <p:sp>
        <p:nvSpPr>
          <p:cNvPr id="20505" name="Text Box 480"/>
          <p:cNvSpPr txBox="1">
            <a:spLocks noChangeArrowheads="1"/>
          </p:cNvSpPr>
          <p:nvPr/>
        </p:nvSpPr>
        <p:spPr bwMode="auto">
          <a:xfrm>
            <a:off x="3968750" y="990600"/>
            <a:ext cx="595313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Chromosome</a:t>
            </a:r>
          </a:p>
        </p:txBody>
      </p:sp>
      <p:sp>
        <p:nvSpPr>
          <p:cNvPr id="20506" name="Text Box 481"/>
          <p:cNvSpPr txBox="1">
            <a:spLocks noChangeArrowheads="1"/>
          </p:cNvSpPr>
          <p:nvPr/>
        </p:nvSpPr>
        <p:spPr bwMode="auto">
          <a:xfrm>
            <a:off x="3968750" y="1108075"/>
            <a:ext cx="395288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Nucleus</a:t>
            </a:r>
          </a:p>
        </p:txBody>
      </p:sp>
      <p:sp>
        <p:nvSpPr>
          <p:cNvPr id="20507" name="Text Box 482"/>
          <p:cNvSpPr txBox="1">
            <a:spLocks noChangeArrowheads="1"/>
          </p:cNvSpPr>
          <p:nvPr/>
        </p:nvSpPr>
        <p:spPr bwMode="auto">
          <a:xfrm>
            <a:off x="3968750" y="1223963"/>
            <a:ext cx="531813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Centromere</a:t>
            </a:r>
          </a:p>
        </p:txBody>
      </p:sp>
      <p:sp>
        <p:nvSpPr>
          <p:cNvPr id="20508" name="Text Box 483"/>
          <p:cNvSpPr txBox="1">
            <a:spLocks noChangeArrowheads="1"/>
          </p:cNvSpPr>
          <p:nvPr/>
        </p:nvSpPr>
        <p:spPr bwMode="auto">
          <a:xfrm>
            <a:off x="3968750" y="1587500"/>
            <a:ext cx="4730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Centrioles</a:t>
            </a:r>
          </a:p>
        </p:txBody>
      </p:sp>
      <p:sp>
        <p:nvSpPr>
          <p:cNvPr id="20509" name="Text Box 484"/>
          <p:cNvSpPr txBox="1">
            <a:spLocks noChangeArrowheads="1"/>
          </p:cNvSpPr>
          <p:nvPr/>
        </p:nvSpPr>
        <p:spPr bwMode="auto">
          <a:xfrm>
            <a:off x="3968750" y="2049463"/>
            <a:ext cx="3317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Tetrad</a:t>
            </a:r>
          </a:p>
        </p:txBody>
      </p:sp>
      <p:sp>
        <p:nvSpPr>
          <p:cNvPr id="20510" name="Text Box 485"/>
          <p:cNvSpPr txBox="1">
            <a:spLocks noChangeArrowheads="1"/>
          </p:cNvSpPr>
          <p:nvPr/>
        </p:nvSpPr>
        <p:spPr bwMode="auto">
          <a:xfrm>
            <a:off x="3968750" y="2366963"/>
            <a:ext cx="620713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Crossing-over</a:t>
            </a:r>
          </a:p>
        </p:txBody>
      </p:sp>
      <p:sp>
        <p:nvSpPr>
          <p:cNvPr id="20511" name="Text Box 486"/>
          <p:cNvSpPr txBox="1">
            <a:spLocks noChangeArrowheads="1"/>
          </p:cNvSpPr>
          <p:nvPr/>
        </p:nvSpPr>
        <p:spPr bwMode="auto">
          <a:xfrm>
            <a:off x="3968750" y="2563813"/>
            <a:ext cx="3714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Spindle</a:t>
            </a:r>
          </a:p>
          <a:p>
            <a:r>
              <a:rPr lang="en-US" sz="600" b="1"/>
              <a:t>fibers</a:t>
            </a:r>
          </a:p>
        </p:txBody>
      </p:sp>
      <p:sp>
        <p:nvSpPr>
          <p:cNvPr id="20512" name="Text Box 487"/>
          <p:cNvSpPr txBox="1">
            <a:spLocks noChangeArrowheads="1"/>
          </p:cNvSpPr>
          <p:nvPr/>
        </p:nvSpPr>
        <p:spPr bwMode="auto">
          <a:xfrm>
            <a:off x="3968750" y="3197225"/>
            <a:ext cx="531813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Centromere</a:t>
            </a:r>
          </a:p>
        </p:txBody>
      </p:sp>
      <p:sp>
        <p:nvSpPr>
          <p:cNvPr id="20513" name="Text Box 488"/>
          <p:cNvSpPr txBox="1">
            <a:spLocks noChangeArrowheads="1"/>
          </p:cNvSpPr>
          <p:nvPr/>
        </p:nvSpPr>
        <p:spPr bwMode="auto">
          <a:xfrm>
            <a:off x="3968750" y="3332163"/>
            <a:ext cx="481013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Chromatid</a:t>
            </a:r>
          </a:p>
        </p:txBody>
      </p:sp>
      <p:sp>
        <p:nvSpPr>
          <p:cNvPr id="20514" name="Text Box 489"/>
          <p:cNvSpPr txBox="1">
            <a:spLocks noChangeArrowheads="1"/>
          </p:cNvSpPr>
          <p:nvPr/>
        </p:nvSpPr>
        <p:spPr bwMode="auto">
          <a:xfrm>
            <a:off x="3968750" y="3570288"/>
            <a:ext cx="4714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Equatorial</a:t>
            </a:r>
          </a:p>
          <a:p>
            <a:r>
              <a:rPr lang="en-US" sz="600" b="1"/>
              <a:t>plane</a:t>
            </a:r>
          </a:p>
        </p:txBody>
      </p:sp>
      <p:sp>
        <p:nvSpPr>
          <p:cNvPr id="20515" name="Text Box 490"/>
          <p:cNvSpPr txBox="1">
            <a:spLocks noChangeArrowheads="1"/>
          </p:cNvSpPr>
          <p:nvPr/>
        </p:nvSpPr>
        <p:spPr bwMode="auto">
          <a:xfrm>
            <a:off x="3968750" y="6149975"/>
            <a:ext cx="6985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Cleavage furrow</a:t>
            </a:r>
          </a:p>
        </p:txBody>
      </p:sp>
      <p:sp>
        <p:nvSpPr>
          <p:cNvPr id="20516" name="Text Box 491"/>
          <p:cNvSpPr txBox="1">
            <a:spLocks noChangeArrowheads="1"/>
          </p:cNvSpPr>
          <p:nvPr/>
        </p:nvSpPr>
        <p:spPr bwMode="auto">
          <a:xfrm>
            <a:off x="6319838" y="5465763"/>
            <a:ext cx="736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Final product is 4</a:t>
            </a:r>
          </a:p>
          <a:p>
            <a:r>
              <a:rPr lang="en-US" sz="600" b="1"/>
              <a:t>haploid cells with</a:t>
            </a:r>
          </a:p>
          <a:p>
            <a:r>
              <a:rPr lang="en-US" sz="600" b="1"/>
              <a:t>single-stranded</a:t>
            </a:r>
          </a:p>
          <a:p>
            <a:r>
              <a:rPr lang="en-US" sz="600" b="1"/>
              <a:t>chromosomes.</a:t>
            </a:r>
          </a:p>
        </p:txBody>
      </p:sp>
      <p:sp>
        <p:nvSpPr>
          <p:cNvPr id="20517" name="Text Box 492"/>
          <p:cNvSpPr txBox="1">
            <a:spLocks noChangeArrowheads="1"/>
          </p:cNvSpPr>
          <p:nvPr/>
        </p:nvSpPr>
        <p:spPr bwMode="auto">
          <a:xfrm>
            <a:off x="6289675" y="3949700"/>
            <a:ext cx="11303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Telophase II</a:t>
            </a:r>
          </a:p>
          <a:p>
            <a:r>
              <a:rPr lang="en-US" sz="600" b="1"/>
              <a:t>New nuclear envelopes</a:t>
            </a:r>
          </a:p>
          <a:p>
            <a:r>
              <a:rPr lang="en-US" sz="600" b="1"/>
              <a:t>form around chromosomes;</a:t>
            </a:r>
          </a:p>
          <a:p>
            <a:r>
              <a:rPr lang="en-US" sz="600" b="1"/>
              <a:t>chromosomes uncoil and</a:t>
            </a:r>
          </a:p>
          <a:p>
            <a:r>
              <a:rPr lang="en-US" sz="600" b="1"/>
              <a:t>become less visible;</a:t>
            </a:r>
          </a:p>
          <a:p>
            <a:r>
              <a:rPr lang="en-US" sz="600" b="1"/>
              <a:t>cytoplasm divides.</a:t>
            </a:r>
          </a:p>
        </p:txBody>
      </p:sp>
      <p:sp>
        <p:nvSpPr>
          <p:cNvPr id="20518" name="Text Box 493"/>
          <p:cNvSpPr txBox="1">
            <a:spLocks noChangeArrowheads="1"/>
          </p:cNvSpPr>
          <p:nvPr/>
        </p:nvSpPr>
        <p:spPr bwMode="auto">
          <a:xfrm>
            <a:off x="6319838" y="2679700"/>
            <a:ext cx="10795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Anaphase II</a:t>
            </a:r>
          </a:p>
          <a:p>
            <a:r>
              <a:rPr lang="en-US" sz="600" b="1"/>
              <a:t>Centromeres divide;</a:t>
            </a:r>
          </a:p>
          <a:p>
            <a:r>
              <a:rPr lang="en-US" sz="600" b="1"/>
              <a:t>sister chromatids</a:t>
            </a:r>
          </a:p>
          <a:p>
            <a:r>
              <a:rPr lang="en-US" sz="600" b="1"/>
              <a:t>migrate to opposite</a:t>
            </a:r>
          </a:p>
          <a:p>
            <a:r>
              <a:rPr lang="en-US" sz="600" b="1"/>
              <a:t>poles of cell. Each</a:t>
            </a:r>
          </a:p>
          <a:p>
            <a:r>
              <a:rPr lang="en-US" sz="600" b="1"/>
              <a:t>chromatid now constitutes</a:t>
            </a:r>
          </a:p>
          <a:p>
            <a:r>
              <a:rPr lang="en-US" sz="600" b="1"/>
              <a:t>a single-stranded</a:t>
            </a:r>
          </a:p>
          <a:p>
            <a:r>
              <a:rPr lang="en-US" sz="600" b="1"/>
              <a:t>chromosome.</a:t>
            </a:r>
          </a:p>
        </p:txBody>
      </p:sp>
      <p:sp>
        <p:nvSpPr>
          <p:cNvPr id="20519" name="Text Box 494"/>
          <p:cNvSpPr txBox="1">
            <a:spLocks noChangeArrowheads="1"/>
          </p:cNvSpPr>
          <p:nvPr/>
        </p:nvSpPr>
        <p:spPr bwMode="auto">
          <a:xfrm>
            <a:off x="6319838" y="1889125"/>
            <a:ext cx="9540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Metaphase II</a:t>
            </a:r>
          </a:p>
          <a:p>
            <a:r>
              <a:rPr lang="en-US" sz="600" b="1"/>
              <a:t>Chromosomes align on</a:t>
            </a:r>
          </a:p>
          <a:p>
            <a:r>
              <a:rPr lang="en-US" sz="600" b="1"/>
              <a:t>equatorial plane.</a:t>
            </a:r>
          </a:p>
        </p:txBody>
      </p:sp>
      <p:sp>
        <p:nvSpPr>
          <p:cNvPr id="20520" name="Text Box 495"/>
          <p:cNvSpPr txBox="1">
            <a:spLocks noChangeArrowheads="1"/>
          </p:cNvSpPr>
          <p:nvPr/>
        </p:nvSpPr>
        <p:spPr bwMode="auto">
          <a:xfrm>
            <a:off x="6319838" y="982663"/>
            <a:ext cx="9858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Prophase II</a:t>
            </a:r>
          </a:p>
          <a:p>
            <a:r>
              <a:rPr lang="en-US" sz="600" b="1"/>
              <a:t>Nuclear envelopes</a:t>
            </a:r>
          </a:p>
          <a:p>
            <a:r>
              <a:rPr lang="en-US" sz="600" b="1"/>
              <a:t>disintegrate again;</a:t>
            </a:r>
          </a:p>
          <a:p>
            <a:r>
              <a:rPr lang="en-US" sz="600" b="1"/>
              <a:t>chromosomes still</a:t>
            </a:r>
          </a:p>
          <a:p>
            <a:r>
              <a:rPr lang="en-US" sz="600" b="1"/>
              <a:t>consist of 2 chromatids.</a:t>
            </a:r>
          </a:p>
          <a:p>
            <a:r>
              <a:rPr lang="en-US" sz="600" b="1"/>
              <a:t>New spindle forms.</a:t>
            </a:r>
          </a:p>
        </p:txBody>
      </p:sp>
      <p:sp>
        <p:nvSpPr>
          <p:cNvPr id="20521" name="Line 80"/>
          <p:cNvSpPr>
            <a:spLocks noChangeShapeType="1"/>
          </p:cNvSpPr>
          <p:nvPr/>
        </p:nvSpPr>
        <p:spPr bwMode="auto">
          <a:xfrm flipH="1">
            <a:off x="3292475" y="1036638"/>
            <a:ext cx="646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2" name="Freeform 82"/>
          <p:cNvSpPr>
            <a:spLocks/>
          </p:cNvSpPr>
          <p:nvPr/>
        </p:nvSpPr>
        <p:spPr bwMode="auto">
          <a:xfrm>
            <a:off x="3467100" y="1255713"/>
            <a:ext cx="468313" cy="17462"/>
          </a:xfrm>
          <a:custGeom>
            <a:avLst/>
            <a:gdLst>
              <a:gd name="T0" fmla="*/ 2147483647 w 289"/>
              <a:gd name="T1" fmla="*/ 2147483647 h 11"/>
              <a:gd name="T2" fmla="*/ 2147483647 w 289"/>
              <a:gd name="T3" fmla="*/ 2147483647 h 11"/>
              <a:gd name="T4" fmla="*/ 0 w 289"/>
              <a:gd name="T5" fmla="*/ 0 h 11"/>
              <a:gd name="T6" fmla="*/ 0 60000 65536"/>
              <a:gd name="T7" fmla="*/ 0 60000 65536"/>
              <a:gd name="T8" fmla="*/ 0 60000 65536"/>
              <a:gd name="T9" fmla="*/ 0 w 289"/>
              <a:gd name="T10" fmla="*/ 0 h 11"/>
              <a:gd name="T11" fmla="*/ 289 w 289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" h="11">
                <a:moveTo>
                  <a:pt x="289" y="11"/>
                </a:moveTo>
                <a:lnTo>
                  <a:pt x="34" y="1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3" name="Line 83"/>
          <p:cNvSpPr>
            <a:spLocks noChangeShapeType="1"/>
          </p:cNvSpPr>
          <p:nvPr/>
        </p:nvSpPr>
        <p:spPr bwMode="auto">
          <a:xfrm flipH="1">
            <a:off x="3303588" y="2103438"/>
            <a:ext cx="631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4" name="Line 84"/>
          <p:cNvSpPr>
            <a:spLocks noChangeShapeType="1"/>
          </p:cNvSpPr>
          <p:nvPr/>
        </p:nvSpPr>
        <p:spPr bwMode="auto">
          <a:xfrm flipH="1">
            <a:off x="3467100" y="2419350"/>
            <a:ext cx="469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5" name="Line 85"/>
          <p:cNvSpPr>
            <a:spLocks noChangeShapeType="1"/>
          </p:cNvSpPr>
          <p:nvPr/>
        </p:nvSpPr>
        <p:spPr bwMode="auto">
          <a:xfrm flipH="1">
            <a:off x="3657600" y="2603500"/>
            <a:ext cx="2778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6" name="Line 86"/>
          <p:cNvSpPr>
            <a:spLocks noChangeShapeType="1"/>
          </p:cNvSpPr>
          <p:nvPr/>
        </p:nvSpPr>
        <p:spPr bwMode="auto">
          <a:xfrm flipH="1">
            <a:off x="3432175" y="3249613"/>
            <a:ext cx="5032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7" name="Line 88"/>
          <p:cNvSpPr>
            <a:spLocks noChangeShapeType="1"/>
          </p:cNvSpPr>
          <p:nvPr/>
        </p:nvSpPr>
        <p:spPr bwMode="auto">
          <a:xfrm flipH="1">
            <a:off x="3460750" y="3370263"/>
            <a:ext cx="47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8" name="Line 89"/>
          <p:cNvSpPr>
            <a:spLocks noChangeShapeType="1"/>
          </p:cNvSpPr>
          <p:nvPr/>
        </p:nvSpPr>
        <p:spPr bwMode="auto">
          <a:xfrm flipH="1">
            <a:off x="3379788" y="3619500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9" name="Freeform 90"/>
          <p:cNvSpPr>
            <a:spLocks/>
          </p:cNvSpPr>
          <p:nvPr/>
        </p:nvSpPr>
        <p:spPr bwMode="auto">
          <a:xfrm>
            <a:off x="3395663" y="5895975"/>
            <a:ext cx="550862" cy="303213"/>
          </a:xfrm>
          <a:custGeom>
            <a:avLst/>
            <a:gdLst>
              <a:gd name="T0" fmla="*/ 2147483647 w 340"/>
              <a:gd name="T1" fmla="*/ 2147483647 h 187"/>
              <a:gd name="T2" fmla="*/ 0 w 340"/>
              <a:gd name="T3" fmla="*/ 2147483647 h 187"/>
              <a:gd name="T4" fmla="*/ 0 w 340"/>
              <a:gd name="T5" fmla="*/ 0 h 187"/>
              <a:gd name="T6" fmla="*/ 0 60000 65536"/>
              <a:gd name="T7" fmla="*/ 0 60000 65536"/>
              <a:gd name="T8" fmla="*/ 0 60000 65536"/>
              <a:gd name="T9" fmla="*/ 0 w 340"/>
              <a:gd name="T10" fmla="*/ 0 h 187"/>
              <a:gd name="T11" fmla="*/ 340 w 340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" h="187">
                <a:moveTo>
                  <a:pt x="340" y="187"/>
                </a:moveTo>
                <a:lnTo>
                  <a:pt x="0" y="18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0" name="Line 91"/>
          <p:cNvSpPr>
            <a:spLocks noChangeShapeType="1"/>
          </p:cNvSpPr>
          <p:nvPr/>
        </p:nvSpPr>
        <p:spPr bwMode="auto">
          <a:xfrm flipH="1">
            <a:off x="3552825" y="1154113"/>
            <a:ext cx="387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1" name="Line 92"/>
          <p:cNvSpPr>
            <a:spLocks noChangeShapeType="1"/>
          </p:cNvSpPr>
          <p:nvPr/>
        </p:nvSpPr>
        <p:spPr bwMode="auto">
          <a:xfrm flipH="1">
            <a:off x="3611563" y="1638300"/>
            <a:ext cx="323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2" name="Freeform 93"/>
          <p:cNvSpPr>
            <a:spLocks/>
          </p:cNvSpPr>
          <p:nvPr/>
        </p:nvSpPr>
        <p:spPr bwMode="auto">
          <a:xfrm>
            <a:off x="3087688" y="955675"/>
            <a:ext cx="217487" cy="522288"/>
          </a:xfrm>
          <a:custGeom>
            <a:avLst/>
            <a:gdLst>
              <a:gd name="T0" fmla="*/ 0 w 135"/>
              <a:gd name="T1" fmla="*/ 2147483647 h 323"/>
              <a:gd name="T2" fmla="*/ 2147483647 w 135"/>
              <a:gd name="T3" fmla="*/ 2147483647 h 323"/>
              <a:gd name="T4" fmla="*/ 2147483647 w 135"/>
              <a:gd name="T5" fmla="*/ 2147483647 h 323"/>
              <a:gd name="T6" fmla="*/ 2147483647 w 135"/>
              <a:gd name="T7" fmla="*/ 0 h 323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323"/>
              <a:gd name="T14" fmla="*/ 135 w 135"/>
              <a:gd name="T15" fmla="*/ 323 h 3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323">
                <a:moveTo>
                  <a:pt x="0" y="309"/>
                </a:moveTo>
                <a:lnTo>
                  <a:pt x="52" y="323"/>
                </a:lnTo>
                <a:lnTo>
                  <a:pt x="135" y="14"/>
                </a:lnTo>
                <a:lnTo>
                  <a:pt x="8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3" name="Line 94"/>
          <p:cNvSpPr>
            <a:spLocks noChangeShapeType="1"/>
          </p:cNvSpPr>
          <p:nvPr/>
        </p:nvSpPr>
        <p:spPr bwMode="auto">
          <a:xfrm>
            <a:off x="3754438" y="1492250"/>
            <a:ext cx="1301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4" name="Line 95"/>
          <p:cNvSpPr>
            <a:spLocks noChangeShapeType="1"/>
          </p:cNvSpPr>
          <p:nvPr/>
        </p:nvSpPr>
        <p:spPr bwMode="auto">
          <a:xfrm>
            <a:off x="3746500" y="2532063"/>
            <a:ext cx="138113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5" name="Freeform 96"/>
          <p:cNvSpPr>
            <a:spLocks/>
          </p:cNvSpPr>
          <p:nvPr/>
        </p:nvSpPr>
        <p:spPr bwMode="auto">
          <a:xfrm>
            <a:off x="3157538" y="2035175"/>
            <a:ext cx="254000" cy="195263"/>
          </a:xfrm>
          <a:custGeom>
            <a:avLst/>
            <a:gdLst>
              <a:gd name="T0" fmla="*/ 0 w 157"/>
              <a:gd name="T1" fmla="*/ 2147483647 h 120"/>
              <a:gd name="T2" fmla="*/ 2147483647 w 157"/>
              <a:gd name="T3" fmla="*/ 0 h 120"/>
              <a:gd name="T4" fmla="*/ 2147483647 w 157"/>
              <a:gd name="T5" fmla="*/ 2147483647 h 120"/>
              <a:gd name="T6" fmla="*/ 2147483647 w 157"/>
              <a:gd name="T7" fmla="*/ 2147483647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120"/>
              <a:gd name="T14" fmla="*/ 157 w 157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120">
                <a:moveTo>
                  <a:pt x="0" y="38"/>
                </a:moveTo>
                <a:lnTo>
                  <a:pt x="23" y="0"/>
                </a:lnTo>
                <a:lnTo>
                  <a:pt x="157" y="82"/>
                </a:lnTo>
                <a:lnTo>
                  <a:pt x="133" y="1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6" name="Picture 60" descr="sal03717_27_13_arrow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8438" y="1128713"/>
            <a:ext cx="139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7" name="Picture 61" descr="sal03717_27_13_arrow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8438" y="2032000"/>
            <a:ext cx="1412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8" name="Picture 62" descr="sal03717_27_13_arrow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8438" y="2906713"/>
            <a:ext cx="1412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9" name="Picture 63" descr="sal03717_27_13_arrow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8438" y="4241800"/>
            <a:ext cx="1412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0" name="Picture 64" descr="sal03717_27_13_arrow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95650" y="1627188"/>
            <a:ext cx="1428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1" name="Picture 66" descr="sal03717_27_13_arrow06"/>
          <p:cNvPicPr>
            <a:picLocks noChangeAspect="1" noChangeArrowheads="1"/>
          </p:cNvPicPr>
          <p:nvPr/>
        </p:nvPicPr>
        <p:blipFill>
          <a:blip r:embed="rId9"/>
          <a:srcRect l="9091" t="25121"/>
          <a:stretch>
            <a:fillRect/>
          </a:stretch>
        </p:blipFill>
        <p:spPr bwMode="auto">
          <a:xfrm>
            <a:off x="3305175" y="2825750"/>
            <a:ext cx="1301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2" name="Picture 67" descr="sal03717_27_13_arrow07"/>
          <p:cNvPicPr>
            <a:picLocks noChangeAspect="1" noChangeArrowheads="1"/>
          </p:cNvPicPr>
          <p:nvPr/>
        </p:nvPicPr>
        <p:blipFill>
          <a:blip r:embed="rId10"/>
          <a:srcRect t="28062"/>
          <a:stretch>
            <a:fillRect/>
          </a:stretch>
        </p:blipFill>
        <p:spPr bwMode="auto">
          <a:xfrm>
            <a:off x="3297238" y="3905250"/>
            <a:ext cx="1428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3" name="Picture 68" descr="sal03717_27_13_arrow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9713" y="4765675"/>
            <a:ext cx="7842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4" name="Picture 69" descr="sal03717_27_13_arrow0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44863" y="4752975"/>
            <a:ext cx="7842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27.13</a:t>
            </a:r>
          </a:p>
        </p:txBody>
      </p:sp>
      <p:sp>
        <p:nvSpPr>
          <p:cNvPr id="20546" name="Rectangle 5"/>
          <p:cNvSpPr>
            <a:spLocks noChangeArrowheads="1"/>
          </p:cNvSpPr>
          <p:nvPr/>
        </p:nvSpPr>
        <p:spPr bwMode="auto">
          <a:xfrm>
            <a:off x="1828800" y="-28575"/>
            <a:ext cx="5486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27.14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828800" y="198438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1508" name="Picture 4" descr="sal03717_27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423863"/>
            <a:ext cx="6743700" cy="6242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1509" name="Freeform 8"/>
          <p:cNvSpPr>
            <a:spLocks/>
          </p:cNvSpPr>
          <p:nvPr/>
        </p:nvSpPr>
        <p:spPr bwMode="auto">
          <a:xfrm>
            <a:off x="5784850" y="5416550"/>
            <a:ext cx="373063" cy="490538"/>
          </a:xfrm>
          <a:custGeom>
            <a:avLst/>
            <a:gdLst>
              <a:gd name="T0" fmla="*/ 0 w 210"/>
              <a:gd name="T1" fmla="*/ 2147483647 h 276"/>
              <a:gd name="T2" fmla="*/ 0 w 210"/>
              <a:gd name="T3" fmla="*/ 2147483647 h 276"/>
              <a:gd name="T4" fmla="*/ 2147483647 w 210"/>
              <a:gd name="T5" fmla="*/ 2147483647 h 276"/>
              <a:gd name="T6" fmla="*/ 2147483647 w 210"/>
              <a:gd name="T7" fmla="*/ 2147483647 h 276"/>
              <a:gd name="T8" fmla="*/ 2147483647 w 210"/>
              <a:gd name="T9" fmla="*/ 2147483647 h 276"/>
              <a:gd name="T10" fmla="*/ 2147483647 w 210"/>
              <a:gd name="T11" fmla="*/ 2147483647 h 276"/>
              <a:gd name="T12" fmla="*/ 2147483647 w 210"/>
              <a:gd name="T13" fmla="*/ 2147483647 h 276"/>
              <a:gd name="T14" fmla="*/ 2147483647 w 210"/>
              <a:gd name="T15" fmla="*/ 2147483647 h 276"/>
              <a:gd name="T16" fmla="*/ 2147483647 w 210"/>
              <a:gd name="T17" fmla="*/ 2147483647 h 276"/>
              <a:gd name="T18" fmla="*/ 2147483647 w 210"/>
              <a:gd name="T19" fmla="*/ 2147483647 h 276"/>
              <a:gd name="T20" fmla="*/ 2147483647 w 210"/>
              <a:gd name="T21" fmla="*/ 0 h 2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0"/>
              <a:gd name="T34" fmla="*/ 0 h 276"/>
              <a:gd name="T35" fmla="*/ 210 w 210"/>
              <a:gd name="T36" fmla="*/ 276 h 2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0" h="276">
                <a:moveTo>
                  <a:pt x="0" y="276"/>
                </a:moveTo>
                <a:lnTo>
                  <a:pt x="0" y="276"/>
                </a:lnTo>
                <a:lnTo>
                  <a:pt x="12" y="268"/>
                </a:lnTo>
                <a:lnTo>
                  <a:pt x="30" y="254"/>
                </a:lnTo>
                <a:lnTo>
                  <a:pt x="54" y="230"/>
                </a:lnTo>
                <a:lnTo>
                  <a:pt x="82" y="200"/>
                </a:lnTo>
                <a:lnTo>
                  <a:pt x="112" y="162"/>
                </a:lnTo>
                <a:lnTo>
                  <a:pt x="144" y="116"/>
                </a:lnTo>
                <a:lnTo>
                  <a:pt x="178" y="62"/>
                </a:lnTo>
                <a:lnTo>
                  <a:pt x="194" y="32"/>
                </a:lnTo>
                <a:lnTo>
                  <a:pt x="21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Freeform 9"/>
          <p:cNvSpPr>
            <a:spLocks/>
          </p:cNvSpPr>
          <p:nvPr/>
        </p:nvSpPr>
        <p:spPr bwMode="auto">
          <a:xfrm>
            <a:off x="5764213" y="3303588"/>
            <a:ext cx="482600" cy="412750"/>
          </a:xfrm>
          <a:custGeom>
            <a:avLst/>
            <a:gdLst>
              <a:gd name="T0" fmla="*/ 2147483647 w 272"/>
              <a:gd name="T1" fmla="*/ 2147483647 h 232"/>
              <a:gd name="T2" fmla="*/ 2147483647 w 272"/>
              <a:gd name="T3" fmla="*/ 2147483647 h 232"/>
              <a:gd name="T4" fmla="*/ 2147483647 w 272"/>
              <a:gd name="T5" fmla="*/ 2147483647 h 232"/>
              <a:gd name="T6" fmla="*/ 2147483647 w 272"/>
              <a:gd name="T7" fmla="*/ 2147483647 h 232"/>
              <a:gd name="T8" fmla="*/ 2147483647 w 272"/>
              <a:gd name="T9" fmla="*/ 2147483647 h 232"/>
              <a:gd name="T10" fmla="*/ 2147483647 w 272"/>
              <a:gd name="T11" fmla="*/ 2147483647 h 232"/>
              <a:gd name="T12" fmla="*/ 2147483647 w 272"/>
              <a:gd name="T13" fmla="*/ 2147483647 h 232"/>
              <a:gd name="T14" fmla="*/ 2147483647 w 272"/>
              <a:gd name="T15" fmla="*/ 2147483647 h 232"/>
              <a:gd name="T16" fmla="*/ 2147483647 w 272"/>
              <a:gd name="T17" fmla="*/ 2147483647 h 232"/>
              <a:gd name="T18" fmla="*/ 2147483647 w 272"/>
              <a:gd name="T19" fmla="*/ 2147483647 h 232"/>
              <a:gd name="T20" fmla="*/ 2147483647 w 272"/>
              <a:gd name="T21" fmla="*/ 2147483647 h 232"/>
              <a:gd name="T22" fmla="*/ 2147483647 w 272"/>
              <a:gd name="T23" fmla="*/ 2147483647 h 232"/>
              <a:gd name="T24" fmla="*/ 2147483647 w 272"/>
              <a:gd name="T25" fmla="*/ 2147483647 h 232"/>
              <a:gd name="T26" fmla="*/ 2147483647 w 272"/>
              <a:gd name="T27" fmla="*/ 2147483647 h 232"/>
              <a:gd name="T28" fmla="*/ 2147483647 w 272"/>
              <a:gd name="T29" fmla="*/ 2147483647 h 232"/>
              <a:gd name="T30" fmla="*/ 2147483647 w 272"/>
              <a:gd name="T31" fmla="*/ 2147483647 h 232"/>
              <a:gd name="T32" fmla="*/ 2147483647 w 272"/>
              <a:gd name="T33" fmla="*/ 2147483647 h 232"/>
              <a:gd name="T34" fmla="*/ 0 w 272"/>
              <a:gd name="T35" fmla="*/ 0 h 2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2"/>
              <a:gd name="T55" fmla="*/ 0 h 232"/>
              <a:gd name="T56" fmla="*/ 272 w 272"/>
              <a:gd name="T57" fmla="*/ 232 h 23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2" h="232">
                <a:moveTo>
                  <a:pt x="262" y="6"/>
                </a:moveTo>
                <a:lnTo>
                  <a:pt x="262" y="6"/>
                </a:lnTo>
                <a:lnTo>
                  <a:pt x="268" y="22"/>
                </a:lnTo>
                <a:lnTo>
                  <a:pt x="270" y="44"/>
                </a:lnTo>
                <a:lnTo>
                  <a:pt x="272" y="72"/>
                </a:lnTo>
                <a:lnTo>
                  <a:pt x="270" y="102"/>
                </a:lnTo>
                <a:lnTo>
                  <a:pt x="266" y="134"/>
                </a:lnTo>
                <a:lnTo>
                  <a:pt x="260" y="166"/>
                </a:lnTo>
                <a:lnTo>
                  <a:pt x="252" y="200"/>
                </a:lnTo>
                <a:lnTo>
                  <a:pt x="242" y="232"/>
                </a:lnTo>
                <a:lnTo>
                  <a:pt x="202" y="184"/>
                </a:lnTo>
                <a:lnTo>
                  <a:pt x="164" y="140"/>
                </a:lnTo>
                <a:lnTo>
                  <a:pt x="128" y="104"/>
                </a:lnTo>
                <a:lnTo>
                  <a:pt x="92" y="72"/>
                </a:lnTo>
                <a:lnTo>
                  <a:pt x="62" y="46"/>
                </a:lnTo>
                <a:lnTo>
                  <a:pt x="36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Freeform 10"/>
          <p:cNvSpPr>
            <a:spLocks/>
          </p:cNvSpPr>
          <p:nvPr/>
        </p:nvSpPr>
        <p:spPr bwMode="auto">
          <a:xfrm>
            <a:off x="5607050" y="2465388"/>
            <a:ext cx="407988" cy="447675"/>
          </a:xfrm>
          <a:custGeom>
            <a:avLst/>
            <a:gdLst>
              <a:gd name="T0" fmla="*/ 0 w 230"/>
              <a:gd name="T1" fmla="*/ 0 h 252"/>
              <a:gd name="T2" fmla="*/ 0 w 230"/>
              <a:gd name="T3" fmla="*/ 0 h 252"/>
              <a:gd name="T4" fmla="*/ 2147483647 w 230"/>
              <a:gd name="T5" fmla="*/ 2147483647 h 252"/>
              <a:gd name="T6" fmla="*/ 2147483647 w 230"/>
              <a:gd name="T7" fmla="*/ 2147483647 h 252"/>
              <a:gd name="T8" fmla="*/ 2147483647 w 230"/>
              <a:gd name="T9" fmla="*/ 2147483647 h 252"/>
              <a:gd name="T10" fmla="*/ 2147483647 w 230"/>
              <a:gd name="T11" fmla="*/ 2147483647 h 252"/>
              <a:gd name="T12" fmla="*/ 2147483647 w 230"/>
              <a:gd name="T13" fmla="*/ 2147483647 h 252"/>
              <a:gd name="T14" fmla="*/ 2147483647 w 230"/>
              <a:gd name="T15" fmla="*/ 2147483647 h 252"/>
              <a:gd name="T16" fmla="*/ 2147483647 w 230"/>
              <a:gd name="T17" fmla="*/ 2147483647 h 252"/>
              <a:gd name="T18" fmla="*/ 2147483647 w 230"/>
              <a:gd name="T19" fmla="*/ 2147483647 h 252"/>
              <a:gd name="T20" fmla="*/ 2147483647 w 230"/>
              <a:gd name="T21" fmla="*/ 2147483647 h 252"/>
              <a:gd name="T22" fmla="*/ 2147483647 w 230"/>
              <a:gd name="T23" fmla="*/ 2147483647 h 252"/>
              <a:gd name="T24" fmla="*/ 2147483647 w 230"/>
              <a:gd name="T25" fmla="*/ 2147483647 h 252"/>
              <a:gd name="T26" fmla="*/ 2147483647 w 230"/>
              <a:gd name="T27" fmla="*/ 2147483647 h 252"/>
              <a:gd name="T28" fmla="*/ 2147483647 w 230"/>
              <a:gd name="T29" fmla="*/ 2147483647 h 252"/>
              <a:gd name="T30" fmla="*/ 2147483647 w 230"/>
              <a:gd name="T31" fmla="*/ 2147483647 h 252"/>
              <a:gd name="T32" fmla="*/ 2147483647 w 230"/>
              <a:gd name="T33" fmla="*/ 2147483647 h 252"/>
              <a:gd name="T34" fmla="*/ 2147483647 w 230"/>
              <a:gd name="T35" fmla="*/ 2147483647 h 252"/>
              <a:gd name="T36" fmla="*/ 2147483647 w 230"/>
              <a:gd name="T37" fmla="*/ 2147483647 h 252"/>
              <a:gd name="T38" fmla="*/ 2147483647 w 230"/>
              <a:gd name="T39" fmla="*/ 2147483647 h 252"/>
              <a:gd name="T40" fmla="*/ 2147483647 w 230"/>
              <a:gd name="T41" fmla="*/ 2147483647 h 252"/>
              <a:gd name="T42" fmla="*/ 2147483647 w 230"/>
              <a:gd name="T43" fmla="*/ 2147483647 h 252"/>
              <a:gd name="T44" fmla="*/ 2147483647 w 230"/>
              <a:gd name="T45" fmla="*/ 2147483647 h 252"/>
              <a:gd name="T46" fmla="*/ 2147483647 w 230"/>
              <a:gd name="T47" fmla="*/ 2147483647 h 252"/>
              <a:gd name="T48" fmla="*/ 2147483647 w 230"/>
              <a:gd name="T49" fmla="*/ 2147483647 h 252"/>
              <a:gd name="T50" fmla="*/ 2147483647 w 230"/>
              <a:gd name="T51" fmla="*/ 2147483647 h 2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0"/>
              <a:gd name="T79" fmla="*/ 0 h 252"/>
              <a:gd name="T80" fmla="*/ 230 w 230"/>
              <a:gd name="T81" fmla="*/ 252 h 25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0" h="252">
                <a:moveTo>
                  <a:pt x="0" y="0"/>
                </a:moveTo>
                <a:lnTo>
                  <a:pt x="0" y="0"/>
                </a:lnTo>
                <a:lnTo>
                  <a:pt x="2" y="28"/>
                </a:lnTo>
                <a:lnTo>
                  <a:pt x="6" y="50"/>
                </a:lnTo>
                <a:lnTo>
                  <a:pt x="14" y="70"/>
                </a:lnTo>
                <a:lnTo>
                  <a:pt x="24" y="86"/>
                </a:lnTo>
                <a:lnTo>
                  <a:pt x="34" y="102"/>
                </a:lnTo>
                <a:lnTo>
                  <a:pt x="46" y="114"/>
                </a:lnTo>
                <a:lnTo>
                  <a:pt x="62" y="126"/>
                </a:lnTo>
                <a:lnTo>
                  <a:pt x="76" y="136"/>
                </a:lnTo>
                <a:lnTo>
                  <a:pt x="110" y="156"/>
                </a:lnTo>
                <a:lnTo>
                  <a:pt x="144" y="180"/>
                </a:lnTo>
                <a:lnTo>
                  <a:pt x="162" y="194"/>
                </a:lnTo>
                <a:lnTo>
                  <a:pt x="178" y="210"/>
                </a:lnTo>
                <a:lnTo>
                  <a:pt x="194" y="230"/>
                </a:lnTo>
                <a:lnTo>
                  <a:pt x="210" y="252"/>
                </a:lnTo>
                <a:lnTo>
                  <a:pt x="222" y="198"/>
                </a:lnTo>
                <a:lnTo>
                  <a:pt x="228" y="172"/>
                </a:lnTo>
                <a:lnTo>
                  <a:pt x="230" y="150"/>
                </a:lnTo>
                <a:lnTo>
                  <a:pt x="228" y="130"/>
                </a:lnTo>
                <a:lnTo>
                  <a:pt x="224" y="110"/>
                </a:lnTo>
                <a:lnTo>
                  <a:pt x="220" y="100"/>
                </a:lnTo>
                <a:lnTo>
                  <a:pt x="216" y="90"/>
                </a:lnTo>
                <a:lnTo>
                  <a:pt x="210" y="82"/>
                </a:lnTo>
                <a:lnTo>
                  <a:pt x="202" y="7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Freeform 11"/>
          <p:cNvSpPr>
            <a:spLocks/>
          </p:cNvSpPr>
          <p:nvPr/>
        </p:nvSpPr>
        <p:spPr bwMode="auto">
          <a:xfrm>
            <a:off x="4757738" y="2487613"/>
            <a:ext cx="625475" cy="371475"/>
          </a:xfrm>
          <a:custGeom>
            <a:avLst/>
            <a:gdLst>
              <a:gd name="T0" fmla="*/ 0 w 352"/>
              <a:gd name="T1" fmla="*/ 0 h 210"/>
              <a:gd name="T2" fmla="*/ 0 w 352"/>
              <a:gd name="T3" fmla="*/ 0 h 210"/>
              <a:gd name="T4" fmla="*/ 2147483647 w 352"/>
              <a:gd name="T5" fmla="*/ 2147483647 h 210"/>
              <a:gd name="T6" fmla="*/ 2147483647 w 352"/>
              <a:gd name="T7" fmla="*/ 2147483647 h 210"/>
              <a:gd name="T8" fmla="*/ 2147483647 w 352"/>
              <a:gd name="T9" fmla="*/ 2147483647 h 210"/>
              <a:gd name="T10" fmla="*/ 2147483647 w 352"/>
              <a:gd name="T11" fmla="*/ 2147483647 h 210"/>
              <a:gd name="T12" fmla="*/ 2147483647 w 352"/>
              <a:gd name="T13" fmla="*/ 2147483647 h 210"/>
              <a:gd name="T14" fmla="*/ 2147483647 w 352"/>
              <a:gd name="T15" fmla="*/ 2147483647 h 210"/>
              <a:gd name="T16" fmla="*/ 2147483647 w 352"/>
              <a:gd name="T17" fmla="*/ 2147483647 h 210"/>
              <a:gd name="T18" fmla="*/ 2147483647 w 352"/>
              <a:gd name="T19" fmla="*/ 2147483647 h 210"/>
              <a:gd name="T20" fmla="*/ 2147483647 w 352"/>
              <a:gd name="T21" fmla="*/ 2147483647 h 210"/>
              <a:gd name="T22" fmla="*/ 2147483647 w 352"/>
              <a:gd name="T23" fmla="*/ 2147483647 h 210"/>
              <a:gd name="T24" fmla="*/ 2147483647 w 352"/>
              <a:gd name="T25" fmla="*/ 2147483647 h 210"/>
              <a:gd name="T26" fmla="*/ 2147483647 w 352"/>
              <a:gd name="T27" fmla="*/ 2147483647 h 210"/>
              <a:gd name="T28" fmla="*/ 2147483647 w 352"/>
              <a:gd name="T29" fmla="*/ 2147483647 h 210"/>
              <a:gd name="T30" fmla="*/ 2147483647 w 352"/>
              <a:gd name="T31" fmla="*/ 2147483647 h 210"/>
              <a:gd name="T32" fmla="*/ 2147483647 w 352"/>
              <a:gd name="T33" fmla="*/ 2147483647 h 210"/>
              <a:gd name="T34" fmla="*/ 2147483647 w 352"/>
              <a:gd name="T35" fmla="*/ 2147483647 h 210"/>
              <a:gd name="T36" fmla="*/ 2147483647 w 352"/>
              <a:gd name="T37" fmla="*/ 2147483647 h 210"/>
              <a:gd name="T38" fmla="*/ 2147483647 w 352"/>
              <a:gd name="T39" fmla="*/ 2147483647 h 210"/>
              <a:gd name="T40" fmla="*/ 2147483647 w 352"/>
              <a:gd name="T41" fmla="*/ 2147483647 h 210"/>
              <a:gd name="T42" fmla="*/ 2147483647 w 352"/>
              <a:gd name="T43" fmla="*/ 2147483647 h 210"/>
              <a:gd name="T44" fmla="*/ 2147483647 w 352"/>
              <a:gd name="T45" fmla="*/ 2147483647 h 210"/>
              <a:gd name="T46" fmla="*/ 2147483647 w 352"/>
              <a:gd name="T47" fmla="*/ 2147483647 h 210"/>
              <a:gd name="T48" fmla="*/ 2147483647 w 352"/>
              <a:gd name="T49" fmla="*/ 2147483647 h 210"/>
              <a:gd name="T50" fmla="*/ 2147483647 w 352"/>
              <a:gd name="T51" fmla="*/ 2147483647 h 210"/>
              <a:gd name="T52" fmla="*/ 2147483647 w 352"/>
              <a:gd name="T53" fmla="*/ 2147483647 h 210"/>
              <a:gd name="T54" fmla="*/ 2147483647 w 352"/>
              <a:gd name="T55" fmla="*/ 2147483647 h 210"/>
              <a:gd name="T56" fmla="*/ 2147483647 w 352"/>
              <a:gd name="T57" fmla="*/ 2147483647 h 210"/>
              <a:gd name="T58" fmla="*/ 2147483647 w 352"/>
              <a:gd name="T59" fmla="*/ 2147483647 h 2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52"/>
              <a:gd name="T91" fmla="*/ 0 h 210"/>
              <a:gd name="T92" fmla="*/ 352 w 352"/>
              <a:gd name="T93" fmla="*/ 210 h 21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52" h="210">
                <a:moveTo>
                  <a:pt x="0" y="0"/>
                </a:moveTo>
                <a:lnTo>
                  <a:pt x="0" y="0"/>
                </a:lnTo>
                <a:lnTo>
                  <a:pt x="2" y="8"/>
                </a:lnTo>
                <a:lnTo>
                  <a:pt x="6" y="14"/>
                </a:lnTo>
                <a:lnTo>
                  <a:pt x="20" y="32"/>
                </a:lnTo>
                <a:lnTo>
                  <a:pt x="38" y="52"/>
                </a:lnTo>
                <a:lnTo>
                  <a:pt x="60" y="72"/>
                </a:lnTo>
                <a:lnTo>
                  <a:pt x="88" y="92"/>
                </a:lnTo>
                <a:lnTo>
                  <a:pt x="116" y="108"/>
                </a:lnTo>
                <a:lnTo>
                  <a:pt x="132" y="114"/>
                </a:lnTo>
                <a:lnTo>
                  <a:pt x="148" y="120"/>
                </a:lnTo>
                <a:lnTo>
                  <a:pt x="164" y="124"/>
                </a:lnTo>
                <a:lnTo>
                  <a:pt x="180" y="126"/>
                </a:lnTo>
                <a:lnTo>
                  <a:pt x="210" y="130"/>
                </a:lnTo>
                <a:lnTo>
                  <a:pt x="238" y="136"/>
                </a:lnTo>
                <a:lnTo>
                  <a:pt x="266" y="146"/>
                </a:lnTo>
                <a:lnTo>
                  <a:pt x="290" y="156"/>
                </a:lnTo>
                <a:lnTo>
                  <a:pt x="312" y="168"/>
                </a:lnTo>
                <a:lnTo>
                  <a:pt x="330" y="182"/>
                </a:lnTo>
                <a:lnTo>
                  <a:pt x="342" y="196"/>
                </a:lnTo>
                <a:lnTo>
                  <a:pt x="352" y="210"/>
                </a:lnTo>
                <a:lnTo>
                  <a:pt x="344" y="184"/>
                </a:lnTo>
                <a:lnTo>
                  <a:pt x="322" y="126"/>
                </a:lnTo>
                <a:lnTo>
                  <a:pt x="306" y="94"/>
                </a:lnTo>
                <a:lnTo>
                  <a:pt x="290" y="62"/>
                </a:lnTo>
                <a:lnTo>
                  <a:pt x="270" y="34"/>
                </a:lnTo>
                <a:lnTo>
                  <a:pt x="260" y="22"/>
                </a:lnTo>
                <a:lnTo>
                  <a:pt x="250" y="1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Freeform 12"/>
          <p:cNvSpPr>
            <a:spLocks/>
          </p:cNvSpPr>
          <p:nvPr/>
        </p:nvSpPr>
        <p:spPr bwMode="auto">
          <a:xfrm>
            <a:off x="5876925" y="1833563"/>
            <a:ext cx="34925" cy="336550"/>
          </a:xfrm>
          <a:custGeom>
            <a:avLst/>
            <a:gdLst>
              <a:gd name="T0" fmla="*/ 2147483647 w 20"/>
              <a:gd name="T1" fmla="*/ 0 h 190"/>
              <a:gd name="T2" fmla="*/ 2147483647 w 20"/>
              <a:gd name="T3" fmla="*/ 0 h 190"/>
              <a:gd name="T4" fmla="*/ 2147483647 w 20"/>
              <a:gd name="T5" fmla="*/ 2147483647 h 190"/>
              <a:gd name="T6" fmla="*/ 2147483647 w 20"/>
              <a:gd name="T7" fmla="*/ 2147483647 h 190"/>
              <a:gd name="T8" fmla="*/ 2147483647 w 20"/>
              <a:gd name="T9" fmla="*/ 2147483647 h 190"/>
              <a:gd name="T10" fmla="*/ 0 w 20"/>
              <a:gd name="T11" fmla="*/ 2147483647 h 190"/>
              <a:gd name="T12" fmla="*/ 2147483647 w 20"/>
              <a:gd name="T13" fmla="*/ 2147483647 h 1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190"/>
              <a:gd name="T23" fmla="*/ 20 w 20"/>
              <a:gd name="T24" fmla="*/ 190 h 1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190">
                <a:moveTo>
                  <a:pt x="20" y="0"/>
                </a:moveTo>
                <a:lnTo>
                  <a:pt x="20" y="0"/>
                </a:lnTo>
                <a:lnTo>
                  <a:pt x="14" y="40"/>
                </a:lnTo>
                <a:lnTo>
                  <a:pt x="6" y="94"/>
                </a:lnTo>
                <a:lnTo>
                  <a:pt x="2" y="150"/>
                </a:lnTo>
                <a:lnTo>
                  <a:pt x="0" y="174"/>
                </a:lnTo>
                <a:lnTo>
                  <a:pt x="2" y="19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Freeform 13"/>
          <p:cNvSpPr>
            <a:spLocks/>
          </p:cNvSpPr>
          <p:nvPr/>
        </p:nvSpPr>
        <p:spPr bwMode="auto">
          <a:xfrm>
            <a:off x="5511800" y="1854200"/>
            <a:ext cx="31750" cy="188913"/>
          </a:xfrm>
          <a:custGeom>
            <a:avLst/>
            <a:gdLst>
              <a:gd name="T0" fmla="*/ 0 w 18"/>
              <a:gd name="T1" fmla="*/ 0 h 106"/>
              <a:gd name="T2" fmla="*/ 0 w 18"/>
              <a:gd name="T3" fmla="*/ 0 h 106"/>
              <a:gd name="T4" fmla="*/ 2147483647 w 18"/>
              <a:gd name="T5" fmla="*/ 2147483647 h 106"/>
              <a:gd name="T6" fmla="*/ 2147483647 w 18"/>
              <a:gd name="T7" fmla="*/ 2147483647 h 106"/>
              <a:gd name="T8" fmla="*/ 2147483647 w 18"/>
              <a:gd name="T9" fmla="*/ 2147483647 h 106"/>
              <a:gd name="T10" fmla="*/ 2147483647 w 18"/>
              <a:gd name="T11" fmla="*/ 2147483647 h 1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"/>
              <a:gd name="T19" fmla="*/ 0 h 106"/>
              <a:gd name="T20" fmla="*/ 18 w 18"/>
              <a:gd name="T21" fmla="*/ 106 h 1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" h="106">
                <a:moveTo>
                  <a:pt x="0" y="0"/>
                </a:moveTo>
                <a:lnTo>
                  <a:pt x="0" y="0"/>
                </a:lnTo>
                <a:lnTo>
                  <a:pt x="8" y="34"/>
                </a:lnTo>
                <a:lnTo>
                  <a:pt x="12" y="58"/>
                </a:lnTo>
                <a:lnTo>
                  <a:pt x="16" y="78"/>
                </a:lnTo>
                <a:lnTo>
                  <a:pt x="18" y="106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Freeform 14"/>
          <p:cNvSpPr>
            <a:spLocks/>
          </p:cNvSpPr>
          <p:nvPr/>
        </p:nvSpPr>
        <p:spPr bwMode="auto">
          <a:xfrm>
            <a:off x="5003800" y="1822450"/>
            <a:ext cx="42863" cy="327025"/>
          </a:xfrm>
          <a:custGeom>
            <a:avLst/>
            <a:gdLst>
              <a:gd name="T0" fmla="*/ 0 w 24"/>
              <a:gd name="T1" fmla="*/ 0 h 184"/>
              <a:gd name="T2" fmla="*/ 0 w 24"/>
              <a:gd name="T3" fmla="*/ 0 h 184"/>
              <a:gd name="T4" fmla="*/ 0 w 24"/>
              <a:gd name="T5" fmla="*/ 2147483647 h 184"/>
              <a:gd name="T6" fmla="*/ 2147483647 w 24"/>
              <a:gd name="T7" fmla="*/ 2147483647 h 184"/>
              <a:gd name="T8" fmla="*/ 2147483647 w 24"/>
              <a:gd name="T9" fmla="*/ 2147483647 h 184"/>
              <a:gd name="T10" fmla="*/ 2147483647 w 24"/>
              <a:gd name="T11" fmla="*/ 2147483647 h 184"/>
              <a:gd name="T12" fmla="*/ 2147483647 w 24"/>
              <a:gd name="T13" fmla="*/ 2147483647 h 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84"/>
              <a:gd name="T23" fmla="*/ 24 w 24"/>
              <a:gd name="T24" fmla="*/ 184 h 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84">
                <a:moveTo>
                  <a:pt x="0" y="0"/>
                </a:moveTo>
                <a:lnTo>
                  <a:pt x="0" y="0"/>
                </a:lnTo>
                <a:lnTo>
                  <a:pt x="0" y="36"/>
                </a:lnTo>
                <a:lnTo>
                  <a:pt x="4" y="82"/>
                </a:lnTo>
                <a:lnTo>
                  <a:pt x="12" y="136"/>
                </a:lnTo>
                <a:lnTo>
                  <a:pt x="18" y="160"/>
                </a:lnTo>
                <a:lnTo>
                  <a:pt x="24" y="18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Freeform 15"/>
          <p:cNvSpPr>
            <a:spLocks/>
          </p:cNvSpPr>
          <p:nvPr/>
        </p:nvSpPr>
        <p:spPr bwMode="auto">
          <a:xfrm>
            <a:off x="4630738" y="1758950"/>
            <a:ext cx="20637" cy="327025"/>
          </a:xfrm>
          <a:custGeom>
            <a:avLst/>
            <a:gdLst>
              <a:gd name="T0" fmla="*/ 2147483647 w 12"/>
              <a:gd name="T1" fmla="*/ 0 h 184"/>
              <a:gd name="T2" fmla="*/ 2147483647 w 12"/>
              <a:gd name="T3" fmla="*/ 0 h 184"/>
              <a:gd name="T4" fmla="*/ 2147483647 w 12"/>
              <a:gd name="T5" fmla="*/ 2147483647 h 184"/>
              <a:gd name="T6" fmla="*/ 0 w 12"/>
              <a:gd name="T7" fmla="*/ 2147483647 h 184"/>
              <a:gd name="T8" fmla="*/ 2147483647 w 12"/>
              <a:gd name="T9" fmla="*/ 2147483647 h 184"/>
              <a:gd name="T10" fmla="*/ 2147483647 w 12"/>
              <a:gd name="T11" fmla="*/ 2147483647 h 184"/>
              <a:gd name="T12" fmla="*/ 2147483647 w 12"/>
              <a:gd name="T13" fmla="*/ 2147483647 h 184"/>
              <a:gd name="T14" fmla="*/ 2147483647 w 12"/>
              <a:gd name="T15" fmla="*/ 2147483647 h 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84"/>
              <a:gd name="T26" fmla="*/ 12 w 12"/>
              <a:gd name="T27" fmla="*/ 184 h 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84">
                <a:moveTo>
                  <a:pt x="6" y="0"/>
                </a:moveTo>
                <a:lnTo>
                  <a:pt x="6" y="0"/>
                </a:lnTo>
                <a:lnTo>
                  <a:pt x="2" y="42"/>
                </a:lnTo>
                <a:lnTo>
                  <a:pt x="0" y="88"/>
                </a:lnTo>
                <a:lnTo>
                  <a:pt x="2" y="112"/>
                </a:lnTo>
                <a:lnTo>
                  <a:pt x="4" y="136"/>
                </a:lnTo>
                <a:lnTo>
                  <a:pt x="8" y="160"/>
                </a:lnTo>
                <a:lnTo>
                  <a:pt x="12" y="184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Freeform 16"/>
          <p:cNvSpPr>
            <a:spLocks/>
          </p:cNvSpPr>
          <p:nvPr/>
        </p:nvSpPr>
        <p:spPr bwMode="auto">
          <a:xfrm>
            <a:off x="6310313" y="4208463"/>
            <a:ext cx="88900" cy="153987"/>
          </a:xfrm>
          <a:custGeom>
            <a:avLst/>
            <a:gdLst>
              <a:gd name="T0" fmla="*/ 2147483647 w 50"/>
              <a:gd name="T1" fmla="*/ 2147483647 h 86"/>
              <a:gd name="T2" fmla="*/ 0 w 50"/>
              <a:gd name="T3" fmla="*/ 2147483647 h 86"/>
              <a:gd name="T4" fmla="*/ 0 w 50"/>
              <a:gd name="T5" fmla="*/ 2147483647 h 86"/>
              <a:gd name="T6" fmla="*/ 0 w 50"/>
              <a:gd name="T7" fmla="*/ 2147483647 h 86"/>
              <a:gd name="T8" fmla="*/ 2147483647 w 50"/>
              <a:gd name="T9" fmla="*/ 2147483647 h 86"/>
              <a:gd name="T10" fmla="*/ 2147483647 w 50"/>
              <a:gd name="T11" fmla="*/ 0 h 86"/>
              <a:gd name="T12" fmla="*/ 2147483647 w 50"/>
              <a:gd name="T13" fmla="*/ 0 h 86"/>
              <a:gd name="T14" fmla="*/ 2147483647 w 50"/>
              <a:gd name="T15" fmla="*/ 2147483647 h 86"/>
              <a:gd name="T16" fmla="*/ 2147483647 w 50"/>
              <a:gd name="T17" fmla="*/ 2147483647 h 86"/>
              <a:gd name="T18" fmla="*/ 2147483647 w 50"/>
              <a:gd name="T19" fmla="*/ 2147483647 h 86"/>
              <a:gd name="T20" fmla="*/ 2147483647 w 50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"/>
              <a:gd name="T34" fmla="*/ 0 h 86"/>
              <a:gd name="T35" fmla="*/ 50 w 50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" h="86">
                <a:moveTo>
                  <a:pt x="26" y="68"/>
                </a:moveTo>
                <a:lnTo>
                  <a:pt x="0" y="82"/>
                </a:lnTo>
                <a:lnTo>
                  <a:pt x="0" y="80"/>
                </a:lnTo>
                <a:lnTo>
                  <a:pt x="14" y="46"/>
                </a:lnTo>
                <a:lnTo>
                  <a:pt x="32" y="0"/>
                </a:lnTo>
                <a:lnTo>
                  <a:pt x="42" y="48"/>
                </a:lnTo>
                <a:lnTo>
                  <a:pt x="50" y="86"/>
                </a:lnTo>
                <a:lnTo>
                  <a:pt x="26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Freeform 17"/>
          <p:cNvSpPr>
            <a:spLocks/>
          </p:cNvSpPr>
          <p:nvPr/>
        </p:nvSpPr>
        <p:spPr bwMode="auto">
          <a:xfrm>
            <a:off x="6103938" y="5302250"/>
            <a:ext cx="92075" cy="153988"/>
          </a:xfrm>
          <a:custGeom>
            <a:avLst/>
            <a:gdLst>
              <a:gd name="T0" fmla="*/ 2147483647 w 52"/>
              <a:gd name="T1" fmla="*/ 2147483647 h 86"/>
              <a:gd name="T2" fmla="*/ 0 w 52"/>
              <a:gd name="T3" fmla="*/ 2147483647 h 86"/>
              <a:gd name="T4" fmla="*/ 0 w 52"/>
              <a:gd name="T5" fmla="*/ 2147483647 h 86"/>
              <a:gd name="T6" fmla="*/ 0 w 52"/>
              <a:gd name="T7" fmla="*/ 2147483647 h 86"/>
              <a:gd name="T8" fmla="*/ 2147483647 w 52"/>
              <a:gd name="T9" fmla="*/ 2147483647 h 86"/>
              <a:gd name="T10" fmla="*/ 2147483647 w 52"/>
              <a:gd name="T11" fmla="*/ 0 h 86"/>
              <a:gd name="T12" fmla="*/ 2147483647 w 52"/>
              <a:gd name="T13" fmla="*/ 0 h 86"/>
              <a:gd name="T14" fmla="*/ 2147483647 w 52"/>
              <a:gd name="T15" fmla="*/ 2147483647 h 86"/>
              <a:gd name="T16" fmla="*/ 2147483647 w 52"/>
              <a:gd name="T17" fmla="*/ 2147483647 h 86"/>
              <a:gd name="T18" fmla="*/ 2147483647 w 52"/>
              <a:gd name="T19" fmla="*/ 2147483647 h 86"/>
              <a:gd name="T20" fmla="*/ 2147483647 w 52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"/>
              <a:gd name="T34" fmla="*/ 0 h 86"/>
              <a:gd name="T35" fmla="*/ 52 w 52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" h="86">
                <a:moveTo>
                  <a:pt x="28" y="64"/>
                </a:moveTo>
                <a:lnTo>
                  <a:pt x="0" y="68"/>
                </a:lnTo>
                <a:lnTo>
                  <a:pt x="22" y="38"/>
                </a:lnTo>
                <a:lnTo>
                  <a:pt x="52" y="0"/>
                </a:lnTo>
                <a:lnTo>
                  <a:pt x="48" y="48"/>
                </a:lnTo>
                <a:lnTo>
                  <a:pt x="46" y="86"/>
                </a:lnTo>
                <a:lnTo>
                  <a:pt x="28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Line 18"/>
          <p:cNvSpPr>
            <a:spLocks noChangeShapeType="1"/>
          </p:cNvSpPr>
          <p:nvPr/>
        </p:nvSpPr>
        <p:spPr bwMode="auto">
          <a:xfrm flipH="1">
            <a:off x="6321425" y="4316413"/>
            <a:ext cx="34925" cy="358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Freeform 20"/>
          <p:cNvSpPr>
            <a:spLocks/>
          </p:cNvSpPr>
          <p:nvPr/>
        </p:nvSpPr>
        <p:spPr bwMode="auto">
          <a:xfrm>
            <a:off x="4595813" y="1635125"/>
            <a:ext cx="87312" cy="149225"/>
          </a:xfrm>
          <a:custGeom>
            <a:avLst/>
            <a:gdLst>
              <a:gd name="T0" fmla="*/ 2147483647 w 50"/>
              <a:gd name="T1" fmla="*/ 2147483647 h 84"/>
              <a:gd name="T2" fmla="*/ 0 w 50"/>
              <a:gd name="T3" fmla="*/ 2147483647 h 84"/>
              <a:gd name="T4" fmla="*/ 0 w 50"/>
              <a:gd name="T5" fmla="*/ 2147483647 h 84"/>
              <a:gd name="T6" fmla="*/ 0 w 50"/>
              <a:gd name="T7" fmla="*/ 2147483647 h 84"/>
              <a:gd name="T8" fmla="*/ 2147483647 w 50"/>
              <a:gd name="T9" fmla="*/ 2147483647 h 84"/>
              <a:gd name="T10" fmla="*/ 2147483647 w 50"/>
              <a:gd name="T11" fmla="*/ 0 h 84"/>
              <a:gd name="T12" fmla="*/ 2147483647 w 50"/>
              <a:gd name="T13" fmla="*/ 0 h 84"/>
              <a:gd name="T14" fmla="*/ 2147483647 w 50"/>
              <a:gd name="T15" fmla="*/ 2147483647 h 84"/>
              <a:gd name="T16" fmla="*/ 2147483647 w 50"/>
              <a:gd name="T17" fmla="*/ 2147483647 h 84"/>
              <a:gd name="T18" fmla="*/ 2147483647 w 50"/>
              <a:gd name="T19" fmla="*/ 2147483647 h 84"/>
              <a:gd name="T20" fmla="*/ 2147483647 w 50"/>
              <a:gd name="T21" fmla="*/ 2147483647 h 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"/>
              <a:gd name="T34" fmla="*/ 0 h 84"/>
              <a:gd name="T35" fmla="*/ 50 w 50"/>
              <a:gd name="T36" fmla="*/ 84 h 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" h="84">
                <a:moveTo>
                  <a:pt x="26" y="68"/>
                </a:moveTo>
                <a:lnTo>
                  <a:pt x="0" y="82"/>
                </a:lnTo>
                <a:lnTo>
                  <a:pt x="0" y="80"/>
                </a:lnTo>
                <a:lnTo>
                  <a:pt x="14" y="46"/>
                </a:lnTo>
                <a:lnTo>
                  <a:pt x="30" y="0"/>
                </a:lnTo>
                <a:lnTo>
                  <a:pt x="42" y="46"/>
                </a:lnTo>
                <a:lnTo>
                  <a:pt x="50" y="84"/>
                </a:lnTo>
                <a:lnTo>
                  <a:pt x="26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Freeform 21"/>
          <p:cNvSpPr>
            <a:spLocks/>
          </p:cNvSpPr>
          <p:nvPr/>
        </p:nvSpPr>
        <p:spPr bwMode="auto">
          <a:xfrm>
            <a:off x="4953000" y="1704975"/>
            <a:ext cx="88900" cy="149225"/>
          </a:xfrm>
          <a:custGeom>
            <a:avLst/>
            <a:gdLst>
              <a:gd name="T0" fmla="*/ 2147483647 w 50"/>
              <a:gd name="T1" fmla="*/ 2147483647 h 84"/>
              <a:gd name="T2" fmla="*/ 0 w 50"/>
              <a:gd name="T3" fmla="*/ 2147483647 h 84"/>
              <a:gd name="T4" fmla="*/ 0 w 50"/>
              <a:gd name="T5" fmla="*/ 2147483647 h 84"/>
              <a:gd name="T6" fmla="*/ 0 w 50"/>
              <a:gd name="T7" fmla="*/ 2147483647 h 84"/>
              <a:gd name="T8" fmla="*/ 2147483647 w 50"/>
              <a:gd name="T9" fmla="*/ 2147483647 h 84"/>
              <a:gd name="T10" fmla="*/ 2147483647 w 50"/>
              <a:gd name="T11" fmla="*/ 0 h 84"/>
              <a:gd name="T12" fmla="*/ 2147483647 w 50"/>
              <a:gd name="T13" fmla="*/ 0 h 84"/>
              <a:gd name="T14" fmla="*/ 2147483647 w 50"/>
              <a:gd name="T15" fmla="*/ 2147483647 h 84"/>
              <a:gd name="T16" fmla="*/ 2147483647 w 50"/>
              <a:gd name="T17" fmla="*/ 2147483647 h 84"/>
              <a:gd name="T18" fmla="*/ 2147483647 w 50"/>
              <a:gd name="T19" fmla="*/ 2147483647 h 84"/>
              <a:gd name="T20" fmla="*/ 2147483647 w 50"/>
              <a:gd name="T21" fmla="*/ 2147483647 h 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"/>
              <a:gd name="T34" fmla="*/ 0 h 84"/>
              <a:gd name="T35" fmla="*/ 50 w 50"/>
              <a:gd name="T36" fmla="*/ 84 h 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" h="84">
                <a:moveTo>
                  <a:pt x="26" y="66"/>
                </a:moveTo>
                <a:lnTo>
                  <a:pt x="0" y="78"/>
                </a:lnTo>
                <a:lnTo>
                  <a:pt x="16" y="44"/>
                </a:lnTo>
                <a:lnTo>
                  <a:pt x="34" y="0"/>
                </a:lnTo>
                <a:lnTo>
                  <a:pt x="42" y="46"/>
                </a:lnTo>
                <a:lnTo>
                  <a:pt x="50" y="84"/>
                </a:lnTo>
                <a:lnTo>
                  <a:pt x="2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Freeform 22"/>
          <p:cNvSpPr>
            <a:spLocks/>
          </p:cNvSpPr>
          <p:nvPr/>
        </p:nvSpPr>
        <p:spPr bwMode="auto">
          <a:xfrm>
            <a:off x="5468938" y="1733550"/>
            <a:ext cx="85725" cy="153988"/>
          </a:xfrm>
          <a:custGeom>
            <a:avLst/>
            <a:gdLst>
              <a:gd name="T0" fmla="*/ 2147483647 w 48"/>
              <a:gd name="T1" fmla="*/ 2147483647 h 86"/>
              <a:gd name="T2" fmla="*/ 0 w 48"/>
              <a:gd name="T3" fmla="*/ 2147483647 h 86"/>
              <a:gd name="T4" fmla="*/ 0 w 48"/>
              <a:gd name="T5" fmla="*/ 2147483647 h 86"/>
              <a:gd name="T6" fmla="*/ 0 w 48"/>
              <a:gd name="T7" fmla="*/ 2147483647 h 86"/>
              <a:gd name="T8" fmla="*/ 2147483647 w 48"/>
              <a:gd name="T9" fmla="*/ 2147483647 h 86"/>
              <a:gd name="T10" fmla="*/ 2147483647 w 48"/>
              <a:gd name="T11" fmla="*/ 0 h 86"/>
              <a:gd name="T12" fmla="*/ 2147483647 w 48"/>
              <a:gd name="T13" fmla="*/ 0 h 86"/>
              <a:gd name="T14" fmla="*/ 2147483647 w 48"/>
              <a:gd name="T15" fmla="*/ 2147483647 h 86"/>
              <a:gd name="T16" fmla="*/ 2147483647 w 48"/>
              <a:gd name="T17" fmla="*/ 2147483647 h 86"/>
              <a:gd name="T18" fmla="*/ 2147483647 w 48"/>
              <a:gd name="T19" fmla="*/ 2147483647 h 86"/>
              <a:gd name="T20" fmla="*/ 2147483647 w 48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"/>
              <a:gd name="T34" fmla="*/ 0 h 86"/>
              <a:gd name="T35" fmla="*/ 48 w 48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" h="86">
                <a:moveTo>
                  <a:pt x="20" y="66"/>
                </a:moveTo>
                <a:lnTo>
                  <a:pt x="0" y="86"/>
                </a:lnTo>
                <a:lnTo>
                  <a:pt x="2" y="48"/>
                </a:lnTo>
                <a:lnTo>
                  <a:pt x="2" y="0"/>
                </a:lnTo>
                <a:lnTo>
                  <a:pt x="28" y="40"/>
                </a:lnTo>
                <a:lnTo>
                  <a:pt x="48" y="72"/>
                </a:lnTo>
                <a:lnTo>
                  <a:pt x="48" y="74"/>
                </a:lnTo>
                <a:lnTo>
                  <a:pt x="20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Freeform 23"/>
          <p:cNvSpPr>
            <a:spLocks/>
          </p:cNvSpPr>
          <p:nvPr/>
        </p:nvSpPr>
        <p:spPr bwMode="auto">
          <a:xfrm>
            <a:off x="5862638" y="1716088"/>
            <a:ext cx="88900" cy="152400"/>
          </a:xfrm>
          <a:custGeom>
            <a:avLst/>
            <a:gdLst>
              <a:gd name="T0" fmla="*/ 2147483647 w 50"/>
              <a:gd name="T1" fmla="*/ 2147483647 h 86"/>
              <a:gd name="T2" fmla="*/ 0 w 50"/>
              <a:gd name="T3" fmla="*/ 2147483647 h 86"/>
              <a:gd name="T4" fmla="*/ 0 w 50"/>
              <a:gd name="T5" fmla="*/ 2147483647 h 86"/>
              <a:gd name="T6" fmla="*/ 0 w 50"/>
              <a:gd name="T7" fmla="*/ 2147483647 h 86"/>
              <a:gd name="T8" fmla="*/ 2147483647 w 50"/>
              <a:gd name="T9" fmla="*/ 2147483647 h 86"/>
              <a:gd name="T10" fmla="*/ 2147483647 w 50"/>
              <a:gd name="T11" fmla="*/ 0 h 86"/>
              <a:gd name="T12" fmla="*/ 2147483647 w 50"/>
              <a:gd name="T13" fmla="*/ 0 h 86"/>
              <a:gd name="T14" fmla="*/ 2147483647 w 50"/>
              <a:gd name="T15" fmla="*/ 2147483647 h 86"/>
              <a:gd name="T16" fmla="*/ 2147483647 w 50"/>
              <a:gd name="T17" fmla="*/ 2147483647 h 86"/>
              <a:gd name="T18" fmla="*/ 2147483647 w 50"/>
              <a:gd name="T19" fmla="*/ 2147483647 h 86"/>
              <a:gd name="T20" fmla="*/ 2147483647 w 50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"/>
              <a:gd name="T34" fmla="*/ 0 h 86"/>
              <a:gd name="T35" fmla="*/ 50 w 50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" h="86">
                <a:moveTo>
                  <a:pt x="28" y="66"/>
                </a:moveTo>
                <a:lnTo>
                  <a:pt x="0" y="74"/>
                </a:lnTo>
                <a:lnTo>
                  <a:pt x="20" y="42"/>
                </a:lnTo>
                <a:lnTo>
                  <a:pt x="44" y="0"/>
                </a:lnTo>
                <a:lnTo>
                  <a:pt x="46" y="48"/>
                </a:lnTo>
                <a:lnTo>
                  <a:pt x="50" y="86"/>
                </a:lnTo>
                <a:lnTo>
                  <a:pt x="48" y="86"/>
                </a:lnTo>
                <a:lnTo>
                  <a:pt x="2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Freeform 24"/>
          <p:cNvSpPr>
            <a:spLocks/>
          </p:cNvSpPr>
          <p:nvPr/>
        </p:nvSpPr>
        <p:spPr bwMode="auto">
          <a:xfrm>
            <a:off x="4719638" y="2370138"/>
            <a:ext cx="88900" cy="155575"/>
          </a:xfrm>
          <a:custGeom>
            <a:avLst/>
            <a:gdLst>
              <a:gd name="T0" fmla="*/ 2147483647 w 50"/>
              <a:gd name="T1" fmla="*/ 2147483647 h 88"/>
              <a:gd name="T2" fmla="*/ 2147483647 w 50"/>
              <a:gd name="T3" fmla="*/ 2147483647 h 88"/>
              <a:gd name="T4" fmla="*/ 2147483647 w 50"/>
              <a:gd name="T5" fmla="*/ 2147483647 h 88"/>
              <a:gd name="T6" fmla="*/ 2147483647 w 50"/>
              <a:gd name="T7" fmla="*/ 2147483647 h 88"/>
              <a:gd name="T8" fmla="*/ 2147483647 w 50"/>
              <a:gd name="T9" fmla="*/ 2147483647 h 88"/>
              <a:gd name="T10" fmla="*/ 0 w 50"/>
              <a:gd name="T11" fmla="*/ 0 h 88"/>
              <a:gd name="T12" fmla="*/ 0 w 50"/>
              <a:gd name="T13" fmla="*/ 0 h 88"/>
              <a:gd name="T14" fmla="*/ 2147483647 w 50"/>
              <a:gd name="T15" fmla="*/ 2147483647 h 88"/>
              <a:gd name="T16" fmla="*/ 2147483647 w 50"/>
              <a:gd name="T17" fmla="*/ 2147483647 h 88"/>
              <a:gd name="T18" fmla="*/ 2147483647 w 50"/>
              <a:gd name="T19" fmla="*/ 2147483647 h 88"/>
              <a:gd name="T20" fmla="*/ 2147483647 w 50"/>
              <a:gd name="T21" fmla="*/ 2147483647 h 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"/>
              <a:gd name="T34" fmla="*/ 0 h 88"/>
              <a:gd name="T35" fmla="*/ 50 w 50"/>
              <a:gd name="T36" fmla="*/ 88 h 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" h="88">
                <a:moveTo>
                  <a:pt x="22" y="66"/>
                </a:moveTo>
                <a:lnTo>
                  <a:pt x="2" y="88"/>
                </a:lnTo>
                <a:lnTo>
                  <a:pt x="2" y="50"/>
                </a:lnTo>
                <a:lnTo>
                  <a:pt x="0" y="0"/>
                </a:lnTo>
                <a:lnTo>
                  <a:pt x="28" y="42"/>
                </a:lnTo>
                <a:lnTo>
                  <a:pt x="50" y="72"/>
                </a:lnTo>
                <a:lnTo>
                  <a:pt x="22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Freeform 25"/>
          <p:cNvSpPr>
            <a:spLocks/>
          </p:cNvSpPr>
          <p:nvPr/>
        </p:nvSpPr>
        <p:spPr bwMode="auto">
          <a:xfrm>
            <a:off x="5116513" y="2427288"/>
            <a:ext cx="134937" cy="134937"/>
          </a:xfrm>
          <a:custGeom>
            <a:avLst/>
            <a:gdLst>
              <a:gd name="T0" fmla="*/ 2147483647 w 76"/>
              <a:gd name="T1" fmla="*/ 2147483647 h 76"/>
              <a:gd name="T2" fmla="*/ 2147483647 w 76"/>
              <a:gd name="T3" fmla="*/ 2147483647 h 76"/>
              <a:gd name="T4" fmla="*/ 2147483647 w 76"/>
              <a:gd name="T5" fmla="*/ 2147483647 h 76"/>
              <a:gd name="T6" fmla="*/ 2147483647 w 76"/>
              <a:gd name="T7" fmla="*/ 2147483647 h 76"/>
              <a:gd name="T8" fmla="*/ 2147483647 w 76"/>
              <a:gd name="T9" fmla="*/ 2147483647 h 76"/>
              <a:gd name="T10" fmla="*/ 0 w 76"/>
              <a:gd name="T11" fmla="*/ 0 h 76"/>
              <a:gd name="T12" fmla="*/ 0 w 76"/>
              <a:gd name="T13" fmla="*/ 0 h 76"/>
              <a:gd name="T14" fmla="*/ 2147483647 w 76"/>
              <a:gd name="T15" fmla="*/ 2147483647 h 76"/>
              <a:gd name="T16" fmla="*/ 2147483647 w 76"/>
              <a:gd name="T17" fmla="*/ 2147483647 h 76"/>
              <a:gd name="T18" fmla="*/ 2147483647 w 76"/>
              <a:gd name="T19" fmla="*/ 2147483647 h 76"/>
              <a:gd name="T20" fmla="*/ 2147483647 w 76"/>
              <a:gd name="T21" fmla="*/ 2147483647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"/>
              <a:gd name="T34" fmla="*/ 0 h 76"/>
              <a:gd name="T35" fmla="*/ 76 w 76"/>
              <a:gd name="T36" fmla="*/ 76 h 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" h="76">
                <a:moveTo>
                  <a:pt x="48" y="46"/>
                </a:moveTo>
                <a:lnTo>
                  <a:pt x="42" y="76"/>
                </a:lnTo>
                <a:lnTo>
                  <a:pt x="42" y="74"/>
                </a:lnTo>
                <a:lnTo>
                  <a:pt x="24" y="42"/>
                </a:lnTo>
                <a:lnTo>
                  <a:pt x="0" y="0"/>
                </a:lnTo>
                <a:lnTo>
                  <a:pt x="42" y="22"/>
                </a:lnTo>
                <a:lnTo>
                  <a:pt x="76" y="38"/>
                </a:lnTo>
                <a:lnTo>
                  <a:pt x="76" y="40"/>
                </a:lnTo>
                <a:lnTo>
                  <a:pt x="48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Freeform 26"/>
          <p:cNvSpPr>
            <a:spLocks/>
          </p:cNvSpPr>
          <p:nvPr/>
        </p:nvSpPr>
        <p:spPr bwMode="auto">
          <a:xfrm>
            <a:off x="5876925" y="2511425"/>
            <a:ext cx="138113" cy="131763"/>
          </a:xfrm>
          <a:custGeom>
            <a:avLst/>
            <a:gdLst>
              <a:gd name="T0" fmla="*/ 2147483647 w 78"/>
              <a:gd name="T1" fmla="*/ 2147483647 h 74"/>
              <a:gd name="T2" fmla="*/ 2147483647 w 78"/>
              <a:gd name="T3" fmla="*/ 2147483647 h 74"/>
              <a:gd name="T4" fmla="*/ 2147483647 w 78"/>
              <a:gd name="T5" fmla="*/ 2147483647 h 74"/>
              <a:gd name="T6" fmla="*/ 2147483647 w 78"/>
              <a:gd name="T7" fmla="*/ 2147483647 h 74"/>
              <a:gd name="T8" fmla="*/ 2147483647 w 78"/>
              <a:gd name="T9" fmla="*/ 2147483647 h 74"/>
              <a:gd name="T10" fmla="*/ 0 w 78"/>
              <a:gd name="T11" fmla="*/ 0 h 74"/>
              <a:gd name="T12" fmla="*/ 0 w 78"/>
              <a:gd name="T13" fmla="*/ 0 h 74"/>
              <a:gd name="T14" fmla="*/ 2147483647 w 78"/>
              <a:gd name="T15" fmla="*/ 2147483647 h 74"/>
              <a:gd name="T16" fmla="*/ 2147483647 w 78"/>
              <a:gd name="T17" fmla="*/ 2147483647 h 74"/>
              <a:gd name="T18" fmla="*/ 2147483647 w 78"/>
              <a:gd name="T19" fmla="*/ 2147483647 h 74"/>
              <a:gd name="T20" fmla="*/ 2147483647 w 78"/>
              <a:gd name="T21" fmla="*/ 2147483647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8"/>
              <a:gd name="T34" fmla="*/ 0 h 74"/>
              <a:gd name="T35" fmla="*/ 78 w 78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8" h="74">
                <a:moveTo>
                  <a:pt x="50" y="46"/>
                </a:moveTo>
                <a:lnTo>
                  <a:pt x="44" y="74"/>
                </a:lnTo>
                <a:lnTo>
                  <a:pt x="42" y="74"/>
                </a:lnTo>
                <a:lnTo>
                  <a:pt x="24" y="42"/>
                </a:lnTo>
                <a:lnTo>
                  <a:pt x="0" y="0"/>
                </a:lnTo>
                <a:lnTo>
                  <a:pt x="44" y="22"/>
                </a:lnTo>
                <a:lnTo>
                  <a:pt x="78" y="38"/>
                </a:lnTo>
                <a:lnTo>
                  <a:pt x="50" y="4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7" name="Freeform 27"/>
          <p:cNvSpPr>
            <a:spLocks/>
          </p:cNvSpPr>
          <p:nvPr/>
        </p:nvSpPr>
        <p:spPr bwMode="auto">
          <a:xfrm>
            <a:off x="5561013" y="2344738"/>
            <a:ext cx="88900" cy="149225"/>
          </a:xfrm>
          <a:custGeom>
            <a:avLst/>
            <a:gdLst>
              <a:gd name="T0" fmla="*/ 2147483647 w 50"/>
              <a:gd name="T1" fmla="*/ 2147483647 h 84"/>
              <a:gd name="T2" fmla="*/ 0 w 50"/>
              <a:gd name="T3" fmla="*/ 2147483647 h 84"/>
              <a:gd name="T4" fmla="*/ 0 w 50"/>
              <a:gd name="T5" fmla="*/ 2147483647 h 84"/>
              <a:gd name="T6" fmla="*/ 0 w 50"/>
              <a:gd name="T7" fmla="*/ 2147483647 h 84"/>
              <a:gd name="T8" fmla="*/ 2147483647 w 50"/>
              <a:gd name="T9" fmla="*/ 2147483647 h 84"/>
              <a:gd name="T10" fmla="*/ 2147483647 w 50"/>
              <a:gd name="T11" fmla="*/ 0 h 84"/>
              <a:gd name="T12" fmla="*/ 2147483647 w 50"/>
              <a:gd name="T13" fmla="*/ 0 h 84"/>
              <a:gd name="T14" fmla="*/ 2147483647 w 50"/>
              <a:gd name="T15" fmla="*/ 2147483647 h 84"/>
              <a:gd name="T16" fmla="*/ 2147483647 w 50"/>
              <a:gd name="T17" fmla="*/ 2147483647 h 84"/>
              <a:gd name="T18" fmla="*/ 2147483647 w 50"/>
              <a:gd name="T19" fmla="*/ 2147483647 h 84"/>
              <a:gd name="T20" fmla="*/ 2147483647 w 50"/>
              <a:gd name="T21" fmla="*/ 2147483647 h 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0"/>
              <a:gd name="T34" fmla="*/ 0 h 84"/>
              <a:gd name="T35" fmla="*/ 50 w 50"/>
              <a:gd name="T36" fmla="*/ 84 h 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0" h="84">
                <a:moveTo>
                  <a:pt x="26" y="68"/>
                </a:moveTo>
                <a:lnTo>
                  <a:pt x="0" y="84"/>
                </a:lnTo>
                <a:lnTo>
                  <a:pt x="10" y="48"/>
                </a:lnTo>
                <a:lnTo>
                  <a:pt x="22" y="0"/>
                </a:lnTo>
                <a:lnTo>
                  <a:pt x="38" y="46"/>
                </a:lnTo>
                <a:lnTo>
                  <a:pt x="50" y="82"/>
                </a:lnTo>
                <a:lnTo>
                  <a:pt x="50" y="84"/>
                </a:lnTo>
                <a:lnTo>
                  <a:pt x="26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Freeform 28"/>
          <p:cNvSpPr>
            <a:spLocks/>
          </p:cNvSpPr>
          <p:nvPr/>
        </p:nvSpPr>
        <p:spPr bwMode="auto">
          <a:xfrm>
            <a:off x="5656263" y="3246438"/>
            <a:ext cx="153987" cy="111125"/>
          </a:xfrm>
          <a:custGeom>
            <a:avLst/>
            <a:gdLst>
              <a:gd name="T0" fmla="*/ 2147483647 w 86"/>
              <a:gd name="T1" fmla="*/ 2147483647 h 62"/>
              <a:gd name="T2" fmla="*/ 2147483647 w 86"/>
              <a:gd name="T3" fmla="*/ 2147483647 h 62"/>
              <a:gd name="T4" fmla="*/ 2147483647 w 86"/>
              <a:gd name="T5" fmla="*/ 2147483647 h 62"/>
              <a:gd name="T6" fmla="*/ 2147483647 w 86"/>
              <a:gd name="T7" fmla="*/ 2147483647 h 62"/>
              <a:gd name="T8" fmla="*/ 2147483647 w 86"/>
              <a:gd name="T9" fmla="*/ 2147483647 h 62"/>
              <a:gd name="T10" fmla="*/ 0 w 86"/>
              <a:gd name="T11" fmla="*/ 0 h 62"/>
              <a:gd name="T12" fmla="*/ 0 w 86"/>
              <a:gd name="T13" fmla="*/ 0 h 62"/>
              <a:gd name="T14" fmla="*/ 2147483647 w 86"/>
              <a:gd name="T15" fmla="*/ 2147483647 h 62"/>
              <a:gd name="T16" fmla="*/ 2147483647 w 86"/>
              <a:gd name="T17" fmla="*/ 2147483647 h 62"/>
              <a:gd name="T18" fmla="*/ 2147483647 w 86"/>
              <a:gd name="T19" fmla="*/ 2147483647 h 62"/>
              <a:gd name="T20" fmla="*/ 2147483647 w 86"/>
              <a:gd name="T21" fmla="*/ 2147483647 h 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"/>
              <a:gd name="T34" fmla="*/ 0 h 62"/>
              <a:gd name="T35" fmla="*/ 86 w 86"/>
              <a:gd name="T36" fmla="*/ 62 h 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" h="62">
                <a:moveTo>
                  <a:pt x="60" y="32"/>
                </a:moveTo>
                <a:lnTo>
                  <a:pt x="62" y="62"/>
                </a:lnTo>
                <a:lnTo>
                  <a:pt x="60" y="62"/>
                </a:lnTo>
                <a:lnTo>
                  <a:pt x="34" y="34"/>
                </a:lnTo>
                <a:lnTo>
                  <a:pt x="0" y="0"/>
                </a:lnTo>
                <a:lnTo>
                  <a:pt x="48" y="10"/>
                </a:lnTo>
                <a:lnTo>
                  <a:pt x="86" y="18"/>
                </a:lnTo>
                <a:lnTo>
                  <a:pt x="60" y="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Freeform 29"/>
          <p:cNvSpPr>
            <a:spLocks/>
          </p:cNvSpPr>
          <p:nvPr/>
        </p:nvSpPr>
        <p:spPr bwMode="auto">
          <a:xfrm>
            <a:off x="6189663" y="3200400"/>
            <a:ext cx="92075" cy="152400"/>
          </a:xfrm>
          <a:custGeom>
            <a:avLst/>
            <a:gdLst>
              <a:gd name="T0" fmla="*/ 2147483647 w 52"/>
              <a:gd name="T1" fmla="*/ 2147483647 h 86"/>
              <a:gd name="T2" fmla="*/ 2147483647 w 52"/>
              <a:gd name="T3" fmla="*/ 2147483647 h 86"/>
              <a:gd name="T4" fmla="*/ 2147483647 w 52"/>
              <a:gd name="T5" fmla="*/ 2147483647 h 86"/>
              <a:gd name="T6" fmla="*/ 2147483647 w 52"/>
              <a:gd name="T7" fmla="*/ 2147483647 h 86"/>
              <a:gd name="T8" fmla="*/ 2147483647 w 52"/>
              <a:gd name="T9" fmla="*/ 2147483647 h 86"/>
              <a:gd name="T10" fmla="*/ 0 w 52"/>
              <a:gd name="T11" fmla="*/ 0 h 86"/>
              <a:gd name="T12" fmla="*/ 0 w 52"/>
              <a:gd name="T13" fmla="*/ 0 h 86"/>
              <a:gd name="T14" fmla="*/ 2147483647 w 52"/>
              <a:gd name="T15" fmla="*/ 2147483647 h 86"/>
              <a:gd name="T16" fmla="*/ 2147483647 w 52"/>
              <a:gd name="T17" fmla="*/ 2147483647 h 86"/>
              <a:gd name="T18" fmla="*/ 2147483647 w 52"/>
              <a:gd name="T19" fmla="*/ 2147483647 h 86"/>
              <a:gd name="T20" fmla="*/ 2147483647 w 52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"/>
              <a:gd name="T34" fmla="*/ 0 h 86"/>
              <a:gd name="T35" fmla="*/ 52 w 52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" h="86">
                <a:moveTo>
                  <a:pt x="22" y="64"/>
                </a:moveTo>
                <a:lnTo>
                  <a:pt x="4" y="86"/>
                </a:lnTo>
                <a:lnTo>
                  <a:pt x="2" y="48"/>
                </a:lnTo>
                <a:lnTo>
                  <a:pt x="0" y="0"/>
                </a:lnTo>
                <a:lnTo>
                  <a:pt x="28" y="38"/>
                </a:lnTo>
                <a:lnTo>
                  <a:pt x="52" y="68"/>
                </a:lnTo>
                <a:lnTo>
                  <a:pt x="52" y="70"/>
                </a:lnTo>
                <a:lnTo>
                  <a:pt x="22" y="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Text Box 160"/>
          <p:cNvSpPr txBox="1">
            <a:spLocks noChangeArrowheads="1"/>
          </p:cNvSpPr>
          <p:nvPr/>
        </p:nvSpPr>
        <p:spPr bwMode="auto">
          <a:xfrm>
            <a:off x="1360488" y="449263"/>
            <a:ext cx="1252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/>
              <a:t>Cross section of</a:t>
            </a:r>
          </a:p>
          <a:p>
            <a:pPr algn="ctr"/>
            <a:r>
              <a:rPr lang="en-US" sz="900" b="1"/>
              <a:t>seminiferous tubules</a:t>
            </a:r>
          </a:p>
        </p:txBody>
      </p:sp>
      <p:sp>
        <p:nvSpPr>
          <p:cNvPr id="21531" name="Text Box 161"/>
          <p:cNvSpPr txBox="1">
            <a:spLocks noChangeArrowheads="1"/>
          </p:cNvSpPr>
          <p:nvPr/>
        </p:nvSpPr>
        <p:spPr bwMode="auto">
          <a:xfrm>
            <a:off x="2890838" y="730250"/>
            <a:ext cx="1189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Lumen of</a:t>
            </a:r>
          </a:p>
          <a:p>
            <a:r>
              <a:rPr lang="en-US" sz="900" b="1"/>
              <a:t>seminiferous tubule</a:t>
            </a:r>
          </a:p>
        </p:txBody>
      </p:sp>
      <p:sp>
        <p:nvSpPr>
          <p:cNvPr id="21532" name="Text Box 162"/>
          <p:cNvSpPr txBox="1">
            <a:spLocks noChangeArrowheads="1"/>
          </p:cNvSpPr>
          <p:nvPr/>
        </p:nvSpPr>
        <p:spPr bwMode="auto">
          <a:xfrm>
            <a:off x="2890838" y="1281113"/>
            <a:ext cx="4508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Sperm</a:t>
            </a:r>
          </a:p>
        </p:txBody>
      </p:sp>
      <p:sp>
        <p:nvSpPr>
          <p:cNvPr id="21533" name="Text Box 164"/>
          <p:cNvSpPr txBox="1">
            <a:spLocks noChangeArrowheads="1"/>
          </p:cNvSpPr>
          <p:nvPr/>
        </p:nvSpPr>
        <p:spPr bwMode="auto">
          <a:xfrm>
            <a:off x="2890838" y="2932113"/>
            <a:ext cx="14636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Secondary spermatocyte</a:t>
            </a:r>
          </a:p>
        </p:txBody>
      </p:sp>
      <p:sp>
        <p:nvSpPr>
          <p:cNvPr id="21534" name="Text Box 165"/>
          <p:cNvSpPr txBox="1">
            <a:spLocks noChangeArrowheads="1"/>
          </p:cNvSpPr>
          <p:nvPr/>
        </p:nvSpPr>
        <p:spPr bwMode="auto">
          <a:xfrm>
            <a:off x="2890838" y="3586163"/>
            <a:ext cx="11826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Blood–testis barrier</a:t>
            </a:r>
          </a:p>
        </p:txBody>
      </p:sp>
      <p:sp>
        <p:nvSpPr>
          <p:cNvPr id="21535" name="Text Box 166"/>
          <p:cNvSpPr txBox="1">
            <a:spLocks noChangeArrowheads="1"/>
          </p:cNvSpPr>
          <p:nvPr/>
        </p:nvSpPr>
        <p:spPr bwMode="auto">
          <a:xfrm>
            <a:off x="2897188" y="3817938"/>
            <a:ext cx="842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Primary</a:t>
            </a:r>
          </a:p>
          <a:p>
            <a:r>
              <a:rPr lang="en-US" sz="900" b="1"/>
              <a:t>spermatocyte</a:t>
            </a:r>
          </a:p>
        </p:txBody>
      </p:sp>
      <p:sp>
        <p:nvSpPr>
          <p:cNvPr id="21536" name="Text Box 167"/>
          <p:cNvSpPr txBox="1">
            <a:spLocks noChangeArrowheads="1"/>
          </p:cNvSpPr>
          <p:nvPr/>
        </p:nvSpPr>
        <p:spPr bwMode="auto">
          <a:xfrm>
            <a:off x="2890838" y="4219575"/>
            <a:ext cx="1079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Sustentacular cell</a:t>
            </a:r>
          </a:p>
        </p:txBody>
      </p:sp>
      <p:sp>
        <p:nvSpPr>
          <p:cNvPr id="21537" name="Text Box 168"/>
          <p:cNvSpPr txBox="1">
            <a:spLocks noChangeArrowheads="1"/>
          </p:cNvSpPr>
          <p:nvPr/>
        </p:nvSpPr>
        <p:spPr bwMode="auto">
          <a:xfrm>
            <a:off x="2890838" y="4864100"/>
            <a:ext cx="14446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Type B spermatogonium</a:t>
            </a:r>
          </a:p>
        </p:txBody>
      </p:sp>
      <p:sp>
        <p:nvSpPr>
          <p:cNvPr id="21538" name="Text Box 169"/>
          <p:cNvSpPr txBox="1">
            <a:spLocks noChangeArrowheads="1"/>
          </p:cNvSpPr>
          <p:nvPr/>
        </p:nvSpPr>
        <p:spPr bwMode="auto">
          <a:xfrm>
            <a:off x="2890838" y="5395913"/>
            <a:ext cx="8556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Tight junction</a:t>
            </a:r>
          </a:p>
        </p:txBody>
      </p:sp>
      <p:sp>
        <p:nvSpPr>
          <p:cNvPr id="21539" name="Text Box 170"/>
          <p:cNvSpPr txBox="1">
            <a:spLocks noChangeArrowheads="1"/>
          </p:cNvSpPr>
          <p:nvPr/>
        </p:nvSpPr>
        <p:spPr bwMode="auto">
          <a:xfrm>
            <a:off x="2890838" y="5732463"/>
            <a:ext cx="144462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Type A spermatogonium</a:t>
            </a:r>
          </a:p>
        </p:txBody>
      </p:sp>
      <p:sp>
        <p:nvSpPr>
          <p:cNvPr id="21540" name="Text Box 171"/>
          <p:cNvSpPr txBox="1">
            <a:spLocks noChangeArrowheads="1"/>
          </p:cNvSpPr>
          <p:nvPr/>
        </p:nvSpPr>
        <p:spPr bwMode="auto">
          <a:xfrm>
            <a:off x="2890838" y="6064250"/>
            <a:ext cx="13287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Basement membrane</a:t>
            </a:r>
          </a:p>
          <a:p>
            <a:r>
              <a:rPr lang="en-US" sz="900" b="1"/>
              <a:t>of seminiferous tubule</a:t>
            </a:r>
          </a:p>
        </p:txBody>
      </p:sp>
      <p:sp>
        <p:nvSpPr>
          <p:cNvPr id="21541" name="Text Box 172"/>
          <p:cNvSpPr txBox="1">
            <a:spLocks noChangeArrowheads="1"/>
          </p:cNvSpPr>
          <p:nvPr/>
        </p:nvSpPr>
        <p:spPr bwMode="auto">
          <a:xfrm>
            <a:off x="6003925" y="1865313"/>
            <a:ext cx="9826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Spermiogenesis</a:t>
            </a:r>
          </a:p>
        </p:txBody>
      </p:sp>
      <p:sp>
        <p:nvSpPr>
          <p:cNvPr id="21542" name="Text Box 173"/>
          <p:cNvSpPr txBox="1">
            <a:spLocks noChangeArrowheads="1"/>
          </p:cNvSpPr>
          <p:nvPr/>
        </p:nvSpPr>
        <p:spPr bwMode="auto">
          <a:xfrm>
            <a:off x="6089650" y="2690813"/>
            <a:ext cx="6127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Meiosis II</a:t>
            </a:r>
          </a:p>
        </p:txBody>
      </p:sp>
      <p:sp>
        <p:nvSpPr>
          <p:cNvPr id="21543" name="Text Box 174"/>
          <p:cNvSpPr txBox="1">
            <a:spLocks noChangeArrowheads="1"/>
          </p:cNvSpPr>
          <p:nvPr/>
        </p:nvSpPr>
        <p:spPr bwMode="auto">
          <a:xfrm>
            <a:off x="6316663" y="3476625"/>
            <a:ext cx="5794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Meiosis I</a:t>
            </a:r>
          </a:p>
        </p:txBody>
      </p:sp>
      <p:sp>
        <p:nvSpPr>
          <p:cNvPr id="21544" name="Text Box 175"/>
          <p:cNvSpPr txBox="1">
            <a:spLocks noChangeArrowheads="1"/>
          </p:cNvSpPr>
          <p:nvPr/>
        </p:nvSpPr>
        <p:spPr bwMode="auto">
          <a:xfrm>
            <a:off x="4708525" y="2236788"/>
            <a:ext cx="1635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n</a:t>
            </a:r>
          </a:p>
        </p:txBody>
      </p:sp>
      <p:sp>
        <p:nvSpPr>
          <p:cNvPr id="21545" name="Text Box 176"/>
          <p:cNvSpPr txBox="1">
            <a:spLocks noChangeArrowheads="1"/>
          </p:cNvSpPr>
          <p:nvPr/>
        </p:nvSpPr>
        <p:spPr bwMode="auto">
          <a:xfrm>
            <a:off x="5021263" y="2316163"/>
            <a:ext cx="1635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n</a:t>
            </a:r>
          </a:p>
        </p:txBody>
      </p:sp>
      <p:sp>
        <p:nvSpPr>
          <p:cNvPr id="21546" name="Text Box 177"/>
          <p:cNvSpPr txBox="1">
            <a:spLocks noChangeArrowheads="1"/>
          </p:cNvSpPr>
          <p:nvPr/>
        </p:nvSpPr>
        <p:spPr bwMode="auto">
          <a:xfrm>
            <a:off x="5554663" y="2197100"/>
            <a:ext cx="1619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n</a:t>
            </a:r>
          </a:p>
        </p:txBody>
      </p:sp>
      <p:sp>
        <p:nvSpPr>
          <p:cNvPr id="21547" name="Text Box 178"/>
          <p:cNvSpPr txBox="1">
            <a:spLocks noChangeArrowheads="1"/>
          </p:cNvSpPr>
          <p:nvPr/>
        </p:nvSpPr>
        <p:spPr bwMode="auto">
          <a:xfrm>
            <a:off x="5432425" y="3063875"/>
            <a:ext cx="1635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n</a:t>
            </a:r>
          </a:p>
        </p:txBody>
      </p:sp>
      <p:sp>
        <p:nvSpPr>
          <p:cNvPr id="21548" name="Text Box 179"/>
          <p:cNvSpPr txBox="1">
            <a:spLocks noChangeArrowheads="1"/>
          </p:cNvSpPr>
          <p:nvPr/>
        </p:nvSpPr>
        <p:spPr bwMode="auto">
          <a:xfrm>
            <a:off x="5816600" y="2382838"/>
            <a:ext cx="16351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n</a:t>
            </a:r>
          </a:p>
        </p:txBody>
      </p:sp>
      <p:sp>
        <p:nvSpPr>
          <p:cNvPr id="21549" name="Text Box 180"/>
          <p:cNvSpPr txBox="1">
            <a:spLocks noChangeArrowheads="1"/>
          </p:cNvSpPr>
          <p:nvPr/>
        </p:nvSpPr>
        <p:spPr bwMode="auto">
          <a:xfrm>
            <a:off x="6037263" y="3073400"/>
            <a:ext cx="1619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 i="1"/>
              <a:t>n</a:t>
            </a:r>
          </a:p>
        </p:txBody>
      </p:sp>
      <p:sp>
        <p:nvSpPr>
          <p:cNvPr id="21550" name="Text Box 181"/>
          <p:cNvSpPr txBox="1">
            <a:spLocks noChangeArrowheads="1"/>
          </p:cNvSpPr>
          <p:nvPr/>
        </p:nvSpPr>
        <p:spPr bwMode="auto">
          <a:xfrm>
            <a:off x="6364288" y="3878263"/>
            <a:ext cx="22701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</a:t>
            </a:r>
            <a:r>
              <a:rPr lang="en-US" sz="900" b="1" i="1"/>
              <a:t>n</a:t>
            </a:r>
          </a:p>
        </p:txBody>
      </p:sp>
      <p:sp>
        <p:nvSpPr>
          <p:cNvPr id="21551" name="Text Box 182"/>
          <p:cNvSpPr txBox="1">
            <a:spLocks noChangeArrowheads="1"/>
          </p:cNvSpPr>
          <p:nvPr/>
        </p:nvSpPr>
        <p:spPr bwMode="auto">
          <a:xfrm>
            <a:off x="6470650" y="4378325"/>
            <a:ext cx="1555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</a:t>
            </a:r>
          </a:p>
        </p:txBody>
      </p:sp>
      <p:sp>
        <p:nvSpPr>
          <p:cNvPr id="21552" name="Text Box 183"/>
          <p:cNvSpPr txBox="1">
            <a:spLocks noChangeArrowheads="1"/>
          </p:cNvSpPr>
          <p:nvPr/>
        </p:nvSpPr>
        <p:spPr bwMode="auto">
          <a:xfrm>
            <a:off x="6137275" y="1704975"/>
            <a:ext cx="1571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5</a:t>
            </a:r>
          </a:p>
        </p:txBody>
      </p:sp>
      <p:sp>
        <p:nvSpPr>
          <p:cNvPr id="21553" name="Text Box 184"/>
          <p:cNvSpPr txBox="1">
            <a:spLocks noChangeArrowheads="1"/>
          </p:cNvSpPr>
          <p:nvPr/>
        </p:nvSpPr>
        <p:spPr bwMode="auto">
          <a:xfrm>
            <a:off x="6115050" y="2514600"/>
            <a:ext cx="1571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4</a:t>
            </a:r>
          </a:p>
        </p:txBody>
      </p:sp>
      <p:sp>
        <p:nvSpPr>
          <p:cNvPr id="21554" name="Text Box 185"/>
          <p:cNvSpPr txBox="1">
            <a:spLocks noChangeArrowheads="1"/>
          </p:cNvSpPr>
          <p:nvPr/>
        </p:nvSpPr>
        <p:spPr bwMode="auto">
          <a:xfrm>
            <a:off x="6376988" y="3287713"/>
            <a:ext cx="15716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3</a:t>
            </a:r>
          </a:p>
        </p:txBody>
      </p:sp>
      <p:sp>
        <p:nvSpPr>
          <p:cNvPr id="21555" name="Text Box 186"/>
          <p:cNvSpPr txBox="1">
            <a:spLocks noChangeArrowheads="1"/>
          </p:cNvSpPr>
          <p:nvPr/>
        </p:nvSpPr>
        <p:spPr bwMode="auto">
          <a:xfrm>
            <a:off x="6089650" y="5675313"/>
            <a:ext cx="650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1</a:t>
            </a:r>
          </a:p>
        </p:txBody>
      </p:sp>
      <p:sp>
        <p:nvSpPr>
          <p:cNvPr id="21556" name="Text Box 188"/>
          <p:cNvSpPr txBox="1">
            <a:spLocks noChangeArrowheads="1"/>
          </p:cNvSpPr>
          <p:nvPr/>
        </p:nvSpPr>
        <p:spPr bwMode="auto">
          <a:xfrm>
            <a:off x="5248275" y="5835650"/>
            <a:ext cx="22701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</a:t>
            </a:r>
            <a:r>
              <a:rPr lang="en-US" sz="900" b="1" i="1"/>
              <a:t>n</a:t>
            </a:r>
          </a:p>
        </p:txBody>
      </p:sp>
      <p:sp>
        <p:nvSpPr>
          <p:cNvPr id="21557" name="Text Box 190"/>
          <p:cNvSpPr txBox="1">
            <a:spLocks noChangeArrowheads="1"/>
          </p:cNvSpPr>
          <p:nvPr/>
        </p:nvSpPr>
        <p:spPr bwMode="auto">
          <a:xfrm>
            <a:off x="6097588" y="4897438"/>
            <a:ext cx="227012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2</a:t>
            </a:r>
            <a:r>
              <a:rPr lang="en-US" sz="900" b="1" i="1"/>
              <a:t>n</a:t>
            </a:r>
          </a:p>
        </p:txBody>
      </p:sp>
      <p:sp>
        <p:nvSpPr>
          <p:cNvPr id="21558" name="Rectangle 19"/>
          <p:cNvSpPr>
            <a:spLocks noChangeArrowheads="1"/>
          </p:cNvSpPr>
          <p:nvPr/>
        </p:nvSpPr>
        <p:spPr bwMode="auto">
          <a:xfrm>
            <a:off x="1779588" y="1385888"/>
            <a:ext cx="315912" cy="6286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1559" name="Text Box 163"/>
          <p:cNvSpPr txBox="1">
            <a:spLocks noChangeArrowheads="1"/>
          </p:cNvSpPr>
          <p:nvPr/>
        </p:nvSpPr>
        <p:spPr bwMode="auto">
          <a:xfrm>
            <a:off x="2890838" y="2214563"/>
            <a:ext cx="6556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900" b="1"/>
              <a:t>Spermatid</a:t>
            </a:r>
          </a:p>
        </p:txBody>
      </p:sp>
      <p:pic>
        <p:nvPicPr>
          <p:cNvPr id="21560" name="Picture 191" descr="sal03717_27_14_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919288"/>
            <a:ext cx="9763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Line 40"/>
          <p:cNvSpPr>
            <a:spLocks noChangeShapeType="1"/>
          </p:cNvSpPr>
          <p:nvPr/>
        </p:nvSpPr>
        <p:spPr bwMode="auto">
          <a:xfrm>
            <a:off x="4116388" y="6149975"/>
            <a:ext cx="939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Line 41"/>
          <p:cNvSpPr>
            <a:spLocks noChangeShapeType="1"/>
          </p:cNvSpPr>
          <p:nvPr/>
        </p:nvSpPr>
        <p:spPr bwMode="auto">
          <a:xfrm>
            <a:off x="3395663" y="3897313"/>
            <a:ext cx="274002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Line 42"/>
          <p:cNvSpPr>
            <a:spLocks noChangeShapeType="1"/>
          </p:cNvSpPr>
          <p:nvPr/>
        </p:nvSpPr>
        <p:spPr bwMode="auto">
          <a:xfrm>
            <a:off x="4297363" y="3016250"/>
            <a:ext cx="1128712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Line 43"/>
          <p:cNvSpPr>
            <a:spLocks noChangeShapeType="1"/>
          </p:cNvSpPr>
          <p:nvPr/>
        </p:nvSpPr>
        <p:spPr bwMode="auto">
          <a:xfrm>
            <a:off x="3735388" y="5464175"/>
            <a:ext cx="2055812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Line 44"/>
          <p:cNvSpPr>
            <a:spLocks noChangeShapeType="1"/>
          </p:cNvSpPr>
          <p:nvPr/>
        </p:nvSpPr>
        <p:spPr bwMode="auto">
          <a:xfrm>
            <a:off x="3321050" y="1366838"/>
            <a:ext cx="1287463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Line 45"/>
          <p:cNvSpPr>
            <a:spLocks noChangeShapeType="1"/>
          </p:cNvSpPr>
          <p:nvPr/>
        </p:nvSpPr>
        <p:spPr bwMode="auto">
          <a:xfrm>
            <a:off x="3473450" y="804863"/>
            <a:ext cx="1131888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Line 46"/>
          <p:cNvSpPr>
            <a:spLocks noChangeShapeType="1"/>
          </p:cNvSpPr>
          <p:nvPr/>
        </p:nvSpPr>
        <p:spPr bwMode="auto">
          <a:xfrm>
            <a:off x="4292600" y="4951413"/>
            <a:ext cx="167322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Line 47"/>
          <p:cNvSpPr>
            <a:spLocks noChangeShapeType="1"/>
          </p:cNvSpPr>
          <p:nvPr/>
        </p:nvSpPr>
        <p:spPr bwMode="auto">
          <a:xfrm>
            <a:off x="3516313" y="2293938"/>
            <a:ext cx="1144587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Line 48"/>
          <p:cNvSpPr>
            <a:spLocks noChangeShapeType="1"/>
          </p:cNvSpPr>
          <p:nvPr/>
        </p:nvSpPr>
        <p:spPr bwMode="auto">
          <a:xfrm>
            <a:off x="3913188" y="4302125"/>
            <a:ext cx="1417637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Line 49"/>
          <p:cNvSpPr>
            <a:spLocks noChangeShapeType="1"/>
          </p:cNvSpPr>
          <p:nvPr/>
        </p:nvSpPr>
        <p:spPr bwMode="auto">
          <a:xfrm>
            <a:off x="4300538" y="5807075"/>
            <a:ext cx="639762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Line 51"/>
          <p:cNvSpPr>
            <a:spLocks noChangeShapeType="1"/>
          </p:cNvSpPr>
          <p:nvPr/>
        </p:nvSpPr>
        <p:spPr bwMode="auto">
          <a:xfrm>
            <a:off x="4054475" y="3678238"/>
            <a:ext cx="1839913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72" name="Line 40"/>
          <p:cNvSpPr>
            <a:spLocks noChangeShapeType="1"/>
          </p:cNvSpPr>
          <p:nvPr/>
        </p:nvSpPr>
        <p:spPr bwMode="auto">
          <a:xfrm>
            <a:off x="4116388" y="6149975"/>
            <a:ext cx="939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3" name="Line 41"/>
          <p:cNvSpPr>
            <a:spLocks noChangeShapeType="1"/>
          </p:cNvSpPr>
          <p:nvPr/>
        </p:nvSpPr>
        <p:spPr bwMode="auto">
          <a:xfrm>
            <a:off x="3395663" y="3897313"/>
            <a:ext cx="27400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4" name="Line 42"/>
          <p:cNvSpPr>
            <a:spLocks noChangeShapeType="1"/>
          </p:cNvSpPr>
          <p:nvPr/>
        </p:nvSpPr>
        <p:spPr bwMode="auto">
          <a:xfrm>
            <a:off x="4297363" y="3016250"/>
            <a:ext cx="1128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5" name="Line 43"/>
          <p:cNvSpPr>
            <a:spLocks noChangeShapeType="1"/>
          </p:cNvSpPr>
          <p:nvPr/>
        </p:nvSpPr>
        <p:spPr bwMode="auto">
          <a:xfrm>
            <a:off x="3735388" y="5464175"/>
            <a:ext cx="2055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6" name="Line 44"/>
          <p:cNvSpPr>
            <a:spLocks noChangeShapeType="1"/>
          </p:cNvSpPr>
          <p:nvPr/>
        </p:nvSpPr>
        <p:spPr bwMode="auto">
          <a:xfrm>
            <a:off x="3321050" y="1366838"/>
            <a:ext cx="12874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7" name="Line 45"/>
          <p:cNvSpPr>
            <a:spLocks noChangeShapeType="1"/>
          </p:cNvSpPr>
          <p:nvPr/>
        </p:nvSpPr>
        <p:spPr bwMode="auto">
          <a:xfrm>
            <a:off x="3473450" y="804863"/>
            <a:ext cx="1131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8" name="Line 46"/>
          <p:cNvSpPr>
            <a:spLocks noChangeShapeType="1"/>
          </p:cNvSpPr>
          <p:nvPr/>
        </p:nvSpPr>
        <p:spPr bwMode="auto">
          <a:xfrm>
            <a:off x="4292600" y="4951413"/>
            <a:ext cx="1673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9" name="Line 47"/>
          <p:cNvSpPr>
            <a:spLocks noChangeShapeType="1"/>
          </p:cNvSpPr>
          <p:nvPr/>
        </p:nvSpPr>
        <p:spPr bwMode="auto">
          <a:xfrm>
            <a:off x="3516313" y="2293938"/>
            <a:ext cx="1144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0" name="Line 48"/>
          <p:cNvSpPr>
            <a:spLocks noChangeShapeType="1"/>
          </p:cNvSpPr>
          <p:nvPr/>
        </p:nvSpPr>
        <p:spPr bwMode="auto">
          <a:xfrm>
            <a:off x="3913188" y="4302125"/>
            <a:ext cx="1417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1" name="Line 49"/>
          <p:cNvSpPr>
            <a:spLocks noChangeShapeType="1"/>
          </p:cNvSpPr>
          <p:nvPr/>
        </p:nvSpPr>
        <p:spPr bwMode="auto">
          <a:xfrm>
            <a:off x="4300538" y="5807075"/>
            <a:ext cx="6397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2" name="Line 51"/>
          <p:cNvSpPr>
            <a:spLocks noChangeShapeType="1"/>
          </p:cNvSpPr>
          <p:nvPr/>
        </p:nvSpPr>
        <p:spPr bwMode="auto">
          <a:xfrm>
            <a:off x="4054475" y="3678238"/>
            <a:ext cx="1839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27.15</a:t>
            </a:r>
          </a:p>
        </p:txBody>
      </p:sp>
      <p:pic>
        <p:nvPicPr>
          <p:cNvPr id="22531" name="Picture 125" descr="sal03717_27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13" y="306388"/>
            <a:ext cx="754697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4621213" y="1022350"/>
            <a:ext cx="0" cy="6286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 flipH="1">
            <a:off x="2055813" y="2894013"/>
            <a:ext cx="2444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Line 10"/>
          <p:cNvSpPr>
            <a:spLocks noChangeShapeType="1"/>
          </p:cNvSpPr>
          <p:nvPr/>
        </p:nvSpPr>
        <p:spPr bwMode="auto">
          <a:xfrm flipH="1">
            <a:off x="2003425" y="2433638"/>
            <a:ext cx="4841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Freeform 11"/>
          <p:cNvSpPr>
            <a:spLocks/>
          </p:cNvSpPr>
          <p:nvPr/>
        </p:nvSpPr>
        <p:spPr bwMode="auto">
          <a:xfrm>
            <a:off x="2093913" y="1219200"/>
            <a:ext cx="434975" cy="261938"/>
          </a:xfrm>
          <a:custGeom>
            <a:avLst/>
            <a:gdLst>
              <a:gd name="T0" fmla="*/ 2147483647 w 182"/>
              <a:gd name="T1" fmla="*/ 0 h 120"/>
              <a:gd name="T2" fmla="*/ 2147483647 w 182"/>
              <a:gd name="T3" fmla="*/ 0 h 120"/>
              <a:gd name="T4" fmla="*/ 0 w 182"/>
              <a:gd name="T5" fmla="*/ 2147483647 h 120"/>
              <a:gd name="T6" fmla="*/ 0 60000 65536"/>
              <a:gd name="T7" fmla="*/ 0 60000 65536"/>
              <a:gd name="T8" fmla="*/ 0 60000 65536"/>
              <a:gd name="T9" fmla="*/ 0 w 182"/>
              <a:gd name="T10" fmla="*/ 0 h 120"/>
              <a:gd name="T11" fmla="*/ 182 w 182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20">
                <a:moveTo>
                  <a:pt x="182" y="0"/>
                </a:moveTo>
                <a:lnTo>
                  <a:pt x="132" y="0"/>
                </a:lnTo>
                <a:lnTo>
                  <a:pt x="0" y="12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Freeform 12"/>
          <p:cNvSpPr>
            <a:spLocks/>
          </p:cNvSpPr>
          <p:nvPr/>
        </p:nvSpPr>
        <p:spPr bwMode="auto">
          <a:xfrm>
            <a:off x="1930400" y="757238"/>
            <a:ext cx="339725" cy="461962"/>
          </a:xfrm>
          <a:custGeom>
            <a:avLst/>
            <a:gdLst>
              <a:gd name="T0" fmla="*/ 2147483647 w 142"/>
              <a:gd name="T1" fmla="*/ 0 h 212"/>
              <a:gd name="T2" fmla="*/ 2147483647 w 142"/>
              <a:gd name="T3" fmla="*/ 0 h 212"/>
              <a:gd name="T4" fmla="*/ 0 w 142"/>
              <a:gd name="T5" fmla="*/ 2147483647 h 212"/>
              <a:gd name="T6" fmla="*/ 0 60000 65536"/>
              <a:gd name="T7" fmla="*/ 0 60000 65536"/>
              <a:gd name="T8" fmla="*/ 0 60000 65536"/>
              <a:gd name="T9" fmla="*/ 0 w 142"/>
              <a:gd name="T10" fmla="*/ 0 h 212"/>
              <a:gd name="T11" fmla="*/ 142 w 142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" h="212">
                <a:moveTo>
                  <a:pt x="142" y="0"/>
                </a:moveTo>
                <a:lnTo>
                  <a:pt x="48" y="0"/>
                </a:lnTo>
                <a:lnTo>
                  <a:pt x="0" y="21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Freeform 13"/>
          <p:cNvSpPr>
            <a:spLocks/>
          </p:cNvSpPr>
          <p:nvPr/>
        </p:nvSpPr>
        <p:spPr bwMode="auto">
          <a:xfrm>
            <a:off x="1701800" y="520700"/>
            <a:ext cx="234950" cy="615950"/>
          </a:xfrm>
          <a:custGeom>
            <a:avLst/>
            <a:gdLst>
              <a:gd name="T0" fmla="*/ 2147483647 w 98"/>
              <a:gd name="T1" fmla="*/ 0 h 282"/>
              <a:gd name="T2" fmla="*/ 2147483647 w 98"/>
              <a:gd name="T3" fmla="*/ 0 h 282"/>
              <a:gd name="T4" fmla="*/ 0 w 98"/>
              <a:gd name="T5" fmla="*/ 2147483647 h 282"/>
              <a:gd name="T6" fmla="*/ 0 60000 65536"/>
              <a:gd name="T7" fmla="*/ 0 60000 65536"/>
              <a:gd name="T8" fmla="*/ 0 60000 65536"/>
              <a:gd name="T9" fmla="*/ 0 w 98"/>
              <a:gd name="T10" fmla="*/ 0 h 282"/>
              <a:gd name="T11" fmla="*/ 98 w 98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282">
                <a:moveTo>
                  <a:pt x="98" y="0"/>
                </a:moveTo>
                <a:lnTo>
                  <a:pt x="32" y="0"/>
                </a:lnTo>
                <a:lnTo>
                  <a:pt x="0" y="28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Line 14"/>
          <p:cNvSpPr>
            <a:spLocks noChangeShapeType="1"/>
          </p:cNvSpPr>
          <p:nvPr/>
        </p:nvSpPr>
        <p:spPr bwMode="auto">
          <a:xfrm>
            <a:off x="7119938" y="2581275"/>
            <a:ext cx="27146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Line 15"/>
          <p:cNvSpPr>
            <a:spLocks noChangeShapeType="1"/>
          </p:cNvSpPr>
          <p:nvPr/>
        </p:nvSpPr>
        <p:spPr bwMode="auto">
          <a:xfrm>
            <a:off x="7146925" y="1982788"/>
            <a:ext cx="3175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Line 16"/>
          <p:cNvSpPr>
            <a:spLocks noChangeShapeType="1"/>
          </p:cNvSpPr>
          <p:nvPr/>
        </p:nvSpPr>
        <p:spPr bwMode="auto">
          <a:xfrm>
            <a:off x="7145338" y="2297113"/>
            <a:ext cx="2936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Line 17"/>
          <p:cNvSpPr>
            <a:spLocks noChangeShapeType="1"/>
          </p:cNvSpPr>
          <p:nvPr/>
        </p:nvSpPr>
        <p:spPr bwMode="auto">
          <a:xfrm>
            <a:off x="6783388" y="1630363"/>
            <a:ext cx="3206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Line 18"/>
          <p:cNvSpPr>
            <a:spLocks noChangeShapeType="1"/>
          </p:cNvSpPr>
          <p:nvPr/>
        </p:nvSpPr>
        <p:spPr bwMode="auto">
          <a:xfrm>
            <a:off x="4946650" y="3000375"/>
            <a:ext cx="4349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3" name="Line 19"/>
          <p:cNvSpPr>
            <a:spLocks noChangeShapeType="1"/>
          </p:cNvSpPr>
          <p:nvPr/>
        </p:nvSpPr>
        <p:spPr bwMode="auto">
          <a:xfrm>
            <a:off x="5127625" y="3003550"/>
            <a:ext cx="798513" cy="809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4" name="Line 20"/>
          <p:cNvSpPr>
            <a:spLocks noChangeShapeType="1"/>
          </p:cNvSpPr>
          <p:nvPr/>
        </p:nvSpPr>
        <p:spPr bwMode="auto">
          <a:xfrm>
            <a:off x="7113588" y="712788"/>
            <a:ext cx="0" cy="2746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5" name="Line 21"/>
          <p:cNvSpPr>
            <a:spLocks noChangeShapeType="1"/>
          </p:cNvSpPr>
          <p:nvPr/>
        </p:nvSpPr>
        <p:spPr bwMode="auto">
          <a:xfrm>
            <a:off x="7145338" y="2297113"/>
            <a:ext cx="293687" cy="1571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6" name="Text Box 109"/>
          <p:cNvSpPr txBox="1">
            <a:spLocks noChangeArrowheads="1"/>
          </p:cNvSpPr>
          <p:nvPr/>
        </p:nvSpPr>
        <p:spPr bwMode="auto">
          <a:xfrm>
            <a:off x="1982788" y="422275"/>
            <a:ext cx="13255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Golgi complex</a:t>
            </a:r>
          </a:p>
        </p:txBody>
      </p:sp>
      <p:sp>
        <p:nvSpPr>
          <p:cNvPr id="22547" name="Text Box 110"/>
          <p:cNvSpPr txBox="1">
            <a:spLocks noChangeArrowheads="1"/>
          </p:cNvSpPr>
          <p:nvPr/>
        </p:nvSpPr>
        <p:spPr bwMode="auto">
          <a:xfrm>
            <a:off x="2317750" y="647700"/>
            <a:ext cx="1017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Acrosomal</a:t>
            </a:r>
          </a:p>
          <a:p>
            <a:r>
              <a:rPr lang="en-US" sz="1400" b="1"/>
              <a:t>vesicle</a:t>
            </a:r>
          </a:p>
        </p:txBody>
      </p:sp>
      <p:sp>
        <p:nvSpPr>
          <p:cNvPr id="22548" name="Text Box 111"/>
          <p:cNvSpPr txBox="1">
            <a:spLocks noChangeArrowheads="1"/>
          </p:cNvSpPr>
          <p:nvPr/>
        </p:nvSpPr>
        <p:spPr bwMode="auto">
          <a:xfrm>
            <a:off x="2568575" y="1100138"/>
            <a:ext cx="788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Nucleus</a:t>
            </a:r>
          </a:p>
        </p:txBody>
      </p:sp>
      <p:sp>
        <p:nvSpPr>
          <p:cNvPr id="22549" name="Text Box 112"/>
          <p:cNvSpPr txBox="1">
            <a:spLocks noChangeArrowheads="1"/>
          </p:cNvSpPr>
          <p:nvPr/>
        </p:nvSpPr>
        <p:spPr bwMode="auto">
          <a:xfrm>
            <a:off x="4249738" y="354013"/>
            <a:ext cx="94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Bridge to</a:t>
            </a:r>
          </a:p>
          <a:p>
            <a:pPr algn="ctr"/>
            <a:r>
              <a:rPr lang="en-US" sz="1400" b="1"/>
              <a:t>adjacent</a:t>
            </a:r>
          </a:p>
          <a:p>
            <a:pPr algn="ctr"/>
            <a:r>
              <a:rPr lang="en-US" sz="1400" b="1"/>
              <a:t>spermatid</a:t>
            </a:r>
          </a:p>
        </p:txBody>
      </p:sp>
      <p:sp>
        <p:nvSpPr>
          <p:cNvPr id="22550" name="Text Box 113"/>
          <p:cNvSpPr txBox="1">
            <a:spLocks noChangeArrowheads="1"/>
          </p:cNvSpPr>
          <p:nvPr/>
        </p:nvSpPr>
        <p:spPr bwMode="auto">
          <a:xfrm>
            <a:off x="6642100" y="508000"/>
            <a:ext cx="969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Acrosome</a:t>
            </a:r>
          </a:p>
        </p:txBody>
      </p:sp>
      <p:sp>
        <p:nvSpPr>
          <p:cNvPr id="22551" name="Text Box 114"/>
          <p:cNvSpPr txBox="1">
            <a:spLocks noChangeArrowheads="1"/>
          </p:cNvSpPr>
          <p:nvPr/>
        </p:nvSpPr>
        <p:spPr bwMode="auto">
          <a:xfrm>
            <a:off x="6278563" y="1501775"/>
            <a:ext cx="53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Head</a:t>
            </a:r>
          </a:p>
        </p:txBody>
      </p:sp>
      <p:sp>
        <p:nvSpPr>
          <p:cNvPr id="22552" name="Text Box 115"/>
          <p:cNvSpPr txBox="1">
            <a:spLocks noChangeArrowheads="1"/>
          </p:cNvSpPr>
          <p:nvPr/>
        </p:nvSpPr>
        <p:spPr bwMode="auto">
          <a:xfrm>
            <a:off x="6278563" y="1870075"/>
            <a:ext cx="8985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Axoneme</a:t>
            </a:r>
          </a:p>
        </p:txBody>
      </p:sp>
      <p:sp>
        <p:nvSpPr>
          <p:cNvPr id="22553" name="Text Box 116"/>
          <p:cNvSpPr txBox="1">
            <a:spLocks noChangeArrowheads="1"/>
          </p:cNvSpPr>
          <p:nvPr/>
        </p:nvSpPr>
        <p:spPr bwMode="auto">
          <a:xfrm>
            <a:off x="5969000" y="2173288"/>
            <a:ext cx="1214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Mitochondria</a:t>
            </a:r>
          </a:p>
        </p:txBody>
      </p:sp>
      <p:sp>
        <p:nvSpPr>
          <p:cNvPr id="22554" name="Text Box 117"/>
          <p:cNvSpPr txBox="1">
            <a:spLocks noChangeArrowheads="1"/>
          </p:cNvSpPr>
          <p:nvPr/>
        </p:nvSpPr>
        <p:spPr bwMode="auto">
          <a:xfrm>
            <a:off x="6327775" y="2441575"/>
            <a:ext cx="857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Midpiece</a:t>
            </a:r>
          </a:p>
          <a:p>
            <a:r>
              <a:rPr lang="en-US" sz="1400" b="1"/>
              <a:t>of tail</a:t>
            </a:r>
          </a:p>
        </p:txBody>
      </p:sp>
      <p:sp>
        <p:nvSpPr>
          <p:cNvPr id="22555" name="Text Box 118"/>
          <p:cNvSpPr txBox="1">
            <a:spLocks noChangeArrowheads="1"/>
          </p:cNvSpPr>
          <p:nvPr/>
        </p:nvSpPr>
        <p:spPr bwMode="auto">
          <a:xfrm>
            <a:off x="2543175" y="2330450"/>
            <a:ext cx="5699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Basal</a:t>
            </a:r>
          </a:p>
          <a:p>
            <a:r>
              <a:rPr lang="en-US" sz="1400" b="1"/>
              <a:t>body</a:t>
            </a:r>
          </a:p>
        </p:txBody>
      </p:sp>
      <p:sp>
        <p:nvSpPr>
          <p:cNvPr id="22556" name="Text Box 119"/>
          <p:cNvSpPr txBox="1">
            <a:spLocks noChangeArrowheads="1"/>
          </p:cNvSpPr>
          <p:nvPr/>
        </p:nvSpPr>
        <p:spPr bwMode="auto">
          <a:xfrm>
            <a:off x="2351088" y="2806700"/>
            <a:ext cx="927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Flagellum</a:t>
            </a:r>
          </a:p>
        </p:txBody>
      </p:sp>
      <p:sp>
        <p:nvSpPr>
          <p:cNvPr id="22557" name="Text Box 120"/>
          <p:cNvSpPr txBox="1">
            <a:spLocks noChangeArrowheads="1"/>
          </p:cNvSpPr>
          <p:nvPr/>
        </p:nvSpPr>
        <p:spPr bwMode="auto">
          <a:xfrm>
            <a:off x="4273550" y="2881313"/>
            <a:ext cx="976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Excess</a:t>
            </a:r>
          </a:p>
          <a:p>
            <a:r>
              <a:rPr lang="en-US" sz="1400" b="1"/>
              <a:t>cytoplasm</a:t>
            </a:r>
          </a:p>
        </p:txBody>
      </p:sp>
      <p:sp>
        <p:nvSpPr>
          <p:cNvPr id="22558" name="Text Box 121"/>
          <p:cNvSpPr txBox="1">
            <a:spLocks noChangeArrowheads="1"/>
          </p:cNvSpPr>
          <p:nvPr/>
        </p:nvSpPr>
        <p:spPr bwMode="auto">
          <a:xfrm>
            <a:off x="1398588" y="3092450"/>
            <a:ext cx="16335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Appearance of</a:t>
            </a:r>
          </a:p>
          <a:p>
            <a:r>
              <a:rPr lang="en-US" sz="1400" b="1"/>
              <a:t>acrosomal vesicle</a:t>
            </a:r>
          </a:p>
          <a:p>
            <a:r>
              <a:rPr lang="en-US" sz="1400" b="1"/>
              <a:t>and flagellum in</a:t>
            </a:r>
          </a:p>
          <a:p>
            <a:r>
              <a:rPr lang="en-US" sz="1400" b="1"/>
              <a:t>spermatid</a:t>
            </a:r>
          </a:p>
        </p:txBody>
      </p:sp>
      <p:sp>
        <p:nvSpPr>
          <p:cNvPr id="22559" name="Text Box 122"/>
          <p:cNvSpPr txBox="1">
            <a:spLocks noChangeArrowheads="1"/>
          </p:cNvSpPr>
          <p:nvPr/>
        </p:nvSpPr>
        <p:spPr bwMode="auto">
          <a:xfrm>
            <a:off x="3429000" y="3684588"/>
            <a:ext cx="1244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Growth of</a:t>
            </a:r>
          </a:p>
          <a:p>
            <a:r>
              <a:rPr lang="en-US" sz="1400" b="1"/>
              <a:t>acrosome</a:t>
            </a:r>
          </a:p>
          <a:p>
            <a:r>
              <a:rPr lang="en-US" sz="1400" b="1"/>
              <a:t>and flagellum</a:t>
            </a:r>
          </a:p>
        </p:txBody>
      </p:sp>
      <p:sp>
        <p:nvSpPr>
          <p:cNvPr id="22560" name="Text Box 123"/>
          <p:cNvSpPr txBox="1">
            <a:spLocks noChangeArrowheads="1"/>
          </p:cNvSpPr>
          <p:nvPr/>
        </p:nvSpPr>
        <p:spPr bwMode="auto">
          <a:xfrm>
            <a:off x="4211638" y="5484813"/>
            <a:ext cx="1125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Shedding of</a:t>
            </a:r>
          </a:p>
          <a:p>
            <a:r>
              <a:rPr lang="en-US" sz="1400" b="1"/>
              <a:t>excess</a:t>
            </a:r>
          </a:p>
          <a:p>
            <a:r>
              <a:rPr lang="en-US" sz="1400" b="1"/>
              <a:t>cytoplasm</a:t>
            </a:r>
          </a:p>
        </p:txBody>
      </p:sp>
      <p:sp>
        <p:nvSpPr>
          <p:cNvPr id="22561" name="Text Box 124"/>
          <p:cNvSpPr txBox="1">
            <a:spLocks noChangeArrowheads="1"/>
          </p:cNvSpPr>
          <p:nvPr/>
        </p:nvSpPr>
        <p:spPr bwMode="auto">
          <a:xfrm>
            <a:off x="6680200" y="5781675"/>
            <a:ext cx="1266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Mature sperm</a:t>
            </a:r>
          </a:p>
        </p:txBody>
      </p:sp>
      <p:sp>
        <p:nvSpPr>
          <p:cNvPr id="22562" name="Text Box 127"/>
          <p:cNvSpPr txBox="1">
            <a:spLocks noChangeArrowheads="1"/>
          </p:cNvSpPr>
          <p:nvPr/>
        </p:nvSpPr>
        <p:spPr bwMode="auto">
          <a:xfrm>
            <a:off x="1162050" y="3103563"/>
            <a:ext cx="192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2563" name="Text Box 128"/>
          <p:cNvSpPr txBox="1">
            <a:spLocks noChangeArrowheads="1"/>
          </p:cNvSpPr>
          <p:nvPr/>
        </p:nvSpPr>
        <p:spPr bwMode="auto">
          <a:xfrm>
            <a:off x="3194050" y="3683000"/>
            <a:ext cx="1920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2</a:t>
            </a:r>
          </a:p>
        </p:txBody>
      </p:sp>
      <p:sp>
        <p:nvSpPr>
          <p:cNvPr id="22564" name="Text Box 129"/>
          <p:cNvSpPr txBox="1">
            <a:spLocks noChangeArrowheads="1"/>
          </p:cNvSpPr>
          <p:nvPr/>
        </p:nvSpPr>
        <p:spPr bwMode="auto">
          <a:xfrm>
            <a:off x="3979863" y="5481638"/>
            <a:ext cx="1920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3</a:t>
            </a:r>
          </a:p>
        </p:txBody>
      </p:sp>
      <p:sp>
        <p:nvSpPr>
          <p:cNvPr id="22565" name="Text Box 130"/>
          <p:cNvSpPr txBox="1">
            <a:spLocks noChangeArrowheads="1"/>
          </p:cNvSpPr>
          <p:nvPr/>
        </p:nvSpPr>
        <p:spPr bwMode="auto">
          <a:xfrm>
            <a:off x="6456363" y="5786438"/>
            <a:ext cx="192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4</a:t>
            </a:r>
          </a:p>
        </p:txBody>
      </p:sp>
      <p:sp>
        <p:nvSpPr>
          <p:cNvPr id="22566" name="Rectangle 5"/>
          <p:cNvSpPr>
            <a:spLocks noChangeArrowheads="1"/>
          </p:cNvSpPr>
          <p:nvPr/>
        </p:nvSpPr>
        <p:spPr bwMode="auto">
          <a:xfrm>
            <a:off x="1828800" y="96838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27.16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828800" y="142875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3556" name="Picture 78" descr="sal03717_27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7563" y="374650"/>
            <a:ext cx="4854575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22"/>
          <p:cNvSpPr>
            <a:spLocks noChangeShapeType="1"/>
          </p:cNvSpPr>
          <p:nvPr/>
        </p:nvSpPr>
        <p:spPr bwMode="auto">
          <a:xfrm>
            <a:off x="2892425" y="862013"/>
            <a:ext cx="6937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Line 23"/>
          <p:cNvSpPr>
            <a:spLocks noChangeShapeType="1"/>
          </p:cNvSpPr>
          <p:nvPr/>
        </p:nvSpPr>
        <p:spPr bwMode="auto">
          <a:xfrm>
            <a:off x="2670175" y="1379538"/>
            <a:ext cx="91598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Freeform 24"/>
          <p:cNvSpPr>
            <a:spLocks/>
          </p:cNvSpPr>
          <p:nvPr/>
        </p:nvSpPr>
        <p:spPr bwMode="auto">
          <a:xfrm>
            <a:off x="2732088" y="2138363"/>
            <a:ext cx="842962" cy="420687"/>
          </a:xfrm>
          <a:custGeom>
            <a:avLst/>
            <a:gdLst>
              <a:gd name="T0" fmla="*/ 2147483647 w 432"/>
              <a:gd name="T1" fmla="*/ 0 h 220"/>
              <a:gd name="T2" fmla="*/ 2147483647 w 432"/>
              <a:gd name="T3" fmla="*/ 0 h 220"/>
              <a:gd name="T4" fmla="*/ 0 w 432"/>
              <a:gd name="T5" fmla="*/ 2147483647 h 220"/>
              <a:gd name="T6" fmla="*/ 0 60000 65536"/>
              <a:gd name="T7" fmla="*/ 0 60000 65536"/>
              <a:gd name="T8" fmla="*/ 0 60000 65536"/>
              <a:gd name="T9" fmla="*/ 0 w 432"/>
              <a:gd name="T10" fmla="*/ 0 h 220"/>
              <a:gd name="T11" fmla="*/ 432 w 432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20">
                <a:moveTo>
                  <a:pt x="432" y="0"/>
                </a:moveTo>
                <a:lnTo>
                  <a:pt x="106" y="0"/>
                </a:lnTo>
                <a:lnTo>
                  <a:pt x="0" y="22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Freeform 25"/>
          <p:cNvSpPr>
            <a:spLocks/>
          </p:cNvSpPr>
          <p:nvPr/>
        </p:nvSpPr>
        <p:spPr bwMode="auto">
          <a:xfrm>
            <a:off x="2892425" y="2684463"/>
            <a:ext cx="693738" cy="95250"/>
          </a:xfrm>
          <a:custGeom>
            <a:avLst/>
            <a:gdLst>
              <a:gd name="T0" fmla="*/ 2147483647 w 356"/>
              <a:gd name="T1" fmla="*/ 0 h 50"/>
              <a:gd name="T2" fmla="*/ 2147483647 w 356"/>
              <a:gd name="T3" fmla="*/ 0 h 50"/>
              <a:gd name="T4" fmla="*/ 0 w 356"/>
              <a:gd name="T5" fmla="*/ 2147483647 h 50"/>
              <a:gd name="T6" fmla="*/ 0 60000 65536"/>
              <a:gd name="T7" fmla="*/ 0 60000 65536"/>
              <a:gd name="T8" fmla="*/ 0 60000 65536"/>
              <a:gd name="T9" fmla="*/ 0 w 356"/>
              <a:gd name="T10" fmla="*/ 0 h 50"/>
              <a:gd name="T11" fmla="*/ 356 w 356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" h="50">
                <a:moveTo>
                  <a:pt x="356" y="0"/>
                </a:moveTo>
                <a:lnTo>
                  <a:pt x="112" y="0"/>
                </a:lnTo>
                <a:lnTo>
                  <a:pt x="0" y="5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Line 26"/>
          <p:cNvSpPr>
            <a:spLocks noChangeShapeType="1"/>
          </p:cNvSpPr>
          <p:nvPr/>
        </p:nvSpPr>
        <p:spPr bwMode="auto">
          <a:xfrm>
            <a:off x="2667000" y="3219450"/>
            <a:ext cx="91916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Text Box 66"/>
          <p:cNvSpPr txBox="1">
            <a:spLocks noChangeArrowheads="1"/>
          </p:cNvSpPr>
          <p:nvPr/>
        </p:nvSpPr>
        <p:spPr bwMode="auto">
          <a:xfrm>
            <a:off x="6323013" y="1108075"/>
            <a:ext cx="4968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Head</a:t>
            </a:r>
          </a:p>
        </p:txBody>
      </p:sp>
      <p:sp>
        <p:nvSpPr>
          <p:cNvPr id="23563" name="Text Box 67"/>
          <p:cNvSpPr txBox="1">
            <a:spLocks noChangeArrowheads="1"/>
          </p:cNvSpPr>
          <p:nvPr/>
        </p:nvSpPr>
        <p:spPr bwMode="auto">
          <a:xfrm>
            <a:off x="3640138" y="739775"/>
            <a:ext cx="9001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Acrosome</a:t>
            </a:r>
          </a:p>
        </p:txBody>
      </p:sp>
      <p:sp>
        <p:nvSpPr>
          <p:cNvPr id="23564" name="Text Box 68"/>
          <p:cNvSpPr txBox="1">
            <a:spLocks noChangeArrowheads="1"/>
          </p:cNvSpPr>
          <p:nvPr/>
        </p:nvSpPr>
        <p:spPr bwMode="auto">
          <a:xfrm>
            <a:off x="3640138" y="1274763"/>
            <a:ext cx="736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Nucleus</a:t>
            </a:r>
          </a:p>
        </p:txBody>
      </p:sp>
      <p:sp>
        <p:nvSpPr>
          <p:cNvPr id="23565" name="Text Box 69"/>
          <p:cNvSpPr txBox="1">
            <a:spLocks noChangeArrowheads="1"/>
          </p:cNvSpPr>
          <p:nvPr/>
        </p:nvSpPr>
        <p:spPr bwMode="auto">
          <a:xfrm>
            <a:off x="3630613" y="2025650"/>
            <a:ext cx="9763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Basal body</a:t>
            </a:r>
          </a:p>
        </p:txBody>
      </p:sp>
      <p:sp>
        <p:nvSpPr>
          <p:cNvPr id="23566" name="Text Box 70"/>
          <p:cNvSpPr txBox="1">
            <a:spLocks noChangeArrowheads="1"/>
          </p:cNvSpPr>
          <p:nvPr/>
        </p:nvSpPr>
        <p:spPr bwMode="auto">
          <a:xfrm>
            <a:off x="3602038" y="2568575"/>
            <a:ext cx="12446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Mitochondrion</a:t>
            </a:r>
          </a:p>
        </p:txBody>
      </p:sp>
      <p:sp>
        <p:nvSpPr>
          <p:cNvPr id="23567" name="Text Box 71"/>
          <p:cNvSpPr txBox="1">
            <a:spLocks noChangeArrowheads="1"/>
          </p:cNvSpPr>
          <p:nvPr/>
        </p:nvSpPr>
        <p:spPr bwMode="auto">
          <a:xfrm>
            <a:off x="3648075" y="3103563"/>
            <a:ext cx="8366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Axoneme</a:t>
            </a:r>
          </a:p>
        </p:txBody>
      </p:sp>
      <p:sp>
        <p:nvSpPr>
          <p:cNvPr id="23568" name="Text Box 72"/>
          <p:cNvSpPr txBox="1">
            <a:spLocks noChangeArrowheads="1"/>
          </p:cNvSpPr>
          <p:nvPr/>
        </p:nvSpPr>
        <p:spPr bwMode="auto">
          <a:xfrm>
            <a:off x="6323013" y="2806700"/>
            <a:ext cx="801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Midpiece</a:t>
            </a:r>
          </a:p>
          <a:p>
            <a:r>
              <a:rPr lang="en-US" sz="1300" b="1"/>
              <a:t>of tail</a:t>
            </a:r>
          </a:p>
        </p:txBody>
      </p:sp>
      <p:sp>
        <p:nvSpPr>
          <p:cNvPr id="23569" name="Text Box 73"/>
          <p:cNvSpPr txBox="1">
            <a:spLocks noChangeArrowheads="1"/>
          </p:cNvSpPr>
          <p:nvPr/>
        </p:nvSpPr>
        <p:spPr bwMode="auto">
          <a:xfrm>
            <a:off x="6307138" y="4181475"/>
            <a:ext cx="7905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Principal</a:t>
            </a:r>
          </a:p>
          <a:p>
            <a:r>
              <a:rPr lang="en-US" sz="1300" b="1"/>
              <a:t>piece of</a:t>
            </a:r>
          </a:p>
          <a:p>
            <a:r>
              <a:rPr lang="en-US" sz="1300" b="1"/>
              <a:t>tail</a:t>
            </a:r>
          </a:p>
        </p:txBody>
      </p:sp>
      <p:sp>
        <p:nvSpPr>
          <p:cNvPr id="23570" name="Text Box 74"/>
          <p:cNvSpPr txBox="1">
            <a:spLocks noChangeArrowheads="1"/>
          </p:cNvSpPr>
          <p:nvPr/>
        </p:nvSpPr>
        <p:spPr bwMode="auto">
          <a:xfrm>
            <a:off x="6229350" y="4783138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Endpiece</a:t>
            </a:r>
          </a:p>
          <a:p>
            <a:r>
              <a:rPr lang="en-US" sz="1300" b="1"/>
              <a:t>of tail</a:t>
            </a:r>
          </a:p>
        </p:txBody>
      </p:sp>
      <p:sp>
        <p:nvSpPr>
          <p:cNvPr id="23571" name="Text Box 75"/>
          <p:cNvSpPr txBox="1">
            <a:spLocks noChangeArrowheads="1"/>
          </p:cNvSpPr>
          <p:nvPr/>
        </p:nvSpPr>
        <p:spPr bwMode="auto">
          <a:xfrm>
            <a:off x="3546475" y="5440363"/>
            <a:ext cx="4714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2 µm</a:t>
            </a:r>
          </a:p>
        </p:txBody>
      </p:sp>
      <p:sp>
        <p:nvSpPr>
          <p:cNvPr id="23572" name="Text Box 76"/>
          <p:cNvSpPr txBox="1">
            <a:spLocks noChangeArrowheads="1"/>
          </p:cNvSpPr>
          <p:nvPr/>
        </p:nvSpPr>
        <p:spPr bwMode="auto">
          <a:xfrm>
            <a:off x="4808538" y="6235700"/>
            <a:ext cx="3048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(b)</a:t>
            </a:r>
          </a:p>
        </p:txBody>
      </p:sp>
      <p:sp>
        <p:nvSpPr>
          <p:cNvPr id="23573" name="Text Box 77"/>
          <p:cNvSpPr txBox="1">
            <a:spLocks noChangeArrowheads="1"/>
          </p:cNvSpPr>
          <p:nvPr/>
        </p:nvSpPr>
        <p:spPr bwMode="auto">
          <a:xfrm>
            <a:off x="2057400" y="6235700"/>
            <a:ext cx="295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300" b="1"/>
              <a:t>(a)</a:t>
            </a:r>
          </a:p>
        </p:txBody>
      </p:sp>
      <p:sp>
        <p:nvSpPr>
          <p:cNvPr id="23574" name="Rectangle 5"/>
          <p:cNvSpPr>
            <a:spLocks noChangeArrowheads="1"/>
          </p:cNvSpPr>
          <p:nvPr/>
        </p:nvSpPr>
        <p:spPr bwMode="auto">
          <a:xfrm>
            <a:off x="1828800" y="6478588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a: ©David Phillips/Visuals Unlimited</a:t>
            </a:r>
          </a:p>
        </p:txBody>
      </p:sp>
      <p:sp>
        <p:nvSpPr>
          <p:cNvPr id="23575" name="Line 8"/>
          <p:cNvSpPr>
            <a:spLocks noChangeShapeType="1"/>
          </p:cNvSpPr>
          <p:nvPr/>
        </p:nvSpPr>
        <p:spPr bwMode="auto">
          <a:xfrm flipH="1">
            <a:off x="3409950" y="5073650"/>
            <a:ext cx="968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Line 9"/>
          <p:cNvSpPr>
            <a:spLocks noChangeShapeType="1"/>
          </p:cNvSpPr>
          <p:nvPr/>
        </p:nvSpPr>
        <p:spPr bwMode="auto">
          <a:xfrm flipV="1">
            <a:off x="3462338" y="5073650"/>
            <a:ext cx="0" cy="9969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Line 10"/>
          <p:cNvSpPr>
            <a:spLocks noChangeShapeType="1"/>
          </p:cNvSpPr>
          <p:nvPr/>
        </p:nvSpPr>
        <p:spPr bwMode="auto">
          <a:xfrm>
            <a:off x="3406775" y="6070600"/>
            <a:ext cx="1000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Freeform 11"/>
          <p:cNvSpPr>
            <a:spLocks/>
          </p:cNvSpPr>
          <p:nvPr/>
        </p:nvSpPr>
        <p:spPr bwMode="auto">
          <a:xfrm>
            <a:off x="6007100" y="430213"/>
            <a:ext cx="147638" cy="1430337"/>
          </a:xfrm>
          <a:custGeom>
            <a:avLst/>
            <a:gdLst>
              <a:gd name="T0" fmla="*/ 0 w 76"/>
              <a:gd name="T1" fmla="*/ 2147483647 h 748"/>
              <a:gd name="T2" fmla="*/ 2147483647 w 76"/>
              <a:gd name="T3" fmla="*/ 2147483647 h 748"/>
              <a:gd name="T4" fmla="*/ 2147483647 w 76"/>
              <a:gd name="T5" fmla="*/ 0 h 748"/>
              <a:gd name="T6" fmla="*/ 2147483647 w 76"/>
              <a:gd name="T7" fmla="*/ 0 h 748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748"/>
              <a:gd name="T14" fmla="*/ 76 w 76"/>
              <a:gd name="T15" fmla="*/ 748 h 7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748">
                <a:moveTo>
                  <a:pt x="0" y="748"/>
                </a:moveTo>
                <a:lnTo>
                  <a:pt x="76" y="748"/>
                </a:lnTo>
                <a:lnTo>
                  <a:pt x="76" y="0"/>
                </a:lnTo>
                <a:lnTo>
                  <a:pt x="2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9" name="Line 12"/>
          <p:cNvSpPr>
            <a:spLocks noChangeShapeType="1"/>
          </p:cNvSpPr>
          <p:nvPr/>
        </p:nvSpPr>
        <p:spPr bwMode="auto">
          <a:xfrm flipH="1">
            <a:off x="6154738" y="1208088"/>
            <a:ext cx="1206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0" name="Freeform 13"/>
          <p:cNvSpPr>
            <a:spLocks/>
          </p:cNvSpPr>
          <p:nvPr/>
        </p:nvSpPr>
        <p:spPr bwMode="auto">
          <a:xfrm>
            <a:off x="6007100" y="1949450"/>
            <a:ext cx="147638" cy="1890713"/>
          </a:xfrm>
          <a:custGeom>
            <a:avLst/>
            <a:gdLst>
              <a:gd name="T0" fmla="*/ 0 w 76"/>
              <a:gd name="T1" fmla="*/ 2147483647 h 988"/>
              <a:gd name="T2" fmla="*/ 2147483647 w 76"/>
              <a:gd name="T3" fmla="*/ 2147483647 h 988"/>
              <a:gd name="T4" fmla="*/ 2147483647 w 76"/>
              <a:gd name="T5" fmla="*/ 0 h 988"/>
              <a:gd name="T6" fmla="*/ 2147483647 w 76"/>
              <a:gd name="T7" fmla="*/ 0 h 988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988"/>
              <a:gd name="T14" fmla="*/ 76 w 76"/>
              <a:gd name="T15" fmla="*/ 988 h 9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988">
                <a:moveTo>
                  <a:pt x="0" y="988"/>
                </a:moveTo>
                <a:lnTo>
                  <a:pt x="76" y="988"/>
                </a:lnTo>
                <a:lnTo>
                  <a:pt x="76" y="0"/>
                </a:lnTo>
                <a:lnTo>
                  <a:pt x="2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1" name="Line 14"/>
          <p:cNvSpPr>
            <a:spLocks noChangeShapeType="1"/>
          </p:cNvSpPr>
          <p:nvPr/>
        </p:nvSpPr>
        <p:spPr bwMode="auto">
          <a:xfrm flipH="1">
            <a:off x="6162675" y="2903538"/>
            <a:ext cx="1127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2" name="Freeform 15"/>
          <p:cNvSpPr>
            <a:spLocks/>
          </p:cNvSpPr>
          <p:nvPr/>
        </p:nvSpPr>
        <p:spPr bwMode="auto">
          <a:xfrm>
            <a:off x="4930775" y="4303713"/>
            <a:ext cx="1339850" cy="1171575"/>
          </a:xfrm>
          <a:custGeom>
            <a:avLst/>
            <a:gdLst>
              <a:gd name="T0" fmla="*/ 2147483647 w 688"/>
              <a:gd name="T1" fmla="*/ 0 h 612"/>
              <a:gd name="T2" fmla="*/ 2147483647 w 688"/>
              <a:gd name="T3" fmla="*/ 0 h 612"/>
              <a:gd name="T4" fmla="*/ 0 w 688"/>
              <a:gd name="T5" fmla="*/ 2147483647 h 612"/>
              <a:gd name="T6" fmla="*/ 0 60000 65536"/>
              <a:gd name="T7" fmla="*/ 0 60000 65536"/>
              <a:gd name="T8" fmla="*/ 0 60000 65536"/>
              <a:gd name="T9" fmla="*/ 0 w 688"/>
              <a:gd name="T10" fmla="*/ 0 h 612"/>
              <a:gd name="T11" fmla="*/ 688 w 688"/>
              <a:gd name="T12" fmla="*/ 612 h 6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" h="612">
                <a:moveTo>
                  <a:pt x="272" y="0"/>
                </a:moveTo>
                <a:lnTo>
                  <a:pt x="688" y="0"/>
                </a:lnTo>
                <a:lnTo>
                  <a:pt x="0" y="61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3" name="Line 16"/>
          <p:cNvSpPr>
            <a:spLocks noChangeShapeType="1"/>
          </p:cNvSpPr>
          <p:nvPr/>
        </p:nvSpPr>
        <p:spPr bwMode="auto">
          <a:xfrm flipV="1">
            <a:off x="6489700" y="5180013"/>
            <a:ext cx="0" cy="153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4" name="Line 17"/>
          <p:cNvSpPr>
            <a:spLocks noChangeShapeType="1"/>
          </p:cNvSpPr>
          <p:nvPr/>
        </p:nvSpPr>
        <p:spPr bwMode="auto">
          <a:xfrm>
            <a:off x="4478338" y="855663"/>
            <a:ext cx="9001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5" name="Line 18"/>
          <p:cNvSpPr>
            <a:spLocks noChangeShapeType="1"/>
          </p:cNvSpPr>
          <p:nvPr/>
        </p:nvSpPr>
        <p:spPr bwMode="auto">
          <a:xfrm>
            <a:off x="4330700" y="1371600"/>
            <a:ext cx="11811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6" name="Freeform 19"/>
          <p:cNvSpPr>
            <a:spLocks/>
          </p:cNvSpPr>
          <p:nvPr/>
        </p:nvSpPr>
        <p:spPr bwMode="auto">
          <a:xfrm>
            <a:off x="4579938" y="1906588"/>
            <a:ext cx="1060450" cy="227012"/>
          </a:xfrm>
          <a:custGeom>
            <a:avLst/>
            <a:gdLst>
              <a:gd name="T0" fmla="*/ 0 w 544"/>
              <a:gd name="T1" fmla="*/ 2147483647 h 118"/>
              <a:gd name="T2" fmla="*/ 2147483647 w 544"/>
              <a:gd name="T3" fmla="*/ 2147483647 h 118"/>
              <a:gd name="T4" fmla="*/ 2147483647 w 544"/>
              <a:gd name="T5" fmla="*/ 0 h 118"/>
              <a:gd name="T6" fmla="*/ 0 60000 65536"/>
              <a:gd name="T7" fmla="*/ 0 60000 65536"/>
              <a:gd name="T8" fmla="*/ 0 60000 65536"/>
              <a:gd name="T9" fmla="*/ 0 w 544"/>
              <a:gd name="T10" fmla="*/ 0 h 118"/>
              <a:gd name="T11" fmla="*/ 544 w 544"/>
              <a:gd name="T12" fmla="*/ 118 h 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18">
                <a:moveTo>
                  <a:pt x="0" y="118"/>
                </a:moveTo>
                <a:lnTo>
                  <a:pt x="350" y="118"/>
                </a:lnTo>
                <a:lnTo>
                  <a:pt x="544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7" name="Line 20"/>
          <p:cNvSpPr>
            <a:spLocks noChangeShapeType="1"/>
          </p:cNvSpPr>
          <p:nvPr/>
        </p:nvSpPr>
        <p:spPr bwMode="auto">
          <a:xfrm>
            <a:off x="4803775" y="2676525"/>
            <a:ext cx="6524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8" name="Line 21"/>
          <p:cNvSpPr>
            <a:spLocks noChangeShapeType="1"/>
          </p:cNvSpPr>
          <p:nvPr/>
        </p:nvSpPr>
        <p:spPr bwMode="auto">
          <a:xfrm>
            <a:off x="4438650" y="3216275"/>
            <a:ext cx="11747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89" name="Line 27"/>
          <p:cNvSpPr>
            <a:spLocks noChangeShapeType="1"/>
          </p:cNvSpPr>
          <p:nvPr/>
        </p:nvSpPr>
        <p:spPr bwMode="auto">
          <a:xfrm>
            <a:off x="2892425" y="858838"/>
            <a:ext cx="6937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0" name="Line 28"/>
          <p:cNvSpPr>
            <a:spLocks noChangeShapeType="1"/>
          </p:cNvSpPr>
          <p:nvPr/>
        </p:nvSpPr>
        <p:spPr bwMode="auto">
          <a:xfrm>
            <a:off x="2670175" y="1381125"/>
            <a:ext cx="9159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1" name="Freeform 29"/>
          <p:cNvSpPr>
            <a:spLocks/>
          </p:cNvSpPr>
          <p:nvPr/>
        </p:nvSpPr>
        <p:spPr bwMode="auto">
          <a:xfrm>
            <a:off x="2732088" y="2139950"/>
            <a:ext cx="842962" cy="417513"/>
          </a:xfrm>
          <a:custGeom>
            <a:avLst/>
            <a:gdLst>
              <a:gd name="T0" fmla="*/ 2147483647 w 432"/>
              <a:gd name="T1" fmla="*/ 0 h 218"/>
              <a:gd name="T2" fmla="*/ 2147483647 w 432"/>
              <a:gd name="T3" fmla="*/ 0 h 218"/>
              <a:gd name="T4" fmla="*/ 0 w 432"/>
              <a:gd name="T5" fmla="*/ 2147483647 h 218"/>
              <a:gd name="T6" fmla="*/ 0 60000 65536"/>
              <a:gd name="T7" fmla="*/ 0 60000 65536"/>
              <a:gd name="T8" fmla="*/ 0 60000 65536"/>
              <a:gd name="T9" fmla="*/ 0 w 432"/>
              <a:gd name="T10" fmla="*/ 0 h 218"/>
              <a:gd name="T11" fmla="*/ 432 w 432"/>
              <a:gd name="T12" fmla="*/ 218 h 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18">
                <a:moveTo>
                  <a:pt x="432" y="0"/>
                </a:moveTo>
                <a:lnTo>
                  <a:pt x="106" y="0"/>
                </a:lnTo>
                <a:lnTo>
                  <a:pt x="0" y="21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2" name="Freeform 30"/>
          <p:cNvSpPr>
            <a:spLocks/>
          </p:cNvSpPr>
          <p:nvPr/>
        </p:nvSpPr>
        <p:spPr bwMode="auto">
          <a:xfrm>
            <a:off x="2892425" y="2682875"/>
            <a:ext cx="693738" cy="96838"/>
          </a:xfrm>
          <a:custGeom>
            <a:avLst/>
            <a:gdLst>
              <a:gd name="T0" fmla="*/ 2147483647 w 356"/>
              <a:gd name="T1" fmla="*/ 0 h 50"/>
              <a:gd name="T2" fmla="*/ 2147483647 w 356"/>
              <a:gd name="T3" fmla="*/ 0 h 50"/>
              <a:gd name="T4" fmla="*/ 0 w 356"/>
              <a:gd name="T5" fmla="*/ 2147483647 h 50"/>
              <a:gd name="T6" fmla="*/ 0 60000 65536"/>
              <a:gd name="T7" fmla="*/ 0 60000 65536"/>
              <a:gd name="T8" fmla="*/ 0 60000 65536"/>
              <a:gd name="T9" fmla="*/ 0 w 356"/>
              <a:gd name="T10" fmla="*/ 0 h 50"/>
              <a:gd name="T11" fmla="*/ 356 w 356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" h="50">
                <a:moveTo>
                  <a:pt x="356" y="0"/>
                </a:moveTo>
                <a:lnTo>
                  <a:pt x="112" y="0"/>
                </a:lnTo>
                <a:lnTo>
                  <a:pt x="0" y="5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93" name="Line 31"/>
          <p:cNvSpPr>
            <a:spLocks noChangeShapeType="1"/>
          </p:cNvSpPr>
          <p:nvPr/>
        </p:nvSpPr>
        <p:spPr bwMode="auto">
          <a:xfrm>
            <a:off x="2667000" y="3219450"/>
            <a:ext cx="9191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27.17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828800" y="69850"/>
            <a:ext cx="5486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4580" name="Picture 453" descr="sal03717_27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4238" y="269875"/>
            <a:ext cx="48355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Freeform 10"/>
          <p:cNvSpPr>
            <a:spLocks/>
          </p:cNvSpPr>
          <p:nvPr/>
        </p:nvSpPr>
        <p:spPr bwMode="auto">
          <a:xfrm>
            <a:off x="5616575" y="3630613"/>
            <a:ext cx="122238" cy="263525"/>
          </a:xfrm>
          <a:custGeom>
            <a:avLst/>
            <a:gdLst>
              <a:gd name="T0" fmla="*/ 2147483647 w 77"/>
              <a:gd name="T1" fmla="*/ 2147483647 h 166"/>
              <a:gd name="T2" fmla="*/ 2147483647 w 77"/>
              <a:gd name="T3" fmla="*/ 0 h 166"/>
              <a:gd name="T4" fmla="*/ 2147483647 w 77"/>
              <a:gd name="T5" fmla="*/ 0 h 166"/>
              <a:gd name="T6" fmla="*/ 2147483647 w 77"/>
              <a:gd name="T7" fmla="*/ 2147483647 h 166"/>
              <a:gd name="T8" fmla="*/ 2147483647 w 77"/>
              <a:gd name="T9" fmla="*/ 2147483647 h 166"/>
              <a:gd name="T10" fmla="*/ 2147483647 w 77"/>
              <a:gd name="T11" fmla="*/ 2147483647 h 166"/>
              <a:gd name="T12" fmla="*/ 2147483647 w 77"/>
              <a:gd name="T13" fmla="*/ 2147483647 h 166"/>
              <a:gd name="T14" fmla="*/ 2147483647 w 77"/>
              <a:gd name="T15" fmla="*/ 2147483647 h 166"/>
              <a:gd name="T16" fmla="*/ 2147483647 w 77"/>
              <a:gd name="T17" fmla="*/ 2147483647 h 166"/>
              <a:gd name="T18" fmla="*/ 2147483647 w 77"/>
              <a:gd name="T19" fmla="*/ 2147483647 h 166"/>
              <a:gd name="T20" fmla="*/ 2147483647 w 77"/>
              <a:gd name="T21" fmla="*/ 2147483647 h 166"/>
              <a:gd name="T22" fmla="*/ 2147483647 w 77"/>
              <a:gd name="T23" fmla="*/ 2147483647 h 166"/>
              <a:gd name="T24" fmla="*/ 2147483647 w 77"/>
              <a:gd name="T25" fmla="*/ 2147483647 h 166"/>
              <a:gd name="T26" fmla="*/ 2147483647 w 77"/>
              <a:gd name="T27" fmla="*/ 2147483647 h 166"/>
              <a:gd name="T28" fmla="*/ 0 w 77"/>
              <a:gd name="T29" fmla="*/ 2147483647 h 166"/>
              <a:gd name="T30" fmla="*/ 0 w 77"/>
              <a:gd name="T31" fmla="*/ 2147483647 h 166"/>
              <a:gd name="T32" fmla="*/ 2147483647 w 7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66"/>
              <a:gd name="T53" fmla="*/ 77 w 7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66">
                <a:moveTo>
                  <a:pt x="22" y="78"/>
                </a:moveTo>
                <a:lnTo>
                  <a:pt x="22" y="0"/>
                </a:lnTo>
                <a:lnTo>
                  <a:pt x="57" y="0"/>
                </a:lnTo>
                <a:lnTo>
                  <a:pt x="57" y="78"/>
                </a:lnTo>
                <a:lnTo>
                  <a:pt x="56" y="78"/>
                </a:lnTo>
                <a:lnTo>
                  <a:pt x="76" y="67"/>
                </a:lnTo>
                <a:lnTo>
                  <a:pt x="77" y="68"/>
                </a:lnTo>
                <a:lnTo>
                  <a:pt x="59" y="111"/>
                </a:lnTo>
                <a:lnTo>
                  <a:pt x="46" y="144"/>
                </a:lnTo>
                <a:lnTo>
                  <a:pt x="38" y="166"/>
                </a:lnTo>
                <a:lnTo>
                  <a:pt x="31" y="144"/>
                </a:lnTo>
                <a:lnTo>
                  <a:pt x="17" y="111"/>
                </a:lnTo>
                <a:lnTo>
                  <a:pt x="0" y="68"/>
                </a:lnTo>
                <a:lnTo>
                  <a:pt x="0" y="67"/>
                </a:lnTo>
                <a:lnTo>
                  <a:pt x="22" y="78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Freeform 11"/>
          <p:cNvSpPr>
            <a:spLocks/>
          </p:cNvSpPr>
          <p:nvPr/>
        </p:nvSpPr>
        <p:spPr bwMode="auto">
          <a:xfrm>
            <a:off x="5616575" y="2381250"/>
            <a:ext cx="122238" cy="263525"/>
          </a:xfrm>
          <a:custGeom>
            <a:avLst/>
            <a:gdLst>
              <a:gd name="T0" fmla="*/ 2147483647 w 77"/>
              <a:gd name="T1" fmla="*/ 2147483647 h 166"/>
              <a:gd name="T2" fmla="*/ 2147483647 w 77"/>
              <a:gd name="T3" fmla="*/ 0 h 166"/>
              <a:gd name="T4" fmla="*/ 2147483647 w 77"/>
              <a:gd name="T5" fmla="*/ 0 h 166"/>
              <a:gd name="T6" fmla="*/ 2147483647 w 77"/>
              <a:gd name="T7" fmla="*/ 2147483647 h 166"/>
              <a:gd name="T8" fmla="*/ 2147483647 w 77"/>
              <a:gd name="T9" fmla="*/ 2147483647 h 166"/>
              <a:gd name="T10" fmla="*/ 2147483647 w 77"/>
              <a:gd name="T11" fmla="*/ 2147483647 h 166"/>
              <a:gd name="T12" fmla="*/ 2147483647 w 77"/>
              <a:gd name="T13" fmla="*/ 2147483647 h 166"/>
              <a:gd name="T14" fmla="*/ 2147483647 w 77"/>
              <a:gd name="T15" fmla="*/ 2147483647 h 166"/>
              <a:gd name="T16" fmla="*/ 2147483647 w 77"/>
              <a:gd name="T17" fmla="*/ 2147483647 h 166"/>
              <a:gd name="T18" fmla="*/ 2147483647 w 77"/>
              <a:gd name="T19" fmla="*/ 2147483647 h 166"/>
              <a:gd name="T20" fmla="*/ 2147483647 w 77"/>
              <a:gd name="T21" fmla="*/ 2147483647 h 166"/>
              <a:gd name="T22" fmla="*/ 2147483647 w 77"/>
              <a:gd name="T23" fmla="*/ 2147483647 h 166"/>
              <a:gd name="T24" fmla="*/ 2147483647 w 77"/>
              <a:gd name="T25" fmla="*/ 2147483647 h 166"/>
              <a:gd name="T26" fmla="*/ 2147483647 w 77"/>
              <a:gd name="T27" fmla="*/ 2147483647 h 166"/>
              <a:gd name="T28" fmla="*/ 0 w 77"/>
              <a:gd name="T29" fmla="*/ 2147483647 h 166"/>
              <a:gd name="T30" fmla="*/ 0 w 77"/>
              <a:gd name="T31" fmla="*/ 2147483647 h 166"/>
              <a:gd name="T32" fmla="*/ 2147483647 w 7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66"/>
              <a:gd name="T53" fmla="*/ 77 w 7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66">
                <a:moveTo>
                  <a:pt x="22" y="80"/>
                </a:moveTo>
                <a:lnTo>
                  <a:pt x="22" y="0"/>
                </a:lnTo>
                <a:lnTo>
                  <a:pt x="57" y="0"/>
                </a:lnTo>
                <a:lnTo>
                  <a:pt x="57" y="78"/>
                </a:lnTo>
                <a:lnTo>
                  <a:pt x="56" y="78"/>
                </a:lnTo>
                <a:lnTo>
                  <a:pt x="76" y="67"/>
                </a:lnTo>
                <a:lnTo>
                  <a:pt x="77" y="68"/>
                </a:lnTo>
                <a:lnTo>
                  <a:pt x="59" y="111"/>
                </a:lnTo>
                <a:lnTo>
                  <a:pt x="46" y="145"/>
                </a:lnTo>
                <a:lnTo>
                  <a:pt x="38" y="166"/>
                </a:lnTo>
                <a:lnTo>
                  <a:pt x="31" y="145"/>
                </a:lnTo>
                <a:lnTo>
                  <a:pt x="17" y="111"/>
                </a:lnTo>
                <a:lnTo>
                  <a:pt x="0" y="68"/>
                </a:lnTo>
                <a:lnTo>
                  <a:pt x="0" y="67"/>
                </a:lnTo>
                <a:lnTo>
                  <a:pt x="22" y="80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Freeform 12"/>
          <p:cNvSpPr>
            <a:spLocks/>
          </p:cNvSpPr>
          <p:nvPr/>
        </p:nvSpPr>
        <p:spPr bwMode="auto">
          <a:xfrm>
            <a:off x="5616575" y="4079875"/>
            <a:ext cx="122238" cy="261938"/>
          </a:xfrm>
          <a:custGeom>
            <a:avLst/>
            <a:gdLst>
              <a:gd name="T0" fmla="*/ 2147483647 w 77"/>
              <a:gd name="T1" fmla="*/ 2147483647 h 165"/>
              <a:gd name="T2" fmla="*/ 2147483647 w 77"/>
              <a:gd name="T3" fmla="*/ 0 h 165"/>
              <a:gd name="T4" fmla="*/ 2147483647 w 77"/>
              <a:gd name="T5" fmla="*/ 0 h 165"/>
              <a:gd name="T6" fmla="*/ 2147483647 w 77"/>
              <a:gd name="T7" fmla="*/ 2147483647 h 165"/>
              <a:gd name="T8" fmla="*/ 2147483647 w 77"/>
              <a:gd name="T9" fmla="*/ 2147483647 h 165"/>
              <a:gd name="T10" fmla="*/ 2147483647 w 77"/>
              <a:gd name="T11" fmla="*/ 2147483647 h 165"/>
              <a:gd name="T12" fmla="*/ 2147483647 w 77"/>
              <a:gd name="T13" fmla="*/ 2147483647 h 165"/>
              <a:gd name="T14" fmla="*/ 2147483647 w 77"/>
              <a:gd name="T15" fmla="*/ 2147483647 h 165"/>
              <a:gd name="T16" fmla="*/ 2147483647 w 77"/>
              <a:gd name="T17" fmla="*/ 2147483647 h 165"/>
              <a:gd name="T18" fmla="*/ 2147483647 w 77"/>
              <a:gd name="T19" fmla="*/ 2147483647 h 165"/>
              <a:gd name="T20" fmla="*/ 2147483647 w 77"/>
              <a:gd name="T21" fmla="*/ 2147483647 h 165"/>
              <a:gd name="T22" fmla="*/ 2147483647 w 77"/>
              <a:gd name="T23" fmla="*/ 2147483647 h 165"/>
              <a:gd name="T24" fmla="*/ 2147483647 w 77"/>
              <a:gd name="T25" fmla="*/ 2147483647 h 165"/>
              <a:gd name="T26" fmla="*/ 2147483647 w 77"/>
              <a:gd name="T27" fmla="*/ 2147483647 h 165"/>
              <a:gd name="T28" fmla="*/ 0 w 77"/>
              <a:gd name="T29" fmla="*/ 2147483647 h 165"/>
              <a:gd name="T30" fmla="*/ 0 w 77"/>
              <a:gd name="T31" fmla="*/ 2147483647 h 165"/>
              <a:gd name="T32" fmla="*/ 2147483647 w 77"/>
              <a:gd name="T33" fmla="*/ 2147483647 h 1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65"/>
              <a:gd name="T53" fmla="*/ 77 w 77"/>
              <a:gd name="T54" fmla="*/ 165 h 1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65">
                <a:moveTo>
                  <a:pt x="22" y="78"/>
                </a:moveTo>
                <a:lnTo>
                  <a:pt x="22" y="0"/>
                </a:lnTo>
                <a:lnTo>
                  <a:pt x="57" y="0"/>
                </a:lnTo>
                <a:lnTo>
                  <a:pt x="57" y="76"/>
                </a:lnTo>
                <a:lnTo>
                  <a:pt x="56" y="76"/>
                </a:lnTo>
                <a:lnTo>
                  <a:pt x="76" y="66"/>
                </a:lnTo>
                <a:lnTo>
                  <a:pt x="77" y="66"/>
                </a:lnTo>
                <a:lnTo>
                  <a:pt x="59" y="110"/>
                </a:lnTo>
                <a:lnTo>
                  <a:pt x="46" y="143"/>
                </a:lnTo>
                <a:lnTo>
                  <a:pt x="38" y="165"/>
                </a:lnTo>
                <a:lnTo>
                  <a:pt x="31" y="143"/>
                </a:lnTo>
                <a:lnTo>
                  <a:pt x="17" y="110"/>
                </a:lnTo>
                <a:lnTo>
                  <a:pt x="0" y="66"/>
                </a:lnTo>
                <a:lnTo>
                  <a:pt x="22" y="78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Freeform 13"/>
          <p:cNvSpPr>
            <a:spLocks/>
          </p:cNvSpPr>
          <p:nvPr/>
        </p:nvSpPr>
        <p:spPr bwMode="auto">
          <a:xfrm>
            <a:off x="5616575" y="5535613"/>
            <a:ext cx="122238" cy="263525"/>
          </a:xfrm>
          <a:custGeom>
            <a:avLst/>
            <a:gdLst>
              <a:gd name="T0" fmla="*/ 2147483647 w 77"/>
              <a:gd name="T1" fmla="*/ 2147483647 h 166"/>
              <a:gd name="T2" fmla="*/ 2147483647 w 77"/>
              <a:gd name="T3" fmla="*/ 0 h 166"/>
              <a:gd name="T4" fmla="*/ 2147483647 w 77"/>
              <a:gd name="T5" fmla="*/ 0 h 166"/>
              <a:gd name="T6" fmla="*/ 2147483647 w 77"/>
              <a:gd name="T7" fmla="*/ 2147483647 h 166"/>
              <a:gd name="T8" fmla="*/ 2147483647 w 77"/>
              <a:gd name="T9" fmla="*/ 2147483647 h 166"/>
              <a:gd name="T10" fmla="*/ 2147483647 w 77"/>
              <a:gd name="T11" fmla="*/ 2147483647 h 166"/>
              <a:gd name="T12" fmla="*/ 2147483647 w 77"/>
              <a:gd name="T13" fmla="*/ 2147483647 h 166"/>
              <a:gd name="T14" fmla="*/ 2147483647 w 77"/>
              <a:gd name="T15" fmla="*/ 2147483647 h 166"/>
              <a:gd name="T16" fmla="*/ 2147483647 w 77"/>
              <a:gd name="T17" fmla="*/ 2147483647 h 166"/>
              <a:gd name="T18" fmla="*/ 2147483647 w 77"/>
              <a:gd name="T19" fmla="*/ 2147483647 h 166"/>
              <a:gd name="T20" fmla="*/ 2147483647 w 77"/>
              <a:gd name="T21" fmla="*/ 2147483647 h 166"/>
              <a:gd name="T22" fmla="*/ 2147483647 w 77"/>
              <a:gd name="T23" fmla="*/ 2147483647 h 166"/>
              <a:gd name="T24" fmla="*/ 2147483647 w 77"/>
              <a:gd name="T25" fmla="*/ 2147483647 h 166"/>
              <a:gd name="T26" fmla="*/ 2147483647 w 77"/>
              <a:gd name="T27" fmla="*/ 2147483647 h 166"/>
              <a:gd name="T28" fmla="*/ 0 w 77"/>
              <a:gd name="T29" fmla="*/ 2147483647 h 166"/>
              <a:gd name="T30" fmla="*/ 0 w 77"/>
              <a:gd name="T31" fmla="*/ 2147483647 h 166"/>
              <a:gd name="T32" fmla="*/ 2147483647 w 7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66"/>
              <a:gd name="T53" fmla="*/ 77 w 7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66">
                <a:moveTo>
                  <a:pt x="22" y="78"/>
                </a:moveTo>
                <a:lnTo>
                  <a:pt x="22" y="0"/>
                </a:lnTo>
                <a:lnTo>
                  <a:pt x="57" y="0"/>
                </a:lnTo>
                <a:lnTo>
                  <a:pt x="57" y="78"/>
                </a:lnTo>
                <a:lnTo>
                  <a:pt x="56" y="78"/>
                </a:lnTo>
                <a:lnTo>
                  <a:pt x="76" y="67"/>
                </a:lnTo>
                <a:lnTo>
                  <a:pt x="77" y="68"/>
                </a:lnTo>
                <a:lnTo>
                  <a:pt x="59" y="111"/>
                </a:lnTo>
                <a:lnTo>
                  <a:pt x="46" y="143"/>
                </a:lnTo>
                <a:lnTo>
                  <a:pt x="38" y="166"/>
                </a:lnTo>
                <a:lnTo>
                  <a:pt x="31" y="143"/>
                </a:lnTo>
                <a:lnTo>
                  <a:pt x="17" y="111"/>
                </a:lnTo>
                <a:lnTo>
                  <a:pt x="0" y="68"/>
                </a:lnTo>
                <a:lnTo>
                  <a:pt x="0" y="67"/>
                </a:lnTo>
                <a:lnTo>
                  <a:pt x="22" y="78"/>
                </a:lnTo>
                <a:close/>
              </a:path>
            </a:pathLst>
          </a:custGeom>
          <a:solidFill>
            <a:srgbClr val="279EC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Line 14"/>
          <p:cNvSpPr>
            <a:spLocks noChangeShapeType="1"/>
          </p:cNvSpPr>
          <p:nvPr/>
        </p:nvSpPr>
        <p:spPr bwMode="auto">
          <a:xfrm>
            <a:off x="3979863" y="4899025"/>
            <a:ext cx="223837" cy="0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Freeform 15"/>
          <p:cNvSpPr>
            <a:spLocks/>
          </p:cNvSpPr>
          <p:nvPr/>
        </p:nvSpPr>
        <p:spPr bwMode="auto">
          <a:xfrm>
            <a:off x="4151313" y="4856163"/>
            <a:ext cx="100012" cy="82550"/>
          </a:xfrm>
          <a:custGeom>
            <a:avLst/>
            <a:gdLst>
              <a:gd name="T0" fmla="*/ 2147483647 w 63"/>
              <a:gd name="T1" fmla="*/ 2147483647 h 52"/>
              <a:gd name="T2" fmla="*/ 0 w 63"/>
              <a:gd name="T3" fmla="*/ 2147483647 h 52"/>
              <a:gd name="T4" fmla="*/ 2147483647 w 63"/>
              <a:gd name="T5" fmla="*/ 2147483647 h 52"/>
              <a:gd name="T6" fmla="*/ 0 w 63"/>
              <a:gd name="T7" fmla="*/ 0 h 52"/>
              <a:gd name="T8" fmla="*/ 2147483647 w 63"/>
              <a:gd name="T9" fmla="*/ 2147483647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2"/>
              <a:gd name="T17" fmla="*/ 63 w 63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2">
                <a:moveTo>
                  <a:pt x="63" y="27"/>
                </a:moveTo>
                <a:lnTo>
                  <a:pt x="0" y="52"/>
                </a:lnTo>
                <a:lnTo>
                  <a:pt x="16" y="25"/>
                </a:lnTo>
                <a:lnTo>
                  <a:pt x="0" y="0"/>
                </a:lnTo>
                <a:lnTo>
                  <a:pt x="63" y="27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Line 16"/>
          <p:cNvSpPr>
            <a:spLocks noChangeShapeType="1"/>
          </p:cNvSpPr>
          <p:nvPr/>
        </p:nvSpPr>
        <p:spPr bwMode="auto">
          <a:xfrm>
            <a:off x="3995738" y="3421063"/>
            <a:ext cx="222250" cy="0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Freeform 17"/>
          <p:cNvSpPr>
            <a:spLocks/>
          </p:cNvSpPr>
          <p:nvPr/>
        </p:nvSpPr>
        <p:spPr bwMode="auto">
          <a:xfrm>
            <a:off x="4167188" y="3378200"/>
            <a:ext cx="100012" cy="84138"/>
          </a:xfrm>
          <a:custGeom>
            <a:avLst/>
            <a:gdLst>
              <a:gd name="T0" fmla="*/ 2147483647 w 63"/>
              <a:gd name="T1" fmla="*/ 2147483647 h 53"/>
              <a:gd name="T2" fmla="*/ 0 w 63"/>
              <a:gd name="T3" fmla="*/ 2147483647 h 53"/>
              <a:gd name="T4" fmla="*/ 2147483647 w 63"/>
              <a:gd name="T5" fmla="*/ 2147483647 h 53"/>
              <a:gd name="T6" fmla="*/ 2147483647 w 63"/>
              <a:gd name="T7" fmla="*/ 0 h 53"/>
              <a:gd name="T8" fmla="*/ 2147483647 w 63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3"/>
              <a:gd name="T17" fmla="*/ 63 w 63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3">
                <a:moveTo>
                  <a:pt x="63" y="27"/>
                </a:moveTo>
                <a:lnTo>
                  <a:pt x="0" y="53"/>
                </a:lnTo>
                <a:lnTo>
                  <a:pt x="16" y="27"/>
                </a:lnTo>
                <a:lnTo>
                  <a:pt x="2" y="0"/>
                </a:lnTo>
                <a:lnTo>
                  <a:pt x="63" y="27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Line 18"/>
          <p:cNvSpPr>
            <a:spLocks noChangeShapeType="1"/>
          </p:cNvSpPr>
          <p:nvPr/>
        </p:nvSpPr>
        <p:spPr bwMode="auto">
          <a:xfrm>
            <a:off x="3995738" y="2078038"/>
            <a:ext cx="222250" cy="0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Freeform 19"/>
          <p:cNvSpPr>
            <a:spLocks/>
          </p:cNvSpPr>
          <p:nvPr/>
        </p:nvSpPr>
        <p:spPr bwMode="auto">
          <a:xfrm>
            <a:off x="4167188" y="2036763"/>
            <a:ext cx="100012" cy="84137"/>
          </a:xfrm>
          <a:custGeom>
            <a:avLst/>
            <a:gdLst>
              <a:gd name="T0" fmla="*/ 2147483647 w 63"/>
              <a:gd name="T1" fmla="*/ 2147483647 h 53"/>
              <a:gd name="T2" fmla="*/ 0 w 63"/>
              <a:gd name="T3" fmla="*/ 2147483647 h 53"/>
              <a:gd name="T4" fmla="*/ 2147483647 w 63"/>
              <a:gd name="T5" fmla="*/ 2147483647 h 53"/>
              <a:gd name="T6" fmla="*/ 2147483647 w 63"/>
              <a:gd name="T7" fmla="*/ 0 h 53"/>
              <a:gd name="T8" fmla="*/ 2147483647 w 63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3"/>
              <a:gd name="T17" fmla="*/ 63 w 63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3">
                <a:moveTo>
                  <a:pt x="63" y="27"/>
                </a:moveTo>
                <a:lnTo>
                  <a:pt x="0" y="53"/>
                </a:lnTo>
                <a:lnTo>
                  <a:pt x="16" y="27"/>
                </a:lnTo>
                <a:lnTo>
                  <a:pt x="2" y="0"/>
                </a:lnTo>
                <a:lnTo>
                  <a:pt x="63" y="27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Line 20"/>
          <p:cNvSpPr>
            <a:spLocks noChangeShapeType="1"/>
          </p:cNvSpPr>
          <p:nvPr/>
        </p:nvSpPr>
        <p:spPr bwMode="auto">
          <a:xfrm>
            <a:off x="3446463" y="2078038"/>
            <a:ext cx="222250" cy="0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Freeform 21"/>
          <p:cNvSpPr>
            <a:spLocks/>
          </p:cNvSpPr>
          <p:nvPr/>
        </p:nvSpPr>
        <p:spPr bwMode="auto">
          <a:xfrm>
            <a:off x="3617913" y="2036763"/>
            <a:ext cx="100012" cy="84137"/>
          </a:xfrm>
          <a:custGeom>
            <a:avLst/>
            <a:gdLst>
              <a:gd name="T0" fmla="*/ 2147483647 w 63"/>
              <a:gd name="T1" fmla="*/ 2147483647 h 53"/>
              <a:gd name="T2" fmla="*/ 0 w 63"/>
              <a:gd name="T3" fmla="*/ 2147483647 h 53"/>
              <a:gd name="T4" fmla="*/ 2147483647 w 63"/>
              <a:gd name="T5" fmla="*/ 2147483647 h 53"/>
              <a:gd name="T6" fmla="*/ 2147483647 w 63"/>
              <a:gd name="T7" fmla="*/ 0 h 53"/>
              <a:gd name="T8" fmla="*/ 2147483647 w 63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3"/>
              <a:gd name="T17" fmla="*/ 63 w 63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3">
                <a:moveTo>
                  <a:pt x="63" y="27"/>
                </a:moveTo>
                <a:lnTo>
                  <a:pt x="0" y="53"/>
                </a:lnTo>
                <a:lnTo>
                  <a:pt x="16" y="27"/>
                </a:lnTo>
                <a:lnTo>
                  <a:pt x="2" y="0"/>
                </a:lnTo>
                <a:lnTo>
                  <a:pt x="63" y="27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Line 22"/>
          <p:cNvSpPr>
            <a:spLocks noChangeShapeType="1"/>
          </p:cNvSpPr>
          <p:nvPr/>
        </p:nvSpPr>
        <p:spPr bwMode="auto">
          <a:xfrm>
            <a:off x="3995738" y="6269038"/>
            <a:ext cx="222250" cy="0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Freeform 23"/>
          <p:cNvSpPr>
            <a:spLocks/>
          </p:cNvSpPr>
          <p:nvPr/>
        </p:nvSpPr>
        <p:spPr bwMode="auto">
          <a:xfrm>
            <a:off x="4167188" y="6227763"/>
            <a:ext cx="100012" cy="80962"/>
          </a:xfrm>
          <a:custGeom>
            <a:avLst/>
            <a:gdLst>
              <a:gd name="T0" fmla="*/ 2147483647 w 63"/>
              <a:gd name="T1" fmla="*/ 2147483647 h 51"/>
              <a:gd name="T2" fmla="*/ 0 w 63"/>
              <a:gd name="T3" fmla="*/ 2147483647 h 51"/>
              <a:gd name="T4" fmla="*/ 2147483647 w 63"/>
              <a:gd name="T5" fmla="*/ 2147483647 h 51"/>
              <a:gd name="T6" fmla="*/ 2147483647 w 63"/>
              <a:gd name="T7" fmla="*/ 0 h 51"/>
              <a:gd name="T8" fmla="*/ 2147483647 w 63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1"/>
              <a:gd name="T17" fmla="*/ 63 w 63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1">
                <a:moveTo>
                  <a:pt x="63" y="25"/>
                </a:moveTo>
                <a:lnTo>
                  <a:pt x="0" y="51"/>
                </a:lnTo>
                <a:lnTo>
                  <a:pt x="16" y="25"/>
                </a:lnTo>
                <a:lnTo>
                  <a:pt x="2" y="0"/>
                </a:lnTo>
                <a:lnTo>
                  <a:pt x="63" y="25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Line 24"/>
          <p:cNvSpPr>
            <a:spLocks noChangeShapeType="1"/>
          </p:cNvSpPr>
          <p:nvPr/>
        </p:nvSpPr>
        <p:spPr bwMode="auto">
          <a:xfrm>
            <a:off x="3446463" y="6269038"/>
            <a:ext cx="222250" cy="0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Freeform 25"/>
          <p:cNvSpPr>
            <a:spLocks/>
          </p:cNvSpPr>
          <p:nvPr/>
        </p:nvSpPr>
        <p:spPr bwMode="auto">
          <a:xfrm>
            <a:off x="3617913" y="6227763"/>
            <a:ext cx="100012" cy="80962"/>
          </a:xfrm>
          <a:custGeom>
            <a:avLst/>
            <a:gdLst>
              <a:gd name="T0" fmla="*/ 2147483647 w 63"/>
              <a:gd name="T1" fmla="*/ 2147483647 h 51"/>
              <a:gd name="T2" fmla="*/ 0 w 63"/>
              <a:gd name="T3" fmla="*/ 2147483647 h 51"/>
              <a:gd name="T4" fmla="*/ 2147483647 w 63"/>
              <a:gd name="T5" fmla="*/ 2147483647 h 51"/>
              <a:gd name="T6" fmla="*/ 2147483647 w 63"/>
              <a:gd name="T7" fmla="*/ 0 h 51"/>
              <a:gd name="T8" fmla="*/ 2147483647 w 63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1"/>
              <a:gd name="T17" fmla="*/ 63 w 63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1">
                <a:moveTo>
                  <a:pt x="63" y="25"/>
                </a:moveTo>
                <a:lnTo>
                  <a:pt x="0" y="51"/>
                </a:lnTo>
                <a:lnTo>
                  <a:pt x="16" y="25"/>
                </a:lnTo>
                <a:lnTo>
                  <a:pt x="2" y="0"/>
                </a:lnTo>
                <a:lnTo>
                  <a:pt x="63" y="25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Line 26"/>
          <p:cNvSpPr>
            <a:spLocks noChangeShapeType="1"/>
          </p:cNvSpPr>
          <p:nvPr/>
        </p:nvSpPr>
        <p:spPr bwMode="auto">
          <a:xfrm>
            <a:off x="3349625" y="5030788"/>
            <a:ext cx="222250" cy="0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Freeform 27"/>
          <p:cNvSpPr>
            <a:spLocks/>
          </p:cNvSpPr>
          <p:nvPr/>
        </p:nvSpPr>
        <p:spPr bwMode="auto">
          <a:xfrm>
            <a:off x="3521075" y="4991100"/>
            <a:ext cx="100013" cy="80963"/>
          </a:xfrm>
          <a:custGeom>
            <a:avLst/>
            <a:gdLst>
              <a:gd name="T0" fmla="*/ 2147483647 w 63"/>
              <a:gd name="T1" fmla="*/ 2147483647 h 51"/>
              <a:gd name="T2" fmla="*/ 0 w 63"/>
              <a:gd name="T3" fmla="*/ 2147483647 h 51"/>
              <a:gd name="T4" fmla="*/ 2147483647 w 63"/>
              <a:gd name="T5" fmla="*/ 2147483647 h 51"/>
              <a:gd name="T6" fmla="*/ 2147483647 w 63"/>
              <a:gd name="T7" fmla="*/ 0 h 51"/>
              <a:gd name="T8" fmla="*/ 2147483647 w 63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1"/>
              <a:gd name="T17" fmla="*/ 63 w 63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1">
                <a:moveTo>
                  <a:pt x="63" y="25"/>
                </a:moveTo>
                <a:lnTo>
                  <a:pt x="0" y="51"/>
                </a:lnTo>
                <a:lnTo>
                  <a:pt x="15" y="25"/>
                </a:lnTo>
                <a:lnTo>
                  <a:pt x="1" y="0"/>
                </a:lnTo>
                <a:lnTo>
                  <a:pt x="63" y="25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Line 28"/>
          <p:cNvSpPr>
            <a:spLocks noChangeShapeType="1"/>
          </p:cNvSpPr>
          <p:nvPr/>
        </p:nvSpPr>
        <p:spPr bwMode="auto">
          <a:xfrm>
            <a:off x="3438525" y="3421063"/>
            <a:ext cx="222250" cy="0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Freeform 29"/>
          <p:cNvSpPr>
            <a:spLocks/>
          </p:cNvSpPr>
          <p:nvPr/>
        </p:nvSpPr>
        <p:spPr bwMode="auto">
          <a:xfrm>
            <a:off x="3609975" y="3378200"/>
            <a:ext cx="100013" cy="84138"/>
          </a:xfrm>
          <a:custGeom>
            <a:avLst/>
            <a:gdLst>
              <a:gd name="T0" fmla="*/ 2147483647 w 63"/>
              <a:gd name="T1" fmla="*/ 2147483647 h 53"/>
              <a:gd name="T2" fmla="*/ 0 w 63"/>
              <a:gd name="T3" fmla="*/ 2147483647 h 53"/>
              <a:gd name="T4" fmla="*/ 2147483647 w 63"/>
              <a:gd name="T5" fmla="*/ 2147483647 h 53"/>
              <a:gd name="T6" fmla="*/ 2147483647 w 63"/>
              <a:gd name="T7" fmla="*/ 0 h 53"/>
              <a:gd name="T8" fmla="*/ 2147483647 w 63"/>
              <a:gd name="T9" fmla="*/ 2147483647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3"/>
              <a:gd name="T17" fmla="*/ 63 w 63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3">
                <a:moveTo>
                  <a:pt x="63" y="27"/>
                </a:moveTo>
                <a:lnTo>
                  <a:pt x="0" y="53"/>
                </a:lnTo>
                <a:lnTo>
                  <a:pt x="15" y="27"/>
                </a:lnTo>
                <a:lnTo>
                  <a:pt x="1" y="0"/>
                </a:lnTo>
                <a:lnTo>
                  <a:pt x="63" y="27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30"/>
          <p:cNvSpPr>
            <a:spLocks noChangeShapeType="1"/>
          </p:cNvSpPr>
          <p:nvPr/>
        </p:nvSpPr>
        <p:spPr bwMode="auto">
          <a:xfrm>
            <a:off x="4013200" y="5253038"/>
            <a:ext cx="223838" cy="0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Freeform 31"/>
          <p:cNvSpPr>
            <a:spLocks/>
          </p:cNvSpPr>
          <p:nvPr/>
        </p:nvSpPr>
        <p:spPr bwMode="auto">
          <a:xfrm>
            <a:off x="4184650" y="5213350"/>
            <a:ext cx="100013" cy="80963"/>
          </a:xfrm>
          <a:custGeom>
            <a:avLst/>
            <a:gdLst>
              <a:gd name="T0" fmla="*/ 2147483647 w 63"/>
              <a:gd name="T1" fmla="*/ 2147483647 h 51"/>
              <a:gd name="T2" fmla="*/ 0 w 63"/>
              <a:gd name="T3" fmla="*/ 2147483647 h 51"/>
              <a:gd name="T4" fmla="*/ 2147483647 w 63"/>
              <a:gd name="T5" fmla="*/ 2147483647 h 51"/>
              <a:gd name="T6" fmla="*/ 0 w 63"/>
              <a:gd name="T7" fmla="*/ 0 h 51"/>
              <a:gd name="T8" fmla="*/ 2147483647 w 63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1"/>
              <a:gd name="T17" fmla="*/ 63 w 63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1">
                <a:moveTo>
                  <a:pt x="63" y="26"/>
                </a:moveTo>
                <a:lnTo>
                  <a:pt x="0" y="51"/>
                </a:lnTo>
                <a:lnTo>
                  <a:pt x="16" y="26"/>
                </a:lnTo>
                <a:lnTo>
                  <a:pt x="0" y="0"/>
                </a:lnTo>
                <a:lnTo>
                  <a:pt x="63" y="26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3" name="Line 32"/>
          <p:cNvSpPr>
            <a:spLocks noChangeShapeType="1"/>
          </p:cNvSpPr>
          <p:nvPr/>
        </p:nvSpPr>
        <p:spPr bwMode="auto">
          <a:xfrm flipH="1">
            <a:off x="3360738" y="4414838"/>
            <a:ext cx="222250" cy="0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4" name="Freeform 33"/>
          <p:cNvSpPr>
            <a:spLocks/>
          </p:cNvSpPr>
          <p:nvPr/>
        </p:nvSpPr>
        <p:spPr bwMode="auto">
          <a:xfrm>
            <a:off x="3311525" y="4373563"/>
            <a:ext cx="100013" cy="80962"/>
          </a:xfrm>
          <a:custGeom>
            <a:avLst/>
            <a:gdLst>
              <a:gd name="T0" fmla="*/ 0 w 63"/>
              <a:gd name="T1" fmla="*/ 2147483647 h 51"/>
              <a:gd name="T2" fmla="*/ 2147483647 w 63"/>
              <a:gd name="T3" fmla="*/ 2147483647 h 51"/>
              <a:gd name="T4" fmla="*/ 2147483647 w 63"/>
              <a:gd name="T5" fmla="*/ 2147483647 h 51"/>
              <a:gd name="T6" fmla="*/ 2147483647 w 63"/>
              <a:gd name="T7" fmla="*/ 0 h 51"/>
              <a:gd name="T8" fmla="*/ 0 w 63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51"/>
              <a:gd name="T17" fmla="*/ 63 w 63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51">
                <a:moveTo>
                  <a:pt x="0" y="26"/>
                </a:moveTo>
                <a:lnTo>
                  <a:pt x="63" y="51"/>
                </a:lnTo>
                <a:lnTo>
                  <a:pt x="49" y="26"/>
                </a:lnTo>
                <a:lnTo>
                  <a:pt x="63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5" name="Line 34"/>
          <p:cNvSpPr>
            <a:spLocks noChangeShapeType="1"/>
          </p:cNvSpPr>
          <p:nvPr/>
        </p:nvSpPr>
        <p:spPr bwMode="auto">
          <a:xfrm>
            <a:off x="3351213" y="1190625"/>
            <a:ext cx="0" cy="225425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6" name="Freeform 35"/>
          <p:cNvSpPr>
            <a:spLocks/>
          </p:cNvSpPr>
          <p:nvPr/>
        </p:nvSpPr>
        <p:spPr bwMode="auto">
          <a:xfrm>
            <a:off x="3311525" y="1363663"/>
            <a:ext cx="79375" cy="101600"/>
          </a:xfrm>
          <a:custGeom>
            <a:avLst/>
            <a:gdLst>
              <a:gd name="T0" fmla="*/ 2147483647 w 50"/>
              <a:gd name="T1" fmla="*/ 2147483647 h 64"/>
              <a:gd name="T2" fmla="*/ 2147483647 w 50"/>
              <a:gd name="T3" fmla="*/ 0 h 64"/>
              <a:gd name="T4" fmla="*/ 2147483647 w 50"/>
              <a:gd name="T5" fmla="*/ 2147483647 h 64"/>
              <a:gd name="T6" fmla="*/ 0 w 50"/>
              <a:gd name="T7" fmla="*/ 0 h 64"/>
              <a:gd name="T8" fmla="*/ 2147483647 w 50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64"/>
              <a:gd name="T17" fmla="*/ 50 w 50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64">
                <a:moveTo>
                  <a:pt x="25" y="64"/>
                </a:moveTo>
                <a:lnTo>
                  <a:pt x="50" y="0"/>
                </a:lnTo>
                <a:lnTo>
                  <a:pt x="25" y="14"/>
                </a:lnTo>
                <a:lnTo>
                  <a:pt x="0" y="0"/>
                </a:lnTo>
                <a:lnTo>
                  <a:pt x="25" y="64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7" name="Line 36"/>
          <p:cNvSpPr>
            <a:spLocks noChangeShapeType="1"/>
          </p:cNvSpPr>
          <p:nvPr/>
        </p:nvSpPr>
        <p:spPr bwMode="auto">
          <a:xfrm>
            <a:off x="2587625" y="1190625"/>
            <a:ext cx="0" cy="225425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8" name="Freeform 37"/>
          <p:cNvSpPr>
            <a:spLocks/>
          </p:cNvSpPr>
          <p:nvPr/>
        </p:nvSpPr>
        <p:spPr bwMode="auto">
          <a:xfrm>
            <a:off x="2546350" y="1363663"/>
            <a:ext cx="82550" cy="101600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0 h 64"/>
              <a:gd name="T4" fmla="*/ 2147483647 w 52"/>
              <a:gd name="T5" fmla="*/ 2147483647 h 64"/>
              <a:gd name="T6" fmla="*/ 0 w 52"/>
              <a:gd name="T7" fmla="*/ 0 h 64"/>
              <a:gd name="T8" fmla="*/ 2147483647 w 52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64"/>
              <a:gd name="T17" fmla="*/ 52 w 5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64">
                <a:moveTo>
                  <a:pt x="27" y="64"/>
                </a:moveTo>
                <a:lnTo>
                  <a:pt x="52" y="0"/>
                </a:lnTo>
                <a:lnTo>
                  <a:pt x="27" y="14"/>
                </a:lnTo>
                <a:lnTo>
                  <a:pt x="0" y="0"/>
                </a:lnTo>
                <a:lnTo>
                  <a:pt x="27" y="64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9" name="Line 38"/>
          <p:cNvSpPr>
            <a:spLocks noChangeShapeType="1"/>
          </p:cNvSpPr>
          <p:nvPr/>
        </p:nvSpPr>
        <p:spPr bwMode="auto">
          <a:xfrm>
            <a:off x="3738563" y="4033838"/>
            <a:ext cx="0" cy="225425"/>
          </a:xfrm>
          <a:prstGeom prst="line">
            <a:avLst/>
          </a:prstGeom>
          <a:noFill/>
          <a:ln w="28575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0" name="Freeform 39"/>
          <p:cNvSpPr>
            <a:spLocks/>
          </p:cNvSpPr>
          <p:nvPr/>
        </p:nvSpPr>
        <p:spPr bwMode="auto">
          <a:xfrm>
            <a:off x="3698875" y="4206875"/>
            <a:ext cx="80963" cy="101600"/>
          </a:xfrm>
          <a:custGeom>
            <a:avLst/>
            <a:gdLst>
              <a:gd name="T0" fmla="*/ 2147483647 w 51"/>
              <a:gd name="T1" fmla="*/ 2147483647 h 64"/>
              <a:gd name="T2" fmla="*/ 2147483647 w 51"/>
              <a:gd name="T3" fmla="*/ 0 h 64"/>
              <a:gd name="T4" fmla="*/ 2147483647 w 51"/>
              <a:gd name="T5" fmla="*/ 2147483647 h 64"/>
              <a:gd name="T6" fmla="*/ 0 w 51"/>
              <a:gd name="T7" fmla="*/ 0 h 64"/>
              <a:gd name="T8" fmla="*/ 2147483647 w 51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64"/>
              <a:gd name="T17" fmla="*/ 51 w 51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64">
                <a:moveTo>
                  <a:pt x="26" y="64"/>
                </a:moveTo>
                <a:lnTo>
                  <a:pt x="51" y="0"/>
                </a:lnTo>
                <a:lnTo>
                  <a:pt x="26" y="16"/>
                </a:lnTo>
                <a:lnTo>
                  <a:pt x="0" y="0"/>
                </a:lnTo>
                <a:lnTo>
                  <a:pt x="26" y="64"/>
                </a:lnTo>
                <a:close/>
              </a:path>
            </a:pathLst>
          </a:custGeom>
          <a:solidFill>
            <a:srgbClr val="00A651"/>
          </a:solidFill>
          <a:ln w="0">
            <a:solidFill>
              <a:srgbClr val="00A65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1" name="Line 42"/>
          <p:cNvSpPr>
            <a:spLocks noChangeShapeType="1"/>
          </p:cNvSpPr>
          <p:nvPr/>
        </p:nvSpPr>
        <p:spPr bwMode="auto">
          <a:xfrm>
            <a:off x="3436938" y="1455738"/>
            <a:ext cx="1285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2" name="Text Box 422"/>
          <p:cNvSpPr txBox="1">
            <a:spLocks noChangeArrowheads="1"/>
          </p:cNvSpPr>
          <p:nvPr/>
        </p:nvSpPr>
        <p:spPr bwMode="auto">
          <a:xfrm>
            <a:off x="4625975" y="1374775"/>
            <a:ext cx="4286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Excitement</a:t>
            </a:r>
          </a:p>
        </p:txBody>
      </p:sp>
      <p:sp>
        <p:nvSpPr>
          <p:cNvPr id="24613" name="Text Box 423"/>
          <p:cNvSpPr txBox="1">
            <a:spLocks noChangeArrowheads="1"/>
          </p:cNvSpPr>
          <p:nvPr/>
        </p:nvSpPr>
        <p:spPr bwMode="auto">
          <a:xfrm>
            <a:off x="3584575" y="909638"/>
            <a:ext cx="434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Stimulation</a:t>
            </a:r>
          </a:p>
          <a:p>
            <a:r>
              <a:rPr lang="en-US" sz="500" b="1"/>
              <a:t>of genital</a:t>
            </a:r>
          </a:p>
          <a:p>
            <a:r>
              <a:rPr lang="en-US" sz="500" b="1"/>
              <a:t>region,</a:t>
            </a:r>
          </a:p>
          <a:p>
            <a:r>
              <a:rPr lang="en-US" sz="500" b="1"/>
              <a:t>especially</a:t>
            </a:r>
          </a:p>
          <a:p>
            <a:r>
              <a:rPr lang="en-US" sz="500" b="1"/>
              <a:t>glans</a:t>
            </a:r>
          </a:p>
        </p:txBody>
      </p:sp>
      <p:sp>
        <p:nvSpPr>
          <p:cNvPr id="24614" name="Text Box 424"/>
          <p:cNvSpPr txBox="1">
            <a:spLocks noChangeArrowheads="1"/>
          </p:cNvSpPr>
          <p:nvPr/>
        </p:nvSpPr>
        <p:spPr bwMode="auto">
          <a:xfrm>
            <a:off x="2733675" y="1049338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Visual,</a:t>
            </a:r>
          </a:p>
          <a:p>
            <a:r>
              <a:rPr lang="en-US" sz="500" b="1"/>
              <a:t>mental,</a:t>
            </a:r>
          </a:p>
          <a:p>
            <a:r>
              <a:rPr lang="en-US" sz="500" b="1"/>
              <a:t>and other</a:t>
            </a:r>
          </a:p>
          <a:p>
            <a:r>
              <a:rPr lang="en-US" sz="500" b="1"/>
              <a:t>stimuli</a:t>
            </a:r>
          </a:p>
        </p:txBody>
      </p:sp>
      <p:sp>
        <p:nvSpPr>
          <p:cNvPr id="24615" name="Text Box 425"/>
          <p:cNvSpPr txBox="1">
            <a:spLocks noChangeArrowheads="1"/>
          </p:cNvSpPr>
          <p:nvPr/>
        </p:nvSpPr>
        <p:spPr bwMode="auto">
          <a:xfrm>
            <a:off x="3584575" y="1417638"/>
            <a:ext cx="369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Internal</a:t>
            </a:r>
          </a:p>
          <a:p>
            <a:r>
              <a:rPr lang="en-US" sz="500" b="1"/>
              <a:t>pudendal</a:t>
            </a:r>
          </a:p>
          <a:p>
            <a:r>
              <a:rPr lang="en-US" sz="500" b="1"/>
              <a:t>nerve</a:t>
            </a:r>
          </a:p>
        </p:txBody>
      </p:sp>
      <p:sp>
        <p:nvSpPr>
          <p:cNvPr id="24616" name="Text Box 426"/>
          <p:cNvSpPr txBox="1">
            <a:spLocks noChangeArrowheads="1"/>
          </p:cNvSpPr>
          <p:nvPr/>
        </p:nvSpPr>
        <p:spPr bwMode="auto">
          <a:xfrm>
            <a:off x="3673475" y="1911350"/>
            <a:ext cx="4603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Pelvic nerve</a:t>
            </a:r>
          </a:p>
        </p:txBody>
      </p:sp>
      <p:sp>
        <p:nvSpPr>
          <p:cNvPr id="24617" name="Text Box 427"/>
          <p:cNvSpPr txBox="1">
            <a:spLocks noChangeArrowheads="1"/>
          </p:cNvSpPr>
          <p:nvPr/>
        </p:nvSpPr>
        <p:spPr bwMode="auto">
          <a:xfrm>
            <a:off x="3600450" y="2098675"/>
            <a:ext cx="592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" b="1"/>
              <a:t>Efferent</a:t>
            </a:r>
          </a:p>
          <a:p>
            <a:pPr algn="ctr"/>
            <a:r>
              <a:rPr lang="en-US" sz="500" b="1"/>
              <a:t>parasympathetic</a:t>
            </a:r>
          </a:p>
          <a:p>
            <a:pPr algn="ctr"/>
            <a:r>
              <a:rPr lang="en-US" sz="500" b="1"/>
              <a:t>signals</a:t>
            </a:r>
          </a:p>
        </p:txBody>
      </p:sp>
      <p:sp>
        <p:nvSpPr>
          <p:cNvPr id="24618" name="Text Box 428"/>
          <p:cNvSpPr txBox="1">
            <a:spLocks noChangeArrowheads="1"/>
          </p:cNvSpPr>
          <p:nvPr/>
        </p:nvSpPr>
        <p:spPr bwMode="auto">
          <a:xfrm>
            <a:off x="2403475" y="2266950"/>
            <a:ext cx="67627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Spinal cord (sacral)</a:t>
            </a:r>
          </a:p>
        </p:txBody>
      </p:sp>
      <p:sp>
        <p:nvSpPr>
          <p:cNvPr id="24619" name="Text Box 429"/>
          <p:cNvSpPr txBox="1">
            <a:spLocks noChangeArrowheads="1"/>
          </p:cNvSpPr>
          <p:nvPr/>
        </p:nvSpPr>
        <p:spPr bwMode="auto">
          <a:xfrm>
            <a:off x="2403475" y="3575050"/>
            <a:ext cx="6746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Spinal cord (L1–L2)</a:t>
            </a:r>
          </a:p>
        </p:txBody>
      </p:sp>
      <p:sp>
        <p:nvSpPr>
          <p:cNvPr id="24620" name="Text Box 430"/>
          <p:cNvSpPr txBox="1">
            <a:spLocks noChangeArrowheads="1"/>
          </p:cNvSpPr>
          <p:nvPr/>
        </p:nvSpPr>
        <p:spPr bwMode="auto">
          <a:xfrm>
            <a:off x="3676650" y="3436938"/>
            <a:ext cx="4587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" b="1"/>
              <a:t>Efferent</a:t>
            </a:r>
          </a:p>
          <a:p>
            <a:pPr algn="ctr"/>
            <a:r>
              <a:rPr lang="en-US" sz="500" b="1"/>
              <a:t>sympathetic</a:t>
            </a:r>
          </a:p>
          <a:p>
            <a:pPr algn="ctr"/>
            <a:r>
              <a:rPr lang="en-US" sz="500" b="1"/>
              <a:t>signals</a:t>
            </a:r>
          </a:p>
        </p:txBody>
      </p:sp>
      <p:sp>
        <p:nvSpPr>
          <p:cNvPr id="24621" name="Text Box 431"/>
          <p:cNvSpPr txBox="1">
            <a:spLocks noChangeArrowheads="1"/>
          </p:cNvSpPr>
          <p:nvPr/>
        </p:nvSpPr>
        <p:spPr bwMode="auto">
          <a:xfrm>
            <a:off x="4625975" y="1531938"/>
            <a:ext cx="1171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Deep artery of penis dilates; erectile</a:t>
            </a:r>
          </a:p>
          <a:p>
            <a:r>
              <a:rPr lang="en-US" sz="500" b="1"/>
              <a:t>tissues engorge with blood; penis</a:t>
            </a:r>
          </a:p>
          <a:p>
            <a:r>
              <a:rPr lang="en-US" sz="500" b="1"/>
              <a:t>becomes erect</a:t>
            </a:r>
          </a:p>
        </p:txBody>
      </p:sp>
      <p:sp>
        <p:nvSpPr>
          <p:cNvPr id="24622" name="Text Box 432"/>
          <p:cNvSpPr txBox="1">
            <a:spLocks noChangeArrowheads="1"/>
          </p:cNvSpPr>
          <p:nvPr/>
        </p:nvSpPr>
        <p:spPr bwMode="auto">
          <a:xfrm>
            <a:off x="4625975" y="1862138"/>
            <a:ext cx="1206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Trabecular muscle of erectile tissues</a:t>
            </a:r>
          </a:p>
          <a:p>
            <a:r>
              <a:rPr lang="en-US" sz="500" b="1"/>
              <a:t>relaxes; allows engorgement of</a:t>
            </a:r>
          </a:p>
          <a:p>
            <a:r>
              <a:rPr lang="en-US" sz="500" b="1"/>
              <a:t>erectile tissues; penis becomes erect</a:t>
            </a:r>
          </a:p>
        </p:txBody>
      </p:sp>
      <p:sp>
        <p:nvSpPr>
          <p:cNvPr id="24623" name="Text Box 433"/>
          <p:cNvSpPr txBox="1">
            <a:spLocks noChangeArrowheads="1"/>
          </p:cNvSpPr>
          <p:nvPr/>
        </p:nvSpPr>
        <p:spPr bwMode="auto">
          <a:xfrm>
            <a:off x="4625975" y="2192338"/>
            <a:ext cx="962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Bulbourethral gland secretes</a:t>
            </a:r>
          </a:p>
          <a:p>
            <a:r>
              <a:rPr lang="en-US" sz="500" b="1"/>
              <a:t>bulbourethral fluid</a:t>
            </a:r>
          </a:p>
        </p:txBody>
      </p:sp>
      <p:sp>
        <p:nvSpPr>
          <p:cNvPr id="24624" name="Text Box 434"/>
          <p:cNvSpPr txBox="1">
            <a:spLocks noChangeArrowheads="1"/>
          </p:cNvSpPr>
          <p:nvPr/>
        </p:nvSpPr>
        <p:spPr bwMode="auto">
          <a:xfrm>
            <a:off x="4638675" y="2720975"/>
            <a:ext cx="88423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Orgasm — emission stage</a:t>
            </a:r>
          </a:p>
        </p:txBody>
      </p:sp>
      <p:sp>
        <p:nvSpPr>
          <p:cNvPr id="24625" name="Text Box 435"/>
          <p:cNvSpPr txBox="1">
            <a:spLocks noChangeArrowheads="1"/>
          </p:cNvSpPr>
          <p:nvPr/>
        </p:nvSpPr>
        <p:spPr bwMode="auto">
          <a:xfrm>
            <a:off x="4625975" y="2895600"/>
            <a:ext cx="1303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Ductus deferens exhibits peristalsis;</a:t>
            </a:r>
          </a:p>
          <a:p>
            <a:r>
              <a:rPr lang="en-US" sz="500" b="1"/>
              <a:t>sperm are moved into ampulla; ampulla</a:t>
            </a:r>
          </a:p>
          <a:p>
            <a:r>
              <a:rPr lang="en-US" sz="500" b="1"/>
              <a:t>contracts; sperm are moved into urethra</a:t>
            </a:r>
          </a:p>
        </p:txBody>
      </p:sp>
      <p:sp>
        <p:nvSpPr>
          <p:cNvPr id="24626" name="Text Box 436"/>
          <p:cNvSpPr txBox="1">
            <a:spLocks noChangeArrowheads="1"/>
          </p:cNvSpPr>
          <p:nvPr/>
        </p:nvSpPr>
        <p:spPr bwMode="auto">
          <a:xfrm>
            <a:off x="4625975" y="3213100"/>
            <a:ext cx="11953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Prostate secretes components of the</a:t>
            </a:r>
          </a:p>
          <a:p>
            <a:r>
              <a:rPr lang="en-US" sz="500" b="1"/>
              <a:t>seminal fluid</a:t>
            </a:r>
          </a:p>
        </p:txBody>
      </p:sp>
      <p:sp>
        <p:nvSpPr>
          <p:cNvPr id="24627" name="Text Box 437"/>
          <p:cNvSpPr txBox="1">
            <a:spLocks noChangeArrowheads="1"/>
          </p:cNvSpPr>
          <p:nvPr/>
        </p:nvSpPr>
        <p:spPr bwMode="auto">
          <a:xfrm>
            <a:off x="4625975" y="3467100"/>
            <a:ext cx="1301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Seminal vesicles secrete components of</a:t>
            </a:r>
          </a:p>
          <a:p>
            <a:r>
              <a:rPr lang="en-US" sz="500" b="1"/>
              <a:t>the seminal fluid</a:t>
            </a:r>
          </a:p>
        </p:txBody>
      </p:sp>
      <p:sp>
        <p:nvSpPr>
          <p:cNvPr id="24628" name="Text Box 438"/>
          <p:cNvSpPr txBox="1">
            <a:spLocks noChangeArrowheads="1"/>
          </p:cNvSpPr>
          <p:nvPr/>
        </p:nvSpPr>
        <p:spPr bwMode="auto">
          <a:xfrm>
            <a:off x="3851275" y="4084638"/>
            <a:ext cx="333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Afferent</a:t>
            </a:r>
          </a:p>
          <a:p>
            <a:r>
              <a:rPr lang="en-US" sz="500" b="1"/>
              <a:t>signals</a:t>
            </a:r>
          </a:p>
        </p:txBody>
      </p:sp>
      <p:sp>
        <p:nvSpPr>
          <p:cNvPr id="24629" name="Text Box 439"/>
          <p:cNvSpPr txBox="1">
            <a:spLocks noChangeArrowheads="1"/>
          </p:cNvSpPr>
          <p:nvPr/>
        </p:nvSpPr>
        <p:spPr bwMode="auto">
          <a:xfrm>
            <a:off x="5418138" y="3943350"/>
            <a:ext cx="6080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Semen in urethra</a:t>
            </a:r>
          </a:p>
        </p:txBody>
      </p:sp>
      <p:sp>
        <p:nvSpPr>
          <p:cNvPr id="24630" name="Text Box 440"/>
          <p:cNvSpPr txBox="1">
            <a:spLocks noChangeArrowheads="1"/>
          </p:cNvSpPr>
          <p:nvPr/>
        </p:nvSpPr>
        <p:spPr bwMode="auto">
          <a:xfrm>
            <a:off x="4638675" y="4565650"/>
            <a:ext cx="12239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Prostate releases additional secretion</a:t>
            </a:r>
          </a:p>
        </p:txBody>
      </p:sp>
      <p:sp>
        <p:nvSpPr>
          <p:cNvPr id="24631" name="Text Box 441"/>
          <p:cNvSpPr txBox="1">
            <a:spLocks noChangeArrowheads="1"/>
          </p:cNvSpPr>
          <p:nvPr/>
        </p:nvSpPr>
        <p:spPr bwMode="auto">
          <a:xfrm>
            <a:off x="4638675" y="4732338"/>
            <a:ext cx="11445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Seminal vesicles release additional</a:t>
            </a:r>
          </a:p>
          <a:p>
            <a:r>
              <a:rPr lang="en-US" sz="500" b="1"/>
              <a:t>secretion</a:t>
            </a:r>
          </a:p>
        </p:txBody>
      </p:sp>
      <p:sp>
        <p:nvSpPr>
          <p:cNvPr id="24632" name="Text Box 442"/>
          <p:cNvSpPr txBox="1">
            <a:spLocks noChangeArrowheads="1"/>
          </p:cNvSpPr>
          <p:nvPr/>
        </p:nvSpPr>
        <p:spPr bwMode="auto">
          <a:xfrm>
            <a:off x="3944938" y="4554538"/>
            <a:ext cx="4587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" b="1"/>
              <a:t>Efferent</a:t>
            </a:r>
          </a:p>
          <a:p>
            <a:pPr algn="ctr"/>
            <a:r>
              <a:rPr lang="en-US" sz="500" b="1"/>
              <a:t>sympathetic</a:t>
            </a:r>
          </a:p>
          <a:p>
            <a:pPr algn="ctr"/>
            <a:r>
              <a:rPr lang="en-US" sz="500" b="1"/>
              <a:t>signals</a:t>
            </a:r>
          </a:p>
        </p:txBody>
      </p:sp>
      <p:sp>
        <p:nvSpPr>
          <p:cNvPr id="24633" name="Text Box 443"/>
          <p:cNvSpPr txBox="1">
            <a:spLocks noChangeArrowheads="1"/>
          </p:cNvSpPr>
          <p:nvPr/>
        </p:nvSpPr>
        <p:spPr bwMode="auto">
          <a:xfrm>
            <a:off x="2390775" y="5111750"/>
            <a:ext cx="6794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Spinal cord (L1–S4)</a:t>
            </a:r>
          </a:p>
        </p:txBody>
      </p:sp>
      <p:sp>
        <p:nvSpPr>
          <p:cNvPr id="24634" name="Text Box 444"/>
          <p:cNvSpPr txBox="1">
            <a:spLocks noChangeArrowheads="1"/>
          </p:cNvSpPr>
          <p:nvPr/>
        </p:nvSpPr>
        <p:spPr bwMode="auto">
          <a:xfrm>
            <a:off x="3346450" y="5100638"/>
            <a:ext cx="33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" b="1"/>
              <a:t>Efferent</a:t>
            </a:r>
          </a:p>
          <a:p>
            <a:pPr algn="ctr"/>
            <a:r>
              <a:rPr lang="en-US" sz="500" b="1"/>
              <a:t>somatic</a:t>
            </a:r>
          </a:p>
          <a:p>
            <a:pPr algn="ctr"/>
            <a:r>
              <a:rPr lang="en-US" sz="500" b="1"/>
              <a:t>signals</a:t>
            </a:r>
          </a:p>
        </p:txBody>
      </p:sp>
      <p:sp>
        <p:nvSpPr>
          <p:cNvPr id="24635" name="Text Box 445"/>
          <p:cNvSpPr txBox="1">
            <a:spLocks noChangeArrowheads="1"/>
          </p:cNvSpPr>
          <p:nvPr/>
        </p:nvSpPr>
        <p:spPr bwMode="auto">
          <a:xfrm>
            <a:off x="4638675" y="5214938"/>
            <a:ext cx="1343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Bulbocavernosus muscle contracts, and</a:t>
            </a:r>
          </a:p>
          <a:p>
            <a:r>
              <a:rPr lang="en-US" sz="500" b="1"/>
              <a:t>rhythmically compresses bulb and root of</a:t>
            </a:r>
          </a:p>
          <a:p>
            <a:r>
              <a:rPr lang="en-US" sz="500" b="1"/>
              <a:t>penis; semen is expelled (ejaculation</a:t>
            </a:r>
          </a:p>
          <a:p>
            <a:r>
              <a:rPr lang="en-US" sz="500" b="1"/>
              <a:t>occurs)</a:t>
            </a:r>
          </a:p>
        </p:txBody>
      </p:sp>
      <p:sp>
        <p:nvSpPr>
          <p:cNvPr id="24636" name="Text Box 446"/>
          <p:cNvSpPr txBox="1">
            <a:spLocks noChangeArrowheads="1"/>
          </p:cNvSpPr>
          <p:nvPr/>
        </p:nvSpPr>
        <p:spPr bwMode="auto">
          <a:xfrm>
            <a:off x="4638675" y="4973638"/>
            <a:ext cx="1192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Internal urethral sphincter contracts;</a:t>
            </a:r>
          </a:p>
          <a:p>
            <a:r>
              <a:rPr lang="en-US" sz="500" b="1"/>
              <a:t>urine is retained in bladder</a:t>
            </a:r>
          </a:p>
        </p:txBody>
      </p:sp>
      <p:sp>
        <p:nvSpPr>
          <p:cNvPr id="24637" name="Text Box 447"/>
          <p:cNvSpPr txBox="1">
            <a:spLocks noChangeArrowheads="1"/>
          </p:cNvSpPr>
          <p:nvPr/>
        </p:nvSpPr>
        <p:spPr bwMode="auto">
          <a:xfrm>
            <a:off x="4638675" y="5870575"/>
            <a:ext cx="4159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Resolution</a:t>
            </a:r>
          </a:p>
        </p:txBody>
      </p:sp>
      <p:sp>
        <p:nvSpPr>
          <p:cNvPr id="24638" name="Text Box 448"/>
          <p:cNvSpPr txBox="1">
            <a:spLocks noChangeArrowheads="1"/>
          </p:cNvSpPr>
          <p:nvPr/>
        </p:nvSpPr>
        <p:spPr bwMode="auto">
          <a:xfrm>
            <a:off x="2390775" y="6546850"/>
            <a:ext cx="6746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Spinal cord (L1–L2)</a:t>
            </a:r>
          </a:p>
        </p:txBody>
      </p:sp>
      <p:sp>
        <p:nvSpPr>
          <p:cNvPr id="24639" name="Text Box 449"/>
          <p:cNvSpPr txBox="1">
            <a:spLocks noChangeArrowheads="1"/>
          </p:cNvSpPr>
          <p:nvPr/>
        </p:nvSpPr>
        <p:spPr bwMode="auto">
          <a:xfrm>
            <a:off x="3665538" y="6370638"/>
            <a:ext cx="4587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" b="1"/>
              <a:t>Efferent</a:t>
            </a:r>
          </a:p>
          <a:p>
            <a:pPr algn="ctr"/>
            <a:r>
              <a:rPr lang="en-US" sz="500" b="1"/>
              <a:t>sympathetic</a:t>
            </a:r>
          </a:p>
          <a:p>
            <a:pPr algn="ctr"/>
            <a:r>
              <a:rPr lang="en-US" sz="500" b="1"/>
              <a:t>signals</a:t>
            </a:r>
          </a:p>
        </p:txBody>
      </p:sp>
      <p:sp>
        <p:nvSpPr>
          <p:cNvPr id="24640" name="Text Box 450"/>
          <p:cNvSpPr txBox="1">
            <a:spLocks noChangeArrowheads="1"/>
          </p:cNvSpPr>
          <p:nvPr/>
        </p:nvSpPr>
        <p:spPr bwMode="auto">
          <a:xfrm>
            <a:off x="4638675" y="6521450"/>
            <a:ext cx="121285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Penis becomes flaccid (detumescent)</a:t>
            </a:r>
          </a:p>
        </p:txBody>
      </p:sp>
      <p:sp>
        <p:nvSpPr>
          <p:cNvPr id="24641" name="Text Box 451"/>
          <p:cNvSpPr txBox="1">
            <a:spLocks noChangeArrowheads="1"/>
          </p:cNvSpPr>
          <p:nvPr/>
        </p:nvSpPr>
        <p:spPr bwMode="auto">
          <a:xfrm>
            <a:off x="4638675" y="6281738"/>
            <a:ext cx="1157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Trabecular muscles contract;</a:t>
            </a:r>
          </a:p>
          <a:p>
            <a:r>
              <a:rPr lang="en-US" sz="500" b="1"/>
              <a:t>squeeze blood from erectile tissues</a:t>
            </a:r>
          </a:p>
        </p:txBody>
      </p:sp>
      <p:sp>
        <p:nvSpPr>
          <p:cNvPr id="24642" name="Text Box 452"/>
          <p:cNvSpPr txBox="1">
            <a:spLocks noChangeArrowheads="1"/>
          </p:cNvSpPr>
          <p:nvPr/>
        </p:nvSpPr>
        <p:spPr bwMode="auto">
          <a:xfrm>
            <a:off x="4638675" y="6027738"/>
            <a:ext cx="1146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Internal pudendal artery constricts;</a:t>
            </a:r>
          </a:p>
          <a:p>
            <a:r>
              <a:rPr lang="en-US" sz="500" b="1"/>
              <a:t>reduces blood flow into penis</a:t>
            </a:r>
          </a:p>
        </p:txBody>
      </p:sp>
      <p:sp>
        <p:nvSpPr>
          <p:cNvPr id="24643" name="Text Box 454"/>
          <p:cNvSpPr txBox="1">
            <a:spLocks noChangeArrowheads="1"/>
          </p:cNvSpPr>
          <p:nvPr/>
        </p:nvSpPr>
        <p:spPr bwMode="auto">
          <a:xfrm>
            <a:off x="4625975" y="4400550"/>
            <a:ext cx="9032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500" b="1"/>
              <a:t>Orgasm — expulsion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27.18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828800" y="396875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6284913" y="5902325"/>
            <a:ext cx="952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5570538" y="4305300"/>
            <a:ext cx="0" cy="11334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6005513" y="4156075"/>
            <a:ext cx="11318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3989388" y="3463925"/>
            <a:ext cx="5492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Freeform 11"/>
          <p:cNvSpPr>
            <a:spLocks/>
          </p:cNvSpPr>
          <p:nvPr/>
        </p:nvSpPr>
        <p:spPr bwMode="auto">
          <a:xfrm>
            <a:off x="2389188" y="1897063"/>
            <a:ext cx="323850" cy="1116012"/>
          </a:xfrm>
          <a:custGeom>
            <a:avLst/>
            <a:gdLst>
              <a:gd name="T0" fmla="*/ 2147483647 w 118"/>
              <a:gd name="T1" fmla="*/ 0 h 406"/>
              <a:gd name="T2" fmla="*/ 2147483647 w 118"/>
              <a:gd name="T3" fmla="*/ 0 h 406"/>
              <a:gd name="T4" fmla="*/ 2147483647 w 118"/>
              <a:gd name="T5" fmla="*/ 2147483647 h 406"/>
              <a:gd name="T6" fmla="*/ 2147483647 w 118"/>
              <a:gd name="T7" fmla="*/ 2147483647 h 406"/>
              <a:gd name="T8" fmla="*/ 2147483647 w 118"/>
              <a:gd name="T9" fmla="*/ 2147483647 h 406"/>
              <a:gd name="T10" fmla="*/ 2147483647 w 118"/>
              <a:gd name="T11" fmla="*/ 2147483647 h 406"/>
              <a:gd name="T12" fmla="*/ 2147483647 w 118"/>
              <a:gd name="T13" fmla="*/ 2147483647 h 406"/>
              <a:gd name="T14" fmla="*/ 2147483647 w 118"/>
              <a:gd name="T15" fmla="*/ 2147483647 h 406"/>
              <a:gd name="T16" fmla="*/ 2147483647 w 118"/>
              <a:gd name="T17" fmla="*/ 2147483647 h 406"/>
              <a:gd name="T18" fmla="*/ 2147483647 w 118"/>
              <a:gd name="T19" fmla="*/ 2147483647 h 406"/>
              <a:gd name="T20" fmla="*/ 2147483647 w 118"/>
              <a:gd name="T21" fmla="*/ 2147483647 h 406"/>
              <a:gd name="T22" fmla="*/ 2147483647 w 118"/>
              <a:gd name="T23" fmla="*/ 2147483647 h 406"/>
              <a:gd name="T24" fmla="*/ 2147483647 w 118"/>
              <a:gd name="T25" fmla="*/ 2147483647 h 406"/>
              <a:gd name="T26" fmla="*/ 0 w 118"/>
              <a:gd name="T27" fmla="*/ 2147483647 h 406"/>
              <a:gd name="T28" fmla="*/ 2147483647 w 118"/>
              <a:gd name="T29" fmla="*/ 2147483647 h 406"/>
              <a:gd name="T30" fmla="*/ 2147483647 w 118"/>
              <a:gd name="T31" fmla="*/ 2147483647 h 406"/>
              <a:gd name="T32" fmla="*/ 2147483647 w 118"/>
              <a:gd name="T33" fmla="*/ 2147483647 h 406"/>
              <a:gd name="T34" fmla="*/ 2147483647 w 118"/>
              <a:gd name="T35" fmla="*/ 2147483647 h 406"/>
              <a:gd name="T36" fmla="*/ 2147483647 w 118"/>
              <a:gd name="T37" fmla="*/ 2147483647 h 406"/>
              <a:gd name="T38" fmla="*/ 2147483647 w 118"/>
              <a:gd name="T39" fmla="*/ 2147483647 h 406"/>
              <a:gd name="T40" fmla="*/ 2147483647 w 118"/>
              <a:gd name="T41" fmla="*/ 2147483647 h 406"/>
              <a:gd name="T42" fmla="*/ 2147483647 w 118"/>
              <a:gd name="T43" fmla="*/ 2147483647 h 40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8"/>
              <a:gd name="T67" fmla="*/ 0 h 406"/>
              <a:gd name="T68" fmla="*/ 118 w 118"/>
              <a:gd name="T69" fmla="*/ 406 h 40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8" h="406">
                <a:moveTo>
                  <a:pt x="118" y="0"/>
                </a:moveTo>
                <a:lnTo>
                  <a:pt x="118" y="0"/>
                </a:lnTo>
                <a:lnTo>
                  <a:pt x="98" y="18"/>
                </a:lnTo>
                <a:lnTo>
                  <a:pt x="78" y="36"/>
                </a:lnTo>
                <a:lnTo>
                  <a:pt x="62" y="54"/>
                </a:lnTo>
                <a:lnTo>
                  <a:pt x="48" y="72"/>
                </a:lnTo>
                <a:lnTo>
                  <a:pt x="36" y="90"/>
                </a:lnTo>
                <a:lnTo>
                  <a:pt x="26" y="108"/>
                </a:lnTo>
                <a:lnTo>
                  <a:pt x="18" y="126"/>
                </a:lnTo>
                <a:lnTo>
                  <a:pt x="10" y="144"/>
                </a:lnTo>
                <a:lnTo>
                  <a:pt x="6" y="162"/>
                </a:lnTo>
                <a:lnTo>
                  <a:pt x="2" y="178"/>
                </a:lnTo>
                <a:lnTo>
                  <a:pt x="2" y="196"/>
                </a:lnTo>
                <a:lnTo>
                  <a:pt x="0" y="212"/>
                </a:lnTo>
                <a:lnTo>
                  <a:pt x="2" y="244"/>
                </a:lnTo>
                <a:lnTo>
                  <a:pt x="8" y="274"/>
                </a:lnTo>
                <a:lnTo>
                  <a:pt x="18" y="302"/>
                </a:lnTo>
                <a:lnTo>
                  <a:pt x="28" y="328"/>
                </a:lnTo>
                <a:lnTo>
                  <a:pt x="40" y="350"/>
                </a:lnTo>
                <a:lnTo>
                  <a:pt x="52" y="370"/>
                </a:lnTo>
                <a:lnTo>
                  <a:pt x="72" y="396"/>
                </a:lnTo>
                <a:lnTo>
                  <a:pt x="80" y="40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Freeform 12"/>
          <p:cNvSpPr>
            <a:spLocks/>
          </p:cNvSpPr>
          <p:nvPr/>
        </p:nvSpPr>
        <p:spPr bwMode="auto">
          <a:xfrm>
            <a:off x="4795838" y="2843213"/>
            <a:ext cx="347662" cy="1128712"/>
          </a:xfrm>
          <a:custGeom>
            <a:avLst/>
            <a:gdLst>
              <a:gd name="T0" fmla="*/ 2147483647 w 126"/>
              <a:gd name="T1" fmla="*/ 0 h 410"/>
              <a:gd name="T2" fmla="*/ 2147483647 w 126"/>
              <a:gd name="T3" fmla="*/ 0 h 410"/>
              <a:gd name="T4" fmla="*/ 2147483647 w 126"/>
              <a:gd name="T5" fmla="*/ 2147483647 h 410"/>
              <a:gd name="T6" fmla="*/ 2147483647 w 126"/>
              <a:gd name="T7" fmla="*/ 2147483647 h 410"/>
              <a:gd name="T8" fmla="*/ 2147483647 w 126"/>
              <a:gd name="T9" fmla="*/ 2147483647 h 410"/>
              <a:gd name="T10" fmla="*/ 2147483647 w 126"/>
              <a:gd name="T11" fmla="*/ 2147483647 h 410"/>
              <a:gd name="T12" fmla="*/ 2147483647 w 126"/>
              <a:gd name="T13" fmla="*/ 2147483647 h 410"/>
              <a:gd name="T14" fmla="*/ 2147483647 w 126"/>
              <a:gd name="T15" fmla="*/ 2147483647 h 410"/>
              <a:gd name="T16" fmla="*/ 2147483647 w 126"/>
              <a:gd name="T17" fmla="*/ 2147483647 h 410"/>
              <a:gd name="T18" fmla="*/ 2147483647 w 126"/>
              <a:gd name="T19" fmla="*/ 2147483647 h 410"/>
              <a:gd name="T20" fmla="*/ 2147483647 w 126"/>
              <a:gd name="T21" fmla="*/ 2147483647 h 410"/>
              <a:gd name="T22" fmla="*/ 2147483647 w 126"/>
              <a:gd name="T23" fmla="*/ 2147483647 h 410"/>
              <a:gd name="T24" fmla="*/ 2147483647 w 126"/>
              <a:gd name="T25" fmla="*/ 2147483647 h 410"/>
              <a:gd name="T26" fmla="*/ 0 w 126"/>
              <a:gd name="T27" fmla="*/ 2147483647 h 410"/>
              <a:gd name="T28" fmla="*/ 0 w 126"/>
              <a:gd name="T29" fmla="*/ 2147483647 h 410"/>
              <a:gd name="T30" fmla="*/ 2147483647 w 126"/>
              <a:gd name="T31" fmla="*/ 2147483647 h 410"/>
              <a:gd name="T32" fmla="*/ 2147483647 w 126"/>
              <a:gd name="T33" fmla="*/ 2147483647 h 410"/>
              <a:gd name="T34" fmla="*/ 2147483647 w 126"/>
              <a:gd name="T35" fmla="*/ 2147483647 h 410"/>
              <a:gd name="T36" fmla="*/ 2147483647 w 126"/>
              <a:gd name="T37" fmla="*/ 2147483647 h 410"/>
              <a:gd name="T38" fmla="*/ 2147483647 w 126"/>
              <a:gd name="T39" fmla="*/ 2147483647 h 410"/>
              <a:gd name="T40" fmla="*/ 2147483647 w 126"/>
              <a:gd name="T41" fmla="*/ 2147483647 h 410"/>
              <a:gd name="T42" fmla="*/ 2147483647 w 126"/>
              <a:gd name="T43" fmla="*/ 2147483647 h 4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6"/>
              <a:gd name="T67" fmla="*/ 0 h 410"/>
              <a:gd name="T68" fmla="*/ 126 w 126"/>
              <a:gd name="T69" fmla="*/ 410 h 41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6" h="410">
                <a:moveTo>
                  <a:pt x="126" y="0"/>
                </a:moveTo>
                <a:lnTo>
                  <a:pt x="126" y="0"/>
                </a:lnTo>
                <a:lnTo>
                  <a:pt x="106" y="18"/>
                </a:lnTo>
                <a:lnTo>
                  <a:pt x="86" y="36"/>
                </a:lnTo>
                <a:lnTo>
                  <a:pt x="70" y="54"/>
                </a:lnTo>
                <a:lnTo>
                  <a:pt x="54" y="72"/>
                </a:lnTo>
                <a:lnTo>
                  <a:pt x="42" y="90"/>
                </a:lnTo>
                <a:lnTo>
                  <a:pt x="32" y="108"/>
                </a:lnTo>
                <a:lnTo>
                  <a:pt x="22" y="126"/>
                </a:lnTo>
                <a:lnTo>
                  <a:pt x="16" y="144"/>
                </a:lnTo>
                <a:lnTo>
                  <a:pt x="10" y="162"/>
                </a:lnTo>
                <a:lnTo>
                  <a:pt x="6" y="180"/>
                </a:lnTo>
                <a:lnTo>
                  <a:pt x="2" y="196"/>
                </a:lnTo>
                <a:lnTo>
                  <a:pt x="0" y="214"/>
                </a:lnTo>
                <a:lnTo>
                  <a:pt x="0" y="246"/>
                </a:lnTo>
                <a:lnTo>
                  <a:pt x="4" y="276"/>
                </a:lnTo>
                <a:lnTo>
                  <a:pt x="12" y="304"/>
                </a:lnTo>
                <a:lnTo>
                  <a:pt x="20" y="330"/>
                </a:lnTo>
                <a:lnTo>
                  <a:pt x="30" y="354"/>
                </a:lnTo>
                <a:lnTo>
                  <a:pt x="40" y="372"/>
                </a:lnTo>
                <a:lnTo>
                  <a:pt x="56" y="400"/>
                </a:lnTo>
                <a:lnTo>
                  <a:pt x="64" y="41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>
            <a:off x="1530350" y="2506663"/>
            <a:ext cx="584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733425" y="1314450"/>
            <a:ext cx="0" cy="7477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Freeform 15"/>
          <p:cNvSpPr>
            <a:spLocks noEditPoints="1"/>
          </p:cNvSpPr>
          <p:nvPr/>
        </p:nvSpPr>
        <p:spPr bwMode="auto">
          <a:xfrm>
            <a:off x="5378450" y="4695825"/>
            <a:ext cx="385763" cy="385763"/>
          </a:xfrm>
          <a:custGeom>
            <a:avLst/>
            <a:gdLst>
              <a:gd name="T0" fmla="*/ 2147483647 w 140"/>
              <a:gd name="T1" fmla="*/ 0 h 140"/>
              <a:gd name="T2" fmla="*/ 2147483647 w 140"/>
              <a:gd name="T3" fmla="*/ 2147483647 h 140"/>
              <a:gd name="T4" fmla="*/ 2147483647 w 140"/>
              <a:gd name="T5" fmla="*/ 2147483647 h 140"/>
              <a:gd name="T6" fmla="*/ 2147483647 w 140"/>
              <a:gd name="T7" fmla="*/ 2147483647 h 140"/>
              <a:gd name="T8" fmla="*/ 0 w 140"/>
              <a:gd name="T9" fmla="*/ 2147483647 h 140"/>
              <a:gd name="T10" fmla="*/ 2147483647 w 140"/>
              <a:gd name="T11" fmla="*/ 2147483647 h 140"/>
              <a:gd name="T12" fmla="*/ 2147483647 w 140"/>
              <a:gd name="T13" fmla="*/ 2147483647 h 140"/>
              <a:gd name="T14" fmla="*/ 2147483647 w 140"/>
              <a:gd name="T15" fmla="*/ 2147483647 h 140"/>
              <a:gd name="T16" fmla="*/ 2147483647 w 140"/>
              <a:gd name="T17" fmla="*/ 2147483647 h 140"/>
              <a:gd name="T18" fmla="*/ 2147483647 w 140"/>
              <a:gd name="T19" fmla="*/ 2147483647 h 140"/>
              <a:gd name="T20" fmla="*/ 2147483647 w 140"/>
              <a:gd name="T21" fmla="*/ 2147483647 h 140"/>
              <a:gd name="T22" fmla="*/ 2147483647 w 140"/>
              <a:gd name="T23" fmla="*/ 2147483647 h 140"/>
              <a:gd name="T24" fmla="*/ 2147483647 w 140"/>
              <a:gd name="T25" fmla="*/ 2147483647 h 140"/>
              <a:gd name="T26" fmla="*/ 2147483647 w 140"/>
              <a:gd name="T27" fmla="*/ 2147483647 h 140"/>
              <a:gd name="T28" fmla="*/ 2147483647 w 140"/>
              <a:gd name="T29" fmla="*/ 2147483647 h 140"/>
              <a:gd name="T30" fmla="*/ 2147483647 w 140"/>
              <a:gd name="T31" fmla="*/ 2147483647 h 140"/>
              <a:gd name="T32" fmla="*/ 2147483647 w 140"/>
              <a:gd name="T33" fmla="*/ 2147483647 h 140"/>
              <a:gd name="T34" fmla="*/ 2147483647 w 140"/>
              <a:gd name="T35" fmla="*/ 0 h 140"/>
              <a:gd name="T36" fmla="*/ 2147483647 w 140"/>
              <a:gd name="T37" fmla="*/ 0 h 140"/>
              <a:gd name="T38" fmla="*/ 2147483647 w 140"/>
              <a:gd name="T39" fmla="*/ 2147483647 h 140"/>
              <a:gd name="T40" fmla="*/ 2147483647 w 140"/>
              <a:gd name="T41" fmla="*/ 2147483647 h 140"/>
              <a:gd name="T42" fmla="*/ 2147483647 w 140"/>
              <a:gd name="T43" fmla="*/ 2147483647 h 140"/>
              <a:gd name="T44" fmla="*/ 2147483647 w 140"/>
              <a:gd name="T45" fmla="*/ 2147483647 h 140"/>
              <a:gd name="T46" fmla="*/ 2147483647 w 140"/>
              <a:gd name="T47" fmla="*/ 2147483647 h 140"/>
              <a:gd name="T48" fmla="*/ 2147483647 w 140"/>
              <a:gd name="T49" fmla="*/ 2147483647 h 140"/>
              <a:gd name="T50" fmla="*/ 2147483647 w 140"/>
              <a:gd name="T51" fmla="*/ 2147483647 h 140"/>
              <a:gd name="T52" fmla="*/ 2147483647 w 140"/>
              <a:gd name="T53" fmla="*/ 2147483647 h 140"/>
              <a:gd name="T54" fmla="*/ 2147483647 w 140"/>
              <a:gd name="T55" fmla="*/ 2147483647 h 140"/>
              <a:gd name="T56" fmla="*/ 2147483647 w 140"/>
              <a:gd name="T57" fmla="*/ 2147483647 h 140"/>
              <a:gd name="T58" fmla="*/ 2147483647 w 140"/>
              <a:gd name="T59" fmla="*/ 2147483647 h 140"/>
              <a:gd name="T60" fmla="*/ 2147483647 w 140"/>
              <a:gd name="T61" fmla="*/ 2147483647 h 140"/>
              <a:gd name="T62" fmla="*/ 2147483647 w 140"/>
              <a:gd name="T63" fmla="*/ 2147483647 h 140"/>
              <a:gd name="T64" fmla="*/ 2147483647 w 140"/>
              <a:gd name="T65" fmla="*/ 2147483647 h 140"/>
              <a:gd name="T66" fmla="*/ 2147483647 w 140"/>
              <a:gd name="T67" fmla="*/ 2147483647 h 140"/>
              <a:gd name="T68" fmla="*/ 2147483647 w 140"/>
              <a:gd name="T69" fmla="*/ 2147483647 h 140"/>
              <a:gd name="T70" fmla="*/ 2147483647 w 140"/>
              <a:gd name="T71" fmla="*/ 2147483647 h 140"/>
              <a:gd name="T72" fmla="*/ 2147483647 w 140"/>
              <a:gd name="T73" fmla="*/ 2147483647 h 140"/>
              <a:gd name="T74" fmla="*/ 2147483647 w 140"/>
              <a:gd name="T75" fmla="*/ 2147483647 h 140"/>
              <a:gd name="T76" fmla="*/ 2147483647 w 140"/>
              <a:gd name="T77" fmla="*/ 2147483647 h 140"/>
              <a:gd name="T78" fmla="*/ 2147483647 w 140"/>
              <a:gd name="T79" fmla="*/ 2147483647 h 140"/>
              <a:gd name="T80" fmla="*/ 2147483647 w 140"/>
              <a:gd name="T81" fmla="*/ 2147483647 h 1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"/>
              <a:gd name="T124" fmla="*/ 0 h 140"/>
              <a:gd name="T125" fmla="*/ 140 w 140"/>
              <a:gd name="T126" fmla="*/ 140 h 14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" h="140">
                <a:moveTo>
                  <a:pt x="70" y="0"/>
                </a:moveTo>
                <a:lnTo>
                  <a:pt x="70" y="0"/>
                </a:lnTo>
                <a:lnTo>
                  <a:pt x="56" y="0"/>
                </a:lnTo>
                <a:lnTo>
                  <a:pt x="44" y="4"/>
                </a:lnTo>
                <a:lnTo>
                  <a:pt x="32" y="12"/>
                </a:lnTo>
                <a:lnTo>
                  <a:pt x="20" y="20"/>
                </a:lnTo>
                <a:lnTo>
                  <a:pt x="12" y="30"/>
                </a:lnTo>
                <a:lnTo>
                  <a:pt x="6" y="42"/>
                </a:lnTo>
                <a:lnTo>
                  <a:pt x="2" y="56"/>
                </a:lnTo>
                <a:lnTo>
                  <a:pt x="0" y="70"/>
                </a:lnTo>
                <a:lnTo>
                  <a:pt x="2" y="84"/>
                </a:lnTo>
                <a:lnTo>
                  <a:pt x="6" y="96"/>
                </a:lnTo>
                <a:lnTo>
                  <a:pt x="12" y="108"/>
                </a:lnTo>
                <a:lnTo>
                  <a:pt x="20" y="118"/>
                </a:lnTo>
                <a:lnTo>
                  <a:pt x="32" y="128"/>
                </a:lnTo>
                <a:lnTo>
                  <a:pt x="44" y="134"/>
                </a:lnTo>
                <a:lnTo>
                  <a:pt x="56" y="138"/>
                </a:lnTo>
                <a:lnTo>
                  <a:pt x="70" y="140"/>
                </a:lnTo>
                <a:lnTo>
                  <a:pt x="84" y="138"/>
                </a:lnTo>
                <a:lnTo>
                  <a:pt x="98" y="134"/>
                </a:lnTo>
                <a:lnTo>
                  <a:pt x="110" y="128"/>
                </a:lnTo>
                <a:lnTo>
                  <a:pt x="120" y="118"/>
                </a:lnTo>
                <a:lnTo>
                  <a:pt x="128" y="108"/>
                </a:lnTo>
                <a:lnTo>
                  <a:pt x="134" y="96"/>
                </a:lnTo>
                <a:lnTo>
                  <a:pt x="140" y="84"/>
                </a:lnTo>
                <a:lnTo>
                  <a:pt x="140" y="70"/>
                </a:lnTo>
                <a:lnTo>
                  <a:pt x="140" y="56"/>
                </a:lnTo>
                <a:lnTo>
                  <a:pt x="134" y="42"/>
                </a:lnTo>
                <a:lnTo>
                  <a:pt x="128" y="30"/>
                </a:lnTo>
                <a:lnTo>
                  <a:pt x="120" y="20"/>
                </a:lnTo>
                <a:lnTo>
                  <a:pt x="110" y="12"/>
                </a:lnTo>
                <a:lnTo>
                  <a:pt x="98" y="4"/>
                </a:lnTo>
                <a:lnTo>
                  <a:pt x="84" y="0"/>
                </a:lnTo>
                <a:lnTo>
                  <a:pt x="70" y="0"/>
                </a:lnTo>
                <a:close/>
                <a:moveTo>
                  <a:pt x="12" y="70"/>
                </a:moveTo>
                <a:lnTo>
                  <a:pt x="12" y="70"/>
                </a:lnTo>
                <a:lnTo>
                  <a:pt x="14" y="58"/>
                </a:lnTo>
                <a:lnTo>
                  <a:pt x="16" y="46"/>
                </a:lnTo>
                <a:lnTo>
                  <a:pt x="22" y="36"/>
                </a:lnTo>
                <a:lnTo>
                  <a:pt x="30" y="28"/>
                </a:lnTo>
                <a:lnTo>
                  <a:pt x="38" y="20"/>
                </a:lnTo>
                <a:lnTo>
                  <a:pt x="48" y="16"/>
                </a:lnTo>
                <a:lnTo>
                  <a:pt x="58" y="12"/>
                </a:lnTo>
                <a:lnTo>
                  <a:pt x="70" y="12"/>
                </a:lnTo>
                <a:lnTo>
                  <a:pt x="80" y="12"/>
                </a:lnTo>
                <a:lnTo>
                  <a:pt x="88" y="14"/>
                </a:lnTo>
                <a:lnTo>
                  <a:pt x="98" y="18"/>
                </a:lnTo>
                <a:lnTo>
                  <a:pt x="106" y="22"/>
                </a:lnTo>
                <a:lnTo>
                  <a:pt x="30" y="110"/>
                </a:lnTo>
                <a:lnTo>
                  <a:pt x="22" y="102"/>
                </a:lnTo>
                <a:lnTo>
                  <a:pt x="16" y="92"/>
                </a:lnTo>
                <a:lnTo>
                  <a:pt x="14" y="80"/>
                </a:lnTo>
                <a:lnTo>
                  <a:pt x="12" y="70"/>
                </a:lnTo>
                <a:close/>
                <a:moveTo>
                  <a:pt x="70" y="128"/>
                </a:moveTo>
                <a:lnTo>
                  <a:pt x="70" y="128"/>
                </a:lnTo>
                <a:lnTo>
                  <a:pt x="62" y="126"/>
                </a:lnTo>
                <a:lnTo>
                  <a:pt x="54" y="124"/>
                </a:lnTo>
                <a:lnTo>
                  <a:pt x="46" y="122"/>
                </a:lnTo>
                <a:lnTo>
                  <a:pt x="38" y="118"/>
                </a:lnTo>
                <a:lnTo>
                  <a:pt x="114" y="32"/>
                </a:lnTo>
                <a:lnTo>
                  <a:pt x="120" y="40"/>
                </a:lnTo>
                <a:lnTo>
                  <a:pt x="124" y="48"/>
                </a:lnTo>
                <a:lnTo>
                  <a:pt x="128" y="58"/>
                </a:lnTo>
                <a:lnTo>
                  <a:pt x="128" y="70"/>
                </a:lnTo>
                <a:lnTo>
                  <a:pt x="128" y="80"/>
                </a:lnTo>
                <a:lnTo>
                  <a:pt x="124" y="92"/>
                </a:lnTo>
                <a:lnTo>
                  <a:pt x="118" y="102"/>
                </a:lnTo>
                <a:lnTo>
                  <a:pt x="112" y="110"/>
                </a:lnTo>
                <a:lnTo>
                  <a:pt x="102" y="118"/>
                </a:lnTo>
                <a:lnTo>
                  <a:pt x="92" y="122"/>
                </a:lnTo>
                <a:lnTo>
                  <a:pt x="82" y="126"/>
                </a:lnTo>
                <a:lnTo>
                  <a:pt x="70" y="128"/>
                </a:lnTo>
                <a:close/>
              </a:path>
            </a:pathLst>
          </a:custGeom>
          <a:solidFill>
            <a:srgbClr val="ED1C24"/>
          </a:solidFill>
          <a:ln w="635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Freeform 16"/>
          <p:cNvSpPr>
            <a:spLocks/>
          </p:cNvSpPr>
          <p:nvPr/>
        </p:nvSpPr>
        <p:spPr bwMode="auto">
          <a:xfrm>
            <a:off x="7181850" y="5816600"/>
            <a:ext cx="296863" cy="182563"/>
          </a:xfrm>
          <a:custGeom>
            <a:avLst/>
            <a:gdLst>
              <a:gd name="T0" fmla="*/ 2147483647 w 108"/>
              <a:gd name="T1" fmla="*/ 2147483647 h 66"/>
              <a:gd name="T2" fmla="*/ 0 w 108"/>
              <a:gd name="T3" fmla="*/ 2147483647 h 66"/>
              <a:gd name="T4" fmla="*/ 0 w 108"/>
              <a:gd name="T5" fmla="*/ 0 h 66"/>
              <a:gd name="T6" fmla="*/ 0 w 108"/>
              <a:gd name="T7" fmla="*/ 0 h 66"/>
              <a:gd name="T8" fmla="*/ 2147483647 w 108"/>
              <a:gd name="T9" fmla="*/ 2147483647 h 66"/>
              <a:gd name="T10" fmla="*/ 2147483647 w 108"/>
              <a:gd name="T11" fmla="*/ 2147483647 h 66"/>
              <a:gd name="T12" fmla="*/ 2147483647 w 108"/>
              <a:gd name="T13" fmla="*/ 2147483647 h 66"/>
              <a:gd name="T14" fmla="*/ 2147483647 w 108"/>
              <a:gd name="T15" fmla="*/ 2147483647 h 66"/>
              <a:gd name="T16" fmla="*/ 0 w 108"/>
              <a:gd name="T17" fmla="*/ 2147483647 h 66"/>
              <a:gd name="T18" fmla="*/ 0 w 108"/>
              <a:gd name="T19" fmla="*/ 2147483647 h 66"/>
              <a:gd name="T20" fmla="*/ 2147483647 w 108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66"/>
              <a:gd name="T35" fmla="*/ 108 w 108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66">
                <a:moveTo>
                  <a:pt x="20" y="34"/>
                </a:moveTo>
                <a:lnTo>
                  <a:pt x="0" y="2"/>
                </a:lnTo>
                <a:lnTo>
                  <a:pt x="0" y="0"/>
                </a:lnTo>
                <a:lnTo>
                  <a:pt x="48" y="16"/>
                </a:lnTo>
                <a:lnTo>
                  <a:pt x="108" y="34"/>
                </a:lnTo>
                <a:lnTo>
                  <a:pt x="48" y="52"/>
                </a:lnTo>
                <a:lnTo>
                  <a:pt x="0" y="66"/>
                </a:lnTo>
                <a:lnTo>
                  <a:pt x="2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Freeform 17"/>
          <p:cNvSpPr>
            <a:spLocks/>
          </p:cNvSpPr>
          <p:nvPr/>
        </p:nvSpPr>
        <p:spPr bwMode="auto">
          <a:xfrm>
            <a:off x="7054850" y="4062413"/>
            <a:ext cx="296863" cy="182562"/>
          </a:xfrm>
          <a:custGeom>
            <a:avLst/>
            <a:gdLst>
              <a:gd name="T0" fmla="*/ 2147483647 w 108"/>
              <a:gd name="T1" fmla="*/ 2147483647 h 66"/>
              <a:gd name="T2" fmla="*/ 0 w 108"/>
              <a:gd name="T3" fmla="*/ 2147483647 h 66"/>
              <a:gd name="T4" fmla="*/ 0 w 108"/>
              <a:gd name="T5" fmla="*/ 0 h 66"/>
              <a:gd name="T6" fmla="*/ 0 w 108"/>
              <a:gd name="T7" fmla="*/ 0 h 66"/>
              <a:gd name="T8" fmla="*/ 2147483647 w 108"/>
              <a:gd name="T9" fmla="*/ 2147483647 h 66"/>
              <a:gd name="T10" fmla="*/ 2147483647 w 108"/>
              <a:gd name="T11" fmla="*/ 2147483647 h 66"/>
              <a:gd name="T12" fmla="*/ 2147483647 w 108"/>
              <a:gd name="T13" fmla="*/ 2147483647 h 66"/>
              <a:gd name="T14" fmla="*/ 2147483647 w 108"/>
              <a:gd name="T15" fmla="*/ 2147483647 h 66"/>
              <a:gd name="T16" fmla="*/ 0 w 108"/>
              <a:gd name="T17" fmla="*/ 2147483647 h 66"/>
              <a:gd name="T18" fmla="*/ 0 w 108"/>
              <a:gd name="T19" fmla="*/ 2147483647 h 66"/>
              <a:gd name="T20" fmla="*/ 2147483647 w 108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66"/>
              <a:gd name="T35" fmla="*/ 108 w 108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66">
                <a:moveTo>
                  <a:pt x="20" y="34"/>
                </a:moveTo>
                <a:lnTo>
                  <a:pt x="0" y="2"/>
                </a:lnTo>
                <a:lnTo>
                  <a:pt x="0" y="0"/>
                </a:lnTo>
                <a:lnTo>
                  <a:pt x="48" y="16"/>
                </a:lnTo>
                <a:lnTo>
                  <a:pt x="108" y="34"/>
                </a:lnTo>
                <a:lnTo>
                  <a:pt x="48" y="52"/>
                </a:lnTo>
                <a:lnTo>
                  <a:pt x="0" y="66"/>
                </a:lnTo>
                <a:lnTo>
                  <a:pt x="2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Freeform 18"/>
          <p:cNvSpPr>
            <a:spLocks/>
          </p:cNvSpPr>
          <p:nvPr/>
        </p:nvSpPr>
        <p:spPr bwMode="auto">
          <a:xfrm>
            <a:off x="4451350" y="3370263"/>
            <a:ext cx="303213" cy="180975"/>
          </a:xfrm>
          <a:custGeom>
            <a:avLst/>
            <a:gdLst>
              <a:gd name="T0" fmla="*/ 2147483647 w 110"/>
              <a:gd name="T1" fmla="*/ 2147483647 h 66"/>
              <a:gd name="T2" fmla="*/ 0 w 110"/>
              <a:gd name="T3" fmla="*/ 2147483647 h 66"/>
              <a:gd name="T4" fmla="*/ 2147483647 w 110"/>
              <a:gd name="T5" fmla="*/ 0 h 66"/>
              <a:gd name="T6" fmla="*/ 2147483647 w 110"/>
              <a:gd name="T7" fmla="*/ 0 h 66"/>
              <a:gd name="T8" fmla="*/ 2147483647 w 110"/>
              <a:gd name="T9" fmla="*/ 2147483647 h 66"/>
              <a:gd name="T10" fmla="*/ 2147483647 w 110"/>
              <a:gd name="T11" fmla="*/ 2147483647 h 66"/>
              <a:gd name="T12" fmla="*/ 2147483647 w 110"/>
              <a:gd name="T13" fmla="*/ 2147483647 h 66"/>
              <a:gd name="T14" fmla="*/ 2147483647 w 110"/>
              <a:gd name="T15" fmla="*/ 2147483647 h 66"/>
              <a:gd name="T16" fmla="*/ 2147483647 w 110"/>
              <a:gd name="T17" fmla="*/ 2147483647 h 66"/>
              <a:gd name="T18" fmla="*/ 0 w 110"/>
              <a:gd name="T19" fmla="*/ 2147483647 h 66"/>
              <a:gd name="T20" fmla="*/ 2147483647 w 110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"/>
              <a:gd name="T34" fmla="*/ 0 h 66"/>
              <a:gd name="T35" fmla="*/ 110 w 110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" h="66">
                <a:moveTo>
                  <a:pt x="20" y="34"/>
                </a:moveTo>
                <a:lnTo>
                  <a:pt x="0" y="2"/>
                </a:lnTo>
                <a:lnTo>
                  <a:pt x="2" y="0"/>
                </a:lnTo>
                <a:lnTo>
                  <a:pt x="48" y="16"/>
                </a:lnTo>
                <a:lnTo>
                  <a:pt x="110" y="34"/>
                </a:lnTo>
                <a:lnTo>
                  <a:pt x="48" y="52"/>
                </a:lnTo>
                <a:lnTo>
                  <a:pt x="2" y="66"/>
                </a:lnTo>
                <a:lnTo>
                  <a:pt x="0" y="66"/>
                </a:lnTo>
                <a:lnTo>
                  <a:pt x="2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Freeform 19"/>
          <p:cNvSpPr>
            <a:spLocks/>
          </p:cNvSpPr>
          <p:nvPr/>
        </p:nvSpPr>
        <p:spPr bwMode="auto">
          <a:xfrm>
            <a:off x="2024063" y="2414588"/>
            <a:ext cx="301625" cy="182562"/>
          </a:xfrm>
          <a:custGeom>
            <a:avLst/>
            <a:gdLst>
              <a:gd name="T0" fmla="*/ 2147483647 w 110"/>
              <a:gd name="T1" fmla="*/ 2147483647 h 66"/>
              <a:gd name="T2" fmla="*/ 0 w 110"/>
              <a:gd name="T3" fmla="*/ 2147483647 h 66"/>
              <a:gd name="T4" fmla="*/ 2147483647 w 110"/>
              <a:gd name="T5" fmla="*/ 0 h 66"/>
              <a:gd name="T6" fmla="*/ 2147483647 w 110"/>
              <a:gd name="T7" fmla="*/ 0 h 66"/>
              <a:gd name="T8" fmla="*/ 2147483647 w 110"/>
              <a:gd name="T9" fmla="*/ 2147483647 h 66"/>
              <a:gd name="T10" fmla="*/ 2147483647 w 110"/>
              <a:gd name="T11" fmla="*/ 2147483647 h 66"/>
              <a:gd name="T12" fmla="*/ 2147483647 w 110"/>
              <a:gd name="T13" fmla="*/ 2147483647 h 66"/>
              <a:gd name="T14" fmla="*/ 2147483647 w 110"/>
              <a:gd name="T15" fmla="*/ 2147483647 h 66"/>
              <a:gd name="T16" fmla="*/ 2147483647 w 110"/>
              <a:gd name="T17" fmla="*/ 2147483647 h 66"/>
              <a:gd name="T18" fmla="*/ 0 w 110"/>
              <a:gd name="T19" fmla="*/ 2147483647 h 66"/>
              <a:gd name="T20" fmla="*/ 2147483647 w 110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"/>
              <a:gd name="T34" fmla="*/ 0 h 66"/>
              <a:gd name="T35" fmla="*/ 110 w 110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" h="66">
                <a:moveTo>
                  <a:pt x="20" y="34"/>
                </a:moveTo>
                <a:lnTo>
                  <a:pt x="0" y="2"/>
                </a:lnTo>
                <a:lnTo>
                  <a:pt x="2" y="0"/>
                </a:lnTo>
                <a:lnTo>
                  <a:pt x="48" y="16"/>
                </a:lnTo>
                <a:lnTo>
                  <a:pt x="110" y="34"/>
                </a:lnTo>
                <a:lnTo>
                  <a:pt x="48" y="52"/>
                </a:lnTo>
                <a:lnTo>
                  <a:pt x="2" y="66"/>
                </a:lnTo>
                <a:lnTo>
                  <a:pt x="0" y="66"/>
                </a:lnTo>
                <a:lnTo>
                  <a:pt x="20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Freeform 20"/>
          <p:cNvSpPr>
            <a:spLocks/>
          </p:cNvSpPr>
          <p:nvPr/>
        </p:nvSpPr>
        <p:spPr bwMode="auto">
          <a:xfrm>
            <a:off x="646113" y="1981200"/>
            <a:ext cx="180975" cy="295275"/>
          </a:xfrm>
          <a:custGeom>
            <a:avLst/>
            <a:gdLst>
              <a:gd name="T0" fmla="*/ 2147483647 w 66"/>
              <a:gd name="T1" fmla="*/ 2147483647 h 108"/>
              <a:gd name="T2" fmla="*/ 2147483647 w 66"/>
              <a:gd name="T3" fmla="*/ 0 h 108"/>
              <a:gd name="T4" fmla="*/ 2147483647 w 66"/>
              <a:gd name="T5" fmla="*/ 0 h 108"/>
              <a:gd name="T6" fmla="*/ 2147483647 w 66"/>
              <a:gd name="T7" fmla="*/ 0 h 108"/>
              <a:gd name="T8" fmla="*/ 2147483647 w 66"/>
              <a:gd name="T9" fmla="*/ 2147483647 h 108"/>
              <a:gd name="T10" fmla="*/ 2147483647 w 66"/>
              <a:gd name="T11" fmla="*/ 2147483647 h 108"/>
              <a:gd name="T12" fmla="*/ 2147483647 w 66"/>
              <a:gd name="T13" fmla="*/ 2147483647 h 108"/>
              <a:gd name="T14" fmla="*/ 2147483647 w 66"/>
              <a:gd name="T15" fmla="*/ 2147483647 h 108"/>
              <a:gd name="T16" fmla="*/ 0 w 66"/>
              <a:gd name="T17" fmla="*/ 0 h 108"/>
              <a:gd name="T18" fmla="*/ 0 w 66"/>
              <a:gd name="T19" fmla="*/ 0 h 108"/>
              <a:gd name="T20" fmla="*/ 2147483647 w 66"/>
              <a:gd name="T21" fmla="*/ 2147483647 h 1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"/>
              <a:gd name="T34" fmla="*/ 0 h 108"/>
              <a:gd name="T35" fmla="*/ 66 w 66"/>
              <a:gd name="T36" fmla="*/ 108 h 1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" h="108">
                <a:moveTo>
                  <a:pt x="32" y="20"/>
                </a:moveTo>
                <a:lnTo>
                  <a:pt x="64" y="0"/>
                </a:lnTo>
                <a:lnTo>
                  <a:pt x="66" y="0"/>
                </a:lnTo>
                <a:lnTo>
                  <a:pt x="50" y="48"/>
                </a:lnTo>
                <a:lnTo>
                  <a:pt x="32" y="108"/>
                </a:lnTo>
                <a:lnTo>
                  <a:pt x="14" y="48"/>
                </a:lnTo>
                <a:lnTo>
                  <a:pt x="0" y="0"/>
                </a:lnTo>
                <a:lnTo>
                  <a:pt x="3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Freeform 21"/>
          <p:cNvSpPr>
            <a:spLocks/>
          </p:cNvSpPr>
          <p:nvPr/>
        </p:nvSpPr>
        <p:spPr bwMode="auto">
          <a:xfrm>
            <a:off x="5483225" y="5356225"/>
            <a:ext cx="180975" cy="298450"/>
          </a:xfrm>
          <a:custGeom>
            <a:avLst/>
            <a:gdLst>
              <a:gd name="T0" fmla="*/ 2147483647 w 66"/>
              <a:gd name="T1" fmla="*/ 2147483647 h 108"/>
              <a:gd name="T2" fmla="*/ 2147483647 w 66"/>
              <a:gd name="T3" fmla="*/ 0 h 108"/>
              <a:gd name="T4" fmla="*/ 2147483647 w 66"/>
              <a:gd name="T5" fmla="*/ 0 h 108"/>
              <a:gd name="T6" fmla="*/ 2147483647 w 66"/>
              <a:gd name="T7" fmla="*/ 0 h 108"/>
              <a:gd name="T8" fmla="*/ 2147483647 w 66"/>
              <a:gd name="T9" fmla="*/ 2147483647 h 108"/>
              <a:gd name="T10" fmla="*/ 2147483647 w 66"/>
              <a:gd name="T11" fmla="*/ 2147483647 h 108"/>
              <a:gd name="T12" fmla="*/ 2147483647 w 66"/>
              <a:gd name="T13" fmla="*/ 2147483647 h 108"/>
              <a:gd name="T14" fmla="*/ 2147483647 w 66"/>
              <a:gd name="T15" fmla="*/ 2147483647 h 108"/>
              <a:gd name="T16" fmla="*/ 0 w 66"/>
              <a:gd name="T17" fmla="*/ 0 h 108"/>
              <a:gd name="T18" fmla="*/ 0 w 66"/>
              <a:gd name="T19" fmla="*/ 0 h 108"/>
              <a:gd name="T20" fmla="*/ 2147483647 w 66"/>
              <a:gd name="T21" fmla="*/ 2147483647 h 1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"/>
              <a:gd name="T34" fmla="*/ 0 h 108"/>
              <a:gd name="T35" fmla="*/ 66 w 66"/>
              <a:gd name="T36" fmla="*/ 108 h 1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" h="108">
                <a:moveTo>
                  <a:pt x="32" y="20"/>
                </a:moveTo>
                <a:lnTo>
                  <a:pt x="64" y="0"/>
                </a:lnTo>
                <a:lnTo>
                  <a:pt x="66" y="0"/>
                </a:lnTo>
                <a:lnTo>
                  <a:pt x="50" y="48"/>
                </a:lnTo>
                <a:lnTo>
                  <a:pt x="32" y="108"/>
                </a:lnTo>
                <a:lnTo>
                  <a:pt x="14" y="48"/>
                </a:lnTo>
                <a:lnTo>
                  <a:pt x="0" y="0"/>
                </a:lnTo>
                <a:lnTo>
                  <a:pt x="3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Freeform 22"/>
          <p:cNvSpPr>
            <a:spLocks/>
          </p:cNvSpPr>
          <p:nvPr/>
        </p:nvSpPr>
        <p:spPr bwMode="auto">
          <a:xfrm>
            <a:off x="2481263" y="2892425"/>
            <a:ext cx="254000" cy="293688"/>
          </a:xfrm>
          <a:custGeom>
            <a:avLst/>
            <a:gdLst>
              <a:gd name="T0" fmla="*/ 2147483647 w 92"/>
              <a:gd name="T1" fmla="*/ 2147483647 h 106"/>
              <a:gd name="T2" fmla="*/ 2147483647 w 92"/>
              <a:gd name="T3" fmla="*/ 0 h 106"/>
              <a:gd name="T4" fmla="*/ 2147483647 w 92"/>
              <a:gd name="T5" fmla="*/ 0 h 106"/>
              <a:gd name="T6" fmla="*/ 2147483647 w 92"/>
              <a:gd name="T7" fmla="*/ 0 h 106"/>
              <a:gd name="T8" fmla="*/ 2147483647 w 92"/>
              <a:gd name="T9" fmla="*/ 2147483647 h 106"/>
              <a:gd name="T10" fmla="*/ 2147483647 w 92"/>
              <a:gd name="T11" fmla="*/ 2147483647 h 106"/>
              <a:gd name="T12" fmla="*/ 2147483647 w 92"/>
              <a:gd name="T13" fmla="*/ 2147483647 h 106"/>
              <a:gd name="T14" fmla="*/ 2147483647 w 92"/>
              <a:gd name="T15" fmla="*/ 2147483647 h 106"/>
              <a:gd name="T16" fmla="*/ 0 w 92"/>
              <a:gd name="T17" fmla="*/ 2147483647 h 106"/>
              <a:gd name="T18" fmla="*/ 0 w 92"/>
              <a:gd name="T19" fmla="*/ 2147483647 h 106"/>
              <a:gd name="T20" fmla="*/ 2147483647 w 92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2"/>
              <a:gd name="T34" fmla="*/ 0 h 106"/>
              <a:gd name="T35" fmla="*/ 92 w 92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2" h="106">
                <a:moveTo>
                  <a:pt x="38" y="36"/>
                </a:moveTo>
                <a:lnTo>
                  <a:pt x="52" y="0"/>
                </a:lnTo>
                <a:lnTo>
                  <a:pt x="70" y="46"/>
                </a:lnTo>
                <a:lnTo>
                  <a:pt x="92" y="106"/>
                </a:lnTo>
                <a:lnTo>
                  <a:pt x="40" y="68"/>
                </a:lnTo>
                <a:lnTo>
                  <a:pt x="0" y="40"/>
                </a:lnTo>
                <a:lnTo>
                  <a:pt x="38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Freeform 23"/>
          <p:cNvSpPr>
            <a:spLocks/>
          </p:cNvSpPr>
          <p:nvPr/>
        </p:nvSpPr>
        <p:spPr bwMode="auto">
          <a:xfrm>
            <a:off x="4845050" y="3849688"/>
            <a:ext cx="254000" cy="290512"/>
          </a:xfrm>
          <a:custGeom>
            <a:avLst/>
            <a:gdLst>
              <a:gd name="T0" fmla="*/ 2147483647 w 92"/>
              <a:gd name="T1" fmla="*/ 2147483647 h 106"/>
              <a:gd name="T2" fmla="*/ 2147483647 w 92"/>
              <a:gd name="T3" fmla="*/ 0 h 106"/>
              <a:gd name="T4" fmla="*/ 2147483647 w 92"/>
              <a:gd name="T5" fmla="*/ 0 h 106"/>
              <a:gd name="T6" fmla="*/ 2147483647 w 92"/>
              <a:gd name="T7" fmla="*/ 0 h 106"/>
              <a:gd name="T8" fmla="*/ 2147483647 w 92"/>
              <a:gd name="T9" fmla="*/ 2147483647 h 106"/>
              <a:gd name="T10" fmla="*/ 2147483647 w 92"/>
              <a:gd name="T11" fmla="*/ 2147483647 h 106"/>
              <a:gd name="T12" fmla="*/ 2147483647 w 92"/>
              <a:gd name="T13" fmla="*/ 2147483647 h 106"/>
              <a:gd name="T14" fmla="*/ 2147483647 w 92"/>
              <a:gd name="T15" fmla="*/ 2147483647 h 106"/>
              <a:gd name="T16" fmla="*/ 0 w 92"/>
              <a:gd name="T17" fmla="*/ 2147483647 h 106"/>
              <a:gd name="T18" fmla="*/ 0 w 92"/>
              <a:gd name="T19" fmla="*/ 2147483647 h 106"/>
              <a:gd name="T20" fmla="*/ 2147483647 w 92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2"/>
              <a:gd name="T34" fmla="*/ 0 h 106"/>
              <a:gd name="T35" fmla="*/ 92 w 92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2" h="106">
                <a:moveTo>
                  <a:pt x="38" y="36"/>
                </a:moveTo>
                <a:lnTo>
                  <a:pt x="52" y="0"/>
                </a:lnTo>
                <a:lnTo>
                  <a:pt x="70" y="46"/>
                </a:lnTo>
                <a:lnTo>
                  <a:pt x="92" y="106"/>
                </a:lnTo>
                <a:lnTo>
                  <a:pt x="40" y="68"/>
                </a:lnTo>
                <a:lnTo>
                  <a:pt x="0" y="40"/>
                </a:lnTo>
                <a:lnTo>
                  <a:pt x="38" y="3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Rectangle 84"/>
          <p:cNvSpPr>
            <a:spLocks noChangeArrowheads="1"/>
          </p:cNvSpPr>
          <p:nvPr/>
        </p:nvSpPr>
        <p:spPr bwMode="auto">
          <a:xfrm>
            <a:off x="3217863" y="4911725"/>
            <a:ext cx="2119312" cy="549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D1C24"/>
                </a:solidFill>
              </a:rPr>
              <a:t>Phosphodiesterase</a:t>
            </a:r>
          </a:p>
          <a:p>
            <a:r>
              <a:rPr lang="en-US" b="1">
                <a:solidFill>
                  <a:srgbClr val="ED1C24"/>
                </a:solidFill>
              </a:rPr>
              <a:t>inhibitors</a:t>
            </a:r>
            <a:endParaRPr lang="en-US" b="1"/>
          </a:p>
        </p:txBody>
      </p:sp>
      <p:sp>
        <p:nvSpPr>
          <p:cNvPr id="25622" name="Text Box 85"/>
          <p:cNvSpPr txBox="1">
            <a:spLocks noChangeArrowheads="1"/>
          </p:cNvSpPr>
          <p:nvPr/>
        </p:nvSpPr>
        <p:spPr bwMode="auto">
          <a:xfrm>
            <a:off x="223838" y="657225"/>
            <a:ext cx="13128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/>
              <a:t>Sexual</a:t>
            </a:r>
          </a:p>
          <a:p>
            <a:r>
              <a:rPr lang="en-US" b="1"/>
              <a:t>stimulation</a:t>
            </a:r>
          </a:p>
        </p:txBody>
      </p:sp>
      <p:sp>
        <p:nvSpPr>
          <p:cNvPr id="25623" name="Text Box 86"/>
          <p:cNvSpPr txBox="1">
            <a:spLocks noChangeArrowheads="1"/>
          </p:cNvSpPr>
          <p:nvPr/>
        </p:nvSpPr>
        <p:spPr bwMode="auto">
          <a:xfrm>
            <a:off x="220663" y="2335213"/>
            <a:ext cx="13382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/>
              <a:t>Nitric oxide</a:t>
            </a:r>
          </a:p>
        </p:txBody>
      </p:sp>
      <p:sp>
        <p:nvSpPr>
          <p:cNvPr id="25624" name="Text Box 87"/>
          <p:cNvSpPr txBox="1">
            <a:spLocks noChangeArrowheads="1"/>
          </p:cNvSpPr>
          <p:nvPr/>
        </p:nvSpPr>
        <p:spPr bwMode="auto">
          <a:xfrm>
            <a:off x="2803525" y="1173163"/>
            <a:ext cx="11604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/>
              <a:t>Inactive</a:t>
            </a:r>
          </a:p>
          <a:p>
            <a:r>
              <a:rPr lang="en-US" b="1"/>
              <a:t>guanylate</a:t>
            </a:r>
          </a:p>
          <a:p>
            <a:r>
              <a:rPr lang="en-US" b="1"/>
              <a:t>cyclase</a:t>
            </a:r>
          </a:p>
        </p:txBody>
      </p:sp>
      <p:sp>
        <p:nvSpPr>
          <p:cNvPr id="25625" name="Text Box 88"/>
          <p:cNvSpPr txBox="1">
            <a:spLocks noChangeArrowheads="1"/>
          </p:cNvSpPr>
          <p:nvPr/>
        </p:nvSpPr>
        <p:spPr bwMode="auto">
          <a:xfrm>
            <a:off x="5227638" y="2659063"/>
            <a:ext cx="5667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/>
              <a:t>GTP</a:t>
            </a:r>
          </a:p>
        </p:txBody>
      </p:sp>
      <p:sp>
        <p:nvSpPr>
          <p:cNvPr id="25626" name="Text Box 89"/>
          <p:cNvSpPr txBox="1">
            <a:spLocks noChangeArrowheads="1"/>
          </p:cNvSpPr>
          <p:nvPr/>
        </p:nvSpPr>
        <p:spPr bwMode="auto">
          <a:xfrm>
            <a:off x="2832100" y="3038475"/>
            <a:ext cx="11604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/>
              <a:t>Active</a:t>
            </a:r>
          </a:p>
          <a:p>
            <a:r>
              <a:rPr lang="en-US" b="1"/>
              <a:t>guanylate</a:t>
            </a:r>
          </a:p>
          <a:p>
            <a:r>
              <a:rPr lang="en-US" b="1"/>
              <a:t>cyclase</a:t>
            </a:r>
          </a:p>
        </p:txBody>
      </p:sp>
      <p:sp>
        <p:nvSpPr>
          <p:cNvPr id="25627" name="Text Box 90"/>
          <p:cNvSpPr txBox="1">
            <a:spLocks noChangeArrowheads="1"/>
          </p:cNvSpPr>
          <p:nvPr/>
        </p:nvSpPr>
        <p:spPr bwMode="auto">
          <a:xfrm>
            <a:off x="5237163" y="4016375"/>
            <a:ext cx="746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/>
              <a:t>cGMP</a:t>
            </a:r>
          </a:p>
        </p:txBody>
      </p:sp>
      <p:sp>
        <p:nvSpPr>
          <p:cNvPr id="25628" name="Text Box 91"/>
          <p:cNvSpPr txBox="1">
            <a:spLocks noChangeArrowheads="1"/>
          </p:cNvSpPr>
          <p:nvPr/>
        </p:nvSpPr>
        <p:spPr bwMode="auto">
          <a:xfrm>
            <a:off x="7440613" y="3714750"/>
            <a:ext cx="145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/>
              <a:t>Vasodilation</a:t>
            </a:r>
          </a:p>
          <a:p>
            <a:r>
              <a:rPr lang="en-US" b="1"/>
              <a:t>and erection</a:t>
            </a:r>
          </a:p>
        </p:txBody>
      </p:sp>
      <p:sp>
        <p:nvSpPr>
          <p:cNvPr id="25629" name="Text Box 92"/>
          <p:cNvSpPr txBox="1">
            <a:spLocks noChangeArrowheads="1"/>
          </p:cNvSpPr>
          <p:nvPr/>
        </p:nvSpPr>
        <p:spPr bwMode="auto">
          <a:xfrm>
            <a:off x="7558088" y="5651500"/>
            <a:ext cx="981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/>
              <a:t>Loss of</a:t>
            </a:r>
          </a:p>
          <a:p>
            <a:r>
              <a:rPr lang="en-US" b="1"/>
              <a:t>erection</a:t>
            </a:r>
          </a:p>
        </p:txBody>
      </p:sp>
      <p:sp>
        <p:nvSpPr>
          <p:cNvPr id="25630" name="Text Box 93"/>
          <p:cNvSpPr txBox="1">
            <a:spLocks noChangeArrowheads="1"/>
          </p:cNvSpPr>
          <p:nvPr/>
        </p:nvSpPr>
        <p:spPr bwMode="auto">
          <a:xfrm>
            <a:off x="5056188" y="5651500"/>
            <a:ext cx="11477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b="1"/>
              <a:t>Degraded</a:t>
            </a:r>
          </a:p>
          <a:p>
            <a:r>
              <a:rPr lang="en-US" b="1"/>
              <a:t>by PDE5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27.2</a:t>
            </a:r>
          </a:p>
        </p:txBody>
      </p:sp>
      <p:pic>
        <p:nvPicPr>
          <p:cNvPr id="9219" name="Picture 4" descr="sal03717_27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963613"/>
            <a:ext cx="86233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Line 8"/>
          <p:cNvSpPr>
            <a:spLocks noChangeShapeType="1"/>
          </p:cNvSpPr>
          <p:nvPr/>
        </p:nvSpPr>
        <p:spPr bwMode="auto">
          <a:xfrm>
            <a:off x="4895850" y="2174875"/>
            <a:ext cx="366713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" name="Freeform 9"/>
          <p:cNvSpPr>
            <a:spLocks/>
          </p:cNvSpPr>
          <p:nvPr/>
        </p:nvSpPr>
        <p:spPr bwMode="auto">
          <a:xfrm>
            <a:off x="5175250" y="2084388"/>
            <a:ext cx="295275" cy="179387"/>
          </a:xfrm>
          <a:custGeom>
            <a:avLst/>
            <a:gdLst>
              <a:gd name="T0" fmla="*/ 2147483647 w 108"/>
              <a:gd name="T1" fmla="*/ 2147483647 h 66"/>
              <a:gd name="T2" fmla="*/ 0 w 108"/>
              <a:gd name="T3" fmla="*/ 2147483647 h 66"/>
              <a:gd name="T4" fmla="*/ 2147483647 w 108"/>
              <a:gd name="T5" fmla="*/ 0 h 66"/>
              <a:gd name="T6" fmla="*/ 2147483647 w 108"/>
              <a:gd name="T7" fmla="*/ 0 h 66"/>
              <a:gd name="T8" fmla="*/ 2147483647 w 108"/>
              <a:gd name="T9" fmla="*/ 2147483647 h 66"/>
              <a:gd name="T10" fmla="*/ 2147483647 w 108"/>
              <a:gd name="T11" fmla="*/ 2147483647 h 66"/>
              <a:gd name="T12" fmla="*/ 2147483647 w 108"/>
              <a:gd name="T13" fmla="*/ 2147483647 h 66"/>
              <a:gd name="T14" fmla="*/ 2147483647 w 108"/>
              <a:gd name="T15" fmla="*/ 2147483647 h 66"/>
              <a:gd name="T16" fmla="*/ 2147483647 w 108"/>
              <a:gd name="T17" fmla="*/ 2147483647 h 66"/>
              <a:gd name="T18" fmla="*/ 0 w 108"/>
              <a:gd name="T19" fmla="*/ 2147483647 h 66"/>
              <a:gd name="T20" fmla="*/ 2147483647 w 108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66"/>
              <a:gd name="T35" fmla="*/ 108 w 108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66">
                <a:moveTo>
                  <a:pt x="20" y="34"/>
                </a:moveTo>
                <a:lnTo>
                  <a:pt x="0" y="2"/>
                </a:lnTo>
                <a:lnTo>
                  <a:pt x="2" y="0"/>
                </a:lnTo>
                <a:lnTo>
                  <a:pt x="48" y="16"/>
                </a:lnTo>
                <a:lnTo>
                  <a:pt x="108" y="34"/>
                </a:lnTo>
                <a:lnTo>
                  <a:pt x="48" y="52"/>
                </a:lnTo>
                <a:lnTo>
                  <a:pt x="2" y="66"/>
                </a:lnTo>
                <a:lnTo>
                  <a:pt x="0" y="66"/>
                </a:lnTo>
                <a:lnTo>
                  <a:pt x="20" y="3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Line 10"/>
          <p:cNvSpPr>
            <a:spLocks noChangeShapeType="1"/>
          </p:cNvSpPr>
          <p:nvPr/>
        </p:nvSpPr>
        <p:spPr bwMode="auto">
          <a:xfrm>
            <a:off x="4895850" y="5076825"/>
            <a:ext cx="366713" cy="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" name="Freeform 11"/>
          <p:cNvSpPr>
            <a:spLocks/>
          </p:cNvSpPr>
          <p:nvPr/>
        </p:nvSpPr>
        <p:spPr bwMode="auto">
          <a:xfrm>
            <a:off x="5175250" y="4986338"/>
            <a:ext cx="295275" cy="180975"/>
          </a:xfrm>
          <a:custGeom>
            <a:avLst/>
            <a:gdLst>
              <a:gd name="T0" fmla="*/ 2147483647 w 108"/>
              <a:gd name="T1" fmla="*/ 2147483647 h 66"/>
              <a:gd name="T2" fmla="*/ 0 w 108"/>
              <a:gd name="T3" fmla="*/ 0 h 66"/>
              <a:gd name="T4" fmla="*/ 2147483647 w 108"/>
              <a:gd name="T5" fmla="*/ 0 h 66"/>
              <a:gd name="T6" fmla="*/ 2147483647 w 108"/>
              <a:gd name="T7" fmla="*/ 0 h 66"/>
              <a:gd name="T8" fmla="*/ 2147483647 w 108"/>
              <a:gd name="T9" fmla="*/ 2147483647 h 66"/>
              <a:gd name="T10" fmla="*/ 2147483647 w 108"/>
              <a:gd name="T11" fmla="*/ 2147483647 h 66"/>
              <a:gd name="T12" fmla="*/ 2147483647 w 108"/>
              <a:gd name="T13" fmla="*/ 2147483647 h 66"/>
              <a:gd name="T14" fmla="*/ 2147483647 w 108"/>
              <a:gd name="T15" fmla="*/ 2147483647 h 66"/>
              <a:gd name="T16" fmla="*/ 2147483647 w 108"/>
              <a:gd name="T17" fmla="*/ 2147483647 h 66"/>
              <a:gd name="T18" fmla="*/ 0 w 108"/>
              <a:gd name="T19" fmla="*/ 2147483647 h 66"/>
              <a:gd name="T20" fmla="*/ 2147483647 w 108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"/>
              <a:gd name="T34" fmla="*/ 0 h 66"/>
              <a:gd name="T35" fmla="*/ 108 w 108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" h="66">
                <a:moveTo>
                  <a:pt x="20" y="34"/>
                </a:moveTo>
                <a:lnTo>
                  <a:pt x="0" y="0"/>
                </a:lnTo>
                <a:lnTo>
                  <a:pt x="2" y="0"/>
                </a:lnTo>
                <a:lnTo>
                  <a:pt x="48" y="16"/>
                </a:lnTo>
                <a:lnTo>
                  <a:pt x="108" y="34"/>
                </a:lnTo>
                <a:lnTo>
                  <a:pt x="48" y="52"/>
                </a:lnTo>
                <a:lnTo>
                  <a:pt x="2" y="66"/>
                </a:lnTo>
                <a:lnTo>
                  <a:pt x="0" y="66"/>
                </a:lnTo>
                <a:lnTo>
                  <a:pt x="20" y="3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Text Box 25"/>
          <p:cNvSpPr txBox="1">
            <a:spLocks noChangeArrowheads="1"/>
          </p:cNvSpPr>
          <p:nvPr/>
        </p:nvSpPr>
        <p:spPr bwMode="auto">
          <a:xfrm>
            <a:off x="2227263" y="1920875"/>
            <a:ext cx="227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X</a:t>
            </a:r>
          </a:p>
        </p:txBody>
      </p:sp>
      <p:sp>
        <p:nvSpPr>
          <p:cNvPr id="9225" name="Text Box 26"/>
          <p:cNvSpPr txBox="1">
            <a:spLocks noChangeArrowheads="1"/>
          </p:cNvSpPr>
          <p:nvPr/>
        </p:nvSpPr>
        <p:spPr bwMode="auto">
          <a:xfrm>
            <a:off x="3470275" y="2036763"/>
            <a:ext cx="227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X</a:t>
            </a:r>
          </a:p>
        </p:txBody>
      </p:sp>
      <p:sp>
        <p:nvSpPr>
          <p:cNvPr id="9226" name="Text Box 27"/>
          <p:cNvSpPr txBox="1">
            <a:spLocks noChangeArrowheads="1"/>
          </p:cNvSpPr>
          <p:nvPr/>
        </p:nvSpPr>
        <p:spPr bwMode="auto">
          <a:xfrm>
            <a:off x="1811338" y="3417888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Sperm</a:t>
            </a:r>
          </a:p>
        </p:txBody>
      </p:sp>
      <p:sp>
        <p:nvSpPr>
          <p:cNvPr id="9227" name="Text Box 28"/>
          <p:cNvSpPr txBox="1">
            <a:spLocks noChangeArrowheads="1"/>
          </p:cNvSpPr>
          <p:nvPr/>
        </p:nvSpPr>
        <p:spPr bwMode="auto">
          <a:xfrm>
            <a:off x="3498850" y="3417888"/>
            <a:ext cx="47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Egg</a:t>
            </a:r>
          </a:p>
        </p:txBody>
      </p:sp>
      <p:sp>
        <p:nvSpPr>
          <p:cNvPr id="9228" name="Text Box 30"/>
          <p:cNvSpPr txBox="1">
            <a:spLocks noChangeArrowheads="1"/>
          </p:cNvSpPr>
          <p:nvPr/>
        </p:nvSpPr>
        <p:spPr bwMode="auto">
          <a:xfrm>
            <a:off x="5514975" y="2046288"/>
            <a:ext cx="1239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XX = female</a:t>
            </a:r>
          </a:p>
        </p:txBody>
      </p:sp>
      <p:sp>
        <p:nvSpPr>
          <p:cNvPr id="9229" name="Text Box 31"/>
          <p:cNvSpPr txBox="1">
            <a:spLocks noChangeArrowheads="1"/>
          </p:cNvSpPr>
          <p:nvPr/>
        </p:nvSpPr>
        <p:spPr bwMode="auto">
          <a:xfrm>
            <a:off x="5535613" y="4954588"/>
            <a:ext cx="1058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XY = male</a:t>
            </a:r>
          </a:p>
        </p:txBody>
      </p:sp>
      <p:sp>
        <p:nvSpPr>
          <p:cNvPr id="9230" name="Text Box 32"/>
          <p:cNvSpPr txBox="1">
            <a:spLocks noChangeArrowheads="1"/>
          </p:cNvSpPr>
          <p:nvPr/>
        </p:nvSpPr>
        <p:spPr bwMode="auto">
          <a:xfrm>
            <a:off x="2178050" y="4754563"/>
            <a:ext cx="227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Y</a:t>
            </a:r>
          </a:p>
        </p:txBody>
      </p:sp>
      <p:sp>
        <p:nvSpPr>
          <p:cNvPr id="9231" name="Text Box 33"/>
          <p:cNvSpPr txBox="1">
            <a:spLocks noChangeArrowheads="1"/>
          </p:cNvSpPr>
          <p:nvPr/>
        </p:nvSpPr>
        <p:spPr bwMode="auto">
          <a:xfrm>
            <a:off x="3511550" y="4951413"/>
            <a:ext cx="227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X</a:t>
            </a:r>
          </a:p>
        </p:txBody>
      </p:sp>
      <p:sp>
        <p:nvSpPr>
          <p:cNvPr id="9232" name="Rectangle 5"/>
          <p:cNvSpPr>
            <a:spLocks noChangeArrowheads="1"/>
          </p:cNvSpPr>
          <p:nvPr/>
        </p:nvSpPr>
        <p:spPr bwMode="auto">
          <a:xfrm>
            <a:off x="1828800" y="750888"/>
            <a:ext cx="548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27.3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828800" y="46038"/>
            <a:ext cx="5486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0244" name="Picture 376" descr="sal03717_27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2938" y="230188"/>
            <a:ext cx="5318125" cy="6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3641725" y="528638"/>
            <a:ext cx="536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>
            <a:off x="3657600" y="838200"/>
            <a:ext cx="560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3362325" y="1173163"/>
            <a:ext cx="754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 flipH="1">
            <a:off x="4786313" y="549275"/>
            <a:ext cx="4619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 flipH="1">
            <a:off x="4891088" y="820738"/>
            <a:ext cx="3571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 flipH="1">
            <a:off x="4441825" y="1455738"/>
            <a:ext cx="806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2278063" y="2560638"/>
            <a:ext cx="13636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2757488" y="2563813"/>
            <a:ext cx="385762" cy="58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2705100" y="2698750"/>
            <a:ext cx="344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Line 17"/>
          <p:cNvSpPr>
            <a:spLocks noChangeShapeType="1"/>
          </p:cNvSpPr>
          <p:nvPr/>
        </p:nvSpPr>
        <p:spPr bwMode="auto">
          <a:xfrm>
            <a:off x="2451100" y="2863850"/>
            <a:ext cx="492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Freeform 18"/>
          <p:cNvSpPr>
            <a:spLocks/>
          </p:cNvSpPr>
          <p:nvPr/>
        </p:nvSpPr>
        <p:spPr bwMode="auto">
          <a:xfrm>
            <a:off x="2630488" y="3533775"/>
            <a:ext cx="846137" cy="176213"/>
          </a:xfrm>
          <a:custGeom>
            <a:avLst/>
            <a:gdLst>
              <a:gd name="T0" fmla="*/ 0 w 584"/>
              <a:gd name="T1" fmla="*/ 2147483647 h 122"/>
              <a:gd name="T2" fmla="*/ 2147483647 w 584"/>
              <a:gd name="T3" fmla="*/ 2147483647 h 122"/>
              <a:gd name="T4" fmla="*/ 2147483647 w 584"/>
              <a:gd name="T5" fmla="*/ 0 h 122"/>
              <a:gd name="T6" fmla="*/ 0 60000 65536"/>
              <a:gd name="T7" fmla="*/ 0 60000 65536"/>
              <a:gd name="T8" fmla="*/ 0 60000 65536"/>
              <a:gd name="T9" fmla="*/ 0 w 584"/>
              <a:gd name="T10" fmla="*/ 0 h 122"/>
              <a:gd name="T11" fmla="*/ 584 w 584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122">
                <a:moveTo>
                  <a:pt x="0" y="122"/>
                </a:moveTo>
                <a:lnTo>
                  <a:pt x="216" y="122"/>
                </a:lnTo>
                <a:lnTo>
                  <a:pt x="58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256" name="Line 19"/>
          <p:cNvSpPr>
            <a:spLocks noChangeShapeType="1"/>
          </p:cNvSpPr>
          <p:nvPr/>
        </p:nvSpPr>
        <p:spPr bwMode="auto">
          <a:xfrm>
            <a:off x="2730500" y="3011488"/>
            <a:ext cx="10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>
            <a:off x="2733675" y="3330575"/>
            <a:ext cx="4476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Freeform 21"/>
          <p:cNvSpPr>
            <a:spLocks/>
          </p:cNvSpPr>
          <p:nvPr/>
        </p:nvSpPr>
        <p:spPr bwMode="auto">
          <a:xfrm>
            <a:off x="2644775" y="3770313"/>
            <a:ext cx="588963" cy="93662"/>
          </a:xfrm>
          <a:custGeom>
            <a:avLst/>
            <a:gdLst>
              <a:gd name="T0" fmla="*/ 0 w 406"/>
              <a:gd name="T1" fmla="*/ 2147483647 h 64"/>
              <a:gd name="T2" fmla="*/ 2147483647 w 406"/>
              <a:gd name="T3" fmla="*/ 2147483647 h 64"/>
              <a:gd name="T4" fmla="*/ 2147483647 w 406"/>
              <a:gd name="T5" fmla="*/ 0 h 64"/>
              <a:gd name="T6" fmla="*/ 0 60000 65536"/>
              <a:gd name="T7" fmla="*/ 0 60000 65536"/>
              <a:gd name="T8" fmla="*/ 0 60000 65536"/>
              <a:gd name="T9" fmla="*/ 0 w 406"/>
              <a:gd name="T10" fmla="*/ 0 h 64"/>
              <a:gd name="T11" fmla="*/ 406 w 40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6" h="64">
                <a:moveTo>
                  <a:pt x="0" y="64"/>
                </a:moveTo>
                <a:lnTo>
                  <a:pt x="286" y="64"/>
                </a:lnTo>
                <a:lnTo>
                  <a:pt x="40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259" name="Line 22"/>
          <p:cNvSpPr>
            <a:spLocks noChangeShapeType="1"/>
          </p:cNvSpPr>
          <p:nvPr/>
        </p:nvSpPr>
        <p:spPr bwMode="auto">
          <a:xfrm>
            <a:off x="2690813" y="4043363"/>
            <a:ext cx="790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Freeform 23"/>
          <p:cNvSpPr>
            <a:spLocks/>
          </p:cNvSpPr>
          <p:nvPr/>
        </p:nvSpPr>
        <p:spPr bwMode="auto">
          <a:xfrm>
            <a:off x="5122863" y="2568575"/>
            <a:ext cx="1052512" cy="60325"/>
          </a:xfrm>
          <a:custGeom>
            <a:avLst/>
            <a:gdLst>
              <a:gd name="T0" fmla="*/ 0 w 726"/>
              <a:gd name="T1" fmla="*/ 0 h 42"/>
              <a:gd name="T2" fmla="*/ 2147483647 w 726"/>
              <a:gd name="T3" fmla="*/ 0 h 42"/>
              <a:gd name="T4" fmla="*/ 2147483647 w 726"/>
              <a:gd name="T5" fmla="*/ 2147483647 h 42"/>
              <a:gd name="T6" fmla="*/ 0 60000 65536"/>
              <a:gd name="T7" fmla="*/ 0 60000 65536"/>
              <a:gd name="T8" fmla="*/ 0 60000 65536"/>
              <a:gd name="T9" fmla="*/ 0 w 726"/>
              <a:gd name="T10" fmla="*/ 0 h 42"/>
              <a:gd name="T11" fmla="*/ 726 w 72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42">
                <a:moveTo>
                  <a:pt x="0" y="0"/>
                </a:moveTo>
                <a:lnTo>
                  <a:pt x="684" y="0"/>
                </a:lnTo>
                <a:lnTo>
                  <a:pt x="726" y="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261" name="Line 24"/>
          <p:cNvSpPr>
            <a:spLocks noChangeShapeType="1"/>
          </p:cNvSpPr>
          <p:nvPr/>
        </p:nvSpPr>
        <p:spPr bwMode="auto">
          <a:xfrm>
            <a:off x="6115050" y="2568575"/>
            <a:ext cx="393700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2" name="Line 25"/>
          <p:cNvSpPr>
            <a:spLocks noChangeShapeType="1"/>
          </p:cNvSpPr>
          <p:nvPr/>
        </p:nvSpPr>
        <p:spPr bwMode="auto">
          <a:xfrm>
            <a:off x="5532438" y="2736850"/>
            <a:ext cx="3159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3" name="Line 26"/>
          <p:cNvSpPr>
            <a:spLocks noChangeShapeType="1"/>
          </p:cNvSpPr>
          <p:nvPr/>
        </p:nvSpPr>
        <p:spPr bwMode="auto">
          <a:xfrm>
            <a:off x="5540375" y="3119438"/>
            <a:ext cx="460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4" name="Line 27"/>
          <p:cNvSpPr>
            <a:spLocks noChangeShapeType="1"/>
          </p:cNvSpPr>
          <p:nvPr/>
        </p:nvSpPr>
        <p:spPr bwMode="auto">
          <a:xfrm>
            <a:off x="5802313" y="3422650"/>
            <a:ext cx="509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5" name="Line 28"/>
          <p:cNvSpPr>
            <a:spLocks noChangeShapeType="1"/>
          </p:cNvSpPr>
          <p:nvPr/>
        </p:nvSpPr>
        <p:spPr bwMode="auto">
          <a:xfrm>
            <a:off x="5441950" y="3797300"/>
            <a:ext cx="492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6" name="Freeform 29"/>
          <p:cNvSpPr>
            <a:spLocks/>
          </p:cNvSpPr>
          <p:nvPr/>
        </p:nvSpPr>
        <p:spPr bwMode="auto">
          <a:xfrm>
            <a:off x="5467350" y="4075113"/>
            <a:ext cx="855663" cy="68262"/>
          </a:xfrm>
          <a:custGeom>
            <a:avLst/>
            <a:gdLst>
              <a:gd name="T0" fmla="*/ 0 w 590"/>
              <a:gd name="T1" fmla="*/ 0 h 46"/>
              <a:gd name="T2" fmla="*/ 2147483647 w 590"/>
              <a:gd name="T3" fmla="*/ 0 h 46"/>
              <a:gd name="T4" fmla="*/ 2147483647 w 590"/>
              <a:gd name="T5" fmla="*/ 2147483647 h 46"/>
              <a:gd name="T6" fmla="*/ 0 60000 65536"/>
              <a:gd name="T7" fmla="*/ 0 60000 65536"/>
              <a:gd name="T8" fmla="*/ 0 60000 65536"/>
              <a:gd name="T9" fmla="*/ 0 w 590"/>
              <a:gd name="T10" fmla="*/ 0 h 46"/>
              <a:gd name="T11" fmla="*/ 590 w 590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46">
                <a:moveTo>
                  <a:pt x="0" y="0"/>
                </a:moveTo>
                <a:lnTo>
                  <a:pt x="310" y="0"/>
                </a:lnTo>
                <a:lnTo>
                  <a:pt x="590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267" name="Line 30"/>
          <p:cNvSpPr>
            <a:spLocks noChangeShapeType="1"/>
          </p:cNvSpPr>
          <p:nvPr/>
        </p:nvSpPr>
        <p:spPr bwMode="auto">
          <a:xfrm>
            <a:off x="5051425" y="5159375"/>
            <a:ext cx="566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8" name="Line 31"/>
          <p:cNvSpPr>
            <a:spLocks noChangeShapeType="1"/>
          </p:cNvSpPr>
          <p:nvPr/>
        </p:nvSpPr>
        <p:spPr bwMode="auto">
          <a:xfrm>
            <a:off x="5108575" y="4930775"/>
            <a:ext cx="2111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9" name="Line 32"/>
          <p:cNvSpPr>
            <a:spLocks noChangeShapeType="1"/>
          </p:cNvSpPr>
          <p:nvPr/>
        </p:nvSpPr>
        <p:spPr bwMode="auto">
          <a:xfrm>
            <a:off x="5076825" y="5318125"/>
            <a:ext cx="9763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0" name="Line 33"/>
          <p:cNvSpPr>
            <a:spLocks noChangeShapeType="1"/>
          </p:cNvSpPr>
          <p:nvPr/>
        </p:nvSpPr>
        <p:spPr bwMode="auto">
          <a:xfrm>
            <a:off x="5437188" y="5724525"/>
            <a:ext cx="261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1" name="Line 34"/>
          <p:cNvSpPr>
            <a:spLocks noChangeShapeType="1"/>
          </p:cNvSpPr>
          <p:nvPr/>
        </p:nvSpPr>
        <p:spPr bwMode="auto">
          <a:xfrm>
            <a:off x="5089525" y="5973763"/>
            <a:ext cx="1068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2" name="Line 35"/>
          <p:cNvSpPr>
            <a:spLocks noChangeShapeType="1"/>
          </p:cNvSpPr>
          <p:nvPr/>
        </p:nvSpPr>
        <p:spPr bwMode="auto">
          <a:xfrm>
            <a:off x="5105400" y="6138863"/>
            <a:ext cx="1069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5097463" y="6310313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4" name="Freeform 37"/>
          <p:cNvSpPr>
            <a:spLocks/>
          </p:cNvSpPr>
          <p:nvPr/>
        </p:nvSpPr>
        <p:spPr bwMode="auto">
          <a:xfrm>
            <a:off x="5186363" y="6394450"/>
            <a:ext cx="973137" cy="85725"/>
          </a:xfrm>
          <a:custGeom>
            <a:avLst/>
            <a:gdLst>
              <a:gd name="T0" fmla="*/ 0 w 672"/>
              <a:gd name="T1" fmla="*/ 2147483647 h 60"/>
              <a:gd name="T2" fmla="*/ 2147483647 w 672"/>
              <a:gd name="T3" fmla="*/ 2147483647 h 60"/>
              <a:gd name="T4" fmla="*/ 2147483647 w 672"/>
              <a:gd name="T5" fmla="*/ 0 h 60"/>
              <a:gd name="T6" fmla="*/ 0 60000 65536"/>
              <a:gd name="T7" fmla="*/ 0 60000 65536"/>
              <a:gd name="T8" fmla="*/ 0 60000 65536"/>
              <a:gd name="T9" fmla="*/ 0 w 672"/>
              <a:gd name="T10" fmla="*/ 0 h 60"/>
              <a:gd name="T11" fmla="*/ 672 w 67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60">
                <a:moveTo>
                  <a:pt x="0" y="60"/>
                </a:moveTo>
                <a:lnTo>
                  <a:pt x="554" y="60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275" name="Line 38"/>
          <p:cNvSpPr>
            <a:spLocks noChangeShapeType="1"/>
          </p:cNvSpPr>
          <p:nvPr/>
        </p:nvSpPr>
        <p:spPr bwMode="auto">
          <a:xfrm>
            <a:off x="2311400" y="4899025"/>
            <a:ext cx="8334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6" name="Line 39"/>
          <p:cNvSpPr>
            <a:spLocks noChangeShapeType="1"/>
          </p:cNvSpPr>
          <p:nvPr/>
        </p:nvSpPr>
        <p:spPr bwMode="auto">
          <a:xfrm>
            <a:off x="2343150" y="5133975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7" name="Line 40"/>
          <p:cNvSpPr>
            <a:spLocks noChangeShapeType="1"/>
          </p:cNvSpPr>
          <p:nvPr/>
        </p:nvSpPr>
        <p:spPr bwMode="auto">
          <a:xfrm>
            <a:off x="2606675" y="5362575"/>
            <a:ext cx="614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8" name="Line 41"/>
          <p:cNvSpPr>
            <a:spLocks noChangeShapeType="1"/>
          </p:cNvSpPr>
          <p:nvPr/>
        </p:nvSpPr>
        <p:spPr bwMode="auto">
          <a:xfrm>
            <a:off x="2560638" y="5489575"/>
            <a:ext cx="593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9" name="Line 42"/>
          <p:cNvSpPr>
            <a:spLocks noChangeShapeType="1"/>
          </p:cNvSpPr>
          <p:nvPr/>
        </p:nvSpPr>
        <p:spPr bwMode="auto">
          <a:xfrm>
            <a:off x="2674938" y="5753100"/>
            <a:ext cx="1730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0" name="Line 43"/>
          <p:cNvSpPr>
            <a:spLocks noChangeShapeType="1"/>
          </p:cNvSpPr>
          <p:nvPr/>
        </p:nvSpPr>
        <p:spPr bwMode="auto">
          <a:xfrm>
            <a:off x="2266950" y="6151563"/>
            <a:ext cx="758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1" name="Line 44"/>
          <p:cNvSpPr>
            <a:spLocks noChangeShapeType="1"/>
          </p:cNvSpPr>
          <p:nvPr/>
        </p:nvSpPr>
        <p:spPr bwMode="auto">
          <a:xfrm>
            <a:off x="2455863" y="5910263"/>
            <a:ext cx="392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2" name="Freeform 45"/>
          <p:cNvSpPr>
            <a:spLocks/>
          </p:cNvSpPr>
          <p:nvPr/>
        </p:nvSpPr>
        <p:spPr bwMode="auto">
          <a:xfrm>
            <a:off x="2314575" y="6196013"/>
            <a:ext cx="973138" cy="119062"/>
          </a:xfrm>
          <a:custGeom>
            <a:avLst/>
            <a:gdLst>
              <a:gd name="T0" fmla="*/ 0 w 672"/>
              <a:gd name="T1" fmla="*/ 2147483647 h 82"/>
              <a:gd name="T2" fmla="*/ 2147483647 w 672"/>
              <a:gd name="T3" fmla="*/ 2147483647 h 82"/>
              <a:gd name="T4" fmla="*/ 2147483647 w 672"/>
              <a:gd name="T5" fmla="*/ 0 h 82"/>
              <a:gd name="T6" fmla="*/ 0 60000 65536"/>
              <a:gd name="T7" fmla="*/ 0 60000 65536"/>
              <a:gd name="T8" fmla="*/ 0 60000 65536"/>
              <a:gd name="T9" fmla="*/ 0 w 672"/>
              <a:gd name="T10" fmla="*/ 0 h 82"/>
              <a:gd name="T11" fmla="*/ 672 w 672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82">
                <a:moveTo>
                  <a:pt x="0" y="82"/>
                </a:moveTo>
                <a:lnTo>
                  <a:pt x="600" y="82"/>
                </a:lnTo>
                <a:lnTo>
                  <a:pt x="67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283" name="Freeform 46"/>
          <p:cNvSpPr>
            <a:spLocks/>
          </p:cNvSpPr>
          <p:nvPr/>
        </p:nvSpPr>
        <p:spPr bwMode="auto">
          <a:xfrm>
            <a:off x="2238375" y="6380163"/>
            <a:ext cx="1014413" cy="127000"/>
          </a:xfrm>
          <a:custGeom>
            <a:avLst/>
            <a:gdLst>
              <a:gd name="T0" fmla="*/ 0 w 700"/>
              <a:gd name="T1" fmla="*/ 2147483647 h 88"/>
              <a:gd name="T2" fmla="*/ 2147483647 w 700"/>
              <a:gd name="T3" fmla="*/ 2147483647 h 88"/>
              <a:gd name="T4" fmla="*/ 2147483647 w 700"/>
              <a:gd name="T5" fmla="*/ 0 h 88"/>
              <a:gd name="T6" fmla="*/ 0 60000 65536"/>
              <a:gd name="T7" fmla="*/ 0 60000 65536"/>
              <a:gd name="T8" fmla="*/ 0 60000 65536"/>
              <a:gd name="T9" fmla="*/ 0 w 700"/>
              <a:gd name="T10" fmla="*/ 0 h 88"/>
              <a:gd name="T11" fmla="*/ 700 w 70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0" h="88">
                <a:moveTo>
                  <a:pt x="0" y="88"/>
                </a:moveTo>
                <a:lnTo>
                  <a:pt x="630" y="88"/>
                </a:lnTo>
                <a:lnTo>
                  <a:pt x="70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284" name="Line 47"/>
          <p:cNvSpPr>
            <a:spLocks noChangeShapeType="1"/>
          </p:cNvSpPr>
          <p:nvPr/>
        </p:nvSpPr>
        <p:spPr bwMode="auto">
          <a:xfrm>
            <a:off x="2884488" y="2695575"/>
            <a:ext cx="149225" cy="82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5" name="Text Box 328"/>
          <p:cNvSpPr txBox="1">
            <a:spLocks noChangeArrowheads="1"/>
          </p:cNvSpPr>
          <p:nvPr/>
        </p:nvSpPr>
        <p:spPr bwMode="auto">
          <a:xfrm>
            <a:off x="3017838" y="469900"/>
            <a:ext cx="6746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Mesonephros</a:t>
            </a:r>
          </a:p>
        </p:txBody>
      </p:sp>
      <p:sp>
        <p:nvSpPr>
          <p:cNvPr id="10286" name="Text Box 329"/>
          <p:cNvSpPr txBox="1">
            <a:spLocks noChangeArrowheads="1"/>
          </p:cNvSpPr>
          <p:nvPr/>
        </p:nvSpPr>
        <p:spPr bwMode="auto">
          <a:xfrm>
            <a:off x="3017838" y="771525"/>
            <a:ext cx="6969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Gonadal ridge</a:t>
            </a:r>
          </a:p>
        </p:txBody>
      </p:sp>
      <p:sp>
        <p:nvSpPr>
          <p:cNvPr id="10287" name="Text Box 330"/>
          <p:cNvSpPr txBox="1">
            <a:spLocks noChangeArrowheads="1"/>
          </p:cNvSpPr>
          <p:nvPr/>
        </p:nvSpPr>
        <p:spPr bwMode="auto">
          <a:xfrm>
            <a:off x="3017838" y="1111250"/>
            <a:ext cx="3905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Kidney</a:t>
            </a:r>
          </a:p>
        </p:txBody>
      </p:sp>
      <p:sp>
        <p:nvSpPr>
          <p:cNvPr id="10288" name="Text Box 331"/>
          <p:cNvSpPr txBox="1">
            <a:spLocks noChangeArrowheads="1"/>
          </p:cNvSpPr>
          <p:nvPr/>
        </p:nvSpPr>
        <p:spPr bwMode="auto">
          <a:xfrm>
            <a:off x="5265738" y="496888"/>
            <a:ext cx="8588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Mesonephric duct</a:t>
            </a:r>
          </a:p>
        </p:txBody>
      </p:sp>
      <p:sp>
        <p:nvSpPr>
          <p:cNvPr id="10289" name="Text Box 335"/>
          <p:cNvSpPr txBox="1">
            <a:spLocks noChangeArrowheads="1"/>
          </p:cNvSpPr>
          <p:nvPr/>
        </p:nvSpPr>
        <p:spPr bwMode="auto">
          <a:xfrm>
            <a:off x="5265738" y="774700"/>
            <a:ext cx="8429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Paramesonephric</a:t>
            </a:r>
          </a:p>
          <a:p>
            <a:r>
              <a:rPr lang="en-US" sz="700" b="1"/>
              <a:t>(müllerian) duct</a:t>
            </a:r>
          </a:p>
        </p:txBody>
      </p:sp>
      <p:sp>
        <p:nvSpPr>
          <p:cNvPr id="10290" name="Text Box 338"/>
          <p:cNvSpPr txBox="1">
            <a:spLocks noChangeArrowheads="1"/>
          </p:cNvSpPr>
          <p:nvPr/>
        </p:nvSpPr>
        <p:spPr bwMode="auto">
          <a:xfrm>
            <a:off x="5265738" y="1406525"/>
            <a:ext cx="3857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Cloaca</a:t>
            </a:r>
          </a:p>
        </p:txBody>
      </p:sp>
      <p:sp>
        <p:nvSpPr>
          <p:cNvPr id="10291" name="Text Box 339"/>
          <p:cNvSpPr txBox="1">
            <a:spLocks noChangeArrowheads="1"/>
          </p:cNvSpPr>
          <p:nvPr/>
        </p:nvSpPr>
        <p:spPr bwMode="auto">
          <a:xfrm>
            <a:off x="3975100" y="2014538"/>
            <a:ext cx="1173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/>
              <a:t>5- to 6-week embryo;</a:t>
            </a:r>
          </a:p>
          <a:p>
            <a:pPr algn="ctr"/>
            <a:r>
              <a:rPr lang="en-US" sz="700" b="1"/>
              <a:t>sexually indifferent stage</a:t>
            </a:r>
          </a:p>
        </p:txBody>
      </p:sp>
      <p:sp>
        <p:nvSpPr>
          <p:cNvPr id="10292" name="Text Box 340"/>
          <p:cNvSpPr txBox="1">
            <a:spLocks noChangeArrowheads="1"/>
          </p:cNvSpPr>
          <p:nvPr/>
        </p:nvSpPr>
        <p:spPr bwMode="auto">
          <a:xfrm>
            <a:off x="5657850" y="2286000"/>
            <a:ext cx="4016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Female</a:t>
            </a:r>
          </a:p>
        </p:txBody>
      </p:sp>
      <p:sp>
        <p:nvSpPr>
          <p:cNvPr id="10293" name="Text Box 341"/>
          <p:cNvSpPr txBox="1">
            <a:spLocks noChangeArrowheads="1"/>
          </p:cNvSpPr>
          <p:nvPr/>
        </p:nvSpPr>
        <p:spPr bwMode="auto">
          <a:xfrm>
            <a:off x="3038475" y="2286000"/>
            <a:ext cx="2921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 b="1"/>
              <a:t>Male</a:t>
            </a:r>
          </a:p>
        </p:txBody>
      </p:sp>
      <p:sp>
        <p:nvSpPr>
          <p:cNvPr id="10294" name="Text Box 342"/>
          <p:cNvSpPr txBox="1">
            <a:spLocks noChangeArrowheads="1"/>
          </p:cNvSpPr>
          <p:nvPr/>
        </p:nvSpPr>
        <p:spPr bwMode="auto">
          <a:xfrm>
            <a:off x="1947863" y="2501900"/>
            <a:ext cx="3762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Testes</a:t>
            </a:r>
          </a:p>
        </p:txBody>
      </p:sp>
      <p:sp>
        <p:nvSpPr>
          <p:cNvPr id="10295" name="Text Box 343"/>
          <p:cNvSpPr txBox="1">
            <a:spLocks noChangeArrowheads="1"/>
          </p:cNvSpPr>
          <p:nvPr/>
        </p:nvSpPr>
        <p:spPr bwMode="auto">
          <a:xfrm>
            <a:off x="1947863" y="2649538"/>
            <a:ext cx="8270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Efferent ductules</a:t>
            </a:r>
          </a:p>
        </p:txBody>
      </p:sp>
      <p:sp>
        <p:nvSpPr>
          <p:cNvPr id="10296" name="Text Box 344"/>
          <p:cNvSpPr txBox="1">
            <a:spLocks noChangeArrowheads="1"/>
          </p:cNvSpPr>
          <p:nvPr/>
        </p:nvSpPr>
        <p:spPr bwMode="auto">
          <a:xfrm>
            <a:off x="1947863" y="2800350"/>
            <a:ext cx="5715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Epididymis</a:t>
            </a:r>
          </a:p>
        </p:txBody>
      </p:sp>
      <p:sp>
        <p:nvSpPr>
          <p:cNvPr id="10297" name="Text Box 346"/>
          <p:cNvSpPr txBox="1">
            <a:spLocks noChangeArrowheads="1"/>
          </p:cNvSpPr>
          <p:nvPr/>
        </p:nvSpPr>
        <p:spPr bwMode="auto">
          <a:xfrm>
            <a:off x="1947863" y="3268663"/>
            <a:ext cx="860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Mesonephric duct</a:t>
            </a:r>
          </a:p>
          <a:p>
            <a:r>
              <a:rPr lang="en-US" sz="700" b="1"/>
              <a:t>forming the</a:t>
            </a:r>
          </a:p>
          <a:p>
            <a:r>
              <a:rPr lang="en-US" sz="700" b="1"/>
              <a:t>ductus deferens</a:t>
            </a:r>
          </a:p>
        </p:txBody>
      </p:sp>
      <p:sp>
        <p:nvSpPr>
          <p:cNvPr id="10298" name="Text Box 347"/>
          <p:cNvSpPr txBox="1">
            <a:spLocks noChangeArrowheads="1"/>
          </p:cNvSpPr>
          <p:nvPr/>
        </p:nvSpPr>
        <p:spPr bwMode="auto">
          <a:xfrm>
            <a:off x="1947863" y="3643313"/>
            <a:ext cx="7572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Urinary bladder</a:t>
            </a:r>
          </a:p>
        </p:txBody>
      </p:sp>
      <p:sp>
        <p:nvSpPr>
          <p:cNvPr id="10299" name="Text Box 348"/>
          <p:cNvSpPr txBox="1">
            <a:spLocks noChangeArrowheads="1"/>
          </p:cNvSpPr>
          <p:nvPr/>
        </p:nvSpPr>
        <p:spPr bwMode="auto">
          <a:xfrm>
            <a:off x="1947863" y="3806825"/>
            <a:ext cx="7635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Seminal vesicle</a:t>
            </a:r>
          </a:p>
        </p:txBody>
      </p:sp>
      <p:sp>
        <p:nvSpPr>
          <p:cNvPr id="10300" name="Text Box 349"/>
          <p:cNvSpPr txBox="1">
            <a:spLocks noChangeArrowheads="1"/>
          </p:cNvSpPr>
          <p:nvPr/>
        </p:nvSpPr>
        <p:spPr bwMode="auto">
          <a:xfrm>
            <a:off x="1947863" y="3983038"/>
            <a:ext cx="923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Urogenital sinus</a:t>
            </a:r>
          </a:p>
          <a:p>
            <a:r>
              <a:rPr lang="en-US" sz="700" b="1"/>
              <a:t>forming the urethra</a:t>
            </a:r>
          </a:p>
        </p:txBody>
      </p:sp>
      <p:sp>
        <p:nvSpPr>
          <p:cNvPr id="10301" name="Text Box 350"/>
          <p:cNvSpPr txBox="1">
            <a:spLocks noChangeArrowheads="1"/>
          </p:cNvSpPr>
          <p:nvPr/>
        </p:nvSpPr>
        <p:spPr bwMode="auto">
          <a:xfrm>
            <a:off x="3213100" y="4324350"/>
            <a:ext cx="6223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7 to 8 weeks</a:t>
            </a:r>
          </a:p>
        </p:txBody>
      </p:sp>
      <p:sp>
        <p:nvSpPr>
          <p:cNvPr id="10302" name="Text Box 351"/>
          <p:cNvSpPr txBox="1">
            <a:spLocks noChangeArrowheads="1"/>
          </p:cNvSpPr>
          <p:nvPr/>
        </p:nvSpPr>
        <p:spPr bwMode="auto">
          <a:xfrm>
            <a:off x="1947863" y="4832350"/>
            <a:ext cx="415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Urinary</a:t>
            </a:r>
          </a:p>
          <a:p>
            <a:r>
              <a:rPr lang="en-US" sz="700" b="1"/>
              <a:t>bladder</a:t>
            </a:r>
          </a:p>
        </p:txBody>
      </p:sp>
      <p:sp>
        <p:nvSpPr>
          <p:cNvPr id="10303" name="Text Box 352"/>
          <p:cNvSpPr txBox="1">
            <a:spLocks noChangeArrowheads="1"/>
          </p:cNvSpPr>
          <p:nvPr/>
        </p:nvSpPr>
        <p:spPr bwMode="auto">
          <a:xfrm>
            <a:off x="1947863" y="5078413"/>
            <a:ext cx="438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Seminal</a:t>
            </a:r>
          </a:p>
          <a:p>
            <a:r>
              <a:rPr lang="en-US" sz="700" b="1"/>
              <a:t>vesicle</a:t>
            </a:r>
          </a:p>
        </p:txBody>
      </p:sp>
      <p:sp>
        <p:nvSpPr>
          <p:cNvPr id="10304" name="Text Box 353"/>
          <p:cNvSpPr txBox="1">
            <a:spLocks noChangeArrowheads="1"/>
          </p:cNvSpPr>
          <p:nvPr/>
        </p:nvSpPr>
        <p:spPr bwMode="auto">
          <a:xfrm>
            <a:off x="1947863" y="5305425"/>
            <a:ext cx="7159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Prostate gland</a:t>
            </a:r>
          </a:p>
        </p:txBody>
      </p:sp>
      <p:sp>
        <p:nvSpPr>
          <p:cNvPr id="10305" name="Text Box 354"/>
          <p:cNvSpPr txBox="1">
            <a:spLocks noChangeArrowheads="1"/>
          </p:cNvSpPr>
          <p:nvPr/>
        </p:nvSpPr>
        <p:spPr bwMode="auto">
          <a:xfrm>
            <a:off x="1947863" y="5691188"/>
            <a:ext cx="7953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Ductus deferens</a:t>
            </a:r>
          </a:p>
        </p:txBody>
      </p:sp>
      <p:sp>
        <p:nvSpPr>
          <p:cNvPr id="10306" name="Text Box 355"/>
          <p:cNvSpPr txBox="1">
            <a:spLocks noChangeArrowheads="1"/>
          </p:cNvSpPr>
          <p:nvPr/>
        </p:nvSpPr>
        <p:spPr bwMode="auto">
          <a:xfrm>
            <a:off x="1947863" y="5846763"/>
            <a:ext cx="5715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Epididymis</a:t>
            </a:r>
          </a:p>
        </p:txBody>
      </p:sp>
      <p:sp>
        <p:nvSpPr>
          <p:cNvPr id="10307" name="Text Box 356"/>
          <p:cNvSpPr txBox="1">
            <a:spLocks noChangeArrowheads="1"/>
          </p:cNvSpPr>
          <p:nvPr/>
        </p:nvSpPr>
        <p:spPr bwMode="auto">
          <a:xfrm>
            <a:off x="1947863" y="6096000"/>
            <a:ext cx="3524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Testis</a:t>
            </a:r>
          </a:p>
        </p:txBody>
      </p:sp>
      <p:sp>
        <p:nvSpPr>
          <p:cNvPr id="10308" name="Text Box 357"/>
          <p:cNvSpPr txBox="1">
            <a:spLocks noChangeArrowheads="1"/>
          </p:cNvSpPr>
          <p:nvPr/>
        </p:nvSpPr>
        <p:spPr bwMode="auto">
          <a:xfrm>
            <a:off x="1947863" y="6254750"/>
            <a:ext cx="411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Urethra</a:t>
            </a:r>
          </a:p>
        </p:txBody>
      </p:sp>
      <p:sp>
        <p:nvSpPr>
          <p:cNvPr id="10309" name="Text Box 358"/>
          <p:cNvSpPr txBox="1">
            <a:spLocks noChangeArrowheads="1"/>
          </p:cNvSpPr>
          <p:nvPr/>
        </p:nvSpPr>
        <p:spPr bwMode="auto">
          <a:xfrm>
            <a:off x="1947863" y="6448425"/>
            <a:ext cx="33178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Penis</a:t>
            </a:r>
          </a:p>
        </p:txBody>
      </p:sp>
      <p:sp>
        <p:nvSpPr>
          <p:cNvPr id="10310" name="Text Box 359"/>
          <p:cNvSpPr txBox="1">
            <a:spLocks noChangeArrowheads="1"/>
          </p:cNvSpPr>
          <p:nvPr/>
        </p:nvSpPr>
        <p:spPr bwMode="auto">
          <a:xfrm>
            <a:off x="3159125" y="6580188"/>
            <a:ext cx="4127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At birth</a:t>
            </a:r>
          </a:p>
        </p:txBody>
      </p:sp>
      <p:sp>
        <p:nvSpPr>
          <p:cNvPr id="10311" name="Text Box 360"/>
          <p:cNvSpPr txBox="1">
            <a:spLocks noChangeArrowheads="1"/>
          </p:cNvSpPr>
          <p:nvPr/>
        </p:nvSpPr>
        <p:spPr bwMode="auto">
          <a:xfrm>
            <a:off x="6053138" y="6580188"/>
            <a:ext cx="4127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At birth</a:t>
            </a:r>
          </a:p>
        </p:txBody>
      </p:sp>
      <p:sp>
        <p:nvSpPr>
          <p:cNvPr id="10312" name="Text Box 361"/>
          <p:cNvSpPr txBox="1">
            <a:spLocks noChangeArrowheads="1"/>
          </p:cNvSpPr>
          <p:nvPr/>
        </p:nvSpPr>
        <p:spPr bwMode="auto">
          <a:xfrm>
            <a:off x="4746625" y="6426200"/>
            <a:ext cx="4921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Vestibule</a:t>
            </a:r>
          </a:p>
        </p:txBody>
      </p:sp>
      <p:sp>
        <p:nvSpPr>
          <p:cNvPr id="10313" name="Text Box 362"/>
          <p:cNvSpPr txBox="1">
            <a:spLocks noChangeArrowheads="1"/>
          </p:cNvSpPr>
          <p:nvPr/>
        </p:nvSpPr>
        <p:spPr bwMode="auto">
          <a:xfrm>
            <a:off x="4746625" y="6256338"/>
            <a:ext cx="3905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Hymen</a:t>
            </a:r>
          </a:p>
        </p:txBody>
      </p:sp>
      <p:sp>
        <p:nvSpPr>
          <p:cNvPr id="10314" name="Text Box 363"/>
          <p:cNvSpPr txBox="1">
            <a:spLocks noChangeArrowheads="1"/>
          </p:cNvSpPr>
          <p:nvPr/>
        </p:nvSpPr>
        <p:spPr bwMode="auto">
          <a:xfrm>
            <a:off x="4746625" y="6075363"/>
            <a:ext cx="4111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Urethra</a:t>
            </a:r>
          </a:p>
        </p:txBody>
      </p:sp>
      <p:sp>
        <p:nvSpPr>
          <p:cNvPr id="10315" name="Text Box 364"/>
          <p:cNvSpPr txBox="1">
            <a:spLocks noChangeArrowheads="1"/>
          </p:cNvSpPr>
          <p:nvPr/>
        </p:nvSpPr>
        <p:spPr bwMode="auto">
          <a:xfrm>
            <a:off x="4746625" y="5913438"/>
            <a:ext cx="3857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Vagina</a:t>
            </a:r>
          </a:p>
        </p:txBody>
      </p:sp>
      <p:sp>
        <p:nvSpPr>
          <p:cNvPr id="10316" name="Text Box 365"/>
          <p:cNvSpPr txBox="1">
            <a:spLocks noChangeArrowheads="1"/>
          </p:cNvSpPr>
          <p:nvPr/>
        </p:nvSpPr>
        <p:spPr bwMode="auto">
          <a:xfrm>
            <a:off x="4746625" y="5670550"/>
            <a:ext cx="755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Urinary bladder</a:t>
            </a:r>
          </a:p>
          <a:p>
            <a:r>
              <a:rPr lang="en-US" sz="700" b="1"/>
              <a:t>(moved aside)</a:t>
            </a:r>
          </a:p>
        </p:txBody>
      </p:sp>
      <p:sp>
        <p:nvSpPr>
          <p:cNvPr id="10317" name="Text Box 366"/>
          <p:cNvSpPr txBox="1">
            <a:spLocks noChangeArrowheads="1"/>
          </p:cNvSpPr>
          <p:nvPr/>
        </p:nvSpPr>
        <p:spPr bwMode="auto">
          <a:xfrm>
            <a:off x="4746625" y="5270500"/>
            <a:ext cx="3762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Uterus</a:t>
            </a:r>
          </a:p>
        </p:txBody>
      </p:sp>
      <p:sp>
        <p:nvSpPr>
          <p:cNvPr id="10318" name="Text Box 367"/>
          <p:cNvSpPr txBox="1">
            <a:spLocks noChangeArrowheads="1"/>
          </p:cNvSpPr>
          <p:nvPr/>
        </p:nvSpPr>
        <p:spPr bwMode="auto">
          <a:xfrm>
            <a:off x="4746625" y="5097463"/>
            <a:ext cx="3476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Ovary</a:t>
            </a:r>
          </a:p>
        </p:txBody>
      </p:sp>
      <p:sp>
        <p:nvSpPr>
          <p:cNvPr id="10319" name="Text Box 368"/>
          <p:cNvSpPr txBox="1">
            <a:spLocks noChangeArrowheads="1"/>
          </p:cNvSpPr>
          <p:nvPr/>
        </p:nvSpPr>
        <p:spPr bwMode="auto">
          <a:xfrm>
            <a:off x="4746625" y="4881563"/>
            <a:ext cx="4016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Uterine</a:t>
            </a:r>
          </a:p>
          <a:p>
            <a:r>
              <a:rPr lang="en-US" sz="700" b="1"/>
              <a:t>tube</a:t>
            </a:r>
          </a:p>
        </p:txBody>
      </p:sp>
      <p:sp>
        <p:nvSpPr>
          <p:cNvPr id="10320" name="Text Box 369"/>
          <p:cNvSpPr txBox="1">
            <a:spLocks noChangeArrowheads="1"/>
          </p:cNvSpPr>
          <p:nvPr/>
        </p:nvSpPr>
        <p:spPr bwMode="auto">
          <a:xfrm>
            <a:off x="4746625" y="4014788"/>
            <a:ext cx="9223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Urogenital sinus</a:t>
            </a:r>
          </a:p>
          <a:p>
            <a:r>
              <a:rPr lang="en-US" sz="700" b="1"/>
              <a:t>forming the urethra</a:t>
            </a:r>
          </a:p>
          <a:p>
            <a:r>
              <a:rPr lang="en-US" sz="700" b="1"/>
              <a:t>and lower vagina</a:t>
            </a:r>
          </a:p>
        </p:txBody>
      </p:sp>
      <p:sp>
        <p:nvSpPr>
          <p:cNvPr id="10321" name="Text Box 370"/>
          <p:cNvSpPr txBox="1">
            <a:spLocks noChangeArrowheads="1"/>
          </p:cNvSpPr>
          <p:nvPr/>
        </p:nvSpPr>
        <p:spPr bwMode="auto">
          <a:xfrm>
            <a:off x="4746625" y="3733800"/>
            <a:ext cx="7556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Urinary bladder</a:t>
            </a:r>
          </a:p>
          <a:p>
            <a:r>
              <a:rPr lang="en-US" sz="700" b="1"/>
              <a:t>(moved aside)</a:t>
            </a:r>
          </a:p>
        </p:txBody>
      </p:sp>
      <p:sp>
        <p:nvSpPr>
          <p:cNvPr id="10322" name="Text Box 371"/>
          <p:cNvSpPr txBox="1">
            <a:spLocks noChangeArrowheads="1"/>
          </p:cNvSpPr>
          <p:nvPr/>
        </p:nvSpPr>
        <p:spPr bwMode="auto">
          <a:xfrm>
            <a:off x="4746625" y="3359150"/>
            <a:ext cx="11287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Fused paramesonephric</a:t>
            </a:r>
          </a:p>
          <a:p>
            <a:r>
              <a:rPr lang="en-US" sz="700" b="1"/>
              <a:t>ducts forming</a:t>
            </a:r>
          </a:p>
          <a:p>
            <a:r>
              <a:rPr lang="en-US" sz="700" b="1"/>
              <a:t>the uterus</a:t>
            </a:r>
          </a:p>
        </p:txBody>
      </p:sp>
      <p:sp>
        <p:nvSpPr>
          <p:cNvPr id="10323" name="Text Box 372"/>
          <p:cNvSpPr txBox="1">
            <a:spLocks noChangeArrowheads="1"/>
          </p:cNvSpPr>
          <p:nvPr/>
        </p:nvSpPr>
        <p:spPr bwMode="auto">
          <a:xfrm>
            <a:off x="4746625" y="3065463"/>
            <a:ext cx="860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Mesonephric duct</a:t>
            </a:r>
          </a:p>
          <a:p>
            <a:r>
              <a:rPr lang="en-US" sz="700" b="1"/>
              <a:t>(degenerating)</a:t>
            </a:r>
          </a:p>
        </p:txBody>
      </p:sp>
      <p:sp>
        <p:nvSpPr>
          <p:cNvPr id="10324" name="Text Box 373"/>
          <p:cNvSpPr txBox="1">
            <a:spLocks noChangeArrowheads="1"/>
          </p:cNvSpPr>
          <p:nvPr/>
        </p:nvSpPr>
        <p:spPr bwMode="auto">
          <a:xfrm>
            <a:off x="4746625" y="2674938"/>
            <a:ext cx="8445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Paramesonephric</a:t>
            </a:r>
          </a:p>
          <a:p>
            <a:r>
              <a:rPr lang="en-US" sz="700" b="1"/>
              <a:t>duct forming the</a:t>
            </a:r>
          </a:p>
          <a:p>
            <a:r>
              <a:rPr lang="en-US" sz="700" b="1"/>
              <a:t>uterine tube</a:t>
            </a:r>
          </a:p>
        </p:txBody>
      </p:sp>
      <p:sp>
        <p:nvSpPr>
          <p:cNvPr id="10325" name="Text Box 374"/>
          <p:cNvSpPr txBox="1">
            <a:spLocks noChangeArrowheads="1"/>
          </p:cNvSpPr>
          <p:nvPr/>
        </p:nvSpPr>
        <p:spPr bwMode="auto">
          <a:xfrm>
            <a:off x="4746625" y="2509838"/>
            <a:ext cx="4222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Ovaries</a:t>
            </a:r>
          </a:p>
        </p:txBody>
      </p:sp>
      <p:sp>
        <p:nvSpPr>
          <p:cNvPr id="10326" name="Text Box 375"/>
          <p:cNvSpPr txBox="1">
            <a:spLocks noChangeArrowheads="1"/>
          </p:cNvSpPr>
          <p:nvPr/>
        </p:nvSpPr>
        <p:spPr bwMode="auto">
          <a:xfrm>
            <a:off x="6080125" y="4322763"/>
            <a:ext cx="6238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8 to 9 weeks</a:t>
            </a:r>
          </a:p>
        </p:txBody>
      </p:sp>
      <p:pic>
        <p:nvPicPr>
          <p:cNvPr id="10327" name="Picture 377" descr="sal03717_27_03_arrow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400" y="1784350"/>
            <a:ext cx="58578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8" name="Picture 378" descr="sal03717_27_03_arrow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1749425"/>
            <a:ext cx="619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9" name="TextBox 93"/>
          <p:cNvSpPr txBox="1">
            <a:spLocks noChangeArrowheads="1"/>
          </p:cNvSpPr>
          <p:nvPr/>
        </p:nvSpPr>
        <p:spPr bwMode="auto">
          <a:xfrm>
            <a:off x="1947863" y="5424488"/>
            <a:ext cx="76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Bulbourethal</a:t>
            </a:r>
          </a:p>
          <a:p>
            <a:r>
              <a:rPr lang="en-US" sz="700" b="1"/>
              <a:t>gland</a:t>
            </a:r>
          </a:p>
        </p:txBody>
      </p:sp>
      <p:sp>
        <p:nvSpPr>
          <p:cNvPr id="10330" name="Text Box 345"/>
          <p:cNvSpPr txBox="1">
            <a:spLocks noChangeArrowheads="1"/>
          </p:cNvSpPr>
          <p:nvPr/>
        </p:nvSpPr>
        <p:spPr bwMode="auto">
          <a:xfrm>
            <a:off x="1947863" y="2949575"/>
            <a:ext cx="9318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Paramesonephric</a:t>
            </a:r>
          </a:p>
          <a:p>
            <a:r>
              <a:rPr lang="en-US" sz="700" b="1"/>
              <a:t>duct (degenerating)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6" descr="sal03717_27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3763" y="398463"/>
            <a:ext cx="481647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27.4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286000" y="182563"/>
            <a:ext cx="457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1269" name="Text Box 214"/>
          <p:cNvSpPr txBox="1">
            <a:spLocks noChangeArrowheads="1"/>
          </p:cNvSpPr>
          <p:nvPr/>
        </p:nvSpPr>
        <p:spPr bwMode="auto">
          <a:xfrm>
            <a:off x="3095625" y="579438"/>
            <a:ext cx="7667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Genital tubercle</a:t>
            </a:r>
          </a:p>
        </p:txBody>
      </p:sp>
      <p:sp>
        <p:nvSpPr>
          <p:cNvPr id="11270" name="Text Box 215"/>
          <p:cNvSpPr txBox="1">
            <a:spLocks noChangeArrowheads="1"/>
          </p:cNvSpPr>
          <p:nvPr/>
        </p:nvSpPr>
        <p:spPr bwMode="auto">
          <a:xfrm>
            <a:off x="3095625" y="744538"/>
            <a:ext cx="7207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Urogenital fold</a:t>
            </a:r>
          </a:p>
        </p:txBody>
      </p:sp>
      <p:sp>
        <p:nvSpPr>
          <p:cNvPr id="11271" name="Text Box 216"/>
          <p:cNvSpPr txBox="1">
            <a:spLocks noChangeArrowheads="1"/>
          </p:cNvSpPr>
          <p:nvPr/>
        </p:nvSpPr>
        <p:spPr bwMode="auto">
          <a:xfrm>
            <a:off x="3095625" y="941388"/>
            <a:ext cx="8096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Labioscrotal fold</a:t>
            </a:r>
          </a:p>
        </p:txBody>
      </p:sp>
      <p:sp>
        <p:nvSpPr>
          <p:cNvPr id="11272" name="Text Box 217"/>
          <p:cNvSpPr txBox="1">
            <a:spLocks noChangeArrowheads="1"/>
          </p:cNvSpPr>
          <p:nvPr/>
        </p:nvSpPr>
        <p:spPr bwMode="auto">
          <a:xfrm>
            <a:off x="5427663" y="1176338"/>
            <a:ext cx="2460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Tail</a:t>
            </a:r>
          </a:p>
        </p:txBody>
      </p:sp>
      <p:sp>
        <p:nvSpPr>
          <p:cNvPr id="11273" name="Text Box 218"/>
          <p:cNvSpPr txBox="1">
            <a:spLocks noChangeArrowheads="1"/>
          </p:cNvSpPr>
          <p:nvPr/>
        </p:nvSpPr>
        <p:spPr bwMode="auto">
          <a:xfrm>
            <a:off x="4422775" y="1404938"/>
            <a:ext cx="4365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6 weeks</a:t>
            </a:r>
          </a:p>
        </p:txBody>
      </p:sp>
      <p:sp>
        <p:nvSpPr>
          <p:cNvPr id="11274" name="Text Box 219"/>
          <p:cNvSpPr txBox="1">
            <a:spLocks noChangeArrowheads="1"/>
          </p:cNvSpPr>
          <p:nvPr/>
        </p:nvSpPr>
        <p:spPr bwMode="auto">
          <a:xfrm>
            <a:off x="4402138" y="2735263"/>
            <a:ext cx="4365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8 weeks</a:t>
            </a:r>
          </a:p>
        </p:txBody>
      </p:sp>
      <p:sp>
        <p:nvSpPr>
          <p:cNvPr id="11275" name="Text Box 220"/>
          <p:cNvSpPr txBox="1">
            <a:spLocks noChangeArrowheads="1"/>
          </p:cNvSpPr>
          <p:nvPr/>
        </p:nvSpPr>
        <p:spPr bwMode="auto">
          <a:xfrm>
            <a:off x="3267075" y="2954338"/>
            <a:ext cx="2905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Male</a:t>
            </a:r>
          </a:p>
        </p:txBody>
      </p:sp>
      <p:sp>
        <p:nvSpPr>
          <p:cNvPr id="11276" name="Text Box 222"/>
          <p:cNvSpPr txBox="1">
            <a:spLocks noChangeArrowheads="1"/>
          </p:cNvSpPr>
          <p:nvPr/>
        </p:nvSpPr>
        <p:spPr bwMode="auto">
          <a:xfrm>
            <a:off x="2374900" y="3116263"/>
            <a:ext cx="4413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Phallus:</a:t>
            </a:r>
          </a:p>
        </p:txBody>
      </p:sp>
      <p:sp>
        <p:nvSpPr>
          <p:cNvPr id="11277" name="Text Box 223"/>
          <p:cNvSpPr txBox="1">
            <a:spLocks noChangeArrowheads="1"/>
          </p:cNvSpPr>
          <p:nvPr/>
        </p:nvSpPr>
        <p:spPr bwMode="auto">
          <a:xfrm>
            <a:off x="2386013" y="3252788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Developing glans</a:t>
            </a:r>
          </a:p>
          <a:p>
            <a:r>
              <a:rPr lang="en-US" sz="700" b="1"/>
              <a:t>of penis</a:t>
            </a:r>
          </a:p>
        </p:txBody>
      </p:sp>
      <p:sp>
        <p:nvSpPr>
          <p:cNvPr id="11278" name="Text Box 224"/>
          <p:cNvSpPr txBox="1">
            <a:spLocks noChangeArrowheads="1"/>
          </p:cNvSpPr>
          <p:nvPr/>
        </p:nvSpPr>
        <p:spPr bwMode="auto">
          <a:xfrm>
            <a:off x="2386013" y="3614738"/>
            <a:ext cx="7540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Urethral groove</a:t>
            </a:r>
          </a:p>
        </p:txBody>
      </p:sp>
      <p:sp>
        <p:nvSpPr>
          <p:cNvPr id="11279" name="Text Box 225"/>
          <p:cNvSpPr txBox="1">
            <a:spLocks noChangeArrowheads="1"/>
          </p:cNvSpPr>
          <p:nvPr/>
        </p:nvSpPr>
        <p:spPr bwMode="auto">
          <a:xfrm>
            <a:off x="2386013" y="4287838"/>
            <a:ext cx="3127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Anus</a:t>
            </a:r>
          </a:p>
        </p:txBody>
      </p:sp>
      <p:sp>
        <p:nvSpPr>
          <p:cNvPr id="11280" name="Text Box 226"/>
          <p:cNvSpPr txBox="1">
            <a:spLocks noChangeArrowheads="1"/>
          </p:cNvSpPr>
          <p:nvPr/>
        </p:nvSpPr>
        <p:spPr bwMode="auto">
          <a:xfrm>
            <a:off x="2386013" y="4738688"/>
            <a:ext cx="7270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Urethral orifice</a:t>
            </a:r>
          </a:p>
        </p:txBody>
      </p:sp>
      <p:sp>
        <p:nvSpPr>
          <p:cNvPr id="11281" name="Text Box 227"/>
          <p:cNvSpPr txBox="1">
            <a:spLocks noChangeArrowheads="1"/>
          </p:cNvSpPr>
          <p:nvPr/>
        </p:nvSpPr>
        <p:spPr bwMode="auto">
          <a:xfrm>
            <a:off x="2386013" y="4891088"/>
            <a:ext cx="7064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Glans of penis</a:t>
            </a:r>
          </a:p>
        </p:txBody>
      </p:sp>
      <p:sp>
        <p:nvSpPr>
          <p:cNvPr id="11282" name="Text Box 228"/>
          <p:cNvSpPr txBox="1">
            <a:spLocks noChangeArrowheads="1"/>
          </p:cNvSpPr>
          <p:nvPr/>
        </p:nvSpPr>
        <p:spPr bwMode="auto">
          <a:xfrm>
            <a:off x="2386013" y="5087938"/>
            <a:ext cx="4413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Prepuce</a:t>
            </a:r>
          </a:p>
        </p:txBody>
      </p:sp>
      <p:sp>
        <p:nvSpPr>
          <p:cNvPr id="11283" name="Text Box 229"/>
          <p:cNvSpPr txBox="1">
            <a:spLocks noChangeArrowheads="1"/>
          </p:cNvSpPr>
          <p:nvPr/>
        </p:nvSpPr>
        <p:spPr bwMode="auto">
          <a:xfrm>
            <a:off x="2386013" y="5640388"/>
            <a:ext cx="4524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Scrotum</a:t>
            </a:r>
          </a:p>
        </p:txBody>
      </p:sp>
      <p:sp>
        <p:nvSpPr>
          <p:cNvPr id="11284" name="Text Box 230"/>
          <p:cNvSpPr txBox="1">
            <a:spLocks noChangeArrowheads="1"/>
          </p:cNvSpPr>
          <p:nvPr/>
        </p:nvSpPr>
        <p:spPr bwMode="auto">
          <a:xfrm>
            <a:off x="2386013" y="5919788"/>
            <a:ext cx="7302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Perineal  raphe</a:t>
            </a:r>
          </a:p>
        </p:txBody>
      </p:sp>
      <p:sp>
        <p:nvSpPr>
          <p:cNvPr id="11285" name="Text Box 231"/>
          <p:cNvSpPr txBox="1">
            <a:spLocks noChangeArrowheads="1"/>
          </p:cNvSpPr>
          <p:nvPr/>
        </p:nvSpPr>
        <p:spPr bwMode="auto">
          <a:xfrm>
            <a:off x="2386013" y="6259513"/>
            <a:ext cx="312737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Anus</a:t>
            </a:r>
          </a:p>
        </p:txBody>
      </p:sp>
      <p:sp>
        <p:nvSpPr>
          <p:cNvPr id="11286" name="Text Box 232"/>
          <p:cNvSpPr txBox="1">
            <a:spLocks noChangeArrowheads="1"/>
          </p:cNvSpPr>
          <p:nvPr/>
        </p:nvSpPr>
        <p:spPr bwMode="auto">
          <a:xfrm>
            <a:off x="5667375" y="2954338"/>
            <a:ext cx="3984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Female</a:t>
            </a:r>
          </a:p>
        </p:txBody>
      </p:sp>
      <p:sp>
        <p:nvSpPr>
          <p:cNvPr id="11287" name="Text Box 233"/>
          <p:cNvSpPr txBox="1">
            <a:spLocks noChangeArrowheads="1"/>
          </p:cNvSpPr>
          <p:nvPr/>
        </p:nvSpPr>
        <p:spPr bwMode="auto">
          <a:xfrm>
            <a:off x="4826000" y="3303588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Developing glans</a:t>
            </a:r>
          </a:p>
          <a:p>
            <a:r>
              <a:rPr lang="en-US" sz="700" b="1"/>
              <a:t>of clitoris</a:t>
            </a:r>
          </a:p>
        </p:txBody>
      </p:sp>
      <p:sp>
        <p:nvSpPr>
          <p:cNvPr id="11288" name="Text Box 234"/>
          <p:cNvSpPr txBox="1">
            <a:spLocks noChangeArrowheads="1"/>
          </p:cNvSpPr>
          <p:nvPr/>
        </p:nvSpPr>
        <p:spPr bwMode="auto">
          <a:xfrm>
            <a:off x="4826000" y="3646488"/>
            <a:ext cx="6461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Labia minora</a:t>
            </a:r>
          </a:p>
        </p:txBody>
      </p:sp>
      <p:sp>
        <p:nvSpPr>
          <p:cNvPr id="11289" name="Text Box 235"/>
          <p:cNvSpPr txBox="1">
            <a:spLocks noChangeArrowheads="1"/>
          </p:cNvSpPr>
          <p:nvPr/>
        </p:nvSpPr>
        <p:spPr bwMode="auto">
          <a:xfrm>
            <a:off x="4826000" y="3811588"/>
            <a:ext cx="7540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Urethral groove</a:t>
            </a:r>
          </a:p>
        </p:txBody>
      </p:sp>
      <p:sp>
        <p:nvSpPr>
          <p:cNvPr id="11290" name="Text Box 236"/>
          <p:cNvSpPr txBox="1">
            <a:spLocks noChangeArrowheads="1"/>
          </p:cNvSpPr>
          <p:nvPr/>
        </p:nvSpPr>
        <p:spPr bwMode="auto">
          <a:xfrm>
            <a:off x="4826000" y="4027488"/>
            <a:ext cx="6413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Labia majora</a:t>
            </a:r>
          </a:p>
        </p:txBody>
      </p:sp>
      <p:sp>
        <p:nvSpPr>
          <p:cNvPr id="11291" name="Text Box 237"/>
          <p:cNvSpPr txBox="1">
            <a:spLocks noChangeArrowheads="1"/>
          </p:cNvSpPr>
          <p:nvPr/>
        </p:nvSpPr>
        <p:spPr bwMode="auto">
          <a:xfrm>
            <a:off x="4826000" y="4198938"/>
            <a:ext cx="3127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Anus</a:t>
            </a:r>
          </a:p>
        </p:txBody>
      </p:sp>
      <p:sp>
        <p:nvSpPr>
          <p:cNvPr id="11292" name="Text Box 238"/>
          <p:cNvSpPr txBox="1">
            <a:spLocks noChangeArrowheads="1"/>
          </p:cNvSpPr>
          <p:nvPr/>
        </p:nvSpPr>
        <p:spPr bwMode="auto">
          <a:xfrm>
            <a:off x="4826000" y="4918075"/>
            <a:ext cx="4413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Prepuce</a:t>
            </a:r>
          </a:p>
        </p:txBody>
      </p:sp>
      <p:sp>
        <p:nvSpPr>
          <p:cNvPr id="11293" name="Text Box 239"/>
          <p:cNvSpPr txBox="1">
            <a:spLocks noChangeArrowheads="1"/>
          </p:cNvSpPr>
          <p:nvPr/>
        </p:nvSpPr>
        <p:spPr bwMode="auto">
          <a:xfrm>
            <a:off x="4826000" y="5116513"/>
            <a:ext cx="7683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Glans of clitoris</a:t>
            </a:r>
          </a:p>
        </p:txBody>
      </p:sp>
      <p:sp>
        <p:nvSpPr>
          <p:cNvPr id="11294" name="Text Box 240"/>
          <p:cNvSpPr txBox="1">
            <a:spLocks noChangeArrowheads="1"/>
          </p:cNvSpPr>
          <p:nvPr/>
        </p:nvSpPr>
        <p:spPr bwMode="auto">
          <a:xfrm>
            <a:off x="4826000" y="5326063"/>
            <a:ext cx="7270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Urethral orifice</a:t>
            </a:r>
          </a:p>
        </p:txBody>
      </p:sp>
      <p:sp>
        <p:nvSpPr>
          <p:cNvPr id="11295" name="Text Box 241"/>
          <p:cNvSpPr txBox="1">
            <a:spLocks noChangeArrowheads="1"/>
          </p:cNvSpPr>
          <p:nvPr/>
        </p:nvSpPr>
        <p:spPr bwMode="auto">
          <a:xfrm>
            <a:off x="4826000" y="5503863"/>
            <a:ext cx="70167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Vaginal orifice</a:t>
            </a:r>
          </a:p>
        </p:txBody>
      </p:sp>
      <p:sp>
        <p:nvSpPr>
          <p:cNvPr id="11296" name="Text Box 242"/>
          <p:cNvSpPr txBox="1">
            <a:spLocks noChangeArrowheads="1"/>
          </p:cNvSpPr>
          <p:nvPr/>
        </p:nvSpPr>
        <p:spPr bwMode="auto">
          <a:xfrm>
            <a:off x="4826000" y="5940425"/>
            <a:ext cx="70485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Perineal raphe</a:t>
            </a:r>
          </a:p>
        </p:txBody>
      </p:sp>
      <p:sp>
        <p:nvSpPr>
          <p:cNvPr id="11297" name="Text Box 243"/>
          <p:cNvSpPr txBox="1">
            <a:spLocks noChangeArrowheads="1"/>
          </p:cNvSpPr>
          <p:nvPr/>
        </p:nvSpPr>
        <p:spPr bwMode="auto">
          <a:xfrm>
            <a:off x="4826000" y="6134100"/>
            <a:ext cx="3127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Anus</a:t>
            </a:r>
          </a:p>
        </p:txBody>
      </p:sp>
      <p:sp>
        <p:nvSpPr>
          <p:cNvPr id="11298" name="Text Box 244"/>
          <p:cNvSpPr txBox="1">
            <a:spLocks noChangeArrowheads="1"/>
          </p:cNvSpPr>
          <p:nvPr/>
        </p:nvSpPr>
        <p:spPr bwMode="auto">
          <a:xfrm>
            <a:off x="3597275" y="6434138"/>
            <a:ext cx="4826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12 weeks</a:t>
            </a:r>
          </a:p>
        </p:txBody>
      </p:sp>
      <p:sp>
        <p:nvSpPr>
          <p:cNvPr id="11299" name="Text Box 245"/>
          <p:cNvSpPr txBox="1">
            <a:spLocks noChangeArrowheads="1"/>
          </p:cNvSpPr>
          <p:nvPr/>
        </p:nvSpPr>
        <p:spPr bwMode="auto">
          <a:xfrm>
            <a:off x="6061075" y="6434138"/>
            <a:ext cx="4826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12 weeks</a:t>
            </a:r>
          </a:p>
        </p:txBody>
      </p:sp>
      <p:pic>
        <p:nvPicPr>
          <p:cNvPr id="11300" name="Picture 247" descr="sal03717_27_04_arrow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0738" y="2405063"/>
            <a:ext cx="650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248" descr="sal03717_27_04_arrow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7150" y="240188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2" name="TextBox 127"/>
          <p:cNvSpPr txBox="1">
            <a:spLocks noChangeArrowheads="1"/>
          </p:cNvSpPr>
          <p:nvPr/>
        </p:nvSpPr>
        <p:spPr bwMode="auto">
          <a:xfrm>
            <a:off x="3594100" y="4483100"/>
            <a:ext cx="4873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10 weeks</a:t>
            </a:r>
          </a:p>
        </p:txBody>
      </p:sp>
      <p:sp>
        <p:nvSpPr>
          <p:cNvPr id="11303" name="TextBox 128"/>
          <p:cNvSpPr txBox="1">
            <a:spLocks noChangeArrowheads="1"/>
          </p:cNvSpPr>
          <p:nvPr/>
        </p:nvSpPr>
        <p:spPr bwMode="auto">
          <a:xfrm>
            <a:off x="6045200" y="4483100"/>
            <a:ext cx="4873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en-US" sz="700" b="1"/>
              <a:t>10 weeks</a:t>
            </a:r>
          </a:p>
        </p:txBody>
      </p:sp>
      <p:sp>
        <p:nvSpPr>
          <p:cNvPr id="97" name="Freeform 30"/>
          <p:cNvSpPr>
            <a:spLocks/>
          </p:cNvSpPr>
          <p:nvPr/>
        </p:nvSpPr>
        <p:spPr bwMode="auto">
          <a:xfrm>
            <a:off x="3059113" y="4795838"/>
            <a:ext cx="720725" cy="85725"/>
          </a:xfrm>
          <a:custGeom>
            <a:avLst/>
            <a:gdLst>
              <a:gd name="T0" fmla="*/ 0 w 472"/>
              <a:gd name="T1" fmla="*/ 0 h 55"/>
              <a:gd name="T2" fmla="*/ 2147483647 w 472"/>
              <a:gd name="T3" fmla="*/ 0 h 55"/>
              <a:gd name="T4" fmla="*/ 2147483647 w 472"/>
              <a:gd name="T5" fmla="*/ 2147483647 h 55"/>
              <a:gd name="T6" fmla="*/ 0 60000 65536"/>
              <a:gd name="T7" fmla="*/ 0 60000 65536"/>
              <a:gd name="T8" fmla="*/ 0 60000 65536"/>
              <a:gd name="T9" fmla="*/ 0 w 472"/>
              <a:gd name="T10" fmla="*/ 0 h 55"/>
              <a:gd name="T11" fmla="*/ 472 w 472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55">
                <a:moveTo>
                  <a:pt x="0" y="0"/>
                </a:moveTo>
                <a:lnTo>
                  <a:pt x="183" y="0"/>
                </a:lnTo>
                <a:lnTo>
                  <a:pt x="472" y="55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Line 29"/>
          <p:cNvSpPr>
            <a:spLocks noChangeShapeType="1"/>
          </p:cNvSpPr>
          <p:nvPr/>
        </p:nvSpPr>
        <p:spPr bwMode="auto">
          <a:xfrm flipH="1">
            <a:off x="2686050" y="6319838"/>
            <a:ext cx="1096963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 flipH="1">
            <a:off x="3863975" y="636588"/>
            <a:ext cx="601663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Line 37"/>
          <p:cNvSpPr>
            <a:spLocks noChangeShapeType="1"/>
          </p:cNvSpPr>
          <p:nvPr/>
        </p:nvSpPr>
        <p:spPr bwMode="auto">
          <a:xfrm>
            <a:off x="3806825" y="803275"/>
            <a:ext cx="693738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Line 38"/>
          <p:cNvSpPr>
            <a:spLocks noChangeShapeType="1"/>
          </p:cNvSpPr>
          <p:nvPr/>
        </p:nvSpPr>
        <p:spPr bwMode="auto">
          <a:xfrm>
            <a:off x="3883025" y="998538"/>
            <a:ext cx="37147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Line 36"/>
          <p:cNvSpPr>
            <a:spLocks noChangeShapeType="1"/>
          </p:cNvSpPr>
          <p:nvPr/>
        </p:nvSpPr>
        <p:spPr bwMode="auto">
          <a:xfrm>
            <a:off x="4687888" y="1233488"/>
            <a:ext cx="7112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" name="Line 46"/>
          <p:cNvSpPr>
            <a:spLocks noChangeShapeType="1"/>
          </p:cNvSpPr>
          <p:nvPr/>
        </p:nvSpPr>
        <p:spPr bwMode="auto">
          <a:xfrm>
            <a:off x="3214688" y="3317875"/>
            <a:ext cx="496887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Line 56"/>
          <p:cNvSpPr>
            <a:spLocks noChangeShapeType="1"/>
          </p:cNvSpPr>
          <p:nvPr/>
        </p:nvSpPr>
        <p:spPr bwMode="auto">
          <a:xfrm>
            <a:off x="3152775" y="3678238"/>
            <a:ext cx="65087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Line 47"/>
          <p:cNvSpPr>
            <a:spLocks noChangeShapeType="1"/>
          </p:cNvSpPr>
          <p:nvPr/>
        </p:nvSpPr>
        <p:spPr bwMode="auto">
          <a:xfrm>
            <a:off x="3074988" y="4954588"/>
            <a:ext cx="60642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Freeform 53"/>
          <p:cNvSpPr>
            <a:spLocks/>
          </p:cNvSpPr>
          <p:nvPr/>
        </p:nvSpPr>
        <p:spPr bwMode="auto">
          <a:xfrm>
            <a:off x="2819400" y="5002213"/>
            <a:ext cx="800100" cy="149225"/>
          </a:xfrm>
          <a:custGeom>
            <a:avLst/>
            <a:gdLst>
              <a:gd name="T0" fmla="*/ 2147483647 w 504"/>
              <a:gd name="T1" fmla="*/ 0 h 94"/>
              <a:gd name="T2" fmla="*/ 2147483647 w 504"/>
              <a:gd name="T3" fmla="*/ 2147483647 h 94"/>
              <a:gd name="T4" fmla="*/ 0 w 504"/>
              <a:gd name="T5" fmla="*/ 2147483647 h 94"/>
              <a:gd name="T6" fmla="*/ 0 60000 65536"/>
              <a:gd name="T7" fmla="*/ 0 60000 65536"/>
              <a:gd name="T8" fmla="*/ 0 60000 65536"/>
              <a:gd name="T9" fmla="*/ 0 w 504"/>
              <a:gd name="T10" fmla="*/ 0 h 94"/>
              <a:gd name="T11" fmla="*/ 504 w 504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94">
                <a:moveTo>
                  <a:pt x="504" y="0"/>
                </a:moveTo>
                <a:lnTo>
                  <a:pt x="325" y="94"/>
                </a:lnTo>
                <a:lnTo>
                  <a:pt x="0" y="94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Line 48"/>
          <p:cNvSpPr>
            <a:spLocks noChangeShapeType="1"/>
          </p:cNvSpPr>
          <p:nvPr/>
        </p:nvSpPr>
        <p:spPr bwMode="auto">
          <a:xfrm>
            <a:off x="2819400" y="5700713"/>
            <a:ext cx="731838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Line 54"/>
          <p:cNvSpPr>
            <a:spLocks noChangeShapeType="1"/>
          </p:cNvSpPr>
          <p:nvPr/>
        </p:nvSpPr>
        <p:spPr bwMode="auto">
          <a:xfrm flipH="1">
            <a:off x="3084513" y="5975350"/>
            <a:ext cx="700087" cy="9525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>
            <a:off x="2670175" y="4344988"/>
            <a:ext cx="1141413" cy="3175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0" name="Line 39"/>
          <p:cNvSpPr>
            <a:spLocks noChangeShapeType="1"/>
          </p:cNvSpPr>
          <p:nvPr/>
        </p:nvSpPr>
        <p:spPr bwMode="auto">
          <a:xfrm>
            <a:off x="5610225" y="3355975"/>
            <a:ext cx="61277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Line 40"/>
          <p:cNvSpPr>
            <a:spLocks noChangeShapeType="1"/>
          </p:cNvSpPr>
          <p:nvPr/>
        </p:nvSpPr>
        <p:spPr bwMode="auto">
          <a:xfrm>
            <a:off x="5441950" y="3705225"/>
            <a:ext cx="78422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" name="Line 41"/>
          <p:cNvSpPr>
            <a:spLocks noChangeShapeType="1"/>
          </p:cNvSpPr>
          <p:nvPr/>
        </p:nvSpPr>
        <p:spPr bwMode="auto">
          <a:xfrm>
            <a:off x="5427663" y="4089400"/>
            <a:ext cx="98742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Line 42"/>
          <p:cNvSpPr>
            <a:spLocks noChangeShapeType="1"/>
          </p:cNvSpPr>
          <p:nvPr/>
        </p:nvSpPr>
        <p:spPr bwMode="auto">
          <a:xfrm>
            <a:off x="5813425" y="3705225"/>
            <a:ext cx="577850" cy="79375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4" name="Line 43"/>
          <p:cNvSpPr>
            <a:spLocks noChangeShapeType="1"/>
          </p:cNvSpPr>
          <p:nvPr/>
        </p:nvSpPr>
        <p:spPr bwMode="auto">
          <a:xfrm flipV="1">
            <a:off x="5810250" y="4006850"/>
            <a:ext cx="279400" cy="79375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" name="Freeform 44"/>
          <p:cNvSpPr>
            <a:spLocks/>
          </p:cNvSpPr>
          <p:nvPr/>
        </p:nvSpPr>
        <p:spPr bwMode="auto">
          <a:xfrm>
            <a:off x="5562600" y="5054600"/>
            <a:ext cx="688975" cy="117475"/>
          </a:xfrm>
          <a:custGeom>
            <a:avLst/>
            <a:gdLst>
              <a:gd name="T0" fmla="*/ 2147483647 w 454"/>
              <a:gd name="T1" fmla="*/ 0 h 73"/>
              <a:gd name="T2" fmla="*/ 2147483647 w 454"/>
              <a:gd name="T3" fmla="*/ 2147483647 h 73"/>
              <a:gd name="T4" fmla="*/ 0 w 454"/>
              <a:gd name="T5" fmla="*/ 2147483647 h 73"/>
              <a:gd name="T6" fmla="*/ 0 60000 65536"/>
              <a:gd name="T7" fmla="*/ 0 60000 65536"/>
              <a:gd name="T8" fmla="*/ 0 60000 65536"/>
              <a:gd name="T9" fmla="*/ 0 w 454"/>
              <a:gd name="T10" fmla="*/ 0 h 73"/>
              <a:gd name="T11" fmla="*/ 454 w 454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73">
                <a:moveTo>
                  <a:pt x="454" y="0"/>
                </a:moveTo>
                <a:lnTo>
                  <a:pt x="99" y="73"/>
                </a:lnTo>
                <a:lnTo>
                  <a:pt x="0" y="73"/>
                </a:lnTo>
              </a:path>
            </a:pathLst>
          </a:cu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Line 45"/>
          <p:cNvSpPr>
            <a:spLocks noChangeShapeType="1"/>
          </p:cNvSpPr>
          <p:nvPr/>
        </p:nvSpPr>
        <p:spPr bwMode="auto">
          <a:xfrm>
            <a:off x="5484813" y="5562600"/>
            <a:ext cx="73977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7" name="Line 49"/>
          <p:cNvSpPr>
            <a:spLocks noChangeShapeType="1"/>
          </p:cNvSpPr>
          <p:nvPr/>
        </p:nvSpPr>
        <p:spPr bwMode="auto">
          <a:xfrm>
            <a:off x="5127625" y="6191250"/>
            <a:ext cx="1058863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Line 50"/>
          <p:cNvSpPr>
            <a:spLocks noChangeShapeType="1"/>
          </p:cNvSpPr>
          <p:nvPr/>
        </p:nvSpPr>
        <p:spPr bwMode="auto">
          <a:xfrm>
            <a:off x="5495925" y="6000750"/>
            <a:ext cx="70167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" name="Line 51"/>
          <p:cNvSpPr>
            <a:spLocks noChangeShapeType="1"/>
          </p:cNvSpPr>
          <p:nvPr/>
        </p:nvSpPr>
        <p:spPr bwMode="auto">
          <a:xfrm flipH="1">
            <a:off x="5503863" y="5384800"/>
            <a:ext cx="72707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0" name="Line 57"/>
          <p:cNvSpPr>
            <a:spLocks noChangeShapeType="1"/>
          </p:cNvSpPr>
          <p:nvPr/>
        </p:nvSpPr>
        <p:spPr bwMode="auto">
          <a:xfrm>
            <a:off x="5573713" y="3870325"/>
            <a:ext cx="696912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1" name="Line 59"/>
          <p:cNvSpPr>
            <a:spLocks noChangeShapeType="1"/>
          </p:cNvSpPr>
          <p:nvPr/>
        </p:nvSpPr>
        <p:spPr bwMode="auto">
          <a:xfrm>
            <a:off x="5113338" y="4257675"/>
            <a:ext cx="1146175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2" name="Line 52"/>
          <p:cNvSpPr>
            <a:spLocks noChangeShapeType="1"/>
          </p:cNvSpPr>
          <p:nvPr/>
        </p:nvSpPr>
        <p:spPr bwMode="auto">
          <a:xfrm>
            <a:off x="5240338" y="4975225"/>
            <a:ext cx="1027112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30" name="Freeform 30"/>
          <p:cNvSpPr>
            <a:spLocks/>
          </p:cNvSpPr>
          <p:nvPr/>
        </p:nvSpPr>
        <p:spPr bwMode="auto">
          <a:xfrm>
            <a:off x="3059113" y="4795838"/>
            <a:ext cx="720725" cy="85725"/>
          </a:xfrm>
          <a:custGeom>
            <a:avLst/>
            <a:gdLst>
              <a:gd name="T0" fmla="*/ 0 w 472"/>
              <a:gd name="T1" fmla="*/ 0 h 55"/>
              <a:gd name="T2" fmla="*/ 2147483647 w 472"/>
              <a:gd name="T3" fmla="*/ 0 h 55"/>
              <a:gd name="T4" fmla="*/ 2147483647 w 472"/>
              <a:gd name="T5" fmla="*/ 2147483647 h 55"/>
              <a:gd name="T6" fmla="*/ 0 60000 65536"/>
              <a:gd name="T7" fmla="*/ 0 60000 65536"/>
              <a:gd name="T8" fmla="*/ 0 60000 65536"/>
              <a:gd name="T9" fmla="*/ 0 w 472"/>
              <a:gd name="T10" fmla="*/ 0 h 55"/>
              <a:gd name="T11" fmla="*/ 472 w 472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55">
                <a:moveTo>
                  <a:pt x="0" y="0"/>
                </a:moveTo>
                <a:lnTo>
                  <a:pt x="183" y="0"/>
                </a:lnTo>
                <a:lnTo>
                  <a:pt x="472" y="5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1" name="Line 29"/>
          <p:cNvSpPr>
            <a:spLocks noChangeShapeType="1"/>
          </p:cNvSpPr>
          <p:nvPr/>
        </p:nvSpPr>
        <p:spPr bwMode="auto">
          <a:xfrm flipH="1">
            <a:off x="2686050" y="6319838"/>
            <a:ext cx="1096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2" name="Line 35"/>
          <p:cNvSpPr>
            <a:spLocks noChangeShapeType="1"/>
          </p:cNvSpPr>
          <p:nvPr/>
        </p:nvSpPr>
        <p:spPr bwMode="auto">
          <a:xfrm flipH="1">
            <a:off x="3863975" y="636588"/>
            <a:ext cx="6016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3" name="Line 37"/>
          <p:cNvSpPr>
            <a:spLocks noChangeShapeType="1"/>
          </p:cNvSpPr>
          <p:nvPr/>
        </p:nvSpPr>
        <p:spPr bwMode="auto">
          <a:xfrm>
            <a:off x="3806825" y="803275"/>
            <a:ext cx="6937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4" name="Line 38"/>
          <p:cNvSpPr>
            <a:spLocks noChangeShapeType="1"/>
          </p:cNvSpPr>
          <p:nvPr/>
        </p:nvSpPr>
        <p:spPr bwMode="auto">
          <a:xfrm>
            <a:off x="3883025" y="998538"/>
            <a:ext cx="371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" name="Line 36"/>
          <p:cNvSpPr>
            <a:spLocks noChangeShapeType="1"/>
          </p:cNvSpPr>
          <p:nvPr/>
        </p:nvSpPr>
        <p:spPr bwMode="auto">
          <a:xfrm>
            <a:off x="4687888" y="1233488"/>
            <a:ext cx="711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6" name="Line 46"/>
          <p:cNvSpPr>
            <a:spLocks noChangeShapeType="1"/>
          </p:cNvSpPr>
          <p:nvPr/>
        </p:nvSpPr>
        <p:spPr bwMode="auto">
          <a:xfrm>
            <a:off x="3214688" y="3317875"/>
            <a:ext cx="4968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7" name="Line 56"/>
          <p:cNvSpPr>
            <a:spLocks noChangeShapeType="1"/>
          </p:cNvSpPr>
          <p:nvPr/>
        </p:nvSpPr>
        <p:spPr bwMode="auto">
          <a:xfrm>
            <a:off x="3152775" y="3678238"/>
            <a:ext cx="650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8" name="Line 47"/>
          <p:cNvSpPr>
            <a:spLocks noChangeShapeType="1"/>
          </p:cNvSpPr>
          <p:nvPr/>
        </p:nvSpPr>
        <p:spPr bwMode="auto">
          <a:xfrm>
            <a:off x="3074988" y="4954588"/>
            <a:ext cx="606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9" name="Freeform 53"/>
          <p:cNvSpPr>
            <a:spLocks/>
          </p:cNvSpPr>
          <p:nvPr/>
        </p:nvSpPr>
        <p:spPr bwMode="auto">
          <a:xfrm>
            <a:off x="2819400" y="5002213"/>
            <a:ext cx="800100" cy="149225"/>
          </a:xfrm>
          <a:custGeom>
            <a:avLst/>
            <a:gdLst>
              <a:gd name="T0" fmla="*/ 2147483647 w 504"/>
              <a:gd name="T1" fmla="*/ 0 h 94"/>
              <a:gd name="T2" fmla="*/ 2147483647 w 504"/>
              <a:gd name="T3" fmla="*/ 2147483647 h 94"/>
              <a:gd name="T4" fmla="*/ 0 w 504"/>
              <a:gd name="T5" fmla="*/ 2147483647 h 94"/>
              <a:gd name="T6" fmla="*/ 0 60000 65536"/>
              <a:gd name="T7" fmla="*/ 0 60000 65536"/>
              <a:gd name="T8" fmla="*/ 0 60000 65536"/>
              <a:gd name="T9" fmla="*/ 0 w 504"/>
              <a:gd name="T10" fmla="*/ 0 h 94"/>
              <a:gd name="T11" fmla="*/ 504 w 504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94">
                <a:moveTo>
                  <a:pt x="504" y="0"/>
                </a:moveTo>
                <a:lnTo>
                  <a:pt x="325" y="94"/>
                </a:lnTo>
                <a:lnTo>
                  <a:pt x="0" y="9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0" name="Line 48"/>
          <p:cNvSpPr>
            <a:spLocks noChangeShapeType="1"/>
          </p:cNvSpPr>
          <p:nvPr/>
        </p:nvSpPr>
        <p:spPr bwMode="auto">
          <a:xfrm>
            <a:off x="2819400" y="5700713"/>
            <a:ext cx="7318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1" name="Line 54"/>
          <p:cNvSpPr>
            <a:spLocks noChangeShapeType="1"/>
          </p:cNvSpPr>
          <p:nvPr/>
        </p:nvSpPr>
        <p:spPr bwMode="auto">
          <a:xfrm flipH="1">
            <a:off x="3084513" y="5975350"/>
            <a:ext cx="700087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2" name="Line 58"/>
          <p:cNvSpPr>
            <a:spLocks noChangeShapeType="1"/>
          </p:cNvSpPr>
          <p:nvPr/>
        </p:nvSpPr>
        <p:spPr bwMode="auto">
          <a:xfrm>
            <a:off x="2670175" y="4344988"/>
            <a:ext cx="114141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3" name="Line 39"/>
          <p:cNvSpPr>
            <a:spLocks noChangeShapeType="1"/>
          </p:cNvSpPr>
          <p:nvPr/>
        </p:nvSpPr>
        <p:spPr bwMode="auto">
          <a:xfrm>
            <a:off x="5610225" y="3355975"/>
            <a:ext cx="612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4" name="Line 40"/>
          <p:cNvSpPr>
            <a:spLocks noChangeShapeType="1"/>
          </p:cNvSpPr>
          <p:nvPr/>
        </p:nvSpPr>
        <p:spPr bwMode="auto">
          <a:xfrm>
            <a:off x="5441950" y="3705225"/>
            <a:ext cx="784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5" name="Line 41"/>
          <p:cNvSpPr>
            <a:spLocks noChangeShapeType="1"/>
          </p:cNvSpPr>
          <p:nvPr/>
        </p:nvSpPr>
        <p:spPr bwMode="auto">
          <a:xfrm>
            <a:off x="5427663" y="4089400"/>
            <a:ext cx="987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6" name="Line 42"/>
          <p:cNvSpPr>
            <a:spLocks noChangeShapeType="1"/>
          </p:cNvSpPr>
          <p:nvPr/>
        </p:nvSpPr>
        <p:spPr bwMode="auto">
          <a:xfrm>
            <a:off x="5813425" y="3705225"/>
            <a:ext cx="57785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7" name="Line 43"/>
          <p:cNvSpPr>
            <a:spLocks noChangeShapeType="1"/>
          </p:cNvSpPr>
          <p:nvPr/>
        </p:nvSpPr>
        <p:spPr bwMode="auto">
          <a:xfrm flipV="1">
            <a:off x="5810250" y="4006850"/>
            <a:ext cx="27940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8" name="Freeform 44"/>
          <p:cNvSpPr>
            <a:spLocks/>
          </p:cNvSpPr>
          <p:nvPr/>
        </p:nvSpPr>
        <p:spPr bwMode="auto">
          <a:xfrm>
            <a:off x="5562600" y="5054600"/>
            <a:ext cx="688975" cy="117475"/>
          </a:xfrm>
          <a:custGeom>
            <a:avLst/>
            <a:gdLst>
              <a:gd name="T0" fmla="*/ 2147483647 w 454"/>
              <a:gd name="T1" fmla="*/ 0 h 73"/>
              <a:gd name="T2" fmla="*/ 2147483647 w 454"/>
              <a:gd name="T3" fmla="*/ 2147483647 h 73"/>
              <a:gd name="T4" fmla="*/ 0 w 454"/>
              <a:gd name="T5" fmla="*/ 2147483647 h 73"/>
              <a:gd name="T6" fmla="*/ 0 60000 65536"/>
              <a:gd name="T7" fmla="*/ 0 60000 65536"/>
              <a:gd name="T8" fmla="*/ 0 60000 65536"/>
              <a:gd name="T9" fmla="*/ 0 w 454"/>
              <a:gd name="T10" fmla="*/ 0 h 73"/>
              <a:gd name="T11" fmla="*/ 454 w 454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73">
                <a:moveTo>
                  <a:pt x="454" y="0"/>
                </a:moveTo>
                <a:lnTo>
                  <a:pt x="99" y="73"/>
                </a:lnTo>
                <a:lnTo>
                  <a:pt x="0" y="7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9" name="Line 45"/>
          <p:cNvSpPr>
            <a:spLocks noChangeShapeType="1"/>
          </p:cNvSpPr>
          <p:nvPr/>
        </p:nvSpPr>
        <p:spPr bwMode="auto">
          <a:xfrm>
            <a:off x="5484813" y="5562600"/>
            <a:ext cx="739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0" name="Line 49"/>
          <p:cNvSpPr>
            <a:spLocks noChangeShapeType="1"/>
          </p:cNvSpPr>
          <p:nvPr/>
        </p:nvSpPr>
        <p:spPr bwMode="auto">
          <a:xfrm>
            <a:off x="5127625" y="6191250"/>
            <a:ext cx="10588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1" name="Line 50"/>
          <p:cNvSpPr>
            <a:spLocks noChangeShapeType="1"/>
          </p:cNvSpPr>
          <p:nvPr/>
        </p:nvSpPr>
        <p:spPr bwMode="auto">
          <a:xfrm>
            <a:off x="5495925" y="6000750"/>
            <a:ext cx="701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2" name="Line 51"/>
          <p:cNvSpPr>
            <a:spLocks noChangeShapeType="1"/>
          </p:cNvSpPr>
          <p:nvPr/>
        </p:nvSpPr>
        <p:spPr bwMode="auto">
          <a:xfrm flipH="1">
            <a:off x="5503863" y="5384800"/>
            <a:ext cx="727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3" name="Line 57"/>
          <p:cNvSpPr>
            <a:spLocks noChangeShapeType="1"/>
          </p:cNvSpPr>
          <p:nvPr/>
        </p:nvSpPr>
        <p:spPr bwMode="auto">
          <a:xfrm>
            <a:off x="5573713" y="3870325"/>
            <a:ext cx="6969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4" name="Line 59"/>
          <p:cNvSpPr>
            <a:spLocks noChangeShapeType="1"/>
          </p:cNvSpPr>
          <p:nvPr/>
        </p:nvSpPr>
        <p:spPr bwMode="auto">
          <a:xfrm>
            <a:off x="5113338" y="4257675"/>
            <a:ext cx="1146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5" name="Line 52"/>
          <p:cNvSpPr>
            <a:spLocks noChangeShapeType="1"/>
          </p:cNvSpPr>
          <p:nvPr/>
        </p:nvSpPr>
        <p:spPr bwMode="auto">
          <a:xfrm>
            <a:off x="5240338" y="4975225"/>
            <a:ext cx="10271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828800" y="2011363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2291" name="Picture 210" descr="sal03717_27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5225"/>
            <a:ext cx="77898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Freeform 17"/>
          <p:cNvSpPr>
            <a:spLocks/>
          </p:cNvSpPr>
          <p:nvPr/>
        </p:nvSpPr>
        <p:spPr bwMode="auto">
          <a:xfrm>
            <a:off x="862013" y="3227388"/>
            <a:ext cx="7937" cy="180975"/>
          </a:xfrm>
          <a:custGeom>
            <a:avLst/>
            <a:gdLst>
              <a:gd name="T0" fmla="*/ 2147483647 w 5"/>
              <a:gd name="T1" fmla="*/ 0 h 117"/>
              <a:gd name="T2" fmla="*/ 2147483647 w 5"/>
              <a:gd name="T3" fmla="*/ 0 h 117"/>
              <a:gd name="T4" fmla="*/ 0 w 5"/>
              <a:gd name="T5" fmla="*/ 2147483647 h 117"/>
              <a:gd name="T6" fmla="*/ 0 w 5"/>
              <a:gd name="T7" fmla="*/ 2147483647 h 117"/>
              <a:gd name="T8" fmla="*/ 0 w 5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17"/>
              <a:gd name="T17" fmla="*/ 5 w 5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17">
                <a:moveTo>
                  <a:pt x="5" y="0"/>
                </a:moveTo>
                <a:lnTo>
                  <a:pt x="5" y="0"/>
                </a:lnTo>
                <a:lnTo>
                  <a:pt x="0" y="35"/>
                </a:lnTo>
                <a:lnTo>
                  <a:pt x="0" y="58"/>
                </a:lnTo>
                <a:lnTo>
                  <a:pt x="0" y="117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Freeform 18"/>
          <p:cNvSpPr>
            <a:spLocks/>
          </p:cNvSpPr>
          <p:nvPr/>
        </p:nvSpPr>
        <p:spPr bwMode="auto">
          <a:xfrm>
            <a:off x="841375" y="3392488"/>
            <a:ext cx="42863" cy="53975"/>
          </a:xfrm>
          <a:custGeom>
            <a:avLst/>
            <a:gdLst>
              <a:gd name="T0" fmla="*/ 2147483647 w 28"/>
              <a:gd name="T1" fmla="*/ 2147483647 h 35"/>
              <a:gd name="T2" fmla="*/ 0 w 28"/>
              <a:gd name="T3" fmla="*/ 2147483647 h 35"/>
              <a:gd name="T4" fmla="*/ 2147483647 w 28"/>
              <a:gd name="T5" fmla="*/ 2147483647 h 35"/>
              <a:gd name="T6" fmla="*/ 2147483647 w 28"/>
              <a:gd name="T7" fmla="*/ 0 h 35"/>
              <a:gd name="T8" fmla="*/ 2147483647 w 28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35"/>
              <a:gd name="T17" fmla="*/ 28 w 28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35">
                <a:moveTo>
                  <a:pt x="16" y="35"/>
                </a:moveTo>
                <a:lnTo>
                  <a:pt x="0" y="2"/>
                </a:lnTo>
                <a:lnTo>
                  <a:pt x="14" y="9"/>
                </a:lnTo>
                <a:lnTo>
                  <a:pt x="28" y="0"/>
                </a:lnTo>
                <a:lnTo>
                  <a:pt x="16" y="3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Freeform 20"/>
          <p:cNvSpPr>
            <a:spLocks/>
          </p:cNvSpPr>
          <p:nvPr/>
        </p:nvSpPr>
        <p:spPr bwMode="auto">
          <a:xfrm>
            <a:off x="1171575" y="3133725"/>
            <a:ext cx="50800" cy="47625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0 w 33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31"/>
              <a:gd name="T17" fmla="*/ 33 w 33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31">
                <a:moveTo>
                  <a:pt x="0" y="31"/>
                </a:moveTo>
                <a:lnTo>
                  <a:pt x="17" y="0"/>
                </a:lnTo>
                <a:lnTo>
                  <a:pt x="19" y="16"/>
                </a:lnTo>
                <a:lnTo>
                  <a:pt x="33" y="2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Freeform 59"/>
          <p:cNvSpPr>
            <a:spLocks/>
          </p:cNvSpPr>
          <p:nvPr/>
        </p:nvSpPr>
        <p:spPr bwMode="auto">
          <a:xfrm>
            <a:off x="1639888" y="3309938"/>
            <a:ext cx="280987" cy="136525"/>
          </a:xfrm>
          <a:custGeom>
            <a:avLst/>
            <a:gdLst>
              <a:gd name="T0" fmla="*/ 2147483647 w 182"/>
              <a:gd name="T1" fmla="*/ 2147483647 h 89"/>
              <a:gd name="T2" fmla="*/ 2147483647 w 182"/>
              <a:gd name="T3" fmla="*/ 2147483647 h 89"/>
              <a:gd name="T4" fmla="*/ 0 w 182"/>
              <a:gd name="T5" fmla="*/ 0 h 89"/>
              <a:gd name="T6" fmla="*/ 0 60000 65536"/>
              <a:gd name="T7" fmla="*/ 0 60000 65536"/>
              <a:gd name="T8" fmla="*/ 0 60000 65536"/>
              <a:gd name="T9" fmla="*/ 0 w 182"/>
              <a:gd name="T10" fmla="*/ 0 h 89"/>
              <a:gd name="T11" fmla="*/ 182 w 18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89">
                <a:moveTo>
                  <a:pt x="182" y="89"/>
                </a:moveTo>
                <a:lnTo>
                  <a:pt x="119" y="89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Freeform 60"/>
          <p:cNvSpPr>
            <a:spLocks/>
          </p:cNvSpPr>
          <p:nvPr/>
        </p:nvSpPr>
        <p:spPr bwMode="auto">
          <a:xfrm>
            <a:off x="1292225" y="3449638"/>
            <a:ext cx="615950" cy="177800"/>
          </a:xfrm>
          <a:custGeom>
            <a:avLst/>
            <a:gdLst>
              <a:gd name="T0" fmla="*/ 2147483647 w 400"/>
              <a:gd name="T1" fmla="*/ 2147483647 h 115"/>
              <a:gd name="T2" fmla="*/ 2147483647 w 400"/>
              <a:gd name="T3" fmla="*/ 2147483647 h 115"/>
              <a:gd name="T4" fmla="*/ 0 w 400"/>
              <a:gd name="T5" fmla="*/ 0 h 115"/>
              <a:gd name="T6" fmla="*/ 0 60000 65536"/>
              <a:gd name="T7" fmla="*/ 0 60000 65536"/>
              <a:gd name="T8" fmla="*/ 0 60000 65536"/>
              <a:gd name="T9" fmla="*/ 0 w 400"/>
              <a:gd name="T10" fmla="*/ 0 h 115"/>
              <a:gd name="T11" fmla="*/ 400 w 400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115">
                <a:moveTo>
                  <a:pt x="400" y="115"/>
                </a:moveTo>
                <a:lnTo>
                  <a:pt x="62" y="115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Freeform 66"/>
          <p:cNvSpPr>
            <a:spLocks/>
          </p:cNvSpPr>
          <p:nvPr/>
        </p:nvSpPr>
        <p:spPr bwMode="auto">
          <a:xfrm>
            <a:off x="4008438" y="3676650"/>
            <a:ext cx="685800" cy="460375"/>
          </a:xfrm>
          <a:custGeom>
            <a:avLst/>
            <a:gdLst>
              <a:gd name="T0" fmla="*/ 0 w 445"/>
              <a:gd name="T1" fmla="*/ 0 h 299"/>
              <a:gd name="T2" fmla="*/ 2147483647 w 445"/>
              <a:gd name="T3" fmla="*/ 0 h 299"/>
              <a:gd name="T4" fmla="*/ 2147483647 w 445"/>
              <a:gd name="T5" fmla="*/ 2147483647 h 299"/>
              <a:gd name="T6" fmla="*/ 0 60000 65536"/>
              <a:gd name="T7" fmla="*/ 0 60000 65536"/>
              <a:gd name="T8" fmla="*/ 0 60000 65536"/>
              <a:gd name="T9" fmla="*/ 0 w 445"/>
              <a:gd name="T10" fmla="*/ 0 h 299"/>
              <a:gd name="T11" fmla="*/ 445 w 445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" h="299">
                <a:moveTo>
                  <a:pt x="0" y="0"/>
                </a:moveTo>
                <a:lnTo>
                  <a:pt x="104" y="0"/>
                </a:lnTo>
                <a:lnTo>
                  <a:pt x="445" y="299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Freeform 76"/>
          <p:cNvSpPr>
            <a:spLocks/>
          </p:cNvSpPr>
          <p:nvPr/>
        </p:nvSpPr>
        <p:spPr bwMode="auto">
          <a:xfrm>
            <a:off x="1500188" y="2698750"/>
            <a:ext cx="420687" cy="200025"/>
          </a:xfrm>
          <a:custGeom>
            <a:avLst/>
            <a:gdLst>
              <a:gd name="T0" fmla="*/ 2147483647 w 273"/>
              <a:gd name="T1" fmla="*/ 0 h 119"/>
              <a:gd name="T2" fmla="*/ 2147483647 w 273"/>
              <a:gd name="T3" fmla="*/ 0 h 119"/>
              <a:gd name="T4" fmla="*/ 0 w 273"/>
              <a:gd name="T5" fmla="*/ 2147483647 h 119"/>
              <a:gd name="T6" fmla="*/ 0 60000 65536"/>
              <a:gd name="T7" fmla="*/ 0 60000 65536"/>
              <a:gd name="T8" fmla="*/ 0 60000 65536"/>
              <a:gd name="T9" fmla="*/ 0 w 273"/>
              <a:gd name="T10" fmla="*/ 0 h 119"/>
              <a:gd name="T11" fmla="*/ 273 w 273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19">
                <a:moveTo>
                  <a:pt x="273" y="0"/>
                </a:moveTo>
                <a:lnTo>
                  <a:pt x="177" y="0"/>
                </a:lnTo>
                <a:lnTo>
                  <a:pt x="0" y="119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Line 77"/>
          <p:cNvSpPr>
            <a:spLocks noChangeShapeType="1"/>
          </p:cNvSpPr>
          <p:nvPr/>
        </p:nvSpPr>
        <p:spPr bwMode="auto">
          <a:xfrm flipH="1">
            <a:off x="1539875" y="3000375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Freeform 78"/>
          <p:cNvSpPr>
            <a:spLocks/>
          </p:cNvSpPr>
          <p:nvPr/>
        </p:nvSpPr>
        <p:spPr bwMode="auto">
          <a:xfrm>
            <a:off x="1406525" y="3079750"/>
            <a:ext cx="504825" cy="155575"/>
          </a:xfrm>
          <a:custGeom>
            <a:avLst/>
            <a:gdLst>
              <a:gd name="T0" fmla="*/ 2147483647 w 328"/>
              <a:gd name="T1" fmla="*/ 2147483647 h 101"/>
              <a:gd name="T2" fmla="*/ 2147483647 w 328"/>
              <a:gd name="T3" fmla="*/ 2147483647 h 101"/>
              <a:gd name="T4" fmla="*/ 0 w 328"/>
              <a:gd name="T5" fmla="*/ 0 h 101"/>
              <a:gd name="T6" fmla="*/ 0 60000 65536"/>
              <a:gd name="T7" fmla="*/ 0 60000 65536"/>
              <a:gd name="T8" fmla="*/ 0 60000 65536"/>
              <a:gd name="T9" fmla="*/ 0 w 328"/>
              <a:gd name="T10" fmla="*/ 0 h 101"/>
              <a:gd name="T11" fmla="*/ 328 w 328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101">
                <a:moveTo>
                  <a:pt x="328" y="101"/>
                </a:moveTo>
                <a:lnTo>
                  <a:pt x="238" y="10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Freeform 79"/>
          <p:cNvSpPr>
            <a:spLocks/>
          </p:cNvSpPr>
          <p:nvPr/>
        </p:nvSpPr>
        <p:spPr bwMode="auto">
          <a:xfrm>
            <a:off x="814388" y="3573463"/>
            <a:ext cx="1106487" cy="220662"/>
          </a:xfrm>
          <a:custGeom>
            <a:avLst/>
            <a:gdLst>
              <a:gd name="T0" fmla="*/ 2147483647 w 718"/>
              <a:gd name="T1" fmla="*/ 2147483647 h 144"/>
              <a:gd name="T2" fmla="*/ 2147483647 w 718"/>
              <a:gd name="T3" fmla="*/ 2147483647 h 144"/>
              <a:gd name="T4" fmla="*/ 0 w 718"/>
              <a:gd name="T5" fmla="*/ 0 h 144"/>
              <a:gd name="T6" fmla="*/ 0 60000 65536"/>
              <a:gd name="T7" fmla="*/ 0 60000 65536"/>
              <a:gd name="T8" fmla="*/ 0 60000 65536"/>
              <a:gd name="T9" fmla="*/ 0 w 718"/>
              <a:gd name="T10" fmla="*/ 0 h 144"/>
              <a:gd name="T11" fmla="*/ 718 w 71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8" h="144">
                <a:moveTo>
                  <a:pt x="718" y="144"/>
                </a:moveTo>
                <a:lnTo>
                  <a:pt x="38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Line 80"/>
          <p:cNvSpPr>
            <a:spLocks noChangeShapeType="1"/>
          </p:cNvSpPr>
          <p:nvPr/>
        </p:nvSpPr>
        <p:spPr bwMode="auto">
          <a:xfrm flipH="1">
            <a:off x="1069975" y="3986213"/>
            <a:ext cx="8509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Line 81"/>
          <p:cNvSpPr>
            <a:spLocks noChangeShapeType="1"/>
          </p:cNvSpPr>
          <p:nvPr/>
        </p:nvSpPr>
        <p:spPr bwMode="auto">
          <a:xfrm flipH="1">
            <a:off x="1185863" y="4165600"/>
            <a:ext cx="7350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Freeform 82"/>
          <p:cNvSpPr>
            <a:spLocks/>
          </p:cNvSpPr>
          <p:nvPr/>
        </p:nvSpPr>
        <p:spPr bwMode="auto">
          <a:xfrm>
            <a:off x="1198563" y="3073400"/>
            <a:ext cx="146050" cy="85725"/>
          </a:xfrm>
          <a:custGeom>
            <a:avLst/>
            <a:gdLst>
              <a:gd name="T0" fmla="*/ 2147483647 w 95"/>
              <a:gd name="T1" fmla="*/ 0 h 56"/>
              <a:gd name="T2" fmla="*/ 2147483647 w 95"/>
              <a:gd name="T3" fmla="*/ 0 h 56"/>
              <a:gd name="T4" fmla="*/ 2147483647 w 95"/>
              <a:gd name="T5" fmla="*/ 2147483647 h 56"/>
              <a:gd name="T6" fmla="*/ 2147483647 w 95"/>
              <a:gd name="T7" fmla="*/ 2147483647 h 56"/>
              <a:gd name="T8" fmla="*/ 2147483647 w 95"/>
              <a:gd name="T9" fmla="*/ 2147483647 h 56"/>
              <a:gd name="T10" fmla="*/ 0 w 95"/>
              <a:gd name="T11" fmla="*/ 2147483647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"/>
              <a:gd name="T19" fmla="*/ 0 h 56"/>
              <a:gd name="T20" fmla="*/ 95 w 95"/>
              <a:gd name="T21" fmla="*/ 56 h 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" h="56">
                <a:moveTo>
                  <a:pt x="95" y="0"/>
                </a:moveTo>
                <a:lnTo>
                  <a:pt x="95" y="0"/>
                </a:lnTo>
                <a:lnTo>
                  <a:pt x="60" y="16"/>
                </a:lnTo>
                <a:lnTo>
                  <a:pt x="37" y="28"/>
                </a:lnTo>
                <a:lnTo>
                  <a:pt x="20" y="41"/>
                </a:lnTo>
                <a:lnTo>
                  <a:pt x="0" y="56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Line 83"/>
          <p:cNvSpPr>
            <a:spLocks noChangeShapeType="1"/>
          </p:cNvSpPr>
          <p:nvPr/>
        </p:nvSpPr>
        <p:spPr bwMode="auto">
          <a:xfrm>
            <a:off x="3862388" y="2817813"/>
            <a:ext cx="371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6" name="Line 84"/>
          <p:cNvSpPr>
            <a:spLocks noChangeShapeType="1"/>
          </p:cNvSpPr>
          <p:nvPr/>
        </p:nvSpPr>
        <p:spPr bwMode="auto">
          <a:xfrm>
            <a:off x="3879850" y="3211513"/>
            <a:ext cx="4714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7" name="Line 85"/>
          <p:cNvSpPr>
            <a:spLocks noChangeShapeType="1"/>
          </p:cNvSpPr>
          <p:nvPr/>
        </p:nvSpPr>
        <p:spPr bwMode="auto">
          <a:xfrm>
            <a:off x="3408363" y="4230688"/>
            <a:ext cx="5111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" name="Freeform 86"/>
          <p:cNvSpPr>
            <a:spLocks/>
          </p:cNvSpPr>
          <p:nvPr/>
        </p:nvSpPr>
        <p:spPr bwMode="auto">
          <a:xfrm>
            <a:off x="4337050" y="3159125"/>
            <a:ext cx="492125" cy="107950"/>
          </a:xfrm>
          <a:custGeom>
            <a:avLst/>
            <a:gdLst>
              <a:gd name="T0" fmla="*/ 2147483647 w 320"/>
              <a:gd name="T1" fmla="*/ 0 h 70"/>
              <a:gd name="T2" fmla="*/ 2147483647 w 320"/>
              <a:gd name="T3" fmla="*/ 0 h 70"/>
              <a:gd name="T4" fmla="*/ 2147483647 w 320"/>
              <a:gd name="T5" fmla="*/ 2147483647 h 70"/>
              <a:gd name="T6" fmla="*/ 0 w 320"/>
              <a:gd name="T7" fmla="*/ 2147483647 h 70"/>
              <a:gd name="T8" fmla="*/ 2147483647 w 320"/>
              <a:gd name="T9" fmla="*/ 2147483647 h 70"/>
              <a:gd name="T10" fmla="*/ 2147483647 w 320"/>
              <a:gd name="T11" fmla="*/ 2147483647 h 70"/>
              <a:gd name="T12" fmla="*/ 2147483647 w 320"/>
              <a:gd name="T13" fmla="*/ 2147483647 h 70"/>
              <a:gd name="T14" fmla="*/ 2147483647 w 320"/>
              <a:gd name="T15" fmla="*/ 2147483647 h 70"/>
              <a:gd name="T16" fmla="*/ 2147483647 w 320"/>
              <a:gd name="T17" fmla="*/ 2147483647 h 70"/>
              <a:gd name="T18" fmla="*/ 2147483647 w 320"/>
              <a:gd name="T19" fmla="*/ 2147483647 h 70"/>
              <a:gd name="T20" fmla="*/ 2147483647 w 320"/>
              <a:gd name="T21" fmla="*/ 2147483647 h 70"/>
              <a:gd name="T22" fmla="*/ 2147483647 w 320"/>
              <a:gd name="T23" fmla="*/ 2147483647 h 70"/>
              <a:gd name="T24" fmla="*/ 2147483647 w 320"/>
              <a:gd name="T25" fmla="*/ 2147483647 h 70"/>
              <a:gd name="T26" fmla="*/ 2147483647 w 320"/>
              <a:gd name="T27" fmla="*/ 2147483647 h 70"/>
              <a:gd name="T28" fmla="*/ 2147483647 w 320"/>
              <a:gd name="T29" fmla="*/ 2147483647 h 70"/>
              <a:gd name="T30" fmla="*/ 2147483647 w 320"/>
              <a:gd name="T31" fmla="*/ 2147483647 h 70"/>
              <a:gd name="T32" fmla="*/ 2147483647 w 320"/>
              <a:gd name="T33" fmla="*/ 2147483647 h 70"/>
              <a:gd name="T34" fmla="*/ 2147483647 w 320"/>
              <a:gd name="T35" fmla="*/ 2147483647 h 70"/>
              <a:gd name="T36" fmla="*/ 2147483647 w 320"/>
              <a:gd name="T37" fmla="*/ 2147483647 h 70"/>
              <a:gd name="T38" fmla="*/ 2147483647 w 320"/>
              <a:gd name="T39" fmla="*/ 2147483647 h 70"/>
              <a:gd name="T40" fmla="*/ 2147483647 w 320"/>
              <a:gd name="T41" fmla="*/ 2147483647 h 70"/>
              <a:gd name="T42" fmla="*/ 2147483647 w 320"/>
              <a:gd name="T43" fmla="*/ 2147483647 h 70"/>
              <a:gd name="T44" fmla="*/ 2147483647 w 320"/>
              <a:gd name="T45" fmla="*/ 2147483647 h 70"/>
              <a:gd name="T46" fmla="*/ 2147483647 w 320"/>
              <a:gd name="T47" fmla="*/ 2147483647 h 70"/>
              <a:gd name="T48" fmla="*/ 2147483647 w 320"/>
              <a:gd name="T49" fmla="*/ 2147483647 h 70"/>
              <a:gd name="T50" fmla="*/ 2147483647 w 320"/>
              <a:gd name="T51" fmla="*/ 2147483647 h 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0"/>
              <a:gd name="T79" fmla="*/ 0 h 70"/>
              <a:gd name="T80" fmla="*/ 320 w 320"/>
              <a:gd name="T81" fmla="*/ 70 h 7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0" h="70">
                <a:moveTo>
                  <a:pt x="5" y="0"/>
                </a:moveTo>
                <a:lnTo>
                  <a:pt x="5" y="0"/>
                </a:lnTo>
                <a:lnTo>
                  <a:pt x="2" y="7"/>
                </a:lnTo>
                <a:lnTo>
                  <a:pt x="0" y="14"/>
                </a:lnTo>
                <a:lnTo>
                  <a:pt x="2" y="21"/>
                </a:lnTo>
                <a:lnTo>
                  <a:pt x="5" y="28"/>
                </a:lnTo>
                <a:lnTo>
                  <a:pt x="10" y="34"/>
                </a:lnTo>
                <a:lnTo>
                  <a:pt x="19" y="41"/>
                </a:lnTo>
                <a:lnTo>
                  <a:pt x="28" y="46"/>
                </a:lnTo>
                <a:lnTo>
                  <a:pt x="38" y="49"/>
                </a:lnTo>
                <a:lnTo>
                  <a:pt x="63" y="58"/>
                </a:lnTo>
                <a:lnTo>
                  <a:pt x="92" y="63"/>
                </a:lnTo>
                <a:lnTo>
                  <a:pt x="124" y="69"/>
                </a:lnTo>
                <a:lnTo>
                  <a:pt x="157" y="70"/>
                </a:lnTo>
                <a:lnTo>
                  <a:pt x="190" y="70"/>
                </a:lnTo>
                <a:lnTo>
                  <a:pt x="222" y="69"/>
                </a:lnTo>
                <a:lnTo>
                  <a:pt x="251" y="63"/>
                </a:lnTo>
                <a:lnTo>
                  <a:pt x="278" y="58"/>
                </a:lnTo>
                <a:lnTo>
                  <a:pt x="288" y="53"/>
                </a:lnTo>
                <a:lnTo>
                  <a:pt x="299" y="48"/>
                </a:lnTo>
                <a:lnTo>
                  <a:pt x="307" y="42"/>
                </a:lnTo>
                <a:lnTo>
                  <a:pt x="313" y="37"/>
                </a:lnTo>
                <a:lnTo>
                  <a:pt x="318" y="30"/>
                </a:lnTo>
                <a:lnTo>
                  <a:pt x="320" y="21"/>
                </a:lnTo>
                <a:lnTo>
                  <a:pt x="320" y="14"/>
                </a:lnTo>
                <a:lnTo>
                  <a:pt x="316" y="6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9" name="Freeform 87"/>
          <p:cNvSpPr>
            <a:spLocks/>
          </p:cNvSpPr>
          <p:nvPr/>
        </p:nvSpPr>
        <p:spPr bwMode="auto">
          <a:xfrm>
            <a:off x="6807200" y="2765425"/>
            <a:ext cx="1082675" cy="371475"/>
          </a:xfrm>
          <a:custGeom>
            <a:avLst/>
            <a:gdLst>
              <a:gd name="T0" fmla="*/ 2147483647 w 703"/>
              <a:gd name="T1" fmla="*/ 0 h 241"/>
              <a:gd name="T2" fmla="*/ 2147483647 w 703"/>
              <a:gd name="T3" fmla="*/ 0 h 241"/>
              <a:gd name="T4" fmla="*/ 0 w 703"/>
              <a:gd name="T5" fmla="*/ 2147483647 h 241"/>
              <a:gd name="T6" fmla="*/ 0 60000 65536"/>
              <a:gd name="T7" fmla="*/ 0 60000 65536"/>
              <a:gd name="T8" fmla="*/ 0 60000 65536"/>
              <a:gd name="T9" fmla="*/ 0 w 703"/>
              <a:gd name="T10" fmla="*/ 0 h 241"/>
              <a:gd name="T11" fmla="*/ 703 w 703"/>
              <a:gd name="T12" fmla="*/ 241 h 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3" h="241">
                <a:moveTo>
                  <a:pt x="703" y="0"/>
                </a:moveTo>
                <a:lnTo>
                  <a:pt x="93" y="0"/>
                </a:lnTo>
                <a:lnTo>
                  <a:pt x="0" y="241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0" name="Line 88"/>
          <p:cNvSpPr>
            <a:spLocks noChangeShapeType="1"/>
          </p:cNvSpPr>
          <p:nvPr/>
        </p:nvSpPr>
        <p:spPr bwMode="auto">
          <a:xfrm flipH="1">
            <a:off x="7210425" y="3440113"/>
            <a:ext cx="68421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1" name="Line 89"/>
          <p:cNvSpPr>
            <a:spLocks noChangeShapeType="1"/>
          </p:cNvSpPr>
          <p:nvPr/>
        </p:nvSpPr>
        <p:spPr bwMode="auto">
          <a:xfrm flipH="1">
            <a:off x="7397750" y="3721100"/>
            <a:ext cx="4968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Freeform 90"/>
          <p:cNvSpPr>
            <a:spLocks/>
          </p:cNvSpPr>
          <p:nvPr/>
        </p:nvSpPr>
        <p:spPr bwMode="auto">
          <a:xfrm>
            <a:off x="6799263" y="3721100"/>
            <a:ext cx="598487" cy="134938"/>
          </a:xfrm>
          <a:custGeom>
            <a:avLst/>
            <a:gdLst>
              <a:gd name="T0" fmla="*/ 0 w 389"/>
              <a:gd name="T1" fmla="*/ 2147483647 h 88"/>
              <a:gd name="T2" fmla="*/ 2147483647 w 389"/>
              <a:gd name="T3" fmla="*/ 0 h 88"/>
              <a:gd name="T4" fmla="*/ 2147483647 w 389"/>
              <a:gd name="T5" fmla="*/ 2147483647 h 88"/>
              <a:gd name="T6" fmla="*/ 0 60000 65536"/>
              <a:gd name="T7" fmla="*/ 0 60000 65536"/>
              <a:gd name="T8" fmla="*/ 0 60000 65536"/>
              <a:gd name="T9" fmla="*/ 0 w 389"/>
              <a:gd name="T10" fmla="*/ 0 h 88"/>
              <a:gd name="T11" fmla="*/ 389 w 389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" h="88">
                <a:moveTo>
                  <a:pt x="0" y="28"/>
                </a:moveTo>
                <a:lnTo>
                  <a:pt x="389" y="0"/>
                </a:lnTo>
                <a:lnTo>
                  <a:pt x="33" y="88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3" name="Line 91"/>
          <p:cNvSpPr>
            <a:spLocks noChangeShapeType="1"/>
          </p:cNvSpPr>
          <p:nvPr/>
        </p:nvSpPr>
        <p:spPr bwMode="auto">
          <a:xfrm flipH="1">
            <a:off x="7342188" y="4032250"/>
            <a:ext cx="5524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4" name="Line 92"/>
          <p:cNvSpPr>
            <a:spLocks noChangeShapeType="1"/>
          </p:cNvSpPr>
          <p:nvPr/>
        </p:nvSpPr>
        <p:spPr bwMode="auto">
          <a:xfrm flipH="1">
            <a:off x="7002463" y="4324350"/>
            <a:ext cx="8921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5" name="Freeform 93"/>
          <p:cNvSpPr>
            <a:spLocks/>
          </p:cNvSpPr>
          <p:nvPr/>
        </p:nvSpPr>
        <p:spPr bwMode="auto">
          <a:xfrm>
            <a:off x="6637338" y="3349625"/>
            <a:ext cx="577850" cy="176213"/>
          </a:xfrm>
          <a:custGeom>
            <a:avLst/>
            <a:gdLst>
              <a:gd name="T0" fmla="*/ 2147483647 w 375"/>
              <a:gd name="T1" fmla="*/ 2147483647 h 115"/>
              <a:gd name="T2" fmla="*/ 2147483647 w 375"/>
              <a:gd name="T3" fmla="*/ 2147483647 h 115"/>
              <a:gd name="T4" fmla="*/ 2147483647 w 375"/>
              <a:gd name="T5" fmla="*/ 2147483647 h 115"/>
              <a:gd name="T6" fmla="*/ 2147483647 w 375"/>
              <a:gd name="T7" fmla="*/ 2147483647 h 115"/>
              <a:gd name="T8" fmla="*/ 2147483647 w 375"/>
              <a:gd name="T9" fmla="*/ 2147483647 h 115"/>
              <a:gd name="T10" fmla="*/ 0 w 375"/>
              <a:gd name="T11" fmla="*/ 2147483647 h 115"/>
              <a:gd name="T12" fmla="*/ 2147483647 w 375"/>
              <a:gd name="T13" fmla="*/ 2147483647 h 115"/>
              <a:gd name="T14" fmla="*/ 2147483647 w 375"/>
              <a:gd name="T15" fmla="*/ 2147483647 h 115"/>
              <a:gd name="T16" fmla="*/ 2147483647 w 375"/>
              <a:gd name="T17" fmla="*/ 2147483647 h 115"/>
              <a:gd name="T18" fmla="*/ 2147483647 w 375"/>
              <a:gd name="T19" fmla="*/ 2147483647 h 115"/>
              <a:gd name="T20" fmla="*/ 2147483647 w 375"/>
              <a:gd name="T21" fmla="*/ 2147483647 h 115"/>
              <a:gd name="T22" fmla="*/ 2147483647 w 375"/>
              <a:gd name="T23" fmla="*/ 2147483647 h 115"/>
              <a:gd name="T24" fmla="*/ 2147483647 w 375"/>
              <a:gd name="T25" fmla="*/ 2147483647 h 115"/>
              <a:gd name="T26" fmla="*/ 2147483647 w 375"/>
              <a:gd name="T27" fmla="*/ 2147483647 h 115"/>
              <a:gd name="T28" fmla="*/ 2147483647 w 375"/>
              <a:gd name="T29" fmla="*/ 2147483647 h 115"/>
              <a:gd name="T30" fmla="*/ 2147483647 w 375"/>
              <a:gd name="T31" fmla="*/ 2147483647 h 115"/>
              <a:gd name="T32" fmla="*/ 2147483647 w 375"/>
              <a:gd name="T33" fmla="*/ 2147483647 h 115"/>
              <a:gd name="T34" fmla="*/ 2147483647 w 375"/>
              <a:gd name="T35" fmla="*/ 2147483647 h 115"/>
              <a:gd name="T36" fmla="*/ 2147483647 w 375"/>
              <a:gd name="T37" fmla="*/ 2147483647 h 115"/>
              <a:gd name="T38" fmla="*/ 2147483647 w 375"/>
              <a:gd name="T39" fmla="*/ 2147483647 h 115"/>
              <a:gd name="T40" fmla="*/ 2147483647 w 375"/>
              <a:gd name="T41" fmla="*/ 2147483647 h 115"/>
              <a:gd name="T42" fmla="*/ 2147483647 w 375"/>
              <a:gd name="T43" fmla="*/ 2147483647 h 115"/>
              <a:gd name="T44" fmla="*/ 2147483647 w 375"/>
              <a:gd name="T45" fmla="*/ 2147483647 h 115"/>
              <a:gd name="T46" fmla="*/ 2147483647 w 375"/>
              <a:gd name="T47" fmla="*/ 2147483647 h 115"/>
              <a:gd name="T48" fmla="*/ 2147483647 w 375"/>
              <a:gd name="T49" fmla="*/ 2147483647 h 115"/>
              <a:gd name="T50" fmla="*/ 2147483647 w 375"/>
              <a:gd name="T51" fmla="*/ 2147483647 h 115"/>
              <a:gd name="T52" fmla="*/ 2147483647 w 375"/>
              <a:gd name="T53" fmla="*/ 2147483647 h 115"/>
              <a:gd name="T54" fmla="*/ 2147483647 w 375"/>
              <a:gd name="T55" fmla="*/ 2147483647 h 115"/>
              <a:gd name="T56" fmla="*/ 2147483647 w 375"/>
              <a:gd name="T57" fmla="*/ 2147483647 h 115"/>
              <a:gd name="T58" fmla="*/ 2147483647 w 375"/>
              <a:gd name="T59" fmla="*/ 2147483647 h 115"/>
              <a:gd name="T60" fmla="*/ 2147483647 w 375"/>
              <a:gd name="T61" fmla="*/ 2147483647 h 115"/>
              <a:gd name="T62" fmla="*/ 2147483647 w 375"/>
              <a:gd name="T63" fmla="*/ 2147483647 h 115"/>
              <a:gd name="T64" fmla="*/ 2147483647 w 375"/>
              <a:gd name="T65" fmla="*/ 2147483647 h 115"/>
              <a:gd name="T66" fmla="*/ 2147483647 w 375"/>
              <a:gd name="T67" fmla="*/ 2147483647 h 115"/>
              <a:gd name="T68" fmla="*/ 2147483647 w 375"/>
              <a:gd name="T69" fmla="*/ 2147483647 h 115"/>
              <a:gd name="T70" fmla="*/ 2147483647 w 375"/>
              <a:gd name="T71" fmla="*/ 2147483647 h 115"/>
              <a:gd name="T72" fmla="*/ 2147483647 w 375"/>
              <a:gd name="T73" fmla="*/ 2147483647 h 115"/>
              <a:gd name="T74" fmla="*/ 2147483647 w 375"/>
              <a:gd name="T75" fmla="*/ 2147483647 h 115"/>
              <a:gd name="T76" fmla="*/ 2147483647 w 375"/>
              <a:gd name="T77" fmla="*/ 2147483647 h 115"/>
              <a:gd name="T78" fmla="*/ 2147483647 w 375"/>
              <a:gd name="T79" fmla="*/ 0 h 1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5"/>
              <a:gd name="T121" fmla="*/ 0 h 115"/>
              <a:gd name="T122" fmla="*/ 375 w 375"/>
              <a:gd name="T123" fmla="*/ 115 h 1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5" h="115">
                <a:moveTo>
                  <a:pt x="24" y="24"/>
                </a:moveTo>
                <a:lnTo>
                  <a:pt x="24" y="24"/>
                </a:lnTo>
                <a:lnTo>
                  <a:pt x="12" y="33"/>
                </a:lnTo>
                <a:lnTo>
                  <a:pt x="5" y="42"/>
                </a:lnTo>
                <a:lnTo>
                  <a:pt x="1" y="51"/>
                </a:lnTo>
                <a:lnTo>
                  <a:pt x="0" y="58"/>
                </a:lnTo>
                <a:lnTo>
                  <a:pt x="1" y="66"/>
                </a:lnTo>
                <a:lnTo>
                  <a:pt x="7" y="73"/>
                </a:lnTo>
                <a:lnTo>
                  <a:pt x="14" y="79"/>
                </a:lnTo>
                <a:lnTo>
                  <a:pt x="24" y="86"/>
                </a:lnTo>
                <a:lnTo>
                  <a:pt x="36" y="91"/>
                </a:lnTo>
                <a:lnTo>
                  <a:pt x="50" y="96"/>
                </a:lnTo>
                <a:lnTo>
                  <a:pt x="82" y="105"/>
                </a:lnTo>
                <a:lnTo>
                  <a:pt x="120" y="110"/>
                </a:lnTo>
                <a:lnTo>
                  <a:pt x="160" y="114"/>
                </a:lnTo>
                <a:lnTo>
                  <a:pt x="185" y="115"/>
                </a:lnTo>
                <a:lnTo>
                  <a:pt x="208" y="114"/>
                </a:lnTo>
                <a:lnTo>
                  <a:pt x="230" y="112"/>
                </a:lnTo>
                <a:lnTo>
                  <a:pt x="251" y="110"/>
                </a:lnTo>
                <a:lnTo>
                  <a:pt x="271" y="107"/>
                </a:lnTo>
                <a:lnTo>
                  <a:pt x="290" y="103"/>
                </a:lnTo>
                <a:lnTo>
                  <a:pt x="307" y="98"/>
                </a:lnTo>
                <a:lnTo>
                  <a:pt x="321" y="93"/>
                </a:lnTo>
                <a:lnTo>
                  <a:pt x="335" y="87"/>
                </a:lnTo>
                <a:lnTo>
                  <a:pt x="347" y="80"/>
                </a:lnTo>
                <a:lnTo>
                  <a:pt x="356" y="73"/>
                </a:lnTo>
                <a:lnTo>
                  <a:pt x="365" y="66"/>
                </a:lnTo>
                <a:lnTo>
                  <a:pt x="370" y="59"/>
                </a:lnTo>
                <a:lnTo>
                  <a:pt x="374" y="52"/>
                </a:lnTo>
                <a:lnTo>
                  <a:pt x="375" y="45"/>
                </a:lnTo>
                <a:lnTo>
                  <a:pt x="374" y="38"/>
                </a:lnTo>
                <a:lnTo>
                  <a:pt x="368" y="30"/>
                </a:lnTo>
                <a:lnTo>
                  <a:pt x="361" y="23"/>
                </a:lnTo>
                <a:lnTo>
                  <a:pt x="353" y="16"/>
                </a:lnTo>
                <a:lnTo>
                  <a:pt x="344" y="10"/>
                </a:lnTo>
                <a:lnTo>
                  <a:pt x="332" y="7"/>
                </a:lnTo>
                <a:lnTo>
                  <a:pt x="319" y="3"/>
                </a:lnTo>
                <a:lnTo>
                  <a:pt x="295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6" name="Freeform 94"/>
          <p:cNvSpPr>
            <a:spLocks/>
          </p:cNvSpPr>
          <p:nvPr/>
        </p:nvSpPr>
        <p:spPr bwMode="auto">
          <a:xfrm>
            <a:off x="4764088" y="3705225"/>
            <a:ext cx="15875" cy="169863"/>
          </a:xfrm>
          <a:custGeom>
            <a:avLst/>
            <a:gdLst>
              <a:gd name="T0" fmla="*/ 2147483647 w 10"/>
              <a:gd name="T1" fmla="*/ 0 h 110"/>
              <a:gd name="T2" fmla="*/ 2147483647 w 10"/>
              <a:gd name="T3" fmla="*/ 0 h 110"/>
              <a:gd name="T4" fmla="*/ 0 w 10"/>
              <a:gd name="T5" fmla="*/ 2147483647 h 110"/>
              <a:gd name="T6" fmla="*/ 2147483647 w 10"/>
              <a:gd name="T7" fmla="*/ 2147483647 h 110"/>
              <a:gd name="T8" fmla="*/ 2147483647 w 10"/>
              <a:gd name="T9" fmla="*/ 2147483647 h 110"/>
              <a:gd name="T10" fmla="*/ 2147483647 w 10"/>
              <a:gd name="T11" fmla="*/ 2147483647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10"/>
              <a:gd name="T20" fmla="*/ 10 w 10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10">
                <a:moveTo>
                  <a:pt x="1" y="0"/>
                </a:moveTo>
                <a:lnTo>
                  <a:pt x="1" y="0"/>
                </a:lnTo>
                <a:lnTo>
                  <a:pt x="0" y="24"/>
                </a:lnTo>
                <a:lnTo>
                  <a:pt x="1" y="54"/>
                </a:lnTo>
                <a:lnTo>
                  <a:pt x="7" y="84"/>
                </a:lnTo>
                <a:lnTo>
                  <a:pt x="10" y="11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7" name="Freeform 95"/>
          <p:cNvSpPr>
            <a:spLocks/>
          </p:cNvSpPr>
          <p:nvPr/>
        </p:nvSpPr>
        <p:spPr bwMode="auto">
          <a:xfrm>
            <a:off x="4757738" y="3856038"/>
            <a:ext cx="41275" cy="53975"/>
          </a:xfrm>
          <a:custGeom>
            <a:avLst/>
            <a:gdLst>
              <a:gd name="T0" fmla="*/ 2147483647 w 26"/>
              <a:gd name="T1" fmla="*/ 2147483647 h 35"/>
              <a:gd name="T2" fmla="*/ 0 w 26"/>
              <a:gd name="T3" fmla="*/ 2147483647 h 35"/>
              <a:gd name="T4" fmla="*/ 2147483647 w 26"/>
              <a:gd name="T5" fmla="*/ 2147483647 h 35"/>
              <a:gd name="T6" fmla="*/ 2147483647 w 26"/>
              <a:gd name="T7" fmla="*/ 0 h 35"/>
              <a:gd name="T8" fmla="*/ 2147483647 w 26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5"/>
              <a:gd name="T17" fmla="*/ 26 w 26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5">
                <a:moveTo>
                  <a:pt x="19" y="35"/>
                </a:moveTo>
                <a:lnTo>
                  <a:pt x="0" y="5"/>
                </a:lnTo>
                <a:lnTo>
                  <a:pt x="14" y="10"/>
                </a:lnTo>
                <a:lnTo>
                  <a:pt x="26" y="0"/>
                </a:lnTo>
                <a:lnTo>
                  <a:pt x="19" y="35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8" name="Text Box 187"/>
          <p:cNvSpPr txBox="1">
            <a:spLocks noChangeArrowheads="1"/>
          </p:cNvSpPr>
          <p:nvPr/>
        </p:nvSpPr>
        <p:spPr bwMode="auto">
          <a:xfrm>
            <a:off x="603250" y="2298700"/>
            <a:ext cx="966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 3-month fetus</a:t>
            </a:r>
          </a:p>
        </p:txBody>
      </p:sp>
      <p:sp>
        <p:nvSpPr>
          <p:cNvPr id="12319" name="Text Box 188"/>
          <p:cNvSpPr txBox="1">
            <a:spLocks noChangeArrowheads="1"/>
          </p:cNvSpPr>
          <p:nvPr/>
        </p:nvSpPr>
        <p:spPr bwMode="auto">
          <a:xfrm>
            <a:off x="4373563" y="2298700"/>
            <a:ext cx="931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8-month fetus</a:t>
            </a:r>
          </a:p>
        </p:txBody>
      </p:sp>
      <p:sp>
        <p:nvSpPr>
          <p:cNvPr id="12320" name="Text Box 189"/>
          <p:cNvSpPr txBox="1">
            <a:spLocks noChangeArrowheads="1"/>
          </p:cNvSpPr>
          <p:nvPr/>
        </p:nvSpPr>
        <p:spPr bwMode="auto">
          <a:xfrm>
            <a:off x="6492875" y="2298700"/>
            <a:ext cx="12080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1-month-old infant</a:t>
            </a:r>
          </a:p>
        </p:txBody>
      </p:sp>
      <p:sp>
        <p:nvSpPr>
          <p:cNvPr id="12321" name="Text Box 193"/>
          <p:cNvSpPr txBox="1">
            <a:spLocks noChangeArrowheads="1"/>
          </p:cNvSpPr>
          <p:nvPr/>
        </p:nvSpPr>
        <p:spPr bwMode="auto">
          <a:xfrm>
            <a:off x="1938338" y="2638425"/>
            <a:ext cx="782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Parietal</a:t>
            </a:r>
          </a:p>
          <a:p>
            <a:r>
              <a:rPr lang="en-US" sz="1000" b="1"/>
              <a:t>peritoneum</a:t>
            </a:r>
          </a:p>
        </p:txBody>
      </p:sp>
      <p:sp>
        <p:nvSpPr>
          <p:cNvPr id="12322" name="Text Box 194"/>
          <p:cNvSpPr txBox="1">
            <a:spLocks noChangeArrowheads="1"/>
          </p:cNvSpPr>
          <p:nvPr/>
        </p:nvSpPr>
        <p:spPr bwMode="auto">
          <a:xfrm>
            <a:off x="1933575" y="2935288"/>
            <a:ext cx="7667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Epididymis</a:t>
            </a:r>
          </a:p>
        </p:txBody>
      </p:sp>
      <p:sp>
        <p:nvSpPr>
          <p:cNvPr id="12323" name="Text Box 195"/>
          <p:cNvSpPr txBox="1">
            <a:spLocks noChangeArrowheads="1"/>
          </p:cNvSpPr>
          <p:nvPr/>
        </p:nvSpPr>
        <p:spPr bwMode="auto">
          <a:xfrm>
            <a:off x="1933575" y="31369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Testis</a:t>
            </a:r>
          </a:p>
        </p:txBody>
      </p:sp>
      <p:sp>
        <p:nvSpPr>
          <p:cNvPr id="12324" name="Text Box 196"/>
          <p:cNvSpPr txBox="1">
            <a:spLocks noChangeArrowheads="1"/>
          </p:cNvSpPr>
          <p:nvPr/>
        </p:nvSpPr>
        <p:spPr bwMode="auto">
          <a:xfrm>
            <a:off x="1933575" y="3333750"/>
            <a:ext cx="1084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Ductus deferens</a:t>
            </a:r>
          </a:p>
        </p:txBody>
      </p:sp>
      <p:sp>
        <p:nvSpPr>
          <p:cNvPr id="12325" name="Text Box 197"/>
          <p:cNvSpPr txBox="1">
            <a:spLocks noChangeArrowheads="1"/>
          </p:cNvSpPr>
          <p:nvPr/>
        </p:nvSpPr>
        <p:spPr bwMode="auto">
          <a:xfrm>
            <a:off x="1933575" y="3551238"/>
            <a:ext cx="1123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Pubic symphysis</a:t>
            </a:r>
          </a:p>
        </p:txBody>
      </p:sp>
      <p:sp>
        <p:nvSpPr>
          <p:cNvPr id="12326" name="Text Box 198"/>
          <p:cNvSpPr txBox="1">
            <a:spLocks noChangeArrowheads="1"/>
          </p:cNvSpPr>
          <p:nvPr/>
        </p:nvSpPr>
        <p:spPr bwMode="auto">
          <a:xfrm>
            <a:off x="1933575" y="3716338"/>
            <a:ext cx="1060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Vaginal process</a:t>
            </a:r>
          </a:p>
        </p:txBody>
      </p:sp>
      <p:sp>
        <p:nvSpPr>
          <p:cNvPr id="12327" name="Text Box 199"/>
          <p:cNvSpPr txBox="1">
            <a:spLocks noChangeArrowheads="1"/>
          </p:cNvSpPr>
          <p:nvPr/>
        </p:nvSpPr>
        <p:spPr bwMode="auto">
          <a:xfrm>
            <a:off x="1933575" y="3900488"/>
            <a:ext cx="985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Gubernaculum</a:t>
            </a:r>
          </a:p>
        </p:txBody>
      </p:sp>
      <p:sp>
        <p:nvSpPr>
          <p:cNvPr id="12328" name="Text Box 200"/>
          <p:cNvSpPr txBox="1">
            <a:spLocks noChangeArrowheads="1"/>
          </p:cNvSpPr>
          <p:nvPr/>
        </p:nvSpPr>
        <p:spPr bwMode="auto">
          <a:xfrm>
            <a:off x="1933575" y="4086225"/>
            <a:ext cx="1054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Scrotal swelling</a:t>
            </a:r>
          </a:p>
        </p:txBody>
      </p:sp>
      <p:sp>
        <p:nvSpPr>
          <p:cNvPr id="12329" name="Text Box 201"/>
          <p:cNvSpPr txBox="1">
            <a:spLocks noChangeArrowheads="1"/>
          </p:cNvSpPr>
          <p:nvPr/>
        </p:nvSpPr>
        <p:spPr bwMode="auto">
          <a:xfrm>
            <a:off x="3008313" y="4125913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Penis</a:t>
            </a:r>
          </a:p>
        </p:txBody>
      </p:sp>
      <p:sp>
        <p:nvSpPr>
          <p:cNvPr id="12330" name="Text Box 202"/>
          <p:cNvSpPr txBox="1">
            <a:spLocks noChangeArrowheads="1"/>
          </p:cNvSpPr>
          <p:nvPr/>
        </p:nvSpPr>
        <p:spPr bwMode="auto">
          <a:xfrm>
            <a:off x="3008313" y="3582988"/>
            <a:ext cx="1060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Vaginal process</a:t>
            </a:r>
          </a:p>
        </p:txBody>
      </p:sp>
      <p:sp>
        <p:nvSpPr>
          <p:cNvPr id="12331" name="Text Box 203"/>
          <p:cNvSpPr txBox="1">
            <a:spLocks noChangeArrowheads="1"/>
          </p:cNvSpPr>
          <p:nvPr/>
        </p:nvSpPr>
        <p:spPr bwMode="auto">
          <a:xfrm>
            <a:off x="3008313" y="2730500"/>
            <a:ext cx="92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Muscular wall</a:t>
            </a:r>
          </a:p>
          <a:p>
            <a:r>
              <a:rPr lang="en-US" sz="1000" b="1"/>
              <a:t>of abdomen</a:t>
            </a:r>
          </a:p>
        </p:txBody>
      </p:sp>
      <p:sp>
        <p:nvSpPr>
          <p:cNvPr id="12332" name="Text Box 204"/>
          <p:cNvSpPr txBox="1">
            <a:spLocks noChangeArrowheads="1"/>
          </p:cNvSpPr>
          <p:nvPr/>
        </p:nvSpPr>
        <p:spPr bwMode="auto">
          <a:xfrm>
            <a:off x="3008313" y="3127375"/>
            <a:ext cx="935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Inguinal canal</a:t>
            </a:r>
          </a:p>
        </p:txBody>
      </p:sp>
      <p:sp>
        <p:nvSpPr>
          <p:cNvPr id="12333" name="Text Box 205"/>
          <p:cNvSpPr txBox="1">
            <a:spLocks noChangeArrowheads="1"/>
          </p:cNvSpPr>
          <p:nvPr/>
        </p:nvSpPr>
        <p:spPr bwMode="auto">
          <a:xfrm>
            <a:off x="7913688" y="2689225"/>
            <a:ext cx="107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Closed proximal</a:t>
            </a:r>
          </a:p>
          <a:p>
            <a:r>
              <a:rPr lang="en-US" sz="1000" b="1"/>
              <a:t>portion of</a:t>
            </a:r>
          </a:p>
          <a:p>
            <a:r>
              <a:rPr lang="en-US" sz="1000" b="1"/>
              <a:t>vaginal process</a:t>
            </a:r>
          </a:p>
        </p:txBody>
      </p:sp>
      <p:sp>
        <p:nvSpPr>
          <p:cNvPr id="12334" name="Text Box 206"/>
          <p:cNvSpPr txBox="1">
            <a:spLocks noChangeArrowheads="1"/>
          </p:cNvSpPr>
          <p:nvPr/>
        </p:nvSpPr>
        <p:spPr bwMode="auto">
          <a:xfrm>
            <a:off x="7918450" y="3359150"/>
            <a:ext cx="1012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Spermatic cord</a:t>
            </a:r>
          </a:p>
        </p:txBody>
      </p:sp>
      <p:sp>
        <p:nvSpPr>
          <p:cNvPr id="12335" name="Text Box 207"/>
          <p:cNvSpPr txBox="1">
            <a:spLocks noChangeArrowheads="1"/>
          </p:cNvSpPr>
          <p:nvPr/>
        </p:nvSpPr>
        <p:spPr bwMode="auto">
          <a:xfrm>
            <a:off x="7918450" y="3654425"/>
            <a:ext cx="10747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000" b="1"/>
              <a:t>Tunica vaginalis</a:t>
            </a:r>
          </a:p>
        </p:txBody>
      </p:sp>
      <p:sp>
        <p:nvSpPr>
          <p:cNvPr id="12336" name="Text Box 208"/>
          <p:cNvSpPr txBox="1">
            <a:spLocks noChangeArrowheads="1"/>
          </p:cNvSpPr>
          <p:nvPr/>
        </p:nvSpPr>
        <p:spPr bwMode="auto">
          <a:xfrm>
            <a:off x="7931150" y="3949700"/>
            <a:ext cx="6588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Scrotum</a:t>
            </a:r>
          </a:p>
        </p:txBody>
      </p:sp>
      <p:sp>
        <p:nvSpPr>
          <p:cNvPr id="12337" name="Text Box 209"/>
          <p:cNvSpPr txBox="1">
            <a:spLocks noChangeArrowheads="1"/>
          </p:cNvSpPr>
          <p:nvPr/>
        </p:nvSpPr>
        <p:spPr bwMode="auto">
          <a:xfrm>
            <a:off x="7931150" y="4246563"/>
            <a:ext cx="1077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100" b="1"/>
              <a:t>Gubernaculum</a:t>
            </a:r>
          </a:p>
        </p:txBody>
      </p:sp>
      <p:sp>
        <p:nvSpPr>
          <p:cNvPr id="12338" name="Freeform 20"/>
          <p:cNvSpPr>
            <a:spLocks/>
          </p:cNvSpPr>
          <p:nvPr/>
        </p:nvSpPr>
        <p:spPr bwMode="auto">
          <a:xfrm>
            <a:off x="1171575" y="3133725"/>
            <a:ext cx="50800" cy="47625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0 w 33"/>
              <a:gd name="T9" fmla="*/ 2147483647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31"/>
              <a:gd name="T17" fmla="*/ 33 w 33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31">
                <a:moveTo>
                  <a:pt x="0" y="31"/>
                </a:moveTo>
                <a:lnTo>
                  <a:pt x="17" y="0"/>
                </a:lnTo>
                <a:lnTo>
                  <a:pt x="19" y="16"/>
                </a:lnTo>
                <a:lnTo>
                  <a:pt x="33" y="2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9" name="Freeform 66"/>
          <p:cNvSpPr>
            <a:spLocks/>
          </p:cNvSpPr>
          <p:nvPr/>
        </p:nvSpPr>
        <p:spPr bwMode="auto">
          <a:xfrm>
            <a:off x="4008438" y="3676650"/>
            <a:ext cx="685800" cy="460375"/>
          </a:xfrm>
          <a:custGeom>
            <a:avLst/>
            <a:gdLst>
              <a:gd name="T0" fmla="*/ 0 w 445"/>
              <a:gd name="T1" fmla="*/ 0 h 299"/>
              <a:gd name="T2" fmla="*/ 2147483647 w 445"/>
              <a:gd name="T3" fmla="*/ 0 h 299"/>
              <a:gd name="T4" fmla="*/ 2147483647 w 445"/>
              <a:gd name="T5" fmla="*/ 2147483647 h 299"/>
              <a:gd name="T6" fmla="*/ 0 60000 65536"/>
              <a:gd name="T7" fmla="*/ 0 60000 65536"/>
              <a:gd name="T8" fmla="*/ 0 60000 65536"/>
              <a:gd name="T9" fmla="*/ 0 w 445"/>
              <a:gd name="T10" fmla="*/ 0 h 299"/>
              <a:gd name="T11" fmla="*/ 445 w 445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5" h="299">
                <a:moveTo>
                  <a:pt x="0" y="0"/>
                </a:moveTo>
                <a:lnTo>
                  <a:pt x="104" y="0"/>
                </a:lnTo>
                <a:lnTo>
                  <a:pt x="445" y="2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0" name="Freeform 76"/>
          <p:cNvSpPr>
            <a:spLocks/>
          </p:cNvSpPr>
          <p:nvPr/>
        </p:nvSpPr>
        <p:spPr bwMode="auto">
          <a:xfrm>
            <a:off x="1500188" y="2698750"/>
            <a:ext cx="420687" cy="200025"/>
          </a:xfrm>
          <a:custGeom>
            <a:avLst/>
            <a:gdLst>
              <a:gd name="T0" fmla="*/ 2147483647 w 273"/>
              <a:gd name="T1" fmla="*/ 0 h 119"/>
              <a:gd name="T2" fmla="*/ 2147483647 w 273"/>
              <a:gd name="T3" fmla="*/ 0 h 119"/>
              <a:gd name="T4" fmla="*/ 0 w 273"/>
              <a:gd name="T5" fmla="*/ 2147483647 h 119"/>
              <a:gd name="T6" fmla="*/ 0 60000 65536"/>
              <a:gd name="T7" fmla="*/ 0 60000 65536"/>
              <a:gd name="T8" fmla="*/ 0 60000 65536"/>
              <a:gd name="T9" fmla="*/ 0 w 273"/>
              <a:gd name="T10" fmla="*/ 0 h 119"/>
              <a:gd name="T11" fmla="*/ 273 w 273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" h="119">
                <a:moveTo>
                  <a:pt x="273" y="0"/>
                </a:moveTo>
                <a:lnTo>
                  <a:pt x="177" y="0"/>
                </a:lnTo>
                <a:lnTo>
                  <a:pt x="0" y="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1" name="Line 77"/>
          <p:cNvSpPr>
            <a:spLocks noChangeShapeType="1"/>
          </p:cNvSpPr>
          <p:nvPr/>
        </p:nvSpPr>
        <p:spPr bwMode="auto">
          <a:xfrm flipH="1">
            <a:off x="1539875" y="3000375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2" name="Freeform 78"/>
          <p:cNvSpPr>
            <a:spLocks/>
          </p:cNvSpPr>
          <p:nvPr/>
        </p:nvSpPr>
        <p:spPr bwMode="auto">
          <a:xfrm>
            <a:off x="1406525" y="3079750"/>
            <a:ext cx="504825" cy="155575"/>
          </a:xfrm>
          <a:custGeom>
            <a:avLst/>
            <a:gdLst>
              <a:gd name="T0" fmla="*/ 2147483647 w 328"/>
              <a:gd name="T1" fmla="*/ 2147483647 h 101"/>
              <a:gd name="T2" fmla="*/ 2147483647 w 328"/>
              <a:gd name="T3" fmla="*/ 2147483647 h 101"/>
              <a:gd name="T4" fmla="*/ 0 w 328"/>
              <a:gd name="T5" fmla="*/ 0 h 101"/>
              <a:gd name="T6" fmla="*/ 0 60000 65536"/>
              <a:gd name="T7" fmla="*/ 0 60000 65536"/>
              <a:gd name="T8" fmla="*/ 0 60000 65536"/>
              <a:gd name="T9" fmla="*/ 0 w 328"/>
              <a:gd name="T10" fmla="*/ 0 h 101"/>
              <a:gd name="T11" fmla="*/ 328 w 328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101">
                <a:moveTo>
                  <a:pt x="328" y="101"/>
                </a:moveTo>
                <a:lnTo>
                  <a:pt x="238" y="10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3" name="Freeform 79"/>
          <p:cNvSpPr>
            <a:spLocks/>
          </p:cNvSpPr>
          <p:nvPr/>
        </p:nvSpPr>
        <p:spPr bwMode="auto">
          <a:xfrm>
            <a:off x="814388" y="3573463"/>
            <a:ext cx="1106487" cy="220662"/>
          </a:xfrm>
          <a:custGeom>
            <a:avLst/>
            <a:gdLst>
              <a:gd name="T0" fmla="*/ 2147483647 w 718"/>
              <a:gd name="T1" fmla="*/ 2147483647 h 144"/>
              <a:gd name="T2" fmla="*/ 2147483647 w 718"/>
              <a:gd name="T3" fmla="*/ 2147483647 h 144"/>
              <a:gd name="T4" fmla="*/ 0 w 718"/>
              <a:gd name="T5" fmla="*/ 0 h 144"/>
              <a:gd name="T6" fmla="*/ 0 60000 65536"/>
              <a:gd name="T7" fmla="*/ 0 60000 65536"/>
              <a:gd name="T8" fmla="*/ 0 60000 65536"/>
              <a:gd name="T9" fmla="*/ 0 w 718"/>
              <a:gd name="T10" fmla="*/ 0 h 144"/>
              <a:gd name="T11" fmla="*/ 718 w 71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8" h="144">
                <a:moveTo>
                  <a:pt x="718" y="144"/>
                </a:moveTo>
                <a:lnTo>
                  <a:pt x="380" y="14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4" name="Line 80"/>
          <p:cNvSpPr>
            <a:spLocks noChangeShapeType="1"/>
          </p:cNvSpPr>
          <p:nvPr/>
        </p:nvSpPr>
        <p:spPr bwMode="auto">
          <a:xfrm flipH="1">
            <a:off x="1069975" y="3986213"/>
            <a:ext cx="850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5" name="Line 81"/>
          <p:cNvSpPr>
            <a:spLocks noChangeShapeType="1"/>
          </p:cNvSpPr>
          <p:nvPr/>
        </p:nvSpPr>
        <p:spPr bwMode="auto">
          <a:xfrm flipH="1">
            <a:off x="1185863" y="4165600"/>
            <a:ext cx="735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6" name="Freeform 82"/>
          <p:cNvSpPr>
            <a:spLocks/>
          </p:cNvSpPr>
          <p:nvPr/>
        </p:nvSpPr>
        <p:spPr bwMode="auto">
          <a:xfrm>
            <a:off x="1198563" y="3073400"/>
            <a:ext cx="146050" cy="85725"/>
          </a:xfrm>
          <a:custGeom>
            <a:avLst/>
            <a:gdLst>
              <a:gd name="T0" fmla="*/ 2147483647 w 95"/>
              <a:gd name="T1" fmla="*/ 0 h 56"/>
              <a:gd name="T2" fmla="*/ 2147483647 w 95"/>
              <a:gd name="T3" fmla="*/ 0 h 56"/>
              <a:gd name="T4" fmla="*/ 2147483647 w 95"/>
              <a:gd name="T5" fmla="*/ 2147483647 h 56"/>
              <a:gd name="T6" fmla="*/ 2147483647 w 95"/>
              <a:gd name="T7" fmla="*/ 2147483647 h 56"/>
              <a:gd name="T8" fmla="*/ 2147483647 w 95"/>
              <a:gd name="T9" fmla="*/ 2147483647 h 56"/>
              <a:gd name="T10" fmla="*/ 0 w 95"/>
              <a:gd name="T11" fmla="*/ 2147483647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5"/>
              <a:gd name="T19" fmla="*/ 0 h 56"/>
              <a:gd name="T20" fmla="*/ 95 w 95"/>
              <a:gd name="T21" fmla="*/ 56 h 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5" h="56">
                <a:moveTo>
                  <a:pt x="95" y="0"/>
                </a:moveTo>
                <a:lnTo>
                  <a:pt x="95" y="0"/>
                </a:lnTo>
                <a:lnTo>
                  <a:pt x="60" y="16"/>
                </a:lnTo>
                <a:lnTo>
                  <a:pt x="37" y="28"/>
                </a:lnTo>
                <a:lnTo>
                  <a:pt x="20" y="41"/>
                </a:lnTo>
                <a:lnTo>
                  <a:pt x="0" y="5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7" name="Line 83"/>
          <p:cNvSpPr>
            <a:spLocks noChangeShapeType="1"/>
          </p:cNvSpPr>
          <p:nvPr/>
        </p:nvSpPr>
        <p:spPr bwMode="auto">
          <a:xfrm>
            <a:off x="3862388" y="2817813"/>
            <a:ext cx="371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8" name="Line 84"/>
          <p:cNvSpPr>
            <a:spLocks noChangeShapeType="1"/>
          </p:cNvSpPr>
          <p:nvPr/>
        </p:nvSpPr>
        <p:spPr bwMode="auto">
          <a:xfrm>
            <a:off x="3879850" y="3211513"/>
            <a:ext cx="4714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9" name="Line 85"/>
          <p:cNvSpPr>
            <a:spLocks noChangeShapeType="1"/>
          </p:cNvSpPr>
          <p:nvPr/>
        </p:nvSpPr>
        <p:spPr bwMode="auto">
          <a:xfrm>
            <a:off x="3408363" y="4230688"/>
            <a:ext cx="511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0" name="Freeform 86"/>
          <p:cNvSpPr>
            <a:spLocks/>
          </p:cNvSpPr>
          <p:nvPr/>
        </p:nvSpPr>
        <p:spPr bwMode="auto">
          <a:xfrm>
            <a:off x="4337050" y="3159125"/>
            <a:ext cx="492125" cy="107950"/>
          </a:xfrm>
          <a:custGeom>
            <a:avLst/>
            <a:gdLst>
              <a:gd name="T0" fmla="*/ 2147483647 w 320"/>
              <a:gd name="T1" fmla="*/ 0 h 70"/>
              <a:gd name="T2" fmla="*/ 2147483647 w 320"/>
              <a:gd name="T3" fmla="*/ 0 h 70"/>
              <a:gd name="T4" fmla="*/ 2147483647 w 320"/>
              <a:gd name="T5" fmla="*/ 2147483647 h 70"/>
              <a:gd name="T6" fmla="*/ 0 w 320"/>
              <a:gd name="T7" fmla="*/ 2147483647 h 70"/>
              <a:gd name="T8" fmla="*/ 2147483647 w 320"/>
              <a:gd name="T9" fmla="*/ 2147483647 h 70"/>
              <a:gd name="T10" fmla="*/ 2147483647 w 320"/>
              <a:gd name="T11" fmla="*/ 2147483647 h 70"/>
              <a:gd name="T12" fmla="*/ 2147483647 w 320"/>
              <a:gd name="T13" fmla="*/ 2147483647 h 70"/>
              <a:gd name="T14" fmla="*/ 2147483647 w 320"/>
              <a:gd name="T15" fmla="*/ 2147483647 h 70"/>
              <a:gd name="T16" fmla="*/ 2147483647 w 320"/>
              <a:gd name="T17" fmla="*/ 2147483647 h 70"/>
              <a:gd name="T18" fmla="*/ 2147483647 w 320"/>
              <a:gd name="T19" fmla="*/ 2147483647 h 70"/>
              <a:gd name="T20" fmla="*/ 2147483647 w 320"/>
              <a:gd name="T21" fmla="*/ 2147483647 h 70"/>
              <a:gd name="T22" fmla="*/ 2147483647 w 320"/>
              <a:gd name="T23" fmla="*/ 2147483647 h 70"/>
              <a:gd name="T24" fmla="*/ 2147483647 w 320"/>
              <a:gd name="T25" fmla="*/ 2147483647 h 70"/>
              <a:gd name="T26" fmla="*/ 2147483647 w 320"/>
              <a:gd name="T27" fmla="*/ 2147483647 h 70"/>
              <a:gd name="T28" fmla="*/ 2147483647 w 320"/>
              <a:gd name="T29" fmla="*/ 2147483647 h 70"/>
              <a:gd name="T30" fmla="*/ 2147483647 w 320"/>
              <a:gd name="T31" fmla="*/ 2147483647 h 70"/>
              <a:gd name="T32" fmla="*/ 2147483647 w 320"/>
              <a:gd name="T33" fmla="*/ 2147483647 h 70"/>
              <a:gd name="T34" fmla="*/ 2147483647 w 320"/>
              <a:gd name="T35" fmla="*/ 2147483647 h 70"/>
              <a:gd name="T36" fmla="*/ 2147483647 w 320"/>
              <a:gd name="T37" fmla="*/ 2147483647 h 70"/>
              <a:gd name="T38" fmla="*/ 2147483647 w 320"/>
              <a:gd name="T39" fmla="*/ 2147483647 h 70"/>
              <a:gd name="T40" fmla="*/ 2147483647 w 320"/>
              <a:gd name="T41" fmla="*/ 2147483647 h 70"/>
              <a:gd name="T42" fmla="*/ 2147483647 w 320"/>
              <a:gd name="T43" fmla="*/ 2147483647 h 70"/>
              <a:gd name="T44" fmla="*/ 2147483647 w 320"/>
              <a:gd name="T45" fmla="*/ 2147483647 h 70"/>
              <a:gd name="T46" fmla="*/ 2147483647 w 320"/>
              <a:gd name="T47" fmla="*/ 2147483647 h 70"/>
              <a:gd name="T48" fmla="*/ 2147483647 w 320"/>
              <a:gd name="T49" fmla="*/ 2147483647 h 70"/>
              <a:gd name="T50" fmla="*/ 2147483647 w 320"/>
              <a:gd name="T51" fmla="*/ 2147483647 h 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20"/>
              <a:gd name="T79" fmla="*/ 0 h 70"/>
              <a:gd name="T80" fmla="*/ 320 w 320"/>
              <a:gd name="T81" fmla="*/ 70 h 7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20" h="70">
                <a:moveTo>
                  <a:pt x="5" y="0"/>
                </a:moveTo>
                <a:lnTo>
                  <a:pt x="5" y="0"/>
                </a:lnTo>
                <a:lnTo>
                  <a:pt x="2" y="7"/>
                </a:lnTo>
                <a:lnTo>
                  <a:pt x="0" y="14"/>
                </a:lnTo>
                <a:lnTo>
                  <a:pt x="2" y="21"/>
                </a:lnTo>
                <a:lnTo>
                  <a:pt x="5" y="28"/>
                </a:lnTo>
                <a:lnTo>
                  <a:pt x="10" y="34"/>
                </a:lnTo>
                <a:lnTo>
                  <a:pt x="19" y="41"/>
                </a:lnTo>
                <a:lnTo>
                  <a:pt x="28" y="46"/>
                </a:lnTo>
                <a:lnTo>
                  <a:pt x="38" y="49"/>
                </a:lnTo>
                <a:lnTo>
                  <a:pt x="63" y="58"/>
                </a:lnTo>
                <a:lnTo>
                  <a:pt x="92" y="63"/>
                </a:lnTo>
                <a:lnTo>
                  <a:pt x="124" y="69"/>
                </a:lnTo>
                <a:lnTo>
                  <a:pt x="157" y="70"/>
                </a:lnTo>
                <a:lnTo>
                  <a:pt x="190" y="70"/>
                </a:lnTo>
                <a:lnTo>
                  <a:pt x="222" y="69"/>
                </a:lnTo>
                <a:lnTo>
                  <a:pt x="251" y="63"/>
                </a:lnTo>
                <a:lnTo>
                  <a:pt x="278" y="58"/>
                </a:lnTo>
                <a:lnTo>
                  <a:pt x="288" y="53"/>
                </a:lnTo>
                <a:lnTo>
                  <a:pt x="299" y="48"/>
                </a:lnTo>
                <a:lnTo>
                  <a:pt x="307" y="42"/>
                </a:lnTo>
                <a:lnTo>
                  <a:pt x="313" y="37"/>
                </a:lnTo>
                <a:lnTo>
                  <a:pt x="318" y="30"/>
                </a:lnTo>
                <a:lnTo>
                  <a:pt x="320" y="21"/>
                </a:lnTo>
                <a:lnTo>
                  <a:pt x="320" y="14"/>
                </a:lnTo>
                <a:lnTo>
                  <a:pt x="316" y="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1" name="Freeform 87"/>
          <p:cNvSpPr>
            <a:spLocks/>
          </p:cNvSpPr>
          <p:nvPr/>
        </p:nvSpPr>
        <p:spPr bwMode="auto">
          <a:xfrm>
            <a:off x="6807200" y="2765425"/>
            <a:ext cx="1082675" cy="371475"/>
          </a:xfrm>
          <a:custGeom>
            <a:avLst/>
            <a:gdLst>
              <a:gd name="T0" fmla="*/ 2147483647 w 703"/>
              <a:gd name="T1" fmla="*/ 0 h 241"/>
              <a:gd name="T2" fmla="*/ 2147483647 w 703"/>
              <a:gd name="T3" fmla="*/ 0 h 241"/>
              <a:gd name="T4" fmla="*/ 0 w 703"/>
              <a:gd name="T5" fmla="*/ 2147483647 h 241"/>
              <a:gd name="T6" fmla="*/ 0 60000 65536"/>
              <a:gd name="T7" fmla="*/ 0 60000 65536"/>
              <a:gd name="T8" fmla="*/ 0 60000 65536"/>
              <a:gd name="T9" fmla="*/ 0 w 703"/>
              <a:gd name="T10" fmla="*/ 0 h 241"/>
              <a:gd name="T11" fmla="*/ 703 w 703"/>
              <a:gd name="T12" fmla="*/ 241 h 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3" h="241">
                <a:moveTo>
                  <a:pt x="703" y="0"/>
                </a:moveTo>
                <a:lnTo>
                  <a:pt x="93" y="0"/>
                </a:lnTo>
                <a:lnTo>
                  <a:pt x="0" y="2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2" name="Line 88"/>
          <p:cNvSpPr>
            <a:spLocks noChangeShapeType="1"/>
          </p:cNvSpPr>
          <p:nvPr/>
        </p:nvSpPr>
        <p:spPr bwMode="auto">
          <a:xfrm flipH="1">
            <a:off x="7210425" y="3440113"/>
            <a:ext cx="684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3" name="Line 89"/>
          <p:cNvSpPr>
            <a:spLocks noChangeShapeType="1"/>
          </p:cNvSpPr>
          <p:nvPr/>
        </p:nvSpPr>
        <p:spPr bwMode="auto">
          <a:xfrm flipH="1">
            <a:off x="7397750" y="3721100"/>
            <a:ext cx="4968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4" name="Freeform 90"/>
          <p:cNvSpPr>
            <a:spLocks/>
          </p:cNvSpPr>
          <p:nvPr/>
        </p:nvSpPr>
        <p:spPr bwMode="auto">
          <a:xfrm>
            <a:off x="6799263" y="3721100"/>
            <a:ext cx="598487" cy="134938"/>
          </a:xfrm>
          <a:custGeom>
            <a:avLst/>
            <a:gdLst>
              <a:gd name="T0" fmla="*/ 0 w 389"/>
              <a:gd name="T1" fmla="*/ 2147483647 h 88"/>
              <a:gd name="T2" fmla="*/ 2147483647 w 389"/>
              <a:gd name="T3" fmla="*/ 0 h 88"/>
              <a:gd name="T4" fmla="*/ 2147483647 w 389"/>
              <a:gd name="T5" fmla="*/ 2147483647 h 88"/>
              <a:gd name="T6" fmla="*/ 0 60000 65536"/>
              <a:gd name="T7" fmla="*/ 0 60000 65536"/>
              <a:gd name="T8" fmla="*/ 0 60000 65536"/>
              <a:gd name="T9" fmla="*/ 0 w 389"/>
              <a:gd name="T10" fmla="*/ 0 h 88"/>
              <a:gd name="T11" fmla="*/ 389 w 389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9" h="88">
                <a:moveTo>
                  <a:pt x="0" y="28"/>
                </a:moveTo>
                <a:lnTo>
                  <a:pt x="389" y="0"/>
                </a:lnTo>
                <a:lnTo>
                  <a:pt x="33" y="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5" name="Line 91"/>
          <p:cNvSpPr>
            <a:spLocks noChangeShapeType="1"/>
          </p:cNvSpPr>
          <p:nvPr/>
        </p:nvSpPr>
        <p:spPr bwMode="auto">
          <a:xfrm flipH="1">
            <a:off x="7342188" y="4032250"/>
            <a:ext cx="552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6" name="Line 92"/>
          <p:cNvSpPr>
            <a:spLocks noChangeShapeType="1"/>
          </p:cNvSpPr>
          <p:nvPr/>
        </p:nvSpPr>
        <p:spPr bwMode="auto">
          <a:xfrm flipH="1">
            <a:off x="7002463" y="4324350"/>
            <a:ext cx="892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7" name="Freeform 93"/>
          <p:cNvSpPr>
            <a:spLocks/>
          </p:cNvSpPr>
          <p:nvPr/>
        </p:nvSpPr>
        <p:spPr bwMode="auto">
          <a:xfrm>
            <a:off x="6637338" y="3349625"/>
            <a:ext cx="577850" cy="176213"/>
          </a:xfrm>
          <a:custGeom>
            <a:avLst/>
            <a:gdLst>
              <a:gd name="T0" fmla="*/ 2147483647 w 375"/>
              <a:gd name="T1" fmla="*/ 2147483647 h 115"/>
              <a:gd name="T2" fmla="*/ 2147483647 w 375"/>
              <a:gd name="T3" fmla="*/ 2147483647 h 115"/>
              <a:gd name="T4" fmla="*/ 2147483647 w 375"/>
              <a:gd name="T5" fmla="*/ 2147483647 h 115"/>
              <a:gd name="T6" fmla="*/ 2147483647 w 375"/>
              <a:gd name="T7" fmla="*/ 2147483647 h 115"/>
              <a:gd name="T8" fmla="*/ 2147483647 w 375"/>
              <a:gd name="T9" fmla="*/ 2147483647 h 115"/>
              <a:gd name="T10" fmla="*/ 0 w 375"/>
              <a:gd name="T11" fmla="*/ 2147483647 h 115"/>
              <a:gd name="T12" fmla="*/ 2147483647 w 375"/>
              <a:gd name="T13" fmla="*/ 2147483647 h 115"/>
              <a:gd name="T14" fmla="*/ 2147483647 w 375"/>
              <a:gd name="T15" fmla="*/ 2147483647 h 115"/>
              <a:gd name="T16" fmla="*/ 2147483647 w 375"/>
              <a:gd name="T17" fmla="*/ 2147483647 h 115"/>
              <a:gd name="T18" fmla="*/ 2147483647 w 375"/>
              <a:gd name="T19" fmla="*/ 2147483647 h 115"/>
              <a:gd name="T20" fmla="*/ 2147483647 w 375"/>
              <a:gd name="T21" fmla="*/ 2147483647 h 115"/>
              <a:gd name="T22" fmla="*/ 2147483647 w 375"/>
              <a:gd name="T23" fmla="*/ 2147483647 h 115"/>
              <a:gd name="T24" fmla="*/ 2147483647 w 375"/>
              <a:gd name="T25" fmla="*/ 2147483647 h 115"/>
              <a:gd name="T26" fmla="*/ 2147483647 w 375"/>
              <a:gd name="T27" fmla="*/ 2147483647 h 115"/>
              <a:gd name="T28" fmla="*/ 2147483647 w 375"/>
              <a:gd name="T29" fmla="*/ 2147483647 h 115"/>
              <a:gd name="T30" fmla="*/ 2147483647 w 375"/>
              <a:gd name="T31" fmla="*/ 2147483647 h 115"/>
              <a:gd name="T32" fmla="*/ 2147483647 w 375"/>
              <a:gd name="T33" fmla="*/ 2147483647 h 115"/>
              <a:gd name="T34" fmla="*/ 2147483647 w 375"/>
              <a:gd name="T35" fmla="*/ 2147483647 h 115"/>
              <a:gd name="T36" fmla="*/ 2147483647 w 375"/>
              <a:gd name="T37" fmla="*/ 2147483647 h 115"/>
              <a:gd name="T38" fmla="*/ 2147483647 w 375"/>
              <a:gd name="T39" fmla="*/ 2147483647 h 115"/>
              <a:gd name="T40" fmla="*/ 2147483647 w 375"/>
              <a:gd name="T41" fmla="*/ 2147483647 h 115"/>
              <a:gd name="T42" fmla="*/ 2147483647 w 375"/>
              <a:gd name="T43" fmla="*/ 2147483647 h 115"/>
              <a:gd name="T44" fmla="*/ 2147483647 w 375"/>
              <a:gd name="T45" fmla="*/ 2147483647 h 115"/>
              <a:gd name="T46" fmla="*/ 2147483647 w 375"/>
              <a:gd name="T47" fmla="*/ 2147483647 h 115"/>
              <a:gd name="T48" fmla="*/ 2147483647 w 375"/>
              <a:gd name="T49" fmla="*/ 2147483647 h 115"/>
              <a:gd name="T50" fmla="*/ 2147483647 w 375"/>
              <a:gd name="T51" fmla="*/ 2147483647 h 115"/>
              <a:gd name="T52" fmla="*/ 2147483647 w 375"/>
              <a:gd name="T53" fmla="*/ 2147483647 h 115"/>
              <a:gd name="T54" fmla="*/ 2147483647 w 375"/>
              <a:gd name="T55" fmla="*/ 2147483647 h 115"/>
              <a:gd name="T56" fmla="*/ 2147483647 w 375"/>
              <a:gd name="T57" fmla="*/ 2147483647 h 115"/>
              <a:gd name="T58" fmla="*/ 2147483647 w 375"/>
              <a:gd name="T59" fmla="*/ 2147483647 h 115"/>
              <a:gd name="T60" fmla="*/ 2147483647 w 375"/>
              <a:gd name="T61" fmla="*/ 2147483647 h 115"/>
              <a:gd name="T62" fmla="*/ 2147483647 w 375"/>
              <a:gd name="T63" fmla="*/ 2147483647 h 115"/>
              <a:gd name="T64" fmla="*/ 2147483647 w 375"/>
              <a:gd name="T65" fmla="*/ 2147483647 h 115"/>
              <a:gd name="T66" fmla="*/ 2147483647 w 375"/>
              <a:gd name="T67" fmla="*/ 2147483647 h 115"/>
              <a:gd name="T68" fmla="*/ 2147483647 w 375"/>
              <a:gd name="T69" fmla="*/ 2147483647 h 115"/>
              <a:gd name="T70" fmla="*/ 2147483647 w 375"/>
              <a:gd name="T71" fmla="*/ 2147483647 h 115"/>
              <a:gd name="T72" fmla="*/ 2147483647 w 375"/>
              <a:gd name="T73" fmla="*/ 2147483647 h 115"/>
              <a:gd name="T74" fmla="*/ 2147483647 w 375"/>
              <a:gd name="T75" fmla="*/ 2147483647 h 115"/>
              <a:gd name="T76" fmla="*/ 2147483647 w 375"/>
              <a:gd name="T77" fmla="*/ 2147483647 h 115"/>
              <a:gd name="T78" fmla="*/ 2147483647 w 375"/>
              <a:gd name="T79" fmla="*/ 0 h 1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5"/>
              <a:gd name="T121" fmla="*/ 0 h 115"/>
              <a:gd name="T122" fmla="*/ 375 w 375"/>
              <a:gd name="T123" fmla="*/ 115 h 11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5" h="115">
                <a:moveTo>
                  <a:pt x="24" y="24"/>
                </a:moveTo>
                <a:lnTo>
                  <a:pt x="24" y="24"/>
                </a:lnTo>
                <a:lnTo>
                  <a:pt x="12" y="33"/>
                </a:lnTo>
                <a:lnTo>
                  <a:pt x="5" y="42"/>
                </a:lnTo>
                <a:lnTo>
                  <a:pt x="1" y="51"/>
                </a:lnTo>
                <a:lnTo>
                  <a:pt x="0" y="58"/>
                </a:lnTo>
                <a:lnTo>
                  <a:pt x="1" y="66"/>
                </a:lnTo>
                <a:lnTo>
                  <a:pt x="7" y="73"/>
                </a:lnTo>
                <a:lnTo>
                  <a:pt x="14" y="79"/>
                </a:lnTo>
                <a:lnTo>
                  <a:pt x="24" y="86"/>
                </a:lnTo>
                <a:lnTo>
                  <a:pt x="36" y="91"/>
                </a:lnTo>
                <a:lnTo>
                  <a:pt x="50" y="96"/>
                </a:lnTo>
                <a:lnTo>
                  <a:pt x="82" y="105"/>
                </a:lnTo>
                <a:lnTo>
                  <a:pt x="120" y="110"/>
                </a:lnTo>
                <a:lnTo>
                  <a:pt x="160" y="114"/>
                </a:lnTo>
                <a:lnTo>
                  <a:pt x="185" y="115"/>
                </a:lnTo>
                <a:lnTo>
                  <a:pt x="208" y="114"/>
                </a:lnTo>
                <a:lnTo>
                  <a:pt x="230" y="112"/>
                </a:lnTo>
                <a:lnTo>
                  <a:pt x="251" y="110"/>
                </a:lnTo>
                <a:lnTo>
                  <a:pt x="271" y="107"/>
                </a:lnTo>
                <a:lnTo>
                  <a:pt x="290" y="103"/>
                </a:lnTo>
                <a:lnTo>
                  <a:pt x="307" y="98"/>
                </a:lnTo>
                <a:lnTo>
                  <a:pt x="321" y="93"/>
                </a:lnTo>
                <a:lnTo>
                  <a:pt x="335" y="87"/>
                </a:lnTo>
                <a:lnTo>
                  <a:pt x="347" y="80"/>
                </a:lnTo>
                <a:lnTo>
                  <a:pt x="356" y="73"/>
                </a:lnTo>
                <a:lnTo>
                  <a:pt x="365" y="66"/>
                </a:lnTo>
                <a:lnTo>
                  <a:pt x="370" y="59"/>
                </a:lnTo>
                <a:lnTo>
                  <a:pt x="374" y="52"/>
                </a:lnTo>
                <a:lnTo>
                  <a:pt x="375" y="45"/>
                </a:lnTo>
                <a:lnTo>
                  <a:pt x="374" y="38"/>
                </a:lnTo>
                <a:lnTo>
                  <a:pt x="368" y="30"/>
                </a:lnTo>
                <a:lnTo>
                  <a:pt x="361" y="23"/>
                </a:lnTo>
                <a:lnTo>
                  <a:pt x="353" y="16"/>
                </a:lnTo>
                <a:lnTo>
                  <a:pt x="344" y="10"/>
                </a:lnTo>
                <a:lnTo>
                  <a:pt x="332" y="7"/>
                </a:lnTo>
                <a:lnTo>
                  <a:pt x="319" y="3"/>
                </a:lnTo>
                <a:lnTo>
                  <a:pt x="29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8" name="Freeform 94"/>
          <p:cNvSpPr>
            <a:spLocks/>
          </p:cNvSpPr>
          <p:nvPr/>
        </p:nvSpPr>
        <p:spPr bwMode="auto">
          <a:xfrm>
            <a:off x="4764088" y="3705225"/>
            <a:ext cx="15875" cy="169863"/>
          </a:xfrm>
          <a:custGeom>
            <a:avLst/>
            <a:gdLst>
              <a:gd name="T0" fmla="*/ 2147483647 w 10"/>
              <a:gd name="T1" fmla="*/ 0 h 110"/>
              <a:gd name="T2" fmla="*/ 2147483647 w 10"/>
              <a:gd name="T3" fmla="*/ 0 h 110"/>
              <a:gd name="T4" fmla="*/ 0 w 10"/>
              <a:gd name="T5" fmla="*/ 2147483647 h 110"/>
              <a:gd name="T6" fmla="*/ 2147483647 w 10"/>
              <a:gd name="T7" fmla="*/ 2147483647 h 110"/>
              <a:gd name="T8" fmla="*/ 2147483647 w 10"/>
              <a:gd name="T9" fmla="*/ 2147483647 h 110"/>
              <a:gd name="T10" fmla="*/ 2147483647 w 10"/>
              <a:gd name="T11" fmla="*/ 2147483647 h 1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10"/>
              <a:gd name="T20" fmla="*/ 10 w 10"/>
              <a:gd name="T21" fmla="*/ 110 h 1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10">
                <a:moveTo>
                  <a:pt x="1" y="0"/>
                </a:moveTo>
                <a:lnTo>
                  <a:pt x="1" y="0"/>
                </a:lnTo>
                <a:lnTo>
                  <a:pt x="0" y="24"/>
                </a:lnTo>
                <a:lnTo>
                  <a:pt x="1" y="54"/>
                </a:lnTo>
                <a:lnTo>
                  <a:pt x="7" y="84"/>
                </a:lnTo>
                <a:lnTo>
                  <a:pt x="10" y="11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9" name="Freeform 95"/>
          <p:cNvSpPr>
            <a:spLocks/>
          </p:cNvSpPr>
          <p:nvPr/>
        </p:nvSpPr>
        <p:spPr bwMode="auto">
          <a:xfrm>
            <a:off x="4757738" y="3856038"/>
            <a:ext cx="41275" cy="53975"/>
          </a:xfrm>
          <a:custGeom>
            <a:avLst/>
            <a:gdLst>
              <a:gd name="T0" fmla="*/ 2147483647 w 26"/>
              <a:gd name="T1" fmla="*/ 2147483647 h 35"/>
              <a:gd name="T2" fmla="*/ 0 w 26"/>
              <a:gd name="T3" fmla="*/ 2147483647 h 35"/>
              <a:gd name="T4" fmla="*/ 2147483647 w 26"/>
              <a:gd name="T5" fmla="*/ 2147483647 h 35"/>
              <a:gd name="T6" fmla="*/ 2147483647 w 26"/>
              <a:gd name="T7" fmla="*/ 0 h 35"/>
              <a:gd name="T8" fmla="*/ 2147483647 w 26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5"/>
              <a:gd name="T17" fmla="*/ 26 w 26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5">
                <a:moveTo>
                  <a:pt x="19" y="35"/>
                </a:moveTo>
                <a:lnTo>
                  <a:pt x="0" y="5"/>
                </a:lnTo>
                <a:lnTo>
                  <a:pt x="14" y="10"/>
                </a:lnTo>
                <a:lnTo>
                  <a:pt x="26" y="0"/>
                </a:lnTo>
                <a:lnTo>
                  <a:pt x="1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0" name="Rectangle 8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Fig. 27.5</a:t>
            </a:r>
          </a:p>
        </p:txBody>
      </p:sp>
      <p:sp>
        <p:nvSpPr>
          <p:cNvPr id="12361" name="Freeform 59"/>
          <p:cNvSpPr>
            <a:spLocks/>
          </p:cNvSpPr>
          <p:nvPr/>
        </p:nvSpPr>
        <p:spPr bwMode="auto">
          <a:xfrm>
            <a:off x="1639888" y="3309938"/>
            <a:ext cx="280987" cy="136525"/>
          </a:xfrm>
          <a:custGeom>
            <a:avLst/>
            <a:gdLst>
              <a:gd name="T0" fmla="*/ 2147483647 w 182"/>
              <a:gd name="T1" fmla="*/ 2147483647 h 89"/>
              <a:gd name="T2" fmla="*/ 2147483647 w 182"/>
              <a:gd name="T3" fmla="*/ 2147483647 h 89"/>
              <a:gd name="T4" fmla="*/ 0 w 182"/>
              <a:gd name="T5" fmla="*/ 0 h 89"/>
              <a:gd name="T6" fmla="*/ 0 60000 65536"/>
              <a:gd name="T7" fmla="*/ 0 60000 65536"/>
              <a:gd name="T8" fmla="*/ 0 60000 65536"/>
              <a:gd name="T9" fmla="*/ 0 w 182"/>
              <a:gd name="T10" fmla="*/ 0 h 89"/>
              <a:gd name="T11" fmla="*/ 182 w 18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89">
                <a:moveTo>
                  <a:pt x="182" y="89"/>
                </a:moveTo>
                <a:lnTo>
                  <a:pt x="119" y="8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2" name="Freeform 60"/>
          <p:cNvSpPr>
            <a:spLocks/>
          </p:cNvSpPr>
          <p:nvPr/>
        </p:nvSpPr>
        <p:spPr bwMode="auto">
          <a:xfrm>
            <a:off x="1292225" y="3449638"/>
            <a:ext cx="615950" cy="177800"/>
          </a:xfrm>
          <a:custGeom>
            <a:avLst/>
            <a:gdLst>
              <a:gd name="T0" fmla="*/ 2147483647 w 400"/>
              <a:gd name="T1" fmla="*/ 2147483647 h 115"/>
              <a:gd name="T2" fmla="*/ 2147483647 w 400"/>
              <a:gd name="T3" fmla="*/ 2147483647 h 115"/>
              <a:gd name="T4" fmla="*/ 0 w 400"/>
              <a:gd name="T5" fmla="*/ 0 h 115"/>
              <a:gd name="T6" fmla="*/ 0 60000 65536"/>
              <a:gd name="T7" fmla="*/ 0 60000 65536"/>
              <a:gd name="T8" fmla="*/ 0 60000 65536"/>
              <a:gd name="T9" fmla="*/ 0 w 400"/>
              <a:gd name="T10" fmla="*/ 0 h 115"/>
              <a:gd name="T11" fmla="*/ 400 w 400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115">
                <a:moveTo>
                  <a:pt x="400" y="115"/>
                </a:moveTo>
                <a:lnTo>
                  <a:pt x="62" y="11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27.6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828800" y="701675"/>
            <a:ext cx="548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3316" name="Picture 66" descr="sal03717_27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5813" y="915988"/>
            <a:ext cx="50323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8"/>
          <p:cNvSpPr>
            <a:spLocks noChangeShapeType="1"/>
          </p:cNvSpPr>
          <p:nvPr/>
        </p:nvSpPr>
        <p:spPr bwMode="auto">
          <a:xfrm flipH="1">
            <a:off x="4564063" y="4916488"/>
            <a:ext cx="6350" cy="6318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 flipH="1" flipV="1">
            <a:off x="4592638" y="4605338"/>
            <a:ext cx="885825" cy="12922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 flipV="1">
            <a:off x="4573588" y="1871663"/>
            <a:ext cx="0" cy="838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>
            <a:off x="4602163" y="3043238"/>
            <a:ext cx="11239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 flipH="1">
            <a:off x="4583113" y="3043238"/>
            <a:ext cx="971550" cy="8477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Freeform 13"/>
          <p:cNvSpPr>
            <a:spLocks/>
          </p:cNvSpPr>
          <p:nvPr/>
        </p:nvSpPr>
        <p:spPr bwMode="auto">
          <a:xfrm>
            <a:off x="3630613" y="4548188"/>
            <a:ext cx="647700" cy="1457325"/>
          </a:xfrm>
          <a:custGeom>
            <a:avLst/>
            <a:gdLst>
              <a:gd name="T0" fmla="*/ 2147483647 w 408"/>
              <a:gd name="T1" fmla="*/ 0 h 918"/>
              <a:gd name="T2" fmla="*/ 2147483647 w 408"/>
              <a:gd name="T3" fmla="*/ 2147483647 h 918"/>
              <a:gd name="T4" fmla="*/ 0 w 408"/>
              <a:gd name="T5" fmla="*/ 2147483647 h 918"/>
              <a:gd name="T6" fmla="*/ 0 60000 65536"/>
              <a:gd name="T7" fmla="*/ 0 60000 65536"/>
              <a:gd name="T8" fmla="*/ 0 60000 65536"/>
              <a:gd name="T9" fmla="*/ 0 w 408"/>
              <a:gd name="T10" fmla="*/ 0 h 918"/>
              <a:gd name="T11" fmla="*/ 408 w 408"/>
              <a:gd name="T12" fmla="*/ 918 h 9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918">
                <a:moveTo>
                  <a:pt x="408" y="0"/>
                </a:moveTo>
                <a:lnTo>
                  <a:pt x="6" y="554"/>
                </a:lnTo>
                <a:lnTo>
                  <a:pt x="0" y="91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5656263" y="4338638"/>
            <a:ext cx="0" cy="12033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Freeform 16"/>
          <p:cNvSpPr>
            <a:spLocks/>
          </p:cNvSpPr>
          <p:nvPr/>
        </p:nvSpPr>
        <p:spPr bwMode="auto">
          <a:xfrm>
            <a:off x="2773363" y="3871913"/>
            <a:ext cx="1419225" cy="1670050"/>
          </a:xfrm>
          <a:custGeom>
            <a:avLst/>
            <a:gdLst>
              <a:gd name="T0" fmla="*/ 0 w 894"/>
              <a:gd name="T1" fmla="*/ 2147483647 h 1052"/>
              <a:gd name="T2" fmla="*/ 0 w 894"/>
              <a:gd name="T3" fmla="*/ 2147483647 h 1052"/>
              <a:gd name="T4" fmla="*/ 2147483647 w 894"/>
              <a:gd name="T5" fmla="*/ 0 h 1052"/>
              <a:gd name="T6" fmla="*/ 0 60000 65536"/>
              <a:gd name="T7" fmla="*/ 0 60000 65536"/>
              <a:gd name="T8" fmla="*/ 0 60000 65536"/>
              <a:gd name="T9" fmla="*/ 0 w 894"/>
              <a:gd name="T10" fmla="*/ 0 h 1052"/>
              <a:gd name="T11" fmla="*/ 894 w 894"/>
              <a:gd name="T12" fmla="*/ 1052 h 10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1052">
                <a:moveTo>
                  <a:pt x="0" y="1052"/>
                </a:moveTo>
                <a:lnTo>
                  <a:pt x="0" y="986"/>
                </a:lnTo>
                <a:lnTo>
                  <a:pt x="894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5" name="Text Box 59"/>
          <p:cNvSpPr txBox="1">
            <a:spLocks noChangeArrowheads="1"/>
          </p:cNvSpPr>
          <p:nvPr/>
        </p:nvSpPr>
        <p:spPr bwMode="auto">
          <a:xfrm>
            <a:off x="3963988" y="1490663"/>
            <a:ext cx="1368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Location of pubic</a:t>
            </a:r>
          </a:p>
          <a:p>
            <a:r>
              <a:rPr lang="en-US" sz="1200" b="1"/>
              <a:t>symphysis</a:t>
            </a:r>
          </a:p>
        </p:txBody>
      </p:sp>
      <p:sp>
        <p:nvSpPr>
          <p:cNvPr id="13326" name="Text Box 60"/>
          <p:cNvSpPr txBox="1">
            <a:spLocks noChangeArrowheads="1"/>
          </p:cNvSpPr>
          <p:nvPr/>
        </p:nvSpPr>
        <p:spPr bwMode="auto">
          <a:xfrm>
            <a:off x="5767388" y="2960688"/>
            <a:ext cx="1143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Perineal raphe</a:t>
            </a:r>
          </a:p>
        </p:txBody>
      </p:sp>
      <p:sp>
        <p:nvSpPr>
          <p:cNvPr id="13327" name="Text Box 61"/>
          <p:cNvSpPr txBox="1">
            <a:spLocks noChangeArrowheads="1"/>
          </p:cNvSpPr>
          <p:nvPr/>
        </p:nvSpPr>
        <p:spPr bwMode="auto">
          <a:xfrm>
            <a:off x="2132013" y="5557838"/>
            <a:ext cx="1441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Urogenital triangle</a:t>
            </a:r>
          </a:p>
        </p:txBody>
      </p:sp>
      <p:sp>
        <p:nvSpPr>
          <p:cNvPr id="13328" name="Text Box 62"/>
          <p:cNvSpPr txBox="1">
            <a:spLocks noChangeArrowheads="1"/>
          </p:cNvSpPr>
          <p:nvPr/>
        </p:nvSpPr>
        <p:spPr bwMode="auto">
          <a:xfrm>
            <a:off x="3186113" y="6002338"/>
            <a:ext cx="1016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Anal triangle</a:t>
            </a:r>
          </a:p>
        </p:txBody>
      </p:sp>
      <p:sp>
        <p:nvSpPr>
          <p:cNvPr id="13329" name="Text Box 63"/>
          <p:cNvSpPr txBox="1">
            <a:spLocks noChangeArrowheads="1"/>
          </p:cNvSpPr>
          <p:nvPr/>
        </p:nvSpPr>
        <p:spPr bwMode="auto">
          <a:xfrm>
            <a:off x="4176713" y="5557838"/>
            <a:ext cx="917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/>
              <a:t>Location of</a:t>
            </a:r>
          </a:p>
          <a:p>
            <a:pPr algn="ctr"/>
            <a:r>
              <a:rPr lang="en-US" sz="1200" b="1"/>
              <a:t>coccyx</a:t>
            </a:r>
          </a:p>
        </p:txBody>
      </p:sp>
      <p:sp>
        <p:nvSpPr>
          <p:cNvPr id="13330" name="Text Box 64"/>
          <p:cNvSpPr txBox="1">
            <a:spLocks noChangeArrowheads="1"/>
          </p:cNvSpPr>
          <p:nvPr/>
        </p:nvSpPr>
        <p:spPr bwMode="auto">
          <a:xfrm>
            <a:off x="5307013" y="6002338"/>
            <a:ext cx="473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Anus</a:t>
            </a:r>
          </a:p>
        </p:txBody>
      </p:sp>
      <p:sp>
        <p:nvSpPr>
          <p:cNvPr id="13331" name="Text Box 65"/>
          <p:cNvSpPr txBox="1">
            <a:spLocks noChangeArrowheads="1"/>
          </p:cNvSpPr>
          <p:nvPr/>
        </p:nvSpPr>
        <p:spPr bwMode="auto">
          <a:xfrm>
            <a:off x="5624513" y="5557838"/>
            <a:ext cx="1435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Location of ischial</a:t>
            </a:r>
          </a:p>
          <a:p>
            <a:r>
              <a:rPr lang="en-US" sz="1200" b="1"/>
              <a:t>tuberosity</a:t>
            </a:r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 flipV="1">
            <a:off x="4573588" y="1862138"/>
            <a:ext cx="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>
            <a:off x="4602163" y="3043238"/>
            <a:ext cx="11239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 flipH="1">
            <a:off x="4583113" y="3043238"/>
            <a:ext cx="977900" cy="847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5" name="Freeform 17"/>
          <p:cNvSpPr>
            <a:spLocks/>
          </p:cNvSpPr>
          <p:nvPr/>
        </p:nvSpPr>
        <p:spPr bwMode="auto">
          <a:xfrm>
            <a:off x="2773363" y="3871913"/>
            <a:ext cx="1419225" cy="1670050"/>
          </a:xfrm>
          <a:custGeom>
            <a:avLst/>
            <a:gdLst>
              <a:gd name="T0" fmla="*/ 0 w 894"/>
              <a:gd name="T1" fmla="*/ 2147483647 h 1052"/>
              <a:gd name="T2" fmla="*/ 0 w 894"/>
              <a:gd name="T3" fmla="*/ 2147483647 h 1052"/>
              <a:gd name="T4" fmla="*/ 2147483647 w 894"/>
              <a:gd name="T5" fmla="*/ 0 h 1052"/>
              <a:gd name="T6" fmla="*/ 0 60000 65536"/>
              <a:gd name="T7" fmla="*/ 0 60000 65536"/>
              <a:gd name="T8" fmla="*/ 0 60000 65536"/>
              <a:gd name="T9" fmla="*/ 0 w 894"/>
              <a:gd name="T10" fmla="*/ 0 h 1052"/>
              <a:gd name="T11" fmla="*/ 894 w 894"/>
              <a:gd name="T12" fmla="*/ 1052 h 10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1052">
                <a:moveTo>
                  <a:pt x="0" y="1052"/>
                </a:moveTo>
                <a:lnTo>
                  <a:pt x="0" y="986"/>
                </a:lnTo>
                <a:lnTo>
                  <a:pt x="89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6" name="Freeform 22"/>
          <p:cNvSpPr>
            <a:spLocks/>
          </p:cNvSpPr>
          <p:nvPr/>
        </p:nvSpPr>
        <p:spPr bwMode="auto">
          <a:xfrm>
            <a:off x="3627438" y="4554538"/>
            <a:ext cx="647700" cy="1457325"/>
          </a:xfrm>
          <a:custGeom>
            <a:avLst/>
            <a:gdLst>
              <a:gd name="T0" fmla="*/ 2147483647 w 408"/>
              <a:gd name="T1" fmla="*/ 0 h 918"/>
              <a:gd name="T2" fmla="*/ 0 w 408"/>
              <a:gd name="T3" fmla="*/ 2147483647 h 918"/>
              <a:gd name="T4" fmla="*/ 0 w 408"/>
              <a:gd name="T5" fmla="*/ 2147483647 h 918"/>
              <a:gd name="T6" fmla="*/ 0 60000 65536"/>
              <a:gd name="T7" fmla="*/ 0 60000 65536"/>
              <a:gd name="T8" fmla="*/ 0 60000 65536"/>
              <a:gd name="T9" fmla="*/ 0 w 408"/>
              <a:gd name="T10" fmla="*/ 0 h 918"/>
              <a:gd name="T11" fmla="*/ 408 w 408"/>
              <a:gd name="T12" fmla="*/ 918 h 9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918">
                <a:moveTo>
                  <a:pt x="408" y="0"/>
                </a:moveTo>
                <a:lnTo>
                  <a:pt x="0" y="560"/>
                </a:lnTo>
                <a:lnTo>
                  <a:pt x="0" y="91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7" name="Freeform 18"/>
          <p:cNvSpPr>
            <a:spLocks/>
          </p:cNvSpPr>
          <p:nvPr/>
        </p:nvSpPr>
        <p:spPr bwMode="auto">
          <a:xfrm>
            <a:off x="4595813" y="4608513"/>
            <a:ext cx="885825" cy="1400175"/>
          </a:xfrm>
          <a:custGeom>
            <a:avLst/>
            <a:gdLst>
              <a:gd name="T0" fmla="*/ 0 w 558"/>
              <a:gd name="T1" fmla="*/ 0 h 882"/>
              <a:gd name="T2" fmla="*/ 2147483647 w 558"/>
              <a:gd name="T3" fmla="*/ 2147483647 h 882"/>
              <a:gd name="T4" fmla="*/ 2147483647 w 558"/>
              <a:gd name="T5" fmla="*/ 2147483647 h 882"/>
              <a:gd name="T6" fmla="*/ 0 60000 65536"/>
              <a:gd name="T7" fmla="*/ 0 60000 65536"/>
              <a:gd name="T8" fmla="*/ 0 60000 65536"/>
              <a:gd name="T9" fmla="*/ 0 w 558"/>
              <a:gd name="T10" fmla="*/ 0 h 882"/>
              <a:gd name="T11" fmla="*/ 558 w 558"/>
              <a:gd name="T12" fmla="*/ 882 h 8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8" h="882">
                <a:moveTo>
                  <a:pt x="0" y="0"/>
                </a:moveTo>
                <a:lnTo>
                  <a:pt x="558" y="814"/>
                </a:lnTo>
                <a:lnTo>
                  <a:pt x="558" y="8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8" name="Line 15"/>
          <p:cNvSpPr>
            <a:spLocks noChangeShapeType="1"/>
          </p:cNvSpPr>
          <p:nvPr/>
        </p:nvSpPr>
        <p:spPr bwMode="auto">
          <a:xfrm>
            <a:off x="4570413" y="4916488"/>
            <a:ext cx="0" cy="622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9" name="Line 23"/>
          <p:cNvSpPr>
            <a:spLocks noChangeShapeType="1"/>
          </p:cNvSpPr>
          <p:nvPr/>
        </p:nvSpPr>
        <p:spPr bwMode="auto">
          <a:xfrm>
            <a:off x="5656263" y="4329113"/>
            <a:ext cx="0" cy="1203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al03717_27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450" y="306388"/>
            <a:ext cx="62309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27.7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828800" y="163513"/>
            <a:ext cx="5486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>
            <a:off x="5454650" y="2847975"/>
            <a:ext cx="12541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Line 11"/>
          <p:cNvSpPr>
            <a:spLocks noChangeShapeType="1"/>
          </p:cNvSpPr>
          <p:nvPr/>
        </p:nvSpPr>
        <p:spPr bwMode="auto">
          <a:xfrm flipH="1">
            <a:off x="2000250" y="1474788"/>
            <a:ext cx="10572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Line 13"/>
          <p:cNvSpPr>
            <a:spLocks noChangeShapeType="1"/>
          </p:cNvSpPr>
          <p:nvPr/>
        </p:nvSpPr>
        <p:spPr bwMode="auto">
          <a:xfrm flipH="1">
            <a:off x="1281113" y="4152900"/>
            <a:ext cx="2582862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Line 15"/>
          <p:cNvSpPr>
            <a:spLocks noChangeShapeType="1"/>
          </p:cNvSpPr>
          <p:nvPr/>
        </p:nvSpPr>
        <p:spPr bwMode="auto">
          <a:xfrm flipH="1">
            <a:off x="1649413" y="4521200"/>
            <a:ext cx="18256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Line 17"/>
          <p:cNvSpPr>
            <a:spLocks noChangeShapeType="1"/>
          </p:cNvSpPr>
          <p:nvPr/>
        </p:nvSpPr>
        <p:spPr bwMode="auto">
          <a:xfrm flipH="1">
            <a:off x="912813" y="4860925"/>
            <a:ext cx="29559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Line 19"/>
          <p:cNvSpPr>
            <a:spLocks noChangeShapeType="1"/>
          </p:cNvSpPr>
          <p:nvPr/>
        </p:nvSpPr>
        <p:spPr bwMode="auto">
          <a:xfrm flipH="1">
            <a:off x="1879600" y="2147888"/>
            <a:ext cx="14859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Line 21"/>
          <p:cNvSpPr>
            <a:spLocks noChangeShapeType="1"/>
          </p:cNvSpPr>
          <p:nvPr/>
        </p:nvSpPr>
        <p:spPr bwMode="auto">
          <a:xfrm flipH="1">
            <a:off x="1752600" y="2727325"/>
            <a:ext cx="185261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Line 23"/>
          <p:cNvSpPr>
            <a:spLocks noChangeShapeType="1"/>
          </p:cNvSpPr>
          <p:nvPr/>
        </p:nvSpPr>
        <p:spPr bwMode="auto">
          <a:xfrm flipH="1">
            <a:off x="1771650" y="3121025"/>
            <a:ext cx="175736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Line 25"/>
          <p:cNvSpPr>
            <a:spLocks noChangeShapeType="1"/>
          </p:cNvSpPr>
          <p:nvPr/>
        </p:nvSpPr>
        <p:spPr bwMode="auto">
          <a:xfrm flipH="1">
            <a:off x="2055813" y="3644900"/>
            <a:ext cx="17668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Line 26"/>
          <p:cNvSpPr>
            <a:spLocks noChangeShapeType="1"/>
          </p:cNvSpPr>
          <p:nvPr/>
        </p:nvSpPr>
        <p:spPr bwMode="auto">
          <a:xfrm>
            <a:off x="4435475" y="3049588"/>
            <a:ext cx="22733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1" name="Line 28"/>
          <p:cNvSpPr>
            <a:spLocks noChangeShapeType="1"/>
          </p:cNvSpPr>
          <p:nvPr/>
        </p:nvSpPr>
        <p:spPr bwMode="auto">
          <a:xfrm>
            <a:off x="4968875" y="3252788"/>
            <a:ext cx="17399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Line 30"/>
          <p:cNvSpPr>
            <a:spLocks noChangeShapeType="1"/>
          </p:cNvSpPr>
          <p:nvPr/>
        </p:nvSpPr>
        <p:spPr bwMode="auto">
          <a:xfrm>
            <a:off x="6297613" y="3757613"/>
            <a:ext cx="411162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3" name="Line 32"/>
          <p:cNvSpPr>
            <a:spLocks noChangeShapeType="1"/>
          </p:cNvSpPr>
          <p:nvPr/>
        </p:nvSpPr>
        <p:spPr bwMode="auto">
          <a:xfrm>
            <a:off x="6410325" y="4157663"/>
            <a:ext cx="2984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4" name="Line 34"/>
          <p:cNvSpPr>
            <a:spLocks noChangeShapeType="1"/>
          </p:cNvSpPr>
          <p:nvPr/>
        </p:nvSpPr>
        <p:spPr bwMode="auto">
          <a:xfrm>
            <a:off x="4457700" y="4562475"/>
            <a:ext cx="22510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5" name="Line 36"/>
          <p:cNvSpPr>
            <a:spLocks noChangeShapeType="1"/>
          </p:cNvSpPr>
          <p:nvPr/>
        </p:nvSpPr>
        <p:spPr bwMode="auto">
          <a:xfrm>
            <a:off x="4992688" y="4832350"/>
            <a:ext cx="17160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6" name="Line 38"/>
          <p:cNvSpPr>
            <a:spLocks noChangeShapeType="1"/>
          </p:cNvSpPr>
          <p:nvPr/>
        </p:nvSpPr>
        <p:spPr bwMode="auto">
          <a:xfrm>
            <a:off x="5237163" y="5322888"/>
            <a:ext cx="1471612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7" name="Line 40"/>
          <p:cNvSpPr>
            <a:spLocks noChangeShapeType="1"/>
          </p:cNvSpPr>
          <p:nvPr/>
        </p:nvSpPr>
        <p:spPr bwMode="auto">
          <a:xfrm>
            <a:off x="5024438" y="5559425"/>
            <a:ext cx="16843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Freeform 42"/>
          <p:cNvSpPr>
            <a:spLocks/>
          </p:cNvSpPr>
          <p:nvPr/>
        </p:nvSpPr>
        <p:spPr bwMode="auto">
          <a:xfrm>
            <a:off x="3609975" y="3744913"/>
            <a:ext cx="422275" cy="96837"/>
          </a:xfrm>
          <a:custGeom>
            <a:avLst/>
            <a:gdLst>
              <a:gd name="T0" fmla="*/ 0 w 186"/>
              <a:gd name="T1" fmla="*/ 2147483647 h 43"/>
              <a:gd name="T2" fmla="*/ 0 w 186"/>
              <a:gd name="T3" fmla="*/ 0 h 43"/>
              <a:gd name="T4" fmla="*/ 2147483647 w 186"/>
              <a:gd name="T5" fmla="*/ 0 h 43"/>
              <a:gd name="T6" fmla="*/ 2147483647 w 186"/>
              <a:gd name="T7" fmla="*/ 2147483647 h 43"/>
              <a:gd name="T8" fmla="*/ 0 60000 65536"/>
              <a:gd name="T9" fmla="*/ 0 60000 65536"/>
              <a:gd name="T10" fmla="*/ 0 60000 65536"/>
              <a:gd name="T11" fmla="*/ 0 60000 65536"/>
              <a:gd name="T12" fmla="*/ 0 w 186"/>
              <a:gd name="T13" fmla="*/ 0 h 43"/>
              <a:gd name="T14" fmla="*/ 186 w 186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" h="43">
                <a:moveTo>
                  <a:pt x="0" y="43"/>
                </a:moveTo>
                <a:lnTo>
                  <a:pt x="0" y="0"/>
                </a:lnTo>
                <a:lnTo>
                  <a:pt x="186" y="0"/>
                </a:lnTo>
                <a:lnTo>
                  <a:pt x="186" y="4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Line 43"/>
          <p:cNvSpPr>
            <a:spLocks noChangeShapeType="1"/>
          </p:cNvSpPr>
          <p:nvPr/>
        </p:nvSpPr>
        <p:spPr bwMode="auto">
          <a:xfrm flipH="1" flipV="1">
            <a:off x="3817938" y="3638550"/>
            <a:ext cx="47625" cy="1063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0" name="Text Box 138"/>
          <p:cNvSpPr txBox="1">
            <a:spLocks noChangeArrowheads="1"/>
          </p:cNvSpPr>
          <p:nvPr/>
        </p:nvSpPr>
        <p:spPr bwMode="auto">
          <a:xfrm>
            <a:off x="352425" y="1373188"/>
            <a:ext cx="1670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External inguinal ring</a:t>
            </a:r>
          </a:p>
        </p:txBody>
      </p:sp>
      <p:sp>
        <p:nvSpPr>
          <p:cNvPr id="14361" name="Text Box 139"/>
          <p:cNvSpPr txBox="1">
            <a:spLocks noChangeArrowheads="1"/>
          </p:cNvSpPr>
          <p:nvPr/>
        </p:nvSpPr>
        <p:spPr bwMode="auto">
          <a:xfrm>
            <a:off x="352425" y="1844675"/>
            <a:ext cx="1263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Spermatic cord:</a:t>
            </a:r>
          </a:p>
        </p:txBody>
      </p:sp>
      <p:sp>
        <p:nvSpPr>
          <p:cNvPr id="14362" name="Text Box 140"/>
          <p:cNvSpPr txBox="1">
            <a:spLocks noChangeArrowheads="1"/>
          </p:cNvSpPr>
          <p:nvPr/>
        </p:nvSpPr>
        <p:spPr bwMode="auto">
          <a:xfrm>
            <a:off x="481013" y="2043113"/>
            <a:ext cx="142081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Cremaster muscle</a:t>
            </a:r>
          </a:p>
        </p:txBody>
      </p:sp>
      <p:sp>
        <p:nvSpPr>
          <p:cNvPr id="14363" name="Text Box 141"/>
          <p:cNvSpPr txBox="1">
            <a:spLocks noChangeArrowheads="1"/>
          </p:cNvSpPr>
          <p:nvPr/>
        </p:nvSpPr>
        <p:spPr bwMode="auto">
          <a:xfrm>
            <a:off x="481013" y="2624138"/>
            <a:ext cx="12747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Testicular artery</a:t>
            </a:r>
          </a:p>
        </p:txBody>
      </p:sp>
      <p:sp>
        <p:nvSpPr>
          <p:cNvPr id="14364" name="Text Box 142"/>
          <p:cNvSpPr txBox="1">
            <a:spLocks noChangeArrowheads="1"/>
          </p:cNvSpPr>
          <p:nvPr/>
        </p:nvSpPr>
        <p:spPr bwMode="auto">
          <a:xfrm>
            <a:off x="481013" y="3022600"/>
            <a:ext cx="1295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Ductus deferens</a:t>
            </a:r>
          </a:p>
        </p:txBody>
      </p:sp>
      <p:sp>
        <p:nvSpPr>
          <p:cNvPr id="14365" name="Text Box 143"/>
          <p:cNvSpPr txBox="1">
            <a:spLocks noChangeArrowheads="1"/>
          </p:cNvSpPr>
          <p:nvPr/>
        </p:nvSpPr>
        <p:spPr bwMode="auto">
          <a:xfrm>
            <a:off x="481013" y="3549650"/>
            <a:ext cx="1563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Pampiniform plexus</a:t>
            </a:r>
          </a:p>
        </p:txBody>
      </p:sp>
      <p:sp>
        <p:nvSpPr>
          <p:cNvPr id="14366" name="Text Box 144"/>
          <p:cNvSpPr txBox="1">
            <a:spLocks noChangeArrowheads="1"/>
          </p:cNvSpPr>
          <p:nvPr/>
        </p:nvSpPr>
        <p:spPr bwMode="auto">
          <a:xfrm>
            <a:off x="371475" y="4037013"/>
            <a:ext cx="915988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Epididymis</a:t>
            </a:r>
          </a:p>
        </p:txBody>
      </p:sp>
      <p:sp>
        <p:nvSpPr>
          <p:cNvPr id="14367" name="Text Box 145"/>
          <p:cNvSpPr txBox="1">
            <a:spLocks noChangeArrowheads="1"/>
          </p:cNvSpPr>
          <p:nvPr/>
        </p:nvSpPr>
        <p:spPr bwMode="auto">
          <a:xfrm>
            <a:off x="371475" y="4418013"/>
            <a:ext cx="12811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Tunica vaginalis</a:t>
            </a:r>
          </a:p>
        </p:txBody>
      </p:sp>
      <p:sp>
        <p:nvSpPr>
          <p:cNvPr id="14368" name="Text Box 146"/>
          <p:cNvSpPr txBox="1">
            <a:spLocks noChangeArrowheads="1"/>
          </p:cNvSpPr>
          <p:nvPr/>
        </p:nvSpPr>
        <p:spPr bwMode="auto">
          <a:xfrm>
            <a:off x="371475" y="4762500"/>
            <a:ext cx="5254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Testis</a:t>
            </a:r>
          </a:p>
        </p:txBody>
      </p:sp>
      <p:sp>
        <p:nvSpPr>
          <p:cNvPr id="14369" name="Text Box 147"/>
          <p:cNvSpPr txBox="1">
            <a:spLocks noChangeArrowheads="1"/>
          </p:cNvSpPr>
          <p:nvPr/>
        </p:nvSpPr>
        <p:spPr bwMode="auto">
          <a:xfrm>
            <a:off x="6751638" y="2762250"/>
            <a:ext cx="1905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Fascia of spermatic cord</a:t>
            </a:r>
          </a:p>
        </p:txBody>
      </p:sp>
      <p:sp>
        <p:nvSpPr>
          <p:cNvPr id="14370" name="Text Box 148"/>
          <p:cNvSpPr txBox="1">
            <a:spLocks noChangeArrowheads="1"/>
          </p:cNvSpPr>
          <p:nvPr/>
        </p:nvSpPr>
        <p:spPr bwMode="auto">
          <a:xfrm>
            <a:off x="6751638" y="2960688"/>
            <a:ext cx="19923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Superficial fascia of penis</a:t>
            </a:r>
          </a:p>
        </p:txBody>
      </p:sp>
      <p:sp>
        <p:nvSpPr>
          <p:cNvPr id="14371" name="Text Box 149"/>
          <p:cNvSpPr txBox="1">
            <a:spLocks noChangeArrowheads="1"/>
          </p:cNvSpPr>
          <p:nvPr/>
        </p:nvSpPr>
        <p:spPr bwMode="auto">
          <a:xfrm>
            <a:off x="6751638" y="3160713"/>
            <a:ext cx="1581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Deep fascia of penis</a:t>
            </a:r>
          </a:p>
        </p:txBody>
      </p:sp>
      <p:sp>
        <p:nvSpPr>
          <p:cNvPr id="14372" name="Text Box 150"/>
          <p:cNvSpPr txBox="1">
            <a:spLocks noChangeArrowheads="1"/>
          </p:cNvSpPr>
          <p:nvPr/>
        </p:nvSpPr>
        <p:spPr bwMode="auto">
          <a:xfrm>
            <a:off x="6751638" y="3667125"/>
            <a:ext cx="14430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Prepuce (foreskin)</a:t>
            </a:r>
          </a:p>
        </p:txBody>
      </p:sp>
      <p:sp>
        <p:nvSpPr>
          <p:cNvPr id="14373" name="Text Box 151"/>
          <p:cNvSpPr txBox="1">
            <a:spLocks noChangeArrowheads="1"/>
          </p:cNvSpPr>
          <p:nvPr/>
        </p:nvSpPr>
        <p:spPr bwMode="auto">
          <a:xfrm>
            <a:off x="6751638" y="4065588"/>
            <a:ext cx="5207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Glans</a:t>
            </a:r>
          </a:p>
        </p:txBody>
      </p:sp>
      <p:sp>
        <p:nvSpPr>
          <p:cNvPr id="14374" name="Text Box 152"/>
          <p:cNvSpPr txBox="1">
            <a:spLocks noChangeArrowheads="1"/>
          </p:cNvSpPr>
          <p:nvPr/>
        </p:nvSpPr>
        <p:spPr bwMode="auto">
          <a:xfrm>
            <a:off x="6751638" y="4468813"/>
            <a:ext cx="20526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Median septum of scrotum</a:t>
            </a:r>
          </a:p>
        </p:txBody>
      </p:sp>
      <p:sp>
        <p:nvSpPr>
          <p:cNvPr id="14375" name="Text Box 153"/>
          <p:cNvSpPr txBox="1">
            <a:spLocks noChangeArrowheads="1"/>
          </p:cNvSpPr>
          <p:nvPr/>
        </p:nvSpPr>
        <p:spPr bwMode="auto">
          <a:xfrm>
            <a:off x="6751638" y="4741863"/>
            <a:ext cx="1422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Cremaster muscle</a:t>
            </a:r>
          </a:p>
        </p:txBody>
      </p:sp>
      <p:sp>
        <p:nvSpPr>
          <p:cNvPr id="14376" name="Text Box 154"/>
          <p:cNvSpPr txBox="1">
            <a:spLocks noChangeArrowheads="1"/>
          </p:cNvSpPr>
          <p:nvPr/>
        </p:nvSpPr>
        <p:spPr bwMode="auto">
          <a:xfrm>
            <a:off x="6751638" y="5224463"/>
            <a:ext cx="11509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Dartos muscle</a:t>
            </a:r>
          </a:p>
        </p:txBody>
      </p:sp>
      <p:sp>
        <p:nvSpPr>
          <p:cNvPr id="14377" name="Text Box 155"/>
          <p:cNvSpPr txBox="1">
            <a:spLocks noChangeArrowheads="1"/>
          </p:cNvSpPr>
          <p:nvPr/>
        </p:nvSpPr>
        <p:spPr bwMode="auto">
          <a:xfrm>
            <a:off x="6751638" y="5465763"/>
            <a:ext cx="9652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Scrotal skin</a:t>
            </a:r>
          </a:p>
        </p:txBody>
      </p:sp>
      <p:sp>
        <p:nvSpPr>
          <p:cNvPr id="14378" name="Line 10"/>
          <p:cNvSpPr>
            <a:spLocks noChangeShapeType="1"/>
          </p:cNvSpPr>
          <p:nvPr/>
        </p:nvSpPr>
        <p:spPr bwMode="auto">
          <a:xfrm>
            <a:off x="5454650" y="2849563"/>
            <a:ext cx="1254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9" name="Line 12"/>
          <p:cNvSpPr>
            <a:spLocks noChangeShapeType="1"/>
          </p:cNvSpPr>
          <p:nvPr/>
        </p:nvSpPr>
        <p:spPr bwMode="auto">
          <a:xfrm flipH="1">
            <a:off x="2000250" y="1473200"/>
            <a:ext cx="1057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0" name="Line 14"/>
          <p:cNvSpPr>
            <a:spLocks noChangeShapeType="1"/>
          </p:cNvSpPr>
          <p:nvPr/>
        </p:nvSpPr>
        <p:spPr bwMode="auto">
          <a:xfrm flipH="1">
            <a:off x="1281113" y="4149725"/>
            <a:ext cx="2582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1" name="Line 16"/>
          <p:cNvSpPr>
            <a:spLocks noChangeShapeType="1"/>
          </p:cNvSpPr>
          <p:nvPr/>
        </p:nvSpPr>
        <p:spPr bwMode="auto">
          <a:xfrm flipH="1">
            <a:off x="1649413" y="4519613"/>
            <a:ext cx="182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2" name="Line 18"/>
          <p:cNvSpPr>
            <a:spLocks noChangeShapeType="1"/>
          </p:cNvSpPr>
          <p:nvPr/>
        </p:nvSpPr>
        <p:spPr bwMode="auto">
          <a:xfrm flipH="1">
            <a:off x="912813" y="4859338"/>
            <a:ext cx="2955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3" name="Line 20"/>
          <p:cNvSpPr>
            <a:spLocks noChangeShapeType="1"/>
          </p:cNvSpPr>
          <p:nvPr/>
        </p:nvSpPr>
        <p:spPr bwMode="auto">
          <a:xfrm flipH="1">
            <a:off x="1879600" y="2144713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4" name="Line 22"/>
          <p:cNvSpPr>
            <a:spLocks noChangeShapeType="1"/>
          </p:cNvSpPr>
          <p:nvPr/>
        </p:nvSpPr>
        <p:spPr bwMode="auto">
          <a:xfrm flipH="1">
            <a:off x="1752600" y="2727325"/>
            <a:ext cx="1852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5" name="Line 24"/>
          <p:cNvSpPr>
            <a:spLocks noChangeShapeType="1"/>
          </p:cNvSpPr>
          <p:nvPr/>
        </p:nvSpPr>
        <p:spPr bwMode="auto">
          <a:xfrm flipH="1">
            <a:off x="1771650" y="3119438"/>
            <a:ext cx="1757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6" name="Line 27"/>
          <p:cNvSpPr>
            <a:spLocks noChangeShapeType="1"/>
          </p:cNvSpPr>
          <p:nvPr/>
        </p:nvSpPr>
        <p:spPr bwMode="auto">
          <a:xfrm>
            <a:off x="4435475" y="3046413"/>
            <a:ext cx="2273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7" name="Line 29"/>
          <p:cNvSpPr>
            <a:spLocks noChangeShapeType="1"/>
          </p:cNvSpPr>
          <p:nvPr/>
        </p:nvSpPr>
        <p:spPr bwMode="auto">
          <a:xfrm>
            <a:off x="4968875" y="3251200"/>
            <a:ext cx="1739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8" name="Line 31"/>
          <p:cNvSpPr>
            <a:spLocks noChangeShapeType="1"/>
          </p:cNvSpPr>
          <p:nvPr/>
        </p:nvSpPr>
        <p:spPr bwMode="auto">
          <a:xfrm>
            <a:off x="6297613" y="3760788"/>
            <a:ext cx="411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9" name="Line 33"/>
          <p:cNvSpPr>
            <a:spLocks noChangeShapeType="1"/>
          </p:cNvSpPr>
          <p:nvPr/>
        </p:nvSpPr>
        <p:spPr bwMode="auto">
          <a:xfrm>
            <a:off x="6410325" y="4159250"/>
            <a:ext cx="298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0" name="Line 35"/>
          <p:cNvSpPr>
            <a:spLocks noChangeShapeType="1"/>
          </p:cNvSpPr>
          <p:nvPr/>
        </p:nvSpPr>
        <p:spPr bwMode="auto">
          <a:xfrm>
            <a:off x="4457700" y="4562475"/>
            <a:ext cx="2251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1" name="Line 37"/>
          <p:cNvSpPr>
            <a:spLocks noChangeShapeType="1"/>
          </p:cNvSpPr>
          <p:nvPr/>
        </p:nvSpPr>
        <p:spPr bwMode="auto">
          <a:xfrm>
            <a:off x="4992688" y="4833938"/>
            <a:ext cx="17160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2" name="Line 39"/>
          <p:cNvSpPr>
            <a:spLocks noChangeShapeType="1"/>
          </p:cNvSpPr>
          <p:nvPr/>
        </p:nvSpPr>
        <p:spPr bwMode="auto">
          <a:xfrm>
            <a:off x="5237163" y="5322888"/>
            <a:ext cx="1471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3" name="Line 41"/>
          <p:cNvSpPr>
            <a:spLocks noChangeShapeType="1"/>
          </p:cNvSpPr>
          <p:nvPr/>
        </p:nvSpPr>
        <p:spPr bwMode="auto">
          <a:xfrm>
            <a:off x="5024438" y="5556250"/>
            <a:ext cx="1684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4" name="Freeform 44"/>
          <p:cNvSpPr>
            <a:spLocks/>
          </p:cNvSpPr>
          <p:nvPr/>
        </p:nvSpPr>
        <p:spPr bwMode="auto">
          <a:xfrm>
            <a:off x="3609975" y="3741738"/>
            <a:ext cx="427038" cy="104775"/>
          </a:xfrm>
          <a:custGeom>
            <a:avLst/>
            <a:gdLst>
              <a:gd name="T0" fmla="*/ 0 w 189"/>
              <a:gd name="T1" fmla="*/ 2147483647 h 46"/>
              <a:gd name="T2" fmla="*/ 0 w 189"/>
              <a:gd name="T3" fmla="*/ 0 h 46"/>
              <a:gd name="T4" fmla="*/ 2147483647 w 189"/>
              <a:gd name="T5" fmla="*/ 0 h 46"/>
              <a:gd name="T6" fmla="*/ 2147483647 w 189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189"/>
              <a:gd name="T13" fmla="*/ 0 h 46"/>
              <a:gd name="T14" fmla="*/ 189 w 189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" h="46">
                <a:moveTo>
                  <a:pt x="0" y="46"/>
                </a:moveTo>
                <a:lnTo>
                  <a:pt x="0" y="0"/>
                </a:lnTo>
                <a:lnTo>
                  <a:pt x="189" y="0"/>
                </a:lnTo>
                <a:lnTo>
                  <a:pt x="189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5" name="Freeform 45"/>
          <p:cNvSpPr>
            <a:spLocks/>
          </p:cNvSpPr>
          <p:nvPr/>
        </p:nvSpPr>
        <p:spPr bwMode="auto">
          <a:xfrm>
            <a:off x="2055813" y="3643313"/>
            <a:ext cx="1766887" cy="98425"/>
          </a:xfrm>
          <a:custGeom>
            <a:avLst/>
            <a:gdLst>
              <a:gd name="T0" fmla="*/ 2147483647 w 820"/>
              <a:gd name="T1" fmla="*/ 2147483647 h 44"/>
              <a:gd name="T2" fmla="*/ 2147483647 w 820"/>
              <a:gd name="T3" fmla="*/ 0 h 44"/>
              <a:gd name="T4" fmla="*/ 0 w 820"/>
              <a:gd name="T5" fmla="*/ 0 h 44"/>
              <a:gd name="T6" fmla="*/ 0 60000 65536"/>
              <a:gd name="T7" fmla="*/ 0 60000 65536"/>
              <a:gd name="T8" fmla="*/ 0 60000 65536"/>
              <a:gd name="T9" fmla="*/ 0 w 820"/>
              <a:gd name="T10" fmla="*/ 0 h 44"/>
              <a:gd name="T11" fmla="*/ 820 w 82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0" h="44">
                <a:moveTo>
                  <a:pt x="820" y="44"/>
                </a:moveTo>
                <a:lnTo>
                  <a:pt x="820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27.8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286000" y="506413"/>
            <a:ext cx="457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5364" name="Picture 4" descr="sal03717_27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38" y="1081088"/>
            <a:ext cx="340677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4156075" y="4773613"/>
            <a:ext cx="0" cy="4381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Freeform 9"/>
          <p:cNvSpPr>
            <a:spLocks/>
          </p:cNvSpPr>
          <p:nvPr/>
        </p:nvSpPr>
        <p:spPr bwMode="auto">
          <a:xfrm>
            <a:off x="4105275" y="5160963"/>
            <a:ext cx="104775" cy="174625"/>
          </a:xfrm>
          <a:custGeom>
            <a:avLst/>
            <a:gdLst>
              <a:gd name="T0" fmla="*/ 2147483647 w 66"/>
              <a:gd name="T1" fmla="*/ 2147483647 h 110"/>
              <a:gd name="T2" fmla="*/ 2147483647 w 66"/>
              <a:gd name="T3" fmla="*/ 0 h 110"/>
              <a:gd name="T4" fmla="*/ 2147483647 w 66"/>
              <a:gd name="T5" fmla="*/ 2147483647 h 110"/>
              <a:gd name="T6" fmla="*/ 2147483647 w 66"/>
              <a:gd name="T7" fmla="*/ 2147483647 h 110"/>
              <a:gd name="T8" fmla="*/ 2147483647 w 66"/>
              <a:gd name="T9" fmla="*/ 2147483647 h 110"/>
              <a:gd name="T10" fmla="*/ 2147483647 w 66"/>
              <a:gd name="T11" fmla="*/ 2147483647 h 110"/>
              <a:gd name="T12" fmla="*/ 2147483647 w 66"/>
              <a:gd name="T13" fmla="*/ 2147483647 h 110"/>
              <a:gd name="T14" fmla="*/ 2147483647 w 66"/>
              <a:gd name="T15" fmla="*/ 2147483647 h 110"/>
              <a:gd name="T16" fmla="*/ 0 w 66"/>
              <a:gd name="T17" fmla="*/ 2147483647 h 110"/>
              <a:gd name="T18" fmla="*/ 0 w 66"/>
              <a:gd name="T19" fmla="*/ 0 h 110"/>
              <a:gd name="T20" fmla="*/ 2147483647 w 66"/>
              <a:gd name="T21" fmla="*/ 2147483647 h 1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"/>
              <a:gd name="T34" fmla="*/ 0 h 110"/>
              <a:gd name="T35" fmla="*/ 66 w 66"/>
              <a:gd name="T36" fmla="*/ 110 h 1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" h="110">
                <a:moveTo>
                  <a:pt x="32" y="20"/>
                </a:moveTo>
                <a:lnTo>
                  <a:pt x="66" y="0"/>
                </a:lnTo>
                <a:lnTo>
                  <a:pt x="66" y="2"/>
                </a:lnTo>
                <a:lnTo>
                  <a:pt x="50" y="48"/>
                </a:lnTo>
                <a:lnTo>
                  <a:pt x="32" y="110"/>
                </a:lnTo>
                <a:lnTo>
                  <a:pt x="14" y="48"/>
                </a:lnTo>
                <a:lnTo>
                  <a:pt x="0" y="2"/>
                </a:lnTo>
                <a:lnTo>
                  <a:pt x="0" y="0"/>
                </a:lnTo>
                <a:lnTo>
                  <a:pt x="3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>
            <a:off x="4441825" y="5849938"/>
            <a:ext cx="0" cy="18732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Freeform 11"/>
          <p:cNvSpPr>
            <a:spLocks/>
          </p:cNvSpPr>
          <p:nvPr/>
        </p:nvSpPr>
        <p:spPr bwMode="auto">
          <a:xfrm>
            <a:off x="4391025" y="5986463"/>
            <a:ext cx="104775" cy="174625"/>
          </a:xfrm>
          <a:custGeom>
            <a:avLst/>
            <a:gdLst>
              <a:gd name="T0" fmla="*/ 2147483647 w 66"/>
              <a:gd name="T1" fmla="*/ 2147483647 h 110"/>
              <a:gd name="T2" fmla="*/ 2147483647 w 66"/>
              <a:gd name="T3" fmla="*/ 0 h 110"/>
              <a:gd name="T4" fmla="*/ 2147483647 w 66"/>
              <a:gd name="T5" fmla="*/ 2147483647 h 110"/>
              <a:gd name="T6" fmla="*/ 2147483647 w 66"/>
              <a:gd name="T7" fmla="*/ 2147483647 h 110"/>
              <a:gd name="T8" fmla="*/ 2147483647 w 66"/>
              <a:gd name="T9" fmla="*/ 2147483647 h 110"/>
              <a:gd name="T10" fmla="*/ 2147483647 w 66"/>
              <a:gd name="T11" fmla="*/ 2147483647 h 110"/>
              <a:gd name="T12" fmla="*/ 2147483647 w 66"/>
              <a:gd name="T13" fmla="*/ 2147483647 h 110"/>
              <a:gd name="T14" fmla="*/ 2147483647 w 66"/>
              <a:gd name="T15" fmla="*/ 2147483647 h 110"/>
              <a:gd name="T16" fmla="*/ 0 w 66"/>
              <a:gd name="T17" fmla="*/ 2147483647 h 110"/>
              <a:gd name="T18" fmla="*/ 0 w 66"/>
              <a:gd name="T19" fmla="*/ 0 h 110"/>
              <a:gd name="T20" fmla="*/ 2147483647 w 66"/>
              <a:gd name="T21" fmla="*/ 2147483647 h 1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"/>
              <a:gd name="T34" fmla="*/ 0 h 110"/>
              <a:gd name="T35" fmla="*/ 66 w 66"/>
              <a:gd name="T36" fmla="*/ 110 h 1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" h="110">
                <a:moveTo>
                  <a:pt x="32" y="20"/>
                </a:moveTo>
                <a:lnTo>
                  <a:pt x="66" y="0"/>
                </a:lnTo>
                <a:lnTo>
                  <a:pt x="66" y="2"/>
                </a:lnTo>
                <a:lnTo>
                  <a:pt x="50" y="48"/>
                </a:lnTo>
                <a:lnTo>
                  <a:pt x="32" y="110"/>
                </a:lnTo>
                <a:lnTo>
                  <a:pt x="14" y="48"/>
                </a:lnTo>
                <a:lnTo>
                  <a:pt x="0" y="2"/>
                </a:lnTo>
                <a:lnTo>
                  <a:pt x="0" y="0"/>
                </a:lnTo>
                <a:lnTo>
                  <a:pt x="3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 flipV="1">
            <a:off x="4429125" y="1185863"/>
            <a:ext cx="0" cy="18732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Freeform 13"/>
          <p:cNvSpPr>
            <a:spLocks/>
          </p:cNvSpPr>
          <p:nvPr/>
        </p:nvSpPr>
        <p:spPr bwMode="auto">
          <a:xfrm>
            <a:off x="4375150" y="1065213"/>
            <a:ext cx="104775" cy="171450"/>
          </a:xfrm>
          <a:custGeom>
            <a:avLst/>
            <a:gdLst>
              <a:gd name="T0" fmla="*/ 2147483647 w 66"/>
              <a:gd name="T1" fmla="*/ 2147483647 h 108"/>
              <a:gd name="T2" fmla="*/ 2147483647 w 66"/>
              <a:gd name="T3" fmla="*/ 2147483647 h 108"/>
              <a:gd name="T4" fmla="*/ 0 w 66"/>
              <a:gd name="T5" fmla="*/ 2147483647 h 108"/>
              <a:gd name="T6" fmla="*/ 0 w 66"/>
              <a:gd name="T7" fmla="*/ 2147483647 h 108"/>
              <a:gd name="T8" fmla="*/ 2147483647 w 66"/>
              <a:gd name="T9" fmla="*/ 2147483647 h 108"/>
              <a:gd name="T10" fmla="*/ 2147483647 w 66"/>
              <a:gd name="T11" fmla="*/ 0 h 108"/>
              <a:gd name="T12" fmla="*/ 2147483647 w 66"/>
              <a:gd name="T13" fmla="*/ 0 h 108"/>
              <a:gd name="T14" fmla="*/ 2147483647 w 66"/>
              <a:gd name="T15" fmla="*/ 2147483647 h 108"/>
              <a:gd name="T16" fmla="*/ 2147483647 w 66"/>
              <a:gd name="T17" fmla="*/ 2147483647 h 108"/>
              <a:gd name="T18" fmla="*/ 2147483647 w 66"/>
              <a:gd name="T19" fmla="*/ 2147483647 h 108"/>
              <a:gd name="T20" fmla="*/ 2147483647 w 66"/>
              <a:gd name="T21" fmla="*/ 2147483647 h 1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"/>
              <a:gd name="T34" fmla="*/ 0 h 108"/>
              <a:gd name="T35" fmla="*/ 66 w 66"/>
              <a:gd name="T36" fmla="*/ 108 h 1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" h="108">
                <a:moveTo>
                  <a:pt x="34" y="88"/>
                </a:moveTo>
                <a:lnTo>
                  <a:pt x="2" y="108"/>
                </a:lnTo>
                <a:lnTo>
                  <a:pt x="0" y="108"/>
                </a:lnTo>
                <a:lnTo>
                  <a:pt x="16" y="60"/>
                </a:lnTo>
                <a:lnTo>
                  <a:pt x="34" y="0"/>
                </a:lnTo>
                <a:lnTo>
                  <a:pt x="52" y="60"/>
                </a:lnTo>
                <a:lnTo>
                  <a:pt x="66" y="10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4156075" y="2474913"/>
            <a:ext cx="0" cy="4381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Freeform 15"/>
          <p:cNvSpPr>
            <a:spLocks/>
          </p:cNvSpPr>
          <p:nvPr/>
        </p:nvSpPr>
        <p:spPr bwMode="auto">
          <a:xfrm>
            <a:off x="4105275" y="2862263"/>
            <a:ext cx="104775" cy="174625"/>
          </a:xfrm>
          <a:custGeom>
            <a:avLst/>
            <a:gdLst>
              <a:gd name="T0" fmla="*/ 2147483647 w 66"/>
              <a:gd name="T1" fmla="*/ 2147483647 h 110"/>
              <a:gd name="T2" fmla="*/ 2147483647 w 66"/>
              <a:gd name="T3" fmla="*/ 0 h 110"/>
              <a:gd name="T4" fmla="*/ 2147483647 w 66"/>
              <a:gd name="T5" fmla="*/ 2147483647 h 110"/>
              <a:gd name="T6" fmla="*/ 2147483647 w 66"/>
              <a:gd name="T7" fmla="*/ 2147483647 h 110"/>
              <a:gd name="T8" fmla="*/ 2147483647 w 66"/>
              <a:gd name="T9" fmla="*/ 2147483647 h 110"/>
              <a:gd name="T10" fmla="*/ 2147483647 w 66"/>
              <a:gd name="T11" fmla="*/ 2147483647 h 110"/>
              <a:gd name="T12" fmla="*/ 2147483647 w 66"/>
              <a:gd name="T13" fmla="*/ 2147483647 h 110"/>
              <a:gd name="T14" fmla="*/ 2147483647 w 66"/>
              <a:gd name="T15" fmla="*/ 2147483647 h 110"/>
              <a:gd name="T16" fmla="*/ 0 w 66"/>
              <a:gd name="T17" fmla="*/ 2147483647 h 110"/>
              <a:gd name="T18" fmla="*/ 0 w 66"/>
              <a:gd name="T19" fmla="*/ 0 h 110"/>
              <a:gd name="T20" fmla="*/ 2147483647 w 66"/>
              <a:gd name="T21" fmla="*/ 2147483647 h 1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"/>
              <a:gd name="T34" fmla="*/ 0 h 110"/>
              <a:gd name="T35" fmla="*/ 66 w 66"/>
              <a:gd name="T36" fmla="*/ 110 h 1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" h="110">
                <a:moveTo>
                  <a:pt x="32" y="20"/>
                </a:moveTo>
                <a:lnTo>
                  <a:pt x="66" y="0"/>
                </a:lnTo>
                <a:lnTo>
                  <a:pt x="66" y="2"/>
                </a:lnTo>
                <a:lnTo>
                  <a:pt x="50" y="48"/>
                </a:lnTo>
                <a:lnTo>
                  <a:pt x="32" y="110"/>
                </a:lnTo>
                <a:lnTo>
                  <a:pt x="14" y="48"/>
                </a:lnTo>
                <a:lnTo>
                  <a:pt x="0" y="2"/>
                </a:lnTo>
                <a:lnTo>
                  <a:pt x="0" y="0"/>
                </a:lnTo>
                <a:lnTo>
                  <a:pt x="3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 flipV="1">
            <a:off x="4740275" y="2598738"/>
            <a:ext cx="0" cy="4381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Freeform 17"/>
          <p:cNvSpPr>
            <a:spLocks/>
          </p:cNvSpPr>
          <p:nvPr/>
        </p:nvSpPr>
        <p:spPr bwMode="auto">
          <a:xfrm>
            <a:off x="4686300" y="2474913"/>
            <a:ext cx="104775" cy="174625"/>
          </a:xfrm>
          <a:custGeom>
            <a:avLst/>
            <a:gdLst>
              <a:gd name="T0" fmla="*/ 2147483647 w 66"/>
              <a:gd name="T1" fmla="*/ 2147483647 h 110"/>
              <a:gd name="T2" fmla="*/ 2147483647 w 66"/>
              <a:gd name="T3" fmla="*/ 2147483647 h 110"/>
              <a:gd name="T4" fmla="*/ 0 w 66"/>
              <a:gd name="T5" fmla="*/ 2147483647 h 110"/>
              <a:gd name="T6" fmla="*/ 0 w 66"/>
              <a:gd name="T7" fmla="*/ 2147483647 h 110"/>
              <a:gd name="T8" fmla="*/ 2147483647 w 66"/>
              <a:gd name="T9" fmla="*/ 2147483647 h 110"/>
              <a:gd name="T10" fmla="*/ 2147483647 w 66"/>
              <a:gd name="T11" fmla="*/ 0 h 110"/>
              <a:gd name="T12" fmla="*/ 2147483647 w 66"/>
              <a:gd name="T13" fmla="*/ 0 h 110"/>
              <a:gd name="T14" fmla="*/ 2147483647 w 66"/>
              <a:gd name="T15" fmla="*/ 2147483647 h 110"/>
              <a:gd name="T16" fmla="*/ 2147483647 w 66"/>
              <a:gd name="T17" fmla="*/ 2147483647 h 110"/>
              <a:gd name="T18" fmla="*/ 2147483647 w 66"/>
              <a:gd name="T19" fmla="*/ 2147483647 h 110"/>
              <a:gd name="T20" fmla="*/ 2147483647 w 66"/>
              <a:gd name="T21" fmla="*/ 2147483647 h 1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"/>
              <a:gd name="T34" fmla="*/ 0 h 110"/>
              <a:gd name="T35" fmla="*/ 66 w 66"/>
              <a:gd name="T36" fmla="*/ 110 h 1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" h="110">
                <a:moveTo>
                  <a:pt x="34" y="90"/>
                </a:moveTo>
                <a:lnTo>
                  <a:pt x="2" y="110"/>
                </a:lnTo>
                <a:lnTo>
                  <a:pt x="0" y="108"/>
                </a:lnTo>
                <a:lnTo>
                  <a:pt x="16" y="62"/>
                </a:lnTo>
                <a:lnTo>
                  <a:pt x="34" y="0"/>
                </a:lnTo>
                <a:lnTo>
                  <a:pt x="52" y="62"/>
                </a:lnTo>
                <a:lnTo>
                  <a:pt x="66" y="108"/>
                </a:lnTo>
                <a:lnTo>
                  <a:pt x="66" y="110"/>
                </a:lnTo>
                <a:lnTo>
                  <a:pt x="34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5" name="Line 18"/>
          <p:cNvSpPr>
            <a:spLocks noChangeShapeType="1"/>
          </p:cNvSpPr>
          <p:nvPr/>
        </p:nvSpPr>
        <p:spPr bwMode="auto">
          <a:xfrm flipV="1">
            <a:off x="4740275" y="4833938"/>
            <a:ext cx="0" cy="4381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6" name="Freeform 19"/>
          <p:cNvSpPr>
            <a:spLocks/>
          </p:cNvSpPr>
          <p:nvPr/>
        </p:nvSpPr>
        <p:spPr bwMode="auto">
          <a:xfrm>
            <a:off x="4686300" y="4713288"/>
            <a:ext cx="104775" cy="171450"/>
          </a:xfrm>
          <a:custGeom>
            <a:avLst/>
            <a:gdLst>
              <a:gd name="T0" fmla="*/ 2147483647 w 66"/>
              <a:gd name="T1" fmla="*/ 2147483647 h 108"/>
              <a:gd name="T2" fmla="*/ 2147483647 w 66"/>
              <a:gd name="T3" fmla="*/ 2147483647 h 108"/>
              <a:gd name="T4" fmla="*/ 0 w 66"/>
              <a:gd name="T5" fmla="*/ 2147483647 h 108"/>
              <a:gd name="T6" fmla="*/ 0 w 66"/>
              <a:gd name="T7" fmla="*/ 2147483647 h 108"/>
              <a:gd name="T8" fmla="*/ 2147483647 w 66"/>
              <a:gd name="T9" fmla="*/ 2147483647 h 108"/>
              <a:gd name="T10" fmla="*/ 2147483647 w 66"/>
              <a:gd name="T11" fmla="*/ 0 h 108"/>
              <a:gd name="T12" fmla="*/ 2147483647 w 66"/>
              <a:gd name="T13" fmla="*/ 0 h 108"/>
              <a:gd name="T14" fmla="*/ 2147483647 w 66"/>
              <a:gd name="T15" fmla="*/ 2147483647 h 108"/>
              <a:gd name="T16" fmla="*/ 2147483647 w 66"/>
              <a:gd name="T17" fmla="*/ 2147483647 h 108"/>
              <a:gd name="T18" fmla="*/ 2147483647 w 66"/>
              <a:gd name="T19" fmla="*/ 2147483647 h 108"/>
              <a:gd name="T20" fmla="*/ 2147483647 w 66"/>
              <a:gd name="T21" fmla="*/ 2147483647 h 1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"/>
              <a:gd name="T34" fmla="*/ 0 h 108"/>
              <a:gd name="T35" fmla="*/ 66 w 66"/>
              <a:gd name="T36" fmla="*/ 108 h 1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" h="108">
                <a:moveTo>
                  <a:pt x="34" y="88"/>
                </a:moveTo>
                <a:lnTo>
                  <a:pt x="2" y="108"/>
                </a:lnTo>
                <a:lnTo>
                  <a:pt x="0" y="108"/>
                </a:lnTo>
                <a:lnTo>
                  <a:pt x="16" y="60"/>
                </a:lnTo>
                <a:lnTo>
                  <a:pt x="34" y="0"/>
                </a:lnTo>
                <a:lnTo>
                  <a:pt x="52" y="60"/>
                </a:lnTo>
                <a:lnTo>
                  <a:pt x="66" y="108"/>
                </a:lnTo>
                <a:lnTo>
                  <a:pt x="3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7" name="Freeform 20"/>
          <p:cNvSpPr>
            <a:spLocks/>
          </p:cNvSpPr>
          <p:nvPr/>
        </p:nvSpPr>
        <p:spPr bwMode="auto">
          <a:xfrm>
            <a:off x="4235450" y="4449763"/>
            <a:ext cx="355600" cy="101600"/>
          </a:xfrm>
          <a:custGeom>
            <a:avLst/>
            <a:gdLst>
              <a:gd name="T0" fmla="*/ 2147483647 w 224"/>
              <a:gd name="T1" fmla="*/ 2147483647 h 64"/>
              <a:gd name="T2" fmla="*/ 2147483647 w 224"/>
              <a:gd name="T3" fmla="*/ 2147483647 h 64"/>
              <a:gd name="T4" fmla="*/ 2147483647 w 224"/>
              <a:gd name="T5" fmla="*/ 2147483647 h 64"/>
              <a:gd name="T6" fmla="*/ 2147483647 w 224"/>
              <a:gd name="T7" fmla="*/ 2147483647 h 64"/>
              <a:gd name="T8" fmla="*/ 2147483647 w 224"/>
              <a:gd name="T9" fmla="*/ 2147483647 h 64"/>
              <a:gd name="T10" fmla="*/ 2147483647 w 224"/>
              <a:gd name="T11" fmla="*/ 2147483647 h 64"/>
              <a:gd name="T12" fmla="*/ 2147483647 w 224"/>
              <a:gd name="T13" fmla="*/ 2147483647 h 64"/>
              <a:gd name="T14" fmla="*/ 2147483647 w 224"/>
              <a:gd name="T15" fmla="*/ 2147483647 h 64"/>
              <a:gd name="T16" fmla="*/ 2147483647 w 224"/>
              <a:gd name="T17" fmla="*/ 2147483647 h 64"/>
              <a:gd name="T18" fmla="*/ 2147483647 w 224"/>
              <a:gd name="T19" fmla="*/ 2147483647 h 64"/>
              <a:gd name="T20" fmla="*/ 2147483647 w 224"/>
              <a:gd name="T21" fmla="*/ 2147483647 h 64"/>
              <a:gd name="T22" fmla="*/ 2147483647 w 224"/>
              <a:gd name="T23" fmla="*/ 2147483647 h 64"/>
              <a:gd name="T24" fmla="*/ 2147483647 w 224"/>
              <a:gd name="T25" fmla="*/ 2147483647 h 64"/>
              <a:gd name="T26" fmla="*/ 2147483647 w 224"/>
              <a:gd name="T27" fmla="*/ 2147483647 h 64"/>
              <a:gd name="T28" fmla="*/ 0 w 224"/>
              <a:gd name="T29" fmla="*/ 0 h 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4"/>
              <a:gd name="T46" fmla="*/ 0 h 64"/>
              <a:gd name="T47" fmla="*/ 224 w 224"/>
              <a:gd name="T48" fmla="*/ 64 h 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4" h="64">
                <a:moveTo>
                  <a:pt x="224" y="38"/>
                </a:moveTo>
                <a:lnTo>
                  <a:pt x="224" y="38"/>
                </a:lnTo>
                <a:lnTo>
                  <a:pt x="204" y="50"/>
                </a:lnTo>
                <a:lnTo>
                  <a:pt x="182" y="58"/>
                </a:lnTo>
                <a:lnTo>
                  <a:pt x="160" y="62"/>
                </a:lnTo>
                <a:lnTo>
                  <a:pt x="136" y="64"/>
                </a:lnTo>
                <a:lnTo>
                  <a:pt x="116" y="62"/>
                </a:lnTo>
                <a:lnTo>
                  <a:pt x="96" y="60"/>
                </a:lnTo>
                <a:lnTo>
                  <a:pt x="78" y="54"/>
                </a:lnTo>
                <a:lnTo>
                  <a:pt x="60" y="46"/>
                </a:lnTo>
                <a:lnTo>
                  <a:pt x="42" y="36"/>
                </a:lnTo>
                <a:lnTo>
                  <a:pt x="28" y="26"/>
                </a:lnTo>
                <a:lnTo>
                  <a:pt x="14" y="1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8" name="Freeform 21"/>
          <p:cNvSpPr>
            <a:spLocks/>
          </p:cNvSpPr>
          <p:nvPr/>
        </p:nvSpPr>
        <p:spPr bwMode="auto">
          <a:xfrm>
            <a:off x="4235450" y="4046538"/>
            <a:ext cx="355600" cy="101600"/>
          </a:xfrm>
          <a:custGeom>
            <a:avLst/>
            <a:gdLst>
              <a:gd name="T0" fmla="*/ 2147483647 w 224"/>
              <a:gd name="T1" fmla="*/ 2147483647 h 64"/>
              <a:gd name="T2" fmla="*/ 2147483647 w 224"/>
              <a:gd name="T3" fmla="*/ 2147483647 h 64"/>
              <a:gd name="T4" fmla="*/ 2147483647 w 224"/>
              <a:gd name="T5" fmla="*/ 2147483647 h 64"/>
              <a:gd name="T6" fmla="*/ 2147483647 w 224"/>
              <a:gd name="T7" fmla="*/ 2147483647 h 64"/>
              <a:gd name="T8" fmla="*/ 2147483647 w 224"/>
              <a:gd name="T9" fmla="*/ 2147483647 h 64"/>
              <a:gd name="T10" fmla="*/ 2147483647 w 224"/>
              <a:gd name="T11" fmla="*/ 2147483647 h 64"/>
              <a:gd name="T12" fmla="*/ 2147483647 w 224"/>
              <a:gd name="T13" fmla="*/ 2147483647 h 64"/>
              <a:gd name="T14" fmla="*/ 2147483647 w 224"/>
              <a:gd name="T15" fmla="*/ 2147483647 h 64"/>
              <a:gd name="T16" fmla="*/ 2147483647 w 224"/>
              <a:gd name="T17" fmla="*/ 2147483647 h 64"/>
              <a:gd name="T18" fmla="*/ 2147483647 w 224"/>
              <a:gd name="T19" fmla="*/ 2147483647 h 64"/>
              <a:gd name="T20" fmla="*/ 2147483647 w 224"/>
              <a:gd name="T21" fmla="*/ 2147483647 h 64"/>
              <a:gd name="T22" fmla="*/ 2147483647 w 224"/>
              <a:gd name="T23" fmla="*/ 2147483647 h 64"/>
              <a:gd name="T24" fmla="*/ 2147483647 w 224"/>
              <a:gd name="T25" fmla="*/ 2147483647 h 64"/>
              <a:gd name="T26" fmla="*/ 2147483647 w 224"/>
              <a:gd name="T27" fmla="*/ 2147483647 h 64"/>
              <a:gd name="T28" fmla="*/ 0 w 224"/>
              <a:gd name="T29" fmla="*/ 0 h 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4"/>
              <a:gd name="T46" fmla="*/ 0 h 64"/>
              <a:gd name="T47" fmla="*/ 224 w 224"/>
              <a:gd name="T48" fmla="*/ 64 h 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4" h="64">
                <a:moveTo>
                  <a:pt x="224" y="40"/>
                </a:moveTo>
                <a:lnTo>
                  <a:pt x="224" y="40"/>
                </a:lnTo>
                <a:lnTo>
                  <a:pt x="204" y="50"/>
                </a:lnTo>
                <a:lnTo>
                  <a:pt x="182" y="58"/>
                </a:lnTo>
                <a:lnTo>
                  <a:pt x="160" y="64"/>
                </a:lnTo>
                <a:lnTo>
                  <a:pt x="136" y="64"/>
                </a:lnTo>
                <a:lnTo>
                  <a:pt x="116" y="64"/>
                </a:lnTo>
                <a:lnTo>
                  <a:pt x="96" y="60"/>
                </a:lnTo>
                <a:lnTo>
                  <a:pt x="78" y="54"/>
                </a:lnTo>
                <a:lnTo>
                  <a:pt x="60" y="48"/>
                </a:lnTo>
                <a:lnTo>
                  <a:pt x="42" y="38"/>
                </a:lnTo>
                <a:lnTo>
                  <a:pt x="28" y="28"/>
                </a:lnTo>
                <a:lnTo>
                  <a:pt x="14" y="1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9" name="Freeform 22"/>
          <p:cNvSpPr>
            <a:spLocks/>
          </p:cNvSpPr>
          <p:nvPr/>
        </p:nvSpPr>
        <p:spPr bwMode="auto">
          <a:xfrm>
            <a:off x="4235450" y="3646488"/>
            <a:ext cx="355600" cy="101600"/>
          </a:xfrm>
          <a:custGeom>
            <a:avLst/>
            <a:gdLst>
              <a:gd name="T0" fmla="*/ 2147483647 w 224"/>
              <a:gd name="T1" fmla="*/ 2147483647 h 64"/>
              <a:gd name="T2" fmla="*/ 2147483647 w 224"/>
              <a:gd name="T3" fmla="*/ 2147483647 h 64"/>
              <a:gd name="T4" fmla="*/ 2147483647 w 224"/>
              <a:gd name="T5" fmla="*/ 2147483647 h 64"/>
              <a:gd name="T6" fmla="*/ 2147483647 w 224"/>
              <a:gd name="T7" fmla="*/ 2147483647 h 64"/>
              <a:gd name="T8" fmla="*/ 2147483647 w 224"/>
              <a:gd name="T9" fmla="*/ 2147483647 h 64"/>
              <a:gd name="T10" fmla="*/ 2147483647 w 224"/>
              <a:gd name="T11" fmla="*/ 2147483647 h 64"/>
              <a:gd name="T12" fmla="*/ 2147483647 w 224"/>
              <a:gd name="T13" fmla="*/ 2147483647 h 64"/>
              <a:gd name="T14" fmla="*/ 2147483647 w 224"/>
              <a:gd name="T15" fmla="*/ 2147483647 h 64"/>
              <a:gd name="T16" fmla="*/ 2147483647 w 224"/>
              <a:gd name="T17" fmla="*/ 2147483647 h 64"/>
              <a:gd name="T18" fmla="*/ 2147483647 w 224"/>
              <a:gd name="T19" fmla="*/ 2147483647 h 64"/>
              <a:gd name="T20" fmla="*/ 2147483647 w 224"/>
              <a:gd name="T21" fmla="*/ 2147483647 h 64"/>
              <a:gd name="T22" fmla="*/ 2147483647 w 224"/>
              <a:gd name="T23" fmla="*/ 2147483647 h 64"/>
              <a:gd name="T24" fmla="*/ 2147483647 w 224"/>
              <a:gd name="T25" fmla="*/ 2147483647 h 64"/>
              <a:gd name="T26" fmla="*/ 2147483647 w 224"/>
              <a:gd name="T27" fmla="*/ 2147483647 h 64"/>
              <a:gd name="T28" fmla="*/ 0 w 224"/>
              <a:gd name="T29" fmla="*/ 0 h 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4"/>
              <a:gd name="T46" fmla="*/ 0 h 64"/>
              <a:gd name="T47" fmla="*/ 224 w 224"/>
              <a:gd name="T48" fmla="*/ 64 h 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4" h="64">
                <a:moveTo>
                  <a:pt x="224" y="40"/>
                </a:moveTo>
                <a:lnTo>
                  <a:pt x="224" y="40"/>
                </a:lnTo>
                <a:lnTo>
                  <a:pt x="204" y="50"/>
                </a:lnTo>
                <a:lnTo>
                  <a:pt x="182" y="58"/>
                </a:lnTo>
                <a:lnTo>
                  <a:pt x="160" y="62"/>
                </a:lnTo>
                <a:lnTo>
                  <a:pt x="136" y="64"/>
                </a:lnTo>
                <a:lnTo>
                  <a:pt x="116" y="64"/>
                </a:lnTo>
                <a:lnTo>
                  <a:pt x="96" y="60"/>
                </a:lnTo>
                <a:lnTo>
                  <a:pt x="78" y="54"/>
                </a:lnTo>
                <a:lnTo>
                  <a:pt x="60" y="46"/>
                </a:lnTo>
                <a:lnTo>
                  <a:pt x="42" y="38"/>
                </a:lnTo>
                <a:lnTo>
                  <a:pt x="28" y="26"/>
                </a:lnTo>
                <a:lnTo>
                  <a:pt x="14" y="1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0" name="Freeform 23"/>
          <p:cNvSpPr>
            <a:spLocks/>
          </p:cNvSpPr>
          <p:nvPr/>
        </p:nvSpPr>
        <p:spPr bwMode="auto">
          <a:xfrm>
            <a:off x="4235450" y="3246438"/>
            <a:ext cx="355600" cy="101600"/>
          </a:xfrm>
          <a:custGeom>
            <a:avLst/>
            <a:gdLst>
              <a:gd name="T0" fmla="*/ 2147483647 w 224"/>
              <a:gd name="T1" fmla="*/ 2147483647 h 64"/>
              <a:gd name="T2" fmla="*/ 2147483647 w 224"/>
              <a:gd name="T3" fmla="*/ 2147483647 h 64"/>
              <a:gd name="T4" fmla="*/ 2147483647 w 224"/>
              <a:gd name="T5" fmla="*/ 2147483647 h 64"/>
              <a:gd name="T6" fmla="*/ 2147483647 w 224"/>
              <a:gd name="T7" fmla="*/ 2147483647 h 64"/>
              <a:gd name="T8" fmla="*/ 2147483647 w 224"/>
              <a:gd name="T9" fmla="*/ 2147483647 h 64"/>
              <a:gd name="T10" fmla="*/ 2147483647 w 224"/>
              <a:gd name="T11" fmla="*/ 2147483647 h 64"/>
              <a:gd name="T12" fmla="*/ 2147483647 w 224"/>
              <a:gd name="T13" fmla="*/ 2147483647 h 64"/>
              <a:gd name="T14" fmla="*/ 2147483647 w 224"/>
              <a:gd name="T15" fmla="*/ 2147483647 h 64"/>
              <a:gd name="T16" fmla="*/ 2147483647 w 224"/>
              <a:gd name="T17" fmla="*/ 2147483647 h 64"/>
              <a:gd name="T18" fmla="*/ 2147483647 w 224"/>
              <a:gd name="T19" fmla="*/ 2147483647 h 64"/>
              <a:gd name="T20" fmla="*/ 2147483647 w 224"/>
              <a:gd name="T21" fmla="*/ 2147483647 h 64"/>
              <a:gd name="T22" fmla="*/ 2147483647 w 224"/>
              <a:gd name="T23" fmla="*/ 2147483647 h 64"/>
              <a:gd name="T24" fmla="*/ 2147483647 w 224"/>
              <a:gd name="T25" fmla="*/ 2147483647 h 64"/>
              <a:gd name="T26" fmla="*/ 2147483647 w 224"/>
              <a:gd name="T27" fmla="*/ 2147483647 h 64"/>
              <a:gd name="T28" fmla="*/ 0 w 224"/>
              <a:gd name="T29" fmla="*/ 0 h 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4"/>
              <a:gd name="T46" fmla="*/ 0 h 64"/>
              <a:gd name="T47" fmla="*/ 224 w 224"/>
              <a:gd name="T48" fmla="*/ 64 h 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4" h="64">
                <a:moveTo>
                  <a:pt x="224" y="38"/>
                </a:moveTo>
                <a:lnTo>
                  <a:pt x="224" y="38"/>
                </a:lnTo>
                <a:lnTo>
                  <a:pt x="204" y="50"/>
                </a:lnTo>
                <a:lnTo>
                  <a:pt x="182" y="58"/>
                </a:lnTo>
                <a:lnTo>
                  <a:pt x="160" y="62"/>
                </a:lnTo>
                <a:lnTo>
                  <a:pt x="136" y="64"/>
                </a:lnTo>
                <a:lnTo>
                  <a:pt x="116" y="62"/>
                </a:lnTo>
                <a:lnTo>
                  <a:pt x="96" y="60"/>
                </a:lnTo>
                <a:lnTo>
                  <a:pt x="78" y="54"/>
                </a:lnTo>
                <a:lnTo>
                  <a:pt x="60" y="46"/>
                </a:lnTo>
                <a:lnTo>
                  <a:pt x="42" y="36"/>
                </a:lnTo>
                <a:lnTo>
                  <a:pt x="28" y="26"/>
                </a:lnTo>
                <a:lnTo>
                  <a:pt x="14" y="1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1" name="Freeform 24"/>
          <p:cNvSpPr>
            <a:spLocks/>
          </p:cNvSpPr>
          <p:nvPr/>
        </p:nvSpPr>
        <p:spPr bwMode="auto">
          <a:xfrm>
            <a:off x="4511675" y="4449763"/>
            <a:ext cx="152400" cy="130175"/>
          </a:xfrm>
          <a:custGeom>
            <a:avLst/>
            <a:gdLst>
              <a:gd name="T0" fmla="*/ 2147483647 w 96"/>
              <a:gd name="T1" fmla="*/ 2147483647 h 82"/>
              <a:gd name="T2" fmla="*/ 0 w 96"/>
              <a:gd name="T3" fmla="*/ 2147483647 h 82"/>
              <a:gd name="T4" fmla="*/ 0 w 96"/>
              <a:gd name="T5" fmla="*/ 2147483647 h 82"/>
              <a:gd name="T6" fmla="*/ 0 w 96"/>
              <a:gd name="T7" fmla="*/ 2147483647 h 82"/>
              <a:gd name="T8" fmla="*/ 2147483647 w 96"/>
              <a:gd name="T9" fmla="*/ 2147483647 h 82"/>
              <a:gd name="T10" fmla="*/ 2147483647 w 96"/>
              <a:gd name="T11" fmla="*/ 0 h 82"/>
              <a:gd name="T12" fmla="*/ 2147483647 w 96"/>
              <a:gd name="T13" fmla="*/ 0 h 82"/>
              <a:gd name="T14" fmla="*/ 2147483647 w 96"/>
              <a:gd name="T15" fmla="*/ 2147483647 h 82"/>
              <a:gd name="T16" fmla="*/ 2147483647 w 96"/>
              <a:gd name="T17" fmla="*/ 2147483647 h 82"/>
              <a:gd name="T18" fmla="*/ 2147483647 w 96"/>
              <a:gd name="T19" fmla="*/ 2147483647 h 82"/>
              <a:gd name="T20" fmla="*/ 2147483647 w 96"/>
              <a:gd name="T21" fmla="*/ 2147483647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"/>
              <a:gd name="T34" fmla="*/ 0 h 82"/>
              <a:gd name="T35" fmla="*/ 96 w 96"/>
              <a:gd name="T36" fmla="*/ 82 h 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" h="82">
                <a:moveTo>
                  <a:pt x="32" y="48"/>
                </a:moveTo>
                <a:lnTo>
                  <a:pt x="0" y="36"/>
                </a:lnTo>
                <a:lnTo>
                  <a:pt x="0" y="34"/>
                </a:lnTo>
                <a:lnTo>
                  <a:pt x="42" y="20"/>
                </a:lnTo>
                <a:lnTo>
                  <a:pt x="96" y="0"/>
                </a:lnTo>
                <a:lnTo>
                  <a:pt x="62" y="46"/>
                </a:lnTo>
                <a:lnTo>
                  <a:pt x="36" y="82"/>
                </a:lnTo>
                <a:lnTo>
                  <a:pt x="34" y="82"/>
                </a:lnTo>
                <a:lnTo>
                  <a:pt x="32" y="48"/>
                </a:lnTo>
                <a:close/>
              </a:path>
            </a:pathLst>
          </a:custGeom>
          <a:solidFill>
            <a:srgbClr val="ED1C24"/>
          </a:solidFill>
          <a:ln w="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2" name="Freeform 25"/>
          <p:cNvSpPr>
            <a:spLocks/>
          </p:cNvSpPr>
          <p:nvPr/>
        </p:nvSpPr>
        <p:spPr bwMode="auto">
          <a:xfrm>
            <a:off x="4511675" y="4046538"/>
            <a:ext cx="152400" cy="133350"/>
          </a:xfrm>
          <a:custGeom>
            <a:avLst/>
            <a:gdLst>
              <a:gd name="T0" fmla="*/ 2147483647 w 96"/>
              <a:gd name="T1" fmla="*/ 0 h 84"/>
              <a:gd name="T2" fmla="*/ 2147483647 w 96"/>
              <a:gd name="T3" fmla="*/ 0 h 84"/>
              <a:gd name="T4" fmla="*/ 2147483647 w 96"/>
              <a:gd name="T5" fmla="*/ 2147483647 h 84"/>
              <a:gd name="T6" fmla="*/ 2147483647 w 96"/>
              <a:gd name="T7" fmla="*/ 2147483647 h 84"/>
              <a:gd name="T8" fmla="*/ 2147483647 w 96"/>
              <a:gd name="T9" fmla="*/ 2147483647 h 84"/>
              <a:gd name="T10" fmla="*/ 2147483647 w 96"/>
              <a:gd name="T11" fmla="*/ 2147483647 h 84"/>
              <a:gd name="T12" fmla="*/ 0 w 96"/>
              <a:gd name="T13" fmla="*/ 2147483647 h 84"/>
              <a:gd name="T14" fmla="*/ 0 w 96"/>
              <a:gd name="T15" fmla="*/ 2147483647 h 84"/>
              <a:gd name="T16" fmla="*/ 0 w 96"/>
              <a:gd name="T17" fmla="*/ 2147483647 h 84"/>
              <a:gd name="T18" fmla="*/ 2147483647 w 96"/>
              <a:gd name="T19" fmla="*/ 2147483647 h 84"/>
              <a:gd name="T20" fmla="*/ 2147483647 w 96"/>
              <a:gd name="T21" fmla="*/ 0 h 84"/>
              <a:gd name="T22" fmla="*/ 2147483647 w 96"/>
              <a:gd name="T23" fmla="*/ 0 h 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6"/>
              <a:gd name="T37" fmla="*/ 0 h 84"/>
              <a:gd name="T38" fmla="*/ 96 w 96"/>
              <a:gd name="T39" fmla="*/ 84 h 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6" h="84">
                <a:moveTo>
                  <a:pt x="96" y="0"/>
                </a:moveTo>
                <a:lnTo>
                  <a:pt x="96" y="0"/>
                </a:lnTo>
                <a:lnTo>
                  <a:pt x="62" y="46"/>
                </a:lnTo>
                <a:lnTo>
                  <a:pt x="36" y="84"/>
                </a:lnTo>
                <a:lnTo>
                  <a:pt x="34" y="84"/>
                </a:lnTo>
                <a:lnTo>
                  <a:pt x="32" y="50"/>
                </a:lnTo>
                <a:lnTo>
                  <a:pt x="0" y="36"/>
                </a:lnTo>
                <a:lnTo>
                  <a:pt x="42" y="20"/>
                </a:lnTo>
                <a:lnTo>
                  <a:pt x="96" y="0"/>
                </a:lnTo>
                <a:close/>
              </a:path>
            </a:pathLst>
          </a:custGeom>
          <a:solidFill>
            <a:srgbClr val="ED1C24"/>
          </a:solidFill>
          <a:ln w="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3" name="Freeform 26"/>
          <p:cNvSpPr>
            <a:spLocks/>
          </p:cNvSpPr>
          <p:nvPr/>
        </p:nvSpPr>
        <p:spPr bwMode="auto">
          <a:xfrm>
            <a:off x="4511675" y="3646488"/>
            <a:ext cx="152400" cy="130175"/>
          </a:xfrm>
          <a:custGeom>
            <a:avLst/>
            <a:gdLst>
              <a:gd name="T0" fmla="*/ 2147483647 w 96"/>
              <a:gd name="T1" fmla="*/ 0 h 82"/>
              <a:gd name="T2" fmla="*/ 2147483647 w 96"/>
              <a:gd name="T3" fmla="*/ 0 h 82"/>
              <a:gd name="T4" fmla="*/ 2147483647 w 96"/>
              <a:gd name="T5" fmla="*/ 2147483647 h 82"/>
              <a:gd name="T6" fmla="*/ 2147483647 w 96"/>
              <a:gd name="T7" fmla="*/ 2147483647 h 82"/>
              <a:gd name="T8" fmla="*/ 2147483647 w 96"/>
              <a:gd name="T9" fmla="*/ 2147483647 h 82"/>
              <a:gd name="T10" fmla="*/ 2147483647 w 96"/>
              <a:gd name="T11" fmla="*/ 2147483647 h 82"/>
              <a:gd name="T12" fmla="*/ 0 w 96"/>
              <a:gd name="T13" fmla="*/ 2147483647 h 82"/>
              <a:gd name="T14" fmla="*/ 0 w 96"/>
              <a:gd name="T15" fmla="*/ 2147483647 h 82"/>
              <a:gd name="T16" fmla="*/ 0 w 96"/>
              <a:gd name="T17" fmla="*/ 2147483647 h 82"/>
              <a:gd name="T18" fmla="*/ 2147483647 w 96"/>
              <a:gd name="T19" fmla="*/ 2147483647 h 82"/>
              <a:gd name="T20" fmla="*/ 2147483647 w 96"/>
              <a:gd name="T21" fmla="*/ 0 h 82"/>
              <a:gd name="T22" fmla="*/ 2147483647 w 96"/>
              <a:gd name="T23" fmla="*/ 0 h 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6"/>
              <a:gd name="T37" fmla="*/ 0 h 82"/>
              <a:gd name="T38" fmla="*/ 96 w 96"/>
              <a:gd name="T39" fmla="*/ 82 h 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6" h="82">
                <a:moveTo>
                  <a:pt x="96" y="0"/>
                </a:moveTo>
                <a:lnTo>
                  <a:pt x="96" y="0"/>
                </a:lnTo>
                <a:lnTo>
                  <a:pt x="62" y="46"/>
                </a:lnTo>
                <a:lnTo>
                  <a:pt x="36" y="82"/>
                </a:lnTo>
                <a:lnTo>
                  <a:pt x="34" y="82"/>
                </a:lnTo>
                <a:lnTo>
                  <a:pt x="32" y="48"/>
                </a:lnTo>
                <a:lnTo>
                  <a:pt x="0" y="36"/>
                </a:lnTo>
                <a:lnTo>
                  <a:pt x="0" y="34"/>
                </a:lnTo>
                <a:lnTo>
                  <a:pt x="42" y="20"/>
                </a:lnTo>
                <a:lnTo>
                  <a:pt x="96" y="0"/>
                </a:lnTo>
                <a:close/>
              </a:path>
            </a:pathLst>
          </a:custGeom>
          <a:solidFill>
            <a:srgbClr val="ED1C24"/>
          </a:solidFill>
          <a:ln w="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4" name="Freeform 27"/>
          <p:cNvSpPr>
            <a:spLocks/>
          </p:cNvSpPr>
          <p:nvPr/>
        </p:nvSpPr>
        <p:spPr bwMode="auto">
          <a:xfrm>
            <a:off x="4511675" y="3246438"/>
            <a:ext cx="152400" cy="130175"/>
          </a:xfrm>
          <a:custGeom>
            <a:avLst/>
            <a:gdLst>
              <a:gd name="T0" fmla="*/ 2147483647 w 96"/>
              <a:gd name="T1" fmla="*/ 2147483647 h 82"/>
              <a:gd name="T2" fmla="*/ 0 w 96"/>
              <a:gd name="T3" fmla="*/ 2147483647 h 82"/>
              <a:gd name="T4" fmla="*/ 0 w 96"/>
              <a:gd name="T5" fmla="*/ 2147483647 h 82"/>
              <a:gd name="T6" fmla="*/ 0 w 96"/>
              <a:gd name="T7" fmla="*/ 2147483647 h 82"/>
              <a:gd name="T8" fmla="*/ 2147483647 w 96"/>
              <a:gd name="T9" fmla="*/ 2147483647 h 82"/>
              <a:gd name="T10" fmla="*/ 2147483647 w 96"/>
              <a:gd name="T11" fmla="*/ 0 h 82"/>
              <a:gd name="T12" fmla="*/ 2147483647 w 96"/>
              <a:gd name="T13" fmla="*/ 0 h 82"/>
              <a:gd name="T14" fmla="*/ 2147483647 w 96"/>
              <a:gd name="T15" fmla="*/ 2147483647 h 82"/>
              <a:gd name="T16" fmla="*/ 2147483647 w 96"/>
              <a:gd name="T17" fmla="*/ 2147483647 h 82"/>
              <a:gd name="T18" fmla="*/ 2147483647 w 96"/>
              <a:gd name="T19" fmla="*/ 2147483647 h 82"/>
              <a:gd name="T20" fmla="*/ 2147483647 w 96"/>
              <a:gd name="T21" fmla="*/ 2147483647 h 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"/>
              <a:gd name="T34" fmla="*/ 0 h 82"/>
              <a:gd name="T35" fmla="*/ 96 w 96"/>
              <a:gd name="T36" fmla="*/ 82 h 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" h="82">
                <a:moveTo>
                  <a:pt x="32" y="48"/>
                </a:moveTo>
                <a:lnTo>
                  <a:pt x="0" y="36"/>
                </a:lnTo>
                <a:lnTo>
                  <a:pt x="0" y="34"/>
                </a:lnTo>
                <a:lnTo>
                  <a:pt x="42" y="20"/>
                </a:lnTo>
                <a:lnTo>
                  <a:pt x="96" y="0"/>
                </a:lnTo>
                <a:lnTo>
                  <a:pt x="62" y="46"/>
                </a:lnTo>
                <a:lnTo>
                  <a:pt x="36" y="82"/>
                </a:lnTo>
                <a:lnTo>
                  <a:pt x="34" y="82"/>
                </a:lnTo>
                <a:lnTo>
                  <a:pt x="32" y="48"/>
                </a:lnTo>
                <a:close/>
              </a:path>
            </a:pathLst>
          </a:custGeom>
          <a:solidFill>
            <a:srgbClr val="ED1C24"/>
          </a:solidFill>
          <a:ln w="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5" name="Text Box 107"/>
          <p:cNvSpPr txBox="1">
            <a:spLocks noChangeArrowheads="1"/>
          </p:cNvSpPr>
          <p:nvPr/>
        </p:nvSpPr>
        <p:spPr bwMode="auto">
          <a:xfrm>
            <a:off x="3990975" y="798513"/>
            <a:ext cx="1004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Pelvic cavity</a:t>
            </a:r>
          </a:p>
        </p:txBody>
      </p:sp>
      <p:sp>
        <p:nvSpPr>
          <p:cNvPr id="15386" name="Text Box 108"/>
          <p:cNvSpPr txBox="1">
            <a:spLocks noChangeArrowheads="1"/>
          </p:cNvSpPr>
          <p:nvPr/>
        </p:nvSpPr>
        <p:spPr bwMode="auto">
          <a:xfrm>
            <a:off x="1990725" y="2112963"/>
            <a:ext cx="12747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Testicular artery</a:t>
            </a:r>
          </a:p>
        </p:txBody>
      </p:sp>
      <p:sp>
        <p:nvSpPr>
          <p:cNvPr id="15387" name="Text Box 109"/>
          <p:cNvSpPr txBox="1">
            <a:spLocks noChangeArrowheads="1"/>
          </p:cNvSpPr>
          <p:nvPr/>
        </p:nvSpPr>
        <p:spPr bwMode="auto">
          <a:xfrm>
            <a:off x="3489325" y="1481138"/>
            <a:ext cx="430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37°C</a:t>
            </a:r>
          </a:p>
        </p:txBody>
      </p:sp>
      <p:sp>
        <p:nvSpPr>
          <p:cNvPr id="15388" name="Text Box 110"/>
          <p:cNvSpPr txBox="1">
            <a:spLocks noChangeArrowheads="1"/>
          </p:cNvSpPr>
          <p:nvPr/>
        </p:nvSpPr>
        <p:spPr bwMode="auto">
          <a:xfrm>
            <a:off x="1990725" y="2671763"/>
            <a:ext cx="8747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Blood flow</a:t>
            </a:r>
          </a:p>
        </p:txBody>
      </p:sp>
      <p:sp>
        <p:nvSpPr>
          <p:cNvPr id="15389" name="Text Box 111"/>
          <p:cNvSpPr txBox="1">
            <a:spLocks noChangeArrowheads="1"/>
          </p:cNvSpPr>
          <p:nvPr/>
        </p:nvSpPr>
        <p:spPr bwMode="auto">
          <a:xfrm>
            <a:off x="2384425" y="4287838"/>
            <a:ext cx="1525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Arterial blood cools</a:t>
            </a:r>
          </a:p>
          <a:p>
            <a:r>
              <a:rPr lang="en-US" sz="1200" b="1"/>
              <a:t>as it descends</a:t>
            </a:r>
          </a:p>
        </p:txBody>
      </p:sp>
      <p:sp>
        <p:nvSpPr>
          <p:cNvPr id="15390" name="Text Box 112"/>
          <p:cNvSpPr txBox="1">
            <a:spLocks noChangeArrowheads="1"/>
          </p:cNvSpPr>
          <p:nvPr/>
        </p:nvSpPr>
        <p:spPr bwMode="auto">
          <a:xfrm>
            <a:off x="3502025" y="5634038"/>
            <a:ext cx="430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35°C</a:t>
            </a:r>
          </a:p>
        </p:txBody>
      </p:sp>
      <p:sp>
        <p:nvSpPr>
          <p:cNvPr id="15391" name="Text Box 113"/>
          <p:cNvSpPr txBox="1">
            <a:spLocks noChangeArrowheads="1"/>
          </p:cNvSpPr>
          <p:nvPr/>
        </p:nvSpPr>
        <p:spPr bwMode="auto">
          <a:xfrm>
            <a:off x="4202113" y="6207125"/>
            <a:ext cx="5318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Testis</a:t>
            </a:r>
          </a:p>
        </p:txBody>
      </p:sp>
      <p:sp>
        <p:nvSpPr>
          <p:cNvPr id="15392" name="Text Box 114"/>
          <p:cNvSpPr txBox="1">
            <a:spLocks noChangeArrowheads="1"/>
          </p:cNvSpPr>
          <p:nvPr/>
        </p:nvSpPr>
        <p:spPr bwMode="auto">
          <a:xfrm>
            <a:off x="5483225" y="2049463"/>
            <a:ext cx="1549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Pampiniform plexus</a:t>
            </a:r>
          </a:p>
        </p:txBody>
      </p:sp>
      <p:sp>
        <p:nvSpPr>
          <p:cNvPr id="15393" name="Text Box 115"/>
          <p:cNvSpPr txBox="1">
            <a:spLocks noChangeArrowheads="1"/>
          </p:cNvSpPr>
          <p:nvPr/>
        </p:nvSpPr>
        <p:spPr bwMode="auto">
          <a:xfrm>
            <a:off x="5495925" y="2659063"/>
            <a:ext cx="8747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Blood flow</a:t>
            </a:r>
          </a:p>
        </p:txBody>
      </p:sp>
      <p:sp>
        <p:nvSpPr>
          <p:cNvPr id="15394" name="Text Box 116"/>
          <p:cNvSpPr txBox="1">
            <a:spLocks noChangeArrowheads="1"/>
          </p:cNvSpPr>
          <p:nvPr/>
        </p:nvSpPr>
        <p:spPr bwMode="auto">
          <a:xfrm>
            <a:off x="5495925" y="3621088"/>
            <a:ext cx="1028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Heat transfer</a:t>
            </a:r>
          </a:p>
        </p:txBody>
      </p:sp>
      <p:sp>
        <p:nvSpPr>
          <p:cNvPr id="15395" name="Text Box 117"/>
          <p:cNvSpPr txBox="1">
            <a:spLocks noChangeArrowheads="1"/>
          </p:cNvSpPr>
          <p:nvPr/>
        </p:nvSpPr>
        <p:spPr bwMode="auto">
          <a:xfrm>
            <a:off x="5089525" y="4287838"/>
            <a:ext cx="1725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Venous blood carries</a:t>
            </a:r>
          </a:p>
          <a:p>
            <a:r>
              <a:rPr lang="en-US" sz="1200" b="1"/>
              <a:t>away heat as it ascends</a:t>
            </a:r>
          </a:p>
        </p:txBody>
      </p:sp>
      <p:sp>
        <p:nvSpPr>
          <p:cNvPr id="15396" name="Text Box 118"/>
          <p:cNvSpPr txBox="1">
            <a:spLocks noChangeArrowheads="1"/>
          </p:cNvSpPr>
          <p:nvPr/>
        </p:nvSpPr>
        <p:spPr bwMode="auto">
          <a:xfrm>
            <a:off x="6435725" y="5864225"/>
            <a:ext cx="650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Coolest</a:t>
            </a:r>
          </a:p>
          <a:p>
            <a:r>
              <a:rPr lang="en-US" sz="1200" b="1"/>
              <a:t>blood</a:t>
            </a:r>
          </a:p>
        </p:txBody>
      </p:sp>
      <p:sp>
        <p:nvSpPr>
          <p:cNvPr id="15397" name="Text Box 119"/>
          <p:cNvSpPr txBox="1">
            <a:spLocks noChangeArrowheads="1"/>
          </p:cNvSpPr>
          <p:nvPr/>
        </p:nvSpPr>
        <p:spPr bwMode="auto">
          <a:xfrm>
            <a:off x="5229225" y="5864225"/>
            <a:ext cx="733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Warmest</a:t>
            </a:r>
          </a:p>
          <a:p>
            <a:r>
              <a:rPr lang="en-US" sz="1200" b="1"/>
              <a:t>blood</a:t>
            </a:r>
          </a:p>
        </p:txBody>
      </p:sp>
      <p:sp>
        <p:nvSpPr>
          <p:cNvPr id="15398" name="Text Box 120"/>
          <p:cNvSpPr txBox="1">
            <a:spLocks noChangeArrowheads="1"/>
          </p:cNvSpPr>
          <p:nvPr/>
        </p:nvSpPr>
        <p:spPr bwMode="auto">
          <a:xfrm>
            <a:off x="5241925" y="5341938"/>
            <a:ext cx="369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Key</a:t>
            </a:r>
          </a:p>
        </p:txBody>
      </p:sp>
      <p:sp>
        <p:nvSpPr>
          <p:cNvPr id="15399" name="Line 28"/>
          <p:cNvSpPr>
            <a:spLocks noChangeShapeType="1"/>
          </p:cNvSpPr>
          <p:nvPr/>
        </p:nvSpPr>
        <p:spPr bwMode="auto">
          <a:xfrm>
            <a:off x="2835275" y="2770188"/>
            <a:ext cx="13239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0" name="Line 29"/>
          <p:cNvSpPr>
            <a:spLocks noChangeShapeType="1"/>
          </p:cNvSpPr>
          <p:nvPr/>
        </p:nvSpPr>
        <p:spPr bwMode="auto">
          <a:xfrm>
            <a:off x="5067300" y="3713163"/>
            <a:ext cx="3968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1" name="Line 30"/>
          <p:cNvSpPr>
            <a:spLocks noChangeShapeType="1"/>
          </p:cNvSpPr>
          <p:nvPr/>
        </p:nvSpPr>
        <p:spPr bwMode="auto">
          <a:xfrm>
            <a:off x="3213100" y="2217738"/>
            <a:ext cx="9080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2" name="Line 31"/>
          <p:cNvSpPr>
            <a:spLocks noChangeShapeType="1"/>
          </p:cNvSpPr>
          <p:nvPr/>
        </p:nvSpPr>
        <p:spPr bwMode="auto">
          <a:xfrm>
            <a:off x="4730750" y="2757488"/>
            <a:ext cx="7397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3" name="Freeform 32"/>
          <p:cNvSpPr>
            <a:spLocks/>
          </p:cNvSpPr>
          <p:nvPr/>
        </p:nvSpPr>
        <p:spPr bwMode="auto">
          <a:xfrm>
            <a:off x="4483100" y="3348038"/>
            <a:ext cx="584200" cy="365125"/>
          </a:xfrm>
          <a:custGeom>
            <a:avLst/>
            <a:gdLst>
              <a:gd name="T0" fmla="*/ 2147483647 w 368"/>
              <a:gd name="T1" fmla="*/ 2147483647 h 230"/>
              <a:gd name="T2" fmla="*/ 2147483647 w 368"/>
              <a:gd name="T3" fmla="*/ 2147483647 h 230"/>
              <a:gd name="T4" fmla="*/ 0 w 368"/>
              <a:gd name="T5" fmla="*/ 0 h 230"/>
              <a:gd name="T6" fmla="*/ 0 60000 65536"/>
              <a:gd name="T7" fmla="*/ 0 60000 65536"/>
              <a:gd name="T8" fmla="*/ 0 60000 65536"/>
              <a:gd name="T9" fmla="*/ 0 w 368"/>
              <a:gd name="T10" fmla="*/ 0 h 230"/>
              <a:gd name="T11" fmla="*/ 368 w 368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" h="230">
                <a:moveTo>
                  <a:pt x="60" y="230"/>
                </a:moveTo>
                <a:lnTo>
                  <a:pt x="368" y="23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4" name="Line 33"/>
          <p:cNvSpPr>
            <a:spLocks noChangeShapeType="1"/>
          </p:cNvSpPr>
          <p:nvPr/>
        </p:nvSpPr>
        <p:spPr bwMode="auto">
          <a:xfrm>
            <a:off x="4756150" y="2147888"/>
            <a:ext cx="6985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21" descr="sal03717_27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0" y="290513"/>
            <a:ext cx="4189413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14"/>
          <p:cNvSpPr>
            <a:spLocks noChangeShapeType="1"/>
          </p:cNvSpPr>
          <p:nvPr/>
        </p:nvSpPr>
        <p:spPr bwMode="auto">
          <a:xfrm flipV="1">
            <a:off x="6427788" y="6492875"/>
            <a:ext cx="0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Line 15"/>
          <p:cNvSpPr>
            <a:spLocks noChangeShapeType="1"/>
          </p:cNvSpPr>
          <p:nvPr/>
        </p:nvSpPr>
        <p:spPr bwMode="auto">
          <a:xfrm>
            <a:off x="2462213" y="1347788"/>
            <a:ext cx="379412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Line 16"/>
          <p:cNvSpPr>
            <a:spLocks noChangeShapeType="1"/>
          </p:cNvSpPr>
          <p:nvPr/>
        </p:nvSpPr>
        <p:spPr bwMode="auto">
          <a:xfrm>
            <a:off x="2492375" y="2940050"/>
            <a:ext cx="4508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17"/>
          <p:cNvSpPr>
            <a:spLocks noChangeShapeType="1"/>
          </p:cNvSpPr>
          <p:nvPr/>
        </p:nvSpPr>
        <p:spPr bwMode="auto">
          <a:xfrm>
            <a:off x="2116138" y="1643063"/>
            <a:ext cx="11080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19"/>
          <p:cNvSpPr>
            <a:spLocks noChangeShapeType="1"/>
          </p:cNvSpPr>
          <p:nvPr/>
        </p:nvSpPr>
        <p:spPr bwMode="auto">
          <a:xfrm flipH="1">
            <a:off x="6140450" y="782638"/>
            <a:ext cx="4000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Line 20"/>
          <p:cNvSpPr>
            <a:spLocks noChangeShapeType="1"/>
          </p:cNvSpPr>
          <p:nvPr/>
        </p:nvSpPr>
        <p:spPr bwMode="auto">
          <a:xfrm flipH="1">
            <a:off x="6273800" y="2760663"/>
            <a:ext cx="2762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Line 21"/>
          <p:cNvSpPr>
            <a:spLocks noChangeShapeType="1"/>
          </p:cNvSpPr>
          <p:nvPr/>
        </p:nvSpPr>
        <p:spPr bwMode="auto">
          <a:xfrm flipH="1">
            <a:off x="5624513" y="3114675"/>
            <a:ext cx="925512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Freeform 22"/>
          <p:cNvSpPr>
            <a:spLocks/>
          </p:cNvSpPr>
          <p:nvPr/>
        </p:nvSpPr>
        <p:spPr bwMode="auto">
          <a:xfrm>
            <a:off x="6291263" y="2271713"/>
            <a:ext cx="258762" cy="55562"/>
          </a:xfrm>
          <a:custGeom>
            <a:avLst/>
            <a:gdLst>
              <a:gd name="T0" fmla="*/ 2147483647 w 162"/>
              <a:gd name="T1" fmla="*/ 0 h 35"/>
              <a:gd name="T2" fmla="*/ 2147483647 w 162"/>
              <a:gd name="T3" fmla="*/ 0 h 35"/>
              <a:gd name="T4" fmla="*/ 0 w 162"/>
              <a:gd name="T5" fmla="*/ 2147483647 h 35"/>
              <a:gd name="T6" fmla="*/ 0 60000 65536"/>
              <a:gd name="T7" fmla="*/ 0 60000 65536"/>
              <a:gd name="T8" fmla="*/ 0 60000 65536"/>
              <a:gd name="T9" fmla="*/ 0 w 162"/>
              <a:gd name="T10" fmla="*/ 0 h 35"/>
              <a:gd name="T11" fmla="*/ 162 w 162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35">
                <a:moveTo>
                  <a:pt x="162" y="0"/>
                </a:moveTo>
                <a:lnTo>
                  <a:pt x="128" y="0"/>
                </a:lnTo>
                <a:lnTo>
                  <a:pt x="0" y="3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Line 23"/>
          <p:cNvSpPr>
            <a:spLocks noChangeShapeType="1"/>
          </p:cNvSpPr>
          <p:nvPr/>
        </p:nvSpPr>
        <p:spPr bwMode="auto">
          <a:xfrm flipH="1">
            <a:off x="6315075" y="2760663"/>
            <a:ext cx="179388" cy="93662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Line 24"/>
          <p:cNvSpPr>
            <a:spLocks noChangeShapeType="1"/>
          </p:cNvSpPr>
          <p:nvPr/>
        </p:nvSpPr>
        <p:spPr bwMode="auto">
          <a:xfrm flipH="1" flipV="1">
            <a:off x="6045200" y="3055938"/>
            <a:ext cx="449263" cy="5873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Line 25"/>
          <p:cNvSpPr>
            <a:spLocks noChangeShapeType="1"/>
          </p:cNvSpPr>
          <p:nvPr/>
        </p:nvSpPr>
        <p:spPr bwMode="auto">
          <a:xfrm flipH="1">
            <a:off x="6469063" y="2460625"/>
            <a:ext cx="889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Line 26"/>
          <p:cNvSpPr>
            <a:spLocks noChangeShapeType="1"/>
          </p:cNvSpPr>
          <p:nvPr/>
        </p:nvSpPr>
        <p:spPr bwMode="auto">
          <a:xfrm flipH="1">
            <a:off x="5810250" y="1263650"/>
            <a:ext cx="7302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Line 27"/>
          <p:cNvSpPr>
            <a:spLocks noChangeShapeType="1"/>
          </p:cNvSpPr>
          <p:nvPr/>
        </p:nvSpPr>
        <p:spPr bwMode="auto">
          <a:xfrm flipH="1">
            <a:off x="2411413" y="2413000"/>
            <a:ext cx="8080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Line 28"/>
          <p:cNvSpPr>
            <a:spLocks noChangeShapeType="1"/>
          </p:cNvSpPr>
          <p:nvPr/>
        </p:nvSpPr>
        <p:spPr bwMode="auto">
          <a:xfrm>
            <a:off x="2171700" y="3159125"/>
            <a:ext cx="11207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Line 29"/>
          <p:cNvSpPr>
            <a:spLocks noChangeShapeType="1"/>
          </p:cNvSpPr>
          <p:nvPr/>
        </p:nvSpPr>
        <p:spPr bwMode="auto">
          <a:xfrm flipH="1">
            <a:off x="4611688" y="1871663"/>
            <a:ext cx="7143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Line 30"/>
          <p:cNvSpPr>
            <a:spLocks noChangeShapeType="1"/>
          </p:cNvSpPr>
          <p:nvPr/>
        </p:nvSpPr>
        <p:spPr bwMode="auto">
          <a:xfrm flipH="1">
            <a:off x="4640263" y="2095500"/>
            <a:ext cx="94138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Line 31"/>
          <p:cNvSpPr>
            <a:spLocks noChangeShapeType="1"/>
          </p:cNvSpPr>
          <p:nvPr/>
        </p:nvSpPr>
        <p:spPr bwMode="auto">
          <a:xfrm flipH="1">
            <a:off x="4625975" y="2451100"/>
            <a:ext cx="6096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Line 32"/>
          <p:cNvSpPr>
            <a:spLocks noChangeShapeType="1"/>
          </p:cNvSpPr>
          <p:nvPr/>
        </p:nvSpPr>
        <p:spPr bwMode="auto">
          <a:xfrm flipH="1">
            <a:off x="4579938" y="3328988"/>
            <a:ext cx="7191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Freeform 33"/>
          <p:cNvSpPr>
            <a:spLocks/>
          </p:cNvSpPr>
          <p:nvPr/>
        </p:nvSpPr>
        <p:spPr bwMode="auto">
          <a:xfrm>
            <a:off x="4735513" y="2332038"/>
            <a:ext cx="874712" cy="0"/>
          </a:xfrm>
          <a:custGeom>
            <a:avLst/>
            <a:gdLst>
              <a:gd name="T0" fmla="*/ 0 w 546"/>
              <a:gd name="T1" fmla="*/ 2147483647 w 546"/>
              <a:gd name="T2" fmla="*/ 2147483647 w 546"/>
              <a:gd name="T3" fmla="*/ 0 60000 65536"/>
              <a:gd name="T4" fmla="*/ 0 60000 65536"/>
              <a:gd name="T5" fmla="*/ 0 60000 65536"/>
              <a:gd name="T6" fmla="*/ 0 w 546"/>
              <a:gd name="T7" fmla="*/ 546 w 54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546">
                <a:moveTo>
                  <a:pt x="0" y="0"/>
                </a:moveTo>
                <a:lnTo>
                  <a:pt x="327" y="0"/>
                </a:lnTo>
                <a:lnTo>
                  <a:pt x="546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Freeform 34"/>
          <p:cNvSpPr>
            <a:spLocks/>
          </p:cNvSpPr>
          <p:nvPr/>
        </p:nvSpPr>
        <p:spPr bwMode="auto">
          <a:xfrm>
            <a:off x="6315075" y="2351088"/>
            <a:ext cx="146050" cy="241300"/>
          </a:xfrm>
          <a:custGeom>
            <a:avLst/>
            <a:gdLst>
              <a:gd name="T0" fmla="*/ 0 w 91"/>
              <a:gd name="T1" fmla="*/ 0 h 150"/>
              <a:gd name="T2" fmla="*/ 2147483647 w 91"/>
              <a:gd name="T3" fmla="*/ 0 h 150"/>
              <a:gd name="T4" fmla="*/ 2147483647 w 91"/>
              <a:gd name="T5" fmla="*/ 2147483647 h 150"/>
              <a:gd name="T6" fmla="*/ 0 w 91"/>
              <a:gd name="T7" fmla="*/ 2147483647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150"/>
              <a:gd name="T14" fmla="*/ 91 w 91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150">
                <a:moveTo>
                  <a:pt x="0" y="0"/>
                </a:moveTo>
                <a:lnTo>
                  <a:pt x="91" y="0"/>
                </a:lnTo>
                <a:lnTo>
                  <a:pt x="91" y="150"/>
                </a:lnTo>
                <a:lnTo>
                  <a:pt x="0" y="15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Freeform 42"/>
          <p:cNvSpPr>
            <a:spLocks/>
          </p:cNvSpPr>
          <p:nvPr/>
        </p:nvSpPr>
        <p:spPr bwMode="auto">
          <a:xfrm>
            <a:off x="6196013" y="2058988"/>
            <a:ext cx="350837" cy="90487"/>
          </a:xfrm>
          <a:custGeom>
            <a:avLst/>
            <a:gdLst>
              <a:gd name="T0" fmla="*/ 2147483647 w 219"/>
              <a:gd name="T1" fmla="*/ 0 h 57"/>
              <a:gd name="T2" fmla="*/ 2147483647 w 219"/>
              <a:gd name="T3" fmla="*/ 0 h 57"/>
              <a:gd name="T4" fmla="*/ 0 w 219"/>
              <a:gd name="T5" fmla="*/ 2147483647 h 57"/>
              <a:gd name="T6" fmla="*/ 0 60000 65536"/>
              <a:gd name="T7" fmla="*/ 0 60000 65536"/>
              <a:gd name="T8" fmla="*/ 0 60000 65536"/>
              <a:gd name="T9" fmla="*/ 0 w 219"/>
              <a:gd name="T10" fmla="*/ 0 h 57"/>
              <a:gd name="T11" fmla="*/ 219 w 219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" h="57">
                <a:moveTo>
                  <a:pt x="219" y="0"/>
                </a:moveTo>
                <a:lnTo>
                  <a:pt x="185" y="0"/>
                </a:lnTo>
                <a:lnTo>
                  <a:pt x="0" y="57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Line 55"/>
          <p:cNvSpPr>
            <a:spLocks noChangeShapeType="1"/>
          </p:cNvSpPr>
          <p:nvPr/>
        </p:nvSpPr>
        <p:spPr bwMode="auto">
          <a:xfrm flipV="1">
            <a:off x="5880100" y="1257300"/>
            <a:ext cx="128588" cy="1095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56"/>
          <p:cNvSpPr>
            <a:spLocks noChangeShapeType="1"/>
          </p:cNvSpPr>
          <p:nvPr/>
        </p:nvSpPr>
        <p:spPr bwMode="auto">
          <a:xfrm flipV="1">
            <a:off x="6019800" y="1257300"/>
            <a:ext cx="131763" cy="1095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Freeform 59"/>
          <p:cNvSpPr>
            <a:spLocks/>
          </p:cNvSpPr>
          <p:nvPr/>
        </p:nvSpPr>
        <p:spPr bwMode="auto">
          <a:xfrm>
            <a:off x="5591175" y="714375"/>
            <a:ext cx="523875" cy="107950"/>
          </a:xfrm>
          <a:custGeom>
            <a:avLst/>
            <a:gdLst>
              <a:gd name="T0" fmla="*/ 2147483647 w 328"/>
              <a:gd name="T1" fmla="*/ 2147483647 h 68"/>
              <a:gd name="T2" fmla="*/ 2147483647 w 328"/>
              <a:gd name="T3" fmla="*/ 2147483647 h 68"/>
              <a:gd name="T4" fmla="*/ 2147483647 w 328"/>
              <a:gd name="T5" fmla="*/ 2147483647 h 68"/>
              <a:gd name="T6" fmla="*/ 2147483647 w 328"/>
              <a:gd name="T7" fmla="*/ 2147483647 h 68"/>
              <a:gd name="T8" fmla="*/ 2147483647 w 328"/>
              <a:gd name="T9" fmla="*/ 2147483647 h 68"/>
              <a:gd name="T10" fmla="*/ 2147483647 w 328"/>
              <a:gd name="T11" fmla="*/ 2147483647 h 68"/>
              <a:gd name="T12" fmla="*/ 0 w 328"/>
              <a:gd name="T13" fmla="*/ 2147483647 h 68"/>
              <a:gd name="T14" fmla="*/ 0 w 328"/>
              <a:gd name="T15" fmla="*/ 2147483647 h 68"/>
              <a:gd name="T16" fmla="*/ 2147483647 w 328"/>
              <a:gd name="T17" fmla="*/ 2147483647 h 68"/>
              <a:gd name="T18" fmla="*/ 2147483647 w 328"/>
              <a:gd name="T19" fmla="*/ 2147483647 h 68"/>
              <a:gd name="T20" fmla="*/ 2147483647 w 328"/>
              <a:gd name="T21" fmla="*/ 2147483647 h 68"/>
              <a:gd name="T22" fmla="*/ 2147483647 w 328"/>
              <a:gd name="T23" fmla="*/ 2147483647 h 68"/>
              <a:gd name="T24" fmla="*/ 2147483647 w 328"/>
              <a:gd name="T25" fmla="*/ 2147483647 h 68"/>
              <a:gd name="T26" fmla="*/ 2147483647 w 328"/>
              <a:gd name="T27" fmla="*/ 2147483647 h 68"/>
              <a:gd name="T28" fmla="*/ 2147483647 w 328"/>
              <a:gd name="T29" fmla="*/ 2147483647 h 68"/>
              <a:gd name="T30" fmla="*/ 2147483647 w 328"/>
              <a:gd name="T31" fmla="*/ 2147483647 h 68"/>
              <a:gd name="T32" fmla="*/ 2147483647 w 328"/>
              <a:gd name="T33" fmla="*/ 2147483647 h 68"/>
              <a:gd name="T34" fmla="*/ 2147483647 w 328"/>
              <a:gd name="T35" fmla="*/ 0 h 68"/>
              <a:gd name="T36" fmla="*/ 2147483647 w 328"/>
              <a:gd name="T37" fmla="*/ 0 h 68"/>
              <a:gd name="T38" fmla="*/ 2147483647 w 328"/>
              <a:gd name="T39" fmla="*/ 2147483647 h 68"/>
              <a:gd name="T40" fmla="*/ 2147483647 w 328"/>
              <a:gd name="T41" fmla="*/ 2147483647 h 68"/>
              <a:gd name="T42" fmla="*/ 2147483647 w 328"/>
              <a:gd name="T43" fmla="*/ 2147483647 h 68"/>
              <a:gd name="T44" fmla="*/ 2147483647 w 328"/>
              <a:gd name="T45" fmla="*/ 2147483647 h 68"/>
              <a:gd name="T46" fmla="*/ 2147483647 w 328"/>
              <a:gd name="T47" fmla="*/ 2147483647 h 68"/>
              <a:gd name="T48" fmla="*/ 2147483647 w 328"/>
              <a:gd name="T49" fmla="*/ 2147483647 h 68"/>
              <a:gd name="T50" fmla="*/ 2147483647 w 328"/>
              <a:gd name="T51" fmla="*/ 2147483647 h 68"/>
              <a:gd name="T52" fmla="*/ 2147483647 w 328"/>
              <a:gd name="T53" fmla="*/ 2147483647 h 68"/>
              <a:gd name="T54" fmla="*/ 2147483647 w 328"/>
              <a:gd name="T55" fmla="*/ 2147483647 h 68"/>
              <a:gd name="T56" fmla="*/ 2147483647 w 328"/>
              <a:gd name="T57" fmla="*/ 2147483647 h 68"/>
              <a:gd name="T58" fmla="*/ 2147483647 w 328"/>
              <a:gd name="T59" fmla="*/ 2147483647 h 68"/>
              <a:gd name="T60" fmla="*/ 2147483647 w 328"/>
              <a:gd name="T61" fmla="*/ 2147483647 h 68"/>
              <a:gd name="T62" fmla="*/ 2147483647 w 328"/>
              <a:gd name="T63" fmla="*/ 2147483647 h 68"/>
              <a:gd name="T64" fmla="*/ 2147483647 w 328"/>
              <a:gd name="T65" fmla="*/ 2147483647 h 68"/>
              <a:gd name="T66" fmla="*/ 2147483647 w 328"/>
              <a:gd name="T67" fmla="*/ 2147483647 h 68"/>
              <a:gd name="T68" fmla="*/ 2147483647 w 328"/>
              <a:gd name="T69" fmla="*/ 2147483647 h 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8"/>
              <a:gd name="T106" fmla="*/ 0 h 68"/>
              <a:gd name="T107" fmla="*/ 328 w 328"/>
              <a:gd name="T108" fmla="*/ 68 h 6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8" h="68">
                <a:moveTo>
                  <a:pt x="30" y="68"/>
                </a:moveTo>
                <a:lnTo>
                  <a:pt x="30" y="68"/>
                </a:lnTo>
                <a:lnTo>
                  <a:pt x="17" y="64"/>
                </a:lnTo>
                <a:lnTo>
                  <a:pt x="8" y="57"/>
                </a:lnTo>
                <a:lnTo>
                  <a:pt x="2" y="51"/>
                </a:lnTo>
                <a:lnTo>
                  <a:pt x="2" y="46"/>
                </a:lnTo>
                <a:lnTo>
                  <a:pt x="0" y="43"/>
                </a:lnTo>
                <a:lnTo>
                  <a:pt x="2" y="39"/>
                </a:lnTo>
                <a:lnTo>
                  <a:pt x="3" y="36"/>
                </a:lnTo>
                <a:lnTo>
                  <a:pt x="8" y="31"/>
                </a:lnTo>
                <a:lnTo>
                  <a:pt x="13" y="26"/>
                </a:lnTo>
                <a:lnTo>
                  <a:pt x="28" y="20"/>
                </a:lnTo>
                <a:lnTo>
                  <a:pt x="49" y="12"/>
                </a:lnTo>
                <a:lnTo>
                  <a:pt x="72" y="7"/>
                </a:lnTo>
                <a:lnTo>
                  <a:pt x="100" y="3"/>
                </a:lnTo>
                <a:lnTo>
                  <a:pt x="131" y="1"/>
                </a:lnTo>
                <a:lnTo>
                  <a:pt x="164" y="0"/>
                </a:lnTo>
                <a:lnTo>
                  <a:pt x="197" y="1"/>
                </a:lnTo>
                <a:lnTo>
                  <a:pt x="228" y="3"/>
                </a:lnTo>
                <a:lnTo>
                  <a:pt x="256" y="7"/>
                </a:lnTo>
                <a:lnTo>
                  <a:pt x="279" y="12"/>
                </a:lnTo>
                <a:lnTo>
                  <a:pt x="300" y="20"/>
                </a:lnTo>
                <a:lnTo>
                  <a:pt x="315" y="26"/>
                </a:lnTo>
                <a:lnTo>
                  <a:pt x="320" y="31"/>
                </a:lnTo>
                <a:lnTo>
                  <a:pt x="325" y="36"/>
                </a:lnTo>
                <a:lnTo>
                  <a:pt x="328" y="39"/>
                </a:lnTo>
                <a:lnTo>
                  <a:pt x="328" y="43"/>
                </a:lnTo>
                <a:lnTo>
                  <a:pt x="328" y="46"/>
                </a:lnTo>
                <a:lnTo>
                  <a:pt x="326" y="51"/>
                </a:lnTo>
                <a:lnTo>
                  <a:pt x="320" y="57"/>
                </a:lnTo>
                <a:lnTo>
                  <a:pt x="311" y="64"/>
                </a:lnTo>
                <a:lnTo>
                  <a:pt x="298" y="6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62"/>
          <p:cNvSpPr>
            <a:spLocks noChangeShapeType="1"/>
          </p:cNvSpPr>
          <p:nvPr/>
        </p:nvSpPr>
        <p:spPr bwMode="auto">
          <a:xfrm flipV="1">
            <a:off x="3186113" y="933450"/>
            <a:ext cx="0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Line 65"/>
          <p:cNvSpPr>
            <a:spLocks noChangeShapeType="1"/>
          </p:cNvSpPr>
          <p:nvPr/>
        </p:nvSpPr>
        <p:spPr bwMode="auto">
          <a:xfrm>
            <a:off x="2306638" y="4052888"/>
            <a:ext cx="46672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Line 67"/>
          <p:cNvSpPr>
            <a:spLocks noChangeShapeType="1"/>
          </p:cNvSpPr>
          <p:nvPr/>
        </p:nvSpPr>
        <p:spPr bwMode="auto">
          <a:xfrm>
            <a:off x="2138363" y="4660900"/>
            <a:ext cx="1328737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Line 69"/>
          <p:cNvSpPr>
            <a:spLocks noChangeShapeType="1"/>
          </p:cNvSpPr>
          <p:nvPr/>
        </p:nvSpPr>
        <p:spPr bwMode="auto">
          <a:xfrm flipV="1">
            <a:off x="2268538" y="4181475"/>
            <a:ext cx="75882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5" name="Line 70"/>
          <p:cNvSpPr>
            <a:spLocks noChangeShapeType="1"/>
          </p:cNvSpPr>
          <p:nvPr/>
        </p:nvSpPr>
        <p:spPr bwMode="auto">
          <a:xfrm>
            <a:off x="2755900" y="4181475"/>
            <a:ext cx="352425" cy="10001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Line 73"/>
          <p:cNvSpPr>
            <a:spLocks noChangeShapeType="1"/>
          </p:cNvSpPr>
          <p:nvPr/>
        </p:nvSpPr>
        <p:spPr bwMode="auto">
          <a:xfrm flipV="1">
            <a:off x="2497138" y="4368800"/>
            <a:ext cx="331787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7" name="Line 75"/>
          <p:cNvSpPr>
            <a:spLocks noChangeShapeType="1"/>
          </p:cNvSpPr>
          <p:nvPr/>
        </p:nvSpPr>
        <p:spPr bwMode="auto">
          <a:xfrm>
            <a:off x="2654300" y="4370388"/>
            <a:ext cx="268288" cy="1301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8" name="Line 81"/>
          <p:cNvSpPr>
            <a:spLocks noChangeShapeType="1"/>
          </p:cNvSpPr>
          <p:nvPr/>
        </p:nvSpPr>
        <p:spPr bwMode="auto">
          <a:xfrm>
            <a:off x="3608388" y="3878263"/>
            <a:ext cx="309562" cy="650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9" name="Freeform 83"/>
          <p:cNvSpPr>
            <a:spLocks/>
          </p:cNvSpPr>
          <p:nvPr/>
        </p:nvSpPr>
        <p:spPr bwMode="auto">
          <a:xfrm>
            <a:off x="5057775" y="4400550"/>
            <a:ext cx="1023938" cy="74613"/>
          </a:xfrm>
          <a:custGeom>
            <a:avLst/>
            <a:gdLst>
              <a:gd name="T0" fmla="*/ 0 w 639"/>
              <a:gd name="T1" fmla="*/ 2147483647 h 47"/>
              <a:gd name="T2" fmla="*/ 0 w 639"/>
              <a:gd name="T3" fmla="*/ 0 h 47"/>
              <a:gd name="T4" fmla="*/ 2147483647 w 639"/>
              <a:gd name="T5" fmla="*/ 0 h 47"/>
              <a:gd name="T6" fmla="*/ 2147483647 w 639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639"/>
              <a:gd name="T13" fmla="*/ 0 h 47"/>
              <a:gd name="T14" fmla="*/ 639 w 639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9" h="47">
                <a:moveTo>
                  <a:pt x="0" y="47"/>
                </a:moveTo>
                <a:lnTo>
                  <a:pt x="0" y="0"/>
                </a:lnTo>
                <a:lnTo>
                  <a:pt x="639" y="0"/>
                </a:lnTo>
                <a:lnTo>
                  <a:pt x="639" y="47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0" name="Freeform 84"/>
          <p:cNvSpPr>
            <a:spLocks/>
          </p:cNvSpPr>
          <p:nvPr/>
        </p:nvSpPr>
        <p:spPr bwMode="auto">
          <a:xfrm>
            <a:off x="6100763" y="5432425"/>
            <a:ext cx="69850" cy="74613"/>
          </a:xfrm>
          <a:custGeom>
            <a:avLst/>
            <a:gdLst>
              <a:gd name="T0" fmla="*/ 0 w 44"/>
              <a:gd name="T1" fmla="*/ 2147483647 h 47"/>
              <a:gd name="T2" fmla="*/ 0 w 44"/>
              <a:gd name="T3" fmla="*/ 0 h 47"/>
              <a:gd name="T4" fmla="*/ 2147483647 w 44"/>
              <a:gd name="T5" fmla="*/ 0 h 47"/>
              <a:gd name="T6" fmla="*/ 2147483647 w 44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47"/>
              <a:gd name="T14" fmla="*/ 44 w 44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47">
                <a:moveTo>
                  <a:pt x="0" y="47"/>
                </a:moveTo>
                <a:lnTo>
                  <a:pt x="0" y="0"/>
                </a:lnTo>
                <a:lnTo>
                  <a:pt x="44" y="0"/>
                </a:lnTo>
                <a:lnTo>
                  <a:pt x="44" y="47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1" name="Line 85"/>
          <p:cNvSpPr>
            <a:spLocks noChangeShapeType="1"/>
          </p:cNvSpPr>
          <p:nvPr/>
        </p:nvSpPr>
        <p:spPr bwMode="auto">
          <a:xfrm flipH="1">
            <a:off x="5908675" y="4640263"/>
            <a:ext cx="103188" cy="1412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2" name="Line 86"/>
          <p:cNvSpPr>
            <a:spLocks noChangeShapeType="1"/>
          </p:cNvSpPr>
          <p:nvPr/>
        </p:nvSpPr>
        <p:spPr bwMode="auto">
          <a:xfrm flipH="1">
            <a:off x="5992813" y="4856163"/>
            <a:ext cx="150812" cy="1079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3" name="Line 87"/>
          <p:cNvSpPr>
            <a:spLocks noChangeShapeType="1"/>
          </p:cNvSpPr>
          <p:nvPr/>
        </p:nvSpPr>
        <p:spPr bwMode="auto">
          <a:xfrm flipH="1">
            <a:off x="6088063" y="5187950"/>
            <a:ext cx="73025" cy="809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Line 88"/>
          <p:cNvSpPr>
            <a:spLocks noChangeShapeType="1"/>
          </p:cNvSpPr>
          <p:nvPr/>
        </p:nvSpPr>
        <p:spPr bwMode="auto">
          <a:xfrm flipH="1">
            <a:off x="6027738" y="5794375"/>
            <a:ext cx="223837" cy="1539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95"/>
          <p:cNvSpPr>
            <a:spLocks noChangeShapeType="1"/>
          </p:cNvSpPr>
          <p:nvPr/>
        </p:nvSpPr>
        <p:spPr bwMode="auto">
          <a:xfrm flipH="1">
            <a:off x="6059488" y="4178300"/>
            <a:ext cx="474662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Freeform 97"/>
          <p:cNvSpPr>
            <a:spLocks/>
          </p:cNvSpPr>
          <p:nvPr/>
        </p:nvSpPr>
        <p:spPr bwMode="auto">
          <a:xfrm>
            <a:off x="5562600" y="4329113"/>
            <a:ext cx="974725" cy="66675"/>
          </a:xfrm>
          <a:custGeom>
            <a:avLst/>
            <a:gdLst>
              <a:gd name="T0" fmla="*/ 2147483647 w 608"/>
              <a:gd name="T1" fmla="*/ 0 h 41"/>
              <a:gd name="T2" fmla="*/ 0 w 608"/>
              <a:gd name="T3" fmla="*/ 0 h 41"/>
              <a:gd name="T4" fmla="*/ 0 w 608"/>
              <a:gd name="T5" fmla="*/ 2147483647 h 41"/>
              <a:gd name="T6" fmla="*/ 0 60000 65536"/>
              <a:gd name="T7" fmla="*/ 0 60000 65536"/>
              <a:gd name="T8" fmla="*/ 0 60000 65536"/>
              <a:gd name="T9" fmla="*/ 0 w 608"/>
              <a:gd name="T10" fmla="*/ 0 h 41"/>
              <a:gd name="T11" fmla="*/ 608 w 608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8" h="41">
                <a:moveTo>
                  <a:pt x="608" y="0"/>
                </a:moveTo>
                <a:lnTo>
                  <a:pt x="0" y="0"/>
                </a:lnTo>
                <a:lnTo>
                  <a:pt x="0" y="41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Freeform 99"/>
          <p:cNvSpPr>
            <a:spLocks/>
          </p:cNvSpPr>
          <p:nvPr/>
        </p:nvSpPr>
        <p:spPr bwMode="auto">
          <a:xfrm>
            <a:off x="5708650" y="4640263"/>
            <a:ext cx="828675" cy="131762"/>
          </a:xfrm>
          <a:custGeom>
            <a:avLst/>
            <a:gdLst>
              <a:gd name="T0" fmla="*/ 2147483647 w 517"/>
              <a:gd name="T1" fmla="*/ 0 h 81"/>
              <a:gd name="T2" fmla="*/ 2147483647 w 517"/>
              <a:gd name="T3" fmla="*/ 0 h 81"/>
              <a:gd name="T4" fmla="*/ 0 w 517"/>
              <a:gd name="T5" fmla="*/ 2147483647 h 81"/>
              <a:gd name="T6" fmla="*/ 0 60000 65536"/>
              <a:gd name="T7" fmla="*/ 0 60000 65536"/>
              <a:gd name="T8" fmla="*/ 0 60000 65536"/>
              <a:gd name="T9" fmla="*/ 0 w 517"/>
              <a:gd name="T10" fmla="*/ 0 h 81"/>
              <a:gd name="T11" fmla="*/ 517 w 517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7" h="81">
                <a:moveTo>
                  <a:pt x="517" y="0"/>
                </a:moveTo>
                <a:lnTo>
                  <a:pt x="190" y="0"/>
                </a:lnTo>
                <a:lnTo>
                  <a:pt x="0" y="81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8" name="Line 100"/>
          <p:cNvSpPr>
            <a:spLocks noChangeShapeType="1"/>
          </p:cNvSpPr>
          <p:nvPr/>
        </p:nvSpPr>
        <p:spPr bwMode="auto">
          <a:xfrm flipH="1">
            <a:off x="6022975" y="4856163"/>
            <a:ext cx="51435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Line 101"/>
          <p:cNvSpPr>
            <a:spLocks noChangeShapeType="1"/>
          </p:cNvSpPr>
          <p:nvPr/>
        </p:nvSpPr>
        <p:spPr bwMode="auto">
          <a:xfrm flipH="1">
            <a:off x="5543550" y="5100638"/>
            <a:ext cx="9937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Freeform 102"/>
          <p:cNvSpPr>
            <a:spLocks/>
          </p:cNvSpPr>
          <p:nvPr/>
        </p:nvSpPr>
        <p:spPr bwMode="auto">
          <a:xfrm>
            <a:off x="5792788" y="5187950"/>
            <a:ext cx="744537" cy="92075"/>
          </a:xfrm>
          <a:custGeom>
            <a:avLst/>
            <a:gdLst>
              <a:gd name="T0" fmla="*/ 2147483647 w 464"/>
              <a:gd name="T1" fmla="*/ 0 h 57"/>
              <a:gd name="T2" fmla="*/ 2147483647 w 464"/>
              <a:gd name="T3" fmla="*/ 0 h 57"/>
              <a:gd name="T4" fmla="*/ 0 w 464"/>
              <a:gd name="T5" fmla="*/ 2147483647 h 57"/>
              <a:gd name="T6" fmla="*/ 0 60000 65536"/>
              <a:gd name="T7" fmla="*/ 0 60000 65536"/>
              <a:gd name="T8" fmla="*/ 0 60000 65536"/>
              <a:gd name="T9" fmla="*/ 0 w 464"/>
              <a:gd name="T10" fmla="*/ 0 h 57"/>
              <a:gd name="T11" fmla="*/ 464 w 464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57">
                <a:moveTo>
                  <a:pt x="464" y="0"/>
                </a:moveTo>
                <a:lnTo>
                  <a:pt x="230" y="0"/>
                </a:lnTo>
                <a:lnTo>
                  <a:pt x="0" y="57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1" name="Freeform 103"/>
          <p:cNvSpPr>
            <a:spLocks/>
          </p:cNvSpPr>
          <p:nvPr/>
        </p:nvSpPr>
        <p:spPr bwMode="auto">
          <a:xfrm>
            <a:off x="6143625" y="5380038"/>
            <a:ext cx="393700" cy="53975"/>
          </a:xfrm>
          <a:custGeom>
            <a:avLst/>
            <a:gdLst>
              <a:gd name="T0" fmla="*/ 2147483647 w 246"/>
              <a:gd name="T1" fmla="*/ 0 h 34"/>
              <a:gd name="T2" fmla="*/ 0 w 246"/>
              <a:gd name="T3" fmla="*/ 0 h 34"/>
              <a:gd name="T4" fmla="*/ 0 w 246"/>
              <a:gd name="T5" fmla="*/ 2147483647 h 34"/>
              <a:gd name="T6" fmla="*/ 0 60000 65536"/>
              <a:gd name="T7" fmla="*/ 0 60000 65536"/>
              <a:gd name="T8" fmla="*/ 0 60000 65536"/>
              <a:gd name="T9" fmla="*/ 0 w 246"/>
              <a:gd name="T10" fmla="*/ 0 h 34"/>
              <a:gd name="T11" fmla="*/ 246 w 246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" h="34">
                <a:moveTo>
                  <a:pt x="246" y="0"/>
                </a:moveTo>
                <a:lnTo>
                  <a:pt x="0" y="0"/>
                </a:lnTo>
                <a:lnTo>
                  <a:pt x="0" y="34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Line 104"/>
          <p:cNvSpPr>
            <a:spLocks noChangeShapeType="1"/>
          </p:cNvSpPr>
          <p:nvPr/>
        </p:nvSpPr>
        <p:spPr bwMode="auto">
          <a:xfrm flipH="1">
            <a:off x="6127750" y="5794375"/>
            <a:ext cx="4095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3" name="Text Box 286"/>
          <p:cNvSpPr txBox="1">
            <a:spLocks noChangeArrowheads="1"/>
          </p:cNvSpPr>
          <p:nvPr/>
        </p:nvSpPr>
        <p:spPr bwMode="auto">
          <a:xfrm>
            <a:off x="1804988" y="1290638"/>
            <a:ext cx="6969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Ductus deferens</a:t>
            </a:r>
          </a:p>
        </p:txBody>
      </p:sp>
      <p:sp>
        <p:nvSpPr>
          <p:cNvPr id="16434" name="Text Box 287"/>
          <p:cNvSpPr txBox="1">
            <a:spLocks noChangeArrowheads="1"/>
          </p:cNvSpPr>
          <p:nvPr/>
        </p:nvSpPr>
        <p:spPr bwMode="auto">
          <a:xfrm>
            <a:off x="1804988" y="1593850"/>
            <a:ext cx="49371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Head of</a:t>
            </a:r>
          </a:p>
          <a:p>
            <a:r>
              <a:rPr lang="en-US" sz="600" b="1"/>
              <a:t>epididymis</a:t>
            </a:r>
          </a:p>
        </p:txBody>
      </p:sp>
      <p:sp>
        <p:nvSpPr>
          <p:cNvPr id="16435" name="Text Box 288"/>
          <p:cNvSpPr txBox="1">
            <a:spLocks noChangeArrowheads="1"/>
          </p:cNvSpPr>
          <p:nvPr/>
        </p:nvSpPr>
        <p:spPr bwMode="auto">
          <a:xfrm>
            <a:off x="1804988" y="2366963"/>
            <a:ext cx="654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Testis, covered</a:t>
            </a:r>
          </a:p>
          <a:p>
            <a:r>
              <a:rPr lang="en-US" sz="600" b="1"/>
              <a:t>by tunica</a:t>
            </a:r>
          </a:p>
          <a:p>
            <a:r>
              <a:rPr lang="en-US" sz="600" b="1"/>
              <a:t>albuginea</a:t>
            </a:r>
          </a:p>
        </p:txBody>
      </p:sp>
      <p:sp>
        <p:nvSpPr>
          <p:cNvPr id="16436" name="Text Box 289"/>
          <p:cNvSpPr txBox="1">
            <a:spLocks noChangeArrowheads="1"/>
          </p:cNvSpPr>
          <p:nvPr/>
        </p:nvSpPr>
        <p:spPr bwMode="auto">
          <a:xfrm>
            <a:off x="1804988" y="2892425"/>
            <a:ext cx="7381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Tail of epididymis</a:t>
            </a:r>
          </a:p>
        </p:txBody>
      </p:sp>
      <p:sp>
        <p:nvSpPr>
          <p:cNvPr id="16437" name="Text Box 290"/>
          <p:cNvSpPr txBox="1">
            <a:spLocks noChangeArrowheads="1"/>
          </p:cNvSpPr>
          <p:nvPr/>
        </p:nvSpPr>
        <p:spPr bwMode="auto">
          <a:xfrm>
            <a:off x="1804988" y="3103563"/>
            <a:ext cx="592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Scrotum</a:t>
            </a:r>
          </a:p>
          <a:p>
            <a:r>
              <a:rPr lang="en-US" sz="600" b="1"/>
              <a:t>(folded down)</a:t>
            </a:r>
          </a:p>
        </p:txBody>
      </p:sp>
      <p:sp>
        <p:nvSpPr>
          <p:cNvPr id="16438" name="Text Box 291"/>
          <p:cNvSpPr txBox="1">
            <a:spLocks noChangeArrowheads="1"/>
          </p:cNvSpPr>
          <p:nvPr/>
        </p:nvSpPr>
        <p:spPr bwMode="auto">
          <a:xfrm>
            <a:off x="1804988" y="3825875"/>
            <a:ext cx="6524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Interstitial cells</a:t>
            </a:r>
          </a:p>
        </p:txBody>
      </p:sp>
      <p:sp>
        <p:nvSpPr>
          <p:cNvPr id="16439" name="Text Box 292"/>
          <p:cNvSpPr txBox="1">
            <a:spLocks noChangeArrowheads="1"/>
          </p:cNvSpPr>
          <p:nvPr/>
        </p:nvSpPr>
        <p:spPr bwMode="auto">
          <a:xfrm>
            <a:off x="1804988" y="4000500"/>
            <a:ext cx="566737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Blood vessel</a:t>
            </a:r>
          </a:p>
        </p:txBody>
      </p:sp>
      <p:sp>
        <p:nvSpPr>
          <p:cNvPr id="16440" name="Text Box 293"/>
          <p:cNvSpPr txBox="1">
            <a:spLocks noChangeArrowheads="1"/>
          </p:cNvSpPr>
          <p:nvPr/>
        </p:nvSpPr>
        <p:spPr bwMode="auto">
          <a:xfrm>
            <a:off x="1804988" y="4137025"/>
            <a:ext cx="4873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Germ cells</a:t>
            </a:r>
          </a:p>
        </p:txBody>
      </p:sp>
      <p:sp>
        <p:nvSpPr>
          <p:cNvPr id="16441" name="Text Box 294"/>
          <p:cNvSpPr txBox="1">
            <a:spLocks noChangeArrowheads="1"/>
          </p:cNvSpPr>
          <p:nvPr/>
        </p:nvSpPr>
        <p:spPr bwMode="auto">
          <a:xfrm>
            <a:off x="1804988" y="4324350"/>
            <a:ext cx="750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Sustentacular cell</a:t>
            </a:r>
          </a:p>
        </p:txBody>
      </p:sp>
      <p:sp>
        <p:nvSpPr>
          <p:cNvPr id="16442" name="Text Box 295"/>
          <p:cNvSpPr txBox="1">
            <a:spLocks noChangeArrowheads="1"/>
          </p:cNvSpPr>
          <p:nvPr/>
        </p:nvSpPr>
        <p:spPr bwMode="auto">
          <a:xfrm>
            <a:off x="1804988" y="4611688"/>
            <a:ext cx="5683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Tails of</a:t>
            </a:r>
          </a:p>
          <a:p>
            <a:r>
              <a:rPr lang="en-US" sz="600" b="1"/>
              <a:t>spermatozoa</a:t>
            </a:r>
          </a:p>
        </p:txBody>
      </p:sp>
      <p:sp>
        <p:nvSpPr>
          <p:cNvPr id="16443" name="Text Box 296"/>
          <p:cNvSpPr txBox="1">
            <a:spLocks noChangeArrowheads="1"/>
          </p:cNvSpPr>
          <p:nvPr/>
        </p:nvSpPr>
        <p:spPr bwMode="auto">
          <a:xfrm>
            <a:off x="2517775" y="3533775"/>
            <a:ext cx="1857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(a)</a:t>
            </a:r>
          </a:p>
        </p:txBody>
      </p:sp>
      <p:sp>
        <p:nvSpPr>
          <p:cNvPr id="16444" name="Text Box 297"/>
          <p:cNvSpPr txBox="1">
            <a:spLocks noChangeArrowheads="1"/>
          </p:cNvSpPr>
          <p:nvPr/>
        </p:nvSpPr>
        <p:spPr bwMode="auto">
          <a:xfrm>
            <a:off x="3713163" y="3503613"/>
            <a:ext cx="268287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2 cm</a:t>
            </a:r>
          </a:p>
        </p:txBody>
      </p:sp>
      <p:sp>
        <p:nvSpPr>
          <p:cNvPr id="16445" name="Text Box 298"/>
          <p:cNvSpPr txBox="1">
            <a:spLocks noChangeArrowheads="1"/>
          </p:cNvSpPr>
          <p:nvPr/>
        </p:nvSpPr>
        <p:spPr bwMode="auto">
          <a:xfrm>
            <a:off x="4287838" y="1574800"/>
            <a:ext cx="492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Head of</a:t>
            </a:r>
          </a:p>
          <a:p>
            <a:r>
              <a:rPr lang="en-US" sz="600" b="1"/>
              <a:t>epididymis</a:t>
            </a:r>
          </a:p>
        </p:txBody>
      </p:sp>
      <p:sp>
        <p:nvSpPr>
          <p:cNvPr id="16446" name="Text Box 299"/>
          <p:cNvSpPr txBox="1">
            <a:spLocks noChangeArrowheads="1"/>
          </p:cNvSpPr>
          <p:nvPr/>
        </p:nvSpPr>
        <p:spPr bwMode="auto">
          <a:xfrm>
            <a:off x="4287838" y="1817688"/>
            <a:ext cx="4143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Ductus</a:t>
            </a:r>
          </a:p>
          <a:p>
            <a:r>
              <a:rPr lang="en-US" sz="600" b="1"/>
              <a:t>deferens</a:t>
            </a:r>
          </a:p>
        </p:txBody>
      </p:sp>
      <p:sp>
        <p:nvSpPr>
          <p:cNvPr id="16447" name="Text Box 300"/>
          <p:cNvSpPr txBox="1">
            <a:spLocks noChangeArrowheads="1"/>
          </p:cNvSpPr>
          <p:nvPr/>
        </p:nvSpPr>
        <p:spPr bwMode="auto">
          <a:xfrm>
            <a:off x="4287838" y="2047875"/>
            <a:ext cx="3841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Efferent</a:t>
            </a:r>
          </a:p>
          <a:p>
            <a:r>
              <a:rPr lang="en-US" sz="600" b="1"/>
              <a:t>ductule</a:t>
            </a:r>
          </a:p>
        </p:txBody>
      </p:sp>
      <p:sp>
        <p:nvSpPr>
          <p:cNvPr id="16448" name="Text Box 301"/>
          <p:cNvSpPr txBox="1">
            <a:spLocks noChangeArrowheads="1"/>
          </p:cNvSpPr>
          <p:nvPr/>
        </p:nvSpPr>
        <p:spPr bwMode="auto">
          <a:xfrm>
            <a:off x="4287838" y="2397125"/>
            <a:ext cx="492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Body of</a:t>
            </a:r>
          </a:p>
          <a:p>
            <a:r>
              <a:rPr lang="en-US" sz="600" b="1"/>
              <a:t>epididymis</a:t>
            </a:r>
          </a:p>
        </p:txBody>
      </p:sp>
      <p:sp>
        <p:nvSpPr>
          <p:cNvPr id="16449" name="Text Box 302"/>
          <p:cNvSpPr txBox="1">
            <a:spLocks noChangeArrowheads="1"/>
          </p:cNvSpPr>
          <p:nvPr/>
        </p:nvSpPr>
        <p:spPr bwMode="auto">
          <a:xfrm>
            <a:off x="6573838" y="741363"/>
            <a:ext cx="4651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Spermatic</a:t>
            </a:r>
          </a:p>
          <a:p>
            <a:r>
              <a:rPr lang="en-US" sz="600" b="1"/>
              <a:t>cord</a:t>
            </a:r>
          </a:p>
        </p:txBody>
      </p:sp>
      <p:sp>
        <p:nvSpPr>
          <p:cNvPr id="16450" name="Text Box 303"/>
          <p:cNvSpPr txBox="1">
            <a:spLocks noChangeArrowheads="1"/>
          </p:cNvSpPr>
          <p:nvPr/>
        </p:nvSpPr>
        <p:spPr bwMode="auto">
          <a:xfrm>
            <a:off x="6573838" y="1228725"/>
            <a:ext cx="609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Blood vessels</a:t>
            </a:r>
          </a:p>
          <a:p>
            <a:r>
              <a:rPr lang="en-US" sz="600" b="1"/>
              <a:t>and nerves</a:t>
            </a:r>
          </a:p>
        </p:txBody>
      </p:sp>
      <p:sp>
        <p:nvSpPr>
          <p:cNvPr id="16451" name="Text Box 304"/>
          <p:cNvSpPr txBox="1">
            <a:spLocks noChangeArrowheads="1"/>
          </p:cNvSpPr>
          <p:nvPr/>
        </p:nvSpPr>
        <p:spPr bwMode="auto">
          <a:xfrm>
            <a:off x="6573838" y="2009775"/>
            <a:ext cx="5794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Seminiferous</a:t>
            </a:r>
          </a:p>
          <a:p>
            <a:r>
              <a:rPr lang="en-US" sz="600" b="1"/>
              <a:t>tubule</a:t>
            </a:r>
          </a:p>
        </p:txBody>
      </p:sp>
      <p:sp>
        <p:nvSpPr>
          <p:cNvPr id="16452" name="Text Box 305"/>
          <p:cNvSpPr txBox="1">
            <a:spLocks noChangeArrowheads="1"/>
          </p:cNvSpPr>
          <p:nvPr/>
        </p:nvSpPr>
        <p:spPr bwMode="auto">
          <a:xfrm>
            <a:off x="6573838" y="2225675"/>
            <a:ext cx="3746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Septum</a:t>
            </a:r>
          </a:p>
        </p:txBody>
      </p:sp>
      <p:sp>
        <p:nvSpPr>
          <p:cNvPr id="16453" name="Text Box 306"/>
          <p:cNvSpPr txBox="1">
            <a:spLocks noChangeArrowheads="1"/>
          </p:cNvSpPr>
          <p:nvPr/>
        </p:nvSpPr>
        <p:spPr bwMode="auto">
          <a:xfrm>
            <a:off x="6573838" y="2417763"/>
            <a:ext cx="341312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Lobule</a:t>
            </a:r>
          </a:p>
        </p:txBody>
      </p:sp>
      <p:sp>
        <p:nvSpPr>
          <p:cNvPr id="16454" name="Text Box 307"/>
          <p:cNvSpPr txBox="1">
            <a:spLocks noChangeArrowheads="1"/>
          </p:cNvSpPr>
          <p:nvPr/>
        </p:nvSpPr>
        <p:spPr bwMode="auto">
          <a:xfrm>
            <a:off x="6573838" y="2714625"/>
            <a:ext cx="420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Tunica</a:t>
            </a:r>
          </a:p>
          <a:p>
            <a:r>
              <a:rPr lang="en-US" sz="600" b="1"/>
              <a:t>vaginalis</a:t>
            </a:r>
          </a:p>
        </p:txBody>
      </p:sp>
      <p:sp>
        <p:nvSpPr>
          <p:cNvPr id="16455" name="Text Box 308"/>
          <p:cNvSpPr txBox="1">
            <a:spLocks noChangeArrowheads="1"/>
          </p:cNvSpPr>
          <p:nvPr/>
        </p:nvSpPr>
        <p:spPr bwMode="auto">
          <a:xfrm>
            <a:off x="6573838" y="3073400"/>
            <a:ext cx="4492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Tunica</a:t>
            </a:r>
          </a:p>
          <a:p>
            <a:r>
              <a:rPr lang="en-US" sz="600" b="1"/>
              <a:t>albuginea</a:t>
            </a:r>
          </a:p>
        </p:txBody>
      </p:sp>
      <p:sp>
        <p:nvSpPr>
          <p:cNvPr id="16456" name="Text Box 309"/>
          <p:cNvSpPr txBox="1">
            <a:spLocks noChangeArrowheads="1"/>
          </p:cNvSpPr>
          <p:nvPr/>
        </p:nvSpPr>
        <p:spPr bwMode="auto">
          <a:xfrm>
            <a:off x="4313238" y="3278188"/>
            <a:ext cx="4937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Tail of</a:t>
            </a:r>
          </a:p>
          <a:p>
            <a:r>
              <a:rPr lang="en-US" sz="600" b="1"/>
              <a:t>epididymis</a:t>
            </a:r>
          </a:p>
        </p:txBody>
      </p:sp>
      <p:sp>
        <p:nvSpPr>
          <p:cNvPr id="16457" name="Text Box 310"/>
          <p:cNvSpPr txBox="1">
            <a:spLocks noChangeArrowheads="1"/>
          </p:cNvSpPr>
          <p:nvPr/>
        </p:nvSpPr>
        <p:spPr bwMode="auto">
          <a:xfrm>
            <a:off x="6573838" y="4122738"/>
            <a:ext cx="5667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Blood vessel</a:t>
            </a:r>
          </a:p>
        </p:txBody>
      </p:sp>
      <p:sp>
        <p:nvSpPr>
          <p:cNvPr id="16458" name="Text Box 311"/>
          <p:cNvSpPr txBox="1">
            <a:spLocks noChangeArrowheads="1"/>
          </p:cNvSpPr>
          <p:nvPr/>
        </p:nvSpPr>
        <p:spPr bwMode="auto">
          <a:xfrm>
            <a:off x="6573838" y="4291013"/>
            <a:ext cx="5794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Seminiferous</a:t>
            </a:r>
          </a:p>
          <a:p>
            <a:r>
              <a:rPr lang="en-US" sz="600" b="1"/>
              <a:t>tubule</a:t>
            </a:r>
          </a:p>
        </p:txBody>
      </p:sp>
      <p:sp>
        <p:nvSpPr>
          <p:cNvPr id="16459" name="Text Box 312"/>
          <p:cNvSpPr txBox="1">
            <a:spLocks noChangeArrowheads="1"/>
          </p:cNvSpPr>
          <p:nvPr/>
        </p:nvSpPr>
        <p:spPr bwMode="auto">
          <a:xfrm>
            <a:off x="6573838" y="4595813"/>
            <a:ext cx="511175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Spermatids</a:t>
            </a:r>
          </a:p>
        </p:txBody>
      </p:sp>
      <p:sp>
        <p:nvSpPr>
          <p:cNvPr id="16460" name="Text Box 313"/>
          <p:cNvSpPr txBox="1">
            <a:spLocks noChangeArrowheads="1"/>
          </p:cNvSpPr>
          <p:nvPr/>
        </p:nvSpPr>
        <p:spPr bwMode="auto">
          <a:xfrm>
            <a:off x="6573838" y="4810125"/>
            <a:ext cx="6016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Sustentacular</a:t>
            </a:r>
          </a:p>
          <a:p>
            <a:r>
              <a:rPr lang="en-US" sz="600" b="1"/>
              <a:t>cell nuclei</a:t>
            </a:r>
          </a:p>
        </p:txBody>
      </p:sp>
      <p:sp>
        <p:nvSpPr>
          <p:cNvPr id="16461" name="Text Box 314"/>
          <p:cNvSpPr txBox="1">
            <a:spLocks noChangeArrowheads="1"/>
          </p:cNvSpPr>
          <p:nvPr/>
        </p:nvSpPr>
        <p:spPr bwMode="auto">
          <a:xfrm>
            <a:off x="6573838" y="5045075"/>
            <a:ext cx="5889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Tubule lumen</a:t>
            </a:r>
          </a:p>
        </p:txBody>
      </p:sp>
      <p:sp>
        <p:nvSpPr>
          <p:cNvPr id="16462" name="Text Box 315"/>
          <p:cNvSpPr txBox="1">
            <a:spLocks noChangeArrowheads="1"/>
          </p:cNvSpPr>
          <p:nvPr/>
        </p:nvSpPr>
        <p:spPr bwMode="auto">
          <a:xfrm>
            <a:off x="6573838" y="5141913"/>
            <a:ext cx="4857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Germ cells</a:t>
            </a:r>
          </a:p>
        </p:txBody>
      </p:sp>
      <p:sp>
        <p:nvSpPr>
          <p:cNvPr id="16463" name="Text Box 316"/>
          <p:cNvSpPr txBox="1">
            <a:spLocks noChangeArrowheads="1"/>
          </p:cNvSpPr>
          <p:nvPr/>
        </p:nvSpPr>
        <p:spPr bwMode="auto">
          <a:xfrm>
            <a:off x="6573838" y="5327650"/>
            <a:ext cx="7508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Connective tissue</a:t>
            </a:r>
          </a:p>
          <a:p>
            <a:r>
              <a:rPr lang="en-US" sz="600" b="1"/>
              <a:t>wall of tubule</a:t>
            </a:r>
          </a:p>
        </p:txBody>
      </p:sp>
      <p:sp>
        <p:nvSpPr>
          <p:cNvPr id="16464" name="Text Box 317"/>
          <p:cNvSpPr txBox="1">
            <a:spLocks noChangeArrowheads="1"/>
          </p:cNvSpPr>
          <p:nvPr/>
        </p:nvSpPr>
        <p:spPr bwMode="auto">
          <a:xfrm>
            <a:off x="6573838" y="5745163"/>
            <a:ext cx="650875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Interstitial cells</a:t>
            </a:r>
          </a:p>
        </p:txBody>
      </p:sp>
      <p:sp>
        <p:nvSpPr>
          <p:cNvPr id="16465" name="Text Box 318"/>
          <p:cNvSpPr txBox="1">
            <a:spLocks noChangeArrowheads="1"/>
          </p:cNvSpPr>
          <p:nvPr/>
        </p:nvSpPr>
        <p:spPr bwMode="auto">
          <a:xfrm>
            <a:off x="2517775" y="5287963"/>
            <a:ext cx="187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(c)</a:t>
            </a:r>
          </a:p>
        </p:txBody>
      </p:sp>
      <p:sp>
        <p:nvSpPr>
          <p:cNvPr id="16466" name="Text Box 319"/>
          <p:cNvSpPr txBox="1">
            <a:spLocks noChangeArrowheads="1"/>
          </p:cNvSpPr>
          <p:nvPr/>
        </p:nvSpPr>
        <p:spPr bwMode="auto">
          <a:xfrm>
            <a:off x="4506913" y="6492875"/>
            <a:ext cx="190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(d)</a:t>
            </a:r>
          </a:p>
        </p:txBody>
      </p:sp>
      <p:sp>
        <p:nvSpPr>
          <p:cNvPr id="16467" name="Text Box 322"/>
          <p:cNvSpPr txBox="1">
            <a:spLocks noChangeArrowheads="1"/>
          </p:cNvSpPr>
          <p:nvPr/>
        </p:nvSpPr>
        <p:spPr bwMode="auto">
          <a:xfrm>
            <a:off x="6127750" y="6516688"/>
            <a:ext cx="3286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50 µm</a:t>
            </a:r>
          </a:p>
        </p:txBody>
      </p:sp>
      <p:sp>
        <p:nvSpPr>
          <p:cNvPr id="16468" name="Text Box 323"/>
          <p:cNvSpPr txBox="1">
            <a:spLocks noChangeArrowheads="1"/>
          </p:cNvSpPr>
          <p:nvPr/>
        </p:nvSpPr>
        <p:spPr bwMode="auto">
          <a:xfrm>
            <a:off x="4471988" y="3533775"/>
            <a:ext cx="190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(b)</a:t>
            </a:r>
          </a:p>
        </p:txBody>
      </p:sp>
      <p:sp>
        <p:nvSpPr>
          <p:cNvPr id="16469" name="Line 9"/>
          <p:cNvSpPr>
            <a:spLocks noChangeShapeType="1"/>
          </p:cNvSpPr>
          <p:nvPr/>
        </p:nvSpPr>
        <p:spPr bwMode="auto">
          <a:xfrm flipV="1">
            <a:off x="3457575" y="3468688"/>
            <a:ext cx="0" cy="41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0" name="Line 10"/>
          <p:cNvSpPr>
            <a:spLocks noChangeShapeType="1"/>
          </p:cNvSpPr>
          <p:nvPr/>
        </p:nvSpPr>
        <p:spPr bwMode="auto">
          <a:xfrm>
            <a:off x="4124325" y="3468688"/>
            <a:ext cx="0" cy="41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1" name="Line 13"/>
          <p:cNvSpPr>
            <a:spLocks noChangeShapeType="1"/>
          </p:cNvSpPr>
          <p:nvPr/>
        </p:nvSpPr>
        <p:spPr bwMode="auto">
          <a:xfrm flipV="1">
            <a:off x="6062663" y="6499225"/>
            <a:ext cx="0" cy="20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2" name="Line 91"/>
          <p:cNvSpPr>
            <a:spLocks noChangeShapeType="1"/>
          </p:cNvSpPr>
          <p:nvPr/>
        </p:nvSpPr>
        <p:spPr bwMode="auto">
          <a:xfrm flipH="1">
            <a:off x="5910263" y="4640263"/>
            <a:ext cx="103187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3" name="Line 11"/>
          <p:cNvSpPr>
            <a:spLocks noChangeShapeType="1"/>
          </p:cNvSpPr>
          <p:nvPr/>
        </p:nvSpPr>
        <p:spPr bwMode="auto">
          <a:xfrm>
            <a:off x="3457575" y="3490913"/>
            <a:ext cx="666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4" name="Line 35"/>
          <p:cNvSpPr>
            <a:spLocks noChangeShapeType="1"/>
          </p:cNvSpPr>
          <p:nvPr/>
        </p:nvSpPr>
        <p:spPr bwMode="auto">
          <a:xfrm>
            <a:off x="2457450" y="1346200"/>
            <a:ext cx="379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5" name="Line 36"/>
          <p:cNvSpPr>
            <a:spLocks noChangeShapeType="1"/>
          </p:cNvSpPr>
          <p:nvPr/>
        </p:nvSpPr>
        <p:spPr bwMode="auto">
          <a:xfrm>
            <a:off x="2492375" y="2938463"/>
            <a:ext cx="449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6" name="Line 37"/>
          <p:cNvSpPr>
            <a:spLocks noChangeShapeType="1"/>
          </p:cNvSpPr>
          <p:nvPr/>
        </p:nvSpPr>
        <p:spPr bwMode="auto">
          <a:xfrm>
            <a:off x="2116138" y="1643063"/>
            <a:ext cx="1108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7" name="Line 39"/>
          <p:cNvSpPr>
            <a:spLocks noChangeShapeType="1"/>
          </p:cNvSpPr>
          <p:nvPr/>
        </p:nvSpPr>
        <p:spPr bwMode="auto">
          <a:xfrm flipH="1">
            <a:off x="6269038" y="2762250"/>
            <a:ext cx="276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8" name="Line 40"/>
          <p:cNvSpPr>
            <a:spLocks noChangeShapeType="1"/>
          </p:cNvSpPr>
          <p:nvPr/>
        </p:nvSpPr>
        <p:spPr bwMode="auto">
          <a:xfrm flipH="1">
            <a:off x="5626100" y="3114675"/>
            <a:ext cx="9255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79" name="Freeform 41"/>
          <p:cNvSpPr>
            <a:spLocks/>
          </p:cNvSpPr>
          <p:nvPr/>
        </p:nvSpPr>
        <p:spPr bwMode="auto">
          <a:xfrm>
            <a:off x="6292850" y="2273300"/>
            <a:ext cx="258763" cy="53975"/>
          </a:xfrm>
          <a:custGeom>
            <a:avLst/>
            <a:gdLst>
              <a:gd name="T0" fmla="*/ 2147483647 w 162"/>
              <a:gd name="T1" fmla="*/ 0 h 34"/>
              <a:gd name="T2" fmla="*/ 2147483647 w 162"/>
              <a:gd name="T3" fmla="*/ 0 h 34"/>
              <a:gd name="T4" fmla="*/ 0 w 162"/>
              <a:gd name="T5" fmla="*/ 2147483647 h 34"/>
              <a:gd name="T6" fmla="*/ 0 60000 65536"/>
              <a:gd name="T7" fmla="*/ 0 60000 65536"/>
              <a:gd name="T8" fmla="*/ 0 60000 65536"/>
              <a:gd name="T9" fmla="*/ 0 w 162"/>
              <a:gd name="T10" fmla="*/ 0 h 34"/>
              <a:gd name="T11" fmla="*/ 162 w 162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34">
                <a:moveTo>
                  <a:pt x="162" y="0"/>
                </a:moveTo>
                <a:lnTo>
                  <a:pt x="128" y="0"/>
                </a:lnTo>
                <a:lnTo>
                  <a:pt x="0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0" name="Freeform 43"/>
          <p:cNvSpPr>
            <a:spLocks/>
          </p:cNvSpPr>
          <p:nvPr/>
        </p:nvSpPr>
        <p:spPr bwMode="auto">
          <a:xfrm>
            <a:off x="6199188" y="2057400"/>
            <a:ext cx="352425" cy="90488"/>
          </a:xfrm>
          <a:custGeom>
            <a:avLst/>
            <a:gdLst>
              <a:gd name="T0" fmla="*/ 2147483647 w 220"/>
              <a:gd name="T1" fmla="*/ 0 h 57"/>
              <a:gd name="T2" fmla="*/ 2147483647 w 220"/>
              <a:gd name="T3" fmla="*/ 0 h 57"/>
              <a:gd name="T4" fmla="*/ 0 w 220"/>
              <a:gd name="T5" fmla="*/ 2147483647 h 57"/>
              <a:gd name="T6" fmla="*/ 0 60000 65536"/>
              <a:gd name="T7" fmla="*/ 0 60000 65536"/>
              <a:gd name="T8" fmla="*/ 0 60000 65536"/>
              <a:gd name="T9" fmla="*/ 0 w 220"/>
              <a:gd name="T10" fmla="*/ 0 h 57"/>
              <a:gd name="T11" fmla="*/ 220 w 220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" h="57">
                <a:moveTo>
                  <a:pt x="220" y="0"/>
                </a:moveTo>
                <a:lnTo>
                  <a:pt x="186" y="0"/>
                </a:lnTo>
                <a:lnTo>
                  <a:pt x="0" y="5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1" name="Line 44"/>
          <p:cNvSpPr>
            <a:spLocks noChangeShapeType="1"/>
          </p:cNvSpPr>
          <p:nvPr/>
        </p:nvSpPr>
        <p:spPr bwMode="auto">
          <a:xfrm flipH="1">
            <a:off x="6310313" y="2762250"/>
            <a:ext cx="179387" cy="93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2" name="Line 45"/>
          <p:cNvSpPr>
            <a:spLocks noChangeShapeType="1"/>
          </p:cNvSpPr>
          <p:nvPr/>
        </p:nvSpPr>
        <p:spPr bwMode="auto">
          <a:xfrm flipH="1" flipV="1">
            <a:off x="6046788" y="3055938"/>
            <a:ext cx="449262" cy="58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3" name="Line 46"/>
          <p:cNvSpPr>
            <a:spLocks noChangeShapeType="1"/>
          </p:cNvSpPr>
          <p:nvPr/>
        </p:nvSpPr>
        <p:spPr bwMode="auto">
          <a:xfrm flipH="1">
            <a:off x="6469063" y="2466975"/>
            <a:ext cx="8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4" name="Line 47"/>
          <p:cNvSpPr>
            <a:spLocks noChangeShapeType="1"/>
          </p:cNvSpPr>
          <p:nvPr/>
        </p:nvSpPr>
        <p:spPr bwMode="auto">
          <a:xfrm flipH="1">
            <a:off x="2411413" y="2413000"/>
            <a:ext cx="8080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5" name="Line 48"/>
          <p:cNvSpPr>
            <a:spLocks noChangeShapeType="1"/>
          </p:cNvSpPr>
          <p:nvPr/>
        </p:nvSpPr>
        <p:spPr bwMode="auto">
          <a:xfrm>
            <a:off x="2171700" y="3159125"/>
            <a:ext cx="1120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6" name="Line 49"/>
          <p:cNvSpPr>
            <a:spLocks noChangeShapeType="1"/>
          </p:cNvSpPr>
          <p:nvPr/>
        </p:nvSpPr>
        <p:spPr bwMode="auto">
          <a:xfrm flipH="1">
            <a:off x="4606925" y="1871663"/>
            <a:ext cx="714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7" name="Line 50"/>
          <p:cNvSpPr>
            <a:spLocks noChangeShapeType="1"/>
          </p:cNvSpPr>
          <p:nvPr/>
        </p:nvSpPr>
        <p:spPr bwMode="auto">
          <a:xfrm flipH="1">
            <a:off x="4637088" y="2095500"/>
            <a:ext cx="939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8" name="Line 51"/>
          <p:cNvSpPr>
            <a:spLocks noChangeShapeType="1"/>
          </p:cNvSpPr>
          <p:nvPr/>
        </p:nvSpPr>
        <p:spPr bwMode="auto">
          <a:xfrm flipH="1">
            <a:off x="4621213" y="24511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89" name="Line 52"/>
          <p:cNvSpPr>
            <a:spLocks noChangeShapeType="1"/>
          </p:cNvSpPr>
          <p:nvPr/>
        </p:nvSpPr>
        <p:spPr bwMode="auto">
          <a:xfrm flipH="1">
            <a:off x="4575175" y="3327400"/>
            <a:ext cx="7191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90" name="Freeform 53"/>
          <p:cNvSpPr>
            <a:spLocks/>
          </p:cNvSpPr>
          <p:nvPr/>
        </p:nvSpPr>
        <p:spPr bwMode="auto">
          <a:xfrm>
            <a:off x="4730750" y="2332038"/>
            <a:ext cx="874713" cy="0"/>
          </a:xfrm>
          <a:custGeom>
            <a:avLst/>
            <a:gdLst>
              <a:gd name="T0" fmla="*/ 0 w 546"/>
              <a:gd name="T1" fmla="*/ 2147483647 w 546"/>
              <a:gd name="T2" fmla="*/ 2147483647 w 546"/>
              <a:gd name="T3" fmla="*/ 0 60000 65536"/>
              <a:gd name="T4" fmla="*/ 0 60000 65536"/>
              <a:gd name="T5" fmla="*/ 0 60000 65536"/>
              <a:gd name="T6" fmla="*/ 0 w 546"/>
              <a:gd name="T7" fmla="*/ 546 w 546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546">
                <a:moveTo>
                  <a:pt x="0" y="0"/>
                </a:moveTo>
                <a:lnTo>
                  <a:pt x="327" y="0"/>
                </a:lnTo>
                <a:lnTo>
                  <a:pt x="54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91" name="Freeform 54"/>
          <p:cNvSpPr>
            <a:spLocks/>
          </p:cNvSpPr>
          <p:nvPr/>
        </p:nvSpPr>
        <p:spPr bwMode="auto">
          <a:xfrm>
            <a:off x="6310313" y="2349500"/>
            <a:ext cx="146050" cy="241300"/>
          </a:xfrm>
          <a:custGeom>
            <a:avLst/>
            <a:gdLst>
              <a:gd name="T0" fmla="*/ 0 w 91"/>
              <a:gd name="T1" fmla="*/ 0 h 150"/>
              <a:gd name="T2" fmla="*/ 2147483647 w 91"/>
              <a:gd name="T3" fmla="*/ 0 h 150"/>
              <a:gd name="T4" fmla="*/ 2147483647 w 91"/>
              <a:gd name="T5" fmla="*/ 2147483647 h 150"/>
              <a:gd name="T6" fmla="*/ 0 w 91"/>
              <a:gd name="T7" fmla="*/ 2147483647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150"/>
              <a:gd name="T14" fmla="*/ 91 w 91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150">
                <a:moveTo>
                  <a:pt x="0" y="0"/>
                </a:moveTo>
                <a:lnTo>
                  <a:pt x="91" y="0"/>
                </a:lnTo>
                <a:lnTo>
                  <a:pt x="91" y="150"/>
                </a:lnTo>
                <a:lnTo>
                  <a:pt x="0" y="15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92" name="Line 57"/>
          <p:cNvSpPr>
            <a:spLocks noChangeShapeType="1"/>
          </p:cNvSpPr>
          <p:nvPr/>
        </p:nvSpPr>
        <p:spPr bwMode="auto">
          <a:xfrm flipV="1">
            <a:off x="5875338" y="1263650"/>
            <a:ext cx="128587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93" name="Line 58"/>
          <p:cNvSpPr>
            <a:spLocks noChangeShapeType="1"/>
          </p:cNvSpPr>
          <p:nvPr/>
        </p:nvSpPr>
        <p:spPr bwMode="auto">
          <a:xfrm flipV="1">
            <a:off x="6013450" y="1263650"/>
            <a:ext cx="131763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94" name="Freeform 60"/>
          <p:cNvSpPr>
            <a:spLocks/>
          </p:cNvSpPr>
          <p:nvPr/>
        </p:nvSpPr>
        <p:spPr bwMode="auto">
          <a:xfrm>
            <a:off x="5586413" y="715963"/>
            <a:ext cx="523875" cy="107950"/>
          </a:xfrm>
          <a:custGeom>
            <a:avLst/>
            <a:gdLst>
              <a:gd name="T0" fmla="*/ 2147483647 w 328"/>
              <a:gd name="T1" fmla="*/ 2147483647 h 68"/>
              <a:gd name="T2" fmla="*/ 2147483647 w 328"/>
              <a:gd name="T3" fmla="*/ 2147483647 h 68"/>
              <a:gd name="T4" fmla="*/ 2147483647 w 328"/>
              <a:gd name="T5" fmla="*/ 2147483647 h 68"/>
              <a:gd name="T6" fmla="*/ 2147483647 w 328"/>
              <a:gd name="T7" fmla="*/ 2147483647 h 68"/>
              <a:gd name="T8" fmla="*/ 2147483647 w 328"/>
              <a:gd name="T9" fmla="*/ 2147483647 h 68"/>
              <a:gd name="T10" fmla="*/ 2147483647 w 328"/>
              <a:gd name="T11" fmla="*/ 2147483647 h 68"/>
              <a:gd name="T12" fmla="*/ 0 w 328"/>
              <a:gd name="T13" fmla="*/ 2147483647 h 68"/>
              <a:gd name="T14" fmla="*/ 0 w 328"/>
              <a:gd name="T15" fmla="*/ 2147483647 h 68"/>
              <a:gd name="T16" fmla="*/ 2147483647 w 328"/>
              <a:gd name="T17" fmla="*/ 2147483647 h 68"/>
              <a:gd name="T18" fmla="*/ 2147483647 w 328"/>
              <a:gd name="T19" fmla="*/ 2147483647 h 68"/>
              <a:gd name="T20" fmla="*/ 2147483647 w 328"/>
              <a:gd name="T21" fmla="*/ 2147483647 h 68"/>
              <a:gd name="T22" fmla="*/ 2147483647 w 328"/>
              <a:gd name="T23" fmla="*/ 2147483647 h 68"/>
              <a:gd name="T24" fmla="*/ 2147483647 w 328"/>
              <a:gd name="T25" fmla="*/ 2147483647 h 68"/>
              <a:gd name="T26" fmla="*/ 2147483647 w 328"/>
              <a:gd name="T27" fmla="*/ 2147483647 h 68"/>
              <a:gd name="T28" fmla="*/ 2147483647 w 328"/>
              <a:gd name="T29" fmla="*/ 2147483647 h 68"/>
              <a:gd name="T30" fmla="*/ 2147483647 w 328"/>
              <a:gd name="T31" fmla="*/ 2147483647 h 68"/>
              <a:gd name="T32" fmla="*/ 2147483647 w 328"/>
              <a:gd name="T33" fmla="*/ 2147483647 h 68"/>
              <a:gd name="T34" fmla="*/ 2147483647 w 328"/>
              <a:gd name="T35" fmla="*/ 0 h 68"/>
              <a:gd name="T36" fmla="*/ 2147483647 w 328"/>
              <a:gd name="T37" fmla="*/ 0 h 68"/>
              <a:gd name="T38" fmla="*/ 2147483647 w 328"/>
              <a:gd name="T39" fmla="*/ 2147483647 h 68"/>
              <a:gd name="T40" fmla="*/ 2147483647 w 328"/>
              <a:gd name="T41" fmla="*/ 2147483647 h 68"/>
              <a:gd name="T42" fmla="*/ 2147483647 w 328"/>
              <a:gd name="T43" fmla="*/ 2147483647 h 68"/>
              <a:gd name="T44" fmla="*/ 2147483647 w 328"/>
              <a:gd name="T45" fmla="*/ 2147483647 h 68"/>
              <a:gd name="T46" fmla="*/ 2147483647 w 328"/>
              <a:gd name="T47" fmla="*/ 2147483647 h 68"/>
              <a:gd name="T48" fmla="*/ 2147483647 w 328"/>
              <a:gd name="T49" fmla="*/ 2147483647 h 68"/>
              <a:gd name="T50" fmla="*/ 2147483647 w 328"/>
              <a:gd name="T51" fmla="*/ 2147483647 h 68"/>
              <a:gd name="T52" fmla="*/ 2147483647 w 328"/>
              <a:gd name="T53" fmla="*/ 2147483647 h 68"/>
              <a:gd name="T54" fmla="*/ 2147483647 w 328"/>
              <a:gd name="T55" fmla="*/ 2147483647 h 68"/>
              <a:gd name="T56" fmla="*/ 2147483647 w 328"/>
              <a:gd name="T57" fmla="*/ 2147483647 h 68"/>
              <a:gd name="T58" fmla="*/ 2147483647 w 328"/>
              <a:gd name="T59" fmla="*/ 2147483647 h 68"/>
              <a:gd name="T60" fmla="*/ 2147483647 w 328"/>
              <a:gd name="T61" fmla="*/ 2147483647 h 68"/>
              <a:gd name="T62" fmla="*/ 2147483647 w 328"/>
              <a:gd name="T63" fmla="*/ 2147483647 h 68"/>
              <a:gd name="T64" fmla="*/ 2147483647 w 328"/>
              <a:gd name="T65" fmla="*/ 2147483647 h 68"/>
              <a:gd name="T66" fmla="*/ 2147483647 w 328"/>
              <a:gd name="T67" fmla="*/ 2147483647 h 68"/>
              <a:gd name="T68" fmla="*/ 2147483647 w 328"/>
              <a:gd name="T69" fmla="*/ 2147483647 h 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8"/>
              <a:gd name="T106" fmla="*/ 0 h 68"/>
              <a:gd name="T107" fmla="*/ 328 w 328"/>
              <a:gd name="T108" fmla="*/ 68 h 6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8" h="68">
                <a:moveTo>
                  <a:pt x="30" y="68"/>
                </a:moveTo>
                <a:lnTo>
                  <a:pt x="30" y="68"/>
                </a:lnTo>
                <a:lnTo>
                  <a:pt x="17" y="63"/>
                </a:lnTo>
                <a:lnTo>
                  <a:pt x="8" y="57"/>
                </a:lnTo>
                <a:lnTo>
                  <a:pt x="2" y="51"/>
                </a:lnTo>
                <a:lnTo>
                  <a:pt x="2" y="46"/>
                </a:lnTo>
                <a:lnTo>
                  <a:pt x="0" y="43"/>
                </a:lnTo>
                <a:lnTo>
                  <a:pt x="2" y="39"/>
                </a:lnTo>
                <a:lnTo>
                  <a:pt x="3" y="35"/>
                </a:lnTo>
                <a:lnTo>
                  <a:pt x="8" y="31"/>
                </a:lnTo>
                <a:lnTo>
                  <a:pt x="13" y="26"/>
                </a:lnTo>
                <a:lnTo>
                  <a:pt x="28" y="20"/>
                </a:lnTo>
                <a:lnTo>
                  <a:pt x="48" y="12"/>
                </a:lnTo>
                <a:lnTo>
                  <a:pt x="72" y="7"/>
                </a:lnTo>
                <a:lnTo>
                  <a:pt x="100" y="3"/>
                </a:lnTo>
                <a:lnTo>
                  <a:pt x="131" y="1"/>
                </a:lnTo>
                <a:lnTo>
                  <a:pt x="164" y="0"/>
                </a:lnTo>
                <a:lnTo>
                  <a:pt x="197" y="1"/>
                </a:lnTo>
                <a:lnTo>
                  <a:pt x="228" y="3"/>
                </a:lnTo>
                <a:lnTo>
                  <a:pt x="256" y="7"/>
                </a:lnTo>
                <a:lnTo>
                  <a:pt x="279" y="12"/>
                </a:lnTo>
                <a:lnTo>
                  <a:pt x="299" y="20"/>
                </a:lnTo>
                <a:lnTo>
                  <a:pt x="315" y="26"/>
                </a:lnTo>
                <a:lnTo>
                  <a:pt x="320" y="31"/>
                </a:lnTo>
                <a:lnTo>
                  <a:pt x="324" y="35"/>
                </a:lnTo>
                <a:lnTo>
                  <a:pt x="328" y="39"/>
                </a:lnTo>
                <a:lnTo>
                  <a:pt x="328" y="43"/>
                </a:lnTo>
                <a:lnTo>
                  <a:pt x="328" y="46"/>
                </a:lnTo>
                <a:lnTo>
                  <a:pt x="326" y="51"/>
                </a:lnTo>
                <a:lnTo>
                  <a:pt x="320" y="57"/>
                </a:lnTo>
                <a:lnTo>
                  <a:pt x="310" y="63"/>
                </a:lnTo>
                <a:lnTo>
                  <a:pt x="298" y="6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95" name="Freeform 61"/>
          <p:cNvSpPr>
            <a:spLocks/>
          </p:cNvSpPr>
          <p:nvPr/>
        </p:nvSpPr>
        <p:spPr bwMode="auto">
          <a:xfrm>
            <a:off x="2790825" y="974725"/>
            <a:ext cx="787400" cy="46038"/>
          </a:xfrm>
          <a:custGeom>
            <a:avLst/>
            <a:gdLst>
              <a:gd name="T0" fmla="*/ 0 w 490"/>
              <a:gd name="T1" fmla="*/ 2147483647 h 28"/>
              <a:gd name="T2" fmla="*/ 0 w 490"/>
              <a:gd name="T3" fmla="*/ 0 h 28"/>
              <a:gd name="T4" fmla="*/ 2147483647 w 490"/>
              <a:gd name="T5" fmla="*/ 0 h 28"/>
              <a:gd name="T6" fmla="*/ 2147483647 w 490"/>
              <a:gd name="T7" fmla="*/ 2147483647 h 28"/>
              <a:gd name="T8" fmla="*/ 0 60000 65536"/>
              <a:gd name="T9" fmla="*/ 0 60000 65536"/>
              <a:gd name="T10" fmla="*/ 0 60000 65536"/>
              <a:gd name="T11" fmla="*/ 0 60000 65536"/>
              <a:gd name="T12" fmla="*/ 0 w 490"/>
              <a:gd name="T13" fmla="*/ 0 h 28"/>
              <a:gd name="T14" fmla="*/ 490 w 490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0" h="28">
                <a:moveTo>
                  <a:pt x="0" y="28"/>
                </a:moveTo>
                <a:lnTo>
                  <a:pt x="0" y="0"/>
                </a:lnTo>
                <a:lnTo>
                  <a:pt x="490" y="0"/>
                </a:lnTo>
                <a:lnTo>
                  <a:pt x="490" y="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96" name="Line 63"/>
          <p:cNvSpPr>
            <a:spLocks noChangeShapeType="1"/>
          </p:cNvSpPr>
          <p:nvPr/>
        </p:nvSpPr>
        <p:spPr bwMode="auto">
          <a:xfrm flipH="1">
            <a:off x="6110288" y="784225"/>
            <a:ext cx="425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97" name="Line 64"/>
          <p:cNvSpPr>
            <a:spLocks noChangeShapeType="1"/>
          </p:cNvSpPr>
          <p:nvPr/>
        </p:nvSpPr>
        <p:spPr bwMode="auto">
          <a:xfrm flipH="1">
            <a:off x="5805488" y="1263650"/>
            <a:ext cx="7302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98" name="Line 66"/>
          <p:cNvSpPr>
            <a:spLocks noChangeShapeType="1"/>
          </p:cNvSpPr>
          <p:nvPr/>
        </p:nvSpPr>
        <p:spPr bwMode="auto">
          <a:xfrm>
            <a:off x="2306638" y="4054475"/>
            <a:ext cx="466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99" name="Line 68"/>
          <p:cNvSpPr>
            <a:spLocks noChangeShapeType="1"/>
          </p:cNvSpPr>
          <p:nvPr/>
        </p:nvSpPr>
        <p:spPr bwMode="auto">
          <a:xfrm>
            <a:off x="2138363" y="4657725"/>
            <a:ext cx="13287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0" name="Line 71"/>
          <p:cNvSpPr>
            <a:spLocks noChangeShapeType="1"/>
          </p:cNvSpPr>
          <p:nvPr/>
        </p:nvSpPr>
        <p:spPr bwMode="auto">
          <a:xfrm>
            <a:off x="2757488" y="4181475"/>
            <a:ext cx="350837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1" name="Line 72"/>
          <p:cNvSpPr>
            <a:spLocks noChangeShapeType="1"/>
          </p:cNvSpPr>
          <p:nvPr/>
        </p:nvSpPr>
        <p:spPr bwMode="auto">
          <a:xfrm flipV="1">
            <a:off x="2268538" y="4181475"/>
            <a:ext cx="758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2" name="Line 74"/>
          <p:cNvSpPr>
            <a:spLocks noChangeShapeType="1"/>
          </p:cNvSpPr>
          <p:nvPr/>
        </p:nvSpPr>
        <p:spPr bwMode="auto">
          <a:xfrm flipV="1">
            <a:off x="2497138" y="4368800"/>
            <a:ext cx="331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3" name="Line 76"/>
          <p:cNvSpPr>
            <a:spLocks noChangeShapeType="1"/>
          </p:cNvSpPr>
          <p:nvPr/>
        </p:nvSpPr>
        <p:spPr bwMode="auto">
          <a:xfrm>
            <a:off x="2654300" y="4368800"/>
            <a:ext cx="268288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504" name="Group 147"/>
          <p:cNvGrpSpPr>
            <a:grpSpLocks/>
          </p:cNvGrpSpPr>
          <p:nvPr/>
        </p:nvGrpSpPr>
        <p:grpSpPr bwMode="auto">
          <a:xfrm>
            <a:off x="2419350" y="3878263"/>
            <a:ext cx="1395413" cy="0"/>
            <a:chOff x="2419350" y="3878226"/>
            <a:chExt cx="1395413" cy="0"/>
          </a:xfrm>
        </p:grpSpPr>
        <p:sp>
          <p:nvSpPr>
            <p:cNvPr id="16527" name="Line 77"/>
            <p:cNvSpPr>
              <a:spLocks noChangeShapeType="1"/>
            </p:cNvSpPr>
            <p:nvPr/>
          </p:nvSpPr>
          <p:spPr bwMode="auto">
            <a:xfrm flipH="1">
              <a:off x="2419350" y="3878226"/>
              <a:ext cx="1192213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8" name="Line 79"/>
            <p:cNvSpPr>
              <a:spLocks noChangeShapeType="1"/>
            </p:cNvSpPr>
            <p:nvPr/>
          </p:nvSpPr>
          <p:spPr bwMode="auto">
            <a:xfrm>
              <a:off x="3608388" y="3878226"/>
              <a:ext cx="206375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29" name="Line 78"/>
            <p:cNvSpPr>
              <a:spLocks noChangeShapeType="1"/>
            </p:cNvSpPr>
            <p:nvPr/>
          </p:nvSpPr>
          <p:spPr bwMode="auto">
            <a:xfrm flipH="1">
              <a:off x="2419350" y="3878226"/>
              <a:ext cx="1192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30" name="Line 80"/>
            <p:cNvSpPr>
              <a:spLocks noChangeShapeType="1"/>
            </p:cNvSpPr>
            <p:nvPr/>
          </p:nvSpPr>
          <p:spPr bwMode="auto">
            <a:xfrm>
              <a:off x="3608388" y="3878226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05" name="Line 82"/>
          <p:cNvSpPr>
            <a:spLocks noChangeShapeType="1"/>
          </p:cNvSpPr>
          <p:nvPr/>
        </p:nvSpPr>
        <p:spPr bwMode="auto">
          <a:xfrm>
            <a:off x="3608388" y="3878263"/>
            <a:ext cx="309562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6" name="Freeform 89"/>
          <p:cNvSpPr>
            <a:spLocks/>
          </p:cNvSpPr>
          <p:nvPr/>
        </p:nvSpPr>
        <p:spPr bwMode="auto">
          <a:xfrm>
            <a:off x="5056188" y="4400550"/>
            <a:ext cx="1023937" cy="76200"/>
          </a:xfrm>
          <a:custGeom>
            <a:avLst/>
            <a:gdLst>
              <a:gd name="T0" fmla="*/ 0 w 639"/>
              <a:gd name="T1" fmla="*/ 2147483647 h 47"/>
              <a:gd name="T2" fmla="*/ 0 w 639"/>
              <a:gd name="T3" fmla="*/ 0 h 47"/>
              <a:gd name="T4" fmla="*/ 2147483647 w 639"/>
              <a:gd name="T5" fmla="*/ 0 h 47"/>
              <a:gd name="T6" fmla="*/ 2147483647 w 639"/>
              <a:gd name="T7" fmla="*/ 2147483647 h 47"/>
              <a:gd name="T8" fmla="*/ 0 60000 65536"/>
              <a:gd name="T9" fmla="*/ 0 60000 65536"/>
              <a:gd name="T10" fmla="*/ 0 60000 65536"/>
              <a:gd name="T11" fmla="*/ 0 60000 65536"/>
              <a:gd name="T12" fmla="*/ 0 w 639"/>
              <a:gd name="T13" fmla="*/ 0 h 47"/>
              <a:gd name="T14" fmla="*/ 639 w 639"/>
              <a:gd name="T15" fmla="*/ 47 h 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9" h="47">
                <a:moveTo>
                  <a:pt x="0" y="47"/>
                </a:moveTo>
                <a:lnTo>
                  <a:pt x="0" y="0"/>
                </a:lnTo>
                <a:lnTo>
                  <a:pt x="639" y="0"/>
                </a:lnTo>
                <a:lnTo>
                  <a:pt x="639" y="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7" name="Freeform 90"/>
          <p:cNvSpPr>
            <a:spLocks/>
          </p:cNvSpPr>
          <p:nvPr/>
        </p:nvSpPr>
        <p:spPr bwMode="auto">
          <a:xfrm>
            <a:off x="6102350" y="5432425"/>
            <a:ext cx="69850" cy="73025"/>
          </a:xfrm>
          <a:custGeom>
            <a:avLst/>
            <a:gdLst>
              <a:gd name="T0" fmla="*/ 0 w 44"/>
              <a:gd name="T1" fmla="*/ 2147483647 h 46"/>
              <a:gd name="T2" fmla="*/ 0 w 44"/>
              <a:gd name="T3" fmla="*/ 0 h 46"/>
              <a:gd name="T4" fmla="*/ 2147483647 w 44"/>
              <a:gd name="T5" fmla="*/ 0 h 46"/>
              <a:gd name="T6" fmla="*/ 2147483647 w 44"/>
              <a:gd name="T7" fmla="*/ 2147483647 h 46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46"/>
              <a:gd name="T14" fmla="*/ 44 w 44"/>
              <a:gd name="T15" fmla="*/ 46 h 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46">
                <a:moveTo>
                  <a:pt x="0" y="46"/>
                </a:moveTo>
                <a:lnTo>
                  <a:pt x="0" y="0"/>
                </a:lnTo>
                <a:lnTo>
                  <a:pt x="44" y="0"/>
                </a:lnTo>
                <a:lnTo>
                  <a:pt x="44" y="4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8" name="Line 92"/>
          <p:cNvSpPr>
            <a:spLocks noChangeShapeType="1"/>
          </p:cNvSpPr>
          <p:nvPr/>
        </p:nvSpPr>
        <p:spPr bwMode="auto">
          <a:xfrm flipH="1">
            <a:off x="5994400" y="4856163"/>
            <a:ext cx="150813" cy="109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09" name="Line 94"/>
          <p:cNvSpPr>
            <a:spLocks noChangeShapeType="1"/>
          </p:cNvSpPr>
          <p:nvPr/>
        </p:nvSpPr>
        <p:spPr bwMode="auto">
          <a:xfrm flipH="1">
            <a:off x="6029325" y="5792788"/>
            <a:ext cx="223838" cy="153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10" name="Line 96"/>
          <p:cNvSpPr>
            <a:spLocks noChangeShapeType="1"/>
          </p:cNvSpPr>
          <p:nvPr/>
        </p:nvSpPr>
        <p:spPr bwMode="auto">
          <a:xfrm flipH="1">
            <a:off x="6061075" y="4178300"/>
            <a:ext cx="47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11" name="Freeform 98"/>
          <p:cNvSpPr>
            <a:spLocks/>
          </p:cNvSpPr>
          <p:nvPr/>
        </p:nvSpPr>
        <p:spPr bwMode="auto">
          <a:xfrm>
            <a:off x="5564188" y="4327525"/>
            <a:ext cx="974725" cy="68263"/>
          </a:xfrm>
          <a:custGeom>
            <a:avLst/>
            <a:gdLst>
              <a:gd name="T0" fmla="*/ 2147483647 w 608"/>
              <a:gd name="T1" fmla="*/ 0 h 41"/>
              <a:gd name="T2" fmla="*/ 0 w 608"/>
              <a:gd name="T3" fmla="*/ 0 h 41"/>
              <a:gd name="T4" fmla="*/ 0 w 608"/>
              <a:gd name="T5" fmla="*/ 2147483647 h 41"/>
              <a:gd name="T6" fmla="*/ 0 60000 65536"/>
              <a:gd name="T7" fmla="*/ 0 60000 65536"/>
              <a:gd name="T8" fmla="*/ 0 60000 65536"/>
              <a:gd name="T9" fmla="*/ 0 w 608"/>
              <a:gd name="T10" fmla="*/ 0 h 41"/>
              <a:gd name="T11" fmla="*/ 608 w 608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8" h="41">
                <a:moveTo>
                  <a:pt x="608" y="0"/>
                </a:moveTo>
                <a:lnTo>
                  <a:pt x="0" y="0"/>
                </a:lnTo>
                <a:lnTo>
                  <a:pt x="0" y="4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12" name="Freeform 105"/>
          <p:cNvSpPr>
            <a:spLocks/>
          </p:cNvSpPr>
          <p:nvPr/>
        </p:nvSpPr>
        <p:spPr bwMode="auto">
          <a:xfrm>
            <a:off x="5705475" y="4640263"/>
            <a:ext cx="830263" cy="131762"/>
          </a:xfrm>
          <a:custGeom>
            <a:avLst/>
            <a:gdLst>
              <a:gd name="T0" fmla="*/ 2147483647 w 518"/>
              <a:gd name="T1" fmla="*/ 0 h 81"/>
              <a:gd name="T2" fmla="*/ 2147483647 w 518"/>
              <a:gd name="T3" fmla="*/ 0 h 81"/>
              <a:gd name="T4" fmla="*/ 0 w 518"/>
              <a:gd name="T5" fmla="*/ 2147483647 h 81"/>
              <a:gd name="T6" fmla="*/ 0 60000 65536"/>
              <a:gd name="T7" fmla="*/ 0 60000 65536"/>
              <a:gd name="T8" fmla="*/ 0 60000 65536"/>
              <a:gd name="T9" fmla="*/ 0 w 518"/>
              <a:gd name="T10" fmla="*/ 0 h 81"/>
              <a:gd name="T11" fmla="*/ 518 w 518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8" h="81">
                <a:moveTo>
                  <a:pt x="518" y="0"/>
                </a:moveTo>
                <a:lnTo>
                  <a:pt x="191" y="0"/>
                </a:lnTo>
                <a:lnTo>
                  <a:pt x="0" y="8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13" name="Line 106"/>
          <p:cNvSpPr>
            <a:spLocks noChangeShapeType="1"/>
          </p:cNvSpPr>
          <p:nvPr/>
        </p:nvSpPr>
        <p:spPr bwMode="auto">
          <a:xfrm flipH="1">
            <a:off x="6024563" y="4856163"/>
            <a:ext cx="514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14" name="Line 107"/>
          <p:cNvSpPr>
            <a:spLocks noChangeShapeType="1"/>
          </p:cNvSpPr>
          <p:nvPr/>
        </p:nvSpPr>
        <p:spPr bwMode="auto">
          <a:xfrm flipH="1">
            <a:off x="5541963" y="5102225"/>
            <a:ext cx="993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15" name="Freeform 108"/>
          <p:cNvSpPr>
            <a:spLocks/>
          </p:cNvSpPr>
          <p:nvPr/>
        </p:nvSpPr>
        <p:spPr bwMode="auto">
          <a:xfrm>
            <a:off x="5792788" y="5186363"/>
            <a:ext cx="746125" cy="90487"/>
          </a:xfrm>
          <a:custGeom>
            <a:avLst/>
            <a:gdLst>
              <a:gd name="T0" fmla="*/ 2147483647 w 465"/>
              <a:gd name="T1" fmla="*/ 0 h 56"/>
              <a:gd name="T2" fmla="*/ 2147483647 w 465"/>
              <a:gd name="T3" fmla="*/ 0 h 56"/>
              <a:gd name="T4" fmla="*/ 0 w 465"/>
              <a:gd name="T5" fmla="*/ 2147483647 h 56"/>
              <a:gd name="T6" fmla="*/ 0 60000 65536"/>
              <a:gd name="T7" fmla="*/ 0 60000 65536"/>
              <a:gd name="T8" fmla="*/ 0 60000 65536"/>
              <a:gd name="T9" fmla="*/ 0 w 465"/>
              <a:gd name="T10" fmla="*/ 0 h 56"/>
              <a:gd name="T11" fmla="*/ 465 w 465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5" h="56">
                <a:moveTo>
                  <a:pt x="465" y="0"/>
                </a:moveTo>
                <a:lnTo>
                  <a:pt x="231" y="0"/>
                </a:lnTo>
                <a:lnTo>
                  <a:pt x="0" y="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16" name="Freeform 109"/>
          <p:cNvSpPr>
            <a:spLocks/>
          </p:cNvSpPr>
          <p:nvPr/>
        </p:nvSpPr>
        <p:spPr bwMode="auto">
          <a:xfrm>
            <a:off x="6142038" y="5380038"/>
            <a:ext cx="393700" cy="53975"/>
          </a:xfrm>
          <a:custGeom>
            <a:avLst/>
            <a:gdLst>
              <a:gd name="T0" fmla="*/ 2147483647 w 246"/>
              <a:gd name="T1" fmla="*/ 0 h 34"/>
              <a:gd name="T2" fmla="*/ 0 w 246"/>
              <a:gd name="T3" fmla="*/ 0 h 34"/>
              <a:gd name="T4" fmla="*/ 0 w 246"/>
              <a:gd name="T5" fmla="*/ 2147483647 h 34"/>
              <a:gd name="T6" fmla="*/ 0 60000 65536"/>
              <a:gd name="T7" fmla="*/ 0 60000 65536"/>
              <a:gd name="T8" fmla="*/ 0 60000 65536"/>
              <a:gd name="T9" fmla="*/ 0 w 246"/>
              <a:gd name="T10" fmla="*/ 0 h 34"/>
              <a:gd name="T11" fmla="*/ 246 w 246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" h="34">
                <a:moveTo>
                  <a:pt x="246" y="0"/>
                </a:moveTo>
                <a:lnTo>
                  <a:pt x="0" y="0"/>
                </a:lnTo>
                <a:lnTo>
                  <a:pt x="0" y="3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17" name="Line 110"/>
          <p:cNvSpPr>
            <a:spLocks noChangeShapeType="1"/>
          </p:cNvSpPr>
          <p:nvPr/>
        </p:nvSpPr>
        <p:spPr bwMode="auto">
          <a:xfrm flipH="1">
            <a:off x="6129338" y="5792788"/>
            <a:ext cx="409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18" name="Freeform 12"/>
          <p:cNvSpPr>
            <a:spLocks/>
          </p:cNvSpPr>
          <p:nvPr/>
        </p:nvSpPr>
        <p:spPr bwMode="auto">
          <a:xfrm>
            <a:off x="6062663" y="6480175"/>
            <a:ext cx="365125" cy="19050"/>
          </a:xfrm>
          <a:custGeom>
            <a:avLst/>
            <a:gdLst>
              <a:gd name="T0" fmla="*/ 2147483647 w 228"/>
              <a:gd name="T1" fmla="*/ 0 h 12"/>
              <a:gd name="T2" fmla="*/ 2147483647 w 228"/>
              <a:gd name="T3" fmla="*/ 2147483647 h 12"/>
              <a:gd name="T4" fmla="*/ 0 w 228"/>
              <a:gd name="T5" fmla="*/ 2147483647 h 12"/>
              <a:gd name="T6" fmla="*/ 0 w 228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12"/>
              <a:gd name="T14" fmla="*/ 228 w 228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12">
                <a:moveTo>
                  <a:pt x="228" y="0"/>
                </a:moveTo>
                <a:lnTo>
                  <a:pt x="228" y="1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19" name="Text Box 285"/>
          <p:cNvSpPr txBox="1">
            <a:spLocks noChangeArrowheads="1"/>
          </p:cNvSpPr>
          <p:nvPr/>
        </p:nvSpPr>
        <p:spPr bwMode="auto">
          <a:xfrm>
            <a:off x="2913063" y="841375"/>
            <a:ext cx="652462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r>
              <a:rPr lang="en-US" sz="600" b="1"/>
              <a:t>Spermatic cord</a:t>
            </a:r>
          </a:p>
        </p:txBody>
      </p:sp>
      <p:sp>
        <p:nvSpPr>
          <p:cNvPr id="16520" name="Rectangle 242"/>
          <p:cNvSpPr>
            <a:spLocks noChangeArrowheads="1"/>
          </p:cNvSpPr>
          <p:nvPr/>
        </p:nvSpPr>
        <p:spPr bwMode="auto">
          <a:xfrm>
            <a:off x="4192588" y="2233613"/>
            <a:ext cx="5762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" b="1"/>
              <a:t>Rete testis</a:t>
            </a:r>
          </a:p>
        </p:txBody>
      </p:sp>
      <p:sp>
        <p:nvSpPr>
          <p:cNvPr id="16521" name="Freeform 38"/>
          <p:cNvSpPr>
            <a:spLocks/>
          </p:cNvSpPr>
          <p:nvPr/>
        </p:nvSpPr>
        <p:spPr bwMode="auto">
          <a:xfrm>
            <a:off x="4622800" y="1631950"/>
            <a:ext cx="1190625" cy="114300"/>
          </a:xfrm>
          <a:custGeom>
            <a:avLst/>
            <a:gdLst>
              <a:gd name="T0" fmla="*/ 0 w 742"/>
              <a:gd name="T1" fmla="*/ 0 h 72"/>
              <a:gd name="T2" fmla="*/ 2147483647 w 742"/>
              <a:gd name="T3" fmla="*/ 0 h 72"/>
              <a:gd name="T4" fmla="*/ 2147483647 w 742"/>
              <a:gd name="T5" fmla="*/ 2147483647 h 72"/>
              <a:gd name="T6" fmla="*/ 0 60000 65536"/>
              <a:gd name="T7" fmla="*/ 0 60000 65536"/>
              <a:gd name="T8" fmla="*/ 0 60000 65536"/>
              <a:gd name="T9" fmla="*/ 0 w 742"/>
              <a:gd name="T10" fmla="*/ 0 h 72"/>
              <a:gd name="T11" fmla="*/ 742 w 74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72">
                <a:moveTo>
                  <a:pt x="0" y="0"/>
                </a:moveTo>
                <a:lnTo>
                  <a:pt x="639" y="0"/>
                </a:lnTo>
                <a:lnTo>
                  <a:pt x="742" y="72"/>
                </a:lnTo>
              </a:path>
            </a:pathLst>
          </a:cu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22" name="Freeform 38"/>
          <p:cNvSpPr>
            <a:spLocks/>
          </p:cNvSpPr>
          <p:nvPr/>
        </p:nvSpPr>
        <p:spPr bwMode="auto">
          <a:xfrm>
            <a:off x="4622800" y="1631950"/>
            <a:ext cx="1190625" cy="114300"/>
          </a:xfrm>
          <a:custGeom>
            <a:avLst/>
            <a:gdLst>
              <a:gd name="T0" fmla="*/ 0 w 742"/>
              <a:gd name="T1" fmla="*/ 0 h 72"/>
              <a:gd name="T2" fmla="*/ 2147483647 w 742"/>
              <a:gd name="T3" fmla="*/ 0 h 72"/>
              <a:gd name="T4" fmla="*/ 2147483647 w 742"/>
              <a:gd name="T5" fmla="*/ 2147483647 h 72"/>
              <a:gd name="T6" fmla="*/ 0 60000 65536"/>
              <a:gd name="T7" fmla="*/ 0 60000 65536"/>
              <a:gd name="T8" fmla="*/ 0 60000 65536"/>
              <a:gd name="T9" fmla="*/ 0 w 742"/>
              <a:gd name="T10" fmla="*/ 0 h 72"/>
              <a:gd name="T11" fmla="*/ 742 w 74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2" h="72">
                <a:moveTo>
                  <a:pt x="0" y="0"/>
                </a:moveTo>
                <a:lnTo>
                  <a:pt x="639" y="0"/>
                </a:lnTo>
                <a:lnTo>
                  <a:pt x="742" y="7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23" name="Line 93"/>
          <p:cNvSpPr>
            <a:spLocks noChangeShapeType="1"/>
          </p:cNvSpPr>
          <p:nvPr/>
        </p:nvSpPr>
        <p:spPr bwMode="auto">
          <a:xfrm flipH="1">
            <a:off x="6089650" y="5186363"/>
            <a:ext cx="74613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2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Fig. 27.9</a:t>
            </a:r>
          </a:p>
        </p:txBody>
      </p:sp>
      <p:sp>
        <p:nvSpPr>
          <p:cNvPr id="16525" name="Rectangle 5"/>
          <p:cNvSpPr>
            <a:spLocks noChangeArrowheads="1"/>
          </p:cNvSpPr>
          <p:nvPr/>
        </p:nvSpPr>
        <p:spPr bwMode="auto">
          <a:xfrm>
            <a:off x="701675" y="6556375"/>
            <a:ext cx="7740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ea typeface="ヒラギノ角ゴ Pro W3" charset="-128"/>
                <a:cs typeface="ヒラギノ角ゴ Pro W3" charset="-128"/>
              </a:rPr>
              <a:t>a: ©McGraw-Hill Education/Dennis Strete; c: ©Dr. Kessel &amp; Dr. Kardon/Tissues and Organs/Visuals Unlimited, Inc.; d: ©Ed Reschke</a:t>
            </a:r>
          </a:p>
        </p:txBody>
      </p:sp>
      <p:sp>
        <p:nvSpPr>
          <p:cNvPr id="16526" name="Rectangle 5"/>
          <p:cNvSpPr>
            <a:spLocks noChangeArrowheads="1"/>
          </p:cNvSpPr>
          <p:nvPr/>
        </p:nvSpPr>
        <p:spPr bwMode="auto">
          <a:xfrm>
            <a:off x="1828800" y="77788"/>
            <a:ext cx="5486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7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27&amp;#x0D;&amp;#x0A;FlexArt&amp;quot;&quot;/&gt;&lt;property id=&quot;20307&quot; value=&quot;257&quot;/&gt;&lt;/object&gt;&lt;object type=&quot;3&quot; unique_id=&quot;154456&quot;&gt;&lt;property id=&quot;20148&quot; value=&quot;5&quot;/&gt;&lt;property id=&quot;20300&quot; value=&quot;Slide 2 - &amp;quot;Co 27&amp;quot;&quot;/&gt;&lt;property id=&quot;20307&quot; value=&quot;264&quot;/&gt;&lt;/object&gt;&lt;object type=&quot;3&quot; unique_id=&quot;204344&quot;&gt;&lt;property id=&quot;20148&quot; value=&quot;5&quot;/&gt;&lt;property id=&quot;20300&quot; value=&quot;Slide 3 - &amp;quot;Fig. 27.1&amp;quot;&quot;/&gt;&lt;property id=&quot;20307&quot; value=&quot;265&quot;/&gt;&lt;/object&gt;&lt;object type=&quot;3&quot; unique_id=&quot;204345&quot;&gt;&lt;property id=&quot;20148&quot; value=&quot;5&quot;/&gt;&lt;property id=&quot;20300&quot; value=&quot;Slide 4 - &amp;quot;Table 27.1&amp;quot;&quot;/&gt;&lt;property id=&quot;20307&quot; value=&quot;266&quot;/&gt;&lt;/object&gt;&lt;object type=&quot;3&quot; unique_id=&quot;204346&quot;&gt;&lt;property id=&quot;20148&quot; value=&quot;5&quot;/&gt;&lt;property id=&quot;20300&quot; value=&quot;Slide 5 - &amp;quot;Fig. 27.2&amp;quot;&quot;/&gt;&lt;property id=&quot;20307&quot; value=&quot;267&quot;/&gt;&lt;/object&gt;&lt;object type=&quot;3&quot; unique_id=&quot;204347&quot;&gt;&lt;property id=&quot;20148&quot; value=&quot;5&quot;/&gt;&lt;property id=&quot;20300&quot; value=&quot;Slide 6 - &amp;quot;Fig. 27.3&amp;quot;&quot;/&gt;&lt;property id=&quot;20307&quot; value=&quot;268&quot;/&gt;&lt;/object&gt;&lt;object type=&quot;3&quot; unique_id=&quot;204348&quot;&gt;&lt;property id=&quot;20148&quot; value=&quot;5&quot;/&gt;&lt;property id=&quot;20300&quot; value=&quot;Slide 7 - &amp;quot;Fig. 27.4&amp;quot;&quot;/&gt;&lt;property id=&quot;20307&quot; value=&quot;269&quot;/&gt;&lt;/object&gt;&lt;object type=&quot;3&quot; unique_id=&quot;204349&quot;&gt;&lt;property id=&quot;20148&quot; value=&quot;5&quot;/&gt;&lt;property id=&quot;20300&quot; value=&quot;Slide 8 - &amp;quot;Fig. 27.5&amp;quot;&quot;/&gt;&lt;property id=&quot;20307&quot; value=&quot;270&quot;/&gt;&lt;/object&gt;&lt;object type=&quot;3&quot; unique_id=&quot;204350&quot;&gt;&lt;property id=&quot;20148&quot; value=&quot;5&quot;/&gt;&lt;property id=&quot;20300&quot; value=&quot;Slide 9 - &amp;quot;Fig. 27.6&amp;quot;&quot;/&gt;&lt;property id=&quot;20307&quot; value=&quot;271&quot;/&gt;&lt;/object&gt;&lt;object type=&quot;3&quot; unique_id=&quot;204351&quot;&gt;&lt;property id=&quot;20148&quot; value=&quot;5&quot;/&gt;&lt;property id=&quot;20300&quot; value=&quot;Slide 10 - &amp;quot;Fig. 27.7&amp;quot;&quot;/&gt;&lt;property id=&quot;20307&quot; value=&quot;272&quot;/&gt;&lt;/object&gt;&lt;object type=&quot;3&quot; unique_id=&quot;204352&quot;&gt;&lt;property id=&quot;20148&quot; value=&quot;5&quot;/&gt;&lt;property id=&quot;20300&quot; value=&quot;Slide 11 - &amp;quot;Fig. 27.8&amp;quot;&quot;/&gt;&lt;property id=&quot;20307&quot; value=&quot;273&quot;/&gt;&lt;/object&gt;&lt;object type=&quot;3&quot; unique_id=&quot;204353&quot;&gt;&lt;property id=&quot;20148&quot; value=&quot;5&quot;/&gt;&lt;property id=&quot;20300&quot; value=&quot;Slide 12 - &amp;quot;Fig. 27.9&amp;quot;&quot;/&gt;&lt;property id=&quot;20307&quot; value=&quot;275&quot;/&gt;&lt;/object&gt;&lt;object type=&quot;3&quot; unique_id=&quot;204354&quot;&gt;&lt;property id=&quot;20148&quot; value=&quot;5&quot;/&gt;&lt;property id=&quot;20300&quot; value=&quot;Slide 13 - &amp;quot;Fig. 27.10&amp;quot;&quot;/&gt;&lt;property id=&quot;20307&quot; value=&quot;276&quot;/&gt;&lt;/object&gt;&lt;object type=&quot;3&quot; unique_id=&quot;204355&quot;&gt;&lt;property id=&quot;20148&quot; value=&quot;5&quot;/&gt;&lt;property id=&quot;20300&quot; value=&quot;Slide 14 - &amp;quot;Fig. 27.11&amp;quot;&quot;/&gt;&lt;property id=&quot;20307&quot; value=&quot;277&quot;/&gt;&lt;/object&gt;&lt;object type=&quot;3&quot; unique_id=&quot;204356&quot;&gt;&lt;property id=&quot;20148&quot; value=&quot;5&quot;/&gt;&lt;property id=&quot;20300&quot; value=&quot;Slide 15 - &amp;quot;Fig. 27.12&amp;quot;&quot;/&gt;&lt;property id=&quot;20307&quot; value=&quot;278&quot;/&gt;&lt;/object&gt;&lt;object type=&quot;3&quot; unique_id=&quot;204357&quot;&gt;&lt;property id=&quot;20148&quot; value=&quot;5&quot;/&gt;&lt;property id=&quot;20300&quot; value=&quot;Slide 16 - &amp;quot;Fig. 27.13&amp;quot;&quot;/&gt;&lt;property id=&quot;20307&quot; value=&quot;279&quot;/&gt;&lt;/object&gt;&lt;object type=&quot;3&quot; unique_id=&quot;204358&quot;&gt;&lt;property id=&quot;20148&quot; value=&quot;5&quot;/&gt;&lt;property id=&quot;20300&quot; value=&quot;Slide 17 - &amp;quot;Fig. 27.14&amp;quot;&quot;/&gt;&lt;property id=&quot;20307&quot; value=&quot;280&quot;/&gt;&lt;/object&gt;&lt;object type=&quot;3&quot; unique_id=&quot;204359&quot;&gt;&lt;property id=&quot;20148&quot; value=&quot;5&quot;/&gt;&lt;property id=&quot;20300&quot; value=&quot;Slide 18 - &amp;quot;Fig. 27.15&amp;quot;&quot;/&gt;&lt;property id=&quot;20307&quot; value=&quot;281&quot;/&gt;&lt;/object&gt;&lt;object type=&quot;3&quot; unique_id=&quot;204360&quot;&gt;&lt;property id=&quot;20148&quot; value=&quot;5&quot;/&gt;&lt;property id=&quot;20300&quot; value=&quot;Slide 19 - &amp;quot;Fig. 27.16&amp;quot;&quot;/&gt;&lt;property id=&quot;20307&quot; value=&quot;282&quot;/&gt;&lt;/object&gt;&lt;object type=&quot;3&quot; unique_id=&quot;204361&quot;&gt;&lt;property id=&quot;20148&quot; value=&quot;5&quot;/&gt;&lt;property id=&quot;20300&quot; value=&quot;Slide 20 - &amp;quot;Fig. 27.17&amp;quot;&quot;/&gt;&lt;property id=&quot;20307&quot; value=&quot;274&quot;/&gt;&lt;/object&gt;&lt;object type=&quot;3&quot; unique_id=&quot;204362&quot;&gt;&lt;property id=&quot;20148&quot; value=&quot;5&quot;/&gt;&lt;property id=&quot;20300&quot; value=&quot;Slide 21 - &amp;quot;Fig. 27.18&amp;quot;&quot;/&gt;&lt;property id=&quot;20307&quot; value=&quot;283&quot;/&gt;&lt;/object&gt;&lt;object type=&quot;3&quot; unique_id=&quot;204639&quot;&gt;&lt;property id=&quot;20148&quot; value=&quot;5&quot;/&gt;&lt;property id=&quot;20300&quot; value=&quot;Slide 22 - &amp;quot;Table 27.2&amp;quot;&quot;/&gt;&lt;property id=&quot;20307&quot; value=&quot;284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1692</Words>
  <Application>Microsoft Macintosh PowerPoint</Application>
  <PresentationFormat>On-screen Show (4:3)</PresentationFormat>
  <Paragraphs>684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ヒラギノ角ゴ Pro W3</vt:lpstr>
      <vt:lpstr>Symbol</vt:lpstr>
      <vt:lpstr>Tahoma</vt:lpstr>
      <vt:lpstr>Calibri</vt:lpstr>
      <vt:lpstr>Times New Roman</vt:lpstr>
      <vt:lpstr>Default Design</vt:lpstr>
      <vt:lpstr>Table 27.1</vt:lpstr>
      <vt:lpstr>Fig. 27.2</vt:lpstr>
      <vt:lpstr>Fig. 27.3</vt:lpstr>
      <vt:lpstr>Fig. 27.4</vt:lpstr>
      <vt:lpstr>Fig. 27.5</vt:lpstr>
      <vt:lpstr>Fig. 27.6</vt:lpstr>
      <vt:lpstr>Fig. 27.7</vt:lpstr>
      <vt:lpstr>Fig. 27.8</vt:lpstr>
      <vt:lpstr>Fig. 27.9</vt:lpstr>
      <vt:lpstr>Fig. 27.10</vt:lpstr>
      <vt:lpstr>Fig. 27.11</vt:lpstr>
      <vt:lpstr>Fig. 27.12</vt:lpstr>
      <vt:lpstr>Fig. 27.13</vt:lpstr>
      <vt:lpstr>Fig. 27.14</vt:lpstr>
      <vt:lpstr>Fig. 27.15</vt:lpstr>
      <vt:lpstr>Fig. 27.16</vt:lpstr>
      <vt:lpstr>Fig. 27.17</vt:lpstr>
      <vt:lpstr>Fig. 27.18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 FlexArt</dc:title>
  <dc:creator>Laser</dc:creator>
  <cp:lastModifiedBy>Ty Hoffman</cp:lastModifiedBy>
  <cp:revision>385</cp:revision>
  <dcterms:created xsi:type="dcterms:W3CDTF">2014-12-30T19:15:24Z</dcterms:created>
  <dcterms:modified xsi:type="dcterms:W3CDTF">2014-12-30T19:21:05Z</dcterms:modified>
</cp:coreProperties>
</file>