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72" r:id="rId1"/>
  </p:sldMasterIdLst>
  <p:notesMasterIdLst>
    <p:notesMasterId r:id="rId35"/>
  </p:notes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303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304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</p:sldIdLst>
  <p:sldSz cx="9144000" cy="6858000" type="screen4x3"/>
  <p:notesSz cx="6858000" cy="9144000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0000"/>
    <a:srgbClr val="3E6822"/>
    <a:srgbClr val="223913"/>
    <a:srgbClr val="4C7E2A"/>
    <a:srgbClr val="D4222A"/>
    <a:srgbClr val="640000"/>
    <a:srgbClr val="500D10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0155" autoAdjust="0"/>
    <p:restoredTop sz="97009" autoAdjust="0"/>
  </p:normalViewPr>
  <p:slideViewPr>
    <p:cSldViewPr snapToGrid="0" snapToObjects="1" showGuides="1">
      <p:cViewPr varScale="1">
        <p:scale>
          <a:sx n="222" d="100"/>
          <a:sy n="222" d="100"/>
        </p:scale>
        <p:origin x="-2608" y="-104"/>
      </p:cViewPr>
      <p:guideLst>
        <p:guide orient="horz" pos="2163"/>
        <p:guide pos="2897"/>
      </p:guideLst>
    </p:cSldViewPr>
  </p:slideViewPr>
  <p:outlineViewPr>
    <p:cViewPr>
      <p:scale>
        <a:sx n="33" d="100"/>
        <a:sy n="33" d="100"/>
      </p:scale>
      <p:origin x="0" y="365"/>
    </p:cViewPr>
  </p:outlin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gs" Target="tags/tag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AE164FB-5BF3-B046-A680-0575556E8E69}" type="datetimeFigureOut">
              <a:rPr lang="en-US"/>
              <a:pPr/>
              <a:t>12/30/14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AE12E04-9994-A44B-95FD-04DBAD4E9C9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A16252-BF05-5845-A1D8-0DF0B1BC9C0C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A3477D1-3F18-034C-8C4A-A3C7F6E593C2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7ACD49-9ED4-1245-8DA9-1401C9DD65FE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A7E9BD1-7AC2-834D-8943-D82A23A09DFD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093F3F-E6F8-6349-9376-460BB97580A3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3C4B47-5CD9-E543-BDA5-8D9C9288E0B7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941502F-5CC6-F048-AAAD-2B9BCF77152B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DEFEFF-0D8C-AB47-9B8A-1666D65051C5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115505-F5B5-A04C-9761-1FEBF951D700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42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6F194AC-3F6B-2A4E-A291-8058D59E1E19}" type="slidenum">
              <a:rPr lang="en-US" sz="1200"/>
              <a:pPr algn="r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E6DF2A4F-0887-1E4C-B560-BB51E949874A}" type="slidenum">
              <a:rPr lang="en-US" sz="1200"/>
              <a:pPr algn="r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C75EACB-1CA7-C242-B004-C5DED04E385C}" type="slidenum">
              <a:rPr lang="en-US" sz="1200"/>
              <a:pPr algn="r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837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F77CADE-C500-FF45-A7C0-FAF6D4F3B7CD}" type="slidenum">
              <a:rPr lang="en-US" sz="1200"/>
              <a:pPr algn="r"/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3171825" cy="3429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2900"/>
            <a:ext cx="9144000" cy="65151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57175"/>
            <a:ext cx="4495800" cy="660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7175"/>
            <a:ext cx="4495800" cy="6600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57175"/>
            <a:ext cx="9144000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9688"/>
            <a:ext cx="2286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 b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A344C5-BD6D-1447-AEFC-452F6577B29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Fig. 25.1</a:t>
            </a: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1828800" y="68263"/>
            <a:ext cx="54864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7172" name="Picture 129" descr="\\172.16.3.215\data4\Graphics\Powerpoint\MH_DCM\MH_DCM-TEXTEDIT PROJECTS\SALADIN 7e\Processed files\chapt25\chapt25_textedit\jpg\sal03717_25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8788" y="449263"/>
            <a:ext cx="3275012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Box 282"/>
          <p:cNvSpPr txBox="1">
            <a:spLocks noChangeArrowheads="1"/>
          </p:cNvSpPr>
          <p:nvPr/>
        </p:nvSpPr>
        <p:spPr bwMode="auto">
          <a:xfrm>
            <a:off x="2519363" y="563563"/>
            <a:ext cx="715962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Oral cavity</a:t>
            </a:r>
          </a:p>
        </p:txBody>
      </p:sp>
      <p:sp>
        <p:nvSpPr>
          <p:cNvPr id="7174" name="TextBox 283"/>
          <p:cNvSpPr txBox="1">
            <a:spLocks noChangeArrowheads="1"/>
          </p:cNvSpPr>
          <p:nvPr/>
        </p:nvSpPr>
        <p:spPr bwMode="auto">
          <a:xfrm>
            <a:off x="2519363" y="836613"/>
            <a:ext cx="534987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Tongue</a:t>
            </a:r>
          </a:p>
        </p:txBody>
      </p:sp>
      <p:sp>
        <p:nvSpPr>
          <p:cNvPr id="7175" name="TextBox 284"/>
          <p:cNvSpPr txBox="1">
            <a:spLocks noChangeArrowheads="1"/>
          </p:cNvSpPr>
          <p:nvPr/>
        </p:nvSpPr>
        <p:spPr bwMode="auto">
          <a:xfrm>
            <a:off x="2519363" y="1050925"/>
            <a:ext cx="420687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Teeth</a:t>
            </a:r>
          </a:p>
        </p:txBody>
      </p:sp>
      <p:sp>
        <p:nvSpPr>
          <p:cNvPr id="7176" name="TextBox 285"/>
          <p:cNvSpPr txBox="1">
            <a:spLocks noChangeArrowheads="1"/>
          </p:cNvSpPr>
          <p:nvPr/>
        </p:nvSpPr>
        <p:spPr bwMode="auto">
          <a:xfrm>
            <a:off x="2519363" y="1230313"/>
            <a:ext cx="107315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Sublingual gland</a:t>
            </a:r>
          </a:p>
        </p:txBody>
      </p:sp>
      <p:sp>
        <p:nvSpPr>
          <p:cNvPr id="7177" name="TextBox 286"/>
          <p:cNvSpPr txBox="1">
            <a:spLocks noChangeArrowheads="1"/>
          </p:cNvSpPr>
          <p:nvPr/>
        </p:nvSpPr>
        <p:spPr bwMode="auto">
          <a:xfrm>
            <a:off x="2519363" y="1543050"/>
            <a:ext cx="9779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Submandibular</a:t>
            </a:r>
          </a:p>
          <a:p>
            <a:r>
              <a:rPr lang="en-US" sz="900" b="1"/>
              <a:t>gland</a:t>
            </a:r>
          </a:p>
        </p:txBody>
      </p:sp>
      <p:sp>
        <p:nvSpPr>
          <p:cNvPr id="7178" name="TextBox 287"/>
          <p:cNvSpPr txBox="1">
            <a:spLocks noChangeArrowheads="1"/>
          </p:cNvSpPr>
          <p:nvPr/>
        </p:nvSpPr>
        <p:spPr bwMode="auto">
          <a:xfrm>
            <a:off x="2519363" y="2844800"/>
            <a:ext cx="73025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Diaphragm</a:t>
            </a:r>
          </a:p>
        </p:txBody>
      </p:sp>
      <p:sp>
        <p:nvSpPr>
          <p:cNvPr id="7179" name="TextBox 288"/>
          <p:cNvSpPr txBox="1">
            <a:spLocks noChangeArrowheads="1"/>
          </p:cNvSpPr>
          <p:nvPr/>
        </p:nvSpPr>
        <p:spPr bwMode="auto">
          <a:xfrm>
            <a:off x="2519363" y="3324225"/>
            <a:ext cx="38735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Liver</a:t>
            </a:r>
          </a:p>
        </p:txBody>
      </p:sp>
      <p:sp>
        <p:nvSpPr>
          <p:cNvPr id="7180" name="TextBox 289"/>
          <p:cNvSpPr txBox="1">
            <a:spLocks noChangeArrowheads="1"/>
          </p:cNvSpPr>
          <p:nvPr/>
        </p:nvSpPr>
        <p:spPr bwMode="auto">
          <a:xfrm>
            <a:off x="2519363" y="3763963"/>
            <a:ext cx="763587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Gallbladder</a:t>
            </a:r>
          </a:p>
        </p:txBody>
      </p:sp>
      <p:sp>
        <p:nvSpPr>
          <p:cNvPr id="7181" name="TextBox 291"/>
          <p:cNvSpPr txBox="1">
            <a:spLocks noChangeArrowheads="1"/>
          </p:cNvSpPr>
          <p:nvPr/>
        </p:nvSpPr>
        <p:spPr bwMode="auto">
          <a:xfrm>
            <a:off x="2519363" y="4297363"/>
            <a:ext cx="715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Ascending</a:t>
            </a:r>
          </a:p>
          <a:p>
            <a:r>
              <a:rPr lang="en-US" sz="900" b="1"/>
              <a:t>colon</a:t>
            </a:r>
          </a:p>
        </p:txBody>
      </p:sp>
      <p:sp>
        <p:nvSpPr>
          <p:cNvPr id="7182" name="TextBox 292"/>
          <p:cNvSpPr txBox="1">
            <a:spLocks noChangeArrowheads="1"/>
          </p:cNvSpPr>
          <p:nvPr/>
        </p:nvSpPr>
        <p:spPr bwMode="auto">
          <a:xfrm>
            <a:off x="2519363" y="4044950"/>
            <a:ext cx="608012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Bile duct</a:t>
            </a:r>
          </a:p>
        </p:txBody>
      </p:sp>
      <p:sp>
        <p:nvSpPr>
          <p:cNvPr id="7183" name="TextBox 293"/>
          <p:cNvSpPr txBox="1">
            <a:spLocks noChangeArrowheads="1"/>
          </p:cNvSpPr>
          <p:nvPr/>
        </p:nvSpPr>
        <p:spPr bwMode="auto">
          <a:xfrm>
            <a:off x="2519363" y="4670425"/>
            <a:ext cx="950912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Small intestine</a:t>
            </a:r>
          </a:p>
        </p:txBody>
      </p:sp>
      <p:sp>
        <p:nvSpPr>
          <p:cNvPr id="7184" name="TextBox 294"/>
          <p:cNvSpPr txBox="1">
            <a:spLocks noChangeArrowheads="1"/>
          </p:cNvSpPr>
          <p:nvPr/>
        </p:nvSpPr>
        <p:spPr bwMode="auto">
          <a:xfrm>
            <a:off x="2519363" y="5124450"/>
            <a:ext cx="50165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Cecum</a:t>
            </a:r>
          </a:p>
        </p:txBody>
      </p:sp>
      <p:sp>
        <p:nvSpPr>
          <p:cNvPr id="7185" name="TextBox 295"/>
          <p:cNvSpPr txBox="1">
            <a:spLocks noChangeArrowheads="1"/>
          </p:cNvSpPr>
          <p:nvPr/>
        </p:nvSpPr>
        <p:spPr bwMode="auto">
          <a:xfrm>
            <a:off x="2519363" y="5297488"/>
            <a:ext cx="6477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Appendix</a:t>
            </a:r>
          </a:p>
        </p:txBody>
      </p:sp>
      <p:sp>
        <p:nvSpPr>
          <p:cNvPr id="7186" name="TextBox 297"/>
          <p:cNvSpPr txBox="1">
            <a:spLocks noChangeArrowheads="1"/>
          </p:cNvSpPr>
          <p:nvPr/>
        </p:nvSpPr>
        <p:spPr bwMode="auto">
          <a:xfrm>
            <a:off x="5788025" y="790575"/>
            <a:ext cx="5143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Parotid</a:t>
            </a:r>
          </a:p>
          <a:p>
            <a:r>
              <a:rPr lang="en-US" sz="900" b="1"/>
              <a:t>gland</a:t>
            </a:r>
          </a:p>
        </p:txBody>
      </p:sp>
      <p:sp>
        <p:nvSpPr>
          <p:cNvPr id="7187" name="TextBox 298"/>
          <p:cNvSpPr txBox="1">
            <a:spLocks noChangeArrowheads="1"/>
          </p:cNvSpPr>
          <p:nvPr/>
        </p:nvSpPr>
        <p:spPr bwMode="auto">
          <a:xfrm>
            <a:off x="5788025" y="1217613"/>
            <a:ext cx="5746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Pharynx</a:t>
            </a:r>
          </a:p>
        </p:txBody>
      </p:sp>
      <p:sp>
        <p:nvSpPr>
          <p:cNvPr id="7188" name="TextBox 299"/>
          <p:cNvSpPr txBox="1">
            <a:spLocks noChangeArrowheads="1"/>
          </p:cNvSpPr>
          <p:nvPr/>
        </p:nvSpPr>
        <p:spPr bwMode="auto">
          <a:xfrm>
            <a:off x="5788025" y="1697038"/>
            <a:ext cx="7493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Esophagus</a:t>
            </a:r>
          </a:p>
        </p:txBody>
      </p:sp>
      <p:sp>
        <p:nvSpPr>
          <p:cNvPr id="7189" name="TextBox 300"/>
          <p:cNvSpPr txBox="1">
            <a:spLocks noChangeArrowheads="1"/>
          </p:cNvSpPr>
          <p:nvPr/>
        </p:nvSpPr>
        <p:spPr bwMode="auto">
          <a:xfrm>
            <a:off x="5788025" y="3403600"/>
            <a:ext cx="608013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Stomach</a:t>
            </a:r>
          </a:p>
        </p:txBody>
      </p:sp>
      <p:sp>
        <p:nvSpPr>
          <p:cNvPr id="7190" name="TextBox 301"/>
          <p:cNvSpPr txBox="1">
            <a:spLocks noChangeArrowheads="1"/>
          </p:cNvSpPr>
          <p:nvPr/>
        </p:nvSpPr>
        <p:spPr bwMode="auto">
          <a:xfrm>
            <a:off x="5788025" y="3563938"/>
            <a:ext cx="6350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Pancreas</a:t>
            </a:r>
          </a:p>
        </p:txBody>
      </p:sp>
      <p:sp>
        <p:nvSpPr>
          <p:cNvPr id="7191" name="TextBox 302"/>
          <p:cNvSpPr txBox="1">
            <a:spLocks noChangeArrowheads="1"/>
          </p:cNvSpPr>
          <p:nvPr/>
        </p:nvSpPr>
        <p:spPr bwMode="auto">
          <a:xfrm>
            <a:off x="5788025" y="3890963"/>
            <a:ext cx="7429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Transverse</a:t>
            </a:r>
          </a:p>
          <a:p>
            <a:r>
              <a:rPr lang="en-US" sz="900" b="1"/>
              <a:t>colon</a:t>
            </a:r>
          </a:p>
        </p:txBody>
      </p:sp>
      <p:sp>
        <p:nvSpPr>
          <p:cNvPr id="7192" name="TextBox 303"/>
          <p:cNvSpPr txBox="1">
            <a:spLocks noChangeArrowheads="1"/>
          </p:cNvSpPr>
          <p:nvPr/>
        </p:nvSpPr>
        <p:spPr bwMode="auto">
          <a:xfrm>
            <a:off x="5788025" y="4418013"/>
            <a:ext cx="7826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Descending</a:t>
            </a:r>
          </a:p>
          <a:p>
            <a:r>
              <a:rPr lang="en-US" sz="900" b="1"/>
              <a:t>colon</a:t>
            </a:r>
          </a:p>
        </p:txBody>
      </p:sp>
      <p:sp>
        <p:nvSpPr>
          <p:cNvPr id="7193" name="TextBox 304"/>
          <p:cNvSpPr txBox="1">
            <a:spLocks noChangeArrowheads="1"/>
          </p:cNvSpPr>
          <p:nvPr/>
        </p:nvSpPr>
        <p:spPr bwMode="auto">
          <a:xfrm>
            <a:off x="5921375" y="5351463"/>
            <a:ext cx="5746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Sigmoid</a:t>
            </a:r>
          </a:p>
          <a:p>
            <a:r>
              <a:rPr lang="en-US" sz="900" b="1"/>
              <a:t>colon</a:t>
            </a:r>
          </a:p>
        </p:txBody>
      </p:sp>
      <p:sp>
        <p:nvSpPr>
          <p:cNvPr id="7194" name="TextBox 305"/>
          <p:cNvSpPr txBox="1">
            <a:spLocks noChangeArrowheads="1"/>
          </p:cNvSpPr>
          <p:nvPr/>
        </p:nvSpPr>
        <p:spPr bwMode="auto">
          <a:xfrm>
            <a:off x="5921375" y="5684838"/>
            <a:ext cx="541338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Rectum</a:t>
            </a:r>
          </a:p>
        </p:txBody>
      </p:sp>
      <p:sp>
        <p:nvSpPr>
          <p:cNvPr id="7195" name="TextBox 306"/>
          <p:cNvSpPr txBox="1">
            <a:spLocks noChangeArrowheads="1"/>
          </p:cNvSpPr>
          <p:nvPr/>
        </p:nvSpPr>
        <p:spPr bwMode="auto">
          <a:xfrm>
            <a:off x="5921375" y="5991225"/>
            <a:ext cx="40005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Anus</a:t>
            </a:r>
          </a:p>
        </p:txBody>
      </p:sp>
      <p:sp>
        <p:nvSpPr>
          <p:cNvPr id="7196" name="TextBox 307"/>
          <p:cNvSpPr txBox="1">
            <a:spLocks noChangeArrowheads="1"/>
          </p:cNvSpPr>
          <p:nvPr/>
        </p:nvSpPr>
        <p:spPr bwMode="auto">
          <a:xfrm>
            <a:off x="5921375" y="5845175"/>
            <a:ext cx="703263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Anal canal</a:t>
            </a:r>
          </a:p>
        </p:txBody>
      </p:sp>
      <p:sp>
        <p:nvSpPr>
          <p:cNvPr id="7197" name="Line 152"/>
          <p:cNvSpPr>
            <a:spLocks noChangeShapeType="1"/>
          </p:cNvSpPr>
          <p:nvPr/>
        </p:nvSpPr>
        <p:spPr bwMode="auto">
          <a:xfrm>
            <a:off x="3355975" y="4748213"/>
            <a:ext cx="700088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8" name="Line 153"/>
          <p:cNvSpPr>
            <a:spLocks noChangeShapeType="1"/>
          </p:cNvSpPr>
          <p:nvPr/>
        </p:nvSpPr>
        <p:spPr bwMode="auto">
          <a:xfrm>
            <a:off x="3143250" y="4381500"/>
            <a:ext cx="798513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99" name="Line 154"/>
          <p:cNvSpPr>
            <a:spLocks noChangeShapeType="1"/>
          </p:cNvSpPr>
          <p:nvPr/>
        </p:nvSpPr>
        <p:spPr bwMode="auto">
          <a:xfrm flipH="1">
            <a:off x="3124200" y="5373688"/>
            <a:ext cx="1073150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0" name="Line 155"/>
          <p:cNvSpPr>
            <a:spLocks noChangeShapeType="1"/>
          </p:cNvSpPr>
          <p:nvPr/>
        </p:nvSpPr>
        <p:spPr bwMode="auto">
          <a:xfrm flipH="1">
            <a:off x="2974975" y="5197475"/>
            <a:ext cx="8826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1" name="Line 156"/>
          <p:cNvSpPr>
            <a:spLocks noChangeShapeType="1"/>
          </p:cNvSpPr>
          <p:nvPr/>
        </p:nvSpPr>
        <p:spPr bwMode="auto">
          <a:xfrm>
            <a:off x="5322888" y="4500563"/>
            <a:ext cx="404812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2" name="Line 158"/>
          <p:cNvSpPr>
            <a:spLocks noChangeShapeType="1"/>
          </p:cNvSpPr>
          <p:nvPr/>
        </p:nvSpPr>
        <p:spPr bwMode="auto">
          <a:xfrm>
            <a:off x="4629150" y="3963988"/>
            <a:ext cx="1111250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3" name="Line 160"/>
          <p:cNvSpPr>
            <a:spLocks noChangeShapeType="1"/>
          </p:cNvSpPr>
          <p:nvPr/>
        </p:nvSpPr>
        <p:spPr bwMode="auto">
          <a:xfrm>
            <a:off x="5019675" y="5421313"/>
            <a:ext cx="839788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4" name="Line 161"/>
          <p:cNvSpPr>
            <a:spLocks noChangeShapeType="1"/>
          </p:cNvSpPr>
          <p:nvPr/>
        </p:nvSpPr>
        <p:spPr bwMode="auto">
          <a:xfrm>
            <a:off x="2860675" y="3405188"/>
            <a:ext cx="1071563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5" name="Line 162"/>
          <p:cNvSpPr>
            <a:spLocks noChangeShapeType="1"/>
          </p:cNvSpPr>
          <p:nvPr/>
        </p:nvSpPr>
        <p:spPr bwMode="auto">
          <a:xfrm>
            <a:off x="3194050" y="3851275"/>
            <a:ext cx="9842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6" name="Freeform 164"/>
          <p:cNvSpPr>
            <a:spLocks/>
          </p:cNvSpPr>
          <p:nvPr/>
        </p:nvSpPr>
        <p:spPr bwMode="auto">
          <a:xfrm>
            <a:off x="3173413" y="2927350"/>
            <a:ext cx="938212" cy="242888"/>
          </a:xfrm>
          <a:custGeom>
            <a:avLst/>
            <a:gdLst>
              <a:gd name="T0" fmla="*/ 0 w 563"/>
              <a:gd name="T1" fmla="*/ 0 h 146"/>
              <a:gd name="T2" fmla="*/ 2147483647 w 563"/>
              <a:gd name="T3" fmla="*/ 0 h 146"/>
              <a:gd name="T4" fmla="*/ 2147483647 w 563"/>
              <a:gd name="T5" fmla="*/ 2147483647 h 146"/>
              <a:gd name="T6" fmla="*/ 0 60000 65536"/>
              <a:gd name="T7" fmla="*/ 0 60000 65536"/>
              <a:gd name="T8" fmla="*/ 0 60000 65536"/>
              <a:gd name="T9" fmla="*/ 0 w 563"/>
              <a:gd name="T10" fmla="*/ 0 h 146"/>
              <a:gd name="T11" fmla="*/ 563 w 563"/>
              <a:gd name="T12" fmla="*/ 146 h 1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3" h="146">
                <a:moveTo>
                  <a:pt x="0" y="0"/>
                </a:moveTo>
                <a:lnTo>
                  <a:pt x="461" y="0"/>
                </a:lnTo>
                <a:lnTo>
                  <a:pt x="563" y="146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7" name="Freeform 165"/>
          <p:cNvSpPr>
            <a:spLocks/>
          </p:cNvSpPr>
          <p:nvPr/>
        </p:nvSpPr>
        <p:spPr bwMode="auto">
          <a:xfrm>
            <a:off x="3065463" y="3760788"/>
            <a:ext cx="1412875" cy="366712"/>
          </a:xfrm>
          <a:custGeom>
            <a:avLst/>
            <a:gdLst>
              <a:gd name="T0" fmla="*/ 0 w 847"/>
              <a:gd name="T1" fmla="*/ 2147483647 h 220"/>
              <a:gd name="T2" fmla="*/ 2147483647 w 847"/>
              <a:gd name="T3" fmla="*/ 2147483647 h 220"/>
              <a:gd name="T4" fmla="*/ 2147483647 w 847"/>
              <a:gd name="T5" fmla="*/ 0 h 220"/>
              <a:gd name="T6" fmla="*/ 0 60000 65536"/>
              <a:gd name="T7" fmla="*/ 0 60000 65536"/>
              <a:gd name="T8" fmla="*/ 0 60000 65536"/>
              <a:gd name="T9" fmla="*/ 0 w 847"/>
              <a:gd name="T10" fmla="*/ 0 h 220"/>
              <a:gd name="T11" fmla="*/ 847 w 847"/>
              <a:gd name="T12" fmla="*/ 220 h 2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47" h="220">
                <a:moveTo>
                  <a:pt x="0" y="219"/>
                </a:moveTo>
                <a:lnTo>
                  <a:pt x="498" y="220"/>
                </a:lnTo>
                <a:lnTo>
                  <a:pt x="847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8" name="Freeform 167"/>
          <p:cNvSpPr>
            <a:spLocks/>
          </p:cNvSpPr>
          <p:nvPr/>
        </p:nvSpPr>
        <p:spPr bwMode="auto">
          <a:xfrm>
            <a:off x="5286375" y="3535363"/>
            <a:ext cx="444500" cy="106362"/>
          </a:xfrm>
          <a:custGeom>
            <a:avLst/>
            <a:gdLst>
              <a:gd name="T0" fmla="*/ 0 w 267"/>
              <a:gd name="T1" fmla="*/ 0 h 63"/>
              <a:gd name="T2" fmla="*/ 2147483647 w 267"/>
              <a:gd name="T3" fmla="*/ 2147483647 h 63"/>
              <a:gd name="T4" fmla="*/ 2147483647 w 267"/>
              <a:gd name="T5" fmla="*/ 2147483647 h 63"/>
              <a:gd name="T6" fmla="*/ 0 60000 65536"/>
              <a:gd name="T7" fmla="*/ 0 60000 65536"/>
              <a:gd name="T8" fmla="*/ 0 60000 65536"/>
              <a:gd name="T9" fmla="*/ 0 w 267"/>
              <a:gd name="T10" fmla="*/ 0 h 63"/>
              <a:gd name="T11" fmla="*/ 267 w 267"/>
              <a:gd name="T12" fmla="*/ 63 h 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" h="63">
                <a:moveTo>
                  <a:pt x="0" y="0"/>
                </a:moveTo>
                <a:lnTo>
                  <a:pt x="204" y="63"/>
                </a:lnTo>
                <a:lnTo>
                  <a:pt x="267" y="63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09" name="Line 168"/>
          <p:cNvSpPr>
            <a:spLocks noChangeShapeType="1"/>
          </p:cNvSpPr>
          <p:nvPr/>
        </p:nvSpPr>
        <p:spPr bwMode="auto">
          <a:xfrm>
            <a:off x="4591050" y="5753100"/>
            <a:ext cx="1262063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0" name="Line 169"/>
          <p:cNvSpPr>
            <a:spLocks noChangeShapeType="1"/>
          </p:cNvSpPr>
          <p:nvPr/>
        </p:nvSpPr>
        <p:spPr bwMode="auto">
          <a:xfrm>
            <a:off x="4603750" y="5922963"/>
            <a:ext cx="1255713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1" name="Line 170"/>
          <p:cNvSpPr>
            <a:spLocks noChangeShapeType="1"/>
          </p:cNvSpPr>
          <p:nvPr/>
        </p:nvSpPr>
        <p:spPr bwMode="auto">
          <a:xfrm>
            <a:off x="4584700" y="6075363"/>
            <a:ext cx="1268413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2" name="Line 172"/>
          <p:cNvSpPr>
            <a:spLocks noChangeShapeType="1"/>
          </p:cNvSpPr>
          <p:nvPr/>
        </p:nvSpPr>
        <p:spPr bwMode="auto">
          <a:xfrm>
            <a:off x="4999038" y="3482975"/>
            <a:ext cx="7429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3" name="Freeform 173"/>
          <p:cNvSpPr>
            <a:spLocks/>
          </p:cNvSpPr>
          <p:nvPr/>
        </p:nvSpPr>
        <p:spPr bwMode="auto">
          <a:xfrm>
            <a:off x="3363913" y="1333500"/>
            <a:ext cx="731837" cy="285750"/>
          </a:xfrm>
          <a:custGeom>
            <a:avLst/>
            <a:gdLst>
              <a:gd name="T0" fmla="*/ 0 w 439"/>
              <a:gd name="T1" fmla="*/ 2147483647 h 171"/>
              <a:gd name="T2" fmla="*/ 2147483647 w 439"/>
              <a:gd name="T3" fmla="*/ 2147483647 h 171"/>
              <a:gd name="T4" fmla="*/ 2147483647 w 439"/>
              <a:gd name="T5" fmla="*/ 0 h 171"/>
              <a:gd name="T6" fmla="*/ 0 60000 65536"/>
              <a:gd name="T7" fmla="*/ 0 60000 65536"/>
              <a:gd name="T8" fmla="*/ 0 60000 65536"/>
              <a:gd name="T9" fmla="*/ 0 w 439"/>
              <a:gd name="T10" fmla="*/ 0 h 171"/>
              <a:gd name="T11" fmla="*/ 439 w 439"/>
              <a:gd name="T12" fmla="*/ 171 h 1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9" h="171">
                <a:moveTo>
                  <a:pt x="0" y="171"/>
                </a:moveTo>
                <a:lnTo>
                  <a:pt x="178" y="171"/>
                </a:lnTo>
                <a:lnTo>
                  <a:pt x="439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4" name="Freeform 175"/>
          <p:cNvSpPr>
            <a:spLocks/>
          </p:cNvSpPr>
          <p:nvPr/>
        </p:nvSpPr>
        <p:spPr bwMode="auto">
          <a:xfrm>
            <a:off x="3460750" y="1255713"/>
            <a:ext cx="530225" cy="52387"/>
          </a:xfrm>
          <a:custGeom>
            <a:avLst/>
            <a:gdLst>
              <a:gd name="T0" fmla="*/ 2147483647 w 318"/>
              <a:gd name="T1" fmla="*/ 0 h 31"/>
              <a:gd name="T2" fmla="*/ 2147483647 w 318"/>
              <a:gd name="T3" fmla="*/ 2147483647 h 31"/>
              <a:gd name="T4" fmla="*/ 0 w 318"/>
              <a:gd name="T5" fmla="*/ 2147483647 h 31"/>
              <a:gd name="T6" fmla="*/ 0 60000 65536"/>
              <a:gd name="T7" fmla="*/ 0 60000 65536"/>
              <a:gd name="T8" fmla="*/ 0 60000 65536"/>
              <a:gd name="T9" fmla="*/ 0 w 318"/>
              <a:gd name="T10" fmla="*/ 0 h 31"/>
              <a:gd name="T11" fmla="*/ 318 w 318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8" h="31">
                <a:moveTo>
                  <a:pt x="318" y="0"/>
                </a:moveTo>
                <a:lnTo>
                  <a:pt x="120" y="31"/>
                </a:lnTo>
                <a:lnTo>
                  <a:pt x="0" y="31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5" name="Freeform 176"/>
          <p:cNvSpPr>
            <a:spLocks/>
          </p:cNvSpPr>
          <p:nvPr/>
        </p:nvSpPr>
        <p:spPr bwMode="auto">
          <a:xfrm>
            <a:off x="2994025" y="906463"/>
            <a:ext cx="965200" cy="215900"/>
          </a:xfrm>
          <a:custGeom>
            <a:avLst/>
            <a:gdLst>
              <a:gd name="T0" fmla="*/ 2147483647 w 579"/>
              <a:gd name="T1" fmla="*/ 2147483647 h 130"/>
              <a:gd name="T2" fmla="*/ 2147483647 w 579"/>
              <a:gd name="T3" fmla="*/ 0 h 130"/>
              <a:gd name="T4" fmla="*/ 0 w 579"/>
              <a:gd name="T5" fmla="*/ 0 h 130"/>
              <a:gd name="T6" fmla="*/ 0 60000 65536"/>
              <a:gd name="T7" fmla="*/ 0 60000 65536"/>
              <a:gd name="T8" fmla="*/ 0 60000 65536"/>
              <a:gd name="T9" fmla="*/ 0 w 579"/>
              <a:gd name="T10" fmla="*/ 0 h 130"/>
              <a:gd name="T11" fmla="*/ 579 w 579"/>
              <a:gd name="T12" fmla="*/ 130 h 1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9" h="130">
                <a:moveTo>
                  <a:pt x="579" y="130"/>
                </a:moveTo>
                <a:lnTo>
                  <a:pt x="262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6" name="Line 177"/>
          <p:cNvSpPr>
            <a:spLocks noChangeShapeType="1"/>
          </p:cNvSpPr>
          <p:nvPr/>
        </p:nvSpPr>
        <p:spPr bwMode="auto">
          <a:xfrm flipH="1">
            <a:off x="2913063" y="1130300"/>
            <a:ext cx="917575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7" name="Freeform 178"/>
          <p:cNvSpPr>
            <a:spLocks/>
          </p:cNvSpPr>
          <p:nvPr/>
        </p:nvSpPr>
        <p:spPr bwMode="auto">
          <a:xfrm>
            <a:off x="3154363" y="647700"/>
            <a:ext cx="871537" cy="406400"/>
          </a:xfrm>
          <a:custGeom>
            <a:avLst/>
            <a:gdLst>
              <a:gd name="T0" fmla="*/ 2147483647 w 523"/>
              <a:gd name="T1" fmla="*/ 2147483647 h 244"/>
              <a:gd name="T2" fmla="*/ 2147483647 w 523"/>
              <a:gd name="T3" fmla="*/ 0 h 244"/>
              <a:gd name="T4" fmla="*/ 0 w 523"/>
              <a:gd name="T5" fmla="*/ 0 h 244"/>
              <a:gd name="T6" fmla="*/ 0 60000 65536"/>
              <a:gd name="T7" fmla="*/ 0 60000 65536"/>
              <a:gd name="T8" fmla="*/ 0 60000 65536"/>
              <a:gd name="T9" fmla="*/ 0 w 523"/>
              <a:gd name="T10" fmla="*/ 0 h 244"/>
              <a:gd name="T11" fmla="*/ 523 w 523"/>
              <a:gd name="T12" fmla="*/ 244 h 2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3" h="244">
                <a:moveTo>
                  <a:pt x="523" y="244"/>
                </a:moveTo>
                <a:lnTo>
                  <a:pt x="166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8" name="Line 179"/>
          <p:cNvSpPr>
            <a:spLocks noChangeShapeType="1"/>
          </p:cNvSpPr>
          <p:nvPr/>
        </p:nvSpPr>
        <p:spPr bwMode="auto">
          <a:xfrm>
            <a:off x="4370388" y="866775"/>
            <a:ext cx="1360487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19" name="Freeform 180"/>
          <p:cNvSpPr>
            <a:spLocks/>
          </p:cNvSpPr>
          <p:nvPr/>
        </p:nvSpPr>
        <p:spPr bwMode="auto">
          <a:xfrm>
            <a:off x="4368800" y="1179513"/>
            <a:ext cx="1349375" cy="114300"/>
          </a:xfrm>
          <a:custGeom>
            <a:avLst/>
            <a:gdLst>
              <a:gd name="T0" fmla="*/ 0 w 810"/>
              <a:gd name="T1" fmla="*/ 0 h 69"/>
              <a:gd name="T2" fmla="*/ 2147483647 w 810"/>
              <a:gd name="T3" fmla="*/ 2147483647 h 69"/>
              <a:gd name="T4" fmla="*/ 2147483647 w 810"/>
              <a:gd name="T5" fmla="*/ 2147483647 h 69"/>
              <a:gd name="T6" fmla="*/ 0 60000 65536"/>
              <a:gd name="T7" fmla="*/ 0 60000 65536"/>
              <a:gd name="T8" fmla="*/ 0 60000 65536"/>
              <a:gd name="T9" fmla="*/ 0 w 810"/>
              <a:gd name="T10" fmla="*/ 0 h 69"/>
              <a:gd name="T11" fmla="*/ 810 w 810"/>
              <a:gd name="T12" fmla="*/ 69 h 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0" h="69">
                <a:moveTo>
                  <a:pt x="0" y="0"/>
                </a:moveTo>
                <a:lnTo>
                  <a:pt x="645" y="69"/>
                </a:lnTo>
                <a:lnTo>
                  <a:pt x="810" y="69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0" name="Freeform 181"/>
          <p:cNvSpPr>
            <a:spLocks/>
          </p:cNvSpPr>
          <p:nvPr/>
        </p:nvSpPr>
        <p:spPr bwMode="auto">
          <a:xfrm>
            <a:off x="4532313" y="1770063"/>
            <a:ext cx="1203325" cy="590550"/>
          </a:xfrm>
          <a:custGeom>
            <a:avLst/>
            <a:gdLst>
              <a:gd name="T0" fmla="*/ 0 w 722"/>
              <a:gd name="T1" fmla="*/ 2147483647 h 354"/>
              <a:gd name="T2" fmla="*/ 2147483647 w 722"/>
              <a:gd name="T3" fmla="*/ 0 h 354"/>
              <a:gd name="T4" fmla="*/ 2147483647 w 722"/>
              <a:gd name="T5" fmla="*/ 0 h 354"/>
              <a:gd name="T6" fmla="*/ 0 60000 65536"/>
              <a:gd name="T7" fmla="*/ 0 60000 65536"/>
              <a:gd name="T8" fmla="*/ 0 60000 65536"/>
              <a:gd name="T9" fmla="*/ 0 w 722"/>
              <a:gd name="T10" fmla="*/ 0 h 354"/>
              <a:gd name="T11" fmla="*/ 722 w 722"/>
              <a:gd name="T12" fmla="*/ 354 h 3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354">
                <a:moveTo>
                  <a:pt x="0" y="354"/>
                </a:moveTo>
                <a:lnTo>
                  <a:pt x="557" y="0"/>
                </a:lnTo>
                <a:lnTo>
                  <a:pt x="722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1" name="Line 152"/>
          <p:cNvSpPr>
            <a:spLocks noChangeShapeType="1"/>
          </p:cNvSpPr>
          <p:nvPr/>
        </p:nvSpPr>
        <p:spPr bwMode="auto">
          <a:xfrm>
            <a:off x="3355975" y="4748213"/>
            <a:ext cx="70008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2" name="Line 153"/>
          <p:cNvSpPr>
            <a:spLocks noChangeShapeType="1"/>
          </p:cNvSpPr>
          <p:nvPr/>
        </p:nvSpPr>
        <p:spPr bwMode="auto">
          <a:xfrm>
            <a:off x="3143250" y="4381500"/>
            <a:ext cx="79851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3" name="Line 154"/>
          <p:cNvSpPr>
            <a:spLocks noChangeShapeType="1"/>
          </p:cNvSpPr>
          <p:nvPr/>
        </p:nvSpPr>
        <p:spPr bwMode="auto">
          <a:xfrm flipH="1">
            <a:off x="3124200" y="5373688"/>
            <a:ext cx="10731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4" name="Line 155"/>
          <p:cNvSpPr>
            <a:spLocks noChangeShapeType="1"/>
          </p:cNvSpPr>
          <p:nvPr/>
        </p:nvSpPr>
        <p:spPr bwMode="auto">
          <a:xfrm flipH="1">
            <a:off x="2974975" y="5197475"/>
            <a:ext cx="8826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5" name="Line 156"/>
          <p:cNvSpPr>
            <a:spLocks noChangeShapeType="1"/>
          </p:cNvSpPr>
          <p:nvPr/>
        </p:nvSpPr>
        <p:spPr bwMode="auto">
          <a:xfrm>
            <a:off x="5322888" y="4500563"/>
            <a:ext cx="40481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6" name="Line 158"/>
          <p:cNvSpPr>
            <a:spLocks noChangeShapeType="1"/>
          </p:cNvSpPr>
          <p:nvPr/>
        </p:nvSpPr>
        <p:spPr bwMode="auto">
          <a:xfrm>
            <a:off x="4629150" y="3963988"/>
            <a:ext cx="11112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7" name="Line 160"/>
          <p:cNvSpPr>
            <a:spLocks noChangeShapeType="1"/>
          </p:cNvSpPr>
          <p:nvPr/>
        </p:nvSpPr>
        <p:spPr bwMode="auto">
          <a:xfrm>
            <a:off x="5019675" y="5421313"/>
            <a:ext cx="83978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8" name="Line 161"/>
          <p:cNvSpPr>
            <a:spLocks noChangeShapeType="1"/>
          </p:cNvSpPr>
          <p:nvPr/>
        </p:nvSpPr>
        <p:spPr bwMode="auto">
          <a:xfrm>
            <a:off x="2860675" y="3405188"/>
            <a:ext cx="107156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9" name="Line 162"/>
          <p:cNvSpPr>
            <a:spLocks noChangeShapeType="1"/>
          </p:cNvSpPr>
          <p:nvPr/>
        </p:nvSpPr>
        <p:spPr bwMode="auto">
          <a:xfrm>
            <a:off x="3194050" y="3851275"/>
            <a:ext cx="9842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30" name="Freeform 164"/>
          <p:cNvSpPr>
            <a:spLocks/>
          </p:cNvSpPr>
          <p:nvPr/>
        </p:nvSpPr>
        <p:spPr bwMode="auto">
          <a:xfrm>
            <a:off x="3173413" y="2927350"/>
            <a:ext cx="938212" cy="242888"/>
          </a:xfrm>
          <a:custGeom>
            <a:avLst/>
            <a:gdLst>
              <a:gd name="T0" fmla="*/ 0 w 563"/>
              <a:gd name="T1" fmla="*/ 0 h 146"/>
              <a:gd name="T2" fmla="*/ 2147483647 w 563"/>
              <a:gd name="T3" fmla="*/ 0 h 146"/>
              <a:gd name="T4" fmla="*/ 2147483647 w 563"/>
              <a:gd name="T5" fmla="*/ 2147483647 h 146"/>
              <a:gd name="T6" fmla="*/ 0 60000 65536"/>
              <a:gd name="T7" fmla="*/ 0 60000 65536"/>
              <a:gd name="T8" fmla="*/ 0 60000 65536"/>
              <a:gd name="T9" fmla="*/ 0 w 563"/>
              <a:gd name="T10" fmla="*/ 0 h 146"/>
              <a:gd name="T11" fmla="*/ 563 w 563"/>
              <a:gd name="T12" fmla="*/ 146 h 1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3" h="146">
                <a:moveTo>
                  <a:pt x="0" y="0"/>
                </a:moveTo>
                <a:lnTo>
                  <a:pt x="461" y="0"/>
                </a:lnTo>
                <a:lnTo>
                  <a:pt x="563" y="14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31" name="Freeform 165"/>
          <p:cNvSpPr>
            <a:spLocks/>
          </p:cNvSpPr>
          <p:nvPr/>
        </p:nvSpPr>
        <p:spPr bwMode="auto">
          <a:xfrm>
            <a:off x="3065463" y="3760788"/>
            <a:ext cx="1412875" cy="366712"/>
          </a:xfrm>
          <a:custGeom>
            <a:avLst/>
            <a:gdLst>
              <a:gd name="T0" fmla="*/ 0 w 847"/>
              <a:gd name="T1" fmla="*/ 2147483647 h 220"/>
              <a:gd name="T2" fmla="*/ 2147483647 w 847"/>
              <a:gd name="T3" fmla="*/ 2147483647 h 220"/>
              <a:gd name="T4" fmla="*/ 2147483647 w 847"/>
              <a:gd name="T5" fmla="*/ 0 h 220"/>
              <a:gd name="T6" fmla="*/ 0 60000 65536"/>
              <a:gd name="T7" fmla="*/ 0 60000 65536"/>
              <a:gd name="T8" fmla="*/ 0 60000 65536"/>
              <a:gd name="T9" fmla="*/ 0 w 847"/>
              <a:gd name="T10" fmla="*/ 0 h 220"/>
              <a:gd name="T11" fmla="*/ 847 w 847"/>
              <a:gd name="T12" fmla="*/ 220 h 2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47" h="220">
                <a:moveTo>
                  <a:pt x="0" y="219"/>
                </a:moveTo>
                <a:lnTo>
                  <a:pt x="498" y="220"/>
                </a:lnTo>
                <a:lnTo>
                  <a:pt x="847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32" name="Freeform 167"/>
          <p:cNvSpPr>
            <a:spLocks/>
          </p:cNvSpPr>
          <p:nvPr/>
        </p:nvSpPr>
        <p:spPr bwMode="auto">
          <a:xfrm>
            <a:off x="5286375" y="3535363"/>
            <a:ext cx="444500" cy="106362"/>
          </a:xfrm>
          <a:custGeom>
            <a:avLst/>
            <a:gdLst>
              <a:gd name="T0" fmla="*/ 0 w 267"/>
              <a:gd name="T1" fmla="*/ 0 h 63"/>
              <a:gd name="T2" fmla="*/ 2147483647 w 267"/>
              <a:gd name="T3" fmla="*/ 2147483647 h 63"/>
              <a:gd name="T4" fmla="*/ 2147483647 w 267"/>
              <a:gd name="T5" fmla="*/ 2147483647 h 63"/>
              <a:gd name="T6" fmla="*/ 0 60000 65536"/>
              <a:gd name="T7" fmla="*/ 0 60000 65536"/>
              <a:gd name="T8" fmla="*/ 0 60000 65536"/>
              <a:gd name="T9" fmla="*/ 0 w 267"/>
              <a:gd name="T10" fmla="*/ 0 h 63"/>
              <a:gd name="T11" fmla="*/ 267 w 267"/>
              <a:gd name="T12" fmla="*/ 63 h 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" h="63">
                <a:moveTo>
                  <a:pt x="0" y="0"/>
                </a:moveTo>
                <a:lnTo>
                  <a:pt x="204" y="63"/>
                </a:lnTo>
                <a:lnTo>
                  <a:pt x="267" y="63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33" name="Line 168"/>
          <p:cNvSpPr>
            <a:spLocks noChangeShapeType="1"/>
          </p:cNvSpPr>
          <p:nvPr/>
        </p:nvSpPr>
        <p:spPr bwMode="auto">
          <a:xfrm>
            <a:off x="4591050" y="5753100"/>
            <a:ext cx="12620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34" name="Line 169"/>
          <p:cNvSpPr>
            <a:spLocks noChangeShapeType="1"/>
          </p:cNvSpPr>
          <p:nvPr/>
        </p:nvSpPr>
        <p:spPr bwMode="auto">
          <a:xfrm>
            <a:off x="4603750" y="5922963"/>
            <a:ext cx="125571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35" name="Line 170"/>
          <p:cNvSpPr>
            <a:spLocks noChangeShapeType="1"/>
          </p:cNvSpPr>
          <p:nvPr/>
        </p:nvSpPr>
        <p:spPr bwMode="auto">
          <a:xfrm>
            <a:off x="4584700" y="6075363"/>
            <a:ext cx="126841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36" name="Line 172"/>
          <p:cNvSpPr>
            <a:spLocks noChangeShapeType="1"/>
          </p:cNvSpPr>
          <p:nvPr/>
        </p:nvSpPr>
        <p:spPr bwMode="auto">
          <a:xfrm>
            <a:off x="4999038" y="3482975"/>
            <a:ext cx="7429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37" name="Freeform 173"/>
          <p:cNvSpPr>
            <a:spLocks/>
          </p:cNvSpPr>
          <p:nvPr/>
        </p:nvSpPr>
        <p:spPr bwMode="auto">
          <a:xfrm>
            <a:off x="3363913" y="1333500"/>
            <a:ext cx="731837" cy="285750"/>
          </a:xfrm>
          <a:custGeom>
            <a:avLst/>
            <a:gdLst>
              <a:gd name="T0" fmla="*/ 0 w 439"/>
              <a:gd name="T1" fmla="*/ 2147483647 h 171"/>
              <a:gd name="T2" fmla="*/ 2147483647 w 439"/>
              <a:gd name="T3" fmla="*/ 2147483647 h 171"/>
              <a:gd name="T4" fmla="*/ 2147483647 w 439"/>
              <a:gd name="T5" fmla="*/ 0 h 171"/>
              <a:gd name="T6" fmla="*/ 0 60000 65536"/>
              <a:gd name="T7" fmla="*/ 0 60000 65536"/>
              <a:gd name="T8" fmla="*/ 0 60000 65536"/>
              <a:gd name="T9" fmla="*/ 0 w 439"/>
              <a:gd name="T10" fmla="*/ 0 h 171"/>
              <a:gd name="T11" fmla="*/ 439 w 439"/>
              <a:gd name="T12" fmla="*/ 171 h 1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9" h="171">
                <a:moveTo>
                  <a:pt x="0" y="171"/>
                </a:moveTo>
                <a:lnTo>
                  <a:pt x="178" y="171"/>
                </a:lnTo>
                <a:lnTo>
                  <a:pt x="439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38" name="Freeform 175"/>
          <p:cNvSpPr>
            <a:spLocks/>
          </p:cNvSpPr>
          <p:nvPr/>
        </p:nvSpPr>
        <p:spPr bwMode="auto">
          <a:xfrm>
            <a:off x="3460750" y="1255713"/>
            <a:ext cx="530225" cy="52387"/>
          </a:xfrm>
          <a:custGeom>
            <a:avLst/>
            <a:gdLst>
              <a:gd name="T0" fmla="*/ 2147483647 w 318"/>
              <a:gd name="T1" fmla="*/ 0 h 31"/>
              <a:gd name="T2" fmla="*/ 2147483647 w 318"/>
              <a:gd name="T3" fmla="*/ 2147483647 h 31"/>
              <a:gd name="T4" fmla="*/ 0 w 318"/>
              <a:gd name="T5" fmla="*/ 2147483647 h 31"/>
              <a:gd name="T6" fmla="*/ 0 60000 65536"/>
              <a:gd name="T7" fmla="*/ 0 60000 65536"/>
              <a:gd name="T8" fmla="*/ 0 60000 65536"/>
              <a:gd name="T9" fmla="*/ 0 w 318"/>
              <a:gd name="T10" fmla="*/ 0 h 31"/>
              <a:gd name="T11" fmla="*/ 318 w 318"/>
              <a:gd name="T12" fmla="*/ 31 h 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8" h="31">
                <a:moveTo>
                  <a:pt x="318" y="0"/>
                </a:moveTo>
                <a:lnTo>
                  <a:pt x="120" y="31"/>
                </a:lnTo>
                <a:lnTo>
                  <a:pt x="0" y="31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39" name="Freeform 176"/>
          <p:cNvSpPr>
            <a:spLocks/>
          </p:cNvSpPr>
          <p:nvPr/>
        </p:nvSpPr>
        <p:spPr bwMode="auto">
          <a:xfrm>
            <a:off x="2994025" y="906463"/>
            <a:ext cx="965200" cy="215900"/>
          </a:xfrm>
          <a:custGeom>
            <a:avLst/>
            <a:gdLst>
              <a:gd name="T0" fmla="*/ 2147483647 w 579"/>
              <a:gd name="T1" fmla="*/ 2147483647 h 130"/>
              <a:gd name="T2" fmla="*/ 2147483647 w 579"/>
              <a:gd name="T3" fmla="*/ 0 h 130"/>
              <a:gd name="T4" fmla="*/ 0 w 579"/>
              <a:gd name="T5" fmla="*/ 0 h 130"/>
              <a:gd name="T6" fmla="*/ 0 60000 65536"/>
              <a:gd name="T7" fmla="*/ 0 60000 65536"/>
              <a:gd name="T8" fmla="*/ 0 60000 65536"/>
              <a:gd name="T9" fmla="*/ 0 w 579"/>
              <a:gd name="T10" fmla="*/ 0 h 130"/>
              <a:gd name="T11" fmla="*/ 579 w 579"/>
              <a:gd name="T12" fmla="*/ 130 h 1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9" h="130">
                <a:moveTo>
                  <a:pt x="579" y="130"/>
                </a:moveTo>
                <a:lnTo>
                  <a:pt x="262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40" name="Line 177"/>
          <p:cNvSpPr>
            <a:spLocks noChangeShapeType="1"/>
          </p:cNvSpPr>
          <p:nvPr/>
        </p:nvSpPr>
        <p:spPr bwMode="auto">
          <a:xfrm flipH="1">
            <a:off x="2913063" y="1130300"/>
            <a:ext cx="9175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41" name="Freeform 178"/>
          <p:cNvSpPr>
            <a:spLocks/>
          </p:cNvSpPr>
          <p:nvPr/>
        </p:nvSpPr>
        <p:spPr bwMode="auto">
          <a:xfrm>
            <a:off x="3154363" y="647700"/>
            <a:ext cx="871537" cy="406400"/>
          </a:xfrm>
          <a:custGeom>
            <a:avLst/>
            <a:gdLst>
              <a:gd name="T0" fmla="*/ 2147483647 w 523"/>
              <a:gd name="T1" fmla="*/ 2147483647 h 244"/>
              <a:gd name="T2" fmla="*/ 2147483647 w 523"/>
              <a:gd name="T3" fmla="*/ 0 h 244"/>
              <a:gd name="T4" fmla="*/ 0 w 523"/>
              <a:gd name="T5" fmla="*/ 0 h 244"/>
              <a:gd name="T6" fmla="*/ 0 60000 65536"/>
              <a:gd name="T7" fmla="*/ 0 60000 65536"/>
              <a:gd name="T8" fmla="*/ 0 60000 65536"/>
              <a:gd name="T9" fmla="*/ 0 w 523"/>
              <a:gd name="T10" fmla="*/ 0 h 244"/>
              <a:gd name="T11" fmla="*/ 523 w 523"/>
              <a:gd name="T12" fmla="*/ 244 h 2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3" h="244">
                <a:moveTo>
                  <a:pt x="523" y="244"/>
                </a:moveTo>
                <a:lnTo>
                  <a:pt x="166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42" name="Line 179"/>
          <p:cNvSpPr>
            <a:spLocks noChangeShapeType="1"/>
          </p:cNvSpPr>
          <p:nvPr/>
        </p:nvSpPr>
        <p:spPr bwMode="auto">
          <a:xfrm>
            <a:off x="4370388" y="866775"/>
            <a:ext cx="136048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43" name="Freeform 180"/>
          <p:cNvSpPr>
            <a:spLocks/>
          </p:cNvSpPr>
          <p:nvPr/>
        </p:nvSpPr>
        <p:spPr bwMode="auto">
          <a:xfrm>
            <a:off x="4368800" y="1179513"/>
            <a:ext cx="1349375" cy="114300"/>
          </a:xfrm>
          <a:custGeom>
            <a:avLst/>
            <a:gdLst>
              <a:gd name="T0" fmla="*/ 0 w 810"/>
              <a:gd name="T1" fmla="*/ 0 h 69"/>
              <a:gd name="T2" fmla="*/ 2147483647 w 810"/>
              <a:gd name="T3" fmla="*/ 2147483647 h 69"/>
              <a:gd name="T4" fmla="*/ 2147483647 w 810"/>
              <a:gd name="T5" fmla="*/ 2147483647 h 69"/>
              <a:gd name="T6" fmla="*/ 0 60000 65536"/>
              <a:gd name="T7" fmla="*/ 0 60000 65536"/>
              <a:gd name="T8" fmla="*/ 0 60000 65536"/>
              <a:gd name="T9" fmla="*/ 0 w 810"/>
              <a:gd name="T10" fmla="*/ 0 h 69"/>
              <a:gd name="T11" fmla="*/ 810 w 810"/>
              <a:gd name="T12" fmla="*/ 69 h 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0" h="69">
                <a:moveTo>
                  <a:pt x="0" y="0"/>
                </a:moveTo>
                <a:lnTo>
                  <a:pt x="645" y="69"/>
                </a:lnTo>
                <a:lnTo>
                  <a:pt x="810" y="69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44" name="Freeform 181"/>
          <p:cNvSpPr>
            <a:spLocks/>
          </p:cNvSpPr>
          <p:nvPr/>
        </p:nvSpPr>
        <p:spPr bwMode="auto">
          <a:xfrm>
            <a:off x="4532313" y="1770063"/>
            <a:ext cx="1203325" cy="590550"/>
          </a:xfrm>
          <a:custGeom>
            <a:avLst/>
            <a:gdLst>
              <a:gd name="T0" fmla="*/ 0 w 722"/>
              <a:gd name="T1" fmla="*/ 2147483647 h 354"/>
              <a:gd name="T2" fmla="*/ 2147483647 w 722"/>
              <a:gd name="T3" fmla="*/ 0 h 354"/>
              <a:gd name="T4" fmla="*/ 2147483647 w 722"/>
              <a:gd name="T5" fmla="*/ 0 h 354"/>
              <a:gd name="T6" fmla="*/ 0 60000 65536"/>
              <a:gd name="T7" fmla="*/ 0 60000 65536"/>
              <a:gd name="T8" fmla="*/ 0 60000 65536"/>
              <a:gd name="T9" fmla="*/ 0 w 722"/>
              <a:gd name="T10" fmla="*/ 0 h 354"/>
              <a:gd name="T11" fmla="*/ 722 w 722"/>
              <a:gd name="T12" fmla="*/ 354 h 3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" h="354">
                <a:moveTo>
                  <a:pt x="0" y="354"/>
                </a:moveTo>
                <a:lnTo>
                  <a:pt x="557" y="0"/>
                </a:lnTo>
                <a:lnTo>
                  <a:pt x="722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Fig. 25.11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1828800" y="66675"/>
            <a:ext cx="54864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17412" name="Picture 2" descr="\\172.16.3.215\data4\Graphics\Powerpoint\MH_DCM\MH_DCM-TEXTEDIT PROJECTS\SALADIN 7e\Processed files\chapt25\chapt25_textedit\jpg\sal03717_25_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6113" y="261938"/>
            <a:ext cx="2754312" cy="64770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7413" name="Line 7"/>
          <p:cNvSpPr>
            <a:spLocks noChangeShapeType="1"/>
          </p:cNvSpPr>
          <p:nvPr/>
        </p:nvSpPr>
        <p:spPr bwMode="auto">
          <a:xfrm>
            <a:off x="4505325" y="1122363"/>
            <a:ext cx="195263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4" name="Freeform 8"/>
          <p:cNvSpPr>
            <a:spLocks/>
          </p:cNvSpPr>
          <p:nvPr/>
        </p:nvSpPr>
        <p:spPr bwMode="auto">
          <a:xfrm>
            <a:off x="4679950" y="1149350"/>
            <a:ext cx="57150" cy="41275"/>
          </a:xfrm>
          <a:custGeom>
            <a:avLst/>
            <a:gdLst>
              <a:gd name="T0" fmla="*/ 2147483647 w 33"/>
              <a:gd name="T1" fmla="*/ 2147483647 h 24"/>
              <a:gd name="T2" fmla="*/ 0 w 33"/>
              <a:gd name="T3" fmla="*/ 2147483647 h 24"/>
              <a:gd name="T4" fmla="*/ 2147483647 w 33"/>
              <a:gd name="T5" fmla="*/ 2147483647 h 24"/>
              <a:gd name="T6" fmla="*/ 2147483647 w 33"/>
              <a:gd name="T7" fmla="*/ 0 h 24"/>
              <a:gd name="T8" fmla="*/ 2147483647 w 33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24"/>
              <a:gd name="T17" fmla="*/ 33 w 33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24">
                <a:moveTo>
                  <a:pt x="33" y="19"/>
                </a:moveTo>
                <a:lnTo>
                  <a:pt x="0" y="24"/>
                </a:lnTo>
                <a:lnTo>
                  <a:pt x="10" y="13"/>
                </a:lnTo>
                <a:lnTo>
                  <a:pt x="6" y="0"/>
                </a:lnTo>
                <a:lnTo>
                  <a:pt x="33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5" name="Freeform 15"/>
          <p:cNvSpPr>
            <a:spLocks/>
          </p:cNvSpPr>
          <p:nvPr/>
        </p:nvSpPr>
        <p:spPr bwMode="auto">
          <a:xfrm>
            <a:off x="3979863" y="5399088"/>
            <a:ext cx="15875" cy="204787"/>
          </a:xfrm>
          <a:custGeom>
            <a:avLst/>
            <a:gdLst>
              <a:gd name="T0" fmla="*/ 0 w 9"/>
              <a:gd name="T1" fmla="*/ 0 h 115"/>
              <a:gd name="T2" fmla="*/ 0 w 9"/>
              <a:gd name="T3" fmla="*/ 0 h 115"/>
              <a:gd name="T4" fmla="*/ 2147483647 w 9"/>
              <a:gd name="T5" fmla="*/ 2147483647 h 115"/>
              <a:gd name="T6" fmla="*/ 2147483647 w 9"/>
              <a:gd name="T7" fmla="*/ 2147483647 h 115"/>
              <a:gd name="T8" fmla="*/ 2147483647 w 9"/>
              <a:gd name="T9" fmla="*/ 2147483647 h 1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"/>
              <a:gd name="T16" fmla="*/ 0 h 115"/>
              <a:gd name="T17" fmla="*/ 9 w 9"/>
              <a:gd name="T18" fmla="*/ 115 h 1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" h="115">
                <a:moveTo>
                  <a:pt x="0" y="0"/>
                </a:moveTo>
                <a:lnTo>
                  <a:pt x="0" y="0"/>
                </a:lnTo>
                <a:lnTo>
                  <a:pt x="1" y="34"/>
                </a:lnTo>
                <a:lnTo>
                  <a:pt x="4" y="72"/>
                </a:lnTo>
                <a:lnTo>
                  <a:pt x="9" y="115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6" name="Freeform 16"/>
          <p:cNvSpPr>
            <a:spLocks/>
          </p:cNvSpPr>
          <p:nvPr/>
        </p:nvSpPr>
        <p:spPr bwMode="auto">
          <a:xfrm>
            <a:off x="3971925" y="5586413"/>
            <a:ext cx="42863" cy="53975"/>
          </a:xfrm>
          <a:custGeom>
            <a:avLst/>
            <a:gdLst>
              <a:gd name="T0" fmla="*/ 2147483647 w 24"/>
              <a:gd name="T1" fmla="*/ 2147483647 h 31"/>
              <a:gd name="T2" fmla="*/ 0 w 24"/>
              <a:gd name="T3" fmla="*/ 2147483647 h 31"/>
              <a:gd name="T4" fmla="*/ 2147483647 w 24"/>
              <a:gd name="T5" fmla="*/ 2147483647 h 31"/>
              <a:gd name="T6" fmla="*/ 2147483647 w 24"/>
              <a:gd name="T7" fmla="*/ 0 h 31"/>
              <a:gd name="T8" fmla="*/ 2147483647 w 24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1"/>
              <a:gd name="T17" fmla="*/ 24 w 24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1">
                <a:moveTo>
                  <a:pt x="15" y="31"/>
                </a:moveTo>
                <a:lnTo>
                  <a:pt x="0" y="3"/>
                </a:lnTo>
                <a:lnTo>
                  <a:pt x="12" y="7"/>
                </a:lnTo>
                <a:lnTo>
                  <a:pt x="24" y="0"/>
                </a:lnTo>
                <a:lnTo>
                  <a:pt x="15" y="3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7" name="Freeform 17"/>
          <p:cNvSpPr>
            <a:spLocks/>
          </p:cNvSpPr>
          <p:nvPr/>
        </p:nvSpPr>
        <p:spPr bwMode="auto">
          <a:xfrm>
            <a:off x="4906963" y="5815013"/>
            <a:ext cx="133350" cy="174625"/>
          </a:xfrm>
          <a:custGeom>
            <a:avLst/>
            <a:gdLst>
              <a:gd name="T0" fmla="*/ 0 w 75"/>
              <a:gd name="T1" fmla="*/ 0 h 99"/>
              <a:gd name="T2" fmla="*/ 0 w 75"/>
              <a:gd name="T3" fmla="*/ 0 h 99"/>
              <a:gd name="T4" fmla="*/ 2147483647 w 75"/>
              <a:gd name="T5" fmla="*/ 2147483647 h 99"/>
              <a:gd name="T6" fmla="*/ 2147483647 w 75"/>
              <a:gd name="T7" fmla="*/ 2147483647 h 99"/>
              <a:gd name="T8" fmla="*/ 2147483647 w 75"/>
              <a:gd name="T9" fmla="*/ 2147483647 h 99"/>
              <a:gd name="T10" fmla="*/ 2147483647 w 75"/>
              <a:gd name="T11" fmla="*/ 2147483647 h 99"/>
              <a:gd name="T12" fmla="*/ 2147483647 w 75"/>
              <a:gd name="T13" fmla="*/ 2147483647 h 99"/>
              <a:gd name="T14" fmla="*/ 2147483647 w 75"/>
              <a:gd name="T15" fmla="*/ 2147483647 h 99"/>
              <a:gd name="T16" fmla="*/ 2147483647 w 75"/>
              <a:gd name="T17" fmla="*/ 2147483647 h 99"/>
              <a:gd name="T18" fmla="*/ 2147483647 w 75"/>
              <a:gd name="T19" fmla="*/ 2147483647 h 99"/>
              <a:gd name="T20" fmla="*/ 2147483647 w 75"/>
              <a:gd name="T21" fmla="*/ 2147483647 h 9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5"/>
              <a:gd name="T34" fmla="*/ 0 h 99"/>
              <a:gd name="T35" fmla="*/ 75 w 75"/>
              <a:gd name="T36" fmla="*/ 99 h 9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5" h="99">
                <a:moveTo>
                  <a:pt x="0" y="0"/>
                </a:moveTo>
                <a:lnTo>
                  <a:pt x="0" y="0"/>
                </a:lnTo>
                <a:lnTo>
                  <a:pt x="1" y="8"/>
                </a:lnTo>
                <a:lnTo>
                  <a:pt x="3" y="15"/>
                </a:lnTo>
                <a:lnTo>
                  <a:pt x="9" y="26"/>
                </a:lnTo>
                <a:lnTo>
                  <a:pt x="18" y="36"/>
                </a:lnTo>
                <a:lnTo>
                  <a:pt x="28" y="47"/>
                </a:lnTo>
                <a:lnTo>
                  <a:pt x="40" y="57"/>
                </a:lnTo>
                <a:lnTo>
                  <a:pt x="52" y="68"/>
                </a:lnTo>
                <a:lnTo>
                  <a:pt x="64" y="81"/>
                </a:lnTo>
                <a:lnTo>
                  <a:pt x="75" y="99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8" name="Freeform 18"/>
          <p:cNvSpPr>
            <a:spLocks/>
          </p:cNvSpPr>
          <p:nvPr/>
        </p:nvSpPr>
        <p:spPr bwMode="auto">
          <a:xfrm>
            <a:off x="5013325" y="5967413"/>
            <a:ext cx="44450" cy="55562"/>
          </a:xfrm>
          <a:custGeom>
            <a:avLst/>
            <a:gdLst>
              <a:gd name="T0" fmla="*/ 2147483647 w 25"/>
              <a:gd name="T1" fmla="*/ 2147483647 h 31"/>
              <a:gd name="T2" fmla="*/ 0 w 25"/>
              <a:gd name="T3" fmla="*/ 2147483647 h 31"/>
              <a:gd name="T4" fmla="*/ 2147483647 w 25"/>
              <a:gd name="T5" fmla="*/ 2147483647 h 31"/>
              <a:gd name="T6" fmla="*/ 2147483647 w 25"/>
              <a:gd name="T7" fmla="*/ 0 h 31"/>
              <a:gd name="T8" fmla="*/ 2147483647 w 25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1"/>
              <a:gd name="T17" fmla="*/ 25 w 25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1">
                <a:moveTo>
                  <a:pt x="25" y="31"/>
                </a:moveTo>
                <a:lnTo>
                  <a:pt x="0" y="12"/>
                </a:lnTo>
                <a:lnTo>
                  <a:pt x="15" y="12"/>
                </a:lnTo>
                <a:lnTo>
                  <a:pt x="21" y="0"/>
                </a:lnTo>
                <a:lnTo>
                  <a:pt x="25" y="3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9" name="Line 19"/>
          <p:cNvSpPr>
            <a:spLocks noChangeShapeType="1"/>
          </p:cNvSpPr>
          <p:nvPr/>
        </p:nvSpPr>
        <p:spPr bwMode="auto">
          <a:xfrm>
            <a:off x="4140200" y="5805488"/>
            <a:ext cx="1174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0" name="Freeform 20"/>
          <p:cNvSpPr>
            <a:spLocks/>
          </p:cNvSpPr>
          <p:nvPr/>
        </p:nvSpPr>
        <p:spPr bwMode="auto">
          <a:xfrm>
            <a:off x="4243388" y="5786438"/>
            <a:ext cx="52387" cy="44450"/>
          </a:xfrm>
          <a:custGeom>
            <a:avLst/>
            <a:gdLst>
              <a:gd name="T0" fmla="*/ 2147483647 w 30"/>
              <a:gd name="T1" fmla="*/ 2147483647 h 24"/>
              <a:gd name="T2" fmla="*/ 0 w 30"/>
              <a:gd name="T3" fmla="*/ 2147483647 h 24"/>
              <a:gd name="T4" fmla="*/ 2147483647 w 30"/>
              <a:gd name="T5" fmla="*/ 2147483647 h 24"/>
              <a:gd name="T6" fmla="*/ 0 w 30"/>
              <a:gd name="T7" fmla="*/ 0 h 24"/>
              <a:gd name="T8" fmla="*/ 2147483647 w 30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4"/>
              <a:gd name="T17" fmla="*/ 30 w 30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4">
                <a:moveTo>
                  <a:pt x="30" y="12"/>
                </a:moveTo>
                <a:lnTo>
                  <a:pt x="0" y="24"/>
                </a:lnTo>
                <a:lnTo>
                  <a:pt x="8" y="12"/>
                </a:lnTo>
                <a:lnTo>
                  <a:pt x="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1" name="Line 21"/>
          <p:cNvSpPr>
            <a:spLocks noChangeShapeType="1"/>
          </p:cNvSpPr>
          <p:nvPr/>
        </p:nvSpPr>
        <p:spPr bwMode="auto">
          <a:xfrm flipH="1">
            <a:off x="3806825" y="5805488"/>
            <a:ext cx="11906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2" name="Freeform 22"/>
          <p:cNvSpPr>
            <a:spLocks/>
          </p:cNvSpPr>
          <p:nvPr/>
        </p:nvSpPr>
        <p:spPr bwMode="auto">
          <a:xfrm>
            <a:off x="3770313" y="5786438"/>
            <a:ext cx="52387" cy="44450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0 h 24"/>
              <a:gd name="T4" fmla="*/ 2147483647 w 30"/>
              <a:gd name="T5" fmla="*/ 2147483647 h 24"/>
              <a:gd name="T6" fmla="*/ 2147483647 w 30"/>
              <a:gd name="T7" fmla="*/ 2147483647 h 24"/>
              <a:gd name="T8" fmla="*/ 0 w 30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4"/>
              <a:gd name="T17" fmla="*/ 30 w 30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4">
                <a:moveTo>
                  <a:pt x="0" y="12"/>
                </a:moveTo>
                <a:lnTo>
                  <a:pt x="30" y="0"/>
                </a:lnTo>
                <a:lnTo>
                  <a:pt x="23" y="12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3" name="Line 23"/>
          <p:cNvSpPr>
            <a:spLocks noChangeShapeType="1"/>
          </p:cNvSpPr>
          <p:nvPr/>
        </p:nvSpPr>
        <p:spPr bwMode="auto">
          <a:xfrm flipV="1">
            <a:off x="5060950" y="5781675"/>
            <a:ext cx="50800" cy="1079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4" name="Freeform 24"/>
          <p:cNvSpPr>
            <a:spLocks/>
          </p:cNvSpPr>
          <p:nvPr/>
        </p:nvSpPr>
        <p:spPr bwMode="auto">
          <a:xfrm>
            <a:off x="5084763" y="5746750"/>
            <a:ext cx="41275" cy="57150"/>
          </a:xfrm>
          <a:custGeom>
            <a:avLst/>
            <a:gdLst>
              <a:gd name="T0" fmla="*/ 2147483647 w 24"/>
              <a:gd name="T1" fmla="*/ 0 h 32"/>
              <a:gd name="T2" fmla="*/ 2147483647 w 24"/>
              <a:gd name="T3" fmla="*/ 2147483647 h 32"/>
              <a:gd name="T4" fmla="*/ 2147483647 w 24"/>
              <a:gd name="T5" fmla="*/ 2147483647 h 32"/>
              <a:gd name="T6" fmla="*/ 0 w 24"/>
              <a:gd name="T7" fmla="*/ 2147483647 h 32"/>
              <a:gd name="T8" fmla="*/ 2147483647 w 24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2"/>
              <a:gd name="T17" fmla="*/ 24 w 2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2">
                <a:moveTo>
                  <a:pt x="24" y="0"/>
                </a:moveTo>
                <a:lnTo>
                  <a:pt x="23" y="32"/>
                </a:lnTo>
                <a:lnTo>
                  <a:pt x="14" y="21"/>
                </a:lnTo>
                <a:lnTo>
                  <a:pt x="0" y="23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5" name="Line 25"/>
          <p:cNvSpPr>
            <a:spLocks noChangeShapeType="1"/>
          </p:cNvSpPr>
          <p:nvPr/>
        </p:nvSpPr>
        <p:spPr bwMode="auto">
          <a:xfrm flipH="1">
            <a:off x="4865688" y="6011863"/>
            <a:ext cx="84137" cy="841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6" name="Freeform 26"/>
          <p:cNvSpPr>
            <a:spLocks/>
          </p:cNvSpPr>
          <p:nvPr/>
        </p:nvSpPr>
        <p:spPr bwMode="auto">
          <a:xfrm>
            <a:off x="4838700" y="6069013"/>
            <a:ext cx="53975" cy="53975"/>
          </a:xfrm>
          <a:custGeom>
            <a:avLst/>
            <a:gdLst>
              <a:gd name="T0" fmla="*/ 0 w 30"/>
              <a:gd name="T1" fmla="*/ 2147483647 h 30"/>
              <a:gd name="T2" fmla="*/ 2147483647 w 30"/>
              <a:gd name="T3" fmla="*/ 0 h 30"/>
              <a:gd name="T4" fmla="*/ 2147483647 w 30"/>
              <a:gd name="T5" fmla="*/ 2147483647 h 30"/>
              <a:gd name="T6" fmla="*/ 2147483647 w 30"/>
              <a:gd name="T7" fmla="*/ 2147483647 h 30"/>
              <a:gd name="T8" fmla="*/ 0 w 30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30"/>
              <a:gd name="T17" fmla="*/ 30 w 30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30">
                <a:moveTo>
                  <a:pt x="0" y="30"/>
                </a:moveTo>
                <a:lnTo>
                  <a:pt x="12" y="0"/>
                </a:lnTo>
                <a:lnTo>
                  <a:pt x="16" y="14"/>
                </a:lnTo>
                <a:lnTo>
                  <a:pt x="30" y="18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7" name="Line 27"/>
          <p:cNvSpPr>
            <a:spLocks noChangeShapeType="1"/>
          </p:cNvSpPr>
          <p:nvPr/>
        </p:nvSpPr>
        <p:spPr bwMode="auto">
          <a:xfrm>
            <a:off x="3763963" y="4967288"/>
            <a:ext cx="1174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8" name="Freeform 28"/>
          <p:cNvSpPr>
            <a:spLocks/>
          </p:cNvSpPr>
          <p:nvPr/>
        </p:nvSpPr>
        <p:spPr bwMode="auto">
          <a:xfrm>
            <a:off x="3865563" y="4946650"/>
            <a:ext cx="52387" cy="42863"/>
          </a:xfrm>
          <a:custGeom>
            <a:avLst/>
            <a:gdLst>
              <a:gd name="T0" fmla="*/ 2147483647 w 30"/>
              <a:gd name="T1" fmla="*/ 2147483647 h 24"/>
              <a:gd name="T2" fmla="*/ 0 w 30"/>
              <a:gd name="T3" fmla="*/ 2147483647 h 24"/>
              <a:gd name="T4" fmla="*/ 2147483647 w 30"/>
              <a:gd name="T5" fmla="*/ 2147483647 h 24"/>
              <a:gd name="T6" fmla="*/ 0 w 30"/>
              <a:gd name="T7" fmla="*/ 0 h 24"/>
              <a:gd name="T8" fmla="*/ 2147483647 w 30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4"/>
              <a:gd name="T17" fmla="*/ 30 w 30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4">
                <a:moveTo>
                  <a:pt x="30" y="12"/>
                </a:moveTo>
                <a:lnTo>
                  <a:pt x="0" y="24"/>
                </a:lnTo>
                <a:lnTo>
                  <a:pt x="8" y="12"/>
                </a:lnTo>
                <a:lnTo>
                  <a:pt x="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9" name="Line 29"/>
          <p:cNvSpPr>
            <a:spLocks noChangeShapeType="1"/>
          </p:cNvSpPr>
          <p:nvPr/>
        </p:nvSpPr>
        <p:spPr bwMode="auto">
          <a:xfrm flipH="1">
            <a:off x="4114800" y="4967288"/>
            <a:ext cx="11906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0" name="Freeform 30"/>
          <p:cNvSpPr>
            <a:spLocks/>
          </p:cNvSpPr>
          <p:nvPr/>
        </p:nvSpPr>
        <p:spPr bwMode="auto">
          <a:xfrm>
            <a:off x="4078288" y="4946650"/>
            <a:ext cx="52387" cy="42863"/>
          </a:xfrm>
          <a:custGeom>
            <a:avLst/>
            <a:gdLst>
              <a:gd name="T0" fmla="*/ 0 w 30"/>
              <a:gd name="T1" fmla="*/ 2147483647 h 24"/>
              <a:gd name="T2" fmla="*/ 2147483647 w 30"/>
              <a:gd name="T3" fmla="*/ 0 h 24"/>
              <a:gd name="T4" fmla="*/ 2147483647 w 30"/>
              <a:gd name="T5" fmla="*/ 2147483647 h 24"/>
              <a:gd name="T6" fmla="*/ 2147483647 w 30"/>
              <a:gd name="T7" fmla="*/ 2147483647 h 24"/>
              <a:gd name="T8" fmla="*/ 0 w 30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4"/>
              <a:gd name="T17" fmla="*/ 30 w 30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4">
                <a:moveTo>
                  <a:pt x="0" y="12"/>
                </a:moveTo>
                <a:lnTo>
                  <a:pt x="30" y="0"/>
                </a:lnTo>
                <a:lnTo>
                  <a:pt x="23" y="12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1" name="Line 31"/>
          <p:cNvSpPr>
            <a:spLocks noChangeShapeType="1"/>
          </p:cNvSpPr>
          <p:nvPr/>
        </p:nvSpPr>
        <p:spPr bwMode="auto">
          <a:xfrm>
            <a:off x="4468813" y="5322888"/>
            <a:ext cx="1174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2" name="Freeform 32"/>
          <p:cNvSpPr>
            <a:spLocks/>
          </p:cNvSpPr>
          <p:nvPr/>
        </p:nvSpPr>
        <p:spPr bwMode="auto">
          <a:xfrm>
            <a:off x="4570413" y="5300663"/>
            <a:ext cx="52387" cy="42862"/>
          </a:xfrm>
          <a:custGeom>
            <a:avLst/>
            <a:gdLst>
              <a:gd name="T0" fmla="*/ 2147483647 w 30"/>
              <a:gd name="T1" fmla="*/ 2147483647 h 25"/>
              <a:gd name="T2" fmla="*/ 0 w 30"/>
              <a:gd name="T3" fmla="*/ 2147483647 h 25"/>
              <a:gd name="T4" fmla="*/ 2147483647 w 30"/>
              <a:gd name="T5" fmla="*/ 2147483647 h 25"/>
              <a:gd name="T6" fmla="*/ 0 w 30"/>
              <a:gd name="T7" fmla="*/ 0 h 25"/>
              <a:gd name="T8" fmla="*/ 2147483647 w 30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5"/>
              <a:gd name="T17" fmla="*/ 30 w 30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5">
                <a:moveTo>
                  <a:pt x="30" y="13"/>
                </a:moveTo>
                <a:lnTo>
                  <a:pt x="0" y="25"/>
                </a:lnTo>
                <a:lnTo>
                  <a:pt x="8" y="13"/>
                </a:lnTo>
                <a:lnTo>
                  <a:pt x="0" y="0"/>
                </a:lnTo>
                <a:lnTo>
                  <a:pt x="3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3" name="Line 33"/>
          <p:cNvSpPr>
            <a:spLocks noChangeShapeType="1"/>
          </p:cNvSpPr>
          <p:nvPr/>
        </p:nvSpPr>
        <p:spPr bwMode="auto">
          <a:xfrm flipH="1">
            <a:off x="4913313" y="5322888"/>
            <a:ext cx="1190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4" name="Freeform 34"/>
          <p:cNvSpPr>
            <a:spLocks/>
          </p:cNvSpPr>
          <p:nvPr/>
        </p:nvSpPr>
        <p:spPr bwMode="auto">
          <a:xfrm>
            <a:off x="4875213" y="5300663"/>
            <a:ext cx="53975" cy="42862"/>
          </a:xfrm>
          <a:custGeom>
            <a:avLst/>
            <a:gdLst>
              <a:gd name="T0" fmla="*/ 0 w 30"/>
              <a:gd name="T1" fmla="*/ 2147483647 h 25"/>
              <a:gd name="T2" fmla="*/ 2147483647 w 30"/>
              <a:gd name="T3" fmla="*/ 0 h 25"/>
              <a:gd name="T4" fmla="*/ 2147483647 w 30"/>
              <a:gd name="T5" fmla="*/ 2147483647 h 25"/>
              <a:gd name="T6" fmla="*/ 2147483647 w 30"/>
              <a:gd name="T7" fmla="*/ 2147483647 h 25"/>
              <a:gd name="T8" fmla="*/ 0 w 30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5"/>
              <a:gd name="T17" fmla="*/ 30 w 30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5">
                <a:moveTo>
                  <a:pt x="0" y="13"/>
                </a:moveTo>
                <a:lnTo>
                  <a:pt x="30" y="0"/>
                </a:lnTo>
                <a:lnTo>
                  <a:pt x="24" y="13"/>
                </a:lnTo>
                <a:lnTo>
                  <a:pt x="30" y="25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5" name="Line 41"/>
          <p:cNvSpPr>
            <a:spLocks noChangeShapeType="1"/>
          </p:cNvSpPr>
          <p:nvPr/>
        </p:nvSpPr>
        <p:spPr bwMode="auto">
          <a:xfrm>
            <a:off x="5418138" y="5376863"/>
            <a:ext cx="1587" cy="155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6" name="Line 42"/>
          <p:cNvSpPr>
            <a:spLocks noChangeShapeType="1"/>
          </p:cNvSpPr>
          <p:nvPr/>
        </p:nvSpPr>
        <p:spPr bwMode="auto">
          <a:xfrm flipH="1">
            <a:off x="4781550" y="5078413"/>
            <a:ext cx="1524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7" name="TextBox 276"/>
          <p:cNvSpPr txBox="1">
            <a:spLocks noChangeArrowheads="1"/>
          </p:cNvSpPr>
          <p:nvPr/>
        </p:nvSpPr>
        <p:spPr bwMode="auto">
          <a:xfrm>
            <a:off x="3668713" y="2508250"/>
            <a:ext cx="13493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1</a:t>
            </a:r>
          </a:p>
        </p:txBody>
      </p:sp>
      <p:sp>
        <p:nvSpPr>
          <p:cNvPr id="17438" name="TextBox 277"/>
          <p:cNvSpPr txBox="1">
            <a:spLocks noChangeArrowheads="1"/>
          </p:cNvSpPr>
          <p:nvPr/>
        </p:nvSpPr>
        <p:spPr bwMode="auto">
          <a:xfrm>
            <a:off x="3773488" y="2497138"/>
            <a:ext cx="17986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Oral phase. The tongue forms a food bolus and</a:t>
            </a:r>
            <a:br>
              <a:rPr lang="en-US" sz="600" b="1"/>
            </a:br>
            <a:r>
              <a:rPr lang="en-US" sz="600" b="1"/>
              <a:t>pushes it into the laryngopharynx.</a:t>
            </a:r>
          </a:p>
        </p:txBody>
      </p:sp>
      <p:sp>
        <p:nvSpPr>
          <p:cNvPr id="17439" name="TextBox 278"/>
          <p:cNvSpPr txBox="1">
            <a:spLocks noChangeArrowheads="1"/>
          </p:cNvSpPr>
          <p:nvPr/>
        </p:nvSpPr>
        <p:spPr bwMode="auto">
          <a:xfrm>
            <a:off x="3670300" y="4148138"/>
            <a:ext cx="134938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2</a:t>
            </a:r>
          </a:p>
        </p:txBody>
      </p:sp>
      <p:sp>
        <p:nvSpPr>
          <p:cNvPr id="17440" name="TextBox 279"/>
          <p:cNvSpPr txBox="1">
            <a:spLocks noChangeArrowheads="1"/>
          </p:cNvSpPr>
          <p:nvPr/>
        </p:nvSpPr>
        <p:spPr bwMode="auto">
          <a:xfrm>
            <a:off x="3773488" y="4149725"/>
            <a:ext cx="19304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Pharyngeal phase. The palate, tongue, vocal</a:t>
            </a:r>
            <a:br>
              <a:rPr lang="en-US" sz="600" b="1"/>
            </a:br>
            <a:r>
              <a:rPr lang="en-US" sz="600" b="1"/>
              <a:t>cords, and epiglottis block the oral and nasal</a:t>
            </a:r>
            <a:br>
              <a:rPr lang="en-US" sz="600" b="1"/>
            </a:br>
            <a:r>
              <a:rPr lang="en-US" sz="600" b="1"/>
              <a:t>cavities and airway while pharyngeal constrictors</a:t>
            </a:r>
            <a:br>
              <a:rPr lang="en-US" sz="600" b="1"/>
            </a:br>
            <a:r>
              <a:rPr lang="en-US" sz="600" b="1"/>
              <a:t>push the bolus into the esophagus.</a:t>
            </a:r>
          </a:p>
        </p:txBody>
      </p:sp>
      <p:sp>
        <p:nvSpPr>
          <p:cNvPr id="17441" name="TextBox 280"/>
          <p:cNvSpPr txBox="1">
            <a:spLocks noChangeArrowheads="1"/>
          </p:cNvSpPr>
          <p:nvPr/>
        </p:nvSpPr>
        <p:spPr bwMode="auto">
          <a:xfrm>
            <a:off x="3670300" y="6480175"/>
            <a:ext cx="1349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3</a:t>
            </a:r>
          </a:p>
        </p:txBody>
      </p:sp>
      <p:sp>
        <p:nvSpPr>
          <p:cNvPr id="17442" name="TextBox 281"/>
          <p:cNvSpPr txBox="1">
            <a:spLocks noChangeArrowheads="1"/>
          </p:cNvSpPr>
          <p:nvPr/>
        </p:nvSpPr>
        <p:spPr bwMode="auto">
          <a:xfrm>
            <a:off x="4956175" y="5032375"/>
            <a:ext cx="504825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Esophagus</a:t>
            </a:r>
          </a:p>
        </p:txBody>
      </p:sp>
      <p:sp>
        <p:nvSpPr>
          <p:cNvPr id="17443" name="TextBox 282"/>
          <p:cNvSpPr txBox="1">
            <a:spLocks noChangeArrowheads="1"/>
          </p:cNvSpPr>
          <p:nvPr/>
        </p:nvSpPr>
        <p:spPr bwMode="auto">
          <a:xfrm>
            <a:off x="5264150" y="5281613"/>
            <a:ext cx="417513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Stomach</a:t>
            </a:r>
          </a:p>
        </p:txBody>
      </p:sp>
      <p:sp>
        <p:nvSpPr>
          <p:cNvPr id="17444" name="TextBox 283"/>
          <p:cNvSpPr txBox="1">
            <a:spLocks noChangeArrowheads="1"/>
          </p:cNvSpPr>
          <p:nvPr/>
        </p:nvSpPr>
        <p:spPr bwMode="auto">
          <a:xfrm>
            <a:off x="3773488" y="6475413"/>
            <a:ext cx="19304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Esophageal phase. Peristalsis drives the bolus downward, and relaxation of the lower</a:t>
            </a:r>
            <a:br>
              <a:rPr lang="en-US" sz="600" b="1"/>
            </a:br>
            <a:r>
              <a:rPr lang="en-US" sz="600" b="1"/>
              <a:t>esophageal sphincter admits it into the stomach.</a:t>
            </a:r>
          </a:p>
        </p:txBody>
      </p:sp>
      <p:sp>
        <p:nvSpPr>
          <p:cNvPr id="17445" name="Freeform 55"/>
          <p:cNvSpPr>
            <a:spLocks/>
          </p:cNvSpPr>
          <p:nvPr/>
        </p:nvSpPr>
        <p:spPr bwMode="auto">
          <a:xfrm>
            <a:off x="5022850" y="3378200"/>
            <a:ext cx="74613" cy="204788"/>
          </a:xfrm>
          <a:custGeom>
            <a:avLst/>
            <a:gdLst>
              <a:gd name="T0" fmla="*/ 0 w 54"/>
              <a:gd name="T1" fmla="*/ 0 h 144"/>
              <a:gd name="T2" fmla="*/ 0 w 54"/>
              <a:gd name="T3" fmla="*/ 0 h 144"/>
              <a:gd name="T4" fmla="*/ 15500161 w 54"/>
              <a:gd name="T5" fmla="*/ 20109041 h 144"/>
              <a:gd name="T6" fmla="*/ 42627511 w 54"/>
              <a:gd name="T7" fmla="*/ 72391127 h 144"/>
              <a:gd name="T8" fmla="*/ 62002025 w 54"/>
              <a:gd name="T9" fmla="*/ 112609220 h 144"/>
              <a:gd name="T10" fmla="*/ 77503563 w 54"/>
              <a:gd name="T11" fmla="*/ 164891290 h 144"/>
              <a:gd name="T12" fmla="*/ 93003740 w 54"/>
              <a:gd name="T13" fmla="*/ 221196634 h 144"/>
              <a:gd name="T14" fmla="*/ 104629547 w 54"/>
              <a:gd name="T15" fmla="*/ 289565932 h 1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"/>
              <a:gd name="T25" fmla="*/ 0 h 144"/>
              <a:gd name="T26" fmla="*/ 54 w 54"/>
              <a:gd name="T27" fmla="*/ 144 h 14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" h="144">
                <a:moveTo>
                  <a:pt x="0" y="0"/>
                </a:moveTo>
                <a:lnTo>
                  <a:pt x="0" y="0"/>
                </a:lnTo>
                <a:lnTo>
                  <a:pt x="8" y="10"/>
                </a:lnTo>
                <a:lnTo>
                  <a:pt x="22" y="36"/>
                </a:lnTo>
                <a:lnTo>
                  <a:pt x="32" y="56"/>
                </a:lnTo>
                <a:lnTo>
                  <a:pt x="40" y="82"/>
                </a:lnTo>
                <a:lnTo>
                  <a:pt x="48" y="110"/>
                </a:lnTo>
                <a:lnTo>
                  <a:pt x="54" y="14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46" name="Freeform 56"/>
          <p:cNvSpPr>
            <a:spLocks/>
          </p:cNvSpPr>
          <p:nvPr/>
        </p:nvSpPr>
        <p:spPr bwMode="auto">
          <a:xfrm>
            <a:off x="5073650" y="3565525"/>
            <a:ext cx="46038" cy="60325"/>
          </a:xfrm>
          <a:custGeom>
            <a:avLst/>
            <a:gdLst>
              <a:gd name="T0" fmla="*/ 44938833 w 32"/>
              <a:gd name="T1" fmla="*/ 87010185 h 42"/>
              <a:gd name="T2" fmla="*/ 0 w 32"/>
              <a:gd name="T3" fmla="*/ 12429824 h 42"/>
              <a:gd name="T4" fmla="*/ 36768530 w 32"/>
              <a:gd name="T5" fmla="*/ 24859647 h 42"/>
              <a:gd name="T6" fmla="*/ 65365319 w 32"/>
              <a:gd name="T7" fmla="*/ 0 h 42"/>
              <a:gd name="T8" fmla="*/ 44938833 w 32"/>
              <a:gd name="T9" fmla="*/ 87010185 h 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42"/>
              <a:gd name="T17" fmla="*/ 32 w 32"/>
              <a:gd name="T18" fmla="*/ 42 h 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42">
                <a:moveTo>
                  <a:pt x="22" y="42"/>
                </a:moveTo>
                <a:lnTo>
                  <a:pt x="0" y="6"/>
                </a:lnTo>
                <a:lnTo>
                  <a:pt x="18" y="12"/>
                </a:lnTo>
                <a:lnTo>
                  <a:pt x="32" y="0"/>
                </a:lnTo>
                <a:lnTo>
                  <a:pt x="22" y="4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47" name="Line 57"/>
          <p:cNvSpPr>
            <a:spLocks noChangeShapeType="1"/>
          </p:cNvSpPr>
          <p:nvPr/>
        </p:nvSpPr>
        <p:spPr bwMode="auto">
          <a:xfrm>
            <a:off x="5172075" y="3768725"/>
            <a:ext cx="1270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48" name="Freeform 58"/>
          <p:cNvSpPr>
            <a:spLocks/>
          </p:cNvSpPr>
          <p:nvPr/>
        </p:nvSpPr>
        <p:spPr bwMode="auto">
          <a:xfrm>
            <a:off x="5286375" y="3749675"/>
            <a:ext cx="53975" cy="44450"/>
          </a:xfrm>
          <a:custGeom>
            <a:avLst/>
            <a:gdLst>
              <a:gd name="T0" fmla="*/ 76485407 w 38"/>
              <a:gd name="T1" fmla="*/ 31556718 h 32"/>
              <a:gd name="T2" fmla="*/ 0 w 38"/>
              <a:gd name="T3" fmla="*/ 63112046 h 32"/>
              <a:gd name="T4" fmla="*/ 16101594 w 38"/>
              <a:gd name="T5" fmla="*/ 31556718 h 32"/>
              <a:gd name="T6" fmla="*/ 0 w 38"/>
              <a:gd name="T7" fmla="*/ 0 h 32"/>
              <a:gd name="T8" fmla="*/ 76485407 w 38"/>
              <a:gd name="T9" fmla="*/ 31556718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32"/>
              <a:gd name="T17" fmla="*/ 38 w 38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32">
                <a:moveTo>
                  <a:pt x="38" y="16"/>
                </a:moveTo>
                <a:lnTo>
                  <a:pt x="0" y="32"/>
                </a:lnTo>
                <a:lnTo>
                  <a:pt x="8" y="16"/>
                </a:lnTo>
                <a:lnTo>
                  <a:pt x="0" y="0"/>
                </a:lnTo>
                <a:lnTo>
                  <a:pt x="38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49" name="Line 59"/>
          <p:cNvSpPr>
            <a:spLocks noChangeShapeType="1"/>
          </p:cNvSpPr>
          <p:nvPr/>
        </p:nvSpPr>
        <p:spPr bwMode="auto">
          <a:xfrm flipH="1">
            <a:off x="4973638" y="3763963"/>
            <a:ext cx="12858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50" name="Freeform 60"/>
          <p:cNvSpPr>
            <a:spLocks/>
          </p:cNvSpPr>
          <p:nvPr/>
        </p:nvSpPr>
        <p:spPr bwMode="auto">
          <a:xfrm>
            <a:off x="4932363" y="3743325"/>
            <a:ext cx="53975" cy="44450"/>
          </a:xfrm>
          <a:custGeom>
            <a:avLst/>
            <a:gdLst>
              <a:gd name="T0" fmla="*/ 0 w 38"/>
              <a:gd name="T1" fmla="*/ 31556718 h 32"/>
              <a:gd name="T2" fmla="*/ 76485407 w 38"/>
              <a:gd name="T3" fmla="*/ 0 h 32"/>
              <a:gd name="T4" fmla="*/ 60383819 w 38"/>
              <a:gd name="T5" fmla="*/ 31556718 h 32"/>
              <a:gd name="T6" fmla="*/ 76485407 w 38"/>
              <a:gd name="T7" fmla="*/ 63112046 h 32"/>
              <a:gd name="T8" fmla="*/ 0 w 38"/>
              <a:gd name="T9" fmla="*/ 31556718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32"/>
              <a:gd name="T17" fmla="*/ 38 w 38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32">
                <a:moveTo>
                  <a:pt x="0" y="16"/>
                </a:moveTo>
                <a:lnTo>
                  <a:pt x="38" y="0"/>
                </a:lnTo>
                <a:lnTo>
                  <a:pt x="30" y="16"/>
                </a:lnTo>
                <a:lnTo>
                  <a:pt x="38" y="32"/>
                </a:lnTo>
                <a:lnTo>
                  <a:pt x="0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51" name="Line 81"/>
          <p:cNvSpPr>
            <a:spLocks noChangeShapeType="1"/>
          </p:cNvSpPr>
          <p:nvPr/>
        </p:nvSpPr>
        <p:spPr bwMode="auto">
          <a:xfrm flipV="1">
            <a:off x="4678363" y="3106738"/>
            <a:ext cx="103187" cy="730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52" name="Freeform 82"/>
          <p:cNvSpPr>
            <a:spLocks/>
          </p:cNvSpPr>
          <p:nvPr/>
        </p:nvSpPr>
        <p:spPr bwMode="auto">
          <a:xfrm>
            <a:off x="4756150" y="3084513"/>
            <a:ext cx="58738" cy="50800"/>
          </a:xfrm>
          <a:custGeom>
            <a:avLst/>
            <a:gdLst>
              <a:gd name="T0" fmla="*/ 82368849 w 42"/>
              <a:gd name="T1" fmla="*/ 0 h 36"/>
              <a:gd name="T2" fmla="*/ 35301536 w 42"/>
              <a:gd name="T3" fmla="*/ 71237114 h 36"/>
              <a:gd name="T4" fmla="*/ 31378678 w 42"/>
              <a:gd name="T5" fmla="*/ 35619263 h 36"/>
              <a:gd name="T6" fmla="*/ 0 w 42"/>
              <a:gd name="T7" fmla="*/ 19788008 h 36"/>
              <a:gd name="T8" fmla="*/ 82368849 w 42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"/>
              <a:gd name="T16" fmla="*/ 0 h 36"/>
              <a:gd name="T17" fmla="*/ 42 w 42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" h="36">
                <a:moveTo>
                  <a:pt x="42" y="0"/>
                </a:moveTo>
                <a:lnTo>
                  <a:pt x="18" y="36"/>
                </a:lnTo>
                <a:lnTo>
                  <a:pt x="16" y="18"/>
                </a:lnTo>
                <a:lnTo>
                  <a:pt x="0" y="10"/>
                </a:lnTo>
                <a:lnTo>
                  <a:pt x="4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53" name="Line 83"/>
          <p:cNvSpPr>
            <a:spLocks noChangeShapeType="1"/>
          </p:cNvSpPr>
          <p:nvPr/>
        </p:nvSpPr>
        <p:spPr bwMode="auto">
          <a:xfrm flipV="1">
            <a:off x="4994275" y="2989263"/>
            <a:ext cx="96838" cy="79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54" name="Freeform 84"/>
          <p:cNvSpPr>
            <a:spLocks/>
          </p:cNvSpPr>
          <p:nvPr/>
        </p:nvSpPr>
        <p:spPr bwMode="auto">
          <a:xfrm>
            <a:off x="5067300" y="2965450"/>
            <a:ext cx="57150" cy="52388"/>
          </a:xfrm>
          <a:custGeom>
            <a:avLst/>
            <a:gdLst>
              <a:gd name="T0" fmla="*/ 81743065 w 40"/>
              <a:gd name="T1" fmla="*/ 0 h 36"/>
              <a:gd name="T2" fmla="*/ 40872247 w 40"/>
              <a:gd name="T3" fmla="*/ 75913113 h 36"/>
              <a:gd name="T4" fmla="*/ 32696942 w 40"/>
              <a:gd name="T5" fmla="*/ 37956557 h 36"/>
              <a:gd name="T6" fmla="*/ 0 w 40"/>
              <a:gd name="T7" fmla="*/ 25304860 h 36"/>
              <a:gd name="T8" fmla="*/ 81743065 w 40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36"/>
              <a:gd name="T17" fmla="*/ 40 w 40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36">
                <a:moveTo>
                  <a:pt x="40" y="0"/>
                </a:moveTo>
                <a:lnTo>
                  <a:pt x="20" y="36"/>
                </a:lnTo>
                <a:lnTo>
                  <a:pt x="16" y="18"/>
                </a:lnTo>
                <a:lnTo>
                  <a:pt x="0" y="12"/>
                </a:lnTo>
                <a:lnTo>
                  <a:pt x="4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55" name="Line 85"/>
          <p:cNvSpPr>
            <a:spLocks noChangeShapeType="1"/>
          </p:cNvSpPr>
          <p:nvPr/>
        </p:nvSpPr>
        <p:spPr bwMode="auto">
          <a:xfrm flipV="1">
            <a:off x="4618038" y="3048000"/>
            <a:ext cx="57150" cy="1158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56" name="Freeform 86"/>
          <p:cNvSpPr>
            <a:spLocks/>
          </p:cNvSpPr>
          <p:nvPr/>
        </p:nvSpPr>
        <p:spPr bwMode="auto">
          <a:xfrm>
            <a:off x="4649788" y="3011488"/>
            <a:ext cx="44450" cy="58737"/>
          </a:xfrm>
          <a:custGeom>
            <a:avLst/>
            <a:gdLst>
              <a:gd name="T0" fmla="*/ 63110657 w 32"/>
              <a:gd name="T1" fmla="*/ 0 h 42"/>
              <a:gd name="T2" fmla="*/ 55222175 w 32"/>
              <a:gd name="T3" fmla="*/ 82366048 h 42"/>
              <a:gd name="T4" fmla="*/ 35500264 w 32"/>
              <a:gd name="T5" fmla="*/ 50987915 h 42"/>
              <a:gd name="T6" fmla="*/ 0 w 32"/>
              <a:gd name="T7" fmla="*/ 54910706 h 42"/>
              <a:gd name="T8" fmla="*/ 63110657 w 32"/>
              <a:gd name="T9" fmla="*/ 0 h 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42"/>
              <a:gd name="T17" fmla="*/ 32 w 32"/>
              <a:gd name="T18" fmla="*/ 42 h 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42">
                <a:moveTo>
                  <a:pt x="32" y="0"/>
                </a:moveTo>
                <a:lnTo>
                  <a:pt x="28" y="42"/>
                </a:lnTo>
                <a:lnTo>
                  <a:pt x="18" y="26"/>
                </a:lnTo>
                <a:lnTo>
                  <a:pt x="0" y="28"/>
                </a:lnTo>
                <a:lnTo>
                  <a:pt x="3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Fig. 25.12</a:t>
            </a: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1828800" y="144463"/>
            <a:ext cx="54864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18436" name="Picture 2" descr="\\172.16.3.215\data4\Graphics\Powerpoint\MH_DCM\MH_DCM-TEXTEDIT PROJECTS\SALADIN 7e\Processed files\chapt25\chapt25_textedit\jpg\sal03717_25_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2575" y="463550"/>
            <a:ext cx="3265488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Freeform 7"/>
          <p:cNvSpPr>
            <a:spLocks/>
          </p:cNvSpPr>
          <p:nvPr/>
        </p:nvSpPr>
        <p:spPr bwMode="auto">
          <a:xfrm>
            <a:off x="3830638" y="1836738"/>
            <a:ext cx="395287" cy="539750"/>
          </a:xfrm>
          <a:custGeom>
            <a:avLst/>
            <a:gdLst>
              <a:gd name="T0" fmla="*/ 0 w 249"/>
              <a:gd name="T1" fmla="*/ 2147483647 h 340"/>
              <a:gd name="T2" fmla="*/ 0 w 249"/>
              <a:gd name="T3" fmla="*/ 2147483647 h 340"/>
              <a:gd name="T4" fmla="*/ 2147483647 w 249"/>
              <a:gd name="T5" fmla="*/ 2147483647 h 340"/>
              <a:gd name="T6" fmla="*/ 2147483647 w 249"/>
              <a:gd name="T7" fmla="*/ 2147483647 h 340"/>
              <a:gd name="T8" fmla="*/ 2147483647 w 249"/>
              <a:gd name="T9" fmla="*/ 2147483647 h 340"/>
              <a:gd name="T10" fmla="*/ 2147483647 w 249"/>
              <a:gd name="T11" fmla="*/ 2147483647 h 340"/>
              <a:gd name="T12" fmla="*/ 2147483647 w 249"/>
              <a:gd name="T13" fmla="*/ 2147483647 h 340"/>
              <a:gd name="T14" fmla="*/ 2147483647 w 249"/>
              <a:gd name="T15" fmla="*/ 2147483647 h 340"/>
              <a:gd name="T16" fmla="*/ 2147483647 w 249"/>
              <a:gd name="T17" fmla="*/ 2147483647 h 340"/>
              <a:gd name="T18" fmla="*/ 2147483647 w 249"/>
              <a:gd name="T19" fmla="*/ 2147483647 h 340"/>
              <a:gd name="T20" fmla="*/ 2147483647 w 249"/>
              <a:gd name="T21" fmla="*/ 2147483647 h 340"/>
              <a:gd name="T22" fmla="*/ 2147483647 w 249"/>
              <a:gd name="T23" fmla="*/ 2147483647 h 340"/>
              <a:gd name="T24" fmla="*/ 2147483647 w 249"/>
              <a:gd name="T25" fmla="*/ 2147483647 h 340"/>
              <a:gd name="T26" fmla="*/ 2147483647 w 249"/>
              <a:gd name="T27" fmla="*/ 2147483647 h 340"/>
              <a:gd name="T28" fmla="*/ 2147483647 w 249"/>
              <a:gd name="T29" fmla="*/ 2147483647 h 340"/>
              <a:gd name="T30" fmla="*/ 2147483647 w 249"/>
              <a:gd name="T31" fmla="*/ 2147483647 h 340"/>
              <a:gd name="T32" fmla="*/ 2147483647 w 249"/>
              <a:gd name="T33" fmla="*/ 2147483647 h 340"/>
              <a:gd name="T34" fmla="*/ 2147483647 w 249"/>
              <a:gd name="T35" fmla="*/ 2147483647 h 340"/>
              <a:gd name="T36" fmla="*/ 2147483647 w 249"/>
              <a:gd name="T37" fmla="*/ 2147483647 h 340"/>
              <a:gd name="T38" fmla="*/ 2147483647 w 249"/>
              <a:gd name="T39" fmla="*/ 2147483647 h 340"/>
              <a:gd name="T40" fmla="*/ 2147483647 w 249"/>
              <a:gd name="T41" fmla="*/ 2147483647 h 340"/>
              <a:gd name="T42" fmla="*/ 2147483647 w 249"/>
              <a:gd name="T43" fmla="*/ 2147483647 h 340"/>
              <a:gd name="T44" fmla="*/ 2147483647 w 249"/>
              <a:gd name="T45" fmla="*/ 2147483647 h 340"/>
              <a:gd name="T46" fmla="*/ 2147483647 w 249"/>
              <a:gd name="T47" fmla="*/ 2147483647 h 340"/>
              <a:gd name="T48" fmla="*/ 2147483647 w 249"/>
              <a:gd name="T49" fmla="*/ 2147483647 h 340"/>
              <a:gd name="T50" fmla="*/ 2147483647 w 249"/>
              <a:gd name="T51" fmla="*/ 0 h 3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49"/>
              <a:gd name="T79" fmla="*/ 0 h 340"/>
              <a:gd name="T80" fmla="*/ 249 w 249"/>
              <a:gd name="T81" fmla="*/ 340 h 34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49" h="340">
                <a:moveTo>
                  <a:pt x="0" y="340"/>
                </a:moveTo>
                <a:lnTo>
                  <a:pt x="0" y="340"/>
                </a:lnTo>
                <a:lnTo>
                  <a:pt x="11" y="340"/>
                </a:lnTo>
                <a:lnTo>
                  <a:pt x="25" y="339"/>
                </a:lnTo>
                <a:lnTo>
                  <a:pt x="42" y="338"/>
                </a:lnTo>
                <a:lnTo>
                  <a:pt x="61" y="332"/>
                </a:lnTo>
                <a:lnTo>
                  <a:pt x="84" y="326"/>
                </a:lnTo>
                <a:lnTo>
                  <a:pt x="107" y="315"/>
                </a:lnTo>
                <a:lnTo>
                  <a:pt x="120" y="310"/>
                </a:lnTo>
                <a:lnTo>
                  <a:pt x="131" y="303"/>
                </a:lnTo>
                <a:lnTo>
                  <a:pt x="144" y="294"/>
                </a:lnTo>
                <a:lnTo>
                  <a:pt x="155" y="284"/>
                </a:lnTo>
                <a:lnTo>
                  <a:pt x="168" y="275"/>
                </a:lnTo>
                <a:lnTo>
                  <a:pt x="179" y="262"/>
                </a:lnTo>
                <a:lnTo>
                  <a:pt x="190" y="249"/>
                </a:lnTo>
                <a:lnTo>
                  <a:pt x="200" y="235"/>
                </a:lnTo>
                <a:lnTo>
                  <a:pt x="210" y="219"/>
                </a:lnTo>
                <a:lnTo>
                  <a:pt x="218" y="202"/>
                </a:lnTo>
                <a:lnTo>
                  <a:pt x="225" y="182"/>
                </a:lnTo>
                <a:lnTo>
                  <a:pt x="232" y="163"/>
                </a:lnTo>
                <a:lnTo>
                  <a:pt x="239" y="140"/>
                </a:lnTo>
                <a:lnTo>
                  <a:pt x="243" y="115"/>
                </a:lnTo>
                <a:lnTo>
                  <a:pt x="246" y="90"/>
                </a:lnTo>
                <a:lnTo>
                  <a:pt x="247" y="62"/>
                </a:lnTo>
                <a:lnTo>
                  <a:pt x="249" y="31"/>
                </a:lnTo>
                <a:lnTo>
                  <a:pt x="247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Freeform 8"/>
          <p:cNvSpPr>
            <a:spLocks/>
          </p:cNvSpPr>
          <p:nvPr/>
        </p:nvSpPr>
        <p:spPr bwMode="auto">
          <a:xfrm>
            <a:off x="4203700" y="1803400"/>
            <a:ext cx="39688" cy="49213"/>
          </a:xfrm>
          <a:custGeom>
            <a:avLst/>
            <a:gdLst>
              <a:gd name="T0" fmla="*/ 2147483647 w 25"/>
              <a:gd name="T1" fmla="*/ 0 h 31"/>
              <a:gd name="T2" fmla="*/ 2147483647 w 25"/>
              <a:gd name="T3" fmla="*/ 2147483647 h 31"/>
              <a:gd name="T4" fmla="*/ 2147483647 w 25"/>
              <a:gd name="T5" fmla="*/ 2147483647 h 31"/>
              <a:gd name="T6" fmla="*/ 0 w 25"/>
              <a:gd name="T7" fmla="*/ 2147483647 h 31"/>
              <a:gd name="T8" fmla="*/ 2147483647 w 25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1"/>
              <a:gd name="T17" fmla="*/ 25 w 25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1">
                <a:moveTo>
                  <a:pt x="11" y="0"/>
                </a:moveTo>
                <a:lnTo>
                  <a:pt x="25" y="30"/>
                </a:lnTo>
                <a:lnTo>
                  <a:pt x="12" y="24"/>
                </a:lnTo>
                <a:lnTo>
                  <a:pt x="0" y="31"/>
                </a:lnTo>
                <a:lnTo>
                  <a:pt x="1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9" name="Freeform 9"/>
          <p:cNvSpPr>
            <a:spLocks/>
          </p:cNvSpPr>
          <p:nvPr/>
        </p:nvSpPr>
        <p:spPr bwMode="auto">
          <a:xfrm>
            <a:off x="3797300" y="2357438"/>
            <a:ext cx="47625" cy="39687"/>
          </a:xfrm>
          <a:custGeom>
            <a:avLst/>
            <a:gdLst>
              <a:gd name="T0" fmla="*/ 0 w 30"/>
              <a:gd name="T1" fmla="*/ 2147483647 h 25"/>
              <a:gd name="T2" fmla="*/ 2147483647 w 30"/>
              <a:gd name="T3" fmla="*/ 0 h 25"/>
              <a:gd name="T4" fmla="*/ 2147483647 w 30"/>
              <a:gd name="T5" fmla="*/ 2147483647 h 25"/>
              <a:gd name="T6" fmla="*/ 2147483647 w 30"/>
              <a:gd name="T7" fmla="*/ 2147483647 h 25"/>
              <a:gd name="T8" fmla="*/ 0 w 30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5"/>
              <a:gd name="T17" fmla="*/ 30 w 30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5">
                <a:moveTo>
                  <a:pt x="0" y="14"/>
                </a:moveTo>
                <a:lnTo>
                  <a:pt x="29" y="0"/>
                </a:lnTo>
                <a:lnTo>
                  <a:pt x="22" y="12"/>
                </a:lnTo>
                <a:lnTo>
                  <a:pt x="30" y="25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Freeform 10"/>
          <p:cNvSpPr>
            <a:spLocks/>
          </p:cNvSpPr>
          <p:nvPr/>
        </p:nvSpPr>
        <p:spPr bwMode="auto">
          <a:xfrm>
            <a:off x="4487863" y="2932113"/>
            <a:ext cx="536575" cy="300037"/>
          </a:xfrm>
          <a:custGeom>
            <a:avLst/>
            <a:gdLst>
              <a:gd name="T0" fmla="*/ 0 w 338"/>
              <a:gd name="T1" fmla="*/ 2147483647 h 189"/>
              <a:gd name="T2" fmla="*/ 0 w 338"/>
              <a:gd name="T3" fmla="*/ 2147483647 h 189"/>
              <a:gd name="T4" fmla="*/ 2147483647 w 338"/>
              <a:gd name="T5" fmla="*/ 2147483647 h 189"/>
              <a:gd name="T6" fmla="*/ 2147483647 w 338"/>
              <a:gd name="T7" fmla="*/ 2147483647 h 189"/>
              <a:gd name="T8" fmla="*/ 2147483647 w 338"/>
              <a:gd name="T9" fmla="*/ 2147483647 h 189"/>
              <a:gd name="T10" fmla="*/ 2147483647 w 338"/>
              <a:gd name="T11" fmla="*/ 2147483647 h 189"/>
              <a:gd name="T12" fmla="*/ 2147483647 w 338"/>
              <a:gd name="T13" fmla="*/ 2147483647 h 189"/>
              <a:gd name="T14" fmla="*/ 2147483647 w 338"/>
              <a:gd name="T15" fmla="*/ 2147483647 h 189"/>
              <a:gd name="T16" fmla="*/ 2147483647 w 338"/>
              <a:gd name="T17" fmla="*/ 2147483647 h 189"/>
              <a:gd name="T18" fmla="*/ 2147483647 w 338"/>
              <a:gd name="T19" fmla="*/ 2147483647 h 189"/>
              <a:gd name="T20" fmla="*/ 2147483647 w 338"/>
              <a:gd name="T21" fmla="*/ 2147483647 h 189"/>
              <a:gd name="T22" fmla="*/ 2147483647 w 338"/>
              <a:gd name="T23" fmla="*/ 2147483647 h 189"/>
              <a:gd name="T24" fmla="*/ 2147483647 w 338"/>
              <a:gd name="T25" fmla="*/ 2147483647 h 189"/>
              <a:gd name="T26" fmla="*/ 2147483647 w 338"/>
              <a:gd name="T27" fmla="*/ 2147483647 h 189"/>
              <a:gd name="T28" fmla="*/ 2147483647 w 338"/>
              <a:gd name="T29" fmla="*/ 0 h 18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38"/>
              <a:gd name="T46" fmla="*/ 0 h 189"/>
              <a:gd name="T47" fmla="*/ 338 w 338"/>
              <a:gd name="T48" fmla="*/ 189 h 18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38" h="189">
                <a:moveTo>
                  <a:pt x="0" y="189"/>
                </a:moveTo>
                <a:lnTo>
                  <a:pt x="0" y="189"/>
                </a:lnTo>
                <a:lnTo>
                  <a:pt x="10" y="188"/>
                </a:lnTo>
                <a:lnTo>
                  <a:pt x="34" y="181"/>
                </a:lnTo>
                <a:lnTo>
                  <a:pt x="71" y="168"/>
                </a:lnTo>
                <a:lnTo>
                  <a:pt x="94" y="161"/>
                </a:lnTo>
                <a:lnTo>
                  <a:pt x="118" y="152"/>
                </a:lnTo>
                <a:lnTo>
                  <a:pt x="143" y="139"/>
                </a:lnTo>
                <a:lnTo>
                  <a:pt x="171" y="126"/>
                </a:lnTo>
                <a:lnTo>
                  <a:pt x="199" y="111"/>
                </a:lnTo>
                <a:lnTo>
                  <a:pt x="227" y="93"/>
                </a:lnTo>
                <a:lnTo>
                  <a:pt x="255" y="73"/>
                </a:lnTo>
                <a:lnTo>
                  <a:pt x="284" y="52"/>
                </a:lnTo>
                <a:lnTo>
                  <a:pt x="311" y="27"/>
                </a:lnTo>
                <a:lnTo>
                  <a:pt x="338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1" name="Freeform 11"/>
          <p:cNvSpPr>
            <a:spLocks/>
          </p:cNvSpPr>
          <p:nvPr/>
        </p:nvSpPr>
        <p:spPr bwMode="auto">
          <a:xfrm>
            <a:off x="4999038" y="2908300"/>
            <a:ext cx="49212" cy="49213"/>
          </a:xfrm>
          <a:custGeom>
            <a:avLst/>
            <a:gdLst>
              <a:gd name="T0" fmla="*/ 2147483647 w 31"/>
              <a:gd name="T1" fmla="*/ 0 h 31"/>
              <a:gd name="T2" fmla="*/ 2147483647 w 31"/>
              <a:gd name="T3" fmla="*/ 2147483647 h 31"/>
              <a:gd name="T4" fmla="*/ 2147483647 w 31"/>
              <a:gd name="T5" fmla="*/ 2147483647 h 31"/>
              <a:gd name="T6" fmla="*/ 0 w 31"/>
              <a:gd name="T7" fmla="*/ 2147483647 h 31"/>
              <a:gd name="T8" fmla="*/ 2147483647 w 31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"/>
              <a:gd name="T16" fmla="*/ 0 h 31"/>
              <a:gd name="T17" fmla="*/ 31 w 31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" h="31">
                <a:moveTo>
                  <a:pt x="31" y="0"/>
                </a:moveTo>
                <a:lnTo>
                  <a:pt x="18" y="31"/>
                </a:lnTo>
                <a:lnTo>
                  <a:pt x="14" y="17"/>
                </a:lnTo>
                <a:lnTo>
                  <a:pt x="0" y="14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Freeform 12"/>
          <p:cNvSpPr>
            <a:spLocks/>
          </p:cNvSpPr>
          <p:nvPr/>
        </p:nvSpPr>
        <p:spPr bwMode="auto">
          <a:xfrm>
            <a:off x="4454525" y="3209925"/>
            <a:ext cx="53975" cy="41275"/>
          </a:xfrm>
          <a:custGeom>
            <a:avLst/>
            <a:gdLst>
              <a:gd name="T0" fmla="*/ 0 w 34"/>
              <a:gd name="T1" fmla="*/ 2147483647 h 26"/>
              <a:gd name="T2" fmla="*/ 2147483647 w 34"/>
              <a:gd name="T3" fmla="*/ 0 h 26"/>
              <a:gd name="T4" fmla="*/ 2147483647 w 34"/>
              <a:gd name="T5" fmla="*/ 2147483647 h 26"/>
              <a:gd name="T6" fmla="*/ 2147483647 w 34"/>
              <a:gd name="T7" fmla="*/ 2147483647 h 26"/>
              <a:gd name="T8" fmla="*/ 0 w 34"/>
              <a:gd name="T9" fmla="*/ 2147483647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26"/>
              <a:gd name="T17" fmla="*/ 34 w 34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26">
                <a:moveTo>
                  <a:pt x="0" y="19"/>
                </a:moveTo>
                <a:lnTo>
                  <a:pt x="28" y="0"/>
                </a:lnTo>
                <a:lnTo>
                  <a:pt x="24" y="14"/>
                </a:lnTo>
                <a:lnTo>
                  <a:pt x="34" y="26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3" name="Freeform 70"/>
          <p:cNvSpPr>
            <a:spLocks/>
          </p:cNvSpPr>
          <p:nvPr/>
        </p:nvSpPr>
        <p:spPr bwMode="auto">
          <a:xfrm>
            <a:off x="4970463" y="5675313"/>
            <a:ext cx="512762" cy="334962"/>
          </a:xfrm>
          <a:custGeom>
            <a:avLst/>
            <a:gdLst>
              <a:gd name="T0" fmla="*/ 0 w 323"/>
              <a:gd name="T1" fmla="*/ 2147483647 h 211"/>
              <a:gd name="T2" fmla="*/ 0 w 323"/>
              <a:gd name="T3" fmla="*/ 2147483647 h 211"/>
              <a:gd name="T4" fmla="*/ 2147483647 w 323"/>
              <a:gd name="T5" fmla="*/ 2147483647 h 211"/>
              <a:gd name="T6" fmla="*/ 2147483647 w 323"/>
              <a:gd name="T7" fmla="*/ 2147483647 h 211"/>
              <a:gd name="T8" fmla="*/ 2147483647 w 323"/>
              <a:gd name="T9" fmla="*/ 2147483647 h 211"/>
              <a:gd name="T10" fmla="*/ 2147483647 w 323"/>
              <a:gd name="T11" fmla="*/ 2147483647 h 211"/>
              <a:gd name="T12" fmla="*/ 2147483647 w 323"/>
              <a:gd name="T13" fmla="*/ 2147483647 h 211"/>
              <a:gd name="T14" fmla="*/ 2147483647 w 323"/>
              <a:gd name="T15" fmla="*/ 2147483647 h 211"/>
              <a:gd name="T16" fmla="*/ 2147483647 w 323"/>
              <a:gd name="T17" fmla="*/ 2147483647 h 211"/>
              <a:gd name="T18" fmla="*/ 2147483647 w 323"/>
              <a:gd name="T19" fmla="*/ 2147483647 h 211"/>
              <a:gd name="T20" fmla="*/ 2147483647 w 323"/>
              <a:gd name="T21" fmla="*/ 2147483647 h 211"/>
              <a:gd name="T22" fmla="*/ 2147483647 w 323"/>
              <a:gd name="T23" fmla="*/ 2147483647 h 211"/>
              <a:gd name="T24" fmla="*/ 2147483647 w 323"/>
              <a:gd name="T25" fmla="*/ 2147483647 h 211"/>
              <a:gd name="T26" fmla="*/ 2147483647 w 323"/>
              <a:gd name="T27" fmla="*/ 2147483647 h 211"/>
              <a:gd name="T28" fmla="*/ 2147483647 w 323"/>
              <a:gd name="T29" fmla="*/ 0 h 21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23"/>
              <a:gd name="T46" fmla="*/ 0 h 211"/>
              <a:gd name="T47" fmla="*/ 323 w 323"/>
              <a:gd name="T48" fmla="*/ 211 h 21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23" h="211">
                <a:moveTo>
                  <a:pt x="0" y="211"/>
                </a:moveTo>
                <a:lnTo>
                  <a:pt x="0" y="211"/>
                </a:lnTo>
                <a:lnTo>
                  <a:pt x="8" y="209"/>
                </a:lnTo>
                <a:lnTo>
                  <a:pt x="32" y="200"/>
                </a:lnTo>
                <a:lnTo>
                  <a:pt x="69" y="186"/>
                </a:lnTo>
                <a:lnTo>
                  <a:pt x="90" y="176"/>
                </a:lnTo>
                <a:lnTo>
                  <a:pt x="113" y="165"/>
                </a:lnTo>
                <a:lnTo>
                  <a:pt x="139" y="151"/>
                </a:lnTo>
                <a:lnTo>
                  <a:pt x="164" y="136"/>
                </a:lnTo>
                <a:lnTo>
                  <a:pt x="192" y="119"/>
                </a:lnTo>
                <a:lnTo>
                  <a:pt x="218" y="99"/>
                </a:lnTo>
                <a:lnTo>
                  <a:pt x="245" y="78"/>
                </a:lnTo>
                <a:lnTo>
                  <a:pt x="273" y="55"/>
                </a:lnTo>
                <a:lnTo>
                  <a:pt x="298" y="29"/>
                </a:lnTo>
                <a:lnTo>
                  <a:pt x="323" y="0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Freeform 71"/>
          <p:cNvSpPr>
            <a:spLocks/>
          </p:cNvSpPr>
          <p:nvPr/>
        </p:nvSpPr>
        <p:spPr bwMode="auto">
          <a:xfrm>
            <a:off x="5459413" y="5648325"/>
            <a:ext cx="44450" cy="50800"/>
          </a:xfrm>
          <a:custGeom>
            <a:avLst/>
            <a:gdLst>
              <a:gd name="T0" fmla="*/ 2147483647 w 28"/>
              <a:gd name="T1" fmla="*/ 0 h 32"/>
              <a:gd name="T2" fmla="*/ 2147483647 w 28"/>
              <a:gd name="T3" fmla="*/ 2147483647 h 32"/>
              <a:gd name="T4" fmla="*/ 2147483647 w 28"/>
              <a:gd name="T5" fmla="*/ 2147483647 h 32"/>
              <a:gd name="T6" fmla="*/ 0 w 28"/>
              <a:gd name="T7" fmla="*/ 2147483647 h 32"/>
              <a:gd name="T8" fmla="*/ 2147483647 w 28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"/>
              <a:gd name="T16" fmla="*/ 0 h 32"/>
              <a:gd name="T17" fmla="*/ 28 w 28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" h="32">
                <a:moveTo>
                  <a:pt x="28" y="0"/>
                </a:moveTo>
                <a:lnTo>
                  <a:pt x="20" y="32"/>
                </a:lnTo>
                <a:lnTo>
                  <a:pt x="14" y="18"/>
                </a:lnTo>
                <a:lnTo>
                  <a:pt x="0" y="17"/>
                </a:lnTo>
                <a:lnTo>
                  <a:pt x="28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5" name="Freeform 72"/>
          <p:cNvSpPr>
            <a:spLocks/>
          </p:cNvSpPr>
          <p:nvPr/>
        </p:nvSpPr>
        <p:spPr bwMode="auto">
          <a:xfrm>
            <a:off x="4937125" y="5988050"/>
            <a:ext cx="50800" cy="38100"/>
          </a:xfrm>
          <a:custGeom>
            <a:avLst/>
            <a:gdLst>
              <a:gd name="T0" fmla="*/ 0 w 32"/>
              <a:gd name="T1" fmla="*/ 2147483647 h 24"/>
              <a:gd name="T2" fmla="*/ 2147483647 w 32"/>
              <a:gd name="T3" fmla="*/ 0 h 24"/>
              <a:gd name="T4" fmla="*/ 2147483647 w 32"/>
              <a:gd name="T5" fmla="*/ 2147483647 h 24"/>
              <a:gd name="T6" fmla="*/ 2147483647 w 32"/>
              <a:gd name="T7" fmla="*/ 2147483647 h 24"/>
              <a:gd name="T8" fmla="*/ 0 w 32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24"/>
              <a:gd name="T17" fmla="*/ 32 w 32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24">
                <a:moveTo>
                  <a:pt x="0" y="20"/>
                </a:moveTo>
                <a:lnTo>
                  <a:pt x="25" y="0"/>
                </a:lnTo>
                <a:lnTo>
                  <a:pt x="22" y="14"/>
                </a:lnTo>
                <a:lnTo>
                  <a:pt x="32" y="24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6" name="Freeform 73"/>
          <p:cNvSpPr>
            <a:spLocks/>
          </p:cNvSpPr>
          <p:nvPr/>
        </p:nvSpPr>
        <p:spPr bwMode="auto">
          <a:xfrm>
            <a:off x="4214813" y="4806950"/>
            <a:ext cx="395287" cy="539750"/>
          </a:xfrm>
          <a:custGeom>
            <a:avLst/>
            <a:gdLst>
              <a:gd name="T0" fmla="*/ 0 w 249"/>
              <a:gd name="T1" fmla="*/ 2147483647 h 340"/>
              <a:gd name="T2" fmla="*/ 0 w 249"/>
              <a:gd name="T3" fmla="*/ 2147483647 h 340"/>
              <a:gd name="T4" fmla="*/ 2147483647 w 249"/>
              <a:gd name="T5" fmla="*/ 2147483647 h 340"/>
              <a:gd name="T6" fmla="*/ 2147483647 w 249"/>
              <a:gd name="T7" fmla="*/ 2147483647 h 340"/>
              <a:gd name="T8" fmla="*/ 2147483647 w 249"/>
              <a:gd name="T9" fmla="*/ 2147483647 h 340"/>
              <a:gd name="T10" fmla="*/ 2147483647 w 249"/>
              <a:gd name="T11" fmla="*/ 2147483647 h 340"/>
              <a:gd name="T12" fmla="*/ 2147483647 w 249"/>
              <a:gd name="T13" fmla="*/ 2147483647 h 340"/>
              <a:gd name="T14" fmla="*/ 2147483647 w 249"/>
              <a:gd name="T15" fmla="*/ 2147483647 h 340"/>
              <a:gd name="T16" fmla="*/ 2147483647 w 249"/>
              <a:gd name="T17" fmla="*/ 2147483647 h 340"/>
              <a:gd name="T18" fmla="*/ 2147483647 w 249"/>
              <a:gd name="T19" fmla="*/ 2147483647 h 340"/>
              <a:gd name="T20" fmla="*/ 2147483647 w 249"/>
              <a:gd name="T21" fmla="*/ 2147483647 h 340"/>
              <a:gd name="T22" fmla="*/ 2147483647 w 249"/>
              <a:gd name="T23" fmla="*/ 2147483647 h 340"/>
              <a:gd name="T24" fmla="*/ 2147483647 w 249"/>
              <a:gd name="T25" fmla="*/ 2147483647 h 340"/>
              <a:gd name="T26" fmla="*/ 2147483647 w 249"/>
              <a:gd name="T27" fmla="*/ 2147483647 h 340"/>
              <a:gd name="T28" fmla="*/ 2147483647 w 249"/>
              <a:gd name="T29" fmla="*/ 2147483647 h 340"/>
              <a:gd name="T30" fmla="*/ 2147483647 w 249"/>
              <a:gd name="T31" fmla="*/ 2147483647 h 340"/>
              <a:gd name="T32" fmla="*/ 2147483647 w 249"/>
              <a:gd name="T33" fmla="*/ 2147483647 h 340"/>
              <a:gd name="T34" fmla="*/ 2147483647 w 249"/>
              <a:gd name="T35" fmla="*/ 2147483647 h 340"/>
              <a:gd name="T36" fmla="*/ 2147483647 w 249"/>
              <a:gd name="T37" fmla="*/ 2147483647 h 340"/>
              <a:gd name="T38" fmla="*/ 2147483647 w 249"/>
              <a:gd name="T39" fmla="*/ 2147483647 h 340"/>
              <a:gd name="T40" fmla="*/ 2147483647 w 249"/>
              <a:gd name="T41" fmla="*/ 2147483647 h 340"/>
              <a:gd name="T42" fmla="*/ 2147483647 w 249"/>
              <a:gd name="T43" fmla="*/ 2147483647 h 340"/>
              <a:gd name="T44" fmla="*/ 2147483647 w 249"/>
              <a:gd name="T45" fmla="*/ 2147483647 h 340"/>
              <a:gd name="T46" fmla="*/ 2147483647 w 249"/>
              <a:gd name="T47" fmla="*/ 2147483647 h 340"/>
              <a:gd name="T48" fmla="*/ 2147483647 w 249"/>
              <a:gd name="T49" fmla="*/ 2147483647 h 340"/>
              <a:gd name="T50" fmla="*/ 2147483647 w 249"/>
              <a:gd name="T51" fmla="*/ 0 h 3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49"/>
              <a:gd name="T79" fmla="*/ 0 h 340"/>
              <a:gd name="T80" fmla="*/ 249 w 249"/>
              <a:gd name="T81" fmla="*/ 340 h 340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49" h="340">
                <a:moveTo>
                  <a:pt x="0" y="340"/>
                </a:moveTo>
                <a:lnTo>
                  <a:pt x="0" y="340"/>
                </a:lnTo>
                <a:lnTo>
                  <a:pt x="11" y="340"/>
                </a:lnTo>
                <a:lnTo>
                  <a:pt x="25" y="340"/>
                </a:lnTo>
                <a:lnTo>
                  <a:pt x="42" y="337"/>
                </a:lnTo>
                <a:lnTo>
                  <a:pt x="61" y="333"/>
                </a:lnTo>
                <a:lnTo>
                  <a:pt x="84" y="326"/>
                </a:lnTo>
                <a:lnTo>
                  <a:pt x="108" y="316"/>
                </a:lnTo>
                <a:lnTo>
                  <a:pt x="120" y="309"/>
                </a:lnTo>
                <a:lnTo>
                  <a:pt x="131" y="302"/>
                </a:lnTo>
                <a:lnTo>
                  <a:pt x="144" y="294"/>
                </a:lnTo>
                <a:lnTo>
                  <a:pt x="155" y="284"/>
                </a:lnTo>
                <a:lnTo>
                  <a:pt x="168" y="274"/>
                </a:lnTo>
                <a:lnTo>
                  <a:pt x="179" y="263"/>
                </a:lnTo>
                <a:lnTo>
                  <a:pt x="189" y="249"/>
                </a:lnTo>
                <a:lnTo>
                  <a:pt x="200" y="235"/>
                </a:lnTo>
                <a:lnTo>
                  <a:pt x="210" y="219"/>
                </a:lnTo>
                <a:lnTo>
                  <a:pt x="218" y="201"/>
                </a:lnTo>
                <a:lnTo>
                  <a:pt x="225" y="183"/>
                </a:lnTo>
                <a:lnTo>
                  <a:pt x="232" y="162"/>
                </a:lnTo>
                <a:lnTo>
                  <a:pt x="238" y="140"/>
                </a:lnTo>
                <a:lnTo>
                  <a:pt x="243" y="116"/>
                </a:lnTo>
                <a:lnTo>
                  <a:pt x="246" y="89"/>
                </a:lnTo>
                <a:lnTo>
                  <a:pt x="248" y="61"/>
                </a:lnTo>
                <a:lnTo>
                  <a:pt x="249" y="32"/>
                </a:lnTo>
                <a:lnTo>
                  <a:pt x="248" y="0"/>
                </a:lnTo>
              </a:path>
            </a:pathLst>
          </a:custGeom>
          <a:noFill/>
          <a:ln w="1587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7" name="Freeform 74"/>
          <p:cNvSpPr>
            <a:spLocks/>
          </p:cNvSpPr>
          <p:nvPr/>
        </p:nvSpPr>
        <p:spPr bwMode="auto">
          <a:xfrm>
            <a:off x="4587875" y="4773613"/>
            <a:ext cx="39688" cy="50800"/>
          </a:xfrm>
          <a:custGeom>
            <a:avLst/>
            <a:gdLst>
              <a:gd name="T0" fmla="*/ 2147483647 w 25"/>
              <a:gd name="T1" fmla="*/ 0 h 32"/>
              <a:gd name="T2" fmla="*/ 2147483647 w 25"/>
              <a:gd name="T3" fmla="*/ 2147483647 h 32"/>
              <a:gd name="T4" fmla="*/ 2147483647 w 25"/>
              <a:gd name="T5" fmla="*/ 2147483647 h 32"/>
              <a:gd name="T6" fmla="*/ 0 w 25"/>
              <a:gd name="T7" fmla="*/ 2147483647 h 32"/>
              <a:gd name="T8" fmla="*/ 2147483647 w 25"/>
              <a:gd name="T9" fmla="*/ 0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2"/>
              <a:gd name="T17" fmla="*/ 25 w 25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2">
                <a:moveTo>
                  <a:pt x="11" y="0"/>
                </a:moveTo>
                <a:lnTo>
                  <a:pt x="25" y="30"/>
                </a:lnTo>
                <a:lnTo>
                  <a:pt x="13" y="23"/>
                </a:lnTo>
                <a:lnTo>
                  <a:pt x="0" y="32"/>
                </a:lnTo>
                <a:lnTo>
                  <a:pt x="1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8" name="Freeform 75"/>
          <p:cNvSpPr>
            <a:spLocks/>
          </p:cNvSpPr>
          <p:nvPr/>
        </p:nvSpPr>
        <p:spPr bwMode="auto">
          <a:xfrm>
            <a:off x="4178300" y="5326063"/>
            <a:ext cx="52388" cy="39687"/>
          </a:xfrm>
          <a:custGeom>
            <a:avLst/>
            <a:gdLst>
              <a:gd name="T0" fmla="*/ 0 w 33"/>
              <a:gd name="T1" fmla="*/ 2147483647 h 25"/>
              <a:gd name="T2" fmla="*/ 2147483647 w 33"/>
              <a:gd name="T3" fmla="*/ 0 h 25"/>
              <a:gd name="T4" fmla="*/ 2147483647 w 33"/>
              <a:gd name="T5" fmla="*/ 2147483647 h 25"/>
              <a:gd name="T6" fmla="*/ 2147483647 w 33"/>
              <a:gd name="T7" fmla="*/ 2147483647 h 25"/>
              <a:gd name="T8" fmla="*/ 0 w 33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25"/>
              <a:gd name="T17" fmla="*/ 33 w 33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25">
                <a:moveTo>
                  <a:pt x="0" y="14"/>
                </a:moveTo>
                <a:lnTo>
                  <a:pt x="31" y="0"/>
                </a:lnTo>
                <a:lnTo>
                  <a:pt x="24" y="13"/>
                </a:lnTo>
                <a:lnTo>
                  <a:pt x="33" y="25"/>
                </a:lnTo>
                <a:lnTo>
                  <a:pt x="0" y="14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9" name="TextBox 231"/>
          <p:cNvSpPr txBox="1">
            <a:spLocks noChangeArrowheads="1"/>
          </p:cNvSpPr>
          <p:nvPr/>
        </p:nvSpPr>
        <p:spPr bwMode="auto">
          <a:xfrm>
            <a:off x="2646363" y="1174750"/>
            <a:ext cx="703262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Lesser omentum</a:t>
            </a:r>
          </a:p>
        </p:txBody>
      </p:sp>
      <p:sp>
        <p:nvSpPr>
          <p:cNvPr id="18450" name="TextBox 232"/>
          <p:cNvSpPr txBox="1">
            <a:spLocks noChangeArrowheads="1"/>
          </p:cNvSpPr>
          <p:nvPr/>
        </p:nvSpPr>
        <p:spPr bwMode="auto">
          <a:xfrm>
            <a:off x="2646363" y="1546225"/>
            <a:ext cx="709612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Lesser curvature</a:t>
            </a:r>
          </a:p>
        </p:txBody>
      </p:sp>
      <p:sp>
        <p:nvSpPr>
          <p:cNvPr id="18451" name="TextBox 233"/>
          <p:cNvSpPr txBox="1">
            <a:spLocks noChangeArrowheads="1"/>
          </p:cNvSpPr>
          <p:nvPr/>
        </p:nvSpPr>
        <p:spPr bwMode="auto">
          <a:xfrm>
            <a:off x="2646363" y="1809750"/>
            <a:ext cx="62865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Pyloric region:</a:t>
            </a:r>
          </a:p>
        </p:txBody>
      </p:sp>
      <p:sp>
        <p:nvSpPr>
          <p:cNvPr id="18452" name="TextBox 234"/>
          <p:cNvSpPr txBox="1">
            <a:spLocks noChangeArrowheads="1"/>
          </p:cNvSpPr>
          <p:nvPr/>
        </p:nvSpPr>
        <p:spPr bwMode="auto">
          <a:xfrm>
            <a:off x="2700338" y="1930400"/>
            <a:ext cx="366712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Antrum</a:t>
            </a:r>
          </a:p>
        </p:txBody>
      </p:sp>
      <p:sp>
        <p:nvSpPr>
          <p:cNvPr id="18453" name="TextBox 235"/>
          <p:cNvSpPr txBox="1">
            <a:spLocks noChangeArrowheads="1"/>
          </p:cNvSpPr>
          <p:nvPr/>
        </p:nvSpPr>
        <p:spPr bwMode="auto">
          <a:xfrm>
            <a:off x="2700338" y="2049463"/>
            <a:ext cx="566737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Pyloric canal</a:t>
            </a:r>
          </a:p>
        </p:txBody>
      </p:sp>
      <p:sp>
        <p:nvSpPr>
          <p:cNvPr id="18454" name="TextBox 236"/>
          <p:cNvSpPr txBox="1">
            <a:spLocks noChangeArrowheads="1"/>
          </p:cNvSpPr>
          <p:nvPr/>
        </p:nvSpPr>
        <p:spPr bwMode="auto">
          <a:xfrm>
            <a:off x="2700338" y="2185988"/>
            <a:ext cx="374650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Pylorus</a:t>
            </a:r>
          </a:p>
        </p:txBody>
      </p:sp>
      <p:sp>
        <p:nvSpPr>
          <p:cNvPr id="18455" name="TextBox 237"/>
          <p:cNvSpPr txBox="1">
            <a:spLocks noChangeArrowheads="1"/>
          </p:cNvSpPr>
          <p:nvPr/>
        </p:nvSpPr>
        <p:spPr bwMode="auto">
          <a:xfrm>
            <a:off x="2700338" y="2312988"/>
            <a:ext cx="4381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Pyloric</a:t>
            </a:r>
          </a:p>
          <a:p>
            <a:r>
              <a:rPr lang="en-US" sz="600" b="1"/>
              <a:t>sphincter</a:t>
            </a:r>
          </a:p>
        </p:txBody>
      </p:sp>
      <p:sp>
        <p:nvSpPr>
          <p:cNvPr id="18456" name="TextBox 239"/>
          <p:cNvSpPr txBox="1">
            <a:spLocks noChangeArrowheads="1"/>
          </p:cNvSpPr>
          <p:nvPr/>
        </p:nvSpPr>
        <p:spPr bwMode="auto">
          <a:xfrm>
            <a:off x="2641600" y="3359150"/>
            <a:ext cx="48895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Duodenum</a:t>
            </a:r>
          </a:p>
        </p:txBody>
      </p:sp>
      <p:sp>
        <p:nvSpPr>
          <p:cNvPr id="18457" name="TextBox 240"/>
          <p:cNvSpPr txBox="1">
            <a:spLocks noChangeArrowheads="1"/>
          </p:cNvSpPr>
          <p:nvPr/>
        </p:nvSpPr>
        <p:spPr bwMode="auto">
          <a:xfrm>
            <a:off x="2641600" y="3492500"/>
            <a:ext cx="187325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(a)</a:t>
            </a:r>
          </a:p>
        </p:txBody>
      </p:sp>
      <p:sp>
        <p:nvSpPr>
          <p:cNvPr id="18458" name="TextBox 241"/>
          <p:cNvSpPr txBox="1">
            <a:spLocks noChangeArrowheads="1"/>
          </p:cNvSpPr>
          <p:nvPr/>
        </p:nvSpPr>
        <p:spPr bwMode="auto">
          <a:xfrm>
            <a:off x="2659063" y="4491038"/>
            <a:ext cx="136525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Lesser curvature</a:t>
            </a:r>
          </a:p>
        </p:txBody>
      </p:sp>
      <p:sp>
        <p:nvSpPr>
          <p:cNvPr id="18459" name="TextBox 242"/>
          <p:cNvSpPr txBox="1">
            <a:spLocks noChangeArrowheads="1"/>
          </p:cNvSpPr>
          <p:nvPr/>
        </p:nvSpPr>
        <p:spPr bwMode="auto">
          <a:xfrm>
            <a:off x="2659063" y="4935538"/>
            <a:ext cx="492125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Duodenum</a:t>
            </a:r>
          </a:p>
        </p:txBody>
      </p:sp>
      <p:sp>
        <p:nvSpPr>
          <p:cNvPr id="18460" name="TextBox 243"/>
          <p:cNvSpPr txBox="1">
            <a:spLocks noChangeArrowheads="1"/>
          </p:cNvSpPr>
          <p:nvPr/>
        </p:nvSpPr>
        <p:spPr bwMode="auto">
          <a:xfrm>
            <a:off x="2659063" y="5137150"/>
            <a:ext cx="62865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Pyloric region:</a:t>
            </a:r>
          </a:p>
        </p:txBody>
      </p:sp>
      <p:sp>
        <p:nvSpPr>
          <p:cNvPr id="18461" name="TextBox 244"/>
          <p:cNvSpPr txBox="1">
            <a:spLocks noChangeArrowheads="1"/>
          </p:cNvSpPr>
          <p:nvPr/>
        </p:nvSpPr>
        <p:spPr bwMode="auto">
          <a:xfrm>
            <a:off x="2735263" y="5273675"/>
            <a:ext cx="37465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Pylorus</a:t>
            </a:r>
          </a:p>
        </p:txBody>
      </p:sp>
      <p:sp>
        <p:nvSpPr>
          <p:cNvPr id="18462" name="TextBox 248"/>
          <p:cNvSpPr txBox="1">
            <a:spLocks noChangeArrowheads="1"/>
          </p:cNvSpPr>
          <p:nvPr/>
        </p:nvSpPr>
        <p:spPr bwMode="auto">
          <a:xfrm>
            <a:off x="2735263" y="5386388"/>
            <a:ext cx="43815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Pyloric</a:t>
            </a:r>
          </a:p>
          <a:p>
            <a:r>
              <a:rPr lang="en-US" sz="600" b="1"/>
              <a:t>sphincter</a:t>
            </a:r>
          </a:p>
        </p:txBody>
      </p:sp>
      <p:sp>
        <p:nvSpPr>
          <p:cNvPr id="18463" name="TextBox 249"/>
          <p:cNvSpPr txBox="1">
            <a:spLocks noChangeArrowheads="1"/>
          </p:cNvSpPr>
          <p:nvPr/>
        </p:nvSpPr>
        <p:spPr bwMode="auto">
          <a:xfrm>
            <a:off x="2735263" y="5600700"/>
            <a:ext cx="3492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Pyloric</a:t>
            </a:r>
          </a:p>
          <a:p>
            <a:r>
              <a:rPr lang="en-US" sz="600" b="1"/>
              <a:t>canal</a:t>
            </a:r>
          </a:p>
        </p:txBody>
      </p:sp>
      <p:sp>
        <p:nvSpPr>
          <p:cNvPr id="18464" name="TextBox 250"/>
          <p:cNvSpPr txBox="1">
            <a:spLocks noChangeArrowheads="1"/>
          </p:cNvSpPr>
          <p:nvPr/>
        </p:nvSpPr>
        <p:spPr bwMode="auto">
          <a:xfrm>
            <a:off x="2735263" y="5792788"/>
            <a:ext cx="366712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Antrum</a:t>
            </a:r>
          </a:p>
        </p:txBody>
      </p:sp>
      <p:sp>
        <p:nvSpPr>
          <p:cNvPr id="18465" name="TextBox 251"/>
          <p:cNvSpPr txBox="1">
            <a:spLocks noChangeArrowheads="1"/>
          </p:cNvSpPr>
          <p:nvPr/>
        </p:nvSpPr>
        <p:spPr bwMode="auto">
          <a:xfrm>
            <a:off x="2735263" y="6286500"/>
            <a:ext cx="19050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(b)</a:t>
            </a:r>
          </a:p>
        </p:txBody>
      </p:sp>
      <p:sp>
        <p:nvSpPr>
          <p:cNvPr id="18466" name="TextBox 252"/>
          <p:cNvSpPr txBox="1">
            <a:spLocks noChangeArrowheads="1"/>
          </p:cNvSpPr>
          <p:nvPr/>
        </p:nvSpPr>
        <p:spPr bwMode="auto">
          <a:xfrm>
            <a:off x="5881688" y="825500"/>
            <a:ext cx="49053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Diaphragm</a:t>
            </a:r>
          </a:p>
        </p:txBody>
      </p:sp>
      <p:sp>
        <p:nvSpPr>
          <p:cNvPr id="18467" name="TextBox 253"/>
          <p:cNvSpPr txBox="1">
            <a:spLocks noChangeArrowheads="1"/>
          </p:cNvSpPr>
          <p:nvPr/>
        </p:nvSpPr>
        <p:spPr bwMode="auto">
          <a:xfrm>
            <a:off x="5881688" y="1104900"/>
            <a:ext cx="59213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Fundic region</a:t>
            </a:r>
          </a:p>
        </p:txBody>
      </p:sp>
      <p:sp>
        <p:nvSpPr>
          <p:cNvPr id="18468" name="TextBox 254"/>
          <p:cNvSpPr txBox="1">
            <a:spLocks noChangeArrowheads="1"/>
          </p:cNvSpPr>
          <p:nvPr/>
        </p:nvSpPr>
        <p:spPr bwMode="auto">
          <a:xfrm>
            <a:off x="5881688" y="1306513"/>
            <a:ext cx="625475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Cardiac region</a:t>
            </a:r>
          </a:p>
        </p:txBody>
      </p:sp>
      <p:sp>
        <p:nvSpPr>
          <p:cNvPr id="18469" name="TextBox 255"/>
          <p:cNvSpPr txBox="1">
            <a:spLocks noChangeArrowheads="1"/>
          </p:cNvSpPr>
          <p:nvPr/>
        </p:nvSpPr>
        <p:spPr bwMode="auto">
          <a:xfrm>
            <a:off x="5881688" y="1625600"/>
            <a:ext cx="284162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Body</a:t>
            </a:r>
          </a:p>
        </p:txBody>
      </p:sp>
      <p:sp>
        <p:nvSpPr>
          <p:cNvPr id="18470" name="TextBox 256"/>
          <p:cNvSpPr txBox="1">
            <a:spLocks noChangeArrowheads="1"/>
          </p:cNvSpPr>
          <p:nvPr/>
        </p:nvSpPr>
        <p:spPr bwMode="auto">
          <a:xfrm>
            <a:off x="5881688" y="1828800"/>
            <a:ext cx="54451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Longitudinal</a:t>
            </a:r>
          </a:p>
          <a:p>
            <a:r>
              <a:rPr lang="en-US" sz="600" b="1"/>
              <a:t>muscle</a:t>
            </a:r>
          </a:p>
        </p:txBody>
      </p:sp>
      <p:sp>
        <p:nvSpPr>
          <p:cNvPr id="18471" name="TextBox 257"/>
          <p:cNvSpPr txBox="1">
            <a:spLocks noChangeArrowheads="1"/>
          </p:cNvSpPr>
          <p:nvPr/>
        </p:nvSpPr>
        <p:spPr bwMode="auto">
          <a:xfrm>
            <a:off x="5881688" y="2120900"/>
            <a:ext cx="665162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Circular muscle</a:t>
            </a:r>
          </a:p>
        </p:txBody>
      </p:sp>
      <p:sp>
        <p:nvSpPr>
          <p:cNvPr id="18472" name="TextBox 258"/>
          <p:cNvSpPr txBox="1">
            <a:spLocks noChangeArrowheads="1"/>
          </p:cNvSpPr>
          <p:nvPr/>
        </p:nvSpPr>
        <p:spPr bwMode="auto">
          <a:xfrm>
            <a:off x="5881688" y="2454275"/>
            <a:ext cx="657225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Oblique muscle</a:t>
            </a:r>
          </a:p>
        </p:txBody>
      </p:sp>
      <p:sp>
        <p:nvSpPr>
          <p:cNvPr id="18473" name="TextBox 259"/>
          <p:cNvSpPr txBox="1">
            <a:spLocks noChangeArrowheads="1"/>
          </p:cNvSpPr>
          <p:nvPr/>
        </p:nvSpPr>
        <p:spPr bwMode="auto">
          <a:xfrm>
            <a:off x="5881688" y="2714625"/>
            <a:ext cx="58420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Gastric rugae</a:t>
            </a:r>
          </a:p>
        </p:txBody>
      </p:sp>
      <p:sp>
        <p:nvSpPr>
          <p:cNvPr id="18474" name="TextBox 260"/>
          <p:cNvSpPr txBox="1">
            <a:spLocks noChangeArrowheads="1"/>
          </p:cNvSpPr>
          <p:nvPr/>
        </p:nvSpPr>
        <p:spPr bwMode="auto">
          <a:xfrm>
            <a:off x="5881688" y="3062288"/>
            <a:ext cx="735012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Greater curvature</a:t>
            </a:r>
          </a:p>
        </p:txBody>
      </p:sp>
      <p:sp>
        <p:nvSpPr>
          <p:cNvPr id="18475" name="TextBox 261"/>
          <p:cNvSpPr txBox="1">
            <a:spLocks noChangeArrowheads="1"/>
          </p:cNvSpPr>
          <p:nvPr/>
        </p:nvSpPr>
        <p:spPr bwMode="auto">
          <a:xfrm>
            <a:off x="5881688" y="3238500"/>
            <a:ext cx="728662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Greater omentum</a:t>
            </a:r>
          </a:p>
        </p:txBody>
      </p:sp>
      <p:sp>
        <p:nvSpPr>
          <p:cNvPr id="18476" name="TextBox 262"/>
          <p:cNvSpPr txBox="1">
            <a:spLocks noChangeArrowheads="1"/>
          </p:cNvSpPr>
          <p:nvPr/>
        </p:nvSpPr>
        <p:spPr bwMode="auto">
          <a:xfrm>
            <a:off x="6054725" y="4025900"/>
            <a:ext cx="50165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Esophagus</a:t>
            </a:r>
          </a:p>
        </p:txBody>
      </p:sp>
      <p:sp>
        <p:nvSpPr>
          <p:cNvPr id="18477" name="TextBox 263"/>
          <p:cNvSpPr txBox="1">
            <a:spLocks noChangeArrowheads="1"/>
          </p:cNvSpPr>
          <p:nvPr/>
        </p:nvSpPr>
        <p:spPr bwMode="auto">
          <a:xfrm>
            <a:off x="6054725" y="4343400"/>
            <a:ext cx="5921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Fundic region</a:t>
            </a:r>
          </a:p>
        </p:txBody>
      </p:sp>
      <p:sp>
        <p:nvSpPr>
          <p:cNvPr id="18478" name="TextBox 264"/>
          <p:cNvSpPr txBox="1">
            <a:spLocks noChangeArrowheads="1"/>
          </p:cNvSpPr>
          <p:nvPr/>
        </p:nvSpPr>
        <p:spPr bwMode="auto">
          <a:xfrm>
            <a:off x="6054725" y="4464050"/>
            <a:ext cx="62230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Cardiac orifice</a:t>
            </a:r>
          </a:p>
        </p:txBody>
      </p:sp>
      <p:sp>
        <p:nvSpPr>
          <p:cNvPr id="18479" name="TextBox 265"/>
          <p:cNvSpPr txBox="1">
            <a:spLocks noChangeArrowheads="1"/>
          </p:cNvSpPr>
          <p:nvPr/>
        </p:nvSpPr>
        <p:spPr bwMode="auto">
          <a:xfrm>
            <a:off x="6054725" y="4603750"/>
            <a:ext cx="595313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Cadiac region</a:t>
            </a:r>
          </a:p>
        </p:txBody>
      </p:sp>
      <p:sp>
        <p:nvSpPr>
          <p:cNvPr id="18480" name="TextBox 266"/>
          <p:cNvSpPr txBox="1">
            <a:spLocks noChangeArrowheads="1"/>
          </p:cNvSpPr>
          <p:nvPr/>
        </p:nvSpPr>
        <p:spPr bwMode="auto">
          <a:xfrm>
            <a:off x="6054725" y="5029200"/>
            <a:ext cx="284163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Body</a:t>
            </a:r>
          </a:p>
        </p:txBody>
      </p:sp>
      <p:sp>
        <p:nvSpPr>
          <p:cNvPr id="18481" name="TextBox 267"/>
          <p:cNvSpPr txBox="1">
            <a:spLocks noChangeArrowheads="1"/>
          </p:cNvSpPr>
          <p:nvPr/>
        </p:nvSpPr>
        <p:spPr bwMode="auto">
          <a:xfrm>
            <a:off x="6054725" y="5232400"/>
            <a:ext cx="58420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Gastric rugae</a:t>
            </a:r>
          </a:p>
        </p:txBody>
      </p:sp>
      <p:sp>
        <p:nvSpPr>
          <p:cNvPr id="18482" name="TextBox 268"/>
          <p:cNvSpPr txBox="1">
            <a:spLocks noChangeArrowheads="1"/>
          </p:cNvSpPr>
          <p:nvPr/>
        </p:nvSpPr>
        <p:spPr bwMode="auto">
          <a:xfrm>
            <a:off x="6054725" y="5791200"/>
            <a:ext cx="735013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Greater curvature</a:t>
            </a:r>
          </a:p>
        </p:txBody>
      </p:sp>
      <p:sp>
        <p:nvSpPr>
          <p:cNvPr id="18483" name="Rectangle 5"/>
          <p:cNvSpPr>
            <a:spLocks noChangeArrowheads="1"/>
          </p:cNvSpPr>
          <p:nvPr/>
        </p:nvSpPr>
        <p:spPr bwMode="auto">
          <a:xfrm>
            <a:off x="2671763" y="6489700"/>
            <a:ext cx="39719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latin typeface="UtopiaStd-Regular" charset="0"/>
                <a:ea typeface="ヒラギノ角ゴ Pro W3" charset="-128"/>
                <a:cs typeface="ヒラギノ角ゴ Pro W3" charset="-128"/>
              </a:rPr>
              <a:t>b: ©McGraw-Hill Education/Rebecca Gray/Don Kincaid, dissections</a:t>
            </a:r>
          </a:p>
        </p:txBody>
      </p:sp>
      <p:sp>
        <p:nvSpPr>
          <p:cNvPr id="18484" name="Freeform 13"/>
          <p:cNvSpPr>
            <a:spLocks/>
          </p:cNvSpPr>
          <p:nvPr/>
        </p:nvSpPr>
        <p:spPr bwMode="auto">
          <a:xfrm>
            <a:off x="3284538" y="1228725"/>
            <a:ext cx="779462" cy="266700"/>
          </a:xfrm>
          <a:custGeom>
            <a:avLst/>
            <a:gdLst>
              <a:gd name="T0" fmla="*/ 0 w 491"/>
              <a:gd name="T1" fmla="*/ 0 h 168"/>
              <a:gd name="T2" fmla="*/ 2147483647 w 491"/>
              <a:gd name="T3" fmla="*/ 0 h 168"/>
              <a:gd name="T4" fmla="*/ 2147483647 w 491"/>
              <a:gd name="T5" fmla="*/ 2147483647 h 168"/>
              <a:gd name="T6" fmla="*/ 0 60000 65536"/>
              <a:gd name="T7" fmla="*/ 0 60000 65536"/>
              <a:gd name="T8" fmla="*/ 0 60000 65536"/>
              <a:gd name="T9" fmla="*/ 0 w 491"/>
              <a:gd name="T10" fmla="*/ 0 h 168"/>
              <a:gd name="T11" fmla="*/ 491 w 491"/>
              <a:gd name="T12" fmla="*/ 168 h 1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1" h="168">
                <a:moveTo>
                  <a:pt x="0" y="0"/>
                </a:moveTo>
                <a:lnTo>
                  <a:pt x="234" y="0"/>
                </a:lnTo>
                <a:lnTo>
                  <a:pt x="491" y="168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85" name="Freeform 14"/>
          <p:cNvSpPr>
            <a:spLocks/>
          </p:cNvSpPr>
          <p:nvPr/>
        </p:nvSpPr>
        <p:spPr bwMode="auto">
          <a:xfrm>
            <a:off x="3282950" y="1598613"/>
            <a:ext cx="854075" cy="628650"/>
          </a:xfrm>
          <a:custGeom>
            <a:avLst/>
            <a:gdLst>
              <a:gd name="T0" fmla="*/ 0 w 538"/>
              <a:gd name="T1" fmla="*/ 0 h 396"/>
              <a:gd name="T2" fmla="*/ 2147483647 w 538"/>
              <a:gd name="T3" fmla="*/ 0 h 396"/>
              <a:gd name="T4" fmla="*/ 2147483647 w 538"/>
              <a:gd name="T5" fmla="*/ 2147483647 h 396"/>
              <a:gd name="T6" fmla="*/ 0 60000 65536"/>
              <a:gd name="T7" fmla="*/ 0 60000 65536"/>
              <a:gd name="T8" fmla="*/ 0 60000 65536"/>
              <a:gd name="T9" fmla="*/ 0 w 538"/>
              <a:gd name="T10" fmla="*/ 0 h 396"/>
              <a:gd name="T11" fmla="*/ 538 w 538"/>
              <a:gd name="T12" fmla="*/ 396 h 3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8" h="396">
                <a:moveTo>
                  <a:pt x="0" y="0"/>
                </a:moveTo>
                <a:lnTo>
                  <a:pt x="300" y="0"/>
                </a:lnTo>
                <a:lnTo>
                  <a:pt x="538" y="39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86" name="Line 31"/>
          <p:cNvSpPr>
            <a:spLocks noChangeShapeType="1"/>
          </p:cNvSpPr>
          <p:nvPr/>
        </p:nvSpPr>
        <p:spPr bwMode="auto">
          <a:xfrm flipH="1">
            <a:off x="5091113" y="1150938"/>
            <a:ext cx="76358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87" name="Line 36"/>
          <p:cNvSpPr>
            <a:spLocks noChangeShapeType="1"/>
          </p:cNvSpPr>
          <p:nvPr/>
        </p:nvSpPr>
        <p:spPr bwMode="auto">
          <a:xfrm flipH="1">
            <a:off x="4633913" y="1355725"/>
            <a:ext cx="122078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88" name="Line 37"/>
          <p:cNvSpPr>
            <a:spLocks noChangeShapeType="1"/>
          </p:cNvSpPr>
          <p:nvPr/>
        </p:nvSpPr>
        <p:spPr bwMode="auto">
          <a:xfrm flipH="1">
            <a:off x="5294313" y="1673225"/>
            <a:ext cx="56038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Line 41"/>
          <p:cNvSpPr>
            <a:spLocks noChangeShapeType="1"/>
          </p:cNvSpPr>
          <p:nvPr/>
        </p:nvSpPr>
        <p:spPr bwMode="auto">
          <a:xfrm flipH="1">
            <a:off x="5035550" y="3306763"/>
            <a:ext cx="819150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4" name="Line 51"/>
          <p:cNvSpPr>
            <a:spLocks noChangeShapeType="1"/>
          </p:cNvSpPr>
          <p:nvPr/>
        </p:nvSpPr>
        <p:spPr bwMode="auto">
          <a:xfrm flipH="1">
            <a:off x="4765675" y="3125788"/>
            <a:ext cx="1089025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5" name="Freeform 18"/>
          <p:cNvSpPr>
            <a:spLocks/>
          </p:cNvSpPr>
          <p:nvPr/>
        </p:nvSpPr>
        <p:spPr bwMode="auto">
          <a:xfrm>
            <a:off x="3074988" y="2792413"/>
            <a:ext cx="119062" cy="614362"/>
          </a:xfrm>
          <a:custGeom>
            <a:avLst/>
            <a:gdLst>
              <a:gd name="T0" fmla="*/ 2147483647 w 75"/>
              <a:gd name="T1" fmla="*/ 0 h 387"/>
              <a:gd name="T2" fmla="*/ 2147483647 w 75"/>
              <a:gd name="T3" fmla="*/ 2147483647 h 387"/>
              <a:gd name="T4" fmla="*/ 0 w 75"/>
              <a:gd name="T5" fmla="*/ 2147483647 h 387"/>
              <a:gd name="T6" fmla="*/ 0 60000 65536"/>
              <a:gd name="T7" fmla="*/ 0 60000 65536"/>
              <a:gd name="T8" fmla="*/ 0 60000 65536"/>
              <a:gd name="T9" fmla="*/ 0 w 75"/>
              <a:gd name="T10" fmla="*/ 0 h 387"/>
              <a:gd name="T11" fmla="*/ 75 w 75"/>
              <a:gd name="T12" fmla="*/ 387 h 3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" h="387">
                <a:moveTo>
                  <a:pt x="75" y="0"/>
                </a:moveTo>
                <a:lnTo>
                  <a:pt x="22" y="387"/>
                </a:lnTo>
                <a:lnTo>
                  <a:pt x="0" y="387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6" name="Freeform 19"/>
          <p:cNvSpPr>
            <a:spLocks/>
          </p:cNvSpPr>
          <p:nvPr/>
        </p:nvSpPr>
        <p:spPr bwMode="auto">
          <a:xfrm>
            <a:off x="3013075" y="1982788"/>
            <a:ext cx="779463" cy="838200"/>
          </a:xfrm>
          <a:custGeom>
            <a:avLst/>
            <a:gdLst>
              <a:gd name="T0" fmla="*/ 0 w 491"/>
              <a:gd name="T1" fmla="*/ 0 h 528"/>
              <a:gd name="T2" fmla="*/ 2147483647 w 491"/>
              <a:gd name="T3" fmla="*/ 0 h 528"/>
              <a:gd name="T4" fmla="*/ 2147483647 w 491"/>
              <a:gd name="T5" fmla="*/ 2147483647 h 528"/>
              <a:gd name="T6" fmla="*/ 0 60000 65536"/>
              <a:gd name="T7" fmla="*/ 0 60000 65536"/>
              <a:gd name="T8" fmla="*/ 0 60000 65536"/>
              <a:gd name="T9" fmla="*/ 0 w 491"/>
              <a:gd name="T10" fmla="*/ 0 h 528"/>
              <a:gd name="T11" fmla="*/ 491 w 491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1" h="528">
                <a:moveTo>
                  <a:pt x="0" y="0"/>
                </a:moveTo>
                <a:lnTo>
                  <a:pt x="269" y="0"/>
                </a:lnTo>
                <a:lnTo>
                  <a:pt x="491" y="528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7" name="Freeform 20"/>
          <p:cNvSpPr>
            <a:spLocks/>
          </p:cNvSpPr>
          <p:nvPr/>
        </p:nvSpPr>
        <p:spPr bwMode="auto">
          <a:xfrm>
            <a:off x="2989263" y="2366963"/>
            <a:ext cx="401637" cy="531812"/>
          </a:xfrm>
          <a:custGeom>
            <a:avLst/>
            <a:gdLst>
              <a:gd name="T0" fmla="*/ 0 w 253"/>
              <a:gd name="T1" fmla="*/ 0 h 335"/>
              <a:gd name="T2" fmla="*/ 2147483647 w 253"/>
              <a:gd name="T3" fmla="*/ 0 h 335"/>
              <a:gd name="T4" fmla="*/ 2147483647 w 253"/>
              <a:gd name="T5" fmla="*/ 2147483647 h 335"/>
              <a:gd name="T6" fmla="*/ 0 60000 65536"/>
              <a:gd name="T7" fmla="*/ 0 60000 65536"/>
              <a:gd name="T8" fmla="*/ 0 60000 65536"/>
              <a:gd name="T9" fmla="*/ 0 w 253"/>
              <a:gd name="T10" fmla="*/ 0 h 335"/>
              <a:gd name="T11" fmla="*/ 253 w 253"/>
              <a:gd name="T12" fmla="*/ 335 h 3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3" h="335">
                <a:moveTo>
                  <a:pt x="0" y="0"/>
                </a:moveTo>
                <a:lnTo>
                  <a:pt x="65" y="0"/>
                </a:lnTo>
                <a:lnTo>
                  <a:pt x="253" y="335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8" name="Freeform 22"/>
          <p:cNvSpPr>
            <a:spLocks/>
          </p:cNvSpPr>
          <p:nvPr/>
        </p:nvSpPr>
        <p:spPr bwMode="auto">
          <a:xfrm>
            <a:off x="3022600" y="2246313"/>
            <a:ext cx="377825" cy="539750"/>
          </a:xfrm>
          <a:custGeom>
            <a:avLst/>
            <a:gdLst>
              <a:gd name="T0" fmla="*/ 0 w 238"/>
              <a:gd name="T1" fmla="*/ 0 h 340"/>
              <a:gd name="T2" fmla="*/ 2147483647 w 238"/>
              <a:gd name="T3" fmla="*/ 0 h 340"/>
              <a:gd name="T4" fmla="*/ 2147483647 w 238"/>
              <a:gd name="T5" fmla="*/ 2147483647 h 340"/>
              <a:gd name="T6" fmla="*/ 0 60000 65536"/>
              <a:gd name="T7" fmla="*/ 0 60000 65536"/>
              <a:gd name="T8" fmla="*/ 0 60000 65536"/>
              <a:gd name="T9" fmla="*/ 0 w 238"/>
              <a:gd name="T10" fmla="*/ 0 h 340"/>
              <a:gd name="T11" fmla="*/ 238 w 238"/>
              <a:gd name="T12" fmla="*/ 340 h 3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8" h="340">
                <a:moveTo>
                  <a:pt x="0" y="0"/>
                </a:moveTo>
                <a:lnTo>
                  <a:pt x="67" y="0"/>
                </a:lnTo>
                <a:lnTo>
                  <a:pt x="238" y="34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9" name="Line 26"/>
          <p:cNvSpPr>
            <a:spLocks noChangeShapeType="1"/>
          </p:cNvSpPr>
          <p:nvPr/>
        </p:nvSpPr>
        <p:spPr bwMode="auto">
          <a:xfrm flipH="1" flipV="1">
            <a:off x="4567238" y="2616200"/>
            <a:ext cx="409575" cy="15240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0" name="Line 28"/>
          <p:cNvSpPr>
            <a:spLocks noChangeShapeType="1"/>
          </p:cNvSpPr>
          <p:nvPr/>
        </p:nvSpPr>
        <p:spPr bwMode="auto">
          <a:xfrm>
            <a:off x="5395913" y="877888"/>
            <a:ext cx="461962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1" name="Line 43"/>
          <p:cNvSpPr>
            <a:spLocks noChangeShapeType="1"/>
          </p:cNvSpPr>
          <p:nvPr/>
        </p:nvSpPr>
        <p:spPr bwMode="auto">
          <a:xfrm flipH="1">
            <a:off x="4852988" y="1868488"/>
            <a:ext cx="1001712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" name="Line 48"/>
          <p:cNvSpPr>
            <a:spLocks noChangeShapeType="1"/>
          </p:cNvSpPr>
          <p:nvPr/>
        </p:nvSpPr>
        <p:spPr bwMode="auto">
          <a:xfrm flipH="1">
            <a:off x="5126038" y="2170113"/>
            <a:ext cx="730250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3" name="Line 49"/>
          <p:cNvSpPr>
            <a:spLocks noChangeShapeType="1"/>
          </p:cNvSpPr>
          <p:nvPr/>
        </p:nvSpPr>
        <p:spPr bwMode="auto">
          <a:xfrm flipH="1">
            <a:off x="4921250" y="2513013"/>
            <a:ext cx="939800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4" name="Freeform 24"/>
          <p:cNvSpPr>
            <a:spLocks/>
          </p:cNvSpPr>
          <p:nvPr/>
        </p:nvSpPr>
        <p:spPr bwMode="auto">
          <a:xfrm>
            <a:off x="3211513" y="2100263"/>
            <a:ext cx="379412" cy="673100"/>
          </a:xfrm>
          <a:custGeom>
            <a:avLst/>
            <a:gdLst>
              <a:gd name="T0" fmla="*/ 0 w 239"/>
              <a:gd name="T1" fmla="*/ 0 h 424"/>
              <a:gd name="T2" fmla="*/ 2147483647 w 239"/>
              <a:gd name="T3" fmla="*/ 0 h 424"/>
              <a:gd name="T4" fmla="*/ 2147483647 w 239"/>
              <a:gd name="T5" fmla="*/ 2147483647 h 424"/>
              <a:gd name="T6" fmla="*/ 0 60000 65536"/>
              <a:gd name="T7" fmla="*/ 0 60000 65536"/>
              <a:gd name="T8" fmla="*/ 0 60000 65536"/>
              <a:gd name="T9" fmla="*/ 0 w 239"/>
              <a:gd name="T10" fmla="*/ 0 h 424"/>
              <a:gd name="T11" fmla="*/ 239 w 239"/>
              <a:gd name="T12" fmla="*/ 424 h 4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9" h="424">
                <a:moveTo>
                  <a:pt x="0" y="0"/>
                </a:moveTo>
                <a:lnTo>
                  <a:pt x="42" y="0"/>
                </a:lnTo>
                <a:lnTo>
                  <a:pt x="239" y="424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5" name="Line 50"/>
          <p:cNvSpPr>
            <a:spLocks noChangeShapeType="1"/>
          </p:cNvSpPr>
          <p:nvPr/>
        </p:nvSpPr>
        <p:spPr bwMode="auto">
          <a:xfrm flipH="1">
            <a:off x="4568825" y="2765425"/>
            <a:ext cx="1287463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502" name="Line 41"/>
          <p:cNvSpPr>
            <a:spLocks noChangeShapeType="1"/>
          </p:cNvSpPr>
          <p:nvPr/>
        </p:nvSpPr>
        <p:spPr bwMode="auto">
          <a:xfrm flipH="1">
            <a:off x="5035550" y="3306763"/>
            <a:ext cx="8191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03" name="Line 51"/>
          <p:cNvSpPr>
            <a:spLocks noChangeShapeType="1"/>
          </p:cNvSpPr>
          <p:nvPr/>
        </p:nvSpPr>
        <p:spPr bwMode="auto">
          <a:xfrm flipH="1">
            <a:off x="4765675" y="3125788"/>
            <a:ext cx="10890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04" name="Freeform 18"/>
          <p:cNvSpPr>
            <a:spLocks/>
          </p:cNvSpPr>
          <p:nvPr/>
        </p:nvSpPr>
        <p:spPr bwMode="auto">
          <a:xfrm>
            <a:off x="3074988" y="2792413"/>
            <a:ext cx="119062" cy="614362"/>
          </a:xfrm>
          <a:custGeom>
            <a:avLst/>
            <a:gdLst>
              <a:gd name="T0" fmla="*/ 2147483647 w 75"/>
              <a:gd name="T1" fmla="*/ 0 h 387"/>
              <a:gd name="T2" fmla="*/ 2147483647 w 75"/>
              <a:gd name="T3" fmla="*/ 2147483647 h 387"/>
              <a:gd name="T4" fmla="*/ 0 w 75"/>
              <a:gd name="T5" fmla="*/ 2147483647 h 387"/>
              <a:gd name="T6" fmla="*/ 0 60000 65536"/>
              <a:gd name="T7" fmla="*/ 0 60000 65536"/>
              <a:gd name="T8" fmla="*/ 0 60000 65536"/>
              <a:gd name="T9" fmla="*/ 0 w 75"/>
              <a:gd name="T10" fmla="*/ 0 h 387"/>
              <a:gd name="T11" fmla="*/ 75 w 75"/>
              <a:gd name="T12" fmla="*/ 387 h 3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5" h="387">
                <a:moveTo>
                  <a:pt x="75" y="0"/>
                </a:moveTo>
                <a:lnTo>
                  <a:pt x="22" y="387"/>
                </a:lnTo>
                <a:lnTo>
                  <a:pt x="0" y="387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05" name="Freeform 19"/>
          <p:cNvSpPr>
            <a:spLocks/>
          </p:cNvSpPr>
          <p:nvPr/>
        </p:nvSpPr>
        <p:spPr bwMode="auto">
          <a:xfrm>
            <a:off x="3013075" y="1982788"/>
            <a:ext cx="779463" cy="838200"/>
          </a:xfrm>
          <a:custGeom>
            <a:avLst/>
            <a:gdLst>
              <a:gd name="T0" fmla="*/ 0 w 491"/>
              <a:gd name="T1" fmla="*/ 0 h 528"/>
              <a:gd name="T2" fmla="*/ 2147483647 w 491"/>
              <a:gd name="T3" fmla="*/ 0 h 528"/>
              <a:gd name="T4" fmla="*/ 2147483647 w 491"/>
              <a:gd name="T5" fmla="*/ 2147483647 h 528"/>
              <a:gd name="T6" fmla="*/ 0 60000 65536"/>
              <a:gd name="T7" fmla="*/ 0 60000 65536"/>
              <a:gd name="T8" fmla="*/ 0 60000 65536"/>
              <a:gd name="T9" fmla="*/ 0 w 491"/>
              <a:gd name="T10" fmla="*/ 0 h 528"/>
              <a:gd name="T11" fmla="*/ 491 w 491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1" h="528">
                <a:moveTo>
                  <a:pt x="0" y="0"/>
                </a:moveTo>
                <a:lnTo>
                  <a:pt x="269" y="0"/>
                </a:lnTo>
                <a:lnTo>
                  <a:pt x="491" y="528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06" name="Freeform 20"/>
          <p:cNvSpPr>
            <a:spLocks/>
          </p:cNvSpPr>
          <p:nvPr/>
        </p:nvSpPr>
        <p:spPr bwMode="auto">
          <a:xfrm>
            <a:off x="2989263" y="2366963"/>
            <a:ext cx="401637" cy="531812"/>
          </a:xfrm>
          <a:custGeom>
            <a:avLst/>
            <a:gdLst>
              <a:gd name="T0" fmla="*/ 0 w 253"/>
              <a:gd name="T1" fmla="*/ 0 h 335"/>
              <a:gd name="T2" fmla="*/ 2147483647 w 253"/>
              <a:gd name="T3" fmla="*/ 0 h 335"/>
              <a:gd name="T4" fmla="*/ 2147483647 w 253"/>
              <a:gd name="T5" fmla="*/ 2147483647 h 335"/>
              <a:gd name="T6" fmla="*/ 0 60000 65536"/>
              <a:gd name="T7" fmla="*/ 0 60000 65536"/>
              <a:gd name="T8" fmla="*/ 0 60000 65536"/>
              <a:gd name="T9" fmla="*/ 0 w 253"/>
              <a:gd name="T10" fmla="*/ 0 h 335"/>
              <a:gd name="T11" fmla="*/ 253 w 253"/>
              <a:gd name="T12" fmla="*/ 335 h 3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3" h="335">
                <a:moveTo>
                  <a:pt x="0" y="0"/>
                </a:moveTo>
                <a:lnTo>
                  <a:pt x="65" y="0"/>
                </a:lnTo>
                <a:lnTo>
                  <a:pt x="253" y="335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07" name="Freeform 22"/>
          <p:cNvSpPr>
            <a:spLocks/>
          </p:cNvSpPr>
          <p:nvPr/>
        </p:nvSpPr>
        <p:spPr bwMode="auto">
          <a:xfrm>
            <a:off x="3022600" y="2246313"/>
            <a:ext cx="377825" cy="539750"/>
          </a:xfrm>
          <a:custGeom>
            <a:avLst/>
            <a:gdLst>
              <a:gd name="T0" fmla="*/ 0 w 238"/>
              <a:gd name="T1" fmla="*/ 0 h 340"/>
              <a:gd name="T2" fmla="*/ 2147483647 w 238"/>
              <a:gd name="T3" fmla="*/ 0 h 340"/>
              <a:gd name="T4" fmla="*/ 2147483647 w 238"/>
              <a:gd name="T5" fmla="*/ 2147483647 h 340"/>
              <a:gd name="T6" fmla="*/ 0 60000 65536"/>
              <a:gd name="T7" fmla="*/ 0 60000 65536"/>
              <a:gd name="T8" fmla="*/ 0 60000 65536"/>
              <a:gd name="T9" fmla="*/ 0 w 238"/>
              <a:gd name="T10" fmla="*/ 0 h 340"/>
              <a:gd name="T11" fmla="*/ 238 w 238"/>
              <a:gd name="T12" fmla="*/ 340 h 3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8" h="340">
                <a:moveTo>
                  <a:pt x="0" y="0"/>
                </a:moveTo>
                <a:lnTo>
                  <a:pt x="67" y="0"/>
                </a:lnTo>
                <a:lnTo>
                  <a:pt x="238" y="34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08" name="Line 26"/>
          <p:cNvSpPr>
            <a:spLocks noChangeShapeType="1"/>
          </p:cNvSpPr>
          <p:nvPr/>
        </p:nvSpPr>
        <p:spPr bwMode="auto">
          <a:xfrm flipH="1" flipV="1">
            <a:off x="4567238" y="2616200"/>
            <a:ext cx="409575" cy="152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09" name="Line 28"/>
          <p:cNvSpPr>
            <a:spLocks noChangeShapeType="1"/>
          </p:cNvSpPr>
          <p:nvPr/>
        </p:nvSpPr>
        <p:spPr bwMode="auto">
          <a:xfrm>
            <a:off x="5395913" y="877888"/>
            <a:ext cx="4619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10" name="Line 43"/>
          <p:cNvSpPr>
            <a:spLocks noChangeShapeType="1"/>
          </p:cNvSpPr>
          <p:nvPr/>
        </p:nvSpPr>
        <p:spPr bwMode="auto">
          <a:xfrm flipH="1">
            <a:off x="4852988" y="1868488"/>
            <a:ext cx="100171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11" name="Line 48"/>
          <p:cNvSpPr>
            <a:spLocks noChangeShapeType="1"/>
          </p:cNvSpPr>
          <p:nvPr/>
        </p:nvSpPr>
        <p:spPr bwMode="auto">
          <a:xfrm flipH="1">
            <a:off x="5126038" y="2170113"/>
            <a:ext cx="7302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12" name="Line 49"/>
          <p:cNvSpPr>
            <a:spLocks noChangeShapeType="1"/>
          </p:cNvSpPr>
          <p:nvPr/>
        </p:nvSpPr>
        <p:spPr bwMode="auto">
          <a:xfrm flipH="1">
            <a:off x="4921250" y="2513013"/>
            <a:ext cx="9398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13" name="Freeform 24"/>
          <p:cNvSpPr>
            <a:spLocks/>
          </p:cNvSpPr>
          <p:nvPr/>
        </p:nvSpPr>
        <p:spPr bwMode="auto">
          <a:xfrm>
            <a:off x="3211513" y="2100263"/>
            <a:ext cx="379412" cy="673100"/>
          </a:xfrm>
          <a:custGeom>
            <a:avLst/>
            <a:gdLst>
              <a:gd name="T0" fmla="*/ 0 w 239"/>
              <a:gd name="T1" fmla="*/ 0 h 424"/>
              <a:gd name="T2" fmla="*/ 2147483647 w 239"/>
              <a:gd name="T3" fmla="*/ 0 h 424"/>
              <a:gd name="T4" fmla="*/ 2147483647 w 239"/>
              <a:gd name="T5" fmla="*/ 2147483647 h 424"/>
              <a:gd name="T6" fmla="*/ 0 60000 65536"/>
              <a:gd name="T7" fmla="*/ 0 60000 65536"/>
              <a:gd name="T8" fmla="*/ 0 60000 65536"/>
              <a:gd name="T9" fmla="*/ 0 w 239"/>
              <a:gd name="T10" fmla="*/ 0 h 424"/>
              <a:gd name="T11" fmla="*/ 239 w 239"/>
              <a:gd name="T12" fmla="*/ 424 h 4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9" h="424">
                <a:moveTo>
                  <a:pt x="0" y="0"/>
                </a:moveTo>
                <a:lnTo>
                  <a:pt x="42" y="0"/>
                </a:lnTo>
                <a:lnTo>
                  <a:pt x="239" y="42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14" name="Line 50"/>
          <p:cNvSpPr>
            <a:spLocks noChangeShapeType="1"/>
          </p:cNvSpPr>
          <p:nvPr/>
        </p:nvSpPr>
        <p:spPr bwMode="auto">
          <a:xfrm flipH="1">
            <a:off x="4568825" y="2765425"/>
            <a:ext cx="12874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Line 33"/>
          <p:cNvSpPr>
            <a:spLocks noChangeShapeType="1"/>
          </p:cNvSpPr>
          <p:nvPr/>
        </p:nvSpPr>
        <p:spPr bwMode="auto">
          <a:xfrm flipH="1">
            <a:off x="5308600" y="4389438"/>
            <a:ext cx="695325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3" name="Line 35"/>
          <p:cNvSpPr>
            <a:spLocks noChangeShapeType="1"/>
          </p:cNvSpPr>
          <p:nvPr/>
        </p:nvSpPr>
        <p:spPr bwMode="auto">
          <a:xfrm flipH="1">
            <a:off x="5307013" y="5848350"/>
            <a:ext cx="695325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4" name="Line 45"/>
          <p:cNvSpPr>
            <a:spLocks noChangeShapeType="1"/>
          </p:cNvSpPr>
          <p:nvPr/>
        </p:nvSpPr>
        <p:spPr bwMode="auto">
          <a:xfrm flipH="1">
            <a:off x="4887913" y="4648200"/>
            <a:ext cx="1123950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5" name="Line 47"/>
          <p:cNvSpPr>
            <a:spLocks noChangeShapeType="1"/>
          </p:cNvSpPr>
          <p:nvPr/>
        </p:nvSpPr>
        <p:spPr bwMode="auto">
          <a:xfrm flipH="1">
            <a:off x="5057775" y="5078413"/>
            <a:ext cx="955675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6" name="Freeform 54"/>
          <p:cNvSpPr>
            <a:spLocks/>
          </p:cNvSpPr>
          <p:nvPr/>
        </p:nvSpPr>
        <p:spPr bwMode="auto">
          <a:xfrm>
            <a:off x="4938713" y="5278438"/>
            <a:ext cx="1082675" cy="71437"/>
          </a:xfrm>
          <a:custGeom>
            <a:avLst/>
            <a:gdLst>
              <a:gd name="T0" fmla="*/ 2147483647 w 682"/>
              <a:gd name="T1" fmla="*/ 0 h 45"/>
              <a:gd name="T2" fmla="*/ 2147483647 w 682"/>
              <a:gd name="T3" fmla="*/ 0 h 45"/>
              <a:gd name="T4" fmla="*/ 0 w 682"/>
              <a:gd name="T5" fmla="*/ 2147483647 h 45"/>
              <a:gd name="T6" fmla="*/ 0 60000 65536"/>
              <a:gd name="T7" fmla="*/ 0 60000 65536"/>
              <a:gd name="T8" fmla="*/ 0 60000 65536"/>
              <a:gd name="T9" fmla="*/ 0 w 682"/>
              <a:gd name="T10" fmla="*/ 0 h 45"/>
              <a:gd name="T11" fmla="*/ 682 w 682"/>
              <a:gd name="T12" fmla="*/ 45 h 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2" h="45">
                <a:moveTo>
                  <a:pt x="682" y="0"/>
                </a:moveTo>
                <a:lnTo>
                  <a:pt x="83" y="0"/>
                </a:lnTo>
                <a:lnTo>
                  <a:pt x="0" y="45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7" name="Line 55"/>
          <p:cNvSpPr>
            <a:spLocks noChangeShapeType="1"/>
          </p:cNvSpPr>
          <p:nvPr/>
        </p:nvSpPr>
        <p:spPr bwMode="auto">
          <a:xfrm flipH="1">
            <a:off x="4940300" y="5278438"/>
            <a:ext cx="125413" cy="2047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8" name="Freeform 56"/>
          <p:cNvSpPr>
            <a:spLocks/>
          </p:cNvSpPr>
          <p:nvPr/>
        </p:nvSpPr>
        <p:spPr bwMode="auto">
          <a:xfrm>
            <a:off x="4718050" y="4060825"/>
            <a:ext cx="1289050" cy="263525"/>
          </a:xfrm>
          <a:custGeom>
            <a:avLst/>
            <a:gdLst>
              <a:gd name="T0" fmla="*/ 0 w 812"/>
              <a:gd name="T1" fmla="*/ 2147483647 h 166"/>
              <a:gd name="T2" fmla="*/ 2147483647 w 812"/>
              <a:gd name="T3" fmla="*/ 0 h 166"/>
              <a:gd name="T4" fmla="*/ 2147483647 w 812"/>
              <a:gd name="T5" fmla="*/ 0 h 166"/>
              <a:gd name="T6" fmla="*/ 0 60000 65536"/>
              <a:gd name="T7" fmla="*/ 0 60000 65536"/>
              <a:gd name="T8" fmla="*/ 0 60000 65536"/>
              <a:gd name="T9" fmla="*/ 0 w 812"/>
              <a:gd name="T10" fmla="*/ 0 h 166"/>
              <a:gd name="T11" fmla="*/ 812 w 812"/>
              <a:gd name="T12" fmla="*/ 166 h 1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2" h="166">
                <a:moveTo>
                  <a:pt x="0" y="166"/>
                </a:moveTo>
                <a:lnTo>
                  <a:pt x="115" y="0"/>
                </a:lnTo>
                <a:lnTo>
                  <a:pt x="812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9" name="Freeform 59"/>
          <p:cNvSpPr>
            <a:spLocks/>
          </p:cNvSpPr>
          <p:nvPr/>
        </p:nvSpPr>
        <p:spPr bwMode="auto">
          <a:xfrm>
            <a:off x="3300413" y="4540250"/>
            <a:ext cx="1227137" cy="639763"/>
          </a:xfrm>
          <a:custGeom>
            <a:avLst/>
            <a:gdLst>
              <a:gd name="T0" fmla="*/ 2147483647 w 773"/>
              <a:gd name="T1" fmla="*/ 2147483647 h 403"/>
              <a:gd name="T2" fmla="*/ 2147483647 w 773"/>
              <a:gd name="T3" fmla="*/ 0 h 403"/>
              <a:gd name="T4" fmla="*/ 0 w 773"/>
              <a:gd name="T5" fmla="*/ 0 h 403"/>
              <a:gd name="T6" fmla="*/ 0 60000 65536"/>
              <a:gd name="T7" fmla="*/ 0 60000 65536"/>
              <a:gd name="T8" fmla="*/ 0 60000 65536"/>
              <a:gd name="T9" fmla="*/ 0 w 773"/>
              <a:gd name="T10" fmla="*/ 0 h 403"/>
              <a:gd name="T11" fmla="*/ 773 w 773"/>
              <a:gd name="T12" fmla="*/ 403 h 4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3" h="403">
                <a:moveTo>
                  <a:pt x="773" y="403"/>
                </a:moveTo>
                <a:lnTo>
                  <a:pt x="309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0" name="Freeform 61"/>
          <p:cNvSpPr>
            <a:spLocks/>
          </p:cNvSpPr>
          <p:nvPr/>
        </p:nvSpPr>
        <p:spPr bwMode="auto">
          <a:xfrm>
            <a:off x="3100388" y="4987925"/>
            <a:ext cx="604837" cy="174625"/>
          </a:xfrm>
          <a:custGeom>
            <a:avLst/>
            <a:gdLst>
              <a:gd name="T0" fmla="*/ 2147483647 w 381"/>
              <a:gd name="T1" fmla="*/ 2147483647 h 110"/>
              <a:gd name="T2" fmla="*/ 2147483647 w 381"/>
              <a:gd name="T3" fmla="*/ 0 h 110"/>
              <a:gd name="T4" fmla="*/ 0 w 381"/>
              <a:gd name="T5" fmla="*/ 0 h 110"/>
              <a:gd name="T6" fmla="*/ 0 60000 65536"/>
              <a:gd name="T7" fmla="*/ 0 60000 65536"/>
              <a:gd name="T8" fmla="*/ 0 60000 65536"/>
              <a:gd name="T9" fmla="*/ 0 w 381"/>
              <a:gd name="T10" fmla="*/ 0 h 110"/>
              <a:gd name="T11" fmla="*/ 381 w 381"/>
              <a:gd name="T12" fmla="*/ 110 h 1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1" h="110">
                <a:moveTo>
                  <a:pt x="381" y="110"/>
                </a:moveTo>
                <a:lnTo>
                  <a:pt x="280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1" name="Line 63"/>
          <p:cNvSpPr>
            <a:spLocks noChangeShapeType="1"/>
          </p:cNvSpPr>
          <p:nvPr/>
        </p:nvSpPr>
        <p:spPr bwMode="auto">
          <a:xfrm>
            <a:off x="3027363" y="5326063"/>
            <a:ext cx="773112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2" name="Freeform 65"/>
          <p:cNvSpPr>
            <a:spLocks/>
          </p:cNvSpPr>
          <p:nvPr/>
        </p:nvSpPr>
        <p:spPr bwMode="auto">
          <a:xfrm>
            <a:off x="3005138" y="5383213"/>
            <a:ext cx="719137" cy="60325"/>
          </a:xfrm>
          <a:custGeom>
            <a:avLst/>
            <a:gdLst>
              <a:gd name="T0" fmla="*/ 0 w 453"/>
              <a:gd name="T1" fmla="*/ 2147483647 h 38"/>
              <a:gd name="T2" fmla="*/ 2147483647 w 453"/>
              <a:gd name="T3" fmla="*/ 2147483647 h 38"/>
              <a:gd name="T4" fmla="*/ 2147483647 w 453"/>
              <a:gd name="T5" fmla="*/ 0 h 38"/>
              <a:gd name="T6" fmla="*/ 0 60000 65536"/>
              <a:gd name="T7" fmla="*/ 0 60000 65536"/>
              <a:gd name="T8" fmla="*/ 0 60000 65536"/>
              <a:gd name="T9" fmla="*/ 0 w 453"/>
              <a:gd name="T10" fmla="*/ 0 h 38"/>
              <a:gd name="T11" fmla="*/ 453 w 453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3" h="38">
                <a:moveTo>
                  <a:pt x="0" y="38"/>
                </a:moveTo>
                <a:lnTo>
                  <a:pt x="383" y="38"/>
                </a:lnTo>
                <a:lnTo>
                  <a:pt x="453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3" name="Freeform 67"/>
          <p:cNvSpPr>
            <a:spLocks/>
          </p:cNvSpPr>
          <p:nvPr/>
        </p:nvSpPr>
        <p:spPr bwMode="auto">
          <a:xfrm>
            <a:off x="3005138" y="5475288"/>
            <a:ext cx="866775" cy="173037"/>
          </a:xfrm>
          <a:custGeom>
            <a:avLst/>
            <a:gdLst>
              <a:gd name="T0" fmla="*/ 0 w 546"/>
              <a:gd name="T1" fmla="*/ 2147483647 h 109"/>
              <a:gd name="T2" fmla="*/ 2147483647 w 546"/>
              <a:gd name="T3" fmla="*/ 2147483647 h 109"/>
              <a:gd name="T4" fmla="*/ 2147483647 w 546"/>
              <a:gd name="T5" fmla="*/ 0 h 109"/>
              <a:gd name="T6" fmla="*/ 0 60000 65536"/>
              <a:gd name="T7" fmla="*/ 0 60000 65536"/>
              <a:gd name="T8" fmla="*/ 0 60000 65536"/>
              <a:gd name="T9" fmla="*/ 0 w 546"/>
              <a:gd name="T10" fmla="*/ 0 h 109"/>
              <a:gd name="T11" fmla="*/ 546 w 546"/>
              <a:gd name="T12" fmla="*/ 109 h 1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6" h="109">
                <a:moveTo>
                  <a:pt x="0" y="109"/>
                </a:moveTo>
                <a:lnTo>
                  <a:pt x="411" y="109"/>
                </a:lnTo>
                <a:lnTo>
                  <a:pt x="546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4" name="Freeform 69"/>
          <p:cNvSpPr>
            <a:spLocks/>
          </p:cNvSpPr>
          <p:nvPr/>
        </p:nvSpPr>
        <p:spPr bwMode="auto">
          <a:xfrm>
            <a:off x="3016250" y="5673725"/>
            <a:ext cx="1079500" cy="173038"/>
          </a:xfrm>
          <a:custGeom>
            <a:avLst/>
            <a:gdLst>
              <a:gd name="T0" fmla="*/ 0 w 680"/>
              <a:gd name="T1" fmla="*/ 2147483647 h 109"/>
              <a:gd name="T2" fmla="*/ 2147483647 w 680"/>
              <a:gd name="T3" fmla="*/ 2147483647 h 109"/>
              <a:gd name="T4" fmla="*/ 2147483647 w 680"/>
              <a:gd name="T5" fmla="*/ 0 h 109"/>
              <a:gd name="T6" fmla="*/ 0 60000 65536"/>
              <a:gd name="T7" fmla="*/ 0 60000 65536"/>
              <a:gd name="T8" fmla="*/ 0 60000 65536"/>
              <a:gd name="T9" fmla="*/ 0 w 680"/>
              <a:gd name="T10" fmla="*/ 0 h 109"/>
              <a:gd name="T11" fmla="*/ 680 w 680"/>
              <a:gd name="T12" fmla="*/ 109 h 1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0" h="109">
                <a:moveTo>
                  <a:pt x="0" y="109"/>
                </a:moveTo>
                <a:lnTo>
                  <a:pt x="452" y="109"/>
                </a:lnTo>
                <a:lnTo>
                  <a:pt x="68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5" name="Freeform 76"/>
          <p:cNvSpPr>
            <a:spLocks/>
          </p:cNvSpPr>
          <p:nvPr/>
        </p:nvSpPr>
        <p:spPr bwMode="auto">
          <a:xfrm>
            <a:off x="4857750" y="4483100"/>
            <a:ext cx="1158875" cy="33338"/>
          </a:xfrm>
          <a:custGeom>
            <a:avLst/>
            <a:gdLst>
              <a:gd name="T0" fmla="*/ 0 w 730"/>
              <a:gd name="T1" fmla="*/ 0 h 21"/>
              <a:gd name="T2" fmla="*/ 2147483647 w 730"/>
              <a:gd name="T3" fmla="*/ 2147483647 h 21"/>
              <a:gd name="T4" fmla="*/ 2147483647 w 730"/>
              <a:gd name="T5" fmla="*/ 2147483647 h 21"/>
              <a:gd name="T6" fmla="*/ 0 60000 65536"/>
              <a:gd name="T7" fmla="*/ 0 60000 65536"/>
              <a:gd name="T8" fmla="*/ 0 60000 65536"/>
              <a:gd name="T9" fmla="*/ 0 w 730"/>
              <a:gd name="T10" fmla="*/ 0 h 21"/>
              <a:gd name="T11" fmla="*/ 730 w 730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30" h="21">
                <a:moveTo>
                  <a:pt x="0" y="0"/>
                </a:moveTo>
                <a:lnTo>
                  <a:pt x="30" y="21"/>
                </a:lnTo>
                <a:lnTo>
                  <a:pt x="730" y="21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529" name="Line 33"/>
          <p:cNvSpPr>
            <a:spLocks noChangeShapeType="1"/>
          </p:cNvSpPr>
          <p:nvPr/>
        </p:nvSpPr>
        <p:spPr bwMode="auto">
          <a:xfrm flipH="1">
            <a:off x="5308600" y="4389438"/>
            <a:ext cx="6953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0" name="Line 35"/>
          <p:cNvSpPr>
            <a:spLocks noChangeShapeType="1"/>
          </p:cNvSpPr>
          <p:nvPr/>
        </p:nvSpPr>
        <p:spPr bwMode="auto">
          <a:xfrm flipH="1">
            <a:off x="5307013" y="5848350"/>
            <a:ext cx="6953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1" name="Line 45"/>
          <p:cNvSpPr>
            <a:spLocks noChangeShapeType="1"/>
          </p:cNvSpPr>
          <p:nvPr/>
        </p:nvSpPr>
        <p:spPr bwMode="auto">
          <a:xfrm flipH="1">
            <a:off x="4887913" y="4648200"/>
            <a:ext cx="11239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2" name="Line 47"/>
          <p:cNvSpPr>
            <a:spLocks noChangeShapeType="1"/>
          </p:cNvSpPr>
          <p:nvPr/>
        </p:nvSpPr>
        <p:spPr bwMode="auto">
          <a:xfrm flipH="1">
            <a:off x="5057775" y="5078413"/>
            <a:ext cx="9556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3" name="Freeform 54"/>
          <p:cNvSpPr>
            <a:spLocks/>
          </p:cNvSpPr>
          <p:nvPr/>
        </p:nvSpPr>
        <p:spPr bwMode="auto">
          <a:xfrm>
            <a:off x="4938713" y="5278438"/>
            <a:ext cx="1082675" cy="71437"/>
          </a:xfrm>
          <a:custGeom>
            <a:avLst/>
            <a:gdLst>
              <a:gd name="T0" fmla="*/ 2147483647 w 682"/>
              <a:gd name="T1" fmla="*/ 0 h 45"/>
              <a:gd name="T2" fmla="*/ 2147483647 w 682"/>
              <a:gd name="T3" fmla="*/ 0 h 45"/>
              <a:gd name="T4" fmla="*/ 0 w 682"/>
              <a:gd name="T5" fmla="*/ 2147483647 h 45"/>
              <a:gd name="T6" fmla="*/ 0 60000 65536"/>
              <a:gd name="T7" fmla="*/ 0 60000 65536"/>
              <a:gd name="T8" fmla="*/ 0 60000 65536"/>
              <a:gd name="T9" fmla="*/ 0 w 682"/>
              <a:gd name="T10" fmla="*/ 0 h 45"/>
              <a:gd name="T11" fmla="*/ 682 w 682"/>
              <a:gd name="T12" fmla="*/ 45 h 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2" h="45">
                <a:moveTo>
                  <a:pt x="682" y="0"/>
                </a:moveTo>
                <a:lnTo>
                  <a:pt x="83" y="0"/>
                </a:lnTo>
                <a:lnTo>
                  <a:pt x="0" y="45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4" name="Line 55"/>
          <p:cNvSpPr>
            <a:spLocks noChangeShapeType="1"/>
          </p:cNvSpPr>
          <p:nvPr/>
        </p:nvSpPr>
        <p:spPr bwMode="auto">
          <a:xfrm flipH="1">
            <a:off x="4940300" y="5278438"/>
            <a:ext cx="125413" cy="2047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5" name="Freeform 56"/>
          <p:cNvSpPr>
            <a:spLocks/>
          </p:cNvSpPr>
          <p:nvPr/>
        </p:nvSpPr>
        <p:spPr bwMode="auto">
          <a:xfrm>
            <a:off x="4718050" y="4060825"/>
            <a:ext cx="1289050" cy="263525"/>
          </a:xfrm>
          <a:custGeom>
            <a:avLst/>
            <a:gdLst>
              <a:gd name="T0" fmla="*/ 0 w 812"/>
              <a:gd name="T1" fmla="*/ 2147483647 h 166"/>
              <a:gd name="T2" fmla="*/ 2147483647 w 812"/>
              <a:gd name="T3" fmla="*/ 0 h 166"/>
              <a:gd name="T4" fmla="*/ 2147483647 w 812"/>
              <a:gd name="T5" fmla="*/ 0 h 166"/>
              <a:gd name="T6" fmla="*/ 0 60000 65536"/>
              <a:gd name="T7" fmla="*/ 0 60000 65536"/>
              <a:gd name="T8" fmla="*/ 0 60000 65536"/>
              <a:gd name="T9" fmla="*/ 0 w 812"/>
              <a:gd name="T10" fmla="*/ 0 h 166"/>
              <a:gd name="T11" fmla="*/ 812 w 812"/>
              <a:gd name="T12" fmla="*/ 166 h 1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2" h="166">
                <a:moveTo>
                  <a:pt x="0" y="166"/>
                </a:moveTo>
                <a:lnTo>
                  <a:pt x="115" y="0"/>
                </a:lnTo>
                <a:lnTo>
                  <a:pt x="812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6" name="Freeform 59"/>
          <p:cNvSpPr>
            <a:spLocks/>
          </p:cNvSpPr>
          <p:nvPr/>
        </p:nvSpPr>
        <p:spPr bwMode="auto">
          <a:xfrm>
            <a:off x="3300413" y="4540250"/>
            <a:ext cx="1227137" cy="639763"/>
          </a:xfrm>
          <a:custGeom>
            <a:avLst/>
            <a:gdLst>
              <a:gd name="T0" fmla="*/ 2147483647 w 773"/>
              <a:gd name="T1" fmla="*/ 2147483647 h 403"/>
              <a:gd name="T2" fmla="*/ 2147483647 w 773"/>
              <a:gd name="T3" fmla="*/ 0 h 403"/>
              <a:gd name="T4" fmla="*/ 0 w 773"/>
              <a:gd name="T5" fmla="*/ 0 h 403"/>
              <a:gd name="T6" fmla="*/ 0 60000 65536"/>
              <a:gd name="T7" fmla="*/ 0 60000 65536"/>
              <a:gd name="T8" fmla="*/ 0 60000 65536"/>
              <a:gd name="T9" fmla="*/ 0 w 773"/>
              <a:gd name="T10" fmla="*/ 0 h 403"/>
              <a:gd name="T11" fmla="*/ 773 w 773"/>
              <a:gd name="T12" fmla="*/ 403 h 4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3" h="403">
                <a:moveTo>
                  <a:pt x="773" y="403"/>
                </a:moveTo>
                <a:lnTo>
                  <a:pt x="309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7" name="Freeform 61"/>
          <p:cNvSpPr>
            <a:spLocks/>
          </p:cNvSpPr>
          <p:nvPr/>
        </p:nvSpPr>
        <p:spPr bwMode="auto">
          <a:xfrm>
            <a:off x="3100388" y="4987925"/>
            <a:ext cx="604837" cy="174625"/>
          </a:xfrm>
          <a:custGeom>
            <a:avLst/>
            <a:gdLst>
              <a:gd name="T0" fmla="*/ 2147483647 w 381"/>
              <a:gd name="T1" fmla="*/ 2147483647 h 110"/>
              <a:gd name="T2" fmla="*/ 2147483647 w 381"/>
              <a:gd name="T3" fmla="*/ 0 h 110"/>
              <a:gd name="T4" fmla="*/ 0 w 381"/>
              <a:gd name="T5" fmla="*/ 0 h 110"/>
              <a:gd name="T6" fmla="*/ 0 60000 65536"/>
              <a:gd name="T7" fmla="*/ 0 60000 65536"/>
              <a:gd name="T8" fmla="*/ 0 60000 65536"/>
              <a:gd name="T9" fmla="*/ 0 w 381"/>
              <a:gd name="T10" fmla="*/ 0 h 110"/>
              <a:gd name="T11" fmla="*/ 381 w 381"/>
              <a:gd name="T12" fmla="*/ 110 h 1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1" h="110">
                <a:moveTo>
                  <a:pt x="381" y="110"/>
                </a:moveTo>
                <a:lnTo>
                  <a:pt x="28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8" name="Line 63"/>
          <p:cNvSpPr>
            <a:spLocks noChangeShapeType="1"/>
          </p:cNvSpPr>
          <p:nvPr/>
        </p:nvSpPr>
        <p:spPr bwMode="auto">
          <a:xfrm>
            <a:off x="3027363" y="5326063"/>
            <a:ext cx="77311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39" name="Freeform 65"/>
          <p:cNvSpPr>
            <a:spLocks/>
          </p:cNvSpPr>
          <p:nvPr/>
        </p:nvSpPr>
        <p:spPr bwMode="auto">
          <a:xfrm>
            <a:off x="3005138" y="5383213"/>
            <a:ext cx="719137" cy="60325"/>
          </a:xfrm>
          <a:custGeom>
            <a:avLst/>
            <a:gdLst>
              <a:gd name="T0" fmla="*/ 0 w 453"/>
              <a:gd name="T1" fmla="*/ 2147483647 h 38"/>
              <a:gd name="T2" fmla="*/ 2147483647 w 453"/>
              <a:gd name="T3" fmla="*/ 2147483647 h 38"/>
              <a:gd name="T4" fmla="*/ 2147483647 w 453"/>
              <a:gd name="T5" fmla="*/ 0 h 38"/>
              <a:gd name="T6" fmla="*/ 0 60000 65536"/>
              <a:gd name="T7" fmla="*/ 0 60000 65536"/>
              <a:gd name="T8" fmla="*/ 0 60000 65536"/>
              <a:gd name="T9" fmla="*/ 0 w 453"/>
              <a:gd name="T10" fmla="*/ 0 h 38"/>
              <a:gd name="T11" fmla="*/ 453 w 453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3" h="38">
                <a:moveTo>
                  <a:pt x="0" y="38"/>
                </a:moveTo>
                <a:lnTo>
                  <a:pt x="383" y="38"/>
                </a:lnTo>
                <a:lnTo>
                  <a:pt x="453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40" name="Freeform 67"/>
          <p:cNvSpPr>
            <a:spLocks/>
          </p:cNvSpPr>
          <p:nvPr/>
        </p:nvSpPr>
        <p:spPr bwMode="auto">
          <a:xfrm>
            <a:off x="3005138" y="5475288"/>
            <a:ext cx="866775" cy="173037"/>
          </a:xfrm>
          <a:custGeom>
            <a:avLst/>
            <a:gdLst>
              <a:gd name="T0" fmla="*/ 0 w 546"/>
              <a:gd name="T1" fmla="*/ 2147483647 h 109"/>
              <a:gd name="T2" fmla="*/ 2147483647 w 546"/>
              <a:gd name="T3" fmla="*/ 2147483647 h 109"/>
              <a:gd name="T4" fmla="*/ 2147483647 w 546"/>
              <a:gd name="T5" fmla="*/ 0 h 109"/>
              <a:gd name="T6" fmla="*/ 0 60000 65536"/>
              <a:gd name="T7" fmla="*/ 0 60000 65536"/>
              <a:gd name="T8" fmla="*/ 0 60000 65536"/>
              <a:gd name="T9" fmla="*/ 0 w 546"/>
              <a:gd name="T10" fmla="*/ 0 h 109"/>
              <a:gd name="T11" fmla="*/ 546 w 546"/>
              <a:gd name="T12" fmla="*/ 109 h 1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6" h="109">
                <a:moveTo>
                  <a:pt x="0" y="109"/>
                </a:moveTo>
                <a:lnTo>
                  <a:pt x="411" y="109"/>
                </a:lnTo>
                <a:lnTo>
                  <a:pt x="546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41" name="Freeform 69"/>
          <p:cNvSpPr>
            <a:spLocks/>
          </p:cNvSpPr>
          <p:nvPr/>
        </p:nvSpPr>
        <p:spPr bwMode="auto">
          <a:xfrm>
            <a:off x="3016250" y="5673725"/>
            <a:ext cx="1079500" cy="173038"/>
          </a:xfrm>
          <a:custGeom>
            <a:avLst/>
            <a:gdLst>
              <a:gd name="T0" fmla="*/ 0 w 680"/>
              <a:gd name="T1" fmla="*/ 2147483647 h 109"/>
              <a:gd name="T2" fmla="*/ 2147483647 w 680"/>
              <a:gd name="T3" fmla="*/ 2147483647 h 109"/>
              <a:gd name="T4" fmla="*/ 2147483647 w 680"/>
              <a:gd name="T5" fmla="*/ 0 h 109"/>
              <a:gd name="T6" fmla="*/ 0 60000 65536"/>
              <a:gd name="T7" fmla="*/ 0 60000 65536"/>
              <a:gd name="T8" fmla="*/ 0 60000 65536"/>
              <a:gd name="T9" fmla="*/ 0 w 680"/>
              <a:gd name="T10" fmla="*/ 0 h 109"/>
              <a:gd name="T11" fmla="*/ 680 w 680"/>
              <a:gd name="T12" fmla="*/ 109 h 1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0" h="109">
                <a:moveTo>
                  <a:pt x="0" y="109"/>
                </a:moveTo>
                <a:lnTo>
                  <a:pt x="452" y="109"/>
                </a:lnTo>
                <a:lnTo>
                  <a:pt x="68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42" name="Freeform 76"/>
          <p:cNvSpPr>
            <a:spLocks/>
          </p:cNvSpPr>
          <p:nvPr/>
        </p:nvSpPr>
        <p:spPr bwMode="auto">
          <a:xfrm>
            <a:off x="4857750" y="4483100"/>
            <a:ext cx="1158875" cy="33338"/>
          </a:xfrm>
          <a:custGeom>
            <a:avLst/>
            <a:gdLst>
              <a:gd name="T0" fmla="*/ 0 w 730"/>
              <a:gd name="T1" fmla="*/ 0 h 21"/>
              <a:gd name="T2" fmla="*/ 2147483647 w 730"/>
              <a:gd name="T3" fmla="*/ 2147483647 h 21"/>
              <a:gd name="T4" fmla="*/ 2147483647 w 730"/>
              <a:gd name="T5" fmla="*/ 2147483647 h 21"/>
              <a:gd name="T6" fmla="*/ 0 60000 65536"/>
              <a:gd name="T7" fmla="*/ 0 60000 65536"/>
              <a:gd name="T8" fmla="*/ 0 60000 65536"/>
              <a:gd name="T9" fmla="*/ 0 w 730"/>
              <a:gd name="T10" fmla="*/ 0 h 21"/>
              <a:gd name="T11" fmla="*/ 730 w 730"/>
              <a:gd name="T12" fmla="*/ 21 h 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30" h="21">
                <a:moveTo>
                  <a:pt x="0" y="0"/>
                </a:moveTo>
                <a:lnTo>
                  <a:pt x="30" y="21"/>
                </a:lnTo>
                <a:lnTo>
                  <a:pt x="730" y="21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Fig. 25.13</a:t>
            </a:r>
          </a:p>
        </p:txBody>
      </p:sp>
      <p:sp>
        <p:nvSpPr>
          <p:cNvPr id="19459" name="Rectangle 5"/>
          <p:cNvSpPr>
            <a:spLocks noChangeArrowheads="1"/>
          </p:cNvSpPr>
          <p:nvPr/>
        </p:nvSpPr>
        <p:spPr bwMode="auto">
          <a:xfrm>
            <a:off x="701675" y="6515100"/>
            <a:ext cx="7740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d: ©Steve Gschmeissner/Science Source</a:t>
            </a:r>
          </a:p>
        </p:txBody>
      </p:sp>
      <p:pic>
        <p:nvPicPr>
          <p:cNvPr id="19460" name="Picture 105" descr="sal03717_25_13-new"/>
          <p:cNvPicPr>
            <a:picLocks noChangeAspect="1" noChangeArrowheads="1"/>
          </p:cNvPicPr>
          <p:nvPr/>
        </p:nvPicPr>
        <p:blipFill>
          <a:blip r:embed="rId3"/>
          <a:srcRect t="3221" b="7425"/>
          <a:stretch>
            <a:fillRect/>
          </a:stretch>
        </p:blipFill>
        <p:spPr bwMode="auto">
          <a:xfrm>
            <a:off x="1912938" y="325438"/>
            <a:ext cx="5683250" cy="624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Freeform 7"/>
          <p:cNvSpPr>
            <a:spLocks/>
          </p:cNvSpPr>
          <p:nvPr/>
        </p:nvSpPr>
        <p:spPr bwMode="auto">
          <a:xfrm>
            <a:off x="6453188" y="3168650"/>
            <a:ext cx="66675" cy="87313"/>
          </a:xfrm>
          <a:custGeom>
            <a:avLst/>
            <a:gdLst>
              <a:gd name="T0" fmla="*/ 2147483647 w 35"/>
              <a:gd name="T1" fmla="*/ 0 h 45"/>
              <a:gd name="T2" fmla="*/ 0 w 35"/>
              <a:gd name="T3" fmla="*/ 0 h 45"/>
              <a:gd name="T4" fmla="*/ 0 w 35"/>
              <a:gd name="T5" fmla="*/ 2147483647 h 45"/>
              <a:gd name="T6" fmla="*/ 2147483647 w 35"/>
              <a:gd name="T7" fmla="*/ 2147483647 h 45"/>
              <a:gd name="T8" fmla="*/ 2147483647 w 35"/>
              <a:gd name="T9" fmla="*/ 0 h 45"/>
              <a:gd name="T10" fmla="*/ 2147483647 w 35"/>
              <a:gd name="T11" fmla="*/ 0 h 45"/>
              <a:gd name="T12" fmla="*/ 2147483647 w 35"/>
              <a:gd name="T13" fmla="*/ 0 h 45"/>
              <a:gd name="T14" fmla="*/ 2147483647 w 35"/>
              <a:gd name="T15" fmla="*/ 2147483647 h 45"/>
              <a:gd name="T16" fmla="*/ 2147483647 w 35"/>
              <a:gd name="T17" fmla="*/ 2147483647 h 45"/>
              <a:gd name="T18" fmla="*/ 2147483647 w 35"/>
              <a:gd name="T19" fmla="*/ 2147483647 h 45"/>
              <a:gd name="T20" fmla="*/ 2147483647 w 35"/>
              <a:gd name="T21" fmla="*/ 2147483647 h 45"/>
              <a:gd name="T22" fmla="*/ 2147483647 w 35"/>
              <a:gd name="T23" fmla="*/ 2147483647 h 45"/>
              <a:gd name="T24" fmla="*/ 2147483647 w 35"/>
              <a:gd name="T25" fmla="*/ 2147483647 h 45"/>
              <a:gd name="T26" fmla="*/ 2147483647 w 35"/>
              <a:gd name="T27" fmla="*/ 2147483647 h 45"/>
              <a:gd name="T28" fmla="*/ 2147483647 w 35"/>
              <a:gd name="T29" fmla="*/ 2147483647 h 45"/>
              <a:gd name="T30" fmla="*/ 2147483647 w 35"/>
              <a:gd name="T31" fmla="*/ 2147483647 h 45"/>
              <a:gd name="T32" fmla="*/ 2147483647 w 35"/>
              <a:gd name="T33" fmla="*/ 2147483647 h 45"/>
              <a:gd name="T34" fmla="*/ 2147483647 w 35"/>
              <a:gd name="T35" fmla="*/ 2147483647 h 45"/>
              <a:gd name="T36" fmla="*/ 2147483647 w 35"/>
              <a:gd name="T37" fmla="*/ 0 h 4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5"/>
              <a:gd name="T58" fmla="*/ 0 h 45"/>
              <a:gd name="T59" fmla="*/ 35 w 35"/>
              <a:gd name="T60" fmla="*/ 45 h 4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5" h="45">
                <a:moveTo>
                  <a:pt x="17" y="0"/>
                </a:moveTo>
                <a:lnTo>
                  <a:pt x="0" y="0"/>
                </a:lnTo>
                <a:lnTo>
                  <a:pt x="0" y="45"/>
                </a:lnTo>
                <a:lnTo>
                  <a:pt x="35" y="45"/>
                </a:lnTo>
                <a:lnTo>
                  <a:pt x="35" y="0"/>
                </a:lnTo>
                <a:lnTo>
                  <a:pt x="33" y="0"/>
                </a:lnTo>
                <a:lnTo>
                  <a:pt x="24" y="0"/>
                </a:lnTo>
                <a:lnTo>
                  <a:pt x="23" y="6"/>
                </a:lnTo>
                <a:lnTo>
                  <a:pt x="30" y="6"/>
                </a:lnTo>
                <a:lnTo>
                  <a:pt x="30" y="40"/>
                </a:lnTo>
                <a:lnTo>
                  <a:pt x="6" y="40"/>
                </a:lnTo>
                <a:lnTo>
                  <a:pt x="6" y="6"/>
                </a:lnTo>
                <a:lnTo>
                  <a:pt x="17" y="6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2" name="TextBox 163"/>
          <p:cNvSpPr txBox="1">
            <a:spLocks noChangeArrowheads="1"/>
          </p:cNvSpPr>
          <p:nvPr/>
        </p:nvSpPr>
        <p:spPr bwMode="auto">
          <a:xfrm>
            <a:off x="2762250" y="412750"/>
            <a:ext cx="890588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Lumen of stomach</a:t>
            </a:r>
          </a:p>
        </p:txBody>
      </p:sp>
      <p:sp>
        <p:nvSpPr>
          <p:cNvPr id="19463" name="TextBox 164"/>
          <p:cNvSpPr txBox="1">
            <a:spLocks noChangeArrowheads="1"/>
          </p:cNvSpPr>
          <p:nvPr/>
        </p:nvSpPr>
        <p:spPr bwMode="auto">
          <a:xfrm>
            <a:off x="2762250" y="636588"/>
            <a:ext cx="5524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Epithelium</a:t>
            </a:r>
          </a:p>
        </p:txBody>
      </p:sp>
      <p:sp>
        <p:nvSpPr>
          <p:cNvPr id="19464" name="TextBox 165"/>
          <p:cNvSpPr txBox="1">
            <a:spLocks noChangeArrowheads="1"/>
          </p:cNvSpPr>
          <p:nvPr/>
        </p:nvSpPr>
        <p:spPr bwMode="auto">
          <a:xfrm>
            <a:off x="2762250" y="863600"/>
            <a:ext cx="53975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Gastric pit</a:t>
            </a:r>
          </a:p>
        </p:txBody>
      </p:sp>
      <p:sp>
        <p:nvSpPr>
          <p:cNvPr id="19465" name="TextBox 166"/>
          <p:cNvSpPr txBox="1">
            <a:spLocks noChangeArrowheads="1"/>
          </p:cNvSpPr>
          <p:nvPr/>
        </p:nvSpPr>
        <p:spPr bwMode="auto">
          <a:xfrm>
            <a:off x="2762250" y="1144588"/>
            <a:ext cx="668338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Gastric gland</a:t>
            </a:r>
          </a:p>
        </p:txBody>
      </p:sp>
      <p:sp>
        <p:nvSpPr>
          <p:cNvPr id="19466" name="TextBox 167"/>
          <p:cNvSpPr txBox="1">
            <a:spLocks noChangeArrowheads="1"/>
          </p:cNvSpPr>
          <p:nvPr/>
        </p:nvSpPr>
        <p:spPr bwMode="auto">
          <a:xfrm>
            <a:off x="2574925" y="1341438"/>
            <a:ext cx="741363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Lamina propria</a:t>
            </a:r>
          </a:p>
        </p:txBody>
      </p:sp>
      <p:sp>
        <p:nvSpPr>
          <p:cNvPr id="19467" name="TextBox 168"/>
          <p:cNvSpPr txBox="1">
            <a:spLocks noChangeArrowheads="1"/>
          </p:cNvSpPr>
          <p:nvPr/>
        </p:nvSpPr>
        <p:spPr bwMode="auto">
          <a:xfrm>
            <a:off x="2151063" y="1557338"/>
            <a:ext cx="860425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Lymphatic nodule</a:t>
            </a:r>
          </a:p>
        </p:txBody>
      </p:sp>
      <p:sp>
        <p:nvSpPr>
          <p:cNvPr id="19468" name="TextBox 169"/>
          <p:cNvSpPr txBox="1">
            <a:spLocks noChangeArrowheads="1"/>
          </p:cNvSpPr>
          <p:nvPr/>
        </p:nvSpPr>
        <p:spPr bwMode="auto">
          <a:xfrm>
            <a:off x="2146300" y="1809750"/>
            <a:ext cx="976313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Muscularis mucosae</a:t>
            </a:r>
          </a:p>
        </p:txBody>
      </p:sp>
      <p:sp>
        <p:nvSpPr>
          <p:cNvPr id="19469" name="TextBox 170"/>
          <p:cNvSpPr txBox="1">
            <a:spLocks noChangeArrowheads="1"/>
          </p:cNvSpPr>
          <p:nvPr/>
        </p:nvSpPr>
        <p:spPr bwMode="auto">
          <a:xfrm>
            <a:off x="1717675" y="2041525"/>
            <a:ext cx="357188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Artery</a:t>
            </a:r>
          </a:p>
        </p:txBody>
      </p:sp>
      <p:sp>
        <p:nvSpPr>
          <p:cNvPr id="19470" name="TextBox 171"/>
          <p:cNvSpPr txBox="1">
            <a:spLocks noChangeArrowheads="1"/>
          </p:cNvSpPr>
          <p:nvPr/>
        </p:nvSpPr>
        <p:spPr bwMode="auto">
          <a:xfrm>
            <a:off x="1717675" y="2165350"/>
            <a:ext cx="280988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Vein</a:t>
            </a:r>
          </a:p>
        </p:txBody>
      </p:sp>
      <p:sp>
        <p:nvSpPr>
          <p:cNvPr id="19471" name="TextBox 172"/>
          <p:cNvSpPr txBox="1">
            <a:spLocks noChangeArrowheads="1"/>
          </p:cNvSpPr>
          <p:nvPr/>
        </p:nvSpPr>
        <p:spPr bwMode="auto">
          <a:xfrm>
            <a:off x="1717675" y="2355850"/>
            <a:ext cx="1108075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Oblique layer of muscle</a:t>
            </a:r>
          </a:p>
        </p:txBody>
      </p:sp>
      <p:sp>
        <p:nvSpPr>
          <p:cNvPr id="19472" name="TextBox 173"/>
          <p:cNvSpPr txBox="1">
            <a:spLocks noChangeArrowheads="1"/>
          </p:cNvSpPr>
          <p:nvPr/>
        </p:nvSpPr>
        <p:spPr bwMode="auto">
          <a:xfrm>
            <a:off x="1717675" y="2581275"/>
            <a:ext cx="1112838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Circular layer of muscle</a:t>
            </a:r>
          </a:p>
        </p:txBody>
      </p:sp>
      <p:sp>
        <p:nvSpPr>
          <p:cNvPr id="19473" name="TextBox 174"/>
          <p:cNvSpPr txBox="1">
            <a:spLocks noChangeArrowheads="1"/>
          </p:cNvSpPr>
          <p:nvPr/>
        </p:nvSpPr>
        <p:spPr bwMode="auto">
          <a:xfrm>
            <a:off x="1717675" y="2835275"/>
            <a:ext cx="8667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Longitudinal layer</a:t>
            </a:r>
          </a:p>
          <a:p>
            <a:r>
              <a:rPr lang="en-US" sz="700" b="1"/>
              <a:t>of muscle</a:t>
            </a:r>
          </a:p>
        </p:txBody>
      </p:sp>
      <p:sp>
        <p:nvSpPr>
          <p:cNvPr id="19474" name="TextBox 175"/>
          <p:cNvSpPr txBox="1">
            <a:spLocks noChangeArrowheads="1"/>
          </p:cNvSpPr>
          <p:nvPr/>
        </p:nvSpPr>
        <p:spPr bwMode="auto">
          <a:xfrm>
            <a:off x="1717675" y="3255963"/>
            <a:ext cx="804863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(a) Stomach wall</a:t>
            </a:r>
          </a:p>
        </p:txBody>
      </p:sp>
      <p:sp>
        <p:nvSpPr>
          <p:cNvPr id="19475" name="TextBox 176"/>
          <p:cNvSpPr txBox="1">
            <a:spLocks noChangeArrowheads="1"/>
          </p:cNvSpPr>
          <p:nvPr/>
        </p:nvSpPr>
        <p:spPr bwMode="auto">
          <a:xfrm>
            <a:off x="2809875" y="3954463"/>
            <a:ext cx="836613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Mucous neck cell</a:t>
            </a:r>
          </a:p>
        </p:txBody>
      </p:sp>
      <p:sp>
        <p:nvSpPr>
          <p:cNvPr id="19476" name="TextBox 177"/>
          <p:cNvSpPr txBox="1">
            <a:spLocks noChangeArrowheads="1"/>
          </p:cNvSpPr>
          <p:nvPr/>
        </p:nvSpPr>
        <p:spPr bwMode="auto">
          <a:xfrm>
            <a:off x="2957513" y="4170363"/>
            <a:ext cx="593725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Parietal cell</a:t>
            </a:r>
          </a:p>
        </p:txBody>
      </p:sp>
      <p:sp>
        <p:nvSpPr>
          <p:cNvPr id="19477" name="TextBox 178"/>
          <p:cNvSpPr txBox="1">
            <a:spLocks noChangeArrowheads="1"/>
          </p:cNvSpPr>
          <p:nvPr/>
        </p:nvSpPr>
        <p:spPr bwMode="auto">
          <a:xfrm>
            <a:off x="3011488" y="4932363"/>
            <a:ext cx="606425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Mucous cell</a:t>
            </a:r>
          </a:p>
        </p:txBody>
      </p:sp>
      <p:sp>
        <p:nvSpPr>
          <p:cNvPr id="19478" name="TextBox 179"/>
          <p:cNvSpPr txBox="1">
            <a:spLocks noChangeArrowheads="1"/>
          </p:cNvSpPr>
          <p:nvPr/>
        </p:nvSpPr>
        <p:spPr bwMode="auto">
          <a:xfrm>
            <a:off x="3025775" y="5207000"/>
            <a:ext cx="493713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Chief cell</a:t>
            </a:r>
          </a:p>
        </p:txBody>
      </p:sp>
      <p:sp>
        <p:nvSpPr>
          <p:cNvPr id="19479" name="TextBox 180"/>
          <p:cNvSpPr txBox="1">
            <a:spLocks noChangeArrowheads="1"/>
          </p:cNvSpPr>
          <p:nvPr/>
        </p:nvSpPr>
        <p:spPr bwMode="auto">
          <a:xfrm>
            <a:off x="3113088" y="5805488"/>
            <a:ext cx="338137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G cell</a:t>
            </a:r>
          </a:p>
        </p:txBody>
      </p:sp>
      <p:sp>
        <p:nvSpPr>
          <p:cNvPr id="19480" name="TextBox 181"/>
          <p:cNvSpPr txBox="1">
            <a:spLocks noChangeArrowheads="1"/>
          </p:cNvSpPr>
          <p:nvPr/>
        </p:nvSpPr>
        <p:spPr bwMode="auto">
          <a:xfrm>
            <a:off x="2352675" y="6140450"/>
            <a:ext cx="822325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(b) Pyloric gland</a:t>
            </a:r>
          </a:p>
        </p:txBody>
      </p:sp>
      <p:sp>
        <p:nvSpPr>
          <p:cNvPr id="19481" name="TextBox 182"/>
          <p:cNvSpPr txBox="1">
            <a:spLocks noChangeArrowheads="1"/>
          </p:cNvSpPr>
          <p:nvPr/>
        </p:nvSpPr>
        <p:spPr bwMode="auto">
          <a:xfrm>
            <a:off x="3471863" y="6140450"/>
            <a:ext cx="830262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(c) Gastric gland</a:t>
            </a:r>
          </a:p>
        </p:txBody>
      </p:sp>
      <p:sp>
        <p:nvSpPr>
          <p:cNvPr id="19482" name="TextBox 183"/>
          <p:cNvSpPr txBox="1">
            <a:spLocks noChangeArrowheads="1"/>
          </p:cNvSpPr>
          <p:nvPr/>
        </p:nvSpPr>
        <p:spPr bwMode="auto">
          <a:xfrm>
            <a:off x="4897438" y="6140450"/>
            <a:ext cx="68103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(d) Gastric pit</a:t>
            </a:r>
          </a:p>
        </p:txBody>
      </p:sp>
      <p:sp>
        <p:nvSpPr>
          <p:cNvPr id="19483" name="TextBox 184"/>
          <p:cNvSpPr txBox="1">
            <a:spLocks noChangeArrowheads="1"/>
          </p:cNvSpPr>
          <p:nvPr/>
        </p:nvSpPr>
        <p:spPr bwMode="auto">
          <a:xfrm>
            <a:off x="6845300" y="873125"/>
            <a:ext cx="42545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Mucosa</a:t>
            </a:r>
          </a:p>
        </p:txBody>
      </p:sp>
      <p:sp>
        <p:nvSpPr>
          <p:cNvPr id="19484" name="TextBox 185"/>
          <p:cNvSpPr txBox="1">
            <a:spLocks noChangeArrowheads="1"/>
          </p:cNvSpPr>
          <p:nvPr/>
        </p:nvSpPr>
        <p:spPr bwMode="auto">
          <a:xfrm>
            <a:off x="6845300" y="1379538"/>
            <a:ext cx="598488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Submucosa</a:t>
            </a:r>
          </a:p>
        </p:txBody>
      </p:sp>
      <p:sp>
        <p:nvSpPr>
          <p:cNvPr id="19485" name="TextBox 186"/>
          <p:cNvSpPr txBox="1">
            <a:spLocks noChangeArrowheads="1"/>
          </p:cNvSpPr>
          <p:nvPr/>
        </p:nvSpPr>
        <p:spPr bwMode="auto">
          <a:xfrm>
            <a:off x="6845300" y="1700213"/>
            <a:ext cx="5619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Muscularis</a:t>
            </a:r>
          </a:p>
          <a:p>
            <a:r>
              <a:rPr lang="en-US" sz="700" b="1"/>
              <a:t>externa</a:t>
            </a:r>
          </a:p>
        </p:txBody>
      </p:sp>
      <p:sp>
        <p:nvSpPr>
          <p:cNvPr id="19486" name="TextBox 187"/>
          <p:cNvSpPr txBox="1">
            <a:spLocks noChangeArrowheads="1"/>
          </p:cNvSpPr>
          <p:nvPr/>
        </p:nvSpPr>
        <p:spPr bwMode="auto">
          <a:xfrm>
            <a:off x="6845300" y="1946275"/>
            <a:ext cx="390525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Serosa</a:t>
            </a:r>
          </a:p>
        </p:txBody>
      </p:sp>
      <p:pic>
        <p:nvPicPr>
          <p:cNvPr id="19487" name="Picture 192" descr="sal03717_25_13_arrow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9363" y="1466850"/>
            <a:ext cx="720725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8" name="Rectangle 5"/>
          <p:cNvSpPr>
            <a:spLocks noChangeArrowheads="1"/>
          </p:cNvSpPr>
          <p:nvPr/>
        </p:nvSpPr>
        <p:spPr bwMode="auto">
          <a:xfrm>
            <a:off x="1828800" y="52388"/>
            <a:ext cx="54864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19489" name="Picture 193" descr="sal03717_25_13_arrow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0438" y="2289175"/>
            <a:ext cx="46355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Line 45"/>
          <p:cNvSpPr>
            <a:spLocks noChangeShapeType="1"/>
          </p:cNvSpPr>
          <p:nvPr/>
        </p:nvSpPr>
        <p:spPr bwMode="auto">
          <a:xfrm>
            <a:off x="2447925" y="4229100"/>
            <a:ext cx="466725" cy="0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0" name="Line 47"/>
          <p:cNvSpPr>
            <a:spLocks noChangeShapeType="1"/>
          </p:cNvSpPr>
          <p:nvPr/>
        </p:nvSpPr>
        <p:spPr bwMode="auto">
          <a:xfrm>
            <a:off x="2778125" y="4986338"/>
            <a:ext cx="203200" cy="0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1" name="Freeform 49"/>
          <p:cNvSpPr>
            <a:spLocks/>
          </p:cNvSpPr>
          <p:nvPr/>
        </p:nvSpPr>
        <p:spPr bwMode="auto">
          <a:xfrm>
            <a:off x="3481388" y="4224338"/>
            <a:ext cx="173037" cy="130175"/>
          </a:xfrm>
          <a:custGeom>
            <a:avLst/>
            <a:gdLst>
              <a:gd name="T0" fmla="*/ 0 w 91"/>
              <a:gd name="T1" fmla="*/ 0 h 68"/>
              <a:gd name="T2" fmla="*/ 2147483647 w 91"/>
              <a:gd name="T3" fmla="*/ 0 h 68"/>
              <a:gd name="T4" fmla="*/ 2147483647 w 91"/>
              <a:gd name="T5" fmla="*/ 2147483647 h 68"/>
              <a:gd name="T6" fmla="*/ 0 60000 65536"/>
              <a:gd name="T7" fmla="*/ 0 60000 65536"/>
              <a:gd name="T8" fmla="*/ 0 60000 65536"/>
              <a:gd name="T9" fmla="*/ 0 w 91"/>
              <a:gd name="T10" fmla="*/ 0 h 68"/>
              <a:gd name="T11" fmla="*/ 91 w 91"/>
              <a:gd name="T12" fmla="*/ 68 h 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68">
                <a:moveTo>
                  <a:pt x="0" y="0"/>
                </a:moveTo>
                <a:lnTo>
                  <a:pt x="38" y="0"/>
                </a:lnTo>
                <a:lnTo>
                  <a:pt x="91" y="68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" name="Line 51"/>
          <p:cNvSpPr>
            <a:spLocks noChangeShapeType="1"/>
          </p:cNvSpPr>
          <p:nvPr/>
        </p:nvSpPr>
        <p:spPr bwMode="auto">
          <a:xfrm>
            <a:off x="3441700" y="5262563"/>
            <a:ext cx="222250" cy="1587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" name="Line 53"/>
          <p:cNvSpPr>
            <a:spLocks noChangeShapeType="1"/>
          </p:cNvSpPr>
          <p:nvPr/>
        </p:nvSpPr>
        <p:spPr bwMode="auto">
          <a:xfrm>
            <a:off x="3373438" y="5859463"/>
            <a:ext cx="258762" cy="1587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4" name="Freeform 55"/>
          <p:cNvSpPr>
            <a:spLocks/>
          </p:cNvSpPr>
          <p:nvPr/>
        </p:nvSpPr>
        <p:spPr bwMode="auto">
          <a:xfrm>
            <a:off x="2605088" y="5776913"/>
            <a:ext cx="488950" cy="80962"/>
          </a:xfrm>
          <a:custGeom>
            <a:avLst/>
            <a:gdLst>
              <a:gd name="T0" fmla="*/ 2147483647 w 255"/>
              <a:gd name="T1" fmla="*/ 2147483647 h 43"/>
              <a:gd name="T2" fmla="*/ 2147483647 w 255"/>
              <a:gd name="T3" fmla="*/ 2147483647 h 43"/>
              <a:gd name="T4" fmla="*/ 0 w 255"/>
              <a:gd name="T5" fmla="*/ 0 h 43"/>
              <a:gd name="T6" fmla="*/ 0 60000 65536"/>
              <a:gd name="T7" fmla="*/ 0 60000 65536"/>
              <a:gd name="T8" fmla="*/ 0 60000 65536"/>
              <a:gd name="T9" fmla="*/ 0 w 255"/>
              <a:gd name="T10" fmla="*/ 0 h 43"/>
              <a:gd name="T11" fmla="*/ 255 w 255"/>
              <a:gd name="T12" fmla="*/ 43 h 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5" h="43">
                <a:moveTo>
                  <a:pt x="255" y="43"/>
                </a:moveTo>
                <a:lnTo>
                  <a:pt x="27" y="43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5" name="Line 43"/>
          <p:cNvSpPr>
            <a:spLocks noChangeShapeType="1"/>
          </p:cNvSpPr>
          <p:nvPr/>
        </p:nvSpPr>
        <p:spPr bwMode="auto">
          <a:xfrm>
            <a:off x="3579813" y="4016375"/>
            <a:ext cx="107950" cy="0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497" name="Line 45"/>
          <p:cNvSpPr>
            <a:spLocks noChangeShapeType="1"/>
          </p:cNvSpPr>
          <p:nvPr/>
        </p:nvSpPr>
        <p:spPr bwMode="auto">
          <a:xfrm>
            <a:off x="2447925" y="4229100"/>
            <a:ext cx="466725" cy="0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8" name="Line 47"/>
          <p:cNvSpPr>
            <a:spLocks noChangeShapeType="1"/>
          </p:cNvSpPr>
          <p:nvPr/>
        </p:nvSpPr>
        <p:spPr bwMode="auto">
          <a:xfrm>
            <a:off x="2778125" y="4986338"/>
            <a:ext cx="203200" cy="0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9" name="Freeform 49"/>
          <p:cNvSpPr>
            <a:spLocks/>
          </p:cNvSpPr>
          <p:nvPr/>
        </p:nvSpPr>
        <p:spPr bwMode="auto">
          <a:xfrm>
            <a:off x="3481388" y="4224338"/>
            <a:ext cx="173037" cy="130175"/>
          </a:xfrm>
          <a:custGeom>
            <a:avLst/>
            <a:gdLst>
              <a:gd name="T0" fmla="*/ 0 w 91"/>
              <a:gd name="T1" fmla="*/ 0 h 68"/>
              <a:gd name="T2" fmla="*/ 2147483647 w 91"/>
              <a:gd name="T3" fmla="*/ 0 h 68"/>
              <a:gd name="T4" fmla="*/ 2147483647 w 91"/>
              <a:gd name="T5" fmla="*/ 2147483647 h 68"/>
              <a:gd name="T6" fmla="*/ 0 60000 65536"/>
              <a:gd name="T7" fmla="*/ 0 60000 65536"/>
              <a:gd name="T8" fmla="*/ 0 60000 65536"/>
              <a:gd name="T9" fmla="*/ 0 w 91"/>
              <a:gd name="T10" fmla="*/ 0 h 68"/>
              <a:gd name="T11" fmla="*/ 91 w 91"/>
              <a:gd name="T12" fmla="*/ 68 h 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68">
                <a:moveTo>
                  <a:pt x="0" y="0"/>
                </a:moveTo>
                <a:lnTo>
                  <a:pt x="38" y="0"/>
                </a:lnTo>
                <a:lnTo>
                  <a:pt x="91" y="68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0" name="Line 51"/>
          <p:cNvSpPr>
            <a:spLocks noChangeShapeType="1"/>
          </p:cNvSpPr>
          <p:nvPr/>
        </p:nvSpPr>
        <p:spPr bwMode="auto">
          <a:xfrm>
            <a:off x="3441700" y="5262563"/>
            <a:ext cx="222250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1" name="Line 53"/>
          <p:cNvSpPr>
            <a:spLocks noChangeShapeType="1"/>
          </p:cNvSpPr>
          <p:nvPr/>
        </p:nvSpPr>
        <p:spPr bwMode="auto">
          <a:xfrm>
            <a:off x="3373438" y="5859463"/>
            <a:ext cx="258762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2" name="Freeform 55"/>
          <p:cNvSpPr>
            <a:spLocks/>
          </p:cNvSpPr>
          <p:nvPr/>
        </p:nvSpPr>
        <p:spPr bwMode="auto">
          <a:xfrm>
            <a:off x="2605088" y="5776913"/>
            <a:ext cx="488950" cy="80962"/>
          </a:xfrm>
          <a:custGeom>
            <a:avLst/>
            <a:gdLst>
              <a:gd name="T0" fmla="*/ 2147483647 w 255"/>
              <a:gd name="T1" fmla="*/ 2147483647 h 43"/>
              <a:gd name="T2" fmla="*/ 2147483647 w 255"/>
              <a:gd name="T3" fmla="*/ 2147483647 h 43"/>
              <a:gd name="T4" fmla="*/ 0 w 255"/>
              <a:gd name="T5" fmla="*/ 0 h 43"/>
              <a:gd name="T6" fmla="*/ 0 60000 65536"/>
              <a:gd name="T7" fmla="*/ 0 60000 65536"/>
              <a:gd name="T8" fmla="*/ 0 60000 65536"/>
              <a:gd name="T9" fmla="*/ 0 w 255"/>
              <a:gd name="T10" fmla="*/ 0 h 43"/>
              <a:gd name="T11" fmla="*/ 255 w 255"/>
              <a:gd name="T12" fmla="*/ 43 h 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5" h="43">
                <a:moveTo>
                  <a:pt x="255" y="43"/>
                </a:moveTo>
                <a:lnTo>
                  <a:pt x="27" y="43"/>
                </a:lnTo>
                <a:lnTo>
                  <a:pt x="0" y="0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3" name="Line 43"/>
          <p:cNvSpPr>
            <a:spLocks noChangeShapeType="1"/>
          </p:cNvSpPr>
          <p:nvPr/>
        </p:nvSpPr>
        <p:spPr bwMode="auto">
          <a:xfrm>
            <a:off x="3579813" y="4016375"/>
            <a:ext cx="107950" cy="0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Line 34"/>
          <p:cNvSpPr>
            <a:spLocks noChangeShapeType="1"/>
          </p:cNvSpPr>
          <p:nvPr/>
        </p:nvSpPr>
        <p:spPr bwMode="auto">
          <a:xfrm flipV="1">
            <a:off x="3590925" y="468313"/>
            <a:ext cx="784225" cy="1587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7" name="Freeform 35"/>
          <p:cNvSpPr>
            <a:spLocks/>
          </p:cNvSpPr>
          <p:nvPr/>
        </p:nvSpPr>
        <p:spPr bwMode="auto">
          <a:xfrm>
            <a:off x="3259138" y="698500"/>
            <a:ext cx="490537" cy="46038"/>
          </a:xfrm>
          <a:custGeom>
            <a:avLst/>
            <a:gdLst>
              <a:gd name="T0" fmla="*/ 0 w 220"/>
              <a:gd name="T1" fmla="*/ 0 h 24"/>
              <a:gd name="T2" fmla="*/ 2147483647 w 220"/>
              <a:gd name="T3" fmla="*/ 0 h 24"/>
              <a:gd name="T4" fmla="*/ 2147483647 w 220"/>
              <a:gd name="T5" fmla="*/ 2147483647 h 24"/>
              <a:gd name="T6" fmla="*/ 0 60000 65536"/>
              <a:gd name="T7" fmla="*/ 0 60000 65536"/>
              <a:gd name="T8" fmla="*/ 0 60000 65536"/>
              <a:gd name="T9" fmla="*/ 0 w 220"/>
              <a:gd name="T10" fmla="*/ 0 h 24"/>
              <a:gd name="T11" fmla="*/ 220 w 22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" h="24">
                <a:moveTo>
                  <a:pt x="0" y="0"/>
                </a:moveTo>
                <a:lnTo>
                  <a:pt x="220" y="0"/>
                </a:lnTo>
                <a:lnTo>
                  <a:pt x="220" y="24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8" name="Line 36"/>
          <p:cNvSpPr>
            <a:spLocks noChangeShapeType="1"/>
          </p:cNvSpPr>
          <p:nvPr/>
        </p:nvSpPr>
        <p:spPr bwMode="auto">
          <a:xfrm flipH="1">
            <a:off x="2967038" y="1620838"/>
            <a:ext cx="949325" cy="1587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9" name="Line 37"/>
          <p:cNvSpPr>
            <a:spLocks noChangeShapeType="1"/>
          </p:cNvSpPr>
          <p:nvPr/>
        </p:nvSpPr>
        <p:spPr bwMode="auto">
          <a:xfrm>
            <a:off x="3082925" y="1871663"/>
            <a:ext cx="214313" cy="1587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0" name="Line 38"/>
          <p:cNvSpPr>
            <a:spLocks noChangeShapeType="1"/>
          </p:cNvSpPr>
          <p:nvPr/>
        </p:nvSpPr>
        <p:spPr bwMode="auto">
          <a:xfrm>
            <a:off x="1984375" y="2216150"/>
            <a:ext cx="1335088" cy="0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1" name="Line 39"/>
          <p:cNvSpPr>
            <a:spLocks noChangeShapeType="1"/>
          </p:cNvSpPr>
          <p:nvPr/>
        </p:nvSpPr>
        <p:spPr bwMode="auto">
          <a:xfrm flipH="1">
            <a:off x="2047875" y="2109788"/>
            <a:ext cx="1069975" cy="1587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" name="Line 40"/>
          <p:cNvSpPr>
            <a:spLocks noChangeShapeType="1"/>
          </p:cNvSpPr>
          <p:nvPr/>
        </p:nvSpPr>
        <p:spPr bwMode="auto">
          <a:xfrm>
            <a:off x="2774950" y="2411413"/>
            <a:ext cx="506413" cy="1587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3" name="Freeform 41"/>
          <p:cNvSpPr>
            <a:spLocks/>
          </p:cNvSpPr>
          <p:nvPr/>
        </p:nvSpPr>
        <p:spPr bwMode="auto">
          <a:xfrm flipV="1">
            <a:off x="2774950" y="2570163"/>
            <a:ext cx="314325" cy="73025"/>
          </a:xfrm>
          <a:custGeom>
            <a:avLst/>
            <a:gdLst>
              <a:gd name="T0" fmla="*/ 2147483647 w 139"/>
              <a:gd name="T1" fmla="*/ 0 h 1587"/>
              <a:gd name="T2" fmla="*/ 0 w 139"/>
              <a:gd name="T3" fmla="*/ 0 h 1587"/>
              <a:gd name="T4" fmla="*/ 2147483647 w 139"/>
              <a:gd name="T5" fmla="*/ 0 h 1587"/>
              <a:gd name="T6" fmla="*/ 0 60000 65536"/>
              <a:gd name="T7" fmla="*/ 0 60000 65536"/>
              <a:gd name="T8" fmla="*/ 0 60000 65536"/>
              <a:gd name="T9" fmla="*/ 0 w 139"/>
              <a:gd name="T10" fmla="*/ 0 h 1587"/>
              <a:gd name="T11" fmla="*/ 139 w 139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9" h="1587">
                <a:moveTo>
                  <a:pt x="3" y="0"/>
                </a:moveTo>
                <a:lnTo>
                  <a:pt x="0" y="0"/>
                </a:lnTo>
                <a:lnTo>
                  <a:pt x="139" y="0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4" name="Line 42"/>
          <p:cNvSpPr>
            <a:spLocks noChangeShapeType="1"/>
          </p:cNvSpPr>
          <p:nvPr/>
        </p:nvSpPr>
        <p:spPr bwMode="auto">
          <a:xfrm>
            <a:off x="2549525" y="2890838"/>
            <a:ext cx="360363" cy="0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5" name="Freeform 59"/>
          <p:cNvSpPr>
            <a:spLocks/>
          </p:cNvSpPr>
          <p:nvPr/>
        </p:nvSpPr>
        <p:spPr bwMode="auto">
          <a:xfrm>
            <a:off x="3687763" y="804863"/>
            <a:ext cx="57150" cy="306387"/>
          </a:xfrm>
          <a:custGeom>
            <a:avLst/>
            <a:gdLst>
              <a:gd name="T0" fmla="*/ 2147483647 w 22"/>
              <a:gd name="T1" fmla="*/ 2147483647 h 166"/>
              <a:gd name="T2" fmla="*/ 0 w 22"/>
              <a:gd name="T3" fmla="*/ 2147483647 h 166"/>
              <a:gd name="T4" fmla="*/ 0 w 22"/>
              <a:gd name="T5" fmla="*/ 0 h 166"/>
              <a:gd name="T6" fmla="*/ 2147483647 w 22"/>
              <a:gd name="T7" fmla="*/ 0 h 166"/>
              <a:gd name="T8" fmla="*/ 0 60000 65536"/>
              <a:gd name="T9" fmla="*/ 0 60000 65536"/>
              <a:gd name="T10" fmla="*/ 0 60000 65536"/>
              <a:gd name="T11" fmla="*/ 0 60000 65536"/>
              <a:gd name="T12" fmla="*/ 0 w 22"/>
              <a:gd name="T13" fmla="*/ 0 h 166"/>
              <a:gd name="T14" fmla="*/ 22 w 22"/>
              <a:gd name="T15" fmla="*/ 166 h 1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" h="166">
                <a:moveTo>
                  <a:pt x="11" y="166"/>
                </a:moveTo>
                <a:lnTo>
                  <a:pt x="0" y="166"/>
                </a:lnTo>
                <a:lnTo>
                  <a:pt x="0" y="0"/>
                </a:lnTo>
                <a:lnTo>
                  <a:pt x="22" y="0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Freeform 61"/>
          <p:cNvSpPr>
            <a:spLocks/>
          </p:cNvSpPr>
          <p:nvPr/>
        </p:nvSpPr>
        <p:spPr bwMode="auto">
          <a:xfrm>
            <a:off x="3706813" y="1141413"/>
            <a:ext cx="69850" cy="157162"/>
          </a:xfrm>
          <a:custGeom>
            <a:avLst/>
            <a:gdLst>
              <a:gd name="T0" fmla="*/ 2147483647 w 36"/>
              <a:gd name="T1" fmla="*/ 2147483647 h 85"/>
              <a:gd name="T2" fmla="*/ 0 w 36"/>
              <a:gd name="T3" fmla="*/ 2147483647 h 85"/>
              <a:gd name="T4" fmla="*/ 0 w 36"/>
              <a:gd name="T5" fmla="*/ 0 h 85"/>
              <a:gd name="T6" fmla="*/ 2147483647 w 36"/>
              <a:gd name="T7" fmla="*/ 0 h 85"/>
              <a:gd name="T8" fmla="*/ 0 60000 65536"/>
              <a:gd name="T9" fmla="*/ 0 60000 65536"/>
              <a:gd name="T10" fmla="*/ 0 60000 65536"/>
              <a:gd name="T11" fmla="*/ 0 60000 65536"/>
              <a:gd name="T12" fmla="*/ 0 w 36"/>
              <a:gd name="T13" fmla="*/ 0 h 85"/>
              <a:gd name="T14" fmla="*/ 36 w 36"/>
              <a:gd name="T15" fmla="*/ 85 h 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" h="85">
                <a:moveTo>
                  <a:pt x="36" y="85"/>
                </a:moveTo>
                <a:lnTo>
                  <a:pt x="0" y="85"/>
                </a:lnTo>
                <a:lnTo>
                  <a:pt x="0" y="0"/>
                </a:lnTo>
                <a:lnTo>
                  <a:pt x="10" y="0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7" name="Line 62"/>
          <p:cNvSpPr>
            <a:spLocks noChangeShapeType="1"/>
          </p:cNvSpPr>
          <p:nvPr/>
        </p:nvSpPr>
        <p:spPr bwMode="auto">
          <a:xfrm>
            <a:off x="3249613" y="931863"/>
            <a:ext cx="438150" cy="1587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8" name="Line 63"/>
          <p:cNvSpPr>
            <a:spLocks noChangeShapeType="1"/>
          </p:cNvSpPr>
          <p:nvPr/>
        </p:nvSpPr>
        <p:spPr bwMode="auto">
          <a:xfrm>
            <a:off x="3381375" y="1200150"/>
            <a:ext cx="325438" cy="1588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9" name="Freeform 65"/>
          <p:cNvSpPr>
            <a:spLocks/>
          </p:cNvSpPr>
          <p:nvPr/>
        </p:nvSpPr>
        <p:spPr bwMode="auto">
          <a:xfrm>
            <a:off x="3271838" y="1096963"/>
            <a:ext cx="639762" cy="309562"/>
          </a:xfrm>
          <a:custGeom>
            <a:avLst/>
            <a:gdLst>
              <a:gd name="T0" fmla="*/ 0 w 334"/>
              <a:gd name="T1" fmla="*/ 2147483647 h 162"/>
              <a:gd name="T2" fmla="*/ 2147483647 w 334"/>
              <a:gd name="T3" fmla="*/ 2147483647 h 162"/>
              <a:gd name="T4" fmla="*/ 2147483647 w 334"/>
              <a:gd name="T5" fmla="*/ 0 h 162"/>
              <a:gd name="T6" fmla="*/ 0 60000 65536"/>
              <a:gd name="T7" fmla="*/ 0 60000 65536"/>
              <a:gd name="T8" fmla="*/ 0 60000 65536"/>
              <a:gd name="T9" fmla="*/ 0 w 334"/>
              <a:gd name="T10" fmla="*/ 0 h 162"/>
              <a:gd name="T11" fmla="*/ 334 w 334"/>
              <a:gd name="T12" fmla="*/ 162 h 1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4" h="162">
                <a:moveTo>
                  <a:pt x="0" y="162"/>
                </a:moveTo>
                <a:lnTo>
                  <a:pt x="267" y="162"/>
                </a:lnTo>
                <a:lnTo>
                  <a:pt x="334" y="0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518" name="Line 34"/>
          <p:cNvSpPr>
            <a:spLocks noChangeShapeType="1"/>
          </p:cNvSpPr>
          <p:nvPr/>
        </p:nvSpPr>
        <p:spPr bwMode="auto">
          <a:xfrm flipV="1">
            <a:off x="3590925" y="468313"/>
            <a:ext cx="784225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9" name="Freeform 35"/>
          <p:cNvSpPr>
            <a:spLocks/>
          </p:cNvSpPr>
          <p:nvPr/>
        </p:nvSpPr>
        <p:spPr bwMode="auto">
          <a:xfrm>
            <a:off x="3259138" y="698500"/>
            <a:ext cx="490537" cy="46038"/>
          </a:xfrm>
          <a:custGeom>
            <a:avLst/>
            <a:gdLst>
              <a:gd name="T0" fmla="*/ 0 w 220"/>
              <a:gd name="T1" fmla="*/ 0 h 24"/>
              <a:gd name="T2" fmla="*/ 2147483647 w 220"/>
              <a:gd name="T3" fmla="*/ 0 h 24"/>
              <a:gd name="T4" fmla="*/ 2147483647 w 220"/>
              <a:gd name="T5" fmla="*/ 2147483647 h 24"/>
              <a:gd name="T6" fmla="*/ 0 60000 65536"/>
              <a:gd name="T7" fmla="*/ 0 60000 65536"/>
              <a:gd name="T8" fmla="*/ 0 60000 65536"/>
              <a:gd name="T9" fmla="*/ 0 w 220"/>
              <a:gd name="T10" fmla="*/ 0 h 24"/>
              <a:gd name="T11" fmla="*/ 220 w 22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" h="24">
                <a:moveTo>
                  <a:pt x="0" y="0"/>
                </a:moveTo>
                <a:lnTo>
                  <a:pt x="220" y="0"/>
                </a:lnTo>
                <a:lnTo>
                  <a:pt x="220" y="24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0" name="Line 36"/>
          <p:cNvSpPr>
            <a:spLocks noChangeShapeType="1"/>
          </p:cNvSpPr>
          <p:nvPr/>
        </p:nvSpPr>
        <p:spPr bwMode="auto">
          <a:xfrm flipH="1">
            <a:off x="2967038" y="1620838"/>
            <a:ext cx="949325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1" name="Line 37"/>
          <p:cNvSpPr>
            <a:spLocks noChangeShapeType="1"/>
          </p:cNvSpPr>
          <p:nvPr/>
        </p:nvSpPr>
        <p:spPr bwMode="auto">
          <a:xfrm>
            <a:off x="3082925" y="1871663"/>
            <a:ext cx="214313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2" name="Line 38"/>
          <p:cNvSpPr>
            <a:spLocks noChangeShapeType="1"/>
          </p:cNvSpPr>
          <p:nvPr/>
        </p:nvSpPr>
        <p:spPr bwMode="auto">
          <a:xfrm>
            <a:off x="1984375" y="2216150"/>
            <a:ext cx="1335088" cy="0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3" name="Line 39"/>
          <p:cNvSpPr>
            <a:spLocks noChangeShapeType="1"/>
          </p:cNvSpPr>
          <p:nvPr/>
        </p:nvSpPr>
        <p:spPr bwMode="auto">
          <a:xfrm flipH="1">
            <a:off x="2047875" y="2109788"/>
            <a:ext cx="1069975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4" name="Line 40"/>
          <p:cNvSpPr>
            <a:spLocks noChangeShapeType="1"/>
          </p:cNvSpPr>
          <p:nvPr/>
        </p:nvSpPr>
        <p:spPr bwMode="auto">
          <a:xfrm>
            <a:off x="2774950" y="2411413"/>
            <a:ext cx="506413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5" name="Freeform 41"/>
          <p:cNvSpPr>
            <a:spLocks/>
          </p:cNvSpPr>
          <p:nvPr/>
        </p:nvSpPr>
        <p:spPr bwMode="auto">
          <a:xfrm flipV="1">
            <a:off x="2774950" y="2570163"/>
            <a:ext cx="314325" cy="73025"/>
          </a:xfrm>
          <a:custGeom>
            <a:avLst/>
            <a:gdLst>
              <a:gd name="T0" fmla="*/ 2147483647 w 139"/>
              <a:gd name="T1" fmla="*/ 0 h 1587"/>
              <a:gd name="T2" fmla="*/ 0 w 139"/>
              <a:gd name="T3" fmla="*/ 0 h 1587"/>
              <a:gd name="T4" fmla="*/ 2147483647 w 139"/>
              <a:gd name="T5" fmla="*/ 0 h 1587"/>
              <a:gd name="T6" fmla="*/ 0 60000 65536"/>
              <a:gd name="T7" fmla="*/ 0 60000 65536"/>
              <a:gd name="T8" fmla="*/ 0 60000 65536"/>
              <a:gd name="T9" fmla="*/ 0 w 139"/>
              <a:gd name="T10" fmla="*/ 0 h 1587"/>
              <a:gd name="T11" fmla="*/ 139 w 139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9" h="1587">
                <a:moveTo>
                  <a:pt x="3" y="0"/>
                </a:moveTo>
                <a:lnTo>
                  <a:pt x="0" y="0"/>
                </a:lnTo>
                <a:lnTo>
                  <a:pt x="139" y="0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6" name="Line 42"/>
          <p:cNvSpPr>
            <a:spLocks noChangeShapeType="1"/>
          </p:cNvSpPr>
          <p:nvPr/>
        </p:nvSpPr>
        <p:spPr bwMode="auto">
          <a:xfrm>
            <a:off x="2549525" y="2890838"/>
            <a:ext cx="360363" cy="0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7" name="Freeform 59"/>
          <p:cNvSpPr>
            <a:spLocks/>
          </p:cNvSpPr>
          <p:nvPr/>
        </p:nvSpPr>
        <p:spPr bwMode="auto">
          <a:xfrm>
            <a:off x="3687763" y="804863"/>
            <a:ext cx="57150" cy="306387"/>
          </a:xfrm>
          <a:custGeom>
            <a:avLst/>
            <a:gdLst>
              <a:gd name="T0" fmla="*/ 2147483647 w 22"/>
              <a:gd name="T1" fmla="*/ 2147483647 h 166"/>
              <a:gd name="T2" fmla="*/ 0 w 22"/>
              <a:gd name="T3" fmla="*/ 2147483647 h 166"/>
              <a:gd name="T4" fmla="*/ 0 w 22"/>
              <a:gd name="T5" fmla="*/ 0 h 166"/>
              <a:gd name="T6" fmla="*/ 2147483647 w 22"/>
              <a:gd name="T7" fmla="*/ 0 h 166"/>
              <a:gd name="T8" fmla="*/ 0 60000 65536"/>
              <a:gd name="T9" fmla="*/ 0 60000 65536"/>
              <a:gd name="T10" fmla="*/ 0 60000 65536"/>
              <a:gd name="T11" fmla="*/ 0 60000 65536"/>
              <a:gd name="T12" fmla="*/ 0 w 22"/>
              <a:gd name="T13" fmla="*/ 0 h 166"/>
              <a:gd name="T14" fmla="*/ 22 w 22"/>
              <a:gd name="T15" fmla="*/ 166 h 16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" h="166">
                <a:moveTo>
                  <a:pt x="11" y="166"/>
                </a:moveTo>
                <a:lnTo>
                  <a:pt x="0" y="166"/>
                </a:lnTo>
                <a:lnTo>
                  <a:pt x="0" y="0"/>
                </a:lnTo>
                <a:lnTo>
                  <a:pt x="22" y="0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8" name="Freeform 61"/>
          <p:cNvSpPr>
            <a:spLocks/>
          </p:cNvSpPr>
          <p:nvPr/>
        </p:nvSpPr>
        <p:spPr bwMode="auto">
          <a:xfrm>
            <a:off x="3706813" y="1141413"/>
            <a:ext cx="69850" cy="157162"/>
          </a:xfrm>
          <a:custGeom>
            <a:avLst/>
            <a:gdLst>
              <a:gd name="T0" fmla="*/ 2147483647 w 36"/>
              <a:gd name="T1" fmla="*/ 2147483647 h 85"/>
              <a:gd name="T2" fmla="*/ 0 w 36"/>
              <a:gd name="T3" fmla="*/ 2147483647 h 85"/>
              <a:gd name="T4" fmla="*/ 0 w 36"/>
              <a:gd name="T5" fmla="*/ 0 h 85"/>
              <a:gd name="T6" fmla="*/ 2147483647 w 36"/>
              <a:gd name="T7" fmla="*/ 0 h 85"/>
              <a:gd name="T8" fmla="*/ 0 60000 65536"/>
              <a:gd name="T9" fmla="*/ 0 60000 65536"/>
              <a:gd name="T10" fmla="*/ 0 60000 65536"/>
              <a:gd name="T11" fmla="*/ 0 60000 65536"/>
              <a:gd name="T12" fmla="*/ 0 w 36"/>
              <a:gd name="T13" fmla="*/ 0 h 85"/>
              <a:gd name="T14" fmla="*/ 36 w 36"/>
              <a:gd name="T15" fmla="*/ 85 h 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" h="85">
                <a:moveTo>
                  <a:pt x="36" y="85"/>
                </a:moveTo>
                <a:lnTo>
                  <a:pt x="0" y="85"/>
                </a:lnTo>
                <a:lnTo>
                  <a:pt x="0" y="0"/>
                </a:lnTo>
                <a:lnTo>
                  <a:pt x="10" y="0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9" name="Line 62"/>
          <p:cNvSpPr>
            <a:spLocks noChangeShapeType="1"/>
          </p:cNvSpPr>
          <p:nvPr/>
        </p:nvSpPr>
        <p:spPr bwMode="auto">
          <a:xfrm>
            <a:off x="3249613" y="931863"/>
            <a:ext cx="438150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0" name="Line 63"/>
          <p:cNvSpPr>
            <a:spLocks noChangeShapeType="1"/>
          </p:cNvSpPr>
          <p:nvPr/>
        </p:nvSpPr>
        <p:spPr bwMode="auto">
          <a:xfrm>
            <a:off x="3381375" y="1200150"/>
            <a:ext cx="325438" cy="1588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1" name="Freeform 65"/>
          <p:cNvSpPr>
            <a:spLocks/>
          </p:cNvSpPr>
          <p:nvPr/>
        </p:nvSpPr>
        <p:spPr bwMode="auto">
          <a:xfrm>
            <a:off x="3271838" y="1096963"/>
            <a:ext cx="639762" cy="309562"/>
          </a:xfrm>
          <a:custGeom>
            <a:avLst/>
            <a:gdLst>
              <a:gd name="T0" fmla="*/ 0 w 334"/>
              <a:gd name="T1" fmla="*/ 2147483647 h 162"/>
              <a:gd name="T2" fmla="*/ 2147483647 w 334"/>
              <a:gd name="T3" fmla="*/ 2147483647 h 162"/>
              <a:gd name="T4" fmla="*/ 2147483647 w 334"/>
              <a:gd name="T5" fmla="*/ 0 h 162"/>
              <a:gd name="T6" fmla="*/ 0 60000 65536"/>
              <a:gd name="T7" fmla="*/ 0 60000 65536"/>
              <a:gd name="T8" fmla="*/ 0 60000 65536"/>
              <a:gd name="T9" fmla="*/ 0 w 334"/>
              <a:gd name="T10" fmla="*/ 0 h 162"/>
              <a:gd name="T11" fmla="*/ 334 w 334"/>
              <a:gd name="T12" fmla="*/ 162 h 1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4" h="162">
                <a:moveTo>
                  <a:pt x="0" y="162"/>
                </a:moveTo>
                <a:lnTo>
                  <a:pt x="267" y="162"/>
                </a:lnTo>
                <a:lnTo>
                  <a:pt x="334" y="0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Freeform 28"/>
          <p:cNvSpPr>
            <a:spLocks/>
          </p:cNvSpPr>
          <p:nvPr/>
        </p:nvSpPr>
        <p:spPr bwMode="auto">
          <a:xfrm>
            <a:off x="6546850" y="522288"/>
            <a:ext cx="76200" cy="796925"/>
          </a:xfrm>
          <a:custGeom>
            <a:avLst/>
            <a:gdLst>
              <a:gd name="T0" fmla="*/ 0 w 40"/>
              <a:gd name="T1" fmla="*/ 2147483647 h 416"/>
              <a:gd name="T2" fmla="*/ 2147483647 w 40"/>
              <a:gd name="T3" fmla="*/ 2147483647 h 416"/>
              <a:gd name="T4" fmla="*/ 2147483647 w 40"/>
              <a:gd name="T5" fmla="*/ 0 h 416"/>
              <a:gd name="T6" fmla="*/ 0 w 40"/>
              <a:gd name="T7" fmla="*/ 0 h 416"/>
              <a:gd name="T8" fmla="*/ 0 60000 65536"/>
              <a:gd name="T9" fmla="*/ 0 60000 65536"/>
              <a:gd name="T10" fmla="*/ 0 60000 65536"/>
              <a:gd name="T11" fmla="*/ 0 60000 65536"/>
              <a:gd name="T12" fmla="*/ 0 w 40"/>
              <a:gd name="T13" fmla="*/ 0 h 416"/>
              <a:gd name="T14" fmla="*/ 40 w 40"/>
              <a:gd name="T15" fmla="*/ 416 h 4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" h="416">
                <a:moveTo>
                  <a:pt x="0" y="416"/>
                </a:moveTo>
                <a:lnTo>
                  <a:pt x="40" y="416"/>
                </a:lnTo>
                <a:lnTo>
                  <a:pt x="40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8" name="Freeform 29"/>
          <p:cNvSpPr>
            <a:spLocks/>
          </p:cNvSpPr>
          <p:nvPr/>
        </p:nvSpPr>
        <p:spPr bwMode="auto">
          <a:xfrm>
            <a:off x="6546850" y="1339850"/>
            <a:ext cx="76200" cy="188913"/>
          </a:xfrm>
          <a:custGeom>
            <a:avLst/>
            <a:gdLst>
              <a:gd name="T0" fmla="*/ 0 w 40"/>
              <a:gd name="T1" fmla="*/ 2147483647 h 98"/>
              <a:gd name="T2" fmla="*/ 2147483647 w 40"/>
              <a:gd name="T3" fmla="*/ 2147483647 h 98"/>
              <a:gd name="T4" fmla="*/ 2147483647 w 40"/>
              <a:gd name="T5" fmla="*/ 0 h 98"/>
              <a:gd name="T6" fmla="*/ 0 w 40"/>
              <a:gd name="T7" fmla="*/ 0 h 98"/>
              <a:gd name="T8" fmla="*/ 0 60000 65536"/>
              <a:gd name="T9" fmla="*/ 0 60000 65536"/>
              <a:gd name="T10" fmla="*/ 0 60000 65536"/>
              <a:gd name="T11" fmla="*/ 0 60000 65536"/>
              <a:gd name="T12" fmla="*/ 0 w 40"/>
              <a:gd name="T13" fmla="*/ 0 h 98"/>
              <a:gd name="T14" fmla="*/ 40 w 40"/>
              <a:gd name="T15" fmla="*/ 98 h 9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" h="98">
                <a:moveTo>
                  <a:pt x="0" y="98"/>
                </a:moveTo>
                <a:lnTo>
                  <a:pt x="40" y="98"/>
                </a:lnTo>
                <a:lnTo>
                  <a:pt x="40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9" name="Freeform 30"/>
          <p:cNvSpPr>
            <a:spLocks/>
          </p:cNvSpPr>
          <p:nvPr/>
        </p:nvSpPr>
        <p:spPr bwMode="auto">
          <a:xfrm>
            <a:off x="6546850" y="1549400"/>
            <a:ext cx="76200" cy="407988"/>
          </a:xfrm>
          <a:custGeom>
            <a:avLst/>
            <a:gdLst>
              <a:gd name="T0" fmla="*/ 0 w 40"/>
              <a:gd name="T1" fmla="*/ 2147483647 h 213"/>
              <a:gd name="T2" fmla="*/ 2147483647 w 40"/>
              <a:gd name="T3" fmla="*/ 2147483647 h 213"/>
              <a:gd name="T4" fmla="*/ 2147483647 w 40"/>
              <a:gd name="T5" fmla="*/ 0 h 213"/>
              <a:gd name="T6" fmla="*/ 0 w 40"/>
              <a:gd name="T7" fmla="*/ 0 h 213"/>
              <a:gd name="T8" fmla="*/ 0 60000 65536"/>
              <a:gd name="T9" fmla="*/ 0 60000 65536"/>
              <a:gd name="T10" fmla="*/ 0 60000 65536"/>
              <a:gd name="T11" fmla="*/ 0 60000 65536"/>
              <a:gd name="T12" fmla="*/ 0 w 40"/>
              <a:gd name="T13" fmla="*/ 0 h 213"/>
              <a:gd name="T14" fmla="*/ 40 w 40"/>
              <a:gd name="T15" fmla="*/ 213 h 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" h="213">
                <a:moveTo>
                  <a:pt x="0" y="213"/>
                </a:moveTo>
                <a:lnTo>
                  <a:pt x="38" y="213"/>
                </a:lnTo>
                <a:lnTo>
                  <a:pt x="40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0" name="Line 31"/>
          <p:cNvSpPr>
            <a:spLocks noChangeShapeType="1"/>
          </p:cNvSpPr>
          <p:nvPr/>
        </p:nvSpPr>
        <p:spPr bwMode="auto">
          <a:xfrm>
            <a:off x="6623050" y="923925"/>
            <a:ext cx="214313" cy="3175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1" name="Line 32"/>
          <p:cNvSpPr>
            <a:spLocks noChangeShapeType="1"/>
          </p:cNvSpPr>
          <p:nvPr/>
        </p:nvSpPr>
        <p:spPr bwMode="auto">
          <a:xfrm>
            <a:off x="6623050" y="1436688"/>
            <a:ext cx="214313" cy="1587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2" name="Line 33"/>
          <p:cNvSpPr>
            <a:spLocks noChangeShapeType="1"/>
          </p:cNvSpPr>
          <p:nvPr/>
        </p:nvSpPr>
        <p:spPr bwMode="auto">
          <a:xfrm>
            <a:off x="6619875" y="1755775"/>
            <a:ext cx="214313" cy="3175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3" name="Freeform 56"/>
          <p:cNvSpPr>
            <a:spLocks/>
          </p:cNvSpPr>
          <p:nvPr/>
        </p:nvSpPr>
        <p:spPr bwMode="auto">
          <a:xfrm>
            <a:off x="6546850" y="1979613"/>
            <a:ext cx="76200" cy="33337"/>
          </a:xfrm>
          <a:custGeom>
            <a:avLst/>
            <a:gdLst>
              <a:gd name="T0" fmla="*/ 0 w 40"/>
              <a:gd name="T1" fmla="*/ 2147483647 h 18"/>
              <a:gd name="T2" fmla="*/ 2147483647 w 40"/>
              <a:gd name="T3" fmla="*/ 2147483647 h 18"/>
              <a:gd name="T4" fmla="*/ 2147483647 w 40"/>
              <a:gd name="T5" fmla="*/ 0 h 18"/>
              <a:gd name="T6" fmla="*/ 0 w 40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40"/>
              <a:gd name="T13" fmla="*/ 0 h 18"/>
              <a:gd name="T14" fmla="*/ 40 w 40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" h="18">
                <a:moveTo>
                  <a:pt x="0" y="18"/>
                </a:moveTo>
                <a:lnTo>
                  <a:pt x="40" y="18"/>
                </a:lnTo>
                <a:lnTo>
                  <a:pt x="38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4" name="Line 57"/>
          <p:cNvSpPr>
            <a:spLocks noChangeShapeType="1"/>
          </p:cNvSpPr>
          <p:nvPr/>
        </p:nvSpPr>
        <p:spPr bwMode="auto">
          <a:xfrm>
            <a:off x="6623050" y="1998663"/>
            <a:ext cx="214313" cy="1587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540" name="Freeform 28"/>
          <p:cNvSpPr>
            <a:spLocks/>
          </p:cNvSpPr>
          <p:nvPr/>
        </p:nvSpPr>
        <p:spPr bwMode="auto">
          <a:xfrm>
            <a:off x="6546850" y="522288"/>
            <a:ext cx="76200" cy="796925"/>
          </a:xfrm>
          <a:custGeom>
            <a:avLst/>
            <a:gdLst>
              <a:gd name="T0" fmla="*/ 0 w 40"/>
              <a:gd name="T1" fmla="*/ 2147483647 h 416"/>
              <a:gd name="T2" fmla="*/ 2147483647 w 40"/>
              <a:gd name="T3" fmla="*/ 2147483647 h 416"/>
              <a:gd name="T4" fmla="*/ 2147483647 w 40"/>
              <a:gd name="T5" fmla="*/ 0 h 416"/>
              <a:gd name="T6" fmla="*/ 0 w 40"/>
              <a:gd name="T7" fmla="*/ 0 h 416"/>
              <a:gd name="T8" fmla="*/ 0 60000 65536"/>
              <a:gd name="T9" fmla="*/ 0 60000 65536"/>
              <a:gd name="T10" fmla="*/ 0 60000 65536"/>
              <a:gd name="T11" fmla="*/ 0 60000 65536"/>
              <a:gd name="T12" fmla="*/ 0 w 40"/>
              <a:gd name="T13" fmla="*/ 0 h 416"/>
              <a:gd name="T14" fmla="*/ 40 w 40"/>
              <a:gd name="T15" fmla="*/ 416 h 4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" h="416">
                <a:moveTo>
                  <a:pt x="0" y="416"/>
                </a:moveTo>
                <a:lnTo>
                  <a:pt x="40" y="416"/>
                </a:lnTo>
                <a:lnTo>
                  <a:pt x="40" y="0"/>
                </a:lnTo>
                <a:lnTo>
                  <a:pt x="0" y="0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1" name="Freeform 29"/>
          <p:cNvSpPr>
            <a:spLocks/>
          </p:cNvSpPr>
          <p:nvPr/>
        </p:nvSpPr>
        <p:spPr bwMode="auto">
          <a:xfrm>
            <a:off x="6546850" y="1339850"/>
            <a:ext cx="76200" cy="188913"/>
          </a:xfrm>
          <a:custGeom>
            <a:avLst/>
            <a:gdLst>
              <a:gd name="T0" fmla="*/ 0 w 40"/>
              <a:gd name="T1" fmla="*/ 2147483647 h 98"/>
              <a:gd name="T2" fmla="*/ 2147483647 w 40"/>
              <a:gd name="T3" fmla="*/ 2147483647 h 98"/>
              <a:gd name="T4" fmla="*/ 2147483647 w 40"/>
              <a:gd name="T5" fmla="*/ 0 h 98"/>
              <a:gd name="T6" fmla="*/ 0 w 40"/>
              <a:gd name="T7" fmla="*/ 0 h 98"/>
              <a:gd name="T8" fmla="*/ 0 60000 65536"/>
              <a:gd name="T9" fmla="*/ 0 60000 65536"/>
              <a:gd name="T10" fmla="*/ 0 60000 65536"/>
              <a:gd name="T11" fmla="*/ 0 60000 65536"/>
              <a:gd name="T12" fmla="*/ 0 w 40"/>
              <a:gd name="T13" fmla="*/ 0 h 98"/>
              <a:gd name="T14" fmla="*/ 40 w 40"/>
              <a:gd name="T15" fmla="*/ 98 h 9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" h="98">
                <a:moveTo>
                  <a:pt x="0" y="98"/>
                </a:moveTo>
                <a:lnTo>
                  <a:pt x="40" y="98"/>
                </a:lnTo>
                <a:lnTo>
                  <a:pt x="40" y="0"/>
                </a:lnTo>
                <a:lnTo>
                  <a:pt x="0" y="0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2" name="Freeform 30"/>
          <p:cNvSpPr>
            <a:spLocks/>
          </p:cNvSpPr>
          <p:nvPr/>
        </p:nvSpPr>
        <p:spPr bwMode="auto">
          <a:xfrm>
            <a:off x="6546850" y="1549400"/>
            <a:ext cx="76200" cy="407988"/>
          </a:xfrm>
          <a:custGeom>
            <a:avLst/>
            <a:gdLst>
              <a:gd name="T0" fmla="*/ 0 w 40"/>
              <a:gd name="T1" fmla="*/ 2147483647 h 213"/>
              <a:gd name="T2" fmla="*/ 2147483647 w 40"/>
              <a:gd name="T3" fmla="*/ 2147483647 h 213"/>
              <a:gd name="T4" fmla="*/ 2147483647 w 40"/>
              <a:gd name="T5" fmla="*/ 0 h 213"/>
              <a:gd name="T6" fmla="*/ 0 w 40"/>
              <a:gd name="T7" fmla="*/ 0 h 213"/>
              <a:gd name="T8" fmla="*/ 0 60000 65536"/>
              <a:gd name="T9" fmla="*/ 0 60000 65536"/>
              <a:gd name="T10" fmla="*/ 0 60000 65536"/>
              <a:gd name="T11" fmla="*/ 0 60000 65536"/>
              <a:gd name="T12" fmla="*/ 0 w 40"/>
              <a:gd name="T13" fmla="*/ 0 h 213"/>
              <a:gd name="T14" fmla="*/ 40 w 40"/>
              <a:gd name="T15" fmla="*/ 213 h 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" h="213">
                <a:moveTo>
                  <a:pt x="0" y="213"/>
                </a:moveTo>
                <a:lnTo>
                  <a:pt x="38" y="213"/>
                </a:lnTo>
                <a:lnTo>
                  <a:pt x="40" y="0"/>
                </a:lnTo>
                <a:lnTo>
                  <a:pt x="0" y="0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3" name="Line 31"/>
          <p:cNvSpPr>
            <a:spLocks noChangeShapeType="1"/>
          </p:cNvSpPr>
          <p:nvPr/>
        </p:nvSpPr>
        <p:spPr bwMode="auto">
          <a:xfrm>
            <a:off x="6623050" y="923925"/>
            <a:ext cx="214313" cy="3175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4" name="Line 32"/>
          <p:cNvSpPr>
            <a:spLocks noChangeShapeType="1"/>
          </p:cNvSpPr>
          <p:nvPr/>
        </p:nvSpPr>
        <p:spPr bwMode="auto">
          <a:xfrm>
            <a:off x="6623050" y="1436688"/>
            <a:ext cx="214313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5" name="Line 33"/>
          <p:cNvSpPr>
            <a:spLocks noChangeShapeType="1"/>
          </p:cNvSpPr>
          <p:nvPr/>
        </p:nvSpPr>
        <p:spPr bwMode="auto">
          <a:xfrm>
            <a:off x="6619875" y="1755775"/>
            <a:ext cx="214313" cy="3175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6" name="Freeform 56"/>
          <p:cNvSpPr>
            <a:spLocks/>
          </p:cNvSpPr>
          <p:nvPr/>
        </p:nvSpPr>
        <p:spPr bwMode="auto">
          <a:xfrm>
            <a:off x="6546850" y="1979613"/>
            <a:ext cx="76200" cy="33337"/>
          </a:xfrm>
          <a:custGeom>
            <a:avLst/>
            <a:gdLst>
              <a:gd name="T0" fmla="*/ 0 w 40"/>
              <a:gd name="T1" fmla="*/ 2147483647 h 18"/>
              <a:gd name="T2" fmla="*/ 2147483647 w 40"/>
              <a:gd name="T3" fmla="*/ 2147483647 h 18"/>
              <a:gd name="T4" fmla="*/ 2147483647 w 40"/>
              <a:gd name="T5" fmla="*/ 0 h 18"/>
              <a:gd name="T6" fmla="*/ 0 w 40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  <a:gd name="T12" fmla="*/ 0 w 40"/>
              <a:gd name="T13" fmla="*/ 0 h 18"/>
              <a:gd name="T14" fmla="*/ 40 w 40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0" h="18">
                <a:moveTo>
                  <a:pt x="0" y="18"/>
                </a:moveTo>
                <a:lnTo>
                  <a:pt x="40" y="18"/>
                </a:lnTo>
                <a:lnTo>
                  <a:pt x="38" y="0"/>
                </a:lnTo>
                <a:lnTo>
                  <a:pt x="0" y="0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7" name="Line 57"/>
          <p:cNvSpPr>
            <a:spLocks noChangeShapeType="1"/>
          </p:cNvSpPr>
          <p:nvPr/>
        </p:nvSpPr>
        <p:spPr bwMode="auto">
          <a:xfrm>
            <a:off x="6623050" y="1998663"/>
            <a:ext cx="214313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9688"/>
            <a:ext cx="1111250" cy="228600"/>
          </a:xfrm>
        </p:spPr>
        <p:txBody>
          <a:bodyPr/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Fig. 25.14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2546350" y="395288"/>
            <a:ext cx="40513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20484" name="Picture 2" descr="\\172.16.3.215\data4\Graphics\Powerpoint\MH_DCM\MH_DCM-TEXTEDIT PROJECTS\SALADIN 7e\Processed files\chapt25\chapt25_textedit\jpg\sal03717_25_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3" y="1309688"/>
            <a:ext cx="8186737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Line 7"/>
          <p:cNvSpPr>
            <a:spLocks noChangeShapeType="1"/>
          </p:cNvSpPr>
          <p:nvPr/>
        </p:nvSpPr>
        <p:spPr bwMode="auto">
          <a:xfrm flipH="1">
            <a:off x="5570538" y="4094163"/>
            <a:ext cx="446087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Freeform 8"/>
          <p:cNvSpPr>
            <a:spLocks/>
          </p:cNvSpPr>
          <p:nvPr/>
        </p:nvSpPr>
        <p:spPr bwMode="auto">
          <a:xfrm>
            <a:off x="5494338" y="4049713"/>
            <a:ext cx="107950" cy="93662"/>
          </a:xfrm>
          <a:custGeom>
            <a:avLst/>
            <a:gdLst>
              <a:gd name="T0" fmla="*/ 2147483647 w 55"/>
              <a:gd name="T1" fmla="*/ 2147483647 h 47"/>
              <a:gd name="T2" fmla="*/ 2147483647 w 55"/>
              <a:gd name="T3" fmla="*/ 2147483647 h 47"/>
              <a:gd name="T4" fmla="*/ 2147483647 w 55"/>
              <a:gd name="T5" fmla="*/ 0 h 47"/>
              <a:gd name="T6" fmla="*/ 0 w 55"/>
              <a:gd name="T7" fmla="*/ 2147483647 h 47"/>
              <a:gd name="T8" fmla="*/ 2147483647 w 55"/>
              <a:gd name="T9" fmla="*/ 21474836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47"/>
              <a:gd name="T17" fmla="*/ 55 w 55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47">
                <a:moveTo>
                  <a:pt x="55" y="47"/>
                </a:moveTo>
                <a:lnTo>
                  <a:pt x="45" y="22"/>
                </a:lnTo>
                <a:lnTo>
                  <a:pt x="55" y="0"/>
                </a:lnTo>
                <a:lnTo>
                  <a:pt x="0" y="22"/>
                </a:lnTo>
                <a:lnTo>
                  <a:pt x="55" y="4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7" name="Line 9"/>
          <p:cNvSpPr>
            <a:spLocks noChangeShapeType="1"/>
          </p:cNvSpPr>
          <p:nvPr/>
        </p:nvSpPr>
        <p:spPr bwMode="auto">
          <a:xfrm>
            <a:off x="2214563" y="3092450"/>
            <a:ext cx="3978275" cy="31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8" name="Line 10"/>
          <p:cNvSpPr>
            <a:spLocks noChangeShapeType="1"/>
          </p:cNvSpPr>
          <p:nvPr/>
        </p:nvSpPr>
        <p:spPr bwMode="auto">
          <a:xfrm>
            <a:off x="1741488" y="3089275"/>
            <a:ext cx="473075" cy="3175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9" name="Line 11"/>
          <p:cNvSpPr>
            <a:spLocks noChangeShapeType="1"/>
          </p:cNvSpPr>
          <p:nvPr/>
        </p:nvSpPr>
        <p:spPr bwMode="auto">
          <a:xfrm flipH="1">
            <a:off x="1636713" y="4519613"/>
            <a:ext cx="442912" cy="1587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0" name="Line 12"/>
          <p:cNvSpPr>
            <a:spLocks noChangeShapeType="1"/>
          </p:cNvSpPr>
          <p:nvPr/>
        </p:nvSpPr>
        <p:spPr bwMode="auto">
          <a:xfrm flipH="1">
            <a:off x="2079625" y="4519613"/>
            <a:ext cx="1660525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1" name="Line 13"/>
          <p:cNvSpPr>
            <a:spLocks noChangeShapeType="1"/>
          </p:cNvSpPr>
          <p:nvPr/>
        </p:nvSpPr>
        <p:spPr bwMode="auto">
          <a:xfrm>
            <a:off x="5357813" y="4656138"/>
            <a:ext cx="1587" cy="8112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2" name="Line 14"/>
          <p:cNvSpPr>
            <a:spLocks noChangeShapeType="1"/>
          </p:cNvSpPr>
          <p:nvPr/>
        </p:nvSpPr>
        <p:spPr bwMode="auto">
          <a:xfrm>
            <a:off x="4545013" y="5665788"/>
            <a:ext cx="93662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3" name="Line 15"/>
          <p:cNvSpPr>
            <a:spLocks noChangeShapeType="1"/>
          </p:cNvSpPr>
          <p:nvPr/>
        </p:nvSpPr>
        <p:spPr bwMode="auto">
          <a:xfrm>
            <a:off x="2030413" y="5648325"/>
            <a:ext cx="1416050" cy="15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4" name="Line 16"/>
          <p:cNvSpPr>
            <a:spLocks noChangeShapeType="1"/>
          </p:cNvSpPr>
          <p:nvPr/>
        </p:nvSpPr>
        <p:spPr bwMode="auto">
          <a:xfrm>
            <a:off x="1519238" y="5648325"/>
            <a:ext cx="511175" cy="1588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5" name="Freeform 17"/>
          <p:cNvSpPr>
            <a:spLocks/>
          </p:cNvSpPr>
          <p:nvPr/>
        </p:nvSpPr>
        <p:spPr bwMode="auto">
          <a:xfrm>
            <a:off x="4557713" y="4460875"/>
            <a:ext cx="107950" cy="93663"/>
          </a:xfrm>
          <a:custGeom>
            <a:avLst/>
            <a:gdLst>
              <a:gd name="T0" fmla="*/ 2147483647 w 55"/>
              <a:gd name="T1" fmla="*/ 2147483647 h 48"/>
              <a:gd name="T2" fmla="*/ 2147483647 w 55"/>
              <a:gd name="T3" fmla="*/ 2147483647 h 48"/>
              <a:gd name="T4" fmla="*/ 2147483647 w 55"/>
              <a:gd name="T5" fmla="*/ 0 h 48"/>
              <a:gd name="T6" fmla="*/ 0 w 55"/>
              <a:gd name="T7" fmla="*/ 2147483647 h 48"/>
              <a:gd name="T8" fmla="*/ 2147483647 w 55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48"/>
              <a:gd name="T17" fmla="*/ 55 w 55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48">
                <a:moveTo>
                  <a:pt x="55" y="48"/>
                </a:moveTo>
                <a:lnTo>
                  <a:pt x="45" y="23"/>
                </a:lnTo>
                <a:lnTo>
                  <a:pt x="55" y="0"/>
                </a:lnTo>
                <a:lnTo>
                  <a:pt x="0" y="23"/>
                </a:lnTo>
                <a:lnTo>
                  <a:pt x="55" y="4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6" name="Freeform 18"/>
          <p:cNvSpPr>
            <a:spLocks/>
          </p:cNvSpPr>
          <p:nvPr/>
        </p:nvSpPr>
        <p:spPr bwMode="auto">
          <a:xfrm>
            <a:off x="1584325" y="4475163"/>
            <a:ext cx="107950" cy="93662"/>
          </a:xfrm>
          <a:custGeom>
            <a:avLst/>
            <a:gdLst>
              <a:gd name="T0" fmla="*/ 2147483647 w 55"/>
              <a:gd name="T1" fmla="*/ 2147483647 h 47"/>
              <a:gd name="T2" fmla="*/ 2147483647 w 55"/>
              <a:gd name="T3" fmla="*/ 2147483647 h 47"/>
              <a:gd name="T4" fmla="*/ 2147483647 w 55"/>
              <a:gd name="T5" fmla="*/ 0 h 47"/>
              <a:gd name="T6" fmla="*/ 0 w 55"/>
              <a:gd name="T7" fmla="*/ 2147483647 h 47"/>
              <a:gd name="T8" fmla="*/ 2147483647 w 55"/>
              <a:gd name="T9" fmla="*/ 21474836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47"/>
              <a:gd name="T17" fmla="*/ 55 w 55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47">
                <a:moveTo>
                  <a:pt x="55" y="47"/>
                </a:moveTo>
                <a:lnTo>
                  <a:pt x="45" y="22"/>
                </a:lnTo>
                <a:lnTo>
                  <a:pt x="55" y="0"/>
                </a:lnTo>
                <a:lnTo>
                  <a:pt x="0" y="22"/>
                </a:lnTo>
                <a:lnTo>
                  <a:pt x="55" y="4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7" name="Freeform 19"/>
          <p:cNvSpPr>
            <a:spLocks/>
          </p:cNvSpPr>
          <p:nvPr/>
        </p:nvSpPr>
        <p:spPr bwMode="auto">
          <a:xfrm>
            <a:off x="4603750" y="5622925"/>
            <a:ext cx="107950" cy="93663"/>
          </a:xfrm>
          <a:custGeom>
            <a:avLst/>
            <a:gdLst>
              <a:gd name="T0" fmla="*/ 0 w 55"/>
              <a:gd name="T1" fmla="*/ 2147483647 h 47"/>
              <a:gd name="T2" fmla="*/ 2147483647 w 55"/>
              <a:gd name="T3" fmla="*/ 2147483647 h 47"/>
              <a:gd name="T4" fmla="*/ 0 w 55"/>
              <a:gd name="T5" fmla="*/ 0 h 47"/>
              <a:gd name="T6" fmla="*/ 2147483647 w 55"/>
              <a:gd name="T7" fmla="*/ 2147483647 h 47"/>
              <a:gd name="T8" fmla="*/ 0 w 55"/>
              <a:gd name="T9" fmla="*/ 21474836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47"/>
              <a:gd name="T17" fmla="*/ 55 w 55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47">
                <a:moveTo>
                  <a:pt x="0" y="47"/>
                </a:moveTo>
                <a:lnTo>
                  <a:pt x="8" y="25"/>
                </a:lnTo>
                <a:lnTo>
                  <a:pt x="0" y="0"/>
                </a:lnTo>
                <a:lnTo>
                  <a:pt x="55" y="25"/>
                </a:lnTo>
                <a:lnTo>
                  <a:pt x="0" y="4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8" name="Freeform 20"/>
          <p:cNvSpPr>
            <a:spLocks/>
          </p:cNvSpPr>
          <p:nvPr/>
        </p:nvSpPr>
        <p:spPr bwMode="auto">
          <a:xfrm>
            <a:off x="3375025" y="5605463"/>
            <a:ext cx="107950" cy="93662"/>
          </a:xfrm>
          <a:custGeom>
            <a:avLst/>
            <a:gdLst>
              <a:gd name="T0" fmla="*/ 0 w 55"/>
              <a:gd name="T1" fmla="*/ 2147483647 h 47"/>
              <a:gd name="T2" fmla="*/ 2147483647 w 55"/>
              <a:gd name="T3" fmla="*/ 2147483647 h 47"/>
              <a:gd name="T4" fmla="*/ 0 w 55"/>
              <a:gd name="T5" fmla="*/ 0 h 47"/>
              <a:gd name="T6" fmla="*/ 2147483647 w 55"/>
              <a:gd name="T7" fmla="*/ 2147483647 h 47"/>
              <a:gd name="T8" fmla="*/ 0 w 55"/>
              <a:gd name="T9" fmla="*/ 21474836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47"/>
              <a:gd name="T17" fmla="*/ 55 w 55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47">
                <a:moveTo>
                  <a:pt x="0" y="47"/>
                </a:moveTo>
                <a:lnTo>
                  <a:pt x="10" y="25"/>
                </a:lnTo>
                <a:lnTo>
                  <a:pt x="0" y="0"/>
                </a:lnTo>
                <a:lnTo>
                  <a:pt x="55" y="25"/>
                </a:lnTo>
                <a:lnTo>
                  <a:pt x="0" y="4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99" name="Freeform 21"/>
          <p:cNvSpPr>
            <a:spLocks/>
          </p:cNvSpPr>
          <p:nvPr/>
        </p:nvSpPr>
        <p:spPr bwMode="auto">
          <a:xfrm>
            <a:off x="4633913" y="4505325"/>
            <a:ext cx="723900" cy="150813"/>
          </a:xfrm>
          <a:custGeom>
            <a:avLst/>
            <a:gdLst>
              <a:gd name="T0" fmla="*/ 2147483647 w 367"/>
              <a:gd name="T1" fmla="*/ 2147483647 h 77"/>
              <a:gd name="T2" fmla="*/ 2147483647 w 367"/>
              <a:gd name="T3" fmla="*/ 2147483647 h 77"/>
              <a:gd name="T4" fmla="*/ 2147483647 w 367"/>
              <a:gd name="T5" fmla="*/ 2147483647 h 77"/>
              <a:gd name="T6" fmla="*/ 2147483647 w 367"/>
              <a:gd name="T7" fmla="*/ 2147483647 h 77"/>
              <a:gd name="T8" fmla="*/ 2147483647 w 367"/>
              <a:gd name="T9" fmla="*/ 2147483647 h 77"/>
              <a:gd name="T10" fmla="*/ 2147483647 w 367"/>
              <a:gd name="T11" fmla="*/ 2147483647 h 77"/>
              <a:gd name="T12" fmla="*/ 2147483647 w 367"/>
              <a:gd name="T13" fmla="*/ 2147483647 h 77"/>
              <a:gd name="T14" fmla="*/ 2147483647 w 367"/>
              <a:gd name="T15" fmla="*/ 2147483647 h 77"/>
              <a:gd name="T16" fmla="*/ 2147483647 w 367"/>
              <a:gd name="T17" fmla="*/ 2147483647 h 77"/>
              <a:gd name="T18" fmla="*/ 2147483647 w 367"/>
              <a:gd name="T19" fmla="*/ 0 h 77"/>
              <a:gd name="T20" fmla="*/ 0 w 367"/>
              <a:gd name="T21" fmla="*/ 0 h 7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67"/>
              <a:gd name="T34" fmla="*/ 0 h 77"/>
              <a:gd name="T35" fmla="*/ 367 w 367"/>
              <a:gd name="T36" fmla="*/ 77 h 7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67" h="77">
                <a:moveTo>
                  <a:pt x="367" y="77"/>
                </a:moveTo>
                <a:lnTo>
                  <a:pt x="367" y="77"/>
                </a:lnTo>
                <a:lnTo>
                  <a:pt x="367" y="62"/>
                </a:lnTo>
                <a:lnTo>
                  <a:pt x="362" y="47"/>
                </a:lnTo>
                <a:lnTo>
                  <a:pt x="355" y="35"/>
                </a:lnTo>
                <a:lnTo>
                  <a:pt x="345" y="22"/>
                </a:lnTo>
                <a:lnTo>
                  <a:pt x="335" y="15"/>
                </a:lnTo>
                <a:lnTo>
                  <a:pt x="320" y="7"/>
                </a:lnTo>
                <a:lnTo>
                  <a:pt x="307" y="2"/>
                </a:lnTo>
                <a:lnTo>
                  <a:pt x="290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0" name="Freeform 22"/>
          <p:cNvSpPr>
            <a:spLocks/>
          </p:cNvSpPr>
          <p:nvPr/>
        </p:nvSpPr>
        <p:spPr bwMode="auto">
          <a:xfrm>
            <a:off x="5357813" y="4505325"/>
            <a:ext cx="831850" cy="150813"/>
          </a:xfrm>
          <a:custGeom>
            <a:avLst/>
            <a:gdLst>
              <a:gd name="T0" fmla="*/ 0 w 423"/>
              <a:gd name="T1" fmla="*/ 2147483647 h 77"/>
              <a:gd name="T2" fmla="*/ 0 w 423"/>
              <a:gd name="T3" fmla="*/ 2147483647 h 77"/>
              <a:gd name="T4" fmla="*/ 2147483647 w 423"/>
              <a:gd name="T5" fmla="*/ 2147483647 h 77"/>
              <a:gd name="T6" fmla="*/ 2147483647 w 423"/>
              <a:gd name="T7" fmla="*/ 2147483647 h 77"/>
              <a:gd name="T8" fmla="*/ 2147483647 w 423"/>
              <a:gd name="T9" fmla="*/ 2147483647 h 77"/>
              <a:gd name="T10" fmla="*/ 2147483647 w 423"/>
              <a:gd name="T11" fmla="*/ 2147483647 h 77"/>
              <a:gd name="T12" fmla="*/ 2147483647 w 423"/>
              <a:gd name="T13" fmla="*/ 2147483647 h 77"/>
              <a:gd name="T14" fmla="*/ 2147483647 w 423"/>
              <a:gd name="T15" fmla="*/ 2147483647 h 77"/>
              <a:gd name="T16" fmla="*/ 2147483647 w 423"/>
              <a:gd name="T17" fmla="*/ 2147483647 h 77"/>
              <a:gd name="T18" fmla="*/ 2147483647 w 423"/>
              <a:gd name="T19" fmla="*/ 0 h 77"/>
              <a:gd name="T20" fmla="*/ 2147483647 w 423"/>
              <a:gd name="T21" fmla="*/ 0 h 7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23"/>
              <a:gd name="T34" fmla="*/ 0 h 77"/>
              <a:gd name="T35" fmla="*/ 423 w 423"/>
              <a:gd name="T36" fmla="*/ 77 h 7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23" h="77">
                <a:moveTo>
                  <a:pt x="0" y="77"/>
                </a:moveTo>
                <a:lnTo>
                  <a:pt x="0" y="77"/>
                </a:lnTo>
                <a:lnTo>
                  <a:pt x="3" y="62"/>
                </a:lnTo>
                <a:lnTo>
                  <a:pt x="8" y="47"/>
                </a:lnTo>
                <a:lnTo>
                  <a:pt x="15" y="35"/>
                </a:lnTo>
                <a:lnTo>
                  <a:pt x="25" y="22"/>
                </a:lnTo>
                <a:lnTo>
                  <a:pt x="35" y="15"/>
                </a:lnTo>
                <a:lnTo>
                  <a:pt x="48" y="7"/>
                </a:lnTo>
                <a:lnTo>
                  <a:pt x="63" y="2"/>
                </a:lnTo>
                <a:lnTo>
                  <a:pt x="80" y="0"/>
                </a:lnTo>
                <a:lnTo>
                  <a:pt x="423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1" name="Freeform 23"/>
          <p:cNvSpPr>
            <a:spLocks/>
          </p:cNvSpPr>
          <p:nvPr/>
        </p:nvSpPr>
        <p:spPr bwMode="auto">
          <a:xfrm>
            <a:off x="6161088" y="4460875"/>
            <a:ext cx="107950" cy="87313"/>
          </a:xfrm>
          <a:custGeom>
            <a:avLst/>
            <a:gdLst>
              <a:gd name="T0" fmla="*/ 0 w 55"/>
              <a:gd name="T1" fmla="*/ 2147483647 h 45"/>
              <a:gd name="T2" fmla="*/ 2147483647 w 55"/>
              <a:gd name="T3" fmla="*/ 2147483647 h 45"/>
              <a:gd name="T4" fmla="*/ 0 w 55"/>
              <a:gd name="T5" fmla="*/ 0 h 45"/>
              <a:gd name="T6" fmla="*/ 2147483647 w 55"/>
              <a:gd name="T7" fmla="*/ 2147483647 h 45"/>
              <a:gd name="T8" fmla="*/ 0 w 55"/>
              <a:gd name="T9" fmla="*/ 2147483647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45"/>
              <a:gd name="T17" fmla="*/ 55 w 55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45">
                <a:moveTo>
                  <a:pt x="0" y="45"/>
                </a:moveTo>
                <a:lnTo>
                  <a:pt x="10" y="23"/>
                </a:lnTo>
                <a:lnTo>
                  <a:pt x="0" y="0"/>
                </a:lnTo>
                <a:lnTo>
                  <a:pt x="55" y="23"/>
                </a:lnTo>
                <a:lnTo>
                  <a:pt x="0" y="4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2" name="Freeform 24"/>
          <p:cNvSpPr>
            <a:spLocks/>
          </p:cNvSpPr>
          <p:nvPr/>
        </p:nvSpPr>
        <p:spPr bwMode="auto">
          <a:xfrm>
            <a:off x="6161088" y="3049588"/>
            <a:ext cx="107950" cy="92075"/>
          </a:xfrm>
          <a:custGeom>
            <a:avLst/>
            <a:gdLst>
              <a:gd name="T0" fmla="*/ 0 w 55"/>
              <a:gd name="T1" fmla="*/ 2147483647 h 47"/>
              <a:gd name="T2" fmla="*/ 2147483647 w 55"/>
              <a:gd name="T3" fmla="*/ 2147483647 h 47"/>
              <a:gd name="T4" fmla="*/ 0 w 55"/>
              <a:gd name="T5" fmla="*/ 0 h 47"/>
              <a:gd name="T6" fmla="*/ 2147483647 w 55"/>
              <a:gd name="T7" fmla="*/ 2147483647 h 47"/>
              <a:gd name="T8" fmla="*/ 0 w 55"/>
              <a:gd name="T9" fmla="*/ 21474836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"/>
              <a:gd name="T16" fmla="*/ 0 h 47"/>
              <a:gd name="T17" fmla="*/ 55 w 55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" h="47">
                <a:moveTo>
                  <a:pt x="0" y="47"/>
                </a:moveTo>
                <a:lnTo>
                  <a:pt x="10" y="25"/>
                </a:lnTo>
                <a:lnTo>
                  <a:pt x="0" y="0"/>
                </a:lnTo>
                <a:lnTo>
                  <a:pt x="55" y="25"/>
                </a:lnTo>
                <a:lnTo>
                  <a:pt x="0" y="4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3" name="Line 25"/>
          <p:cNvSpPr>
            <a:spLocks noChangeShapeType="1"/>
          </p:cNvSpPr>
          <p:nvPr/>
        </p:nvSpPr>
        <p:spPr bwMode="auto">
          <a:xfrm flipV="1">
            <a:off x="4275138" y="1033463"/>
            <a:ext cx="3175" cy="8064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4" name="Freeform 26"/>
          <p:cNvSpPr>
            <a:spLocks/>
          </p:cNvSpPr>
          <p:nvPr/>
        </p:nvSpPr>
        <p:spPr bwMode="auto">
          <a:xfrm>
            <a:off x="923925" y="1163638"/>
            <a:ext cx="841375" cy="139700"/>
          </a:xfrm>
          <a:custGeom>
            <a:avLst/>
            <a:gdLst>
              <a:gd name="T0" fmla="*/ 2147483647 w 427"/>
              <a:gd name="T1" fmla="*/ 2147483647 h 72"/>
              <a:gd name="T2" fmla="*/ 2147483647 w 427"/>
              <a:gd name="T3" fmla="*/ 0 h 72"/>
              <a:gd name="T4" fmla="*/ 0 w 427"/>
              <a:gd name="T5" fmla="*/ 0 h 72"/>
              <a:gd name="T6" fmla="*/ 0 w 427"/>
              <a:gd name="T7" fmla="*/ 2147483647 h 72"/>
              <a:gd name="T8" fmla="*/ 0 60000 65536"/>
              <a:gd name="T9" fmla="*/ 0 60000 65536"/>
              <a:gd name="T10" fmla="*/ 0 60000 65536"/>
              <a:gd name="T11" fmla="*/ 0 60000 65536"/>
              <a:gd name="T12" fmla="*/ 0 w 427"/>
              <a:gd name="T13" fmla="*/ 0 h 72"/>
              <a:gd name="T14" fmla="*/ 427 w 427"/>
              <a:gd name="T15" fmla="*/ 72 h 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7" h="72">
                <a:moveTo>
                  <a:pt x="427" y="72"/>
                </a:moveTo>
                <a:lnTo>
                  <a:pt x="427" y="0"/>
                </a:lnTo>
                <a:lnTo>
                  <a:pt x="0" y="0"/>
                </a:lnTo>
                <a:lnTo>
                  <a:pt x="0" y="7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5" name="Line 27"/>
          <p:cNvSpPr>
            <a:spLocks noChangeShapeType="1"/>
          </p:cNvSpPr>
          <p:nvPr/>
        </p:nvSpPr>
        <p:spPr bwMode="auto">
          <a:xfrm flipV="1">
            <a:off x="1347788" y="984250"/>
            <a:ext cx="3175" cy="1793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6" name="Freeform 28"/>
          <p:cNvSpPr>
            <a:spLocks/>
          </p:cNvSpPr>
          <p:nvPr/>
        </p:nvSpPr>
        <p:spPr bwMode="auto">
          <a:xfrm>
            <a:off x="6045200" y="1165225"/>
            <a:ext cx="2428875" cy="147638"/>
          </a:xfrm>
          <a:custGeom>
            <a:avLst/>
            <a:gdLst>
              <a:gd name="T0" fmla="*/ 0 w 1233"/>
              <a:gd name="T1" fmla="*/ 2147483647 h 75"/>
              <a:gd name="T2" fmla="*/ 0 w 1233"/>
              <a:gd name="T3" fmla="*/ 0 h 75"/>
              <a:gd name="T4" fmla="*/ 2147483647 w 1233"/>
              <a:gd name="T5" fmla="*/ 0 h 75"/>
              <a:gd name="T6" fmla="*/ 2147483647 w 1233"/>
              <a:gd name="T7" fmla="*/ 2147483647 h 75"/>
              <a:gd name="T8" fmla="*/ 0 60000 65536"/>
              <a:gd name="T9" fmla="*/ 0 60000 65536"/>
              <a:gd name="T10" fmla="*/ 0 60000 65536"/>
              <a:gd name="T11" fmla="*/ 0 60000 65536"/>
              <a:gd name="T12" fmla="*/ 0 w 1233"/>
              <a:gd name="T13" fmla="*/ 0 h 75"/>
              <a:gd name="T14" fmla="*/ 1233 w 1233"/>
              <a:gd name="T15" fmla="*/ 75 h 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33" h="75">
                <a:moveTo>
                  <a:pt x="0" y="75"/>
                </a:moveTo>
                <a:lnTo>
                  <a:pt x="0" y="0"/>
                </a:lnTo>
                <a:lnTo>
                  <a:pt x="1233" y="0"/>
                </a:lnTo>
                <a:lnTo>
                  <a:pt x="1233" y="75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7" name="Line 29"/>
          <p:cNvSpPr>
            <a:spLocks noChangeShapeType="1"/>
          </p:cNvSpPr>
          <p:nvPr/>
        </p:nvSpPr>
        <p:spPr bwMode="auto">
          <a:xfrm flipV="1">
            <a:off x="7218363" y="1003300"/>
            <a:ext cx="1587" cy="1508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8" name="Freeform 30"/>
          <p:cNvSpPr>
            <a:spLocks/>
          </p:cNvSpPr>
          <p:nvPr/>
        </p:nvSpPr>
        <p:spPr bwMode="auto">
          <a:xfrm>
            <a:off x="6656388" y="2954338"/>
            <a:ext cx="147637" cy="1708150"/>
          </a:xfrm>
          <a:custGeom>
            <a:avLst/>
            <a:gdLst>
              <a:gd name="T0" fmla="*/ 0 w 75"/>
              <a:gd name="T1" fmla="*/ 0 h 868"/>
              <a:gd name="T2" fmla="*/ 2147483647 w 75"/>
              <a:gd name="T3" fmla="*/ 0 h 868"/>
              <a:gd name="T4" fmla="*/ 2147483647 w 75"/>
              <a:gd name="T5" fmla="*/ 2147483647 h 868"/>
              <a:gd name="T6" fmla="*/ 0 w 75"/>
              <a:gd name="T7" fmla="*/ 2147483647 h 868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868"/>
              <a:gd name="T14" fmla="*/ 75 w 75"/>
              <a:gd name="T15" fmla="*/ 868 h 8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868">
                <a:moveTo>
                  <a:pt x="0" y="0"/>
                </a:moveTo>
                <a:lnTo>
                  <a:pt x="75" y="0"/>
                </a:lnTo>
                <a:lnTo>
                  <a:pt x="75" y="868"/>
                </a:lnTo>
                <a:lnTo>
                  <a:pt x="0" y="868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9" name="Line 31"/>
          <p:cNvSpPr>
            <a:spLocks noChangeShapeType="1"/>
          </p:cNvSpPr>
          <p:nvPr/>
        </p:nvSpPr>
        <p:spPr bwMode="auto">
          <a:xfrm>
            <a:off x="6804025" y="3811588"/>
            <a:ext cx="222250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0" name="Line 32"/>
          <p:cNvSpPr>
            <a:spLocks noChangeShapeType="1"/>
          </p:cNvSpPr>
          <p:nvPr/>
        </p:nvSpPr>
        <p:spPr bwMode="auto">
          <a:xfrm flipV="1">
            <a:off x="1252538" y="2528888"/>
            <a:ext cx="1587" cy="1787525"/>
          </a:xfrm>
          <a:prstGeom prst="line">
            <a:avLst/>
          </a:prstGeom>
          <a:noFill/>
          <a:ln w="222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1" name="Freeform 33"/>
          <p:cNvSpPr>
            <a:spLocks/>
          </p:cNvSpPr>
          <p:nvPr/>
        </p:nvSpPr>
        <p:spPr bwMode="auto">
          <a:xfrm>
            <a:off x="6007100" y="4386263"/>
            <a:ext cx="222250" cy="585787"/>
          </a:xfrm>
          <a:custGeom>
            <a:avLst/>
            <a:gdLst>
              <a:gd name="T0" fmla="*/ 0 w 113"/>
              <a:gd name="T1" fmla="*/ 0 h 297"/>
              <a:gd name="T2" fmla="*/ 2147483647 w 113"/>
              <a:gd name="T3" fmla="*/ 2147483647 h 297"/>
              <a:gd name="T4" fmla="*/ 2147483647 w 113"/>
              <a:gd name="T5" fmla="*/ 2147483647 h 297"/>
              <a:gd name="T6" fmla="*/ 0 60000 65536"/>
              <a:gd name="T7" fmla="*/ 0 60000 65536"/>
              <a:gd name="T8" fmla="*/ 0 60000 65536"/>
              <a:gd name="T9" fmla="*/ 0 w 113"/>
              <a:gd name="T10" fmla="*/ 0 h 297"/>
              <a:gd name="T11" fmla="*/ 113 w 113"/>
              <a:gd name="T12" fmla="*/ 297 h 29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3" h="297">
                <a:moveTo>
                  <a:pt x="0" y="0"/>
                </a:moveTo>
                <a:lnTo>
                  <a:pt x="43" y="297"/>
                </a:lnTo>
                <a:lnTo>
                  <a:pt x="113" y="297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2" name="Freeform 34"/>
          <p:cNvSpPr>
            <a:spLocks/>
          </p:cNvSpPr>
          <p:nvPr/>
        </p:nvSpPr>
        <p:spPr bwMode="auto">
          <a:xfrm>
            <a:off x="1208088" y="2451100"/>
            <a:ext cx="95250" cy="107950"/>
          </a:xfrm>
          <a:custGeom>
            <a:avLst/>
            <a:gdLst>
              <a:gd name="T0" fmla="*/ 2147483647 w 48"/>
              <a:gd name="T1" fmla="*/ 2147483647 h 55"/>
              <a:gd name="T2" fmla="*/ 2147483647 w 48"/>
              <a:gd name="T3" fmla="*/ 2147483647 h 55"/>
              <a:gd name="T4" fmla="*/ 0 w 48"/>
              <a:gd name="T5" fmla="*/ 2147483647 h 55"/>
              <a:gd name="T6" fmla="*/ 2147483647 w 48"/>
              <a:gd name="T7" fmla="*/ 0 h 55"/>
              <a:gd name="T8" fmla="*/ 2147483647 w 48"/>
              <a:gd name="T9" fmla="*/ 2147483647 h 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8"/>
              <a:gd name="T16" fmla="*/ 0 h 55"/>
              <a:gd name="T17" fmla="*/ 48 w 48"/>
              <a:gd name="T18" fmla="*/ 55 h 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8" h="55">
                <a:moveTo>
                  <a:pt x="48" y="55"/>
                </a:moveTo>
                <a:lnTo>
                  <a:pt x="25" y="45"/>
                </a:lnTo>
                <a:lnTo>
                  <a:pt x="0" y="55"/>
                </a:lnTo>
                <a:lnTo>
                  <a:pt x="25" y="0"/>
                </a:lnTo>
                <a:lnTo>
                  <a:pt x="48" y="5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3" name="TextBox 89"/>
          <p:cNvSpPr txBox="1">
            <a:spLocks noChangeArrowheads="1"/>
          </p:cNvSpPr>
          <p:nvPr/>
        </p:nvSpPr>
        <p:spPr bwMode="auto">
          <a:xfrm>
            <a:off x="1036638" y="706438"/>
            <a:ext cx="8001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b="1"/>
              <a:t>Blood</a:t>
            </a:r>
          </a:p>
        </p:txBody>
      </p:sp>
      <p:sp>
        <p:nvSpPr>
          <p:cNvPr id="20514" name="TextBox 90"/>
          <p:cNvSpPr txBox="1">
            <a:spLocks noChangeArrowheads="1"/>
          </p:cNvSpPr>
          <p:nvPr/>
        </p:nvSpPr>
        <p:spPr bwMode="auto">
          <a:xfrm>
            <a:off x="3635375" y="738188"/>
            <a:ext cx="14732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b="1"/>
              <a:t>Parietal cell</a:t>
            </a:r>
          </a:p>
        </p:txBody>
      </p:sp>
      <p:sp>
        <p:nvSpPr>
          <p:cNvPr id="20515" name="TextBox 91"/>
          <p:cNvSpPr txBox="1">
            <a:spLocks noChangeArrowheads="1"/>
          </p:cNvSpPr>
          <p:nvPr/>
        </p:nvSpPr>
        <p:spPr bwMode="auto">
          <a:xfrm>
            <a:off x="5995988" y="706438"/>
            <a:ext cx="28194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b="1"/>
              <a:t>Lumen of gastric gland</a:t>
            </a:r>
          </a:p>
        </p:txBody>
      </p:sp>
      <p:sp>
        <p:nvSpPr>
          <p:cNvPr id="20516" name="TextBox 92"/>
          <p:cNvSpPr txBox="1">
            <a:spLocks noChangeArrowheads="1"/>
          </p:cNvSpPr>
          <p:nvPr/>
        </p:nvSpPr>
        <p:spPr bwMode="auto">
          <a:xfrm>
            <a:off x="866775" y="1897063"/>
            <a:ext cx="9779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Alkaline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tide</a:t>
            </a:r>
          </a:p>
        </p:txBody>
      </p:sp>
      <p:sp>
        <p:nvSpPr>
          <p:cNvPr id="20517" name="TextBox 93"/>
          <p:cNvSpPr txBox="1">
            <a:spLocks noChangeArrowheads="1"/>
          </p:cNvSpPr>
          <p:nvPr/>
        </p:nvSpPr>
        <p:spPr bwMode="auto">
          <a:xfrm>
            <a:off x="1360488" y="2951163"/>
            <a:ext cx="407987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Cl</a:t>
            </a:r>
            <a:r>
              <a:rPr lang="en-US" b="1" baseline="30000">
                <a:solidFill>
                  <a:schemeClr val="bg1"/>
                </a:solidFill>
              </a:rPr>
              <a:t>–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0518" name="TextBox 95"/>
          <p:cNvSpPr txBox="1">
            <a:spLocks noChangeArrowheads="1"/>
          </p:cNvSpPr>
          <p:nvPr/>
        </p:nvSpPr>
        <p:spPr bwMode="auto">
          <a:xfrm>
            <a:off x="828675" y="4403725"/>
            <a:ext cx="830263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HCO</a:t>
            </a:r>
            <a:r>
              <a:rPr lang="en-US" b="1" baseline="-25000">
                <a:solidFill>
                  <a:schemeClr val="bg1"/>
                </a:solidFill>
              </a:rPr>
              <a:t>3</a:t>
            </a:r>
            <a:r>
              <a:rPr lang="en-US" b="1" baseline="30000">
                <a:solidFill>
                  <a:schemeClr val="bg1"/>
                </a:solidFill>
              </a:rPr>
              <a:t>–</a:t>
            </a:r>
          </a:p>
        </p:txBody>
      </p:sp>
      <p:sp>
        <p:nvSpPr>
          <p:cNvPr id="20519" name="TextBox 96"/>
          <p:cNvSpPr txBox="1">
            <a:spLocks noChangeArrowheads="1"/>
          </p:cNvSpPr>
          <p:nvPr/>
        </p:nvSpPr>
        <p:spPr bwMode="auto">
          <a:xfrm>
            <a:off x="1041400" y="5475288"/>
            <a:ext cx="56197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</a:t>
            </a:r>
            <a:r>
              <a:rPr lang="en-US" b="1" baseline="-25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520" name="TextBox 97"/>
          <p:cNvSpPr txBox="1">
            <a:spLocks noChangeArrowheads="1"/>
          </p:cNvSpPr>
          <p:nvPr/>
        </p:nvSpPr>
        <p:spPr bwMode="auto">
          <a:xfrm>
            <a:off x="3822700" y="4373563"/>
            <a:ext cx="83185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b="1"/>
              <a:t>HCO</a:t>
            </a:r>
            <a:r>
              <a:rPr lang="en-US" b="1" baseline="-25000"/>
              <a:t>3</a:t>
            </a:r>
            <a:r>
              <a:rPr lang="en-US" b="1" baseline="30000"/>
              <a:t>–</a:t>
            </a:r>
          </a:p>
          <a:p>
            <a:endParaRPr lang="en-US" b="1" baseline="-25000"/>
          </a:p>
        </p:txBody>
      </p:sp>
      <p:sp>
        <p:nvSpPr>
          <p:cNvPr id="20521" name="TextBox 100"/>
          <p:cNvSpPr txBox="1">
            <a:spLocks noChangeArrowheads="1"/>
          </p:cNvSpPr>
          <p:nvPr/>
        </p:nvSpPr>
        <p:spPr bwMode="auto">
          <a:xfrm>
            <a:off x="4722813" y="5521325"/>
            <a:ext cx="914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>
            <a:prstTxWarp prst="textNoShape">
              <a:avLst/>
            </a:prstTxWarp>
            <a:spAutoFit/>
          </a:bodyPr>
          <a:lstStyle/>
          <a:p>
            <a:r>
              <a:rPr lang="en-US" b="1"/>
              <a:t>H</a:t>
            </a:r>
            <a:r>
              <a:rPr lang="en-US" b="1" baseline="-25000"/>
              <a:t>2</a:t>
            </a:r>
            <a:r>
              <a:rPr lang="en-US" b="1"/>
              <a:t>CO</a:t>
            </a:r>
            <a:r>
              <a:rPr lang="en-US" b="1" baseline="-25000"/>
              <a:t>3</a:t>
            </a:r>
          </a:p>
        </p:txBody>
      </p:sp>
      <p:sp>
        <p:nvSpPr>
          <p:cNvPr id="20522" name="TextBox 103"/>
          <p:cNvSpPr txBox="1">
            <a:spLocks noChangeArrowheads="1"/>
          </p:cNvSpPr>
          <p:nvPr/>
        </p:nvSpPr>
        <p:spPr bwMode="auto">
          <a:xfrm>
            <a:off x="7058025" y="3540125"/>
            <a:ext cx="1143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b="1"/>
              <a:t>Stomach</a:t>
            </a:r>
          </a:p>
          <a:p>
            <a:r>
              <a:rPr lang="en-US" b="1"/>
              <a:t>acid</a:t>
            </a:r>
          </a:p>
        </p:txBody>
      </p:sp>
      <p:sp>
        <p:nvSpPr>
          <p:cNvPr id="20523" name="TextBox 104"/>
          <p:cNvSpPr txBox="1">
            <a:spLocks noChangeArrowheads="1"/>
          </p:cNvSpPr>
          <p:nvPr/>
        </p:nvSpPr>
        <p:spPr bwMode="auto">
          <a:xfrm>
            <a:off x="6296025" y="4371975"/>
            <a:ext cx="3746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b="1"/>
              <a:t>H</a:t>
            </a:r>
            <a:r>
              <a:rPr lang="en-US" b="1" baseline="30000"/>
              <a:t>+</a:t>
            </a:r>
          </a:p>
        </p:txBody>
      </p:sp>
      <p:sp>
        <p:nvSpPr>
          <p:cNvPr id="20524" name="TextBox 105"/>
          <p:cNvSpPr txBox="1">
            <a:spLocks noChangeArrowheads="1"/>
          </p:cNvSpPr>
          <p:nvPr/>
        </p:nvSpPr>
        <p:spPr bwMode="auto">
          <a:xfrm>
            <a:off x="6307138" y="4810125"/>
            <a:ext cx="1617662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b="1"/>
              <a:t>H</a:t>
            </a:r>
            <a:r>
              <a:rPr lang="en-US" b="1" baseline="30000"/>
              <a:t>+</a:t>
            </a:r>
            <a:r>
              <a:rPr lang="en-US" b="1"/>
              <a:t>–K</a:t>
            </a:r>
            <a:r>
              <a:rPr lang="en-US" b="1" baseline="30000"/>
              <a:t>+</a:t>
            </a:r>
            <a:r>
              <a:rPr lang="en-US" b="1"/>
              <a:t> ATPase</a:t>
            </a:r>
            <a:endParaRPr lang="en-US" b="1" baseline="30000"/>
          </a:p>
        </p:txBody>
      </p:sp>
      <p:sp>
        <p:nvSpPr>
          <p:cNvPr id="20525" name="TextBox 107"/>
          <p:cNvSpPr txBox="1">
            <a:spLocks noChangeArrowheads="1"/>
          </p:cNvSpPr>
          <p:nvPr/>
        </p:nvSpPr>
        <p:spPr bwMode="auto">
          <a:xfrm>
            <a:off x="6284913" y="2951163"/>
            <a:ext cx="407987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b="1"/>
              <a:t>Cl</a:t>
            </a:r>
            <a:r>
              <a:rPr lang="en-US" b="1" baseline="30000"/>
              <a:t>–</a:t>
            </a:r>
            <a:endParaRPr lang="en-US" b="1"/>
          </a:p>
        </p:txBody>
      </p:sp>
      <p:sp>
        <p:nvSpPr>
          <p:cNvPr id="20526" name="TextBox 106"/>
          <p:cNvSpPr txBox="1">
            <a:spLocks noChangeArrowheads="1"/>
          </p:cNvSpPr>
          <p:nvPr/>
        </p:nvSpPr>
        <p:spPr bwMode="auto">
          <a:xfrm>
            <a:off x="5213350" y="4022725"/>
            <a:ext cx="3746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b="1"/>
              <a:t>K</a:t>
            </a:r>
            <a:r>
              <a:rPr lang="en-US" b="1" baseline="30000"/>
              <a:t>+</a:t>
            </a:r>
          </a:p>
        </p:txBody>
      </p:sp>
      <p:sp>
        <p:nvSpPr>
          <p:cNvPr id="20527" name="TextBox 99"/>
          <p:cNvSpPr txBox="1">
            <a:spLocks noChangeArrowheads="1"/>
          </p:cNvSpPr>
          <p:nvPr/>
        </p:nvSpPr>
        <p:spPr bwMode="auto">
          <a:xfrm>
            <a:off x="3543300" y="5521325"/>
            <a:ext cx="10747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CO</a:t>
            </a:r>
            <a:r>
              <a:rPr lang="en-US" sz="1600" b="1" baseline="-25000"/>
              <a:t>2 </a:t>
            </a:r>
            <a:r>
              <a:rPr lang="en-US" sz="1600" b="1"/>
              <a:t>+ H</a:t>
            </a:r>
            <a:r>
              <a:rPr lang="en-US" sz="1600" b="1" baseline="-25000"/>
              <a:t>2</a:t>
            </a:r>
            <a:r>
              <a:rPr lang="en-US" sz="1600" b="1"/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90" descr="sal03717_25_15"/>
          <p:cNvPicPr>
            <a:picLocks noChangeAspect="1" noChangeArrowheads="1"/>
          </p:cNvPicPr>
          <p:nvPr/>
        </p:nvPicPr>
        <p:blipFill>
          <a:blip r:embed="rId2"/>
          <a:srcRect l="6017" r="8385"/>
          <a:stretch>
            <a:fillRect/>
          </a:stretch>
        </p:blipFill>
        <p:spPr bwMode="auto">
          <a:xfrm>
            <a:off x="122238" y="534988"/>
            <a:ext cx="8897937" cy="578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Line 10"/>
          <p:cNvSpPr>
            <a:spLocks noChangeShapeType="1"/>
          </p:cNvSpPr>
          <p:nvPr/>
        </p:nvSpPr>
        <p:spPr bwMode="auto">
          <a:xfrm>
            <a:off x="1677988" y="3508375"/>
            <a:ext cx="15970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Line 11"/>
          <p:cNvSpPr>
            <a:spLocks noChangeShapeType="1"/>
          </p:cNvSpPr>
          <p:nvPr/>
        </p:nvSpPr>
        <p:spPr bwMode="auto">
          <a:xfrm>
            <a:off x="1684338" y="2466975"/>
            <a:ext cx="18002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9" name="Line 12"/>
          <p:cNvSpPr>
            <a:spLocks noChangeShapeType="1"/>
          </p:cNvSpPr>
          <p:nvPr/>
        </p:nvSpPr>
        <p:spPr bwMode="auto">
          <a:xfrm>
            <a:off x="4141788" y="3143250"/>
            <a:ext cx="178117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0" name="Line 13"/>
          <p:cNvSpPr>
            <a:spLocks noChangeShapeType="1"/>
          </p:cNvSpPr>
          <p:nvPr/>
        </p:nvSpPr>
        <p:spPr bwMode="auto">
          <a:xfrm>
            <a:off x="7072313" y="3143250"/>
            <a:ext cx="86995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1" name="Freeform 14"/>
          <p:cNvSpPr>
            <a:spLocks/>
          </p:cNvSpPr>
          <p:nvPr/>
        </p:nvSpPr>
        <p:spPr bwMode="auto">
          <a:xfrm>
            <a:off x="3929063" y="2463800"/>
            <a:ext cx="885825" cy="558800"/>
          </a:xfrm>
          <a:custGeom>
            <a:avLst/>
            <a:gdLst>
              <a:gd name="T0" fmla="*/ 2147483647 w 558"/>
              <a:gd name="T1" fmla="*/ 2147483647 h 352"/>
              <a:gd name="T2" fmla="*/ 2147483647 w 558"/>
              <a:gd name="T3" fmla="*/ 2147483647 h 352"/>
              <a:gd name="T4" fmla="*/ 2147483647 w 558"/>
              <a:gd name="T5" fmla="*/ 2147483647 h 352"/>
              <a:gd name="T6" fmla="*/ 2147483647 w 558"/>
              <a:gd name="T7" fmla="*/ 2147483647 h 352"/>
              <a:gd name="T8" fmla="*/ 2147483647 w 558"/>
              <a:gd name="T9" fmla="*/ 2147483647 h 352"/>
              <a:gd name="T10" fmla="*/ 2147483647 w 558"/>
              <a:gd name="T11" fmla="*/ 2147483647 h 352"/>
              <a:gd name="T12" fmla="*/ 2147483647 w 558"/>
              <a:gd name="T13" fmla="*/ 2147483647 h 352"/>
              <a:gd name="T14" fmla="*/ 2147483647 w 558"/>
              <a:gd name="T15" fmla="*/ 2147483647 h 352"/>
              <a:gd name="T16" fmla="*/ 2147483647 w 558"/>
              <a:gd name="T17" fmla="*/ 2147483647 h 352"/>
              <a:gd name="T18" fmla="*/ 2147483647 w 558"/>
              <a:gd name="T19" fmla="*/ 2147483647 h 352"/>
              <a:gd name="T20" fmla="*/ 2147483647 w 558"/>
              <a:gd name="T21" fmla="*/ 2147483647 h 352"/>
              <a:gd name="T22" fmla="*/ 2147483647 w 558"/>
              <a:gd name="T23" fmla="*/ 2147483647 h 352"/>
              <a:gd name="T24" fmla="*/ 2147483647 w 558"/>
              <a:gd name="T25" fmla="*/ 2147483647 h 352"/>
              <a:gd name="T26" fmla="*/ 2147483647 w 558"/>
              <a:gd name="T27" fmla="*/ 2147483647 h 352"/>
              <a:gd name="T28" fmla="*/ 2147483647 w 558"/>
              <a:gd name="T29" fmla="*/ 2147483647 h 352"/>
              <a:gd name="T30" fmla="*/ 2147483647 w 558"/>
              <a:gd name="T31" fmla="*/ 2147483647 h 352"/>
              <a:gd name="T32" fmla="*/ 2147483647 w 558"/>
              <a:gd name="T33" fmla="*/ 0 h 352"/>
              <a:gd name="T34" fmla="*/ 0 w 558"/>
              <a:gd name="T35" fmla="*/ 0 h 35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58"/>
              <a:gd name="T55" fmla="*/ 0 h 352"/>
              <a:gd name="T56" fmla="*/ 558 w 558"/>
              <a:gd name="T57" fmla="*/ 352 h 35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58" h="352">
                <a:moveTo>
                  <a:pt x="558" y="352"/>
                </a:moveTo>
                <a:lnTo>
                  <a:pt x="558" y="194"/>
                </a:lnTo>
                <a:lnTo>
                  <a:pt x="556" y="186"/>
                </a:lnTo>
                <a:lnTo>
                  <a:pt x="552" y="164"/>
                </a:lnTo>
                <a:lnTo>
                  <a:pt x="548" y="148"/>
                </a:lnTo>
                <a:lnTo>
                  <a:pt x="540" y="132"/>
                </a:lnTo>
                <a:lnTo>
                  <a:pt x="532" y="114"/>
                </a:lnTo>
                <a:lnTo>
                  <a:pt x="522" y="94"/>
                </a:lnTo>
                <a:lnTo>
                  <a:pt x="508" y="76"/>
                </a:lnTo>
                <a:lnTo>
                  <a:pt x="494" y="58"/>
                </a:lnTo>
                <a:lnTo>
                  <a:pt x="474" y="42"/>
                </a:lnTo>
                <a:lnTo>
                  <a:pt x="452" y="28"/>
                </a:lnTo>
                <a:lnTo>
                  <a:pt x="428" y="16"/>
                </a:lnTo>
                <a:lnTo>
                  <a:pt x="398" y="6"/>
                </a:lnTo>
                <a:lnTo>
                  <a:pt x="366" y="2"/>
                </a:lnTo>
                <a:lnTo>
                  <a:pt x="328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2" name="Line 15"/>
          <p:cNvSpPr>
            <a:spLocks noChangeShapeType="1"/>
          </p:cNvSpPr>
          <p:nvPr/>
        </p:nvSpPr>
        <p:spPr bwMode="auto">
          <a:xfrm>
            <a:off x="8047038" y="2736850"/>
            <a:ext cx="1587" cy="8826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3" name="Freeform 16"/>
          <p:cNvSpPr>
            <a:spLocks/>
          </p:cNvSpPr>
          <p:nvPr/>
        </p:nvSpPr>
        <p:spPr bwMode="auto">
          <a:xfrm>
            <a:off x="4821238" y="3352800"/>
            <a:ext cx="1698625" cy="568325"/>
          </a:xfrm>
          <a:custGeom>
            <a:avLst/>
            <a:gdLst>
              <a:gd name="T0" fmla="*/ 0 w 1070"/>
              <a:gd name="T1" fmla="*/ 0 h 358"/>
              <a:gd name="T2" fmla="*/ 0 w 1070"/>
              <a:gd name="T3" fmla="*/ 2147483647 h 358"/>
              <a:gd name="T4" fmla="*/ 0 w 1070"/>
              <a:gd name="T5" fmla="*/ 2147483647 h 358"/>
              <a:gd name="T6" fmla="*/ 0 w 1070"/>
              <a:gd name="T7" fmla="*/ 2147483647 h 358"/>
              <a:gd name="T8" fmla="*/ 2147483647 w 1070"/>
              <a:gd name="T9" fmla="*/ 2147483647 h 358"/>
              <a:gd name="T10" fmla="*/ 2147483647 w 1070"/>
              <a:gd name="T11" fmla="*/ 2147483647 h 358"/>
              <a:gd name="T12" fmla="*/ 2147483647 w 1070"/>
              <a:gd name="T13" fmla="*/ 2147483647 h 358"/>
              <a:gd name="T14" fmla="*/ 2147483647 w 1070"/>
              <a:gd name="T15" fmla="*/ 2147483647 h 358"/>
              <a:gd name="T16" fmla="*/ 2147483647 w 1070"/>
              <a:gd name="T17" fmla="*/ 2147483647 h 358"/>
              <a:gd name="T18" fmla="*/ 2147483647 w 1070"/>
              <a:gd name="T19" fmla="*/ 2147483647 h 358"/>
              <a:gd name="T20" fmla="*/ 2147483647 w 1070"/>
              <a:gd name="T21" fmla="*/ 2147483647 h 358"/>
              <a:gd name="T22" fmla="*/ 2147483647 w 1070"/>
              <a:gd name="T23" fmla="*/ 2147483647 h 358"/>
              <a:gd name="T24" fmla="*/ 2147483647 w 1070"/>
              <a:gd name="T25" fmla="*/ 2147483647 h 358"/>
              <a:gd name="T26" fmla="*/ 2147483647 w 1070"/>
              <a:gd name="T27" fmla="*/ 2147483647 h 358"/>
              <a:gd name="T28" fmla="*/ 2147483647 w 1070"/>
              <a:gd name="T29" fmla="*/ 2147483647 h 358"/>
              <a:gd name="T30" fmla="*/ 2147483647 w 1070"/>
              <a:gd name="T31" fmla="*/ 2147483647 h 358"/>
              <a:gd name="T32" fmla="*/ 2147483647 w 1070"/>
              <a:gd name="T33" fmla="*/ 2147483647 h 358"/>
              <a:gd name="T34" fmla="*/ 2147483647 w 1070"/>
              <a:gd name="T35" fmla="*/ 2147483647 h 358"/>
              <a:gd name="T36" fmla="*/ 2147483647 w 1070"/>
              <a:gd name="T37" fmla="*/ 2147483647 h 358"/>
              <a:gd name="T38" fmla="*/ 2147483647 w 1070"/>
              <a:gd name="T39" fmla="*/ 2147483647 h 358"/>
              <a:gd name="T40" fmla="*/ 2147483647 w 1070"/>
              <a:gd name="T41" fmla="*/ 2147483647 h 358"/>
              <a:gd name="T42" fmla="*/ 2147483647 w 1070"/>
              <a:gd name="T43" fmla="*/ 2147483647 h 358"/>
              <a:gd name="T44" fmla="*/ 2147483647 w 1070"/>
              <a:gd name="T45" fmla="*/ 2147483647 h 358"/>
              <a:gd name="T46" fmla="*/ 2147483647 w 1070"/>
              <a:gd name="T47" fmla="*/ 2147483647 h 358"/>
              <a:gd name="T48" fmla="*/ 2147483647 w 1070"/>
              <a:gd name="T49" fmla="*/ 2147483647 h 358"/>
              <a:gd name="T50" fmla="*/ 2147483647 w 1070"/>
              <a:gd name="T51" fmla="*/ 2147483647 h 358"/>
              <a:gd name="T52" fmla="*/ 2147483647 w 1070"/>
              <a:gd name="T53" fmla="*/ 2147483647 h 358"/>
              <a:gd name="T54" fmla="*/ 2147483647 w 1070"/>
              <a:gd name="T55" fmla="*/ 2147483647 h 358"/>
              <a:gd name="T56" fmla="*/ 2147483647 w 1070"/>
              <a:gd name="T57" fmla="*/ 2147483647 h 358"/>
              <a:gd name="T58" fmla="*/ 2147483647 w 1070"/>
              <a:gd name="T59" fmla="*/ 2147483647 h 358"/>
              <a:gd name="T60" fmla="*/ 2147483647 w 1070"/>
              <a:gd name="T61" fmla="*/ 2147483647 h 358"/>
              <a:gd name="T62" fmla="*/ 2147483647 w 1070"/>
              <a:gd name="T63" fmla="*/ 2147483647 h 358"/>
              <a:gd name="T64" fmla="*/ 2147483647 w 1070"/>
              <a:gd name="T65" fmla="*/ 2147483647 h 358"/>
              <a:gd name="T66" fmla="*/ 2147483647 w 1070"/>
              <a:gd name="T67" fmla="*/ 2147483647 h 358"/>
              <a:gd name="T68" fmla="*/ 2147483647 w 1070"/>
              <a:gd name="T69" fmla="*/ 2147483647 h 358"/>
              <a:gd name="T70" fmla="*/ 2147483647 w 1070"/>
              <a:gd name="T71" fmla="*/ 2147483647 h 358"/>
              <a:gd name="T72" fmla="*/ 2147483647 w 1070"/>
              <a:gd name="T73" fmla="*/ 2147483647 h 358"/>
              <a:gd name="T74" fmla="*/ 2147483647 w 1070"/>
              <a:gd name="T75" fmla="*/ 2147483647 h 35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070"/>
              <a:gd name="T115" fmla="*/ 0 h 358"/>
              <a:gd name="T116" fmla="*/ 1070 w 1070"/>
              <a:gd name="T117" fmla="*/ 358 h 35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070" h="358">
                <a:moveTo>
                  <a:pt x="0" y="0"/>
                </a:moveTo>
                <a:lnTo>
                  <a:pt x="0" y="214"/>
                </a:lnTo>
                <a:lnTo>
                  <a:pt x="0" y="230"/>
                </a:lnTo>
                <a:lnTo>
                  <a:pt x="4" y="244"/>
                </a:lnTo>
                <a:lnTo>
                  <a:pt x="6" y="258"/>
                </a:lnTo>
                <a:lnTo>
                  <a:pt x="12" y="270"/>
                </a:lnTo>
                <a:lnTo>
                  <a:pt x="18" y="284"/>
                </a:lnTo>
                <a:lnTo>
                  <a:pt x="24" y="296"/>
                </a:lnTo>
                <a:lnTo>
                  <a:pt x="32" y="306"/>
                </a:lnTo>
                <a:lnTo>
                  <a:pt x="42" y="316"/>
                </a:lnTo>
                <a:lnTo>
                  <a:pt x="52" y="326"/>
                </a:lnTo>
                <a:lnTo>
                  <a:pt x="64" y="334"/>
                </a:lnTo>
                <a:lnTo>
                  <a:pt x="76" y="342"/>
                </a:lnTo>
                <a:lnTo>
                  <a:pt x="88" y="348"/>
                </a:lnTo>
                <a:lnTo>
                  <a:pt x="102" y="352"/>
                </a:lnTo>
                <a:lnTo>
                  <a:pt x="116" y="356"/>
                </a:lnTo>
                <a:lnTo>
                  <a:pt x="130" y="358"/>
                </a:lnTo>
                <a:lnTo>
                  <a:pt x="144" y="358"/>
                </a:lnTo>
                <a:lnTo>
                  <a:pt x="926" y="358"/>
                </a:lnTo>
                <a:lnTo>
                  <a:pt x="940" y="358"/>
                </a:lnTo>
                <a:lnTo>
                  <a:pt x="956" y="356"/>
                </a:lnTo>
                <a:lnTo>
                  <a:pt x="968" y="352"/>
                </a:lnTo>
                <a:lnTo>
                  <a:pt x="982" y="348"/>
                </a:lnTo>
                <a:lnTo>
                  <a:pt x="994" y="342"/>
                </a:lnTo>
                <a:lnTo>
                  <a:pt x="1006" y="334"/>
                </a:lnTo>
                <a:lnTo>
                  <a:pt x="1018" y="326"/>
                </a:lnTo>
                <a:lnTo>
                  <a:pt x="1028" y="316"/>
                </a:lnTo>
                <a:lnTo>
                  <a:pt x="1038" y="306"/>
                </a:lnTo>
                <a:lnTo>
                  <a:pt x="1046" y="296"/>
                </a:lnTo>
                <a:lnTo>
                  <a:pt x="1052" y="284"/>
                </a:lnTo>
                <a:lnTo>
                  <a:pt x="1058" y="270"/>
                </a:lnTo>
                <a:lnTo>
                  <a:pt x="1064" y="258"/>
                </a:lnTo>
                <a:lnTo>
                  <a:pt x="1068" y="244"/>
                </a:lnTo>
                <a:lnTo>
                  <a:pt x="1070" y="230"/>
                </a:lnTo>
                <a:lnTo>
                  <a:pt x="1070" y="214"/>
                </a:lnTo>
                <a:lnTo>
                  <a:pt x="1070" y="19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4" name="Freeform 17"/>
          <p:cNvSpPr>
            <a:spLocks/>
          </p:cNvSpPr>
          <p:nvPr/>
        </p:nvSpPr>
        <p:spPr bwMode="auto">
          <a:xfrm>
            <a:off x="4729163" y="2835275"/>
            <a:ext cx="381000" cy="307975"/>
          </a:xfrm>
          <a:custGeom>
            <a:avLst/>
            <a:gdLst>
              <a:gd name="T0" fmla="*/ 0 w 240"/>
              <a:gd name="T1" fmla="*/ 2147483647 h 194"/>
              <a:gd name="T2" fmla="*/ 0 w 240"/>
              <a:gd name="T3" fmla="*/ 2147483647 h 194"/>
              <a:gd name="T4" fmla="*/ 2147483647 w 240"/>
              <a:gd name="T5" fmla="*/ 2147483647 h 194"/>
              <a:gd name="T6" fmla="*/ 2147483647 w 240"/>
              <a:gd name="T7" fmla="*/ 2147483647 h 194"/>
              <a:gd name="T8" fmla="*/ 2147483647 w 240"/>
              <a:gd name="T9" fmla="*/ 2147483647 h 194"/>
              <a:gd name="T10" fmla="*/ 2147483647 w 240"/>
              <a:gd name="T11" fmla="*/ 2147483647 h 194"/>
              <a:gd name="T12" fmla="*/ 2147483647 w 240"/>
              <a:gd name="T13" fmla="*/ 2147483647 h 194"/>
              <a:gd name="T14" fmla="*/ 2147483647 w 240"/>
              <a:gd name="T15" fmla="*/ 2147483647 h 194"/>
              <a:gd name="T16" fmla="*/ 2147483647 w 240"/>
              <a:gd name="T17" fmla="*/ 2147483647 h 194"/>
              <a:gd name="T18" fmla="*/ 2147483647 w 240"/>
              <a:gd name="T19" fmla="*/ 2147483647 h 194"/>
              <a:gd name="T20" fmla="*/ 2147483647 w 240"/>
              <a:gd name="T21" fmla="*/ 2147483647 h 194"/>
              <a:gd name="T22" fmla="*/ 2147483647 w 240"/>
              <a:gd name="T23" fmla="*/ 2147483647 h 194"/>
              <a:gd name="T24" fmla="*/ 2147483647 w 240"/>
              <a:gd name="T25" fmla="*/ 2147483647 h 194"/>
              <a:gd name="T26" fmla="*/ 2147483647 w 240"/>
              <a:gd name="T27" fmla="*/ 2147483647 h 194"/>
              <a:gd name="T28" fmla="*/ 2147483647 w 240"/>
              <a:gd name="T29" fmla="*/ 0 h 1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40"/>
              <a:gd name="T46" fmla="*/ 0 h 194"/>
              <a:gd name="T47" fmla="*/ 240 w 240"/>
              <a:gd name="T48" fmla="*/ 194 h 19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40" h="194">
                <a:moveTo>
                  <a:pt x="0" y="194"/>
                </a:moveTo>
                <a:lnTo>
                  <a:pt x="0" y="194"/>
                </a:lnTo>
                <a:lnTo>
                  <a:pt x="6" y="192"/>
                </a:lnTo>
                <a:lnTo>
                  <a:pt x="26" y="188"/>
                </a:lnTo>
                <a:lnTo>
                  <a:pt x="56" y="180"/>
                </a:lnTo>
                <a:lnTo>
                  <a:pt x="74" y="174"/>
                </a:lnTo>
                <a:lnTo>
                  <a:pt x="94" y="164"/>
                </a:lnTo>
                <a:lnTo>
                  <a:pt x="112" y="154"/>
                </a:lnTo>
                <a:lnTo>
                  <a:pt x="132" y="140"/>
                </a:lnTo>
                <a:lnTo>
                  <a:pt x="152" y="124"/>
                </a:lnTo>
                <a:lnTo>
                  <a:pt x="172" y="106"/>
                </a:lnTo>
                <a:lnTo>
                  <a:pt x="192" y="86"/>
                </a:lnTo>
                <a:lnTo>
                  <a:pt x="210" y="60"/>
                </a:lnTo>
                <a:lnTo>
                  <a:pt x="226" y="32"/>
                </a:lnTo>
                <a:lnTo>
                  <a:pt x="240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5" name="Freeform 18"/>
          <p:cNvSpPr>
            <a:spLocks/>
          </p:cNvSpPr>
          <p:nvPr/>
        </p:nvSpPr>
        <p:spPr bwMode="auto">
          <a:xfrm>
            <a:off x="3436938" y="2413000"/>
            <a:ext cx="171450" cy="104775"/>
          </a:xfrm>
          <a:custGeom>
            <a:avLst/>
            <a:gdLst>
              <a:gd name="T0" fmla="*/ 2147483647 w 108"/>
              <a:gd name="T1" fmla="*/ 2147483647 h 66"/>
              <a:gd name="T2" fmla="*/ 0 w 108"/>
              <a:gd name="T3" fmla="*/ 2147483647 h 66"/>
              <a:gd name="T4" fmla="*/ 2147483647 w 108"/>
              <a:gd name="T5" fmla="*/ 0 h 66"/>
              <a:gd name="T6" fmla="*/ 2147483647 w 108"/>
              <a:gd name="T7" fmla="*/ 0 h 66"/>
              <a:gd name="T8" fmla="*/ 2147483647 w 108"/>
              <a:gd name="T9" fmla="*/ 2147483647 h 66"/>
              <a:gd name="T10" fmla="*/ 2147483647 w 108"/>
              <a:gd name="T11" fmla="*/ 2147483647 h 66"/>
              <a:gd name="T12" fmla="*/ 2147483647 w 108"/>
              <a:gd name="T13" fmla="*/ 2147483647 h 66"/>
              <a:gd name="T14" fmla="*/ 2147483647 w 108"/>
              <a:gd name="T15" fmla="*/ 2147483647 h 66"/>
              <a:gd name="T16" fmla="*/ 2147483647 w 108"/>
              <a:gd name="T17" fmla="*/ 2147483647 h 66"/>
              <a:gd name="T18" fmla="*/ 0 w 108"/>
              <a:gd name="T19" fmla="*/ 2147483647 h 66"/>
              <a:gd name="T20" fmla="*/ 2147483647 w 108"/>
              <a:gd name="T21" fmla="*/ 2147483647 h 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8"/>
              <a:gd name="T34" fmla="*/ 0 h 66"/>
              <a:gd name="T35" fmla="*/ 108 w 108"/>
              <a:gd name="T36" fmla="*/ 66 h 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8" h="66">
                <a:moveTo>
                  <a:pt x="20" y="34"/>
                </a:moveTo>
                <a:lnTo>
                  <a:pt x="0" y="2"/>
                </a:lnTo>
                <a:lnTo>
                  <a:pt x="2" y="0"/>
                </a:lnTo>
                <a:lnTo>
                  <a:pt x="48" y="16"/>
                </a:lnTo>
                <a:lnTo>
                  <a:pt x="108" y="34"/>
                </a:lnTo>
                <a:lnTo>
                  <a:pt x="48" y="52"/>
                </a:lnTo>
                <a:lnTo>
                  <a:pt x="2" y="66"/>
                </a:lnTo>
                <a:lnTo>
                  <a:pt x="0" y="66"/>
                </a:lnTo>
                <a:lnTo>
                  <a:pt x="20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6" name="Freeform 19"/>
          <p:cNvSpPr>
            <a:spLocks/>
          </p:cNvSpPr>
          <p:nvPr/>
        </p:nvSpPr>
        <p:spPr bwMode="auto">
          <a:xfrm>
            <a:off x="3224213" y="3457575"/>
            <a:ext cx="171450" cy="104775"/>
          </a:xfrm>
          <a:custGeom>
            <a:avLst/>
            <a:gdLst>
              <a:gd name="T0" fmla="*/ 2147483647 w 108"/>
              <a:gd name="T1" fmla="*/ 2147483647 h 66"/>
              <a:gd name="T2" fmla="*/ 0 w 108"/>
              <a:gd name="T3" fmla="*/ 0 h 66"/>
              <a:gd name="T4" fmla="*/ 0 w 108"/>
              <a:gd name="T5" fmla="*/ 0 h 66"/>
              <a:gd name="T6" fmla="*/ 0 w 108"/>
              <a:gd name="T7" fmla="*/ 0 h 66"/>
              <a:gd name="T8" fmla="*/ 2147483647 w 108"/>
              <a:gd name="T9" fmla="*/ 2147483647 h 66"/>
              <a:gd name="T10" fmla="*/ 2147483647 w 108"/>
              <a:gd name="T11" fmla="*/ 2147483647 h 66"/>
              <a:gd name="T12" fmla="*/ 2147483647 w 108"/>
              <a:gd name="T13" fmla="*/ 2147483647 h 66"/>
              <a:gd name="T14" fmla="*/ 2147483647 w 108"/>
              <a:gd name="T15" fmla="*/ 2147483647 h 66"/>
              <a:gd name="T16" fmla="*/ 0 w 108"/>
              <a:gd name="T17" fmla="*/ 2147483647 h 66"/>
              <a:gd name="T18" fmla="*/ 0 w 108"/>
              <a:gd name="T19" fmla="*/ 2147483647 h 66"/>
              <a:gd name="T20" fmla="*/ 2147483647 w 108"/>
              <a:gd name="T21" fmla="*/ 2147483647 h 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8"/>
              <a:gd name="T34" fmla="*/ 0 h 66"/>
              <a:gd name="T35" fmla="*/ 108 w 108"/>
              <a:gd name="T36" fmla="*/ 66 h 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8" h="66">
                <a:moveTo>
                  <a:pt x="20" y="32"/>
                </a:moveTo>
                <a:lnTo>
                  <a:pt x="0" y="0"/>
                </a:lnTo>
                <a:lnTo>
                  <a:pt x="48" y="14"/>
                </a:lnTo>
                <a:lnTo>
                  <a:pt x="108" y="32"/>
                </a:lnTo>
                <a:lnTo>
                  <a:pt x="48" y="50"/>
                </a:lnTo>
                <a:lnTo>
                  <a:pt x="0" y="66"/>
                </a:lnTo>
                <a:lnTo>
                  <a:pt x="0" y="64"/>
                </a:lnTo>
                <a:lnTo>
                  <a:pt x="20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7" name="Freeform 20"/>
          <p:cNvSpPr>
            <a:spLocks/>
          </p:cNvSpPr>
          <p:nvPr/>
        </p:nvSpPr>
        <p:spPr bwMode="auto">
          <a:xfrm>
            <a:off x="4760913" y="2905125"/>
            <a:ext cx="104775" cy="171450"/>
          </a:xfrm>
          <a:custGeom>
            <a:avLst/>
            <a:gdLst>
              <a:gd name="T0" fmla="*/ 2147483647 w 66"/>
              <a:gd name="T1" fmla="*/ 2147483647 h 108"/>
              <a:gd name="T2" fmla="*/ 2147483647 w 66"/>
              <a:gd name="T3" fmla="*/ 0 h 108"/>
              <a:gd name="T4" fmla="*/ 2147483647 w 66"/>
              <a:gd name="T5" fmla="*/ 2147483647 h 108"/>
              <a:gd name="T6" fmla="*/ 2147483647 w 66"/>
              <a:gd name="T7" fmla="*/ 2147483647 h 108"/>
              <a:gd name="T8" fmla="*/ 2147483647 w 66"/>
              <a:gd name="T9" fmla="*/ 2147483647 h 108"/>
              <a:gd name="T10" fmla="*/ 2147483647 w 66"/>
              <a:gd name="T11" fmla="*/ 2147483647 h 108"/>
              <a:gd name="T12" fmla="*/ 2147483647 w 66"/>
              <a:gd name="T13" fmla="*/ 2147483647 h 108"/>
              <a:gd name="T14" fmla="*/ 2147483647 w 66"/>
              <a:gd name="T15" fmla="*/ 2147483647 h 108"/>
              <a:gd name="T16" fmla="*/ 0 w 66"/>
              <a:gd name="T17" fmla="*/ 2147483647 h 108"/>
              <a:gd name="T18" fmla="*/ 2147483647 w 66"/>
              <a:gd name="T19" fmla="*/ 0 h 108"/>
              <a:gd name="T20" fmla="*/ 2147483647 w 66"/>
              <a:gd name="T21" fmla="*/ 2147483647 h 10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"/>
              <a:gd name="T34" fmla="*/ 0 h 108"/>
              <a:gd name="T35" fmla="*/ 66 w 66"/>
              <a:gd name="T36" fmla="*/ 108 h 10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" h="108">
                <a:moveTo>
                  <a:pt x="34" y="20"/>
                </a:moveTo>
                <a:lnTo>
                  <a:pt x="66" y="0"/>
                </a:lnTo>
                <a:lnTo>
                  <a:pt x="66" y="2"/>
                </a:lnTo>
                <a:lnTo>
                  <a:pt x="52" y="48"/>
                </a:lnTo>
                <a:lnTo>
                  <a:pt x="34" y="108"/>
                </a:lnTo>
                <a:lnTo>
                  <a:pt x="16" y="48"/>
                </a:lnTo>
                <a:lnTo>
                  <a:pt x="0" y="2"/>
                </a:lnTo>
                <a:lnTo>
                  <a:pt x="2" y="0"/>
                </a:lnTo>
                <a:lnTo>
                  <a:pt x="34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8" name="Freeform 21"/>
          <p:cNvSpPr>
            <a:spLocks/>
          </p:cNvSpPr>
          <p:nvPr/>
        </p:nvSpPr>
        <p:spPr bwMode="auto">
          <a:xfrm>
            <a:off x="4767263" y="3216275"/>
            <a:ext cx="104775" cy="171450"/>
          </a:xfrm>
          <a:custGeom>
            <a:avLst/>
            <a:gdLst>
              <a:gd name="T0" fmla="*/ 2147483647 w 66"/>
              <a:gd name="T1" fmla="*/ 2147483647 h 108"/>
              <a:gd name="T2" fmla="*/ 0 w 66"/>
              <a:gd name="T3" fmla="*/ 2147483647 h 108"/>
              <a:gd name="T4" fmla="*/ 0 w 66"/>
              <a:gd name="T5" fmla="*/ 2147483647 h 108"/>
              <a:gd name="T6" fmla="*/ 0 w 66"/>
              <a:gd name="T7" fmla="*/ 2147483647 h 108"/>
              <a:gd name="T8" fmla="*/ 2147483647 w 66"/>
              <a:gd name="T9" fmla="*/ 2147483647 h 108"/>
              <a:gd name="T10" fmla="*/ 2147483647 w 66"/>
              <a:gd name="T11" fmla="*/ 0 h 108"/>
              <a:gd name="T12" fmla="*/ 2147483647 w 66"/>
              <a:gd name="T13" fmla="*/ 0 h 108"/>
              <a:gd name="T14" fmla="*/ 2147483647 w 66"/>
              <a:gd name="T15" fmla="*/ 2147483647 h 108"/>
              <a:gd name="T16" fmla="*/ 2147483647 w 66"/>
              <a:gd name="T17" fmla="*/ 2147483647 h 108"/>
              <a:gd name="T18" fmla="*/ 2147483647 w 66"/>
              <a:gd name="T19" fmla="*/ 2147483647 h 108"/>
              <a:gd name="T20" fmla="*/ 2147483647 w 66"/>
              <a:gd name="T21" fmla="*/ 2147483647 h 10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"/>
              <a:gd name="T34" fmla="*/ 0 h 108"/>
              <a:gd name="T35" fmla="*/ 66 w 66"/>
              <a:gd name="T36" fmla="*/ 108 h 10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" h="108">
                <a:moveTo>
                  <a:pt x="34" y="88"/>
                </a:moveTo>
                <a:lnTo>
                  <a:pt x="0" y="108"/>
                </a:lnTo>
                <a:lnTo>
                  <a:pt x="0" y="106"/>
                </a:lnTo>
                <a:lnTo>
                  <a:pt x="16" y="60"/>
                </a:lnTo>
                <a:lnTo>
                  <a:pt x="34" y="0"/>
                </a:lnTo>
                <a:lnTo>
                  <a:pt x="52" y="60"/>
                </a:lnTo>
                <a:lnTo>
                  <a:pt x="66" y="106"/>
                </a:lnTo>
                <a:lnTo>
                  <a:pt x="66" y="108"/>
                </a:lnTo>
                <a:lnTo>
                  <a:pt x="34" y="8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9" name="Freeform 22"/>
          <p:cNvSpPr>
            <a:spLocks/>
          </p:cNvSpPr>
          <p:nvPr/>
        </p:nvSpPr>
        <p:spPr bwMode="auto">
          <a:xfrm>
            <a:off x="5053013" y="2711450"/>
            <a:ext cx="123825" cy="177800"/>
          </a:xfrm>
          <a:custGeom>
            <a:avLst/>
            <a:gdLst>
              <a:gd name="T0" fmla="*/ 2147483647 w 78"/>
              <a:gd name="T1" fmla="*/ 2147483647 h 112"/>
              <a:gd name="T2" fmla="*/ 0 w 78"/>
              <a:gd name="T3" fmla="*/ 2147483647 h 112"/>
              <a:gd name="T4" fmla="*/ 0 w 78"/>
              <a:gd name="T5" fmla="*/ 2147483647 h 112"/>
              <a:gd name="T6" fmla="*/ 0 w 78"/>
              <a:gd name="T7" fmla="*/ 2147483647 h 112"/>
              <a:gd name="T8" fmla="*/ 2147483647 w 78"/>
              <a:gd name="T9" fmla="*/ 2147483647 h 112"/>
              <a:gd name="T10" fmla="*/ 2147483647 w 78"/>
              <a:gd name="T11" fmla="*/ 0 h 112"/>
              <a:gd name="T12" fmla="*/ 2147483647 w 78"/>
              <a:gd name="T13" fmla="*/ 0 h 112"/>
              <a:gd name="T14" fmla="*/ 2147483647 w 78"/>
              <a:gd name="T15" fmla="*/ 2147483647 h 112"/>
              <a:gd name="T16" fmla="*/ 2147483647 w 78"/>
              <a:gd name="T17" fmla="*/ 2147483647 h 112"/>
              <a:gd name="T18" fmla="*/ 2147483647 w 78"/>
              <a:gd name="T19" fmla="*/ 2147483647 h 112"/>
              <a:gd name="T20" fmla="*/ 2147483647 w 78"/>
              <a:gd name="T21" fmla="*/ 2147483647 h 1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8"/>
              <a:gd name="T34" fmla="*/ 0 h 112"/>
              <a:gd name="T35" fmla="*/ 78 w 78"/>
              <a:gd name="T36" fmla="*/ 112 h 1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8" h="112">
                <a:moveTo>
                  <a:pt x="38" y="80"/>
                </a:moveTo>
                <a:lnTo>
                  <a:pt x="0" y="84"/>
                </a:lnTo>
                <a:lnTo>
                  <a:pt x="0" y="82"/>
                </a:lnTo>
                <a:lnTo>
                  <a:pt x="34" y="46"/>
                </a:lnTo>
                <a:lnTo>
                  <a:pt x="78" y="0"/>
                </a:lnTo>
                <a:lnTo>
                  <a:pt x="66" y="64"/>
                </a:lnTo>
                <a:lnTo>
                  <a:pt x="58" y="112"/>
                </a:lnTo>
                <a:lnTo>
                  <a:pt x="38" y="8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0" name="Freeform 23"/>
          <p:cNvSpPr>
            <a:spLocks/>
          </p:cNvSpPr>
          <p:nvPr/>
        </p:nvSpPr>
        <p:spPr bwMode="auto">
          <a:xfrm>
            <a:off x="5849938" y="3092450"/>
            <a:ext cx="171450" cy="104775"/>
          </a:xfrm>
          <a:custGeom>
            <a:avLst/>
            <a:gdLst>
              <a:gd name="T0" fmla="*/ 2147483647 w 108"/>
              <a:gd name="T1" fmla="*/ 2147483647 h 66"/>
              <a:gd name="T2" fmla="*/ 0 w 108"/>
              <a:gd name="T3" fmla="*/ 0 h 66"/>
              <a:gd name="T4" fmla="*/ 0 w 108"/>
              <a:gd name="T5" fmla="*/ 0 h 66"/>
              <a:gd name="T6" fmla="*/ 0 w 108"/>
              <a:gd name="T7" fmla="*/ 0 h 66"/>
              <a:gd name="T8" fmla="*/ 2147483647 w 108"/>
              <a:gd name="T9" fmla="*/ 2147483647 h 66"/>
              <a:gd name="T10" fmla="*/ 2147483647 w 108"/>
              <a:gd name="T11" fmla="*/ 2147483647 h 66"/>
              <a:gd name="T12" fmla="*/ 2147483647 w 108"/>
              <a:gd name="T13" fmla="*/ 2147483647 h 66"/>
              <a:gd name="T14" fmla="*/ 2147483647 w 108"/>
              <a:gd name="T15" fmla="*/ 2147483647 h 66"/>
              <a:gd name="T16" fmla="*/ 0 w 108"/>
              <a:gd name="T17" fmla="*/ 2147483647 h 66"/>
              <a:gd name="T18" fmla="*/ 0 w 108"/>
              <a:gd name="T19" fmla="*/ 2147483647 h 66"/>
              <a:gd name="T20" fmla="*/ 2147483647 w 108"/>
              <a:gd name="T21" fmla="*/ 2147483647 h 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8"/>
              <a:gd name="T34" fmla="*/ 0 h 66"/>
              <a:gd name="T35" fmla="*/ 108 w 108"/>
              <a:gd name="T36" fmla="*/ 66 h 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8" h="66">
                <a:moveTo>
                  <a:pt x="20" y="32"/>
                </a:moveTo>
                <a:lnTo>
                  <a:pt x="0" y="0"/>
                </a:lnTo>
                <a:lnTo>
                  <a:pt x="48" y="14"/>
                </a:lnTo>
                <a:lnTo>
                  <a:pt x="108" y="32"/>
                </a:lnTo>
                <a:lnTo>
                  <a:pt x="48" y="50"/>
                </a:lnTo>
                <a:lnTo>
                  <a:pt x="0" y="66"/>
                </a:lnTo>
                <a:lnTo>
                  <a:pt x="0" y="64"/>
                </a:lnTo>
                <a:lnTo>
                  <a:pt x="20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1" name="Freeform 24"/>
          <p:cNvSpPr>
            <a:spLocks/>
          </p:cNvSpPr>
          <p:nvPr/>
        </p:nvSpPr>
        <p:spPr bwMode="auto">
          <a:xfrm>
            <a:off x="7847013" y="3092450"/>
            <a:ext cx="171450" cy="104775"/>
          </a:xfrm>
          <a:custGeom>
            <a:avLst/>
            <a:gdLst>
              <a:gd name="T0" fmla="*/ 2147483647 w 108"/>
              <a:gd name="T1" fmla="*/ 2147483647 h 66"/>
              <a:gd name="T2" fmla="*/ 0 w 108"/>
              <a:gd name="T3" fmla="*/ 0 h 66"/>
              <a:gd name="T4" fmla="*/ 0 w 108"/>
              <a:gd name="T5" fmla="*/ 0 h 66"/>
              <a:gd name="T6" fmla="*/ 0 w 108"/>
              <a:gd name="T7" fmla="*/ 0 h 66"/>
              <a:gd name="T8" fmla="*/ 2147483647 w 108"/>
              <a:gd name="T9" fmla="*/ 2147483647 h 66"/>
              <a:gd name="T10" fmla="*/ 2147483647 w 108"/>
              <a:gd name="T11" fmla="*/ 2147483647 h 66"/>
              <a:gd name="T12" fmla="*/ 2147483647 w 108"/>
              <a:gd name="T13" fmla="*/ 2147483647 h 66"/>
              <a:gd name="T14" fmla="*/ 2147483647 w 108"/>
              <a:gd name="T15" fmla="*/ 2147483647 h 66"/>
              <a:gd name="T16" fmla="*/ 0 w 108"/>
              <a:gd name="T17" fmla="*/ 2147483647 h 66"/>
              <a:gd name="T18" fmla="*/ 0 w 108"/>
              <a:gd name="T19" fmla="*/ 2147483647 h 66"/>
              <a:gd name="T20" fmla="*/ 2147483647 w 108"/>
              <a:gd name="T21" fmla="*/ 2147483647 h 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8"/>
              <a:gd name="T34" fmla="*/ 0 h 66"/>
              <a:gd name="T35" fmla="*/ 108 w 108"/>
              <a:gd name="T36" fmla="*/ 66 h 6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8" h="66">
                <a:moveTo>
                  <a:pt x="20" y="32"/>
                </a:moveTo>
                <a:lnTo>
                  <a:pt x="0" y="0"/>
                </a:lnTo>
                <a:lnTo>
                  <a:pt x="48" y="14"/>
                </a:lnTo>
                <a:lnTo>
                  <a:pt x="108" y="32"/>
                </a:lnTo>
                <a:lnTo>
                  <a:pt x="48" y="50"/>
                </a:lnTo>
                <a:lnTo>
                  <a:pt x="0" y="66"/>
                </a:lnTo>
                <a:lnTo>
                  <a:pt x="0" y="64"/>
                </a:lnTo>
                <a:lnTo>
                  <a:pt x="20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2" name="Freeform 25"/>
          <p:cNvSpPr>
            <a:spLocks/>
          </p:cNvSpPr>
          <p:nvPr/>
        </p:nvSpPr>
        <p:spPr bwMode="auto">
          <a:xfrm>
            <a:off x="7993063" y="3524250"/>
            <a:ext cx="104775" cy="174625"/>
          </a:xfrm>
          <a:custGeom>
            <a:avLst/>
            <a:gdLst>
              <a:gd name="T0" fmla="*/ 2147483647 w 66"/>
              <a:gd name="T1" fmla="*/ 2147483647 h 110"/>
              <a:gd name="T2" fmla="*/ 2147483647 w 66"/>
              <a:gd name="T3" fmla="*/ 0 h 110"/>
              <a:gd name="T4" fmla="*/ 2147483647 w 66"/>
              <a:gd name="T5" fmla="*/ 2147483647 h 110"/>
              <a:gd name="T6" fmla="*/ 2147483647 w 66"/>
              <a:gd name="T7" fmla="*/ 2147483647 h 110"/>
              <a:gd name="T8" fmla="*/ 2147483647 w 66"/>
              <a:gd name="T9" fmla="*/ 2147483647 h 110"/>
              <a:gd name="T10" fmla="*/ 2147483647 w 66"/>
              <a:gd name="T11" fmla="*/ 2147483647 h 110"/>
              <a:gd name="T12" fmla="*/ 2147483647 w 66"/>
              <a:gd name="T13" fmla="*/ 2147483647 h 110"/>
              <a:gd name="T14" fmla="*/ 2147483647 w 66"/>
              <a:gd name="T15" fmla="*/ 2147483647 h 110"/>
              <a:gd name="T16" fmla="*/ 0 w 66"/>
              <a:gd name="T17" fmla="*/ 2147483647 h 110"/>
              <a:gd name="T18" fmla="*/ 2147483647 w 66"/>
              <a:gd name="T19" fmla="*/ 0 h 110"/>
              <a:gd name="T20" fmla="*/ 2147483647 w 66"/>
              <a:gd name="T21" fmla="*/ 2147483647 h 11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"/>
              <a:gd name="T34" fmla="*/ 0 h 110"/>
              <a:gd name="T35" fmla="*/ 66 w 66"/>
              <a:gd name="T36" fmla="*/ 110 h 11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" h="110">
                <a:moveTo>
                  <a:pt x="34" y="20"/>
                </a:moveTo>
                <a:lnTo>
                  <a:pt x="66" y="0"/>
                </a:lnTo>
                <a:lnTo>
                  <a:pt x="66" y="2"/>
                </a:lnTo>
                <a:lnTo>
                  <a:pt x="52" y="48"/>
                </a:lnTo>
                <a:lnTo>
                  <a:pt x="34" y="110"/>
                </a:lnTo>
                <a:lnTo>
                  <a:pt x="16" y="48"/>
                </a:lnTo>
                <a:lnTo>
                  <a:pt x="0" y="2"/>
                </a:lnTo>
                <a:lnTo>
                  <a:pt x="2" y="0"/>
                </a:lnTo>
                <a:lnTo>
                  <a:pt x="34" y="2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3" name="Text Box 81"/>
          <p:cNvSpPr txBox="1">
            <a:spLocks noChangeArrowheads="1"/>
          </p:cNvSpPr>
          <p:nvPr/>
        </p:nvSpPr>
        <p:spPr bwMode="auto">
          <a:xfrm>
            <a:off x="2187575" y="1882775"/>
            <a:ext cx="9382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Parietal cell</a:t>
            </a:r>
          </a:p>
        </p:txBody>
      </p:sp>
      <p:sp>
        <p:nvSpPr>
          <p:cNvPr id="21524" name="Text Box 82"/>
          <p:cNvSpPr txBox="1">
            <a:spLocks noChangeArrowheads="1"/>
          </p:cNvSpPr>
          <p:nvPr/>
        </p:nvSpPr>
        <p:spPr bwMode="auto">
          <a:xfrm>
            <a:off x="5067300" y="1879600"/>
            <a:ext cx="7762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/>
              <a:t>Removed</a:t>
            </a:r>
          </a:p>
          <a:p>
            <a:pPr algn="ctr"/>
            <a:r>
              <a:rPr lang="en-US" sz="1200" b="1"/>
              <a:t>peptide</a:t>
            </a:r>
          </a:p>
        </p:txBody>
      </p:sp>
      <p:sp>
        <p:nvSpPr>
          <p:cNvPr id="21525" name="Text Box 83"/>
          <p:cNvSpPr txBox="1">
            <a:spLocks noChangeArrowheads="1"/>
          </p:cNvSpPr>
          <p:nvPr/>
        </p:nvSpPr>
        <p:spPr bwMode="auto">
          <a:xfrm>
            <a:off x="7785100" y="1879600"/>
            <a:ext cx="6937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/>
              <a:t>Dietary</a:t>
            </a:r>
          </a:p>
          <a:p>
            <a:pPr algn="ctr"/>
            <a:r>
              <a:rPr lang="en-US" sz="1200" b="1"/>
              <a:t>proteins</a:t>
            </a:r>
          </a:p>
        </p:txBody>
      </p:sp>
      <p:sp>
        <p:nvSpPr>
          <p:cNvPr id="21526" name="Text Box 84"/>
          <p:cNvSpPr txBox="1">
            <a:spLocks noChangeArrowheads="1"/>
          </p:cNvSpPr>
          <p:nvPr/>
        </p:nvSpPr>
        <p:spPr bwMode="auto">
          <a:xfrm>
            <a:off x="7416800" y="4508500"/>
            <a:ext cx="13541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/>
              <a:t>Partially digested</a:t>
            </a:r>
          </a:p>
          <a:p>
            <a:pPr algn="ctr"/>
            <a:r>
              <a:rPr lang="en-US" sz="1200" b="1"/>
              <a:t>protein</a:t>
            </a:r>
          </a:p>
        </p:txBody>
      </p:sp>
      <p:sp>
        <p:nvSpPr>
          <p:cNvPr id="21527" name="Text Box 85"/>
          <p:cNvSpPr txBox="1">
            <a:spLocks noChangeArrowheads="1"/>
          </p:cNvSpPr>
          <p:nvPr/>
        </p:nvSpPr>
        <p:spPr bwMode="auto">
          <a:xfrm>
            <a:off x="1041400" y="5308600"/>
            <a:ext cx="1066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Gastric gland</a:t>
            </a:r>
          </a:p>
        </p:txBody>
      </p:sp>
      <p:sp>
        <p:nvSpPr>
          <p:cNvPr id="21528" name="Text Box 86"/>
          <p:cNvSpPr txBox="1">
            <a:spLocks noChangeArrowheads="1"/>
          </p:cNvSpPr>
          <p:nvPr/>
        </p:nvSpPr>
        <p:spPr bwMode="auto">
          <a:xfrm>
            <a:off x="3429000" y="4013200"/>
            <a:ext cx="96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Pepsinogen</a:t>
            </a:r>
          </a:p>
          <a:p>
            <a:r>
              <a:rPr lang="en-US" sz="1200" b="1"/>
              <a:t>(zymogen)</a:t>
            </a:r>
          </a:p>
        </p:txBody>
      </p:sp>
      <p:sp>
        <p:nvSpPr>
          <p:cNvPr id="21529" name="Text Box 87"/>
          <p:cNvSpPr txBox="1">
            <a:spLocks noChangeArrowheads="1"/>
          </p:cNvSpPr>
          <p:nvPr/>
        </p:nvSpPr>
        <p:spPr bwMode="auto">
          <a:xfrm>
            <a:off x="2168525" y="4013200"/>
            <a:ext cx="7699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Chief cell</a:t>
            </a:r>
          </a:p>
        </p:txBody>
      </p:sp>
      <p:sp>
        <p:nvSpPr>
          <p:cNvPr id="21530" name="Text Box 88"/>
          <p:cNvSpPr txBox="1">
            <a:spLocks noChangeArrowheads="1"/>
          </p:cNvSpPr>
          <p:nvPr/>
        </p:nvSpPr>
        <p:spPr bwMode="auto">
          <a:xfrm>
            <a:off x="5943600" y="3263900"/>
            <a:ext cx="12239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/>
              <a:t>Pepsin</a:t>
            </a:r>
          </a:p>
          <a:p>
            <a:pPr algn="ctr"/>
            <a:r>
              <a:rPr lang="en-US" sz="1200" b="1"/>
              <a:t>(active enzyme)</a:t>
            </a:r>
          </a:p>
        </p:txBody>
      </p:sp>
      <p:sp>
        <p:nvSpPr>
          <p:cNvPr id="21531" name="Text Box 89"/>
          <p:cNvSpPr txBox="1">
            <a:spLocks noChangeArrowheads="1"/>
          </p:cNvSpPr>
          <p:nvPr/>
        </p:nvSpPr>
        <p:spPr bwMode="auto">
          <a:xfrm>
            <a:off x="3632200" y="2387600"/>
            <a:ext cx="3540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HCl</a:t>
            </a:r>
          </a:p>
        </p:txBody>
      </p:sp>
      <p:sp>
        <p:nvSpPr>
          <p:cNvPr id="21532" name="Rectangle 5"/>
          <p:cNvSpPr>
            <a:spLocks noChangeArrowheads="1"/>
          </p:cNvSpPr>
          <p:nvPr/>
        </p:nvSpPr>
        <p:spPr bwMode="auto">
          <a:xfrm>
            <a:off x="2546350" y="552450"/>
            <a:ext cx="40528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37" name="Freeform 28"/>
          <p:cNvSpPr>
            <a:spLocks/>
          </p:cNvSpPr>
          <p:nvPr/>
        </p:nvSpPr>
        <p:spPr bwMode="auto">
          <a:xfrm>
            <a:off x="1647825" y="1968500"/>
            <a:ext cx="482600" cy="361950"/>
          </a:xfrm>
          <a:custGeom>
            <a:avLst/>
            <a:gdLst>
              <a:gd name="T0" fmla="*/ 0 w 304"/>
              <a:gd name="T1" fmla="*/ 574595670 h 228"/>
              <a:gd name="T2" fmla="*/ 574595593 w 304"/>
              <a:gd name="T3" fmla="*/ 0 h 228"/>
              <a:gd name="T4" fmla="*/ 766127391 w 304"/>
              <a:gd name="T5" fmla="*/ 0 h 228"/>
              <a:gd name="T6" fmla="*/ 0 60000 65536"/>
              <a:gd name="T7" fmla="*/ 0 60000 65536"/>
              <a:gd name="T8" fmla="*/ 0 60000 65536"/>
              <a:gd name="T9" fmla="*/ 0 w 304"/>
              <a:gd name="T10" fmla="*/ 0 h 228"/>
              <a:gd name="T11" fmla="*/ 304 w 304"/>
              <a:gd name="T12" fmla="*/ 228 h 2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4" h="228">
                <a:moveTo>
                  <a:pt x="0" y="228"/>
                </a:moveTo>
                <a:lnTo>
                  <a:pt x="228" y="0"/>
                </a:lnTo>
                <a:lnTo>
                  <a:pt x="304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8" name="Freeform 29"/>
          <p:cNvSpPr>
            <a:spLocks/>
          </p:cNvSpPr>
          <p:nvPr/>
        </p:nvSpPr>
        <p:spPr bwMode="auto">
          <a:xfrm>
            <a:off x="1652588" y="3582988"/>
            <a:ext cx="488950" cy="514350"/>
          </a:xfrm>
          <a:custGeom>
            <a:avLst/>
            <a:gdLst>
              <a:gd name="T0" fmla="*/ 0 w 308"/>
              <a:gd name="T1" fmla="*/ 0 h 324"/>
              <a:gd name="T2" fmla="*/ 574595596 w 308"/>
              <a:gd name="T3" fmla="*/ 816530516 h 324"/>
              <a:gd name="T4" fmla="*/ 776208016 w 308"/>
              <a:gd name="T5" fmla="*/ 816530516 h 324"/>
              <a:gd name="T6" fmla="*/ 0 60000 65536"/>
              <a:gd name="T7" fmla="*/ 0 60000 65536"/>
              <a:gd name="T8" fmla="*/ 0 60000 65536"/>
              <a:gd name="T9" fmla="*/ 0 w 308"/>
              <a:gd name="T10" fmla="*/ 0 h 324"/>
              <a:gd name="T11" fmla="*/ 308 w 308"/>
              <a:gd name="T12" fmla="*/ 324 h 3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8" h="324">
                <a:moveTo>
                  <a:pt x="0" y="0"/>
                </a:moveTo>
                <a:lnTo>
                  <a:pt x="228" y="324"/>
                </a:lnTo>
                <a:lnTo>
                  <a:pt x="308" y="324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535" name="Freeform 28"/>
          <p:cNvSpPr>
            <a:spLocks/>
          </p:cNvSpPr>
          <p:nvPr/>
        </p:nvSpPr>
        <p:spPr bwMode="auto">
          <a:xfrm>
            <a:off x="1647825" y="1968500"/>
            <a:ext cx="482600" cy="361950"/>
          </a:xfrm>
          <a:custGeom>
            <a:avLst/>
            <a:gdLst>
              <a:gd name="T0" fmla="*/ 0 w 304"/>
              <a:gd name="T1" fmla="*/ 2147483647 h 228"/>
              <a:gd name="T2" fmla="*/ 2147483647 w 304"/>
              <a:gd name="T3" fmla="*/ 0 h 228"/>
              <a:gd name="T4" fmla="*/ 2147483647 w 304"/>
              <a:gd name="T5" fmla="*/ 0 h 228"/>
              <a:gd name="T6" fmla="*/ 0 60000 65536"/>
              <a:gd name="T7" fmla="*/ 0 60000 65536"/>
              <a:gd name="T8" fmla="*/ 0 60000 65536"/>
              <a:gd name="T9" fmla="*/ 0 w 304"/>
              <a:gd name="T10" fmla="*/ 0 h 228"/>
              <a:gd name="T11" fmla="*/ 304 w 304"/>
              <a:gd name="T12" fmla="*/ 228 h 2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4" h="228">
                <a:moveTo>
                  <a:pt x="0" y="228"/>
                </a:moveTo>
                <a:lnTo>
                  <a:pt x="228" y="0"/>
                </a:lnTo>
                <a:lnTo>
                  <a:pt x="304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36" name="Freeform 29"/>
          <p:cNvSpPr>
            <a:spLocks/>
          </p:cNvSpPr>
          <p:nvPr/>
        </p:nvSpPr>
        <p:spPr bwMode="auto">
          <a:xfrm>
            <a:off x="1652588" y="3582988"/>
            <a:ext cx="488950" cy="514350"/>
          </a:xfrm>
          <a:custGeom>
            <a:avLst/>
            <a:gdLst>
              <a:gd name="T0" fmla="*/ 0 w 308"/>
              <a:gd name="T1" fmla="*/ 0 h 324"/>
              <a:gd name="T2" fmla="*/ 2147483647 w 308"/>
              <a:gd name="T3" fmla="*/ 2147483647 h 324"/>
              <a:gd name="T4" fmla="*/ 2147483647 w 308"/>
              <a:gd name="T5" fmla="*/ 2147483647 h 324"/>
              <a:gd name="T6" fmla="*/ 0 60000 65536"/>
              <a:gd name="T7" fmla="*/ 0 60000 65536"/>
              <a:gd name="T8" fmla="*/ 0 60000 65536"/>
              <a:gd name="T9" fmla="*/ 0 w 308"/>
              <a:gd name="T10" fmla="*/ 0 h 324"/>
              <a:gd name="T11" fmla="*/ 308 w 308"/>
              <a:gd name="T12" fmla="*/ 324 h 3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8" h="324">
                <a:moveTo>
                  <a:pt x="0" y="0"/>
                </a:moveTo>
                <a:lnTo>
                  <a:pt x="228" y="324"/>
                </a:lnTo>
                <a:lnTo>
                  <a:pt x="308" y="32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37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sal03717_t25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8" y="1362075"/>
            <a:ext cx="8963025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Table 25.1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9" descr="sal03717_25_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013" y="842963"/>
            <a:ext cx="8437562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2544763" y="582613"/>
            <a:ext cx="40544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24580" name="Freeform 8"/>
          <p:cNvSpPr>
            <a:spLocks/>
          </p:cNvSpPr>
          <p:nvPr/>
        </p:nvSpPr>
        <p:spPr bwMode="auto">
          <a:xfrm>
            <a:off x="973138" y="1862138"/>
            <a:ext cx="101600" cy="161925"/>
          </a:xfrm>
          <a:custGeom>
            <a:avLst/>
            <a:gdLst>
              <a:gd name="T0" fmla="*/ 0 w 64"/>
              <a:gd name="T1" fmla="*/ 0 h 102"/>
              <a:gd name="T2" fmla="*/ 0 w 64"/>
              <a:gd name="T3" fmla="*/ 0 h 102"/>
              <a:gd name="T4" fmla="*/ 2147483647 w 64"/>
              <a:gd name="T5" fmla="*/ 2147483647 h 102"/>
              <a:gd name="T6" fmla="*/ 2147483647 w 64"/>
              <a:gd name="T7" fmla="*/ 2147483647 h 102"/>
              <a:gd name="T8" fmla="*/ 2147483647 w 64"/>
              <a:gd name="T9" fmla="*/ 2147483647 h 102"/>
              <a:gd name="T10" fmla="*/ 2147483647 w 64"/>
              <a:gd name="T11" fmla="*/ 2147483647 h 102"/>
              <a:gd name="T12" fmla="*/ 2147483647 w 64"/>
              <a:gd name="T13" fmla="*/ 2147483647 h 102"/>
              <a:gd name="T14" fmla="*/ 2147483647 w 64"/>
              <a:gd name="T15" fmla="*/ 2147483647 h 10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4"/>
              <a:gd name="T25" fmla="*/ 0 h 102"/>
              <a:gd name="T26" fmla="*/ 64 w 64"/>
              <a:gd name="T27" fmla="*/ 102 h 10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4" h="102">
                <a:moveTo>
                  <a:pt x="0" y="0"/>
                </a:moveTo>
                <a:lnTo>
                  <a:pt x="0" y="0"/>
                </a:lnTo>
                <a:lnTo>
                  <a:pt x="6" y="12"/>
                </a:lnTo>
                <a:lnTo>
                  <a:pt x="20" y="40"/>
                </a:lnTo>
                <a:lnTo>
                  <a:pt x="30" y="58"/>
                </a:lnTo>
                <a:lnTo>
                  <a:pt x="40" y="74"/>
                </a:lnTo>
                <a:lnTo>
                  <a:pt x="52" y="90"/>
                </a:lnTo>
                <a:lnTo>
                  <a:pt x="64" y="102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1" name="Freeform 9"/>
          <p:cNvSpPr>
            <a:spLocks/>
          </p:cNvSpPr>
          <p:nvPr/>
        </p:nvSpPr>
        <p:spPr bwMode="auto">
          <a:xfrm>
            <a:off x="4040188" y="2300288"/>
            <a:ext cx="212725" cy="69850"/>
          </a:xfrm>
          <a:custGeom>
            <a:avLst/>
            <a:gdLst>
              <a:gd name="T0" fmla="*/ 0 w 134"/>
              <a:gd name="T1" fmla="*/ 0 h 44"/>
              <a:gd name="T2" fmla="*/ 0 w 134"/>
              <a:gd name="T3" fmla="*/ 0 h 44"/>
              <a:gd name="T4" fmla="*/ 2147483647 w 134"/>
              <a:gd name="T5" fmla="*/ 2147483647 h 44"/>
              <a:gd name="T6" fmla="*/ 2147483647 w 134"/>
              <a:gd name="T7" fmla="*/ 2147483647 h 44"/>
              <a:gd name="T8" fmla="*/ 2147483647 w 134"/>
              <a:gd name="T9" fmla="*/ 2147483647 h 44"/>
              <a:gd name="T10" fmla="*/ 2147483647 w 134"/>
              <a:gd name="T11" fmla="*/ 2147483647 h 44"/>
              <a:gd name="T12" fmla="*/ 2147483647 w 134"/>
              <a:gd name="T13" fmla="*/ 2147483647 h 44"/>
              <a:gd name="T14" fmla="*/ 2147483647 w 134"/>
              <a:gd name="T15" fmla="*/ 2147483647 h 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4"/>
              <a:gd name="T25" fmla="*/ 0 h 44"/>
              <a:gd name="T26" fmla="*/ 134 w 134"/>
              <a:gd name="T27" fmla="*/ 44 h 4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4" h="44">
                <a:moveTo>
                  <a:pt x="0" y="0"/>
                </a:moveTo>
                <a:lnTo>
                  <a:pt x="0" y="0"/>
                </a:lnTo>
                <a:lnTo>
                  <a:pt x="10" y="6"/>
                </a:lnTo>
                <a:lnTo>
                  <a:pt x="36" y="18"/>
                </a:lnTo>
                <a:lnTo>
                  <a:pt x="56" y="26"/>
                </a:lnTo>
                <a:lnTo>
                  <a:pt x="78" y="32"/>
                </a:lnTo>
                <a:lnTo>
                  <a:pt x="104" y="40"/>
                </a:lnTo>
                <a:lnTo>
                  <a:pt x="134" y="44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2" name="Freeform 10"/>
          <p:cNvSpPr>
            <a:spLocks/>
          </p:cNvSpPr>
          <p:nvPr/>
        </p:nvSpPr>
        <p:spPr bwMode="auto">
          <a:xfrm>
            <a:off x="5240338" y="2011363"/>
            <a:ext cx="333375" cy="184150"/>
          </a:xfrm>
          <a:custGeom>
            <a:avLst/>
            <a:gdLst>
              <a:gd name="T0" fmla="*/ 2147483647 w 210"/>
              <a:gd name="T1" fmla="*/ 2147483647 h 116"/>
              <a:gd name="T2" fmla="*/ 2147483647 w 210"/>
              <a:gd name="T3" fmla="*/ 2147483647 h 116"/>
              <a:gd name="T4" fmla="*/ 2147483647 w 210"/>
              <a:gd name="T5" fmla="*/ 2147483647 h 116"/>
              <a:gd name="T6" fmla="*/ 2147483647 w 210"/>
              <a:gd name="T7" fmla="*/ 2147483647 h 116"/>
              <a:gd name="T8" fmla="*/ 2147483647 w 210"/>
              <a:gd name="T9" fmla="*/ 2147483647 h 116"/>
              <a:gd name="T10" fmla="*/ 2147483647 w 210"/>
              <a:gd name="T11" fmla="*/ 2147483647 h 116"/>
              <a:gd name="T12" fmla="*/ 2147483647 w 210"/>
              <a:gd name="T13" fmla="*/ 2147483647 h 116"/>
              <a:gd name="T14" fmla="*/ 2147483647 w 210"/>
              <a:gd name="T15" fmla="*/ 2147483647 h 116"/>
              <a:gd name="T16" fmla="*/ 2147483647 w 210"/>
              <a:gd name="T17" fmla="*/ 2147483647 h 116"/>
              <a:gd name="T18" fmla="*/ 0 w 210"/>
              <a:gd name="T19" fmla="*/ 0 h 1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0"/>
              <a:gd name="T31" fmla="*/ 0 h 116"/>
              <a:gd name="T32" fmla="*/ 210 w 210"/>
              <a:gd name="T33" fmla="*/ 116 h 11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0" h="116">
                <a:moveTo>
                  <a:pt x="210" y="116"/>
                </a:moveTo>
                <a:lnTo>
                  <a:pt x="210" y="116"/>
                </a:lnTo>
                <a:lnTo>
                  <a:pt x="180" y="86"/>
                </a:lnTo>
                <a:lnTo>
                  <a:pt x="160" y="70"/>
                </a:lnTo>
                <a:lnTo>
                  <a:pt x="136" y="52"/>
                </a:lnTo>
                <a:lnTo>
                  <a:pt x="108" y="36"/>
                </a:lnTo>
                <a:lnTo>
                  <a:pt x="76" y="20"/>
                </a:lnTo>
                <a:lnTo>
                  <a:pt x="40" y="8"/>
                </a:lnTo>
                <a:lnTo>
                  <a:pt x="20" y="4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3" name="Freeform 11"/>
          <p:cNvSpPr>
            <a:spLocks/>
          </p:cNvSpPr>
          <p:nvPr/>
        </p:nvSpPr>
        <p:spPr bwMode="auto">
          <a:xfrm>
            <a:off x="3421063" y="2706688"/>
            <a:ext cx="1066800" cy="276225"/>
          </a:xfrm>
          <a:custGeom>
            <a:avLst/>
            <a:gdLst>
              <a:gd name="T0" fmla="*/ 0 w 672"/>
              <a:gd name="T1" fmla="*/ 2147483647 h 174"/>
              <a:gd name="T2" fmla="*/ 0 w 672"/>
              <a:gd name="T3" fmla="*/ 2147483647 h 174"/>
              <a:gd name="T4" fmla="*/ 0 w 672"/>
              <a:gd name="T5" fmla="*/ 2147483647 h 174"/>
              <a:gd name="T6" fmla="*/ 2147483647 w 672"/>
              <a:gd name="T7" fmla="*/ 2147483647 h 174"/>
              <a:gd name="T8" fmla="*/ 2147483647 w 672"/>
              <a:gd name="T9" fmla="*/ 2147483647 h 174"/>
              <a:gd name="T10" fmla="*/ 2147483647 w 672"/>
              <a:gd name="T11" fmla="*/ 2147483647 h 174"/>
              <a:gd name="T12" fmla="*/ 2147483647 w 672"/>
              <a:gd name="T13" fmla="*/ 2147483647 h 174"/>
              <a:gd name="T14" fmla="*/ 2147483647 w 672"/>
              <a:gd name="T15" fmla="*/ 2147483647 h 174"/>
              <a:gd name="T16" fmla="*/ 2147483647 w 672"/>
              <a:gd name="T17" fmla="*/ 2147483647 h 174"/>
              <a:gd name="T18" fmla="*/ 2147483647 w 672"/>
              <a:gd name="T19" fmla="*/ 0 h 174"/>
              <a:gd name="T20" fmla="*/ 2147483647 w 672"/>
              <a:gd name="T21" fmla="*/ 0 h 174"/>
              <a:gd name="T22" fmla="*/ 2147483647 w 672"/>
              <a:gd name="T23" fmla="*/ 0 h 17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72"/>
              <a:gd name="T37" fmla="*/ 0 h 174"/>
              <a:gd name="T38" fmla="*/ 672 w 672"/>
              <a:gd name="T39" fmla="*/ 174 h 17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72" h="174">
                <a:moveTo>
                  <a:pt x="0" y="174"/>
                </a:moveTo>
                <a:lnTo>
                  <a:pt x="0" y="52"/>
                </a:lnTo>
                <a:lnTo>
                  <a:pt x="2" y="42"/>
                </a:lnTo>
                <a:lnTo>
                  <a:pt x="4" y="32"/>
                </a:lnTo>
                <a:lnTo>
                  <a:pt x="10" y="24"/>
                </a:lnTo>
                <a:lnTo>
                  <a:pt x="16" y="16"/>
                </a:lnTo>
                <a:lnTo>
                  <a:pt x="24" y="8"/>
                </a:lnTo>
                <a:lnTo>
                  <a:pt x="32" y="4"/>
                </a:lnTo>
                <a:lnTo>
                  <a:pt x="42" y="0"/>
                </a:lnTo>
                <a:lnTo>
                  <a:pt x="54" y="0"/>
                </a:lnTo>
                <a:lnTo>
                  <a:pt x="672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4" name="Freeform 12"/>
          <p:cNvSpPr>
            <a:spLocks/>
          </p:cNvSpPr>
          <p:nvPr/>
        </p:nvSpPr>
        <p:spPr bwMode="auto">
          <a:xfrm>
            <a:off x="3421063" y="3208338"/>
            <a:ext cx="568325" cy="196850"/>
          </a:xfrm>
          <a:custGeom>
            <a:avLst/>
            <a:gdLst>
              <a:gd name="T0" fmla="*/ 0 w 358"/>
              <a:gd name="T1" fmla="*/ 0 h 124"/>
              <a:gd name="T2" fmla="*/ 0 w 358"/>
              <a:gd name="T3" fmla="*/ 2147483647 h 124"/>
              <a:gd name="T4" fmla="*/ 0 w 358"/>
              <a:gd name="T5" fmla="*/ 2147483647 h 124"/>
              <a:gd name="T6" fmla="*/ 2147483647 w 358"/>
              <a:gd name="T7" fmla="*/ 2147483647 h 124"/>
              <a:gd name="T8" fmla="*/ 2147483647 w 358"/>
              <a:gd name="T9" fmla="*/ 2147483647 h 124"/>
              <a:gd name="T10" fmla="*/ 2147483647 w 358"/>
              <a:gd name="T11" fmla="*/ 2147483647 h 124"/>
              <a:gd name="T12" fmla="*/ 2147483647 w 358"/>
              <a:gd name="T13" fmla="*/ 2147483647 h 124"/>
              <a:gd name="T14" fmla="*/ 2147483647 w 358"/>
              <a:gd name="T15" fmla="*/ 2147483647 h 124"/>
              <a:gd name="T16" fmla="*/ 2147483647 w 358"/>
              <a:gd name="T17" fmla="*/ 2147483647 h 124"/>
              <a:gd name="T18" fmla="*/ 2147483647 w 358"/>
              <a:gd name="T19" fmla="*/ 2147483647 h 124"/>
              <a:gd name="T20" fmla="*/ 2147483647 w 358"/>
              <a:gd name="T21" fmla="*/ 2147483647 h 124"/>
              <a:gd name="T22" fmla="*/ 2147483647 w 358"/>
              <a:gd name="T23" fmla="*/ 2147483647 h 1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58"/>
              <a:gd name="T37" fmla="*/ 0 h 124"/>
              <a:gd name="T38" fmla="*/ 358 w 358"/>
              <a:gd name="T39" fmla="*/ 124 h 12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58" h="124">
                <a:moveTo>
                  <a:pt x="0" y="0"/>
                </a:moveTo>
                <a:lnTo>
                  <a:pt x="0" y="70"/>
                </a:lnTo>
                <a:lnTo>
                  <a:pt x="2" y="82"/>
                </a:lnTo>
                <a:lnTo>
                  <a:pt x="4" y="92"/>
                </a:lnTo>
                <a:lnTo>
                  <a:pt x="10" y="100"/>
                </a:lnTo>
                <a:lnTo>
                  <a:pt x="16" y="108"/>
                </a:lnTo>
                <a:lnTo>
                  <a:pt x="24" y="114"/>
                </a:lnTo>
                <a:lnTo>
                  <a:pt x="32" y="120"/>
                </a:lnTo>
                <a:lnTo>
                  <a:pt x="42" y="122"/>
                </a:lnTo>
                <a:lnTo>
                  <a:pt x="54" y="124"/>
                </a:lnTo>
                <a:lnTo>
                  <a:pt x="358" y="124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5" name="Freeform 13"/>
          <p:cNvSpPr>
            <a:spLocks/>
          </p:cNvSpPr>
          <p:nvPr/>
        </p:nvSpPr>
        <p:spPr bwMode="auto">
          <a:xfrm>
            <a:off x="4056063" y="3148013"/>
            <a:ext cx="330200" cy="107950"/>
          </a:xfrm>
          <a:custGeom>
            <a:avLst/>
            <a:gdLst>
              <a:gd name="T0" fmla="*/ 0 w 208"/>
              <a:gd name="T1" fmla="*/ 0 h 68"/>
              <a:gd name="T2" fmla="*/ 0 w 208"/>
              <a:gd name="T3" fmla="*/ 0 h 68"/>
              <a:gd name="T4" fmla="*/ 0 w 208"/>
              <a:gd name="T5" fmla="*/ 2147483647 h 68"/>
              <a:gd name="T6" fmla="*/ 0 w 208"/>
              <a:gd name="T7" fmla="*/ 2147483647 h 68"/>
              <a:gd name="T8" fmla="*/ 2147483647 w 208"/>
              <a:gd name="T9" fmla="*/ 2147483647 h 68"/>
              <a:gd name="T10" fmla="*/ 2147483647 w 208"/>
              <a:gd name="T11" fmla="*/ 2147483647 h 68"/>
              <a:gd name="T12" fmla="*/ 2147483647 w 208"/>
              <a:gd name="T13" fmla="*/ 2147483647 h 68"/>
              <a:gd name="T14" fmla="*/ 2147483647 w 208"/>
              <a:gd name="T15" fmla="*/ 2147483647 h 68"/>
              <a:gd name="T16" fmla="*/ 2147483647 w 208"/>
              <a:gd name="T17" fmla="*/ 2147483647 h 68"/>
              <a:gd name="T18" fmla="*/ 2147483647 w 208"/>
              <a:gd name="T19" fmla="*/ 2147483647 h 68"/>
              <a:gd name="T20" fmla="*/ 2147483647 w 208"/>
              <a:gd name="T21" fmla="*/ 2147483647 h 68"/>
              <a:gd name="T22" fmla="*/ 2147483647 w 208"/>
              <a:gd name="T23" fmla="*/ 2147483647 h 68"/>
              <a:gd name="T24" fmla="*/ 2147483647 w 208"/>
              <a:gd name="T25" fmla="*/ 2147483647 h 6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8"/>
              <a:gd name="T40" fmla="*/ 0 h 68"/>
              <a:gd name="T41" fmla="*/ 208 w 208"/>
              <a:gd name="T42" fmla="*/ 68 h 6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8" h="68">
                <a:moveTo>
                  <a:pt x="0" y="0"/>
                </a:moveTo>
                <a:lnTo>
                  <a:pt x="0" y="0"/>
                </a:lnTo>
                <a:lnTo>
                  <a:pt x="0" y="34"/>
                </a:lnTo>
                <a:lnTo>
                  <a:pt x="2" y="40"/>
                </a:lnTo>
                <a:lnTo>
                  <a:pt x="4" y="46"/>
                </a:lnTo>
                <a:lnTo>
                  <a:pt x="10" y="52"/>
                </a:lnTo>
                <a:lnTo>
                  <a:pt x="16" y="58"/>
                </a:lnTo>
                <a:lnTo>
                  <a:pt x="24" y="62"/>
                </a:lnTo>
                <a:lnTo>
                  <a:pt x="32" y="64"/>
                </a:lnTo>
                <a:lnTo>
                  <a:pt x="42" y="66"/>
                </a:lnTo>
                <a:lnTo>
                  <a:pt x="54" y="68"/>
                </a:lnTo>
                <a:lnTo>
                  <a:pt x="208" y="68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6" name="Freeform 14"/>
          <p:cNvSpPr>
            <a:spLocks/>
          </p:cNvSpPr>
          <p:nvPr/>
        </p:nvSpPr>
        <p:spPr bwMode="auto">
          <a:xfrm>
            <a:off x="4056063" y="2706688"/>
            <a:ext cx="415925" cy="222250"/>
          </a:xfrm>
          <a:custGeom>
            <a:avLst/>
            <a:gdLst>
              <a:gd name="T0" fmla="*/ 0 w 262"/>
              <a:gd name="T1" fmla="*/ 2147483647 h 140"/>
              <a:gd name="T2" fmla="*/ 0 w 262"/>
              <a:gd name="T3" fmla="*/ 2147483647 h 140"/>
              <a:gd name="T4" fmla="*/ 0 w 262"/>
              <a:gd name="T5" fmla="*/ 2147483647 h 140"/>
              <a:gd name="T6" fmla="*/ 0 w 262"/>
              <a:gd name="T7" fmla="*/ 2147483647 h 140"/>
              <a:gd name="T8" fmla="*/ 2147483647 w 262"/>
              <a:gd name="T9" fmla="*/ 2147483647 h 140"/>
              <a:gd name="T10" fmla="*/ 2147483647 w 262"/>
              <a:gd name="T11" fmla="*/ 2147483647 h 140"/>
              <a:gd name="T12" fmla="*/ 2147483647 w 262"/>
              <a:gd name="T13" fmla="*/ 2147483647 h 140"/>
              <a:gd name="T14" fmla="*/ 2147483647 w 262"/>
              <a:gd name="T15" fmla="*/ 2147483647 h 140"/>
              <a:gd name="T16" fmla="*/ 2147483647 w 262"/>
              <a:gd name="T17" fmla="*/ 2147483647 h 140"/>
              <a:gd name="T18" fmla="*/ 2147483647 w 262"/>
              <a:gd name="T19" fmla="*/ 0 h 140"/>
              <a:gd name="T20" fmla="*/ 2147483647 w 262"/>
              <a:gd name="T21" fmla="*/ 0 h 140"/>
              <a:gd name="T22" fmla="*/ 2147483647 w 262"/>
              <a:gd name="T23" fmla="*/ 0 h 1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62"/>
              <a:gd name="T37" fmla="*/ 0 h 140"/>
              <a:gd name="T38" fmla="*/ 262 w 262"/>
              <a:gd name="T39" fmla="*/ 140 h 14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62" h="140">
                <a:moveTo>
                  <a:pt x="0" y="140"/>
                </a:moveTo>
                <a:lnTo>
                  <a:pt x="0" y="52"/>
                </a:lnTo>
                <a:lnTo>
                  <a:pt x="0" y="42"/>
                </a:lnTo>
                <a:lnTo>
                  <a:pt x="4" y="32"/>
                </a:lnTo>
                <a:lnTo>
                  <a:pt x="8" y="24"/>
                </a:lnTo>
                <a:lnTo>
                  <a:pt x="16" y="16"/>
                </a:lnTo>
                <a:lnTo>
                  <a:pt x="24" y="8"/>
                </a:lnTo>
                <a:lnTo>
                  <a:pt x="32" y="4"/>
                </a:lnTo>
                <a:lnTo>
                  <a:pt x="42" y="0"/>
                </a:lnTo>
                <a:lnTo>
                  <a:pt x="52" y="0"/>
                </a:lnTo>
                <a:lnTo>
                  <a:pt x="262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7" name="Freeform 15"/>
          <p:cNvSpPr>
            <a:spLocks/>
          </p:cNvSpPr>
          <p:nvPr/>
        </p:nvSpPr>
        <p:spPr bwMode="auto">
          <a:xfrm>
            <a:off x="6167438" y="3360738"/>
            <a:ext cx="263525" cy="450850"/>
          </a:xfrm>
          <a:custGeom>
            <a:avLst/>
            <a:gdLst>
              <a:gd name="T0" fmla="*/ 2147483647 w 166"/>
              <a:gd name="T1" fmla="*/ 2147483647 h 284"/>
              <a:gd name="T2" fmla="*/ 2147483647 w 166"/>
              <a:gd name="T3" fmla="*/ 2147483647 h 284"/>
              <a:gd name="T4" fmla="*/ 2147483647 w 166"/>
              <a:gd name="T5" fmla="*/ 2147483647 h 284"/>
              <a:gd name="T6" fmla="*/ 2147483647 w 166"/>
              <a:gd name="T7" fmla="*/ 2147483647 h 284"/>
              <a:gd name="T8" fmla="*/ 2147483647 w 166"/>
              <a:gd name="T9" fmla="*/ 2147483647 h 284"/>
              <a:gd name="T10" fmla="*/ 2147483647 w 166"/>
              <a:gd name="T11" fmla="*/ 2147483647 h 284"/>
              <a:gd name="T12" fmla="*/ 2147483647 w 166"/>
              <a:gd name="T13" fmla="*/ 2147483647 h 284"/>
              <a:gd name="T14" fmla="*/ 2147483647 w 166"/>
              <a:gd name="T15" fmla="*/ 2147483647 h 284"/>
              <a:gd name="T16" fmla="*/ 2147483647 w 166"/>
              <a:gd name="T17" fmla="*/ 2147483647 h 284"/>
              <a:gd name="T18" fmla="*/ 2147483647 w 166"/>
              <a:gd name="T19" fmla="*/ 2147483647 h 284"/>
              <a:gd name="T20" fmla="*/ 2147483647 w 166"/>
              <a:gd name="T21" fmla="*/ 2147483647 h 284"/>
              <a:gd name="T22" fmla="*/ 2147483647 w 166"/>
              <a:gd name="T23" fmla="*/ 2147483647 h 284"/>
              <a:gd name="T24" fmla="*/ 0 w 166"/>
              <a:gd name="T25" fmla="*/ 2147483647 h 284"/>
              <a:gd name="T26" fmla="*/ 0 w 166"/>
              <a:gd name="T27" fmla="*/ 2147483647 h 284"/>
              <a:gd name="T28" fmla="*/ 0 w 166"/>
              <a:gd name="T29" fmla="*/ 2147483647 h 284"/>
              <a:gd name="T30" fmla="*/ 0 w 166"/>
              <a:gd name="T31" fmla="*/ 0 h 28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66"/>
              <a:gd name="T49" fmla="*/ 0 h 284"/>
              <a:gd name="T50" fmla="*/ 166 w 166"/>
              <a:gd name="T51" fmla="*/ 284 h 28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66" h="284">
                <a:moveTo>
                  <a:pt x="166" y="284"/>
                </a:moveTo>
                <a:lnTo>
                  <a:pt x="166" y="284"/>
                </a:lnTo>
                <a:lnTo>
                  <a:pt x="134" y="270"/>
                </a:lnTo>
                <a:lnTo>
                  <a:pt x="106" y="256"/>
                </a:lnTo>
                <a:lnTo>
                  <a:pt x="84" y="242"/>
                </a:lnTo>
                <a:lnTo>
                  <a:pt x="64" y="226"/>
                </a:lnTo>
                <a:lnTo>
                  <a:pt x="46" y="212"/>
                </a:lnTo>
                <a:lnTo>
                  <a:pt x="34" y="196"/>
                </a:lnTo>
                <a:lnTo>
                  <a:pt x="22" y="180"/>
                </a:lnTo>
                <a:lnTo>
                  <a:pt x="14" y="164"/>
                </a:lnTo>
                <a:lnTo>
                  <a:pt x="8" y="146"/>
                </a:lnTo>
                <a:lnTo>
                  <a:pt x="4" y="128"/>
                </a:lnTo>
                <a:lnTo>
                  <a:pt x="0" y="110"/>
                </a:lnTo>
                <a:lnTo>
                  <a:pt x="0" y="90"/>
                </a:lnTo>
                <a:lnTo>
                  <a:pt x="0" y="46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8" name="Line 16"/>
          <p:cNvSpPr>
            <a:spLocks noChangeShapeType="1"/>
          </p:cNvSpPr>
          <p:nvPr/>
        </p:nvSpPr>
        <p:spPr bwMode="auto">
          <a:xfrm>
            <a:off x="7069138" y="2808288"/>
            <a:ext cx="46672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9" name="Line 17"/>
          <p:cNvSpPr>
            <a:spLocks noChangeShapeType="1"/>
          </p:cNvSpPr>
          <p:nvPr/>
        </p:nvSpPr>
        <p:spPr bwMode="auto">
          <a:xfrm>
            <a:off x="6523038" y="3005138"/>
            <a:ext cx="1016000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0" name="Freeform 18"/>
          <p:cNvSpPr>
            <a:spLocks/>
          </p:cNvSpPr>
          <p:nvPr/>
        </p:nvSpPr>
        <p:spPr bwMode="auto">
          <a:xfrm>
            <a:off x="6843713" y="2265363"/>
            <a:ext cx="238125" cy="155575"/>
          </a:xfrm>
          <a:custGeom>
            <a:avLst/>
            <a:gdLst>
              <a:gd name="T0" fmla="*/ 0 w 150"/>
              <a:gd name="T1" fmla="*/ 0 h 98"/>
              <a:gd name="T2" fmla="*/ 0 w 150"/>
              <a:gd name="T3" fmla="*/ 0 h 98"/>
              <a:gd name="T4" fmla="*/ 2147483647 w 150"/>
              <a:gd name="T5" fmla="*/ 2147483647 h 98"/>
              <a:gd name="T6" fmla="*/ 2147483647 w 150"/>
              <a:gd name="T7" fmla="*/ 2147483647 h 98"/>
              <a:gd name="T8" fmla="*/ 2147483647 w 150"/>
              <a:gd name="T9" fmla="*/ 2147483647 h 98"/>
              <a:gd name="T10" fmla="*/ 2147483647 w 150"/>
              <a:gd name="T11" fmla="*/ 2147483647 h 98"/>
              <a:gd name="T12" fmla="*/ 2147483647 w 150"/>
              <a:gd name="T13" fmla="*/ 2147483647 h 98"/>
              <a:gd name="T14" fmla="*/ 2147483647 w 150"/>
              <a:gd name="T15" fmla="*/ 2147483647 h 9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50"/>
              <a:gd name="T25" fmla="*/ 0 h 98"/>
              <a:gd name="T26" fmla="*/ 150 w 150"/>
              <a:gd name="T27" fmla="*/ 98 h 9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50" h="98">
                <a:moveTo>
                  <a:pt x="0" y="0"/>
                </a:moveTo>
                <a:lnTo>
                  <a:pt x="0" y="0"/>
                </a:lnTo>
                <a:lnTo>
                  <a:pt x="10" y="10"/>
                </a:lnTo>
                <a:lnTo>
                  <a:pt x="42" y="36"/>
                </a:lnTo>
                <a:lnTo>
                  <a:pt x="64" y="52"/>
                </a:lnTo>
                <a:lnTo>
                  <a:pt x="90" y="68"/>
                </a:lnTo>
                <a:lnTo>
                  <a:pt x="118" y="84"/>
                </a:lnTo>
                <a:lnTo>
                  <a:pt x="150" y="98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1" name="Freeform 19"/>
          <p:cNvSpPr>
            <a:spLocks/>
          </p:cNvSpPr>
          <p:nvPr/>
        </p:nvSpPr>
        <p:spPr bwMode="auto">
          <a:xfrm>
            <a:off x="8215313" y="1992313"/>
            <a:ext cx="352425" cy="142875"/>
          </a:xfrm>
          <a:custGeom>
            <a:avLst/>
            <a:gdLst>
              <a:gd name="T0" fmla="*/ 2147483647 w 222"/>
              <a:gd name="T1" fmla="*/ 2147483647 h 90"/>
              <a:gd name="T2" fmla="*/ 2147483647 w 222"/>
              <a:gd name="T3" fmla="*/ 2147483647 h 90"/>
              <a:gd name="T4" fmla="*/ 2147483647 w 222"/>
              <a:gd name="T5" fmla="*/ 2147483647 h 90"/>
              <a:gd name="T6" fmla="*/ 2147483647 w 222"/>
              <a:gd name="T7" fmla="*/ 2147483647 h 90"/>
              <a:gd name="T8" fmla="*/ 2147483647 w 222"/>
              <a:gd name="T9" fmla="*/ 2147483647 h 90"/>
              <a:gd name="T10" fmla="*/ 2147483647 w 222"/>
              <a:gd name="T11" fmla="*/ 2147483647 h 90"/>
              <a:gd name="T12" fmla="*/ 2147483647 w 222"/>
              <a:gd name="T13" fmla="*/ 2147483647 h 90"/>
              <a:gd name="T14" fmla="*/ 2147483647 w 222"/>
              <a:gd name="T15" fmla="*/ 2147483647 h 90"/>
              <a:gd name="T16" fmla="*/ 2147483647 w 222"/>
              <a:gd name="T17" fmla="*/ 0 h 90"/>
              <a:gd name="T18" fmla="*/ 0 w 222"/>
              <a:gd name="T19" fmla="*/ 0 h 9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22"/>
              <a:gd name="T31" fmla="*/ 0 h 90"/>
              <a:gd name="T32" fmla="*/ 222 w 222"/>
              <a:gd name="T33" fmla="*/ 90 h 9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22" h="90">
                <a:moveTo>
                  <a:pt x="222" y="90"/>
                </a:moveTo>
                <a:lnTo>
                  <a:pt x="222" y="90"/>
                </a:lnTo>
                <a:lnTo>
                  <a:pt x="188" y="66"/>
                </a:lnTo>
                <a:lnTo>
                  <a:pt x="166" y="50"/>
                </a:lnTo>
                <a:lnTo>
                  <a:pt x="140" y="36"/>
                </a:lnTo>
                <a:lnTo>
                  <a:pt x="110" y="22"/>
                </a:lnTo>
                <a:lnTo>
                  <a:pt x="76" y="12"/>
                </a:lnTo>
                <a:lnTo>
                  <a:pt x="40" y="4"/>
                </a:lnTo>
                <a:lnTo>
                  <a:pt x="20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2" name="Freeform 20"/>
          <p:cNvSpPr>
            <a:spLocks/>
          </p:cNvSpPr>
          <p:nvPr/>
        </p:nvSpPr>
        <p:spPr bwMode="auto">
          <a:xfrm>
            <a:off x="8129588" y="3640138"/>
            <a:ext cx="304800" cy="234950"/>
          </a:xfrm>
          <a:custGeom>
            <a:avLst/>
            <a:gdLst>
              <a:gd name="T0" fmla="*/ 0 w 192"/>
              <a:gd name="T1" fmla="*/ 2147483647 h 148"/>
              <a:gd name="T2" fmla="*/ 0 w 192"/>
              <a:gd name="T3" fmla="*/ 2147483647 h 148"/>
              <a:gd name="T4" fmla="*/ 2147483647 w 192"/>
              <a:gd name="T5" fmla="*/ 2147483647 h 148"/>
              <a:gd name="T6" fmla="*/ 2147483647 w 192"/>
              <a:gd name="T7" fmla="*/ 2147483647 h 148"/>
              <a:gd name="T8" fmla="*/ 2147483647 w 192"/>
              <a:gd name="T9" fmla="*/ 2147483647 h 148"/>
              <a:gd name="T10" fmla="*/ 2147483647 w 192"/>
              <a:gd name="T11" fmla="*/ 2147483647 h 148"/>
              <a:gd name="T12" fmla="*/ 2147483647 w 192"/>
              <a:gd name="T13" fmla="*/ 2147483647 h 148"/>
              <a:gd name="T14" fmla="*/ 2147483647 w 192"/>
              <a:gd name="T15" fmla="*/ 2147483647 h 148"/>
              <a:gd name="T16" fmla="*/ 2147483647 w 192"/>
              <a:gd name="T17" fmla="*/ 2147483647 h 148"/>
              <a:gd name="T18" fmla="*/ 2147483647 w 192"/>
              <a:gd name="T19" fmla="*/ 2147483647 h 148"/>
              <a:gd name="T20" fmla="*/ 2147483647 w 192"/>
              <a:gd name="T21" fmla="*/ 0 h 14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92"/>
              <a:gd name="T34" fmla="*/ 0 h 148"/>
              <a:gd name="T35" fmla="*/ 192 w 192"/>
              <a:gd name="T36" fmla="*/ 148 h 14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92" h="148">
                <a:moveTo>
                  <a:pt x="0" y="148"/>
                </a:moveTo>
                <a:lnTo>
                  <a:pt x="0" y="148"/>
                </a:lnTo>
                <a:lnTo>
                  <a:pt x="16" y="142"/>
                </a:lnTo>
                <a:lnTo>
                  <a:pt x="38" y="130"/>
                </a:lnTo>
                <a:lnTo>
                  <a:pt x="66" y="114"/>
                </a:lnTo>
                <a:lnTo>
                  <a:pt x="96" y="94"/>
                </a:lnTo>
                <a:lnTo>
                  <a:pt x="130" y="68"/>
                </a:lnTo>
                <a:lnTo>
                  <a:pt x="146" y="52"/>
                </a:lnTo>
                <a:lnTo>
                  <a:pt x="162" y="36"/>
                </a:lnTo>
                <a:lnTo>
                  <a:pt x="178" y="18"/>
                </a:lnTo>
                <a:lnTo>
                  <a:pt x="192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3" name="Freeform 21"/>
          <p:cNvSpPr>
            <a:spLocks/>
          </p:cNvSpPr>
          <p:nvPr/>
        </p:nvSpPr>
        <p:spPr bwMode="auto">
          <a:xfrm>
            <a:off x="5821363" y="2916238"/>
            <a:ext cx="590550" cy="968375"/>
          </a:xfrm>
          <a:custGeom>
            <a:avLst/>
            <a:gdLst>
              <a:gd name="T0" fmla="*/ 2147483647 w 372"/>
              <a:gd name="T1" fmla="*/ 2147483647 h 610"/>
              <a:gd name="T2" fmla="*/ 2147483647 w 372"/>
              <a:gd name="T3" fmla="*/ 2147483647 h 610"/>
              <a:gd name="T4" fmla="*/ 2147483647 w 372"/>
              <a:gd name="T5" fmla="*/ 2147483647 h 610"/>
              <a:gd name="T6" fmla="*/ 2147483647 w 372"/>
              <a:gd name="T7" fmla="*/ 2147483647 h 610"/>
              <a:gd name="T8" fmla="*/ 2147483647 w 372"/>
              <a:gd name="T9" fmla="*/ 2147483647 h 610"/>
              <a:gd name="T10" fmla="*/ 2147483647 w 372"/>
              <a:gd name="T11" fmla="*/ 2147483647 h 610"/>
              <a:gd name="T12" fmla="*/ 2147483647 w 372"/>
              <a:gd name="T13" fmla="*/ 2147483647 h 610"/>
              <a:gd name="T14" fmla="*/ 2147483647 w 372"/>
              <a:gd name="T15" fmla="*/ 2147483647 h 610"/>
              <a:gd name="T16" fmla="*/ 2147483647 w 372"/>
              <a:gd name="T17" fmla="*/ 2147483647 h 610"/>
              <a:gd name="T18" fmla="*/ 2147483647 w 372"/>
              <a:gd name="T19" fmla="*/ 2147483647 h 610"/>
              <a:gd name="T20" fmla="*/ 2147483647 w 372"/>
              <a:gd name="T21" fmla="*/ 2147483647 h 610"/>
              <a:gd name="T22" fmla="*/ 2147483647 w 372"/>
              <a:gd name="T23" fmla="*/ 2147483647 h 610"/>
              <a:gd name="T24" fmla="*/ 2147483647 w 372"/>
              <a:gd name="T25" fmla="*/ 2147483647 h 610"/>
              <a:gd name="T26" fmla="*/ 2147483647 w 372"/>
              <a:gd name="T27" fmla="*/ 2147483647 h 610"/>
              <a:gd name="T28" fmla="*/ 2147483647 w 372"/>
              <a:gd name="T29" fmla="*/ 2147483647 h 610"/>
              <a:gd name="T30" fmla="*/ 2147483647 w 372"/>
              <a:gd name="T31" fmla="*/ 2147483647 h 610"/>
              <a:gd name="T32" fmla="*/ 2147483647 w 372"/>
              <a:gd name="T33" fmla="*/ 2147483647 h 610"/>
              <a:gd name="T34" fmla="*/ 2147483647 w 372"/>
              <a:gd name="T35" fmla="*/ 2147483647 h 610"/>
              <a:gd name="T36" fmla="*/ 2147483647 w 372"/>
              <a:gd name="T37" fmla="*/ 2147483647 h 610"/>
              <a:gd name="T38" fmla="*/ 2147483647 w 372"/>
              <a:gd name="T39" fmla="*/ 2147483647 h 610"/>
              <a:gd name="T40" fmla="*/ 0 w 372"/>
              <a:gd name="T41" fmla="*/ 2147483647 h 610"/>
              <a:gd name="T42" fmla="*/ 0 w 372"/>
              <a:gd name="T43" fmla="*/ 2147483647 h 610"/>
              <a:gd name="T44" fmla="*/ 2147483647 w 372"/>
              <a:gd name="T45" fmla="*/ 2147483647 h 610"/>
              <a:gd name="T46" fmla="*/ 2147483647 w 372"/>
              <a:gd name="T47" fmla="*/ 2147483647 h 610"/>
              <a:gd name="T48" fmla="*/ 2147483647 w 372"/>
              <a:gd name="T49" fmla="*/ 2147483647 h 610"/>
              <a:gd name="T50" fmla="*/ 2147483647 w 372"/>
              <a:gd name="T51" fmla="*/ 2147483647 h 610"/>
              <a:gd name="T52" fmla="*/ 2147483647 w 372"/>
              <a:gd name="T53" fmla="*/ 2147483647 h 610"/>
              <a:gd name="T54" fmla="*/ 2147483647 w 372"/>
              <a:gd name="T55" fmla="*/ 2147483647 h 610"/>
              <a:gd name="T56" fmla="*/ 2147483647 w 372"/>
              <a:gd name="T57" fmla="*/ 0 h 61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72"/>
              <a:gd name="T88" fmla="*/ 0 h 610"/>
              <a:gd name="T89" fmla="*/ 372 w 372"/>
              <a:gd name="T90" fmla="*/ 610 h 610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72" h="610">
                <a:moveTo>
                  <a:pt x="372" y="610"/>
                </a:moveTo>
                <a:lnTo>
                  <a:pt x="372" y="610"/>
                </a:lnTo>
                <a:lnTo>
                  <a:pt x="362" y="606"/>
                </a:lnTo>
                <a:lnTo>
                  <a:pt x="336" y="598"/>
                </a:lnTo>
                <a:lnTo>
                  <a:pt x="298" y="580"/>
                </a:lnTo>
                <a:lnTo>
                  <a:pt x="274" y="568"/>
                </a:lnTo>
                <a:lnTo>
                  <a:pt x="250" y="554"/>
                </a:lnTo>
                <a:lnTo>
                  <a:pt x="224" y="538"/>
                </a:lnTo>
                <a:lnTo>
                  <a:pt x="198" y="520"/>
                </a:lnTo>
                <a:lnTo>
                  <a:pt x="170" y="498"/>
                </a:lnTo>
                <a:lnTo>
                  <a:pt x="144" y="476"/>
                </a:lnTo>
                <a:lnTo>
                  <a:pt x="118" y="448"/>
                </a:lnTo>
                <a:lnTo>
                  <a:pt x="92" y="420"/>
                </a:lnTo>
                <a:lnTo>
                  <a:pt x="68" y="388"/>
                </a:lnTo>
                <a:lnTo>
                  <a:pt x="48" y="352"/>
                </a:lnTo>
                <a:lnTo>
                  <a:pt x="30" y="316"/>
                </a:lnTo>
                <a:lnTo>
                  <a:pt x="16" y="280"/>
                </a:lnTo>
                <a:lnTo>
                  <a:pt x="6" y="246"/>
                </a:lnTo>
                <a:lnTo>
                  <a:pt x="2" y="212"/>
                </a:lnTo>
                <a:lnTo>
                  <a:pt x="0" y="182"/>
                </a:lnTo>
                <a:lnTo>
                  <a:pt x="0" y="152"/>
                </a:lnTo>
                <a:lnTo>
                  <a:pt x="4" y="126"/>
                </a:lnTo>
                <a:lnTo>
                  <a:pt x="8" y="100"/>
                </a:lnTo>
                <a:lnTo>
                  <a:pt x="14" y="78"/>
                </a:lnTo>
                <a:lnTo>
                  <a:pt x="22" y="58"/>
                </a:lnTo>
                <a:lnTo>
                  <a:pt x="36" y="26"/>
                </a:lnTo>
                <a:lnTo>
                  <a:pt x="48" y="6"/>
                </a:lnTo>
                <a:lnTo>
                  <a:pt x="52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4" name="Freeform 22"/>
          <p:cNvSpPr>
            <a:spLocks/>
          </p:cNvSpPr>
          <p:nvPr/>
        </p:nvSpPr>
        <p:spPr bwMode="auto">
          <a:xfrm>
            <a:off x="8113713" y="1947863"/>
            <a:ext cx="152400" cy="92075"/>
          </a:xfrm>
          <a:custGeom>
            <a:avLst/>
            <a:gdLst>
              <a:gd name="T0" fmla="*/ 2147483647 w 96"/>
              <a:gd name="T1" fmla="*/ 2147483647 h 58"/>
              <a:gd name="T2" fmla="*/ 2147483647 w 96"/>
              <a:gd name="T3" fmla="*/ 2147483647 h 58"/>
              <a:gd name="T4" fmla="*/ 2147483647 w 96"/>
              <a:gd name="T5" fmla="*/ 2147483647 h 58"/>
              <a:gd name="T6" fmla="*/ 2147483647 w 96"/>
              <a:gd name="T7" fmla="*/ 2147483647 h 58"/>
              <a:gd name="T8" fmla="*/ 2147483647 w 96"/>
              <a:gd name="T9" fmla="*/ 2147483647 h 58"/>
              <a:gd name="T10" fmla="*/ 0 w 96"/>
              <a:gd name="T11" fmla="*/ 2147483647 h 58"/>
              <a:gd name="T12" fmla="*/ 0 w 96"/>
              <a:gd name="T13" fmla="*/ 2147483647 h 58"/>
              <a:gd name="T14" fmla="*/ 2147483647 w 96"/>
              <a:gd name="T15" fmla="*/ 2147483647 h 58"/>
              <a:gd name="T16" fmla="*/ 2147483647 w 96"/>
              <a:gd name="T17" fmla="*/ 0 h 58"/>
              <a:gd name="T18" fmla="*/ 2147483647 w 96"/>
              <a:gd name="T19" fmla="*/ 0 h 58"/>
              <a:gd name="T20" fmla="*/ 2147483647 w 96"/>
              <a:gd name="T21" fmla="*/ 2147483647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6"/>
              <a:gd name="T34" fmla="*/ 0 h 58"/>
              <a:gd name="T35" fmla="*/ 96 w 96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6" h="58">
                <a:moveTo>
                  <a:pt x="80" y="28"/>
                </a:moveTo>
                <a:lnTo>
                  <a:pt x="96" y="56"/>
                </a:lnTo>
                <a:lnTo>
                  <a:pt x="96" y="58"/>
                </a:lnTo>
                <a:lnTo>
                  <a:pt x="54" y="44"/>
                </a:lnTo>
                <a:lnTo>
                  <a:pt x="0" y="28"/>
                </a:lnTo>
                <a:lnTo>
                  <a:pt x="54" y="12"/>
                </a:lnTo>
                <a:lnTo>
                  <a:pt x="96" y="0"/>
                </a:lnTo>
                <a:lnTo>
                  <a:pt x="80" y="2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5" name="Freeform 23"/>
          <p:cNvSpPr>
            <a:spLocks/>
          </p:cNvSpPr>
          <p:nvPr/>
        </p:nvSpPr>
        <p:spPr bwMode="auto">
          <a:xfrm>
            <a:off x="7002463" y="2351088"/>
            <a:ext cx="158750" cy="92075"/>
          </a:xfrm>
          <a:custGeom>
            <a:avLst/>
            <a:gdLst>
              <a:gd name="T0" fmla="*/ 2147483647 w 100"/>
              <a:gd name="T1" fmla="*/ 2147483647 h 58"/>
              <a:gd name="T2" fmla="*/ 2147483647 w 100"/>
              <a:gd name="T3" fmla="*/ 0 h 58"/>
              <a:gd name="T4" fmla="*/ 2147483647 w 100"/>
              <a:gd name="T5" fmla="*/ 0 h 58"/>
              <a:gd name="T6" fmla="*/ 2147483647 w 100"/>
              <a:gd name="T7" fmla="*/ 0 h 58"/>
              <a:gd name="T8" fmla="*/ 2147483647 w 100"/>
              <a:gd name="T9" fmla="*/ 2147483647 h 58"/>
              <a:gd name="T10" fmla="*/ 2147483647 w 100"/>
              <a:gd name="T11" fmla="*/ 2147483647 h 58"/>
              <a:gd name="T12" fmla="*/ 2147483647 w 100"/>
              <a:gd name="T13" fmla="*/ 2147483647 h 58"/>
              <a:gd name="T14" fmla="*/ 2147483647 w 100"/>
              <a:gd name="T15" fmla="*/ 2147483647 h 58"/>
              <a:gd name="T16" fmla="*/ 0 w 100"/>
              <a:gd name="T17" fmla="*/ 2147483647 h 58"/>
              <a:gd name="T18" fmla="*/ 0 w 100"/>
              <a:gd name="T19" fmla="*/ 2147483647 h 58"/>
              <a:gd name="T20" fmla="*/ 2147483647 w 100"/>
              <a:gd name="T21" fmla="*/ 2147483647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0"/>
              <a:gd name="T34" fmla="*/ 0 h 58"/>
              <a:gd name="T35" fmla="*/ 100 w 100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0" h="58">
                <a:moveTo>
                  <a:pt x="26" y="32"/>
                </a:moveTo>
                <a:lnTo>
                  <a:pt x="18" y="0"/>
                </a:lnTo>
                <a:lnTo>
                  <a:pt x="20" y="0"/>
                </a:lnTo>
                <a:lnTo>
                  <a:pt x="54" y="26"/>
                </a:lnTo>
                <a:lnTo>
                  <a:pt x="100" y="58"/>
                </a:lnTo>
                <a:lnTo>
                  <a:pt x="44" y="56"/>
                </a:lnTo>
                <a:lnTo>
                  <a:pt x="0" y="54"/>
                </a:lnTo>
                <a:lnTo>
                  <a:pt x="26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6" name="Freeform 24"/>
          <p:cNvSpPr>
            <a:spLocks/>
          </p:cNvSpPr>
          <p:nvPr/>
        </p:nvSpPr>
        <p:spPr bwMode="auto">
          <a:xfrm>
            <a:off x="7469188" y="2763838"/>
            <a:ext cx="152400" cy="92075"/>
          </a:xfrm>
          <a:custGeom>
            <a:avLst/>
            <a:gdLst>
              <a:gd name="T0" fmla="*/ 2147483647 w 96"/>
              <a:gd name="T1" fmla="*/ 2147483647 h 58"/>
              <a:gd name="T2" fmla="*/ 0 w 96"/>
              <a:gd name="T3" fmla="*/ 0 h 58"/>
              <a:gd name="T4" fmla="*/ 0 w 96"/>
              <a:gd name="T5" fmla="*/ 0 h 58"/>
              <a:gd name="T6" fmla="*/ 0 w 96"/>
              <a:gd name="T7" fmla="*/ 0 h 58"/>
              <a:gd name="T8" fmla="*/ 2147483647 w 96"/>
              <a:gd name="T9" fmla="*/ 2147483647 h 58"/>
              <a:gd name="T10" fmla="*/ 2147483647 w 96"/>
              <a:gd name="T11" fmla="*/ 2147483647 h 58"/>
              <a:gd name="T12" fmla="*/ 2147483647 w 96"/>
              <a:gd name="T13" fmla="*/ 2147483647 h 58"/>
              <a:gd name="T14" fmla="*/ 2147483647 w 96"/>
              <a:gd name="T15" fmla="*/ 2147483647 h 58"/>
              <a:gd name="T16" fmla="*/ 0 w 96"/>
              <a:gd name="T17" fmla="*/ 2147483647 h 58"/>
              <a:gd name="T18" fmla="*/ 0 w 96"/>
              <a:gd name="T19" fmla="*/ 2147483647 h 58"/>
              <a:gd name="T20" fmla="*/ 2147483647 w 96"/>
              <a:gd name="T21" fmla="*/ 2147483647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6"/>
              <a:gd name="T34" fmla="*/ 0 h 58"/>
              <a:gd name="T35" fmla="*/ 96 w 96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6" h="58">
                <a:moveTo>
                  <a:pt x="16" y="30"/>
                </a:moveTo>
                <a:lnTo>
                  <a:pt x="0" y="0"/>
                </a:lnTo>
                <a:lnTo>
                  <a:pt x="42" y="14"/>
                </a:lnTo>
                <a:lnTo>
                  <a:pt x="96" y="30"/>
                </a:lnTo>
                <a:lnTo>
                  <a:pt x="42" y="44"/>
                </a:lnTo>
                <a:lnTo>
                  <a:pt x="0" y="58"/>
                </a:lnTo>
                <a:lnTo>
                  <a:pt x="16" y="3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7" name="Freeform 25"/>
          <p:cNvSpPr>
            <a:spLocks/>
          </p:cNvSpPr>
          <p:nvPr/>
        </p:nvSpPr>
        <p:spPr bwMode="auto">
          <a:xfrm>
            <a:off x="7469188" y="2960688"/>
            <a:ext cx="152400" cy="92075"/>
          </a:xfrm>
          <a:custGeom>
            <a:avLst/>
            <a:gdLst>
              <a:gd name="T0" fmla="*/ 2147483647 w 96"/>
              <a:gd name="T1" fmla="*/ 2147483647 h 58"/>
              <a:gd name="T2" fmla="*/ 0 w 96"/>
              <a:gd name="T3" fmla="*/ 0 h 58"/>
              <a:gd name="T4" fmla="*/ 0 w 96"/>
              <a:gd name="T5" fmla="*/ 0 h 58"/>
              <a:gd name="T6" fmla="*/ 0 w 96"/>
              <a:gd name="T7" fmla="*/ 0 h 58"/>
              <a:gd name="T8" fmla="*/ 2147483647 w 96"/>
              <a:gd name="T9" fmla="*/ 2147483647 h 58"/>
              <a:gd name="T10" fmla="*/ 2147483647 w 96"/>
              <a:gd name="T11" fmla="*/ 2147483647 h 58"/>
              <a:gd name="T12" fmla="*/ 2147483647 w 96"/>
              <a:gd name="T13" fmla="*/ 2147483647 h 58"/>
              <a:gd name="T14" fmla="*/ 2147483647 w 96"/>
              <a:gd name="T15" fmla="*/ 2147483647 h 58"/>
              <a:gd name="T16" fmla="*/ 0 w 96"/>
              <a:gd name="T17" fmla="*/ 2147483647 h 58"/>
              <a:gd name="T18" fmla="*/ 0 w 96"/>
              <a:gd name="T19" fmla="*/ 2147483647 h 58"/>
              <a:gd name="T20" fmla="*/ 2147483647 w 96"/>
              <a:gd name="T21" fmla="*/ 2147483647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6"/>
              <a:gd name="T34" fmla="*/ 0 h 58"/>
              <a:gd name="T35" fmla="*/ 96 w 96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6" h="58">
                <a:moveTo>
                  <a:pt x="16" y="28"/>
                </a:moveTo>
                <a:lnTo>
                  <a:pt x="0" y="0"/>
                </a:lnTo>
                <a:lnTo>
                  <a:pt x="42" y="12"/>
                </a:lnTo>
                <a:lnTo>
                  <a:pt x="96" y="28"/>
                </a:lnTo>
                <a:lnTo>
                  <a:pt x="42" y="44"/>
                </a:lnTo>
                <a:lnTo>
                  <a:pt x="0" y="58"/>
                </a:lnTo>
                <a:lnTo>
                  <a:pt x="16" y="2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8" name="Freeform 26"/>
          <p:cNvSpPr>
            <a:spLocks/>
          </p:cNvSpPr>
          <p:nvPr/>
        </p:nvSpPr>
        <p:spPr bwMode="auto">
          <a:xfrm>
            <a:off x="8358188" y="3563938"/>
            <a:ext cx="120650" cy="152400"/>
          </a:xfrm>
          <a:custGeom>
            <a:avLst/>
            <a:gdLst>
              <a:gd name="T0" fmla="*/ 2147483647 w 76"/>
              <a:gd name="T1" fmla="*/ 2147483647 h 96"/>
              <a:gd name="T2" fmla="*/ 0 w 76"/>
              <a:gd name="T3" fmla="*/ 2147483647 h 96"/>
              <a:gd name="T4" fmla="*/ 0 w 76"/>
              <a:gd name="T5" fmla="*/ 2147483647 h 96"/>
              <a:gd name="T6" fmla="*/ 0 w 76"/>
              <a:gd name="T7" fmla="*/ 2147483647 h 96"/>
              <a:gd name="T8" fmla="*/ 2147483647 w 76"/>
              <a:gd name="T9" fmla="*/ 2147483647 h 96"/>
              <a:gd name="T10" fmla="*/ 2147483647 w 76"/>
              <a:gd name="T11" fmla="*/ 0 h 96"/>
              <a:gd name="T12" fmla="*/ 2147483647 w 76"/>
              <a:gd name="T13" fmla="*/ 0 h 96"/>
              <a:gd name="T14" fmla="*/ 2147483647 w 76"/>
              <a:gd name="T15" fmla="*/ 2147483647 h 96"/>
              <a:gd name="T16" fmla="*/ 2147483647 w 76"/>
              <a:gd name="T17" fmla="*/ 2147483647 h 96"/>
              <a:gd name="T18" fmla="*/ 2147483647 w 76"/>
              <a:gd name="T19" fmla="*/ 2147483647 h 96"/>
              <a:gd name="T20" fmla="*/ 2147483647 w 76"/>
              <a:gd name="T21" fmla="*/ 2147483647 h 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6"/>
              <a:gd name="T34" fmla="*/ 0 h 96"/>
              <a:gd name="T35" fmla="*/ 76 w 76"/>
              <a:gd name="T36" fmla="*/ 96 h 9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6" h="96">
                <a:moveTo>
                  <a:pt x="34" y="66"/>
                </a:moveTo>
                <a:lnTo>
                  <a:pt x="0" y="64"/>
                </a:lnTo>
                <a:lnTo>
                  <a:pt x="34" y="36"/>
                </a:lnTo>
                <a:lnTo>
                  <a:pt x="76" y="0"/>
                </a:lnTo>
                <a:lnTo>
                  <a:pt x="60" y="54"/>
                </a:lnTo>
                <a:lnTo>
                  <a:pt x="48" y="96"/>
                </a:lnTo>
                <a:lnTo>
                  <a:pt x="34" y="6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9" name="Freeform 27"/>
          <p:cNvSpPr>
            <a:spLocks/>
          </p:cNvSpPr>
          <p:nvPr/>
        </p:nvSpPr>
        <p:spPr bwMode="auto">
          <a:xfrm>
            <a:off x="6122988" y="3271838"/>
            <a:ext cx="92075" cy="152400"/>
          </a:xfrm>
          <a:custGeom>
            <a:avLst/>
            <a:gdLst>
              <a:gd name="T0" fmla="*/ 2147483647 w 58"/>
              <a:gd name="T1" fmla="*/ 2147483647 h 96"/>
              <a:gd name="T2" fmla="*/ 2147483647 w 58"/>
              <a:gd name="T3" fmla="*/ 2147483647 h 96"/>
              <a:gd name="T4" fmla="*/ 0 w 58"/>
              <a:gd name="T5" fmla="*/ 2147483647 h 96"/>
              <a:gd name="T6" fmla="*/ 0 w 58"/>
              <a:gd name="T7" fmla="*/ 2147483647 h 96"/>
              <a:gd name="T8" fmla="*/ 2147483647 w 58"/>
              <a:gd name="T9" fmla="*/ 2147483647 h 96"/>
              <a:gd name="T10" fmla="*/ 2147483647 w 58"/>
              <a:gd name="T11" fmla="*/ 0 h 96"/>
              <a:gd name="T12" fmla="*/ 2147483647 w 58"/>
              <a:gd name="T13" fmla="*/ 0 h 96"/>
              <a:gd name="T14" fmla="*/ 2147483647 w 58"/>
              <a:gd name="T15" fmla="*/ 2147483647 h 96"/>
              <a:gd name="T16" fmla="*/ 2147483647 w 58"/>
              <a:gd name="T17" fmla="*/ 2147483647 h 96"/>
              <a:gd name="T18" fmla="*/ 2147483647 w 58"/>
              <a:gd name="T19" fmla="*/ 2147483647 h 96"/>
              <a:gd name="T20" fmla="*/ 2147483647 w 58"/>
              <a:gd name="T21" fmla="*/ 2147483647 h 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"/>
              <a:gd name="T34" fmla="*/ 0 h 96"/>
              <a:gd name="T35" fmla="*/ 58 w 58"/>
              <a:gd name="T36" fmla="*/ 96 h 9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" h="96">
                <a:moveTo>
                  <a:pt x="30" y="78"/>
                </a:moveTo>
                <a:lnTo>
                  <a:pt x="2" y="96"/>
                </a:lnTo>
                <a:lnTo>
                  <a:pt x="0" y="94"/>
                </a:lnTo>
                <a:lnTo>
                  <a:pt x="14" y="54"/>
                </a:lnTo>
                <a:lnTo>
                  <a:pt x="30" y="0"/>
                </a:lnTo>
                <a:lnTo>
                  <a:pt x="46" y="54"/>
                </a:lnTo>
                <a:lnTo>
                  <a:pt x="58" y="94"/>
                </a:lnTo>
                <a:lnTo>
                  <a:pt x="58" y="96"/>
                </a:lnTo>
                <a:lnTo>
                  <a:pt x="30" y="7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0" name="Freeform 28"/>
          <p:cNvSpPr>
            <a:spLocks/>
          </p:cNvSpPr>
          <p:nvPr/>
        </p:nvSpPr>
        <p:spPr bwMode="auto">
          <a:xfrm>
            <a:off x="5840413" y="2843213"/>
            <a:ext cx="136525" cy="142875"/>
          </a:xfrm>
          <a:custGeom>
            <a:avLst/>
            <a:gdLst>
              <a:gd name="T0" fmla="*/ 2147483647 w 86"/>
              <a:gd name="T1" fmla="*/ 2147483647 h 90"/>
              <a:gd name="T2" fmla="*/ 0 w 86"/>
              <a:gd name="T3" fmla="*/ 2147483647 h 90"/>
              <a:gd name="T4" fmla="*/ 0 w 86"/>
              <a:gd name="T5" fmla="*/ 2147483647 h 90"/>
              <a:gd name="T6" fmla="*/ 0 w 86"/>
              <a:gd name="T7" fmla="*/ 2147483647 h 90"/>
              <a:gd name="T8" fmla="*/ 2147483647 w 86"/>
              <a:gd name="T9" fmla="*/ 2147483647 h 90"/>
              <a:gd name="T10" fmla="*/ 2147483647 w 86"/>
              <a:gd name="T11" fmla="*/ 0 h 90"/>
              <a:gd name="T12" fmla="*/ 2147483647 w 86"/>
              <a:gd name="T13" fmla="*/ 0 h 90"/>
              <a:gd name="T14" fmla="*/ 2147483647 w 86"/>
              <a:gd name="T15" fmla="*/ 2147483647 h 90"/>
              <a:gd name="T16" fmla="*/ 2147483647 w 86"/>
              <a:gd name="T17" fmla="*/ 2147483647 h 90"/>
              <a:gd name="T18" fmla="*/ 2147483647 w 86"/>
              <a:gd name="T19" fmla="*/ 2147483647 h 90"/>
              <a:gd name="T20" fmla="*/ 2147483647 w 86"/>
              <a:gd name="T21" fmla="*/ 2147483647 h 9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6"/>
              <a:gd name="T34" fmla="*/ 0 h 90"/>
              <a:gd name="T35" fmla="*/ 86 w 86"/>
              <a:gd name="T36" fmla="*/ 90 h 9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6" h="90">
                <a:moveTo>
                  <a:pt x="34" y="58"/>
                </a:moveTo>
                <a:lnTo>
                  <a:pt x="0" y="50"/>
                </a:lnTo>
                <a:lnTo>
                  <a:pt x="38" y="28"/>
                </a:lnTo>
                <a:lnTo>
                  <a:pt x="86" y="0"/>
                </a:lnTo>
                <a:lnTo>
                  <a:pt x="62" y="50"/>
                </a:lnTo>
                <a:lnTo>
                  <a:pt x="44" y="90"/>
                </a:lnTo>
                <a:lnTo>
                  <a:pt x="42" y="90"/>
                </a:lnTo>
                <a:lnTo>
                  <a:pt x="34" y="5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1" name="Freeform 29"/>
          <p:cNvSpPr>
            <a:spLocks/>
          </p:cNvSpPr>
          <p:nvPr/>
        </p:nvSpPr>
        <p:spPr bwMode="auto">
          <a:xfrm>
            <a:off x="5151438" y="1973263"/>
            <a:ext cx="155575" cy="92075"/>
          </a:xfrm>
          <a:custGeom>
            <a:avLst/>
            <a:gdLst>
              <a:gd name="T0" fmla="*/ 2147483647 w 98"/>
              <a:gd name="T1" fmla="*/ 2147483647 h 58"/>
              <a:gd name="T2" fmla="*/ 2147483647 w 98"/>
              <a:gd name="T3" fmla="*/ 2147483647 h 58"/>
              <a:gd name="T4" fmla="*/ 2147483647 w 98"/>
              <a:gd name="T5" fmla="*/ 2147483647 h 58"/>
              <a:gd name="T6" fmla="*/ 2147483647 w 98"/>
              <a:gd name="T7" fmla="*/ 2147483647 h 58"/>
              <a:gd name="T8" fmla="*/ 2147483647 w 98"/>
              <a:gd name="T9" fmla="*/ 2147483647 h 58"/>
              <a:gd name="T10" fmla="*/ 0 w 98"/>
              <a:gd name="T11" fmla="*/ 2147483647 h 58"/>
              <a:gd name="T12" fmla="*/ 0 w 98"/>
              <a:gd name="T13" fmla="*/ 2147483647 h 58"/>
              <a:gd name="T14" fmla="*/ 2147483647 w 98"/>
              <a:gd name="T15" fmla="*/ 2147483647 h 58"/>
              <a:gd name="T16" fmla="*/ 2147483647 w 98"/>
              <a:gd name="T17" fmla="*/ 0 h 58"/>
              <a:gd name="T18" fmla="*/ 2147483647 w 98"/>
              <a:gd name="T19" fmla="*/ 2147483647 h 58"/>
              <a:gd name="T20" fmla="*/ 2147483647 w 98"/>
              <a:gd name="T21" fmla="*/ 2147483647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8"/>
              <a:gd name="T34" fmla="*/ 0 h 58"/>
              <a:gd name="T35" fmla="*/ 98 w 98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8" h="58">
                <a:moveTo>
                  <a:pt x="78" y="28"/>
                </a:moveTo>
                <a:lnTo>
                  <a:pt x="90" y="58"/>
                </a:lnTo>
                <a:lnTo>
                  <a:pt x="50" y="40"/>
                </a:lnTo>
                <a:lnTo>
                  <a:pt x="0" y="18"/>
                </a:lnTo>
                <a:lnTo>
                  <a:pt x="54" y="8"/>
                </a:lnTo>
                <a:lnTo>
                  <a:pt x="98" y="0"/>
                </a:lnTo>
                <a:lnTo>
                  <a:pt x="98" y="2"/>
                </a:lnTo>
                <a:lnTo>
                  <a:pt x="78" y="2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2" name="Freeform 30"/>
          <p:cNvSpPr>
            <a:spLocks/>
          </p:cNvSpPr>
          <p:nvPr/>
        </p:nvSpPr>
        <p:spPr bwMode="auto">
          <a:xfrm>
            <a:off x="4173538" y="2312988"/>
            <a:ext cx="158750" cy="88900"/>
          </a:xfrm>
          <a:custGeom>
            <a:avLst/>
            <a:gdLst>
              <a:gd name="T0" fmla="*/ 2147483647 w 100"/>
              <a:gd name="T1" fmla="*/ 2147483647 h 56"/>
              <a:gd name="T2" fmla="*/ 2147483647 w 100"/>
              <a:gd name="T3" fmla="*/ 0 h 56"/>
              <a:gd name="T4" fmla="*/ 2147483647 w 100"/>
              <a:gd name="T5" fmla="*/ 0 h 56"/>
              <a:gd name="T6" fmla="*/ 2147483647 w 100"/>
              <a:gd name="T7" fmla="*/ 0 h 56"/>
              <a:gd name="T8" fmla="*/ 2147483647 w 100"/>
              <a:gd name="T9" fmla="*/ 2147483647 h 56"/>
              <a:gd name="T10" fmla="*/ 2147483647 w 100"/>
              <a:gd name="T11" fmla="*/ 2147483647 h 56"/>
              <a:gd name="T12" fmla="*/ 2147483647 w 100"/>
              <a:gd name="T13" fmla="*/ 2147483647 h 56"/>
              <a:gd name="T14" fmla="*/ 2147483647 w 100"/>
              <a:gd name="T15" fmla="*/ 2147483647 h 56"/>
              <a:gd name="T16" fmla="*/ 0 w 100"/>
              <a:gd name="T17" fmla="*/ 2147483647 h 56"/>
              <a:gd name="T18" fmla="*/ 0 w 100"/>
              <a:gd name="T19" fmla="*/ 2147483647 h 56"/>
              <a:gd name="T20" fmla="*/ 2147483647 w 100"/>
              <a:gd name="T21" fmla="*/ 2147483647 h 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0"/>
              <a:gd name="T34" fmla="*/ 0 h 56"/>
              <a:gd name="T35" fmla="*/ 100 w 100"/>
              <a:gd name="T36" fmla="*/ 56 h 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0" h="56">
                <a:moveTo>
                  <a:pt x="22" y="32"/>
                </a:moveTo>
                <a:lnTo>
                  <a:pt x="12" y="0"/>
                </a:lnTo>
                <a:lnTo>
                  <a:pt x="50" y="20"/>
                </a:lnTo>
                <a:lnTo>
                  <a:pt x="100" y="46"/>
                </a:lnTo>
                <a:lnTo>
                  <a:pt x="44" y="52"/>
                </a:lnTo>
                <a:lnTo>
                  <a:pt x="0" y="56"/>
                </a:lnTo>
                <a:lnTo>
                  <a:pt x="22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3" name="Freeform 31"/>
          <p:cNvSpPr>
            <a:spLocks/>
          </p:cNvSpPr>
          <p:nvPr/>
        </p:nvSpPr>
        <p:spPr bwMode="auto">
          <a:xfrm>
            <a:off x="4386263" y="2659063"/>
            <a:ext cx="152400" cy="92075"/>
          </a:xfrm>
          <a:custGeom>
            <a:avLst/>
            <a:gdLst>
              <a:gd name="T0" fmla="*/ 2147483647 w 96"/>
              <a:gd name="T1" fmla="*/ 2147483647 h 58"/>
              <a:gd name="T2" fmla="*/ 0 w 96"/>
              <a:gd name="T3" fmla="*/ 0 h 58"/>
              <a:gd name="T4" fmla="*/ 2147483647 w 96"/>
              <a:gd name="T5" fmla="*/ 0 h 58"/>
              <a:gd name="T6" fmla="*/ 2147483647 w 96"/>
              <a:gd name="T7" fmla="*/ 0 h 58"/>
              <a:gd name="T8" fmla="*/ 2147483647 w 96"/>
              <a:gd name="T9" fmla="*/ 2147483647 h 58"/>
              <a:gd name="T10" fmla="*/ 2147483647 w 96"/>
              <a:gd name="T11" fmla="*/ 2147483647 h 58"/>
              <a:gd name="T12" fmla="*/ 2147483647 w 96"/>
              <a:gd name="T13" fmla="*/ 2147483647 h 58"/>
              <a:gd name="T14" fmla="*/ 2147483647 w 96"/>
              <a:gd name="T15" fmla="*/ 2147483647 h 58"/>
              <a:gd name="T16" fmla="*/ 2147483647 w 96"/>
              <a:gd name="T17" fmla="*/ 2147483647 h 58"/>
              <a:gd name="T18" fmla="*/ 0 w 96"/>
              <a:gd name="T19" fmla="*/ 2147483647 h 58"/>
              <a:gd name="T20" fmla="*/ 2147483647 w 96"/>
              <a:gd name="T21" fmla="*/ 2147483647 h 5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6"/>
              <a:gd name="T34" fmla="*/ 0 h 58"/>
              <a:gd name="T35" fmla="*/ 96 w 96"/>
              <a:gd name="T36" fmla="*/ 58 h 5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6" h="58">
                <a:moveTo>
                  <a:pt x="18" y="30"/>
                </a:moveTo>
                <a:lnTo>
                  <a:pt x="0" y="0"/>
                </a:lnTo>
                <a:lnTo>
                  <a:pt x="2" y="0"/>
                </a:lnTo>
                <a:lnTo>
                  <a:pt x="42" y="14"/>
                </a:lnTo>
                <a:lnTo>
                  <a:pt x="96" y="30"/>
                </a:lnTo>
                <a:lnTo>
                  <a:pt x="42" y="46"/>
                </a:lnTo>
                <a:lnTo>
                  <a:pt x="2" y="58"/>
                </a:lnTo>
                <a:lnTo>
                  <a:pt x="0" y="58"/>
                </a:lnTo>
                <a:lnTo>
                  <a:pt x="18" y="3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4" name="Freeform 32"/>
          <p:cNvSpPr>
            <a:spLocks/>
          </p:cNvSpPr>
          <p:nvPr/>
        </p:nvSpPr>
        <p:spPr bwMode="auto">
          <a:xfrm>
            <a:off x="4008438" y="3065463"/>
            <a:ext cx="95250" cy="152400"/>
          </a:xfrm>
          <a:custGeom>
            <a:avLst/>
            <a:gdLst>
              <a:gd name="T0" fmla="*/ 2147483647 w 60"/>
              <a:gd name="T1" fmla="*/ 2147483647 h 96"/>
              <a:gd name="T2" fmla="*/ 2147483647 w 60"/>
              <a:gd name="T3" fmla="*/ 2147483647 h 96"/>
              <a:gd name="T4" fmla="*/ 0 w 60"/>
              <a:gd name="T5" fmla="*/ 2147483647 h 96"/>
              <a:gd name="T6" fmla="*/ 0 w 60"/>
              <a:gd name="T7" fmla="*/ 2147483647 h 96"/>
              <a:gd name="T8" fmla="*/ 2147483647 w 60"/>
              <a:gd name="T9" fmla="*/ 2147483647 h 96"/>
              <a:gd name="T10" fmla="*/ 2147483647 w 60"/>
              <a:gd name="T11" fmla="*/ 0 h 96"/>
              <a:gd name="T12" fmla="*/ 2147483647 w 60"/>
              <a:gd name="T13" fmla="*/ 0 h 96"/>
              <a:gd name="T14" fmla="*/ 2147483647 w 60"/>
              <a:gd name="T15" fmla="*/ 2147483647 h 96"/>
              <a:gd name="T16" fmla="*/ 2147483647 w 60"/>
              <a:gd name="T17" fmla="*/ 2147483647 h 96"/>
              <a:gd name="T18" fmla="*/ 2147483647 w 60"/>
              <a:gd name="T19" fmla="*/ 2147483647 h 96"/>
              <a:gd name="T20" fmla="*/ 2147483647 w 60"/>
              <a:gd name="T21" fmla="*/ 2147483647 h 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"/>
              <a:gd name="T34" fmla="*/ 0 h 96"/>
              <a:gd name="T35" fmla="*/ 60 w 60"/>
              <a:gd name="T36" fmla="*/ 96 h 9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" h="96">
                <a:moveTo>
                  <a:pt x="30" y="78"/>
                </a:moveTo>
                <a:lnTo>
                  <a:pt x="2" y="96"/>
                </a:lnTo>
                <a:lnTo>
                  <a:pt x="0" y="94"/>
                </a:lnTo>
                <a:lnTo>
                  <a:pt x="14" y="52"/>
                </a:lnTo>
                <a:lnTo>
                  <a:pt x="30" y="0"/>
                </a:lnTo>
                <a:lnTo>
                  <a:pt x="46" y="52"/>
                </a:lnTo>
                <a:lnTo>
                  <a:pt x="60" y="94"/>
                </a:lnTo>
                <a:lnTo>
                  <a:pt x="58" y="96"/>
                </a:lnTo>
                <a:lnTo>
                  <a:pt x="30" y="7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5" name="Freeform 33"/>
          <p:cNvSpPr>
            <a:spLocks/>
          </p:cNvSpPr>
          <p:nvPr/>
        </p:nvSpPr>
        <p:spPr bwMode="auto">
          <a:xfrm>
            <a:off x="3376613" y="3154363"/>
            <a:ext cx="92075" cy="152400"/>
          </a:xfrm>
          <a:custGeom>
            <a:avLst/>
            <a:gdLst>
              <a:gd name="T0" fmla="*/ 2147483647 w 58"/>
              <a:gd name="T1" fmla="*/ 2147483647 h 96"/>
              <a:gd name="T2" fmla="*/ 0 w 58"/>
              <a:gd name="T3" fmla="*/ 2147483647 h 96"/>
              <a:gd name="T4" fmla="*/ 0 w 58"/>
              <a:gd name="T5" fmla="*/ 2147483647 h 96"/>
              <a:gd name="T6" fmla="*/ 0 w 58"/>
              <a:gd name="T7" fmla="*/ 2147483647 h 96"/>
              <a:gd name="T8" fmla="*/ 2147483647 w 58"/>
              <a:gd name="T9" fmla="*/ 2147483647 h 96"/>
              <a:gd name="T10" fmla="*/ 2147483647 w 58"/>
              <a:gd name="T11" fmla="*/ 0 h 96"/>
              <a:gd name="T12" fmla="*/ 2147483647 w 58"/>
              <a:gd name="T13" fmla="*/ 0 h 96"/>
              <a:gd name="T14" fmla="*/ 2147483647 w 58"/>
              <a:gd name="T15" fmla="*/ 2147483647 h 96"/>
              <a:gd name="T16" fmla="*/ 2147483647 w 58"/>
              <a:gd name="T17" fmla="*/ 2147483647 h 96"/>
              <a:gd name="T18" fmla="*/ 2147483647 w 58"/>
              <a:gd name="T19" fmla="*/ 2147483647 h 96"/>
              <a:gd name="T20" fmla="*/ 2147483647 w 58"/>
              <a:gd name="T21" fmla="*/ 2147483647 h 9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8"/>
              <a:gd name="T34" fmla="*/ 0 h 96"/>
              <a:gd name="T35" fmla="*/ 58 w 58"/>
              <a:gd name="T36" fmla="*/ 96 h 9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8" h="96">
                <a:moveTo>
                  <a:pt x="28" y="78"/>
                </a:moveTo>
                <a:lnTo>
                  <a:pt x="0" y="96"/>
                </a:lnTo>
                <a:lnTo>
                  <a:pt x="0" y="94"/>
                </a:lnTo>
                <a:lnTo>
                  <a:pt x="12" y="52"/>
                </a:lnTo>
                <a:lnTo>
                  <a:pt x="28" y="0"/>
                </a:lnTo>
                <a:lnTo>
                  <a:pt x="44" y="52"/>
                </a:lnTo>
                <a:lnTo>
                  <a:pt x="58" y="94"/>
                </a:lnTo>
                <a:lnTo>
                  <a:pt x="56" y="96"/>
                </a:lnTo>
                <a:lnTo>
                  <a:pt x="28" y="7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6" name="Freeform 34"/>
          <p:cNvSpPr>
            <a:spLocks/>
          </p:cNvSpPr>
          <p:nvPr/>
        </p:nvSpPr>
        <p:spPr bwMode="auto">
          <a:xfrm>
            <a:off x="1004888" y="1954213"/>
            <a:ext cx="142875" cy="136525"/>
          </a:xfrm>
          <a:custGeom>
            <a:avLst/>
            <a:gdLst>
              <a:gd name="T0" fmla="*/ 2147483647 w 90"/>
              <a:gd name="T1" fmla="*/ 2147483647 h 86"/>
              <a:gd name="T2" fmla="*/ 2147483647 w 90"/>
              <a:gd name="T3" fmla="*/ 0 h 86"/>
              <a:gd name="T4" fmla="*/ 2147483647 w 90"/>
              <a:gd name="T5" fmla="*/ 0 h 86"/>
              <a:gd name="T6" fmla="*/ 2147483647 w 90"/>
              <a:gd name="T7" fmla="*/ 0 h 86"/>
              <a:gd name="T8" fmla="*/ 2147483647 w 90"/>
              <a:gd name="T9" fmla="*/ 2147483647 h 86"/>
              <a:gd name="T10" fmla="*/ 2147483647 w 90"/>
              <a:gd name="T11" fmla="*/ 2147483647 h 86"/>
              <a:gd name="T12" fmla="*/ 2147483647 w 90"/>
              <a:gd name="T13" fmla="*/ 2147483647 h 86"/>
              <a:gd name="T14" fmla="*/ 2147483647 w 90"/>
              <a:gd name="T15" fmla="*/ 2147483647 h 86"/>
              <a:gd name="T16" fmla="*/ 0 w 90"/>
              <a:gd name="T17" fmla="*/ 2147483647 h 86"/>
              <a:gd name="T18" fmla="*/ 0 w 90"/>
              <a:gd name="T19" fmla="*/ 2147483647 h 86"/>
              <a:gd name="T20" fmla="*/ 2147483647 w 90"/>
              <a:gd name="T21" fmla="*/ 2147483647 h 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90"/>
              <a:gd name="T34" fmla="*/ 0 h 86"/>
              <a:gd name="T35" fmla="*/ 90 w 90"/>
              <a:gd name="T36" fmla="*/ 86 h 8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90" h="86">
                <a:moveTo>
                  <a:pt x="32" y="32"/>
                </a:moveTo>
                <a:lnTo>
                  <a:pt x="40" y="0"/>
                </a:lnTo>
                <a:lnTo>
                  <a:pt x="62" y="38"/>
                </a:lnTo>
                <a:lnTo>
                  <a:pt x="90" y="86"/>
                </a:lnTo>
                <a:lnTo>
                  <a:pt x="40" y="60"/>
                </a:lnTo>
                <a:lnTo>
                  <a:pt x="0" y="42"/>
                </a:lnTo>
                <a:lnTo>
                  <a:pt x="32" y="3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7" name="Line 35"/>
          <p:cNvSpPr>
            <a:spLocks noChangeShapeType="1"/>
          </p:cNvSpPr>
          <p:nvPr/>
        </p:nvSpPr>
        <p:spPr bwMode="auto">
          <a:xfrm>
            <a:off x="6713538" y="2166938"/>
            <a:ext cx="311150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8" name="Line 36"/>
          <p:cNvSpPr>
            <a:spLocks noChangeShapeType="1"/>
          </p:cNvSpPr>
          <p:nvPr/>
        </p:nvSpPr>
        <p:spPr bwMode="auto">
          <a:xfrm>
            <a:off x="6713538" y="2176463"/>
            <a:ext cx="3143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09" name="Line 37"/>
          <p:cNvSpPr>
            <a:spLocks noChangeShapeType="1"/>
          </p:cNvSpPr>
          <p:nvPr/>
        </p:nvSpPr>
        <p:spPr bwMode="auto">
          <a:xfrm>
            <a:off x="3894138" y="2166938"/>
            <a:ext cx="41275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0" name="Line 38"/>
          <p:cNvSpPr>
            <a:spLocks noChangeShapeType="1"/>
          </p:cNvSpPr>
          <p:nvPr/>
        </p:nvSpPr>
        <p:spPr bwMode="auto">
          <a:xfrm>
            <a:off x="3910013" y="2176463"/>
            <a:ext cx="2857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1" name="Line 39"/>
          <p:cNvSpPr>
            <a:spLocks noChangeShapeType="1"/>
          </p:cNvSpPr>
          <p:nvPr/>
        </p:nvSpPr>
        <p:spPr bwMode="auto">
          <a:xfrm>
            <a:off x="1230313" y="2157413"/>
            <a:ext cx="44450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2" name="Line 40"/>
          <p:cNvSpPr>
            <a:spLocks noChangeShapeType="1"/>
          </p:cNvSpPr>
          <p:nvPr/>
        </p:nvSpPr>
        <p:spPr bwMode="auto">
          <a:xfrm>
            <a:off x="1230313" y="2170113"/>
            <a:ext cx="476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3" name="Freeform 41"/>
          <p:cNvSpPr>
            <a:spLocks/>
          </p:cNvSpPr>
          <p:nvPr/>
        </p:nvSpPr>
        <p:spPr bwMode="auto">
          <a:xfrm>
            <a:off x="4252913" y="1716088"/>
            <a:ext cx="412750" cy="574675"/>
          </a:xfrm>
          <a:custGeom>
            <a:avLst/>
            <a:gdLst>
              <a:gd name="T0" fmla="*/ 0 w 260"/>
              <a:gd name="T1" fmla="*/ 2147483647 h 362"/>
              <a:gd name="T2" fmla="*/ 2147483647 w 260"/>
              <a:gd name="T3" fmla="*/ 0 h 362"/>
              <a:gd name="T4" fmla="*/ 2147483647 w 260"/>
              <a:gd name="T5" fmla="*/ 0 h 362"/>
              <a:gd name="T6" fmla="*/ 0 60000 65536"/>
              <a:gd name="T7" fmla="*/ 0 60000 65536"/>
              <a:gd name="T8" fmla="*/ 0 60000 65536"/>
              <a:gd name="T9" fmla="*/ 0 w 260"/>
              <a:gd name="T10" fmla="*/ 0 h 362"/>
              <a:gd name="T11" fmla="*/ 260 w 260"/>
              <a:gd name="T12" fmla="*/ 362 h 3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0" h="362">
                <a:moveTo>
                  <a:pt x="0" y="362"/>
                </a:moveTo>
                <a:lnTo>
                  <a:pt x="220" y="0"/>
                </a:lnTo>
                <a:lnTo>
                  <a:pt x="26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4" name="Freeform 42"/>
          <p:cNvSpPr>
            <a:spLocks/>
          </p:cNvSpPr>
          <p:nvPr/>
        </p:nvSpPr>
        <p:spPr bwMode="auto">
          <a:xfrm>
            <a:off x="4217988" y="1531938"/>
            <a:ext cx="447675" cy="638175"/>
          </a:xfrm>
          <a:custGeom>
            <a:avLst/>
            <a:gdLst>
              <a:gd name="T0" fmla="*/ 0 w 282"/>
              <a:gd name="T1" fmla="*/ 2147483647 h 402"/>
              <a:gd name="T2" fmla="*/ 2147483647 w 282"/>
              <a:gd name="T3" fmla="*/ 0 h 402"/>
              <a:gd name="T4" fmla="*/ 2147483647 w 282"/>
              <a:gd name="T5" fmla="*/ 0 h 402"/>
              <a:gd name="T6" fmla="*/ 0 60000 65536"/>
              <a:gd name="T7" fmla="*/ 0 60000 65536"/>
              <a:gd name="T8" fmla="*/ 0 60000 65536"/>
              <a:gd name="T9" fmla="*/ 0 w 282"/>
              <a:gd name="T10" fmla="*/ 0 h 402"/>
              <a:gd name="T11" fmla="*/ 282 w 282"/>
              <a:gd name="T12" fmla="*/ 402 h 4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2" h="402">
                <a:moveTo>
                  <a:pt x="0" y="402"/>
                </a:moveTo>
                <a:lnTo>
                  <a:pt x="246" y="0"/>
                </a:lnTo>
                <a:lnTo>
                  <a:pt x="282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5" name="Freeform 43"/>
          <p:cNvSpPr>
            <a:spLocks/>
          </p:cNvSpPr>
          <p:nvPr/>
        </p:nvSpPr>
        <p:spPr bwMode="auto">
          <a:xfrm>
            <a:off x="7105650" y="2408238"/>
            <a:ext cx="349250" cy="136525"/>
          </a:xfrm>
          <a:custGeom>
            <a:avLst/>
            <a:gdLst>
              <a:gd name="T0" fmla="*/ 0 w 220"/>
              <a:gd name="T1" fmla="*/ 2147483647 h 86"/>
              <a:gd name="T2" fmla="*/ 2147483647 w 220"/>
              <a:gd name="T3" fmla="*/ 2147483647 h 86"/>
              <a:gd name="T4" fmla="*/ 2147483647 w 220"/>
              <a:gd name="T5" fmla="*/ 0 h 86"/>
              <a:gd name="T6" fmla="*/ 0 60000 65536"/>
              <a:gd name="T7" fmla="*/ 0 60000 65536"/>
              <a:gd name="T8" fmla="*/ 0 60000 65536"/>
              <a:gd name="T9" fmla="*/ 0 w 220"/>
              <a:gd name="T10" fmla="*/ 0 h 86"/>
              <a:gd name="T11" fmla="*/ 220 w 220"/>
              <a:gd name="T12" fmla="*/ 86 h 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" h="86">
                <a:moveTo>
                  <a:pt x="0" y="86"/>
                </a:moveTo>
                <a:lnTo>
                  <a:pt x="176" y="86"/>
                </a:lnTo>
                <a:lnTo>
                  <a:pt x="220" y="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6" name="Freeform 44"/>
          <p:cNvSpPr>
            <a:spLocks/>
          </p:cNvSpPr>
          <p:nvPr/>
        </p:nvSpPr>
        <p:spPr bwMode="auto">
          <a:xfrm>
            <a:off x="7105650" y="2401888"/>
            <a:ext cx="349250" cy="139700"/>
          </a:xfrm>
          <a:custGeom>
            <a:avLst/>
            <a:gdLst>
              <a:gd name="T0" fmla="*/ 0 w 220"/>
              <a:gd name="T1" fmla="*/ 2147483647 h 88"/>
              <a:gd name="T2" fmla="*/ 2147483647 w 220"/>
              <a:gd name="T3" fmla="*/ 2147483647 h 88"/>
              <a:gd name="T4" fmla="*/ 2147483647 w 220"/>
              <a:gd name="T5" fmla="*/ 0 h 88"/>
              <a:gd name="T6" fmla="*/ 0 60000 65536"/>
              <a:gd name="T7" fmla="*/ 0 60000 65536"/>
              <a:gd name="T8" fmla="*/ 0 60000 65536"/>
              <a:gd name="T9" fmla="*/ 0 w 220"/>
              <a:gd name="T10" fmla="*/ 0 h 88"/>
              <a:gd name="T11" fmla="*/ 220 w 220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" h="88">
                <a:moveTo>
                  <a:pt x="0" y="88"/>
                </a:moveTo>
                <a:lnTo>
                  <a:pt x="176" y="88"/>
                </a:lnTo>
                <a:lnTo>
                  <a:pt x="22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17" name="Rectangle 47"/>
          <p:cNvSpPr>
            <a:spLocks noChangeArrowheads="1"/>
          </p:cNvSpPr>
          <p:nvPr/>
        </p:nvSpPr>
        <p:spPr bwMode="auto">
          <a:xfrm>
            <a:off x="5935663" y="2084388"/>
            <a:ext cx="758825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Vagus nerve</a:t>
            </a:r>
            <a:endParaRPr lang="en-US" sz="1000" b="1"/>
          </a:p>
        </p:txBody>
      </p:sp>
      <p:sp>
        <p:nvSpPr>
          <p:cNvPr id="24618" name="Rectangle 48"/>
          <p:cNvSpPr>
            <a:spLocks noChangeArrowheads="1"/>
          </p:cNvSpPr>
          <p:nvPr/>
        </p:nvSpPr>
        <p:spPr bwMode="auto">
          <a:xfrm>
            <a:off x="4198938" y="1243013"/>
            <a:ext cx="14636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Long (vagovagal) reflex:</a:t>
            </a:r>
            <a:endParaRPr lang="en-US" sz="1000" b="1"/>
          </a:p>
        </p:txBody>
      </p:sp>
      <p:sp>
        <p:nvSpPr>
          <p:cNvPr id="24619" name="Rectangle 49"/>
          <p:cNvSpPr>
            <a:spLocks noChangeArrowheads="1"/>
          </p:cNvSpPr>
          <p:nvPr/>
        </p:nvSpPr>
        <p:spPr bwMode="auto">
          <a:xfrm>
            <a:off x="452438" y="2081213"/>
            <a:ext cx="758825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Vagus nerve</a:t>
            </a:r>
            <a:endParaRPr lang="en-US" sz="1000" b="1"/>
          </a:p>
        </p:txBody>
      </p:sp>
      <p:sp>
        <p:nvSpPr>
          <p:cNvPr id="24620" name="Rectangle 50"/>
          <p:cNvSpPr>
            <a:spLocks noChangeArrowheads="1"/>
          </p:cNvSpPr>
          <p:nvPr/>
        </p:nvSpPr>
        <p:spPr bwMode="auto">
          <a:xfrm>
            <a:off x="4697413" y="1446213"/>
            <a:ext cx="885825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Sensory fibers</a:t>
            </a:r>
            <a:endParaRPr lang="en-US" sz="1000" b="1"/>
          </a:p>
        </p:txBody>
      </p:sp>
      <p:sp>
        <p:nvSpPr>
          <p:cNvPr id="24621" name="Rectangle 51"/>
          <p:cNvSpPr>
            <a:spLocks noChangeArrowheads="1"/>
          </p:cNvSpPr>
          <p:nvPr/>
        </p:nvSpPr>
        <p:spPr bwMode="auto">
          <a:xfrm>
            <a:off x="4697413" y="1636713"/>
            <a:ext cx="733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Motor fibers</a:t>
            </a:r>
            <a:endParaRPr lang="en-US" sz="1000" b="1"/>
          </a:p>
        </p:txBody>
      </p:sp>
      <p:sp>
        <p:nvSpPr>
          <p:cNvPr id="24622" name="Rectangle 52"/>
          <p:cNvSpPr>
            <a:spLocks noChangeArrowheads="1"/>
          </p:cNvSpPr>
          <p:nvPr/>
        </p:nvSpPr>
        <p:spPr bwMode="auto">
          <a:xfrm>
            <a:off x="3151188" y="2992438"/>
            <a:ext cx="447675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Gastrin</a:t>
            </a:r>
            <a:endParaRPr lang="en-US" sz="1000" b="1"/>
          </a:p>
        </p:txBody>
      </p:sp>
      <p:sp>
        <p:nvSpPr>
          <p:cNvPr id="24623" name="Rectangle 53"/>
          <p:cNvSpPr>
            <a:spLocks noChangeArrowheads="1"/>
          </p:cNvSpPr>
          <p:nvPr/>
        </p:nvSpPr>
        <p:spPr bwMode="auto">
          <a:xfrm>
            <a:off x="3687763" y="2916238"/>
            <a:ext cx="611187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Histamine</a:t>
            </a:r>
            <a:endParaRPr lang="en-US" sz="1000" b="1"/>
          </a:p>
        </p:txBody>
      </p:sp>
      <p:sp>
        <p:nvSpPr>
          <p:cNvPr id="24624" name="Rectangle 61"/>
          <p:cNvSpPr>
            <a:spLocks noChangeArrowheads="1"/>
          </p:cNvSpPr>
          <p:nvPr/>
        </p:nvSpPr>
        <p:spPr bwMode="auto">
          <a:xfrm>
            <a:off x="5999163" y="2736850"/>
            <a:ext cx="1012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Intestinal gastrin</a:t>
            </a:r>
            <a:endParaRPr lang="en-US" sz="1000" b="1"/>
          </a:p>
        </p:txBody>
      </p:sp>
      <p:sp>
        <p:nvSpPr>
          <p:cNvPr id="24625" name="Rectangle 62"/>
          <p:cNvSpPr>
            <a:spLocks noChangeArrowheads="1"/>
          </p:cNvSpPr>
          <p:nvPr/>
        </p:nvSpPr>
        <p:spPr bwMode="auto">
          <a:xfrm>
            <a:off x="5935663" y="2446338"/>
            <a:ext cx="11239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Sympathetic nerve</a:t>
            </a:r>
            <a:endParaRPr lang="en-US" sz="1000" b="1"/>
          </a:p>
        </p:txBody>
      </p:sp>
      <p:sp>
        <p:nvSpPr>
          <p:cNvPr id="24626" name="Rectangle 82"/>
          <p:cNvSpPr>
            <a:spLocks noChangeArrowheads="1"/>
          </p:cNvSpPr>
          <p:nvPr/>
        </p:nvSpPr>
        <p:spPr bwMode="auto">
          <a:xfrm>
            <a:off x="3127375" y="2090738"/>
            <a:ext cx="758825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Vagus nerve</a:t>
            </a:r>
            <a:endParaRPr lang="en-US" sz="1000" b="1"/>
          </a:p>
        </p:txBody>
      </p:sp>
      <p:sp>
        <p:nvSpPr>
          <p:cNvPr id="24627" name="Rectangle 83"/>
          <p:cNvSpPr>
            <a:spLocks noChangeArrowheads="1"/>
          </p:cNvSpPr>
          <p:nvPr/>
        </p:nvSpPr>
        <p:spPr bwMode="auto">
          <a:xfrm>
            <a:off x="1063625" y="5408613"/>
            <a:ext cx="696913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Stimulation</a:t>
            </a:r>
            <a:endParaRPr lang="en-US" sz="1000" b="1"/>
          </a:p>
        </p:txBody>
      </p:sp>
      <p:sp>
        <p:nvSpPr>
          <p:cNvPr id="24628" name="Rectangle 84"/>
          <p:cNvSpPr>
            <a:spLocks noChangeArrowheads="1"/>
          </p:cNvSpPr>
          <p:nvPr/>
        </p:nvSpPr>
        <p:spPr bwMode="auto">
          <a:xfrm>
            <a:off x="1063625" y="5586413"/>
            <a:ext cx="571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Inhibition</a:t>
            </a:r>
            <a:endParaRPr lang="en-US" sz="1000" b="1"/>
          </a:p>
        </p:txBody>
      </p:sp>
      <p:sp>
        <p:nvSpPr>
          <p:cNvPr id="24629" name="Rectangle 85"/>
          <p:cNvSpPr>
            <a:spLocks noChangeArrowheads="1"/>
          </p:cNvSpPr>
          <p:nvPr/>
        </p:nvSpPr>
        <p:spPr bwMode="auto">
          <a:xfrm>
            <a:off x="1063625" y="5783263"/>
            <a:ext cx="12604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Reduced or no effect</a:t>
            </a:r>
            <a:endParaRPr lang="en-US" sz="1000" b="1"/>
          </a:p>
        </p:txBody>
      </p:sp>
      <p:sp>
        <p:nvSpPr>
          <p:cNvPr id="24630" name="Rectangle 86"/>
          <p:cNvSpPr>
            <a:spLocks noChangeArrowheads="1"/>
          </p:cNvSpPr>
          <p:nvPr/>
        </p:nvSpPr>
        <p:spPr bwMode="auto">
          <a:xfrm>
            <a:off x="773113" y="5214938"/>
            <a:ext cx="2317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Key</a:t>
            </a:r>
            <a:endParaRPr lang="en-US" sz="1000" b="1"/>
          </a:p>
        </p:txBody>
      </p:sp>
      <p:sp>
        <p:nvSpPr>
          <p:cNvPr id="24631" name="Rectangle 87"/>
          <p:cNvSpPr>
            <a:spLocks noChangeArrowheads="1"/>
          </p:cNvSpPr>
          <p:nvPr/>
        </p:nvSpPr>
        <p:spPr bwMode="auto">
          <a:xfrm>
            <a:off x="657225" y="4456113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1</a:t>
            </a:r>
            <a:endParaRPr lang="en-US" sz="1000" b="1"/>
          </a:p>
        </p:txBody>
      </p:sp>
      <p:sp>
        <p:nvSpPr>
          <p:cNvPr id="24632" name="Rectangle 88"/>
          <p:cNvSpPr>
            <a:spLocks noChangeArrowheads="1"/>
          </p:cNvSpPr>
          <p:nvPr/>
        </p:nvSpPr>
        <p:spPr bwMode="auto">
          <a:xfrm>
            <a:off x="3046413" y="4452938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2</a:t>
            </a:r>
            <a:endParaRPr lang="en-US" sz="1000" b="1"/>
          </a:p>
        </p:txBody>
      </p:sp>
      <p:sp>
        <p:nvSpPr>
          <p:cNvPr id="24633" name="Rectangle 89"/>
          <p:cNvSpPr>
            <a:spLocks noChangeArrowheads="1"/>
          </p:cNvSpPr>
          <p:nvPr/>
        </p:nvSpPr>
        <p:spPr bwMode="auto">
          <a:xfrm>
            <a:off x="5768975" y="4456113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3</a:t>
            </a:r>
            <a:endParaRPr lang="en-US" sz="1000" b="1"/>
          </a:p>
        </p:txBody>
      </p:sp>
      <p:sp>
        <p:nvSpPr>
          <p:cNvPr id="24634" name="Rectangle 90"/>
          <p:cNvSpPr>
            <a:spLocks noChangeArrowheads="1"/>
          </p:cNvSpPr>
          <p:nvPr/>
        </p:nvSpPr>
        <p:spPr bwMode="auto">
          <a:xfrm>
            <a:off x="8431213" y="2690813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0</a:t>
            </a:r>
            <a:endParaRPr lang="en-US" sz="1000" b="1"/>
          </a:p>
        </p:txBody>
      </p:sp>
      <p:sp>
        <p:nvSpPr>
          <p:cNvPr id="24635" name="Rectangle 91"/>
          <p:cNvSpPr>
            <a:spLocks noChangeArrowheads="1"/>
          </p:cNvSpPr>
          <p:nvPr/>
        </p:nvSpPr>
        <p:spPr bwMode="auto">
          <a:xfrm>
            <a:off x="909638" y="5776913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0</a:t>
            </a:r>
            <a:endParaRPr lang="en-US" sz="1000" b="1"/>
          </a:p>
        </p:txBody>
      </p:sp>
      <p:sp>
        <p:nvSpPr>
          <p:cNvPr id="24636" name="Rectangle 99"/>
          <p:cNvSpPr>
            <a:spLocks noChangeArrowheads="1"/>
          </p:cNvSpPr>
          <p:nvPr/>
        </p:nvSpPr>
        <p:spPr bwMode="auto">
          <a:xfrm>
            <a:off x="2638425" y="2878138"/>
            <a:ext cx="74613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FFFF"/>
                </a:solidFill>
              </a:rPr>
              <a:t>+</a:t>
            </a:r>
            <a:endParaRPr lang="en-US" sz="1000" b="1"/>
          </a:p>
        </p:txBody>
      </p:sp>
      <p:sp>
        <p:nvSpPr>
          <p:cNvPr id="24637" name="Rectangle 101"/>
          <p:cNvSpPr>
            <a:spLocks noChangeArrowheads="1"/>
          </p:cNvSpPr>
          <p:nvPr/>
        </p:nvSpPr>
        <p:spPr bwMode="auto">
          <a:xfrm>
            <a:off x="908050" y="5403850"/>
            <a:ext cx="74613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FFFF"/>
                </a:solidFill>
              </a:rPr>
              <a:t>+</a:t>
            </a:r>
            <a:endParaRPr lang="en-US" sz="1000" b="1"/>
          </a:p>
        </p:txBody>
      </p:sp>
      <p:sp>
        <p:nvSpPr>
          <p:cNvPr id="24638" name="Text Box 112"/>
          <p:cNvSpPr txBox="1">
            <a:spLocks noChangeArrowheads="1"/>
          </p:cNvSpPr>
          <p:nvPr/>
        </p:nvSpPr>
        <p:spPr bwMode="auto">
          <a:xfrm>
            <a:off x="1549400" y="1231900"/>
            <a:ext cx="850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Sensory and</a:t>
            </a:r>
          </a:p>
          <a:p>
            <a:r>
              <a:rPr lang="en-US" sz="1000" b="1"/>
              <a:t>mental input</a:t>
            </a:r>
          </a:p>
        </p:txBody>
      </p:sp>
      <p:sp>
        <p:nvSpPr>
          <p:cNvPr id="24639" name="Text Box 113"/>
          <p:cNvSpPr txBox="1">
            <a:spLocks noChangeArrowheads="1"/>
          </p:cNvSpPr>
          <p:nvPr/>
        </p:nvSpPr>
        <p:spPr bwMode="auto">
          <a:xfrm>
            <a:off x="5994400" y="2921000"/>
            <a:ext cx="62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Secretin</a:t>
            </a:r>
          </a:p>
          <a:p>
            <a:r>
              <a:rPr lang="en-US" sz="1000" b="1"/>
              <a:t>and CCK</a:t>
            </a:r>
          </a:p>
        </p:txBody>
      </p:sp>
      <p:sp>
        <p:nvSpPr>
          <p:cNvPr id="24640" name="Text Box 114"/>
          <p:cNvSpPr txBox="1">
            <a:spLocks noChangeArrowheads="1"/>
          </p:cNvSpPr>
          <p:nvPr/>
        </p:nvSpPr>
        <p:spPr bwMode="auto">
          <a:xfrm>
            <a:off x="4800600" y="3873500"/>
            <a:ext cx="77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Short</a:t>
            </a:r>
          </a:p>
          <a:p>
            <a:r>
              <a:rPr lang="en-US" sz="1000" b="1"/>
              <a:t>(myenteric)</a:t>
            </a:r>
          </a:p>
          <a:p>
            <a:r>
              <a:rPr lang="en-US" sz="1000" b="1"/>
              <a:t>reflex</a:t>
            </a:r>
          </a:p>
        </p:txBody>
      </p:sp>
      <p:sp>
        <p:nvSpPr>
          <p:cNvPr id="24641" name="Text Box 115"/>
          <p:cNvSpPr txBox="1">
            <a:spLocks noChangeArrowheads="1"/>
          </p:cNvSpPr>
          <p:nvPr/>
        </p:nvSpPr>
        <p:spPr bwMode="auto">
          <a:xfrm>
            <a:off x="7886700" y="3873500"/>
            <a:ext cx="908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Enterogastric</a:t>
            </a:r>
          </a:p>
          <a:p>
            <a:r>
              <a:rPr lang="en-US" sz="1000" b="1"/>
              <a:t>reflex</a:t>
            </a:r>
          </a:p>
        </p:txBody>
      </p:sp>
      <p:sp>
        <p:nvSpPr>
          <p:cNvPr id="24642" name="Text Box 116"/>
          <p:cNvSpPr txBox="1">
            <a:spLocks noChangeArrowheads="1"/>
          </p:cNvSpPr>
          <p:nvPr/>
        </p:nvSpPr>
        <p:spPr bwMode="auto">
          <a:xfrm>
            <a:off x="825500" y="4470400"/>
            <a:ext cx="16319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Cephalic phase</a:t>
            </a:r>
          </a:p>
          <a:p>
            <a:r>
              <a:rPr lang="en-US" sz="1000" b="1"/>
              <a:t>Vagus nerve stimulates</a:t>
            </a:r>
          </a:p>
          <a:p>
            <a:r>
              <a:rPr lang="en-US" sz="1000" b="1"/>
              <a:t>gastric secretion even</a:t>
            </a:r>
          </a:p>
          <a:p>
            <a:r>
              <a:rPr lang="en-US" sz="1000" b="1"/>
              <a:t>before food is swallowed.</a:t>
            </a:r>
          </a:p>
        </p:txBody>
      </p:sp>
      <p:sp>
        <p:nvSpPr>
          <p:cNvPr id="24643" name="Text Box 117"/>
          <p:cNvSpPr txBox="1">
            <a:spLocks noChangeArrowheads="1"/>
          </p:cNvSpPr>
          <p:nvPr/>
        </p:nvSpPr>
        <p:spPr bwMode="auto">
          <a:xfrm>
            <a:off x="3200400" y="4470400"/>
            <a:ext cx="21764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Gastric phase</a:t>
            </a:r>
          </a:p>
          <a:p>
            <a:r>
              <a:rPr lang="en-US" sz="1000" b="1"/>
              <a:t>Food stretches the stomach and</a:t>
            </a:r>
          </a:p>
          <a:p>
            <a:r>
              <a:rPr lang="en-US" sz="1000" b="1"/>
              <a:t>activates myenteric and vagovagal</a:t>
            </a:r>
          </a:p>
          <a:p>
            <a:r>
              <a:rPr lang="en-US" sz="1000" b="1"/>
              <a:t>reflexes. These reflexes stimulate</a:t>
            </a:r>
          </a:p>
          <a:p>
            <a:r>
              <a:rPr lang="en-US" sz="1000" b="1"/>
              <a:t>gastric secretion. Histamine and</a:t>
            </a:r>
          </a:p>
          <a:p>
            <a:r>
              <a:rPr lang="en-US" sz="1000" b="1"/>
              <a:t>gastrin also stimulate acid and</a:t>
            </a:r>
          </a:p>
          <a:p>
            <a:r>
              <a:rPr lang="en-US" sz="1000" b="1"/>
              <a:t>enzyme secretion.</a:t>
            </a:r>
          </a:p>
        </p:txBody>
      </p:sp>
      <p:sp>
        <p:nvSpPr>
          <p:cNvPr id="24644" name="Text Box 118"/>
          <p:cNvSpPr txBox="1">
            <a:spLocks noChangeArrowheads="1"/>
          </p:cNvSpPr>
          <p:nvPr/>
        </p:nvSpPr>
        <p:spPr bwMode="auto">
          <a:xfrm>
            <a:off x="5930900" y="4470400"/>
            <a:ext cx="29956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Intestinal phase</a:t>
            </a:r>
          </a:p>
          <a:p>
            <a:r>
              <a:rPr lang="en-US" sz="1000" b="1"/>
              <a:t>Intestinal gastrin briefly stimulates the stomach,</a:t>
            </a:r>
          </a:p>
          <a:p>
            <a:r>
              <a:rPr lang="en-US" sz="1000" b="1"/>
              <a:t>but then secretin, CCK, and the enterogastric</a:t>
            </a:r>
          </a:p>
          <a:p>
            <a:r>
              <a:rPr lang="en-US" sz="1000" b="1"/>
              <a:t>reflex inhibit gastric secretion and motility while</a:t>
            </a:r>
          </a:p>
          <a:p>
            <a:r>
              <a:rPr lang="en-US" sz="1000" b="1"/>
              <a:t>the duodenum processes the chyme already in</a:t>
            </a:r>
          </a:p>
          <a:p>
            <a:r>
              <a:rPr lang="en-US" sz="1000" b="1"/>
              <a:t>it. Sympathetic nerve fibers suppress gastric</a:t>
            </a:r>
          </a:p>
          <a:p>
            <a:r>
              <a:rPr lang="en-US" sz="1000" b="1"/>
              <a:t>activity, while vagal (parasympathetic)</a:t>
            </a:r>
          </a:p>
          <a:p>
            <a:r>
              <a:rPr lang="en-US" sz="1000" b="1"/>
              <a:t>stimulation of the stomach is now inhibited.</a:t>
            </a:r>
          </a:p>
        </p:txBody>
      </p:sp>
      <p:sp>
        <p:nvSpPr>
          <p:cNvPr id="24645" name="Rectangle 120"/>
          <p:cNvSpPr>
            <a:spLocks noChangeArrowheads="1"/>
          </p:cNvSpPr>
          <p:nvPr/>
        </p:nvSpPr>
        <p:spPr bwMode="auto">
          <a:xfrm>
            <a:off x="4621213" y="2619375"/>
            <a:ext cx="74612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FFFF"/>
                </a:solidFill>
              </a:rPr>
              <a:t>+</a:t>
            </a:r>
            <a:endParaRPr lang="en-US" sz="1000" b="1"/>
          </a:p>
        </p:txBody>
      </p:sp>
      <p:sp>
        <p:nvSpPr>
          <p:cNvPr id="24646" name="Rectangle 121"/>
          <p:cNvSpPr>
            <a:spLocks noChangeArrowheads="1"/>
          </p:cNvSpPr>
          <p:nvPr/>
        </p:nvSpPr>
        <p:spPr bwMode="auto">
          <a:xfrm>
            <a:off x="5334000" y="2841625"/>
            <a:ext cx="74613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FFFF"/>
                </a:solidFill>
              </a:rPr>
              <a:t>+</a:t>
            </a:r>
            <a:endParaRPr lang="en-US" sz="1000" b="1"/>
          </a:p>
        </p:txBody>
      </p:sp>
      <p:sp>
        <p:nvSpPr>
          <p:cNvPr id="24647" name="Rectangle 122"/>
          <p:cNvSpPr>
            <a:spLocks noChangeArrowheads="1"/>
          </p:cNvSpPr>
          <p:nvPr/>
        </p:nvSpPr>
        <p:spPr bwMode="auto">
          <a:xfrm>
            <a:off x="4621213" y="3640138"/>
            <a:ext cx="74612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FFFF"/>
                </a:solidFill>
              </a:rPr>
              <a:t>+</a:t>
            </a:r>
            <a:endParaRPr lang="en-US" sz="1000" b="1"/>
          </a:p>
        </p:txBody>
      </p:sp>
      <p:sp>
        <p:nvSpPr>
          <p:cNvPr id="24648" name="Rectangle 123"/>
          <p:cNvSpPr>
            <a:spLocks noChangeArrowheads="1"/>
          </p:cNvSpPr>
          <p:nvPr/>
        </p:nvSpPr>
        <p:spPr bwMode="auto">
          <a:xfrm>
            <a:off x="7650163" y="2732088"/>
            <a:ext cx="74612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FFFF"/>
                </a:solidFill>
              </a:rPr>
              <a:t>+</a:t>
            </a:r>
            <a:endParaRPr lang="en-US" sz="1000" b="1"/>
          </a:p>
        </p:txBody>
      </p:sp>
      <p:sp>
        <p:nvSpPr>
          <p:cNvPr id="24649" name="Rectangle 123"/>
          <p:cNvSpPr>
            <a:spLocks noChangeArrowheads="1"/>
          </p:cNvSpPr>
          <p:nvPr/>
        </p:nvSpPr>
        <p:spPr bwMode="auto">
          <a:xfrm>
            <a:off x="7659688" y="2925763"/>
            <a:ext cx="71437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FFFF"/>
                </a:solidFill>
              </a:rPr>
              <a:t>–</a:t>
            </a:r>
            <a:endParaRPr lang="en-US" sz="1000" b="1"/>
          </a:p>
        </p:txBody>
      </p:sp>
      <p:sp>
        <p:nvSpPr>
          <p:cNvPr id="24650" name="Rectangle 123"/>
          <p:cNvSpPr>
            <a:spLocks noChangeArrowheads="1"/>
          </p:cNvSpPr>
          <p:nvPr/>
        </p:nvSpPr>
        <p:spPr bwMode="auto">
          <a:xfrm>
            <a:off x="8131175" y="2382838"/>
            <a:ext cx="698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FFFF"/>
                </a:solidFill>
              </a:rPr>
              <a:t>–</a:t>
            </a:r>
            <a:endParaRPr lang="en-US" sz="1000" b="1"/>
          </a:p>
        </p:txBody>
      </p:sp>
      <p:sp>
        <p:nvSpPr>
          <p:cNvPr id="24651" name="Rectangle 123"/>
          <p:cNvSpPr>
            <a:spLocks noChangeArrowheads="1"/>
          </p:cNvSpPr>
          <p:nvPr/>
        </p:nvSpPr>
        <p:spPr bwMode="auto">
          <a:xfrm>
            <a:off x="8372475" y="2927350"/>
            <a:ext cx="71438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FFFF"/>
                </a:solidFill>
              </a:rPr>
              <a:t>–</a:t>
            </a:r>
            <a:endParaRPr lang="en-US" sz="1000" b="1"/>
          </a:p>
        </p:txBody>
      </p:sp>
      <p:sp>
        <p:nvSpPr>
          <p:cNvPr id="24652" name="Rectangle 101"/>
          <p:cNvSpPr>
            <a:spLocks noChangeArrowheads="1"/>
          </p:cNvSpPr>
          <p:nvPr/>
        </p:nvSpPr>
        <p:spPr bwMode="auto">
          <a:xfrm>
            <a:off x="908050" y="5586413"/>
            <a:ext cx="698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FFFFFF"/>
                </a:solidFill>
              </a:rPr>
              <a:t>–</a:t>
            </a:r>
            <a:endParaRPr lang="en-US" sz="1000" b="1"/>
          </a:p>
        </p:txBody>
      </p:sp>
      <p:sp>
        <p:nvSpPr>
          <p:cNvPr id="24653" name="Title 8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2544763" y="144463"/>
            <a:ext cx="40544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25603" name="Picture 212" descr="sal03717_25_18"/>
          <p:cNvPicPr>
            <a:picLocks noChangeAspect="1" noChangeArrowheads="1"/>
          </p:cNvPicPr>
          <p:nvPr/>
        </p:nvPicPr>
        <p:blipFill>
          <a:blip r:embed="rId2"/>
          <a:srcRect l="2888" t="8607" r="5714" b="3807"/>
          <a:stretch>
            <a:fillRect/>
          </a:stretch>
        </p:blipFill>
        <p:spPr bwMode="auto">
          <a:xfrm>
            <a:off x="347663" y="388938"/>
            <a:ext cx="8218487" cy="618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Freeform 8"/>
          <p:cNvSpPr>
            <a:spLocks/>
          </p:cNvSpPr>
          <p:nvPr/>
        </p:nvSpPr>
        <p:spPr bwMode="auto">
          <a:xfrm>
            <a:off x="7150100" y="5265738"/>
            <a:ext cx="95250" cy="150812"/>
          </a:xfrm>
          <a:custGeom>
            <a:avLst/>
            <a:gdLst>
              <a:gd name="T0" fmla="*/ 2147483647 w 52"/>
              <a:gd name="T1" fmla="*/ 2147483647 h 82"/>
              <a:gd name="T2" fmla="*/ 2147483647 w 52"/>
              <a:gd name="T3" fmla="*/ 0 h 82"/>
              <a:gd name="T4" fmla="*/ 2147483647 w 52"/>
              <a:gd name="T5" fmla="*/ 0 h 82"/>
              <a:gd name="T6" fmla="*/ 2147483647 w 52"/>
              <a:gd name="T7" fmla="*/ 0 h 82"/>
              <a:gd name="T8" fmla="*/ 2147483647 w 52"/>
              <a:gd name="T9" fmla="*/ 2147483647 h 82"/>
              <a:gd name="T10" fmla="*/ 2147483647 w 52"/>
              <a:gd name="T11" fmla="*/ 2147483647 h 82"/>
              <a:gd name="T12" fmla="*/ 2147483647 w 52"/>
              <a:gd name="T13" fmla="*/ 2147483647 h 82"/>
              <a:gd name="T14" fmla="*/ 2147483647 w 52"/>
              <a:gd name="T15" fmla="*/ 2147483647 h 82"/>
              <a:gd name="T16" fmla="*/ 0 w 52"/>
              <a:gd name="T17" fmla="*/ 0 h 82"/>
              <a:gd name="T18" fmla="*/ 2147483647 w 52"/>
              <a:gd name="T19" fmla="*/ 0 h 82"/>
              <a:gd name="T20" fmla="*/ 2147483647 w 52"/>
              <a:gd name="T21" fmla="*/ 2147483647 h 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2"/>
              <a:gd name="T34" fmla="*/ 0 h 82"/>
              <a:gd name="T35" fmla="*/ 52 w 52"/>
              <a:gd name="T36" fmla="*/ 82 h 8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2" h="82">
                <a:moveTo>
                  <a:pt x="26" y="14"/>
                </a:moveTo>
                <a:lnTo>
                  <a:pt x="50" y="0"/>
                </a:lnTo>
                <a:lnTo>
                  <a:pt x="52" y="0"/>
                </a:lnTo>
                <a:lnTo>
                  <a:pt x="40" y="36"/>
                </a:lnTo>
                <a:lnTo>
                  <a:pt x="26" y="82"/>
                </a:lnTo>
                <a:lnTo>
                  <a:pt x="12" y="36"/>
                </a:lnTo>
                <a:lnTo>
                  <a:pt x="0" y="0"/>
                </a:lnTo>
                <a:lnTo>
                  <a:pt x="2" y="0"/>
                </a:lnTo>
                <a:lnTo>
                  <a:pt x="26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5" name="Line 9"/>
          <p:cNvSpPr>
            <a:spLocks noChangeShapeType="1"/>
          </p:cNvSpPr>
          <p:nvPr/>
        </p:nvSpPr>
        <p:spPr bwMode="auto">
          <a:xfrm flipH="1">
            <a:off x="5915025" y="5926138"/>
            <a:ext cx="1857375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6" name="Freeform 10"/>
          <p:cNvSpPr>
            <a:spLocks/>
          </p:cNvSpPr>
          <p:nvPr/>
        </p:nvSpPr>
        <p:spPr bwMode="auto">
          <a:xfrm>
            <a:off x="6413500" y="2101850"/>
            <a:ext cx="1808163" cy="3211513"/>
          </a:xfrm>
          <a:custGeom>
            <a:avLst/>
            <a:gdLst>
              <a:gd name="T0" fmla="*/ 2147483647 w 982"/>
              <a:gd name="T1" fmla="*/ 2147483647 h 1744"/>
              <a:gd name="T2" fmla="*/ 2147483647 w 982"/>
              <a:gd name="T3" fmla="*/ 2147483647 h 1744"/>
              <a:gd name="T4" fmla="*/ 2147483647 w 982"/>
              <a:gd name="T5" fmla="*/ 2147483647 h 1744"/>
              <a:gd name="T6" fmla="*/ 2147483647 w 982"/>
              <a:gd name="T7" fmla="*/ 2147483647 h 1744"/>
              <a:gd name="T8" fmla="*/ 2147483647 w 982"/>
              <a:gd name="T9" fmla="*/ 2147483647 h 1744"/>
              <a:gd name="T10" fmla="*/ 2147483647 w 982"/>
              <a:gd name="T11" fmla="*/ 2147483647 h 1744"/>
              <a:gd name="T12" fmla="*/ 2147483647 w 982"/>
              <a:gd name="T13" fmla="*/ 2147483647 h 1744"/>
              <a:gd name="T14" fmla="*/ 2147483647 w 982"/>
              <a:gd name="T15" fmla="*/ 2147483647 h 1744"/>
              <a:gd name="T16" fmla="*/ 2147483647 w 982"/>
              <a:gd name="T17" fmla="*/ 2147483647 h 1744"/>
              <a:gd name="T18" fmla="*/ 2147483647 w 982"/>
              <a:gd name="T19" fmla="*/ 2147483647 h 1744"/>
              <a:gd name="T20" fmla="*/ 2147483647 w 982"/>
              <a:gd name="T21" fmla="*/ 2147483647 h 1744"/>
              <a:gd name="T22" fmla="*/ 2147483647 w 982"/>
              <a:gd name="T23" fmla="*/ 2147483647 h 1744"/>
              <a:gd name="T24" fmla="*/ 2147483647 w 982"/>
              <a:gd name="T25" fmla="*/ 2147483647 h 1744"/>
              <a:gd name="T26" fmla="*/ 2147483647 w 982"/>
              <a:gd name="T27" fmla="*/ 2147483647 h 1744"/>
              <a:gd name="T28" fmla="*/ 2147483647 w 982"/>
              <a:gd name="T29" fmla="*/ 2147483647 h 1744"/>
              <a:gd name="T30" fmla="*/ 2147483647 w 982"/>
              <a:gd name="T31" fmla="*/ 2147483647 h 1744"/>
              <a:gd name="T32" fmla="*/ 2147483647 w 982"/>
              <a:gd name="T33" fmla="*/ 0 h 1744"/>
              <a:gd name="T34" fmla="*/ 2147483647 w 982"/>
              <a:gd name="T35" fmla="*/ 0 h 1744"/>
              <a:gd name="T36" fmla="*/ 0 w 982"/>
              <a:gd name="T37" fmla="*/ 0 h 174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82"/>
              <a:gd name="T58" fmla="*/ 0 h 1744"/>
              <a:gd name="T59" fmla="*/ 982 w 982"/>
              <a:gd name="T60" fmla="*/ 1744 h 174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82" h="1744">
                <a:moveTo>
                  <a:pt x="982" y="1744"/>
                </a:moveTo>
                <a:lnTo>
                  <a:pt x="982" y="1744"/>
                </a:lnTo>
                <a:lnTo>
                  <a:pt x="982" y="132"/>
                </a:lnTo>
                <a:lnTo>
                  <a:pt x="980" y="104"/>
                </a:lnTo>
                <a:lnTo>
                  <a:pt x="976" y="80"/>
                </a:lnTo>
                <a:lnTo>
                  <a:pt x="968" y="58"/>
                </a:lnTo>
                <a:lnTo>
                  <a:pt x="962" y="48"/>
                </a:lnTo>
                <a:lnTo>
                  <a:pt x="956" y="38"/>
                </a:lnTo>
                <a:lnTo>
                  <a:pt x="948" y="30"/>
                </a:lnTo>
                <a:lnTo>
                  <a:pt x="940" y="22"/>
                </a:lnTo>
                <a:lnTo>
                  <a:pt x="928" y="16"/>
                </a:lnTo>
                <a:lnTo>
                  <a:pt x="918" y="10"/>
                </a:lnTo>
                <a:lnTo>
                  <a:pt x="904" y="6"/>
                </a:lnTo>
                <a:lnTo>
                  <a:pt x="890" y="4"/>
                </a:lnTo>
                <a:lnTo>
                  <a:pt x="874" y="2"/>
                </a:lnTo>
                <a:lnTo>
                  <a:pt x="856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7" name="Freeform 11"/>
          <p:cNvSpPr>
            <a:spLocks/>
          </p:cNvSpPr>
          <p:nvPr/>
        </p:nvSpPr>
        <p:spPr bwMode="auto">
          <a:xfrm>
            <a:off x="6461125" y="2779713"/>
            <a:ext cx="736600" cy="2533650"/>
          </a:xfrm>
          <a:custGeom>
            <a:avLst/>
            <a:gdLst>
              <a:gd name="T0" fmla="*/ 2147483647 w 400"/>
              <a:gd name="T1" fmla="*/ 2147483647 h 1376"/>
              <a:gd name="T2" fmla="*/ 2147483647 w 400"/>
              <a:gd name="T3" fmla="*/ 2147483647 h 1376"/>
              <a:gd name="T4" fmla="*/ 2147483647 w 400"/>
              <a:gd name="T5" fmla="*/ 2147483647 h 1376"/>
              <a:gd name="T6" fmla="*/ 2147483647 w 400"/>
              <a:gd name="T7" fmla="*/ 2147483647 h 1376"/>
              <a:gd name="T8" fmla="*/ 2147483647 w 400"/>
              <a:gd name="T9" fmla="*/ 2147483647 h 1376"/>
              <a:gd name="T10" fmla="*/ 2147483647 w 400"/>
              <a:gd name="T11" fmla="*/ 2147483647 h 1376"/>
              <a:gd name="T12" fmla="*/ 2147483647 w 400"/>
              <a:gd name="T13" fmla="*/ 2147483647 h 1376"/>
              <a:gd name="T14" fmla="*/ 2147483647 w 400"/>
              <a:gd name="T15" fmla="*/ 2147483647 h 1376"/>
              <a:gd name="T16" fmla="*/ 2147483647 w 400"/>
              <a:gd name="T17" fmla="*/ 2147483647 h 1376"/>
              <a:gd name="T18" fmla="*/ 2147483647 w 400"/>
              <a:gd name="T19" fmla="*/ 2147483647 h 1376"/>
              <a:gd name="T20" fmla="*/ 2147483647 w 400"/>
              <a:gd name="T21" fmla="*/ 2147483647 h 1376"/>
              <a:gd name="T22" fmla="*/ 2147483647 w 400"/>
              <a:gd name="T23" fmla="*/ 2147483647 h 1376"/>
              <a:gd name="T24" fmla="*/ 2147483647 w 400"/>
              <a:gd name="T25" fmla="*/ 2147483647 h 1376"/>
              <a:gd name="T26" fmla="*/ 2147483647 w 400"/>
              <a:gd name="T27" fmla="*/ 2147483647 h 1376"/>
              <a:gd name="T28" fmla="*/ 2147483647 w 400"/>
              <a:gd name="T29" fmla="*/ 2147483647 h 1376"/>
              <a:gd name="T30" fmla="*/ 2147483647 w 400"/>
              <a:gd name="T31" fmla="*/ 2147483647 h 1376"/>
              <a:gd name="T32" fmla="*/ 2147483647 w 400"/>
              <a:gd name="T33" fmla="*/ 0 h 1376"/>
              <a:gd name="T34" fmla="*/ 2147483647 w 400"/>
              <a:gd name="T35" fmla="*/ 0 h 1376"/>
              <a:gd name="T36" fmla="*/ 0 w 400"/>
              <a:gd name="T37" fmla="*/ 0 h 137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00"/>
              <a:gd name="T58" fmla="*/ 0 h 1376"/>
              <a:gd name="T59" fmla="*/ 400 w 400"/>
              <a:gd name="T60" fmla="*/ 1376 h 137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00" h="1376">
                <a:moveTo>
                  <a:pt x="400" y="1376"/>
                </a:moveTo>
                <a:lnTo>
                  <a:pt x="400" y="1376"/>
                </a:lnTo>
                <a:lnTo>
                  <a:pt x="400" y="132"/>
                </a:lnTo>
                <a:lnTo>
                  <a:pt x="400" y="104"/>
                </a:lnTo>
                <a:lnTo>
                  <a:pt x="394" y="80"/>
                </a:lnTo>
                <a:lnTo>
                  <a:pt x="386" y="58"/>
                </a:lnTo>
                <a:lnTo>
                  <a:pt x="382" y="48"/>
                </a:lnTo>
                <a:lnTo>
                  <a:pt x="374" y="38"/>
                </a:lnTo>
                <a:lnTo>
                  <a:pt x="368" y="30"/>
                </a:lnTo>
                <a:lnTo>
                  <a:pt x="358" y="22"/>
                </a:lnTo>
                <a:lnTo>
                  <a:pt x="348" y="16"/>
                </a:lnTo>
                <a:lnTo>
                  <a:pt x="336" y="10"/>
                </a:lnTo>
                <a:lnTo>
                  <a:pt x="324" y="6"/>
                </a:lnTo>
                <a:lnTo>
                  <a:pt x="308" y="4"/>
                </a:lnTo>
                <a:lnTo>
                  <a:pt x="292" y="2"/>
                </a:lnTo>
                <a:lnTo>
                  <a:pt x="274" y="0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8" name="Freeform 12"/>
          <p:cNvSpPr>
            <a:spLocks/>
          </p:cNvSpPr>
          <p:nvPr/>
        </p:nvSpPr>
        <p:spPr bwMode="auto">
          <a:xfrm>
            <a:off x="8177213" y="5265738"/>
            <a:ext cx="92075" cy="150812"/>
          </a:xfrm>
          <a:custGeom>
            <a:avLst/>
            <a:gdLst>
              <a:gd name="T0" fmla="*/ 2147483647 w 50"/>
              <a:gd name="T1" fmla="*/ 2147483647 h 82"/>
              <a:gd name="T2" fmla="*/ 2147483647 w 50"/>
              <a:gd name="T3" fmla="*/ 0 h 82"/>
              <a:gd name="T4" fmla="*/ 2147483647 w 50"/>
              <a:gd name="T5" fmla="*/ 0 h 82"/>
              <a:gd name="T6" fmla="*/ 2147483647 w 50"/>
              <a:gd name="T7" fmla="*/ 0 h 82"/>
              <a:gd name="T8" fmla="*/ 2147483647 w 50"/>
              <a:gd name="T9" fmla="*/ 2147483647 h 82"/>
              <a:gd name="T10" fmla="*/ 2147483647 w 50"/>
              <a:gd name="T11" fmla="*/ 2147483647 h 82"/>
              <a:gd name="T12" fmla="*/ 2147483647 w 50"/>
              <a:gd name="T13" fmla="*/ 2147483647 h 82"/>
              <a:gd name="T14" fmla="*/ 2147483647 w 50"/>
              <a:gd name="T15" fmla="*/ 2147483647 h 82"/>
              <a:gd name="T16" fmla="*/ 0 w 50"/>
              <a:gd name="T17" fmla="*/ 0 h 82"/>
              <a:gd name="T18" fmla="*/ 0 w 50"/>
              <a:gd name="T19" fmla="*/ 0 h 82"/>
              <a:gd name="T20" fmla="*/ 2147483647 w 50"/>
              <a:gd name="T21" fmla="*/ 2147483647 h 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"/>
              <a:gd name="T34" fmla="*/ 0 h 82"/>
              <a:gd name="T35" fmla="*/ 50 w 50"/>
              <a:gd name="T36" fmla="*/ 82 h 8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" h="82">
                <a:moveTo>
                  <a:pt x="26" y="14"/>
                </a:moveTo>
                <a:lnTo>
                  <a:pt x="50" y="0"/>
                </a:lnTo>
                <a:lnTo>
                  <a:pt x="40" y="36"/>
                </a:lnTo>
                <a:lnTo>
                  <a:pt x="26" y="82"/>
                </a:lnTo>
                <a:lnTo>
                  <a:pt x="12" y="36"/>
                </a:lnTo>
                <a:lnTo>
                  <a:pt x="0" y="0"/>
                </a:lnTo>
                <a:lnTo>
                  <a:pt x="26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9" name="Freeform 13"/>
          <p:cNvSpPr>
            <a:spLocks/>
          </p:cNvSpPr>
          <p:nvPr/>
        </p:nvSpPr>
        <p:spPr bwMode="auto">
          <a:xfrm>
            <a:off x="5794375" y="5881688"/>
            <a:ext cx="150813" cy="92075"/>
          </a:xfrm>
          <a:custGeom>
            <a:avLst/>
            <a:gdLst>
              <a:gd name="T0" fmla="*/ 2147483647 w 82"/>
              <a:gd name="T1" fmla="*/ 2147483647 h 50"/>
              <a:gd name="T2" fmla="*/ 2147483647 w 82"/>
              <a:gd name="T3" fmla="*/ 2147483647 h 50"/>
              <a:gd name="T4" fmla="*/ 2147483647 w 82"/>
              <a:gd name="T5" fmla="*/ 2147483647 h 50"/>
              <a:gd name="T6" fmla="*/ 2147483647 w 82"/>
              <a:gd name="T7" fmla="*/ 2147483647 h 50"/>
              <a:gd name="T8" fmla="*/ 2147483647 w 82"/>
              <a:gd name="T9" fmla="*/ 2147483647 h 50"/>
              <a:gd name="T10" fmla="*/ 0 w 82"/>
              <a:gd name="T11" fmla="*/ 2147483647 h 50"/>
              <a:gd name="T12" fmla="*/ 0 w 82"/>
              <a:gd name="T13" fmla="*/ 2147483647 h 50"/>
              <a:gd name="T14" fmla="*/ 2147483647 w 82"/>
              <a:gd name="T15" fmla="*/ 2147483647 h 50"/>
              <a:gd name="T16" fmla="*/ 2147483647 w 82"/>
              <a:gd name="T17" fmla="*/ 0 h 50"/>
              <a:gd name="T18" fmla="*/ 2147483647 w 82"/>
              <a:gd name="T19" fmla="*/ 0 h 50"/>
              <a:gd name="T20" fmla="*/ 2147483647 w 82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2"/>
              <a:gd name="T34" fmla="*/ 0 h 50"/>
              <a:gd name="T35" fmla="*/ 82 w 82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2" h="50">
                <a:moveTo>
                  <a:pt x="68" y="26"/>
                </a:moveTo>
                <a:lnTo>
                  <a:pt x="82" y="50"/>
                </a:lnTo>
                <a:lnTo>
                  <a:pt x="46" y="38"/>
                </a:lnTo>
                <a:lnTo>
                  <a:pt x="0" y="26"/>
                </a:lnTo>
                <a:lnTo>
                  <a:pt x="46" y="12"/>
                </a:lnTo>
                <a:lnTo>
                  <a:pt x="82" y="0"/>
                </a:lnTo>
                <a:lnTo>
                  <a:pt x="68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0" name="Line 14"/>
          <p:cNvSpPr>
            <a:spLocks noChangeShapeType="1"/>
          </p:cNvSpPr>
          <p:nvPr/>
        </p:nvSpPr>
        <p:spPr bwMode="auto">
          <a:xfrm>
            <a:off x="2365375" y="3608388"/>
            <a:ext cx="893763" cy="1587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1" name="Freeform 15"/>
          <p:cNvSpPr>
            <a:spLocks/>
          </p:cNvSpPr>
          <p:nvPr/>
        </p:nvSpPr>
        <p:spPr bwMode="auto">
          <a:xfrm>
            <a:off x="1230313" y="5622925"/>
            <a:ext cx="674687" cy="309563"/>
          </a:xfrm>
          <a:custGeom>
            <a:avLst/>
            <a:gdLst>
              <a:gd name="T0" fmla="*/ 2147483647 w 366"/>
              <a:gd name="T1" fmla="*/ 2147483647 h 168"/>
              <a:gd name="T2" fmla="*/ 2147483647 w 366"/>
              <a:gd name="T3" fmla="*/ 2147483647 h 168"/>
              <a:gd name="T4" fmla="*/ 2147483647 w 366"/>
              <a:gd name="T5" fmla="*/ 2147483647 h 168"/>
              <a:gd name="T6" fmla="*/ 2147483647 w 366"/>
              <a:gd name="T7" fmla="*/ 2147483647 h 168"/>
              <a:gd name="T8" fmla="*/ 2147483647 w 366"/>
              <a:gd name="T9" fmla="*/ 2147483647 h 168"/>
              <a:gd name="T10" fmla="*/ 2147483647 w 366"/>
              <a:gd name="T11" fmla="*/ 2147483647 h 168"/>
              <a:gd name="T12" fmla="*/ 2147483647 w 366"/>
              <a:gd name="T13" fmla="*/ 2147483647 h 168"/>
              <a:gd name="T14" fmla="*/ 2147483647 w 366"/>
              <a:gd name="T15" fmla="*/ 2147483647 h 168"/>
              <a:gd name="T16" fmla="*/ 2147483647 w 366"/>
              <a:gd name="T17" fmla="*/ 2147483647 h 168"/>
              <a:gd name="T18" fmla="*/ 2147483647 w 366"/>
              <a:gd name="T19" fmla="*/ 2147483647 h 168"/>
              <a:gd name="T20" fmla="*/ 2147483647 w 366"/>
              <a:gd name="T21" fmla="*/ 2147483647 h 168"/>
              <a:gd name="T22" fmla="*/ 0 w 366"/>
              <a:gd name="T23" fmla="*/ 2147483647 h 168"/>
              <a:gd name="T24" fmla="*/ 0 w 366"/>
              <a:gd name="T25" fmla="*/ 2147483647 h 168"/>
              <a:gd name="T26" fmla="*/ 0 w 366"/>
              <a:gd name="T27" fmla="*/ 2147483647 h 168"/>
              <a:gd name="T28" fmla="*/ 0 w 366"/>
              <a:gd name="T29" fmla="*/ 0 h 16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66"/>
              <a:gd name="T46" fmla="*/ 0 h 168"/>
              <a:gd name="T47" fmla="*/ 366 w 366"/>
              <a:gd name="T48" fmla="*/ 168 h 16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66" h="168">
                <a:moveTo>
                  <a:pt x="366" y="168"/>
                </a:moveTo>
                <a:lnTo>
                  <a:pt x="366" y="168"/>
                </a:lnTo>
                <a:lnTo>
                  <a:pt x="78" y="168"/>
                </a:lnTo>
                <a:lnTo>
                  <a:pt x="54" y="168"/>
                </a:lnTo>
                <a:lnTo>
                  <a:pt x="40" y="166"/>
                </a:lnTo>
                <a:lnTo>
                  <a:pt x="28" y="160"/>
                </a:lnTo>
                <a:lnTo>
                  <a:pt x="18" y="152"/>
                </a:lnTo>
                <a:lnTo>
                  <a:pt x="8" y="142"/>
                </a:lnTo>
                <a:lnTo>
                  <a:pt x="4" y="134"/>
                </a:lnTo>
                <a:lnTo>
                  <a:pt x="2" y="126"/>
                </a:lnTo>
                <a:lnTo>
                  <a:pt x="0" y="116"/>
                </a:lnTo>
                <a:lnTo>
                  <a:pt x="0" y="104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2" name="Freeform 17"/>
          <p:cNvSpPr>
            <a:spLocks/>
          </p:cNvSpPr>
          <p:nvPr/>
        </p:nvSpPr>
        <p:spPr bwMode="auto">
          <a:xfrm>
            <a:off x="2538413" y="3608388"/>
            <a:ext cx="153987" cy="1785937"/>
          </a:xfrm>
          <a:custGeom>
            <a:avLst/>
            <a:gdLst>
              <a:gd name="T0" fmla="*/ 2147483647 w 84"/>
              <a:gd name="T1" fmla="*/ 0 h 970"/>
              <a:gd name="T2" fmla="*/ 2147483647 w 84"/>
              <a:gd name="T3" fmla="*/ 0 h 970"/>
              <a:gd name="T4" fmla="*/ 2147483647 w 84"/>
              <a:gd name="T5" fmla="*/ 2147483647 h 970"/>
              <a:gd name="T6" fmla="*/ 2147483647 w 84"/>
              <a:gd name="T7" fmla="*/ 2147483647 h 970"/>
              <a:gd name="T8" fmla="*/ 2147483647 w 84"/>
              <a:gd name="T9" fmla="*/ 2147483647 h 970"/>
              <a:gd name="T10" fmla="*/ 2147483647 w 84"/>
              <a:gd name="T11" fmla="*/ 2147483647 h 970"/>
              <a:gd name="T12" fmla="*/ 2147483647 w 84"/>
              <a:gd name="T13" fmla="*/ 2147483647 h 970"/>
              <a:gd name="T14" fmla="*/ 2147483647 w 84"/>
              <a:gd name="T15" fmla="*/ 2147483647 h 970"/>
              <a:gd name="T16" fmla="*/ 2147483647 w 84"/>
              <a:gd name="T17" fmla="*/ 2147483647 h 970"/>
              <a:gd name="T18" fmla="*/ 2147483647 w 84"/>
              <a:gd name="T19" fmla="*/ 2147483647 h 970"/>
              <a:gd name="T20" fmla="*/ 2147483647 w 84"/>
              <a:gd name="T21" fmla="*/ 2147483647 h 970"/>
              <a:gd name="T22" fmla="*/ 0 w 84"/>
              <a:gd name="T23" fmla="*/ 2147483647 h 970"/>
              <a:gd name="T24" fmla="*/ 0 w 84"/>
              <a:gd name="T25" fmla="*/ 2147483647 h 970"/>
              <a:gd name="T26" fmla="*/ 0 w 84"/>
              <a:gd name="T27" fmla="*/ 2147483647 h 97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4"/>
              <a:gd name="T43" fmla="*/ 0 h 970"/>
              <a:gd name="T44" fmla="*/ 84 w 84"/>
              <a:gd name="T45" fmla="*/ 970 h 97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4" h="970">
                <a:moveTo>
                  <a:pt x="84" y="0"/>
                </a:moveTo>
                <a:lnTo>
                  <a:pt x="84" y="0"/>
                </a:lnTo>
                <a:lnTo>
                  <a:pt x="62" y="2"/>
                </a:lnTo>
                <a:lnTo>
                  <a:pt x="44" y="2"/>
                </a:lnTo>
                <a:lnTo>
                  <a:pt x="30" y="4"/>
                </a:lnTo>
                <a:lnTo>
                  <a:pt x="20" y="10"/>
                </a:lnTo>
                <a:lnTo>
                  <a:pt x="12" y="16"/>
                </a:lnTo>
                <a:lnTo>
                  <a:pt x="6" y="24"/>
                </a:lnTo>
                <a:lnTo>
                  <a:pt x="2" y="34"/>
                </a:lnTo>
                <a:lnTo>
                  <a:pt x="2" y="46"/>
                </a:lnTo>
                <a:lnTo>
                  <a:pt x="0" y="62"/>
                </a:lnTo>
                <a:lnTo>
                  <a:pt x="0" y="97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3" name="Line 18"/>
          <p:cNvSpPr>
            <a:spLocks noChangeShapeType="1"/>
          </p:cNvSpPr>
          <p:nvPr/>
        </p:nvSpPr>
        <p:spPr bwMode="auto">
          <a:xfrm>
            <a:off x="4106863" y="3243263"/>
            <a:ext cx="1706562" cy="3175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4" name="Freeform 19"/>
          <p:cNvSpPr>
            <a:spLocks/>
          </p:cNvSpPr>
          <p:nvPr/>
        </p:nvSpPr>
        <p:spPr bwMode="auto">
          <a:xfrm>
            <a:off x="1233488" y="2768600"/>
            <a:ext cx="331787" cy="858838"/>
          </a:xfrm>
          <a:custGeom>
            <a:avLst/>
            <a:gdLst>
              <a:gd name="T0" fmla="*/ 2147483647 w 180"/>
              <a:gd name="T1" fmla="*/ 2147483647 h 466"/>
              <a:gd name="T2" fmla="*/ 2147483647 w 180"/>
              <a:gd name="T3" fmla="*/ 2147483647 h 466"/>
              <a:gd name="T4" fmla="*/ 2147483647 w 180"/>
              <a:gd name="T5" fmla="*/ 2147483647 h 466"/>
              <a:gd name="T6" fmla="*/ 2147483647 w 180"/>
              <a:gd name="T7" fmla="*/ 2147483647 h 466"/>
              <a:gd name="T8" fmla="*/ 2147483647 w 180"/>
              <a:gd name="T9" fmla="*/ 2147483647 h 466"/>
              <a:gd name="T10" fmla="*/ 2147483647 w 180"/>
              <a:gd name="T11" fmla="*/ 2147483647 h 466"/>
              <a:gd name="T12" fmla="*/ 2147483647 w 180"/>
              <a:gd name="T13" fmla="*/ 2147483647 h 466"/>
              <a:gd name="T14" fmla="*/ 2147483647 w 180"/>
              <a:gd name="T15" fmla="*/ 2147483647 h 466"/>
              <a:gd name="T16" fmla="*/ 2147483647 w 180"/>
              <a:gd name="T17" fmla="*/ 2147483647 h 466"/>
              <a:gd name="T18" fmla="*/ 2147483647 w 180"/>
              <a:gd name="T19" fmla="*/ 2147483647 h 466"/>
              <a:gd name="T20" fmla="*/ 2147483647 w 180"/>
              <a:gd name="T21" fmla="*/ 2147483647 h 466"/>
              <a:gd name="T22" fmla="*/ 2147483647 w 180"/>
              <a:gd name="T23" fmla="*/ 2147483647 h 466"/>
              <a:gd name="T24" fmla="*/ 0 w 180"/>
              <a:gd name="T25" fmla="*/ 2147483647 h 466"/>
              <a:gd name="T26" fmla="*/ 0 w 180"/>
              <a:gd name="T27" fmla="*/ 2147483647 h 466"/>
              <a:gd name="T28" fmla="*/ 0 w 180"/>
              <a:gd name="T29" fmla="*/ 0 h 46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0"/>
              <a:gd name="T46" fmla="*/ 0 h 466"/>
              <a:gd name="T47" fmla="*/ 180 w 180"/>
              <a:gd name="T48" fmla="*/ 466 h 46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0" h="466">
                <a:moveTo>
                  <a:pt x="180" y="466"/>
                </a:moveTo>
                <a:lnTo>
                  <a:pt x="180" y="466"/>
                </a:lnTo>
                <a:lnTo>
                  <a:pt x="78" y="466"/>
                </a:lnTo>
                <a:lnTo>
                  <a:pt x="56" y="464"/>
                </a:lnTo>
                <a:lnTo>
                  <a:pt x="42" y="462"/>
                </a:lnTo>
                <a:lnTo>
                  <a:pt x="30" y="458"/>
                </a:lnTo>
                <a:lnTo>
                  <a:pt x="18" y="450"/>
                </a:lnTo>
                <a:lnTo>
                  <a:pt x="10" y="438"/>
                </a:lnTo>
                <a:lnTo>
                  <a:pt x="6" y="430"/>
                </a:lnTo>
                <a:lnTo>
                  <a:pt x="4" y="422"/>
                </a:lnTo>
                <a:lnTo>
                  <a:pt x="2" y="412"/>
                </a:lnTo>
                <a:lnTo>
                  <a:pt x="0" y="402"/>
                </a:lnTo>
                <a:lnTo>
                  <a:pt x="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5" name="Freeform 20"/>
          <p:cNvSpPr>
            <a:spLocks/>
          </p:cNvSpPr>
          <p:nvPr/>
        </p:nvSpPr>
        <p:spPr bwMode="auto">
          <a:xfrm>
            <a:off x="1230313" y="3744913"/>
            <a:ext cx="1587" cy="1874837"/>
          </a:xfrm>
          <a:custGeom>
            <a:avLst/>
            <a:gdLst>
              <a:gd name="T0" fmla="*/ 0 w 1587"/>
              <a:gd name="T1" fmla="*/ 0 h 1018"/>
              <a:gd name="T2" fmla="*/ 0 w 1587"/>
              <a:gd name="T3" fmla="*/ 0 h 1018"/>
              <a:gd name="T4" fmla="*/ 0 w 1587"/>
              <a:gd name="T5" fmla="*/ 2147483647 h 1018"/>
              <a:gd name="T6" fmla="*/ 0 60000 65536"/>
              <a:gd name="T7" fmla="*/ 0 60000 65536"/>
              <a:gd name="T8" fmla="*/ 0 60000 65536"/>
              <a:gd name="T9" fmla="*/ 0 w 1587"/>
              <a:gd name="T10" fmla="*/ 0 h 1018"/>
              <a:gd name="T11" fmla="*/ 1587 w 1587"/>
              <a:gd name="T12" fmla="*/ 1018 h 10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018">
                <a:moveTo>
                  <a:pt x="0" y="0"/>
                </a:moveTo>
                <a:lnTo>
                  <a:pt x="0" y="0"/>
                </a:lnTo>
                <a:lnTo>
                  <a:pt x="0" y="1018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6" name="Freeform 21"/>
          <p:cNvSpPr>
            <a:spLocks/>
          </p:cNvSpPr>
          <p:nvPr/>
        </p:nvSpPr>
        <p:spPr bwMode="auto">
          <a:xfrm>
            <a:off x="1230313" y="3627438"/>
            <a:ext cx="142875" cy="117475"/>
          </a:xfrm>
          <a:custGeom>
            <a:avLst/>
            <a:gdLst>
              <a:gd name="T0" fmla="*/ 2147483647 w 78"/>
              <a:gd name="T1" fmla="*/ 0 h 64"/>
              <a:gd name="T2" fmla="*/ 2147483647 w 78"/>
              <a:gd name="T3" fmla="*/ 0 h 64"/>
              <a:gd name="T4" fmla="*/ 2147483647 w 78"/>
              <a:gd name="T5" fmla="*/ 2147483647 h 64"/>
              <a:gd name="T6" fmla="*/ 2147483647 w 78"/>
              <a:gd name="T7" fmla="*/ 2147483647 h 64"/>
              <a:gd name="T8" fmla="*/ 2147483647 w 78"/>
              <a:gd name="T9" fmla="*/ 2147483647 h 64"/>
              <a:gd name="T10" fmla="*/ 2147483647 w 78"/>
              <a:gd name="T11" fmla="*/ 2147483647 h 64"/>
              <a:gd name="T12" fmla="*/ 2147483647 w 78"/>
              <a:gd name="T13" fmla="*/ 2147483647 h 64"/>
              <a:gd name="T14" fmla="*/ 2147483647 w 78"/>
              <a:gd name="T15" fmla="*/ 2147483647 h 64"/>
              <a:gd name="T16" fmla="*/ 2147483647 w 78"/>
              <a:gd name="T17" fmla="*/ 2147483647 h 64"/>
              <a:gd name="T18" fmla="*/ 0 w 78"/>
              <a:gd name="T19" fmla="*/ 2147483647 h 64"/>
              <a:gd name="T20" fmla="*/ 0 w 78"/>
              <a:gd name="T21" fmla="*/ 2147483647 h 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8"/>
              <a:gd name="T34" fmla="*/ 0 h 64"/>
              <a:gd name="T35" fmla="*/ 78 w 78"/>
              <a:gd name="T36" fmla="*/ 64 h 6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8" h="64">
                <a:moveTo>
                  <a:pt x="78" y="0"/>
                </a:moveTo>
                <a:lnTo>
                  <a:pt x="78" y="0"/>
                </a:lnTo>
                <a:lnTo>
                  <a:pt x="54" y="2"/>
                </a:lnTo>
                <a:lnTo>
                  <a:pt x="42" y="4"/>
                </a:lnTo>
                <a:lnTo>
                  <a:pt x="28" y="8"/>
                </a:lnTo>
                <a:lnTo>
                  <a:pt x="18" y="16"/>
                </a:lnTo>
                <a:lnTo>
                  <a:pt x="8" y="28"/>
                </a:lnTo>
                <a:lnTo>
                  <a:pt x="4" y="36"/>
                </a:lnTo>
                <a:lnTo>
                  <a:pt x="2" y="44"/>
                </a:lnTo>
                <a:lnTo>
                  <a:pt x="0" y="54"/>
                </a:lnTo>
                <a:lnTo>
                  <a:pt x="0" y="64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7" name="Freeform 22"/>
          <p:cNvSpPr>
            <a:spLocks/>
          </p:cNvSpPr>
          <p:nvPr/>
        </p:nvSpPr>
        <p:spPr bwMode="auto">
          <a:xfrm>
            <a:off x="5518150" y="2882900"/>
            <a:ext cx="298450" cy="360363"/>
          </a:xfrm>
          <a:custGeom>
            <a:avLst/>
            <a:gdLst>
              <a:gd name="T0" fmla="*/ 0 w 162"/>
              <a:gd name="T1" fmla="*/ 2147483647 h 196"/>
              <a:gd name="T2" fmla="*/ 0 w 162"/>
              <a:gd name="T3" fmla="*/ 2147483647 h 196"/>
              <a:gd name="T4" fmla="*/ 2147483647 w 162"/>
              <a:gd name="T5" fmla="*/ 2147483647 h 196"/>
              <a:gd name="T6" fmla="*/ 2147483647 w 162"/>
              <a:gd name="T7" fmla="*/ 2147483647 h 196"/>
              <a:gd name="T8" fmla="*/ 2147483647 w 162"/>
              <a:gd name="T9" fmla="*/ 2147483647 h 196"/>
              <a:gd name="T10" fmla="*/ 2147483647 w 162"/>
              <a:gd name="T11" fmla="*/ 2147483647 h 196"/>
              <a:gd name="T12" fmla="*/ 2147483647 w 162"/>
              <a:gd name="T13" fmla="*/ 2147483647 h 196"/>
              <a:gd name="T14" fmla="*/ 2147483647 w 162"/>
              <a:gd name="T15" fmla="*/ 2147483647 h 196"/>
              <a:gd name="T16" fmla="*/ 2147483647 w 162"/>
              <a:gd name="T17" fmla="*/ 2147483647 h 196"/>
              <a:gd name="T18" fmla="*/ 2147483647 w 162"/>
              <a:gd name="T19" fmla="*/ 2147483647 h 196"/>
              <a:gd name="T20" fmla="*/ 2147483647 w 162"/>
              <a:gd name="T21" fmla="*/ 2147483647 h 196"/>
              <a:gd name="T22" fmla="*/ 2147483647 w 162"/>
              <a:gd name="T23" fmla="*/ 2147483647 h 196"/>
              <a:gd name="T24" fmla="*/ 2147483647 w 162"/>
              <a:gd name="T25" fmla="*/ 2147483647 h 196"/>
              <a:gd name="T26" fmla="*/ 2147483647 w 162"/>
              <a:gd name="T27" fmla="*/ 2147483647 h 196"/>
              <a:gd name="T28" fmla="*/ 2147483647 w 162"/>
              <a:gd name="T29" fmla="*/ 2147483647 h 196"/>
              <a:gd name="T30" fmla="*/ 2147483647 w 162"/>
              <a:gd name="T31" fmla="*/ 2147483647 h 196"/>
              <a:gd name="T32" fmla="*/ 2147483647 w 162"/>
              <a:gd name="T33" fmla="*/ 2147483647 h 196"/>
              <a:gd name="T34" fmla="*/ 2147483647 w 162"/>
              <a:gd name="T35" fmla="*/ 2147483647 h 196"/>
              <a:gd name="T36" fmla="*/ 2147483647 w 162"/>
              <a:gd name="T37" fmla="*/ 2147483647 h 196"/>
              <a:gd name="T38" fmla="*/ 2147483647 w 162"/>
              <a:gd name="T39" fmla="*/ 0 h 196"/>
              <a:gd name="T40" fmla="*/ 2147483647 w 162"/>
              <a:gd name="T41" fmla="*/ 0 h 196"/>
              <a:gd name="T42" fmla="*/ 2147483647 w 162"/>
              <a:gd name="T43" fmla="*/ 0 h 196"/>
              <a:gd name="T44" fmla="*/ 2147483647 w 162"/>
              <a:gd name="T45" fmla="*/ 0 h 19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2"/>
              <a:gd name="T70" fmla="*/ 0 h 196"/>
              <a:gd name="T71" fmla="*/ 162 w 162"/>
              <a:gd name="T72" fmla="*/ 196 h 19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2" h="196">
                <a:moveTo>
                  <a:pt x="0" y="196"/>
                </a:moveTo>
                <a:lnTo>
                  <a:pt x="0" y="196"/>
                </a:lnTo>
                <a:lnTo>
                  <a:pt x="12" y="196"/>
                </a:lnTo>
                <a:lnTo>
                  <a:pt x="30" y="196"/>
                </a:lnTo>
                <a:lnTo>
                  <a:pt x="44" y="194"/>
                </a:lnTo>
                <a:lnTo>
                  <a:pt x="56" y="190"/>
                </a:lnTo>
                <a:lnTo>
                  <a:pt x="62" y="184"/>
                </a:lnTo>
                <a:lnTo>
                  <a:pt x="68" y="176"/>
                </a:lnTo>
                <a:lnTo>
                  <a:pt x="72" y="164"/>
                </a:lnTo>
                <a:lnTo>
                  <a:pt x="74" y="152"/>
                </a:lnTo>
                <a:lnTo>
                  <a:pt x="74" y="138"/>
                </a:lnTo>
                <a:lnTo>
                  <a:pt x="74" y="58"/>
                </a:lnTo>
                <a:lnTo>
                  <a:pt x="74" y="30"/>
                </a:lnTo>
                <a:lnTo>
                  <a:pt x="76" y="20"/>
                </a:lnTo>
                <a:lnTo>
                  <a:pt x="80" y="12"/>
                </a:lnTo>
                <a:lnTo>
                  <a:pt x="86" y="6"/>
                </a:lnTo>
                <a:lnTo>
                  <a:pt x="96" y="2"/>
                </a:lnTo>
                <a:lnTo>
                  <a:pt x="108" y="0"/>
                </a:lnTo>
                <a:lnTo>
                  <a:pt x="126" y="0"/>
                </a:lnTo>
                <a:lnTo>
                  <a:pt x="162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8" name="Freeform 23"/>
          <p:cNvSpPr>
            <a:spLocks/>
          </p:cNvSpPr>
          <p:nvPr/>
        </p:nvSpPr>
        <p:spPr bwMode="auto">
          <a:xfrm>
            <a:off x="3227388" y="3563938"/>
            <a:ext cx="153987" cy="92075"/>
          </a:xfrm>
          <a:custGeom>
            <a:avLst/>
            <a:gdLst>
              <a:gd name="T0" fmla="*/ 2147483647 w 84"/>
              <a:gd name="T1" fmla="*/ 2147483647 h 50"/>
              <a:gd name="T2" fmla="*/ 0 w 84"/>
              <a:gd name="T3" fmla="*/ 0 h 50"/>
              <a:gd name="T4" fmla="*/ 0 w 84"/>
              <a:gd name="T5" fmla="*/ 0 h 50"/>
              <a:gd name="T6" fmla="*/ 0 w 84"/>
              <a:gd name="T7" fmla="*/ 0 h 50"/>
              <a:gd name="T8" fmla="*/ 2147483647 w 84"/>
              <a:gd name="T9" fmla="*/ 2147483647 h 50"/>
              <a:gd name="T10" fmla="*/ 2147483647 w 84"/>
              <a:gd name="T11" fmla="*/ 2147483647 h 50"/>
              <a:gd name="T12" fmla="*/ 2147483647 w 84"/>
              <a:gd name="T13" fmla="*/ 2147483647 h 50"/>
              <a:gd name="T14" fmla="*/ 2147483647 w 84"/>
              <a:gd name="T15" fmla="*/ 2147483647 h 50"/>
              <a:gd name="T16" fmla="*/ 0 w 84"/>
              <a:gd name="T17" fmla="*/ 2147483647 h 50"/>
              <a:gd name="T18" fmla="*/ 0 w 84"/>
              <a:gd name="T19" fmla="*/ 2147483647 h 50"/>
              <a:gd name="T20" fmla="*/ 2147483647 w 84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4"/>
              <a:gd name="T34" fmla="*/ 0 h 50"/>
              <a:gd name="T35" fmla="*/ 84 w 84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4" h="50">
                <a:moveTo>
                  <a:pt x="14" y="26"/>
                </a:moveTo>
                <a:lnTo>
                  <a:pt x="0" y="0"/>
                </a:lnTo>
                <a:lnTo>
                  <a:pt x="36" y="12"/>
                </a:lnTo>
                <a:lnTo>
                  <a:pt x="84" y="26"/>
                </a:lnTo>
                <a:lnTo>
                  <a:pt x="36" y="38"/>
                </a:lnTo>
                <a:lnTo>
                  <a:pt x="0" y="50"/>
                </a:lnTo>
                <a:lnTo>
                  <a:pt x="14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9" name="Freeform 24"/>
          <p:cNvSpPr>
            <a:spLocks/>
          </p:cNvSpPr>
          <p:nvPr/>
        </p:nvSpPr>
        <p:spPr bwMode="auto">
          <a:xfrm>
            <a:off x="1447800" y="3579813"/>
            <a:ext cx="150813" cy="92075"/>
          </a:xfrm>
          <a:custGeom>
            <a:avLst/>
            <a:gdLst>
              <a:gd name="T0" fmla="*/ 2147483647 w 82"/>
              <a:gd name="T1" fmla="*/ 2147483647 h 50"/>
              <a:gd name="T2" fmla="*/ 0 w 82"/>
              <a:gd name="T3" fmla="*/ 0 h 50"/>
              <a:gd name="T4" fmla="*/ 0 w 82"/>
              <a:gd name="T5" fmla="*/ 0 h 50"/>
              <a:gd name="T6" fmla="*/ 0 w 82"/>
              <a:gd name="T7" fmla="*/ 0 h 50"/>
              <a:gd name="T8" fmla="*/ 2147483647 w 82"/>
              <a:gd name="T9" fmla="*/ 2147483647 h 50"/>
              <a:gd name="T10" fmla="*/ 2147483647 w 82"/>
              <a:gd name="T11" fmla="*/ 2147483647 h 50"/>
              <a:gd name="T12" fmla="*/ 2147483647 w 82"/>
              <a:gd name="T13" fmla="*/ 2147483647 h 50"/>
              <a:gd name="T14" fmla="*/ 2147483647 w 82"/>
              <a:gd name="T15" fmla="*/ 2147483647 h 50"/>
              <a:gd name="T16" fmla="*/ 0 w 82"/>
              <a:gd name="T17" fmla="*/ 2147483647 h 50"/>
              <a:gd name="T18" fmla="*/ 0 w 82"/>
              <a:gd name="T19" fmla="*/ 2147483647 h 50"/>
              <a:gd name="T20" fmla="*/ 2147483647 w 82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2"/>
              <a:gd name="T34" fmla="*/ 0 h 50"/>
              <a:gd name="T35" fmla="*/ 82 w 82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2" h="50">
                <a:moveTo>
                  <a:pt x="14" y="24"/>
                </a:moveTo>
                <a:lnTo>
                  <a:pt x="0" y="0"/>
                </a:lnTo>
                <a:lnTo>
                  <a:pt x="36" y="12"/>
                </a:lnTo>
                <a:lnTo>
                  <a:pt x="82" y="24"/>
                </a:lnTo>
                <a:lnTo>
                  <a:pt x="36" y="38"/>
                </a:lnTo>
                <a:lnTo>
                  <a:pt x="0" y="50"/>
                </a:lnTo>
                <a:lnTo>
                  <a:pt x="14" y="2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0" name="Freeform 25"/>
          <p:cNvSpPr>
            <a:spLocks/>
          </p:cNvSpPr>
          <p:nvPr/>
        </p:nvSpPr>
        <p:spPr bwMode="auto">
          <a:xfrm>
            <a:off x="5783263" y="3192463"/>
            <a:ext cx="153987" cy="95250"/>
          </a:xfrm>
          <a:custGeom>
            <a:avLst/>
            <a:gdLst>
              <a:gd name="T0" fmla="*/ 2147483647 w 84"/>
              <a:gd name="T1" fmla="*/ 2147483647 h 52"/>
              <a:gd name="T2" fmla="*/ 0 w 84"/>
              <a:gd name="T3" fmla="*/ 2147483647 h 52"/>
              <a:gd name="T4" fmla="*/ 2147483647 w 84"/>
              <a:gd name="T5" fmla="*/ 0 h 52"/>
              <a:gd name="T6" fmla="*/ 2147483647 w 84"/>
              <a:gd name="T7" fmla="*/ 0 h 52"/>
              <a:gd name="T8" fmla="*/ 2147483647 w 84"/>
              <a:gd name="T9" fmla="*/ 2147483647 h 52"/>
              <a:gd name="T10" fmla="*/ 2147483647 w 84"/>
              <a:gd name="T11" fmla="*/ 2147483647 h 52"/>
              <a:gd name="T12" fmla="*/ 2147483647 w 84"/>
              <a:gd name="T13" fmla="*/ 2147483647 h 52"/>
              <a:gd name="T14" fmla="*/ 2147483647 w 84"/>
              <a:gd name="T15" fmla="*/ 2147483647 h 52"/>
              <a:gd name="T16" fmla="*/ 2147483647 w 84"/>
              <a:gd name="T17" fmla="*/ 2147483647 h 52"/>
              <a:gd name="T18" fmla="*/ 0 w 84"/>
              <a:gd name="T19" fmla="*/ 2147483647 h 52"/>
              <a:gd name="T20" fmla="*/ 2147483647 w 84"/>
              <a:gd name="T21" fmla="*/ 2147483647 h 5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4"/>
              <a:gd name="T34" fmla="*/ 0 h 52"/>
              <a:gd name="T35" fmla="*/ 84 w 84"/>
              <a:gd name="T36" fmla="*/ 52 h 5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4" h="52">
                <a:moveTo>
                  <a:pt x="16" y="26"/>
                </a:moveTo>
                <a:lnTo>
                  <a:pt x="0" y="2"/>
                </a:lnTo>
                <a:lnTo>
                  <a:pt x="2" y="0"/>
                </a:lnTo>
                <a:lnTo>
                  <a:pt x="38" y="12"/>
                </a:lnTo>
                <a:lnTo>
                  <a:pt x="84" y="26"/>
                </a:lnTo>
                <a:lnTo>
                  <a:pt x="38" y="40"/>
                </a:lnTo>
                <a:lnTo>
                  <a:pt x="2" y="52"/>
                </a:lnTo>
                <a:lnTo>
                  <a:pt x="0" y="52"/>
                </a:lnTo>
                <a:lnTo>
                  <a:pt x="16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1" name="Freeform 26"/>
          <p:cNvSpPr>
            <a:spLocks/>
          </p:cNvSpPr>
          <p:nvPr/>
        </p:nvSpPr>
        <p:spPr bwMode="auto">
          <a:xfrm>
            <a:off x="5783263" y="2838450"/>
            <a:ext cx="153987" cy="92075"/>
          </a:xfrm>
          <a:custGeom>
            <a:avLst/>
            <a:gdLst>
              <a:gd name="T0" fmla="*/ 2147483647 w 84"/>
              <a:gd name="T1" fmla="*/ 2147483647 h 50"/>
              <a:gd name="T2" fmla="*/ 0 w 84"/>
              <a:gd name="T3" fmla="*/ 0 h 50"/>
              <a:gd name="T4" fmla="*/ 2147483647 w 84"/>
              <a:gd name="T5" fmla="*/ 0 h 50"/>
              <a:gd name="T6" fmla="*/ 2147483647 w 84"/>
              <a:gd name="T7" fmla="*/ 0 h 50"/>
              <a:gd name="T8" fmla="*/ 2147483647 w 84"/>
              <a:gd name="T9" fmla="*/ 2147483647 h 50"/>
              <a:gd name="T10" fmla="*/ 2147483647 w 84"/>
              <a:gd name="T11" fmla="*/ 2147483647 h 50"/>
              <a:gd name="T12" fmla="*/ 2147483647 w 84"/>
              <a:gd name="T13" fmla="*/ 2147483647 h 50"/>
              <a:gd name="T14" fmla="*/ 2147483647 w 84"/>
              <a:gd name="T15" fmla="*/ 2147483647 h 50"/>
              <a:gd name="T16" fmla="*/ 2147483647 w 84"/>
              <a:gd name="T17" fmla="*/ 2147483647 h 50"/>
              <a:gd name="T18" fmla="*/ 0 w 84"/>
              <a:gd name="T19" fmla="*/ 2147483647 h 50"/>
              <a:gd name="T20" fmla="*/ 2147483647 w 84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4"/>
              <a:gd name="T34" fmla="*/ 0 h 50"/>
              <a:gd name="T35" fmla="*/ 84 w 84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4" h="50">
                <a:moveTo>
                  <a:pt x="16" y="26"/>
                </a:moveTo>
                <a:lnTo>
                  <a:pt x="0" y="0"/>
                </a:lnTo>
                <a:lnTo>
                  <a:pt x="2" y="0"/>
                </a:lnTo>
                <a:lnTo>
                  <a:pt x="38" y="12"/>
                </a:lnTo>
                <a:lnTo>
                  <a:pt x="84" y="26"/>
                </a:lnTo>
                <a:lnTo>
                  <a:pt x="38" y="38"/>
                </a:lnTo>
                <a:lnTo>
                  <a:pt x="2" y="50"/>
                </a:lnTo>
                <a:lnTo>
                  <a:pt x="0" y="50"/>
                </a:lnTo>
                <a:lnTo>
                  <a:pt x="16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24" name="Rectangle 155"/>
          <p:cNvSpPr>
            <a:spLocks noChangeArrowheads="1"/>
          </p:cNvSpPr>
          <p:nvPr/>
        </p:nvSpPr>
        <p:spPr bwMode="auto">
          <a:xfrm>
            <a:off x="5035550" y="1339850"/>
            <a:ext cx="769938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Mucous cell</a:t>
            </a:r>
            <a:endParaRPr lang="en-US" sz="2400" b="1"/>
          </a:p>
        </p:txBody>
      </p:sp>
      <p:sp>
        <p:nvSpPr>
          <p:cNvPr id="25625" name="Text Box 191"/>
          <p:cNvSpPr txBox="1">
            <a:spLocks noChangeArrowheads="1"/>
          </p:cNvSpPr>
          <p:nvPr/>
        </p:nvSpPr>
        <p:spPr bwMode="auto">
          <a:xfrm>
            <a:off x="3384550" y="395288"/>
            <a:ext cx="935038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Pyloric gland</a:t>
            </a:r>
          </a:p>
        </p:txBody>
      </p:sp>
      <p:sp>
        <p:nvSpPr>
          <p:cNvPr id="25626" name="Text Box 192"/>
          <p:cNvSpPr txBox="1">
            <a:spLocks noChangeArrowheads="1"/>
          </p:cNvSpPr>
          <p:nvPr/>
        </p:nvSpPr>
        <p:spPr bwMode="auto">
          <a:xfrm>
            <a:off x="5711825" y="395288"/>
            <a:ext cx="950913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Gastric gland</a:t>
            </a:r>
          </a:p>
        </p:txBody>
      </p:sp>
      <p:sp>
        <p:nvSpPr>
          <p:cNvPr id="25627" name="Text Box 193"/>
          <p:cNvSpPr txBox="1">
            <a:spLocks noChangeArrowheads="1"/>
          </p:cNvSpPr>
          <p:nvPr/>
        </p:nvSpPr>
        <p:spPr bwMode="auto">
          <a:xfrm>
            <a:off x="5035550" y="1606550"/>
            <a:ext cx="84137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Parietal cell</a:t>
            </a:r>
          </a:p>
        </p:txBody>
      </p:sp>
      <p:sp>
        <p:nvSpPr>
          <p:cNvPr id="25628" name="Text Box 194"/>
          <p:cNvSpPr txBox="1">
            <a:spLocks noChangeArrowheads="1"/>
          </p:cNvSpPr>
          <p:nvPr/>
        </p:nvSpPr>
        <p:spPr bwMode="auto">
          <a:xfrm>
            <a:off x="5035550" y="1871663"/>
            <a:ext cx="690563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Chief cell</a:t>
            </a:r>
          </a:p>
        </p:txBody>
      </p:sp>
      <p:sp>
        <p:nvSpPr>
          <p:cNvPr id="25629" name="Text Box 195"/>
          <p:cNvSpPr txBox="1">
            <a:spLocks noChangeArrowheads="1"/>
          </p:cNvSpPr>
          <p:nvPr/>
        </p:nvSpPr>
        <p:spPr bwMode="auto">
          <a:xfrm>
            <a:off x="6618288" y="2162175"/>
            <a:ext cx="12763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Chief cells secrete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pepsinogen</a:t>
            </a:r>
          </a:p>
        </p:txBody>
      </p:sp>
      <p:sp>
        <p:nvSpPr>
          <p:cNvPr id="25630" name="Text Box 196"/>
          <p:cNvSpPr txBox="1">
            <a:spLocks noChangeArrowheads="1"/>
          </p:cNvSpPr>
          <p:nvPr/>
        </p:nvSpPr>
        <p:spPr bwMode="auto">
          <a:xfrm>
            <a:off x="6602413" y="2884488"/>
            <a:ext cx="579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Parietal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cells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secrete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HCI</a:t>
            </a:r>
          </a:p>
        </p:txBody>
      </p:sp>
      <p:sp>
        <p:nvSpPr>
          <p:cNvPr id="25631" name="Text Box 197"/>
          <p:cNvSpPr txBox="1">
            <a:spLocks noChangeArrowheads="1"/>
          </p:cNvSpPr>
          <p:nvPr/>
        </p:nvSpPr>
        <p:spPr bwMode="auto">
          <a:xfrm>
            <a:off x="7840663" y="6326188"/>
            <a:ext cx="8540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Pepsinogen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(zymogen)</a:t>
            </a:r>
          </a:p>
        </p:txBody>
      </p:sp>
      <p:sp>
        <p:nvSpPr>
          <p:cNvPr id="25632" name="Text Box 199"/>
          <p:cNvSpPr txBox="1">
            <a:spLocks noChangeArrowheads="1"/>
          </p:cNvSpPr>
          <p:nvPr/>
        </p:nvSpPr>
        <p:spPr bwMode="auto">
          <a:xfrm>
            <a:off x="6661150" y="5403850"/>
            <a:ext cx="92551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HCI converts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pepsinogen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to pepsin</a:t>
            </a:r>
          </a:p>
        </p:txBody>
      </p:sp>
      <p:sp>
        <p:nvSpPr>
          <p:cNvPr id="25633" name="Text Box 200"/>
          <p:cNvSpPr txBox="1">
            <a:spLocks noChangeArrowheads="1"/>
          </p:cNvSpPr>
          <p:nvPr/>
        </p:nvSpPr>
        <p:spPr bwMode="auto">
          <a:xfrm>
            <a:off x="3625850" y="5492750"/>
            <a:ext cx="1041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Pepsin digests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dietary protein</a:t>
            </a:r>
          </a:p>
        </p:txBody>
      </p:sp>
      <p:sp>
        <p:nvSpPr>
          <p:cNvPr id="25634" name="Text Box 201"/>
          <p:cNvSpPr txBox="1">
            <a:spLocks noChangeArrowheads="1"/>
          </p:cNvSpPr>
          <p:nvPr/>
        </p:nvSpPr>
        <p:spPr bwMode="auto">
          <a:xfrm>
            <a:off x="1703388" y="6326188"/>
            <a:ext cx="16986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Partially digested protein</a:t>
            </a:r>
          </a:p>
        </p:txBody>
      </p:sp>
      <p:sp>
        <p:nvSpPr>
          <p:cNvPr id="25635" name="Text Box 202"/>
          <p:cNvSpPr txBox="1">
            <a:spLocks noChangeArrowheads="1"/>
          </p:cNvSpPr>
          <p:nvPr/>
        </p:nvSpPr>
        <p:spPr bwMode="auto">
          <a:xfrm>
            <a:off x="4540250" y="6326188"/>
            <a:ext cx="1574800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Pepsin (active enzyme)</a:t>
            </a:r>
          </a:p>
        </p:txBody>
      </p:sp>
      <p:sp>
        <p:nvSpPr>
          <p:cNvPr id="25636" name="Text Box 203"/>
          <p:cNvSpPr txBox="1">
            <a:spLocks noChangeArrowheads="1"/>
          </p:cNvSpPr>
          <p:nvPr/>
        </p:nvSpPr>
        <p:spPr bwMode="auto">
          <a:xfrm>
            <a:off x="6911975" y="6326188"/>
            <a:ext cx="325438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HCI</a:t>
            </a:r>
          </a:p>
        </p:txBody>
      </p:sp>
      <p:sp>
        <p:nvSpPr>
          <p:cNvPr id="25637" name="Text Box 205"/>
          <p:cNvSpPr txBox="1">
            <a:spLocks noChangeArrowheads="1"/>
          </p:cNvSpPr>
          <p:nvPr/>
        </p:nvSpPr>
        <p:spPr bwMode="auto">
          <a:xfrm>
            <a:off x="5035550" y="2251075"/>
            <a:ext cx="758825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Gastrin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stimulates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chief cells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and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parietal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cells</a:t>
            </a:r>
          </a:p>
        </p:txBody>
      </p:sp>
      <p:sp>
        <p:nvSpPr>
          <p:cNvPr id="25638" name="Text Box 206"/>
          <p:cNvSpPr txBox="1">
            <a:spLocks noChangeArrowheads="1"/>
          </p:cNvSpPr>
          <p:nvPr/>
        </p:nvSpPr>
        <p:spPr bwMode="auto">
          <a:xfrm>
            <a:off x="4146550" y="3335338"/>
            <a:ext cx="10445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G cells secrete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gastrin</a:t>
            </a:r>
          </a:p>
        </p:txBody>
      </p:sp>
      <p:sp>
        <p:nvSpPr>
          <p:cNvPr id="25639" name="Text Box 207"/>
          <p:cNvSpPr txBox="1">
            <a:spLocks noChangeArrowheads="1"/>
          </p:cNvSpPr>
          <p:nvPr/>
        </p:nvSpPr>
        <p:spPr bwMode="auto">
          <a:xfrm>
            <a:off x="3567113" y="4130675"/>
            <a:ext cx="458787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G cell</a:t>
            </a:r>
          </a:p>
        </p:txBody>
      </p:sp>
      <p:sp>
        <p:nvSpPr>
          <p:cNvPr id="25640" name="Text Box 208"/>
          <p:cNvSpPr txBox="1">
            <a:spLocks noChangeArrowheads="1"/>
          </p:cNvSpPr>
          <p:nvPr/>
        </p:nvSpPr>
        <p:spPr bwMode="auto">
          <a:xfrm>
            <a:off x="2640013" y="4357688"/>
            <a:ext cx="9858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Oligopeptides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directly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stimulate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G cells</a:t>
            </a:r>
          </a:p>
        </p:txBody>
      </p:sp>
      <p:sp>
        <p:nvSpPr>
          <p:cNvPr id="25641" name="Text Box 209"/>
          <p:cNvSpPr txBox="1">
            <a:spLocks noChangeArrowheads="1"/>
          </p:cNvSpPr>
          <p:nvPr/>
        </p:nvSpPr>
        <p:spPr bwMode="auto">
          <a:xfrm>
            <a:off x="1312863" y="4357688"/>
            <a:ext cx="9874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 dirty="0" err="1">
                <a:latin typeface="Arial" pitchFamily="34" charset="0"/>
                <a:ea typeface="+mn-ea"/>
                <a:cs typeface="Arial" pitchFamily="34" charset="0"/>
              </a:rPr>
              <a:t>Oligopeptides</a:t>
            </a:r>
            <a:endParaRPr lang="en-US" sz="1050" b="1" dirty="0">
              <a:latin typeface="Arial" pitchFamily="34" charset="0"/>
              <a:ea typeface="+mn-ea"/>
              <a:cs typeface="Arial" pitchFamily="34" charset="0"/>
            </a:endParaRPr>
          </a:p>
          <a:p>
            <a:pPr>
              <a:defRPr/>
            </a:pPr>
            <a:r>
              <a:rPr lang="en-US" sz="1050" b="1" dirty="0">
                <a:latin typeface="Arial" pitchFamily="34" charset="0"/>
                <a:ea typeface="+mn-ea"/>
                <a:cs typeface="Arial" pitchFamily="34" charset="0"/>
              </a:rPr>
              <a:t>and amino</a:t>
            </a:r>
          </a:p>
          <a:p>
            <a:pPr>
              <a:defRPr/>
            </a:pPr>
            <a:r>
              <a:rPr lang="en-US" sz="1050" b="1" dirty="0">
                <a:latin typeface="Arial" pitchFamily="34" charset="0"/>
                <a:ea typeface="+mn-ea"/>
                <a:cs typeface="Arial" pitchFamily="34" charset="0"/>
              </a:rPr>
              <a:t>acids buffer</a:t>
            </a:r>
          </a:p>
          <a:p>
            <a:pPr>
              <a:defRPr/>
            </a:pPr>
            <a:r>
              <a:rPr lang="en-US" sz="1050" b="1" dirty="0">
                <a:latin typeface="Arial" pitchFamily="34" charset="0"/>
                <a:ea typeface="+mn-ea"/>
                <a:cs typeface="Arial" pitchFamily="34" charset="0"/>
              </a:rPr>
              <a:t>stomach acid</a:t>
            </a:r>
          </a:p>
        </p:txBody>
      </p:sp>
      <p:sp>
        <p:nvSpPr>
          <p:cNvPr id="25642" name="Text Box 210"/>
          <p:cNvSpPr txBox="1">
            <a:spLocks noChangeArrowheads="1"/>
          </p:cNvSpPr>
          <p:nvPr/>
        </p:nvSpPr>
        <p:spPr bwMode="auto">
          <a:xfrm>
            <a:off x="1622425" y="3444875"/>
            <a:ext cx="863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Elevated pH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stimulates</a:t>
            </a:r>
          </a:p>
          <a:p>
            <a:pPr>
              <a:defRPr/>
            </a:pPr>
            <a:r>
              <a:rPr lang="en-US" sz="1050" b="1">
                <a:latin typeface="Arial" pitchFamily="34" charset="0"/>
                <a:ea typeface="+mn-ea"/>
                <a:cs typeface="Arial" pitchFamily="34" charset="0"/>
              </a:rPr>
              <a:t>G cells</a:t>
            </a:r>
          </a:p>
        </p:txBody>
      </p:sp>
      <p:sp>
        <p:nvSpPr>
          <p:cNvPr id="25643" name="Text Box 211"/>
          <p:cNvSpPr txBox="1">
            <a:spLocks noChangeArrowheads="1"/>
          </p:cNvSpPr>
          <p:nvPr/>
        </p:nvSpPr>
        <p:spPr bwMode="auto">
          <a:xfrm>
            <a:off x="1312863" y="2767013"/>
            <a:ext cx="973137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1050" b="1" dirty="0">
                <a:latin typeface="Arial" pitchFamily="34" charset="0"/>
                <a:ea typeface="+mn-ea"/>
                <a:cs typeface="Arial" pitchFamily="34" charset="0"/>
              </a:rPr>
              <a:t>Ingested food</a:t>
            </a:r>
          </a:p>
          <a:p>
            <a:pPr>
              <a:defRPr/>
            </a:pPr>
            <a:r>
              <a:rPr lang="en-US" sz="1050" b="1" dirty="0">
                <a:latin typeface="Arial" pitchFamily="34" charset="0"/>
                <a:ea typeface="+mn-ea"/>
                <a:cs typeface="Arial" pitchFamily="34" charset="0"/>
              </a:rPr>
              <a:t>buffers</a:t>
            </a:r>
          </a:p>
          <a:p>
            <a:pPr>
              <a:defRPr/>
            </a:pPr>
            <a:r>
              <a:rPr lang="en-US" sz="1050" b="1" dirty="0">
                <a:latin typeface="Arial" pitchFamily="34" charset="0"/>
                <a:ea typeface="+mn-ea"/>
                <a:cs typeface="Arial" pitchFamily="34" charset="0"/>
              </a:rPr>
              <a:t>stomach acid</a:t>
            </a:r>
          </a:p>
        </p:txBody>
      </p:sp>
      <p:sp>
        <p:nvSpPr>
          <p:cNvPr id="2" name="Line 16"/>
          <p:cNvSpPr>
            <a:spLocks noChangeShapeType="1"/>
          </p:cNvSpPr>
          <p:nvPr/>
        </p:nvSpPr>
        <p:spPr bwMode="auto">
          <a:xfrm flipH="1">
            <a:off x="3163888" y="5926138"/>
            <a:ext cx="1668462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Line 16"/>
          <p:cNvSpPr>
            <a:spLocks noChangeShapeType="1"/>
          </p:cNvSpPr>
          <p:nvPr/>
        </p:nvSpPr>
        <p:spPr bwMode="auto">
          <a:xfrm flipH="1">
            <a:off x="3181350" y="5930900"/>
            <a:ext cx="1668463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44" name="Line 32"/>
          <p:cNvSpPr>
            <a:spLocks noChangeShapeType="1"/>
          </p:cNvSpPr>
          <p:nvPr/>
        </p:nvSpPr>
        <p:spPr bwMode="auto">
          <a:xfrm>
            <a:off x="3744913" y="3913188"/>
            <a:ext cx="1587" cy="227012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45" name="Line 33"/>
          <p:cNvSpPr>
            <a:spLocks noChangeShapeType="1"/>
          </p:cNvSpPr>
          <p:nvPr/>
        </p:nvSpPr>
        <p:spPr bwMode="auto">
          <a:xfrm>
            <a:off x="5829300" y="1441450"/>
            <a:ext cx="142875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46" name="Line 34"/>
          <p:cNvSpPr>
            <a:spLocks noChangeShapeType="1"/>
          </p:cNvSpPr>
          <p:nvPr/>
        </p:nvSpPr>
        <p:spPr bwMode="auto">
          <a:xfrm>
            <a:off x="5821363" y="1708150"/>
            <a:ext cx="150812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47" name="Line 35"/>
          <p:cNvSpPr>
            <a:spLocks noChangeShapeType="1"/>
          </p:cNvSpPr>
          <p:nvPr/>
        </p:nvSpPr>
        <p:spPr bwMode="auto">
          <a:xfrm>
            <a:off x="5707063" y="1971675"/>
            <a:ext cx="287337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48" name="Line 16"/>
          <p:cNvSpPr>
            <a:spLocks noChangeShapeType="1"/>
          </p:cNvSpPr>
          <p:nvPr/>
        </p:nvSpPr>
        <p:spPr bwMode="auto">
          <a:xfrm flipH="1">
            <a:off x="3181350" y="5930900"/>
            <a:ext cx="16684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49" name="Line 32"/>
          <p:cNvSpPr>
            <a:spLocks noChangeShapeType="1"/>
          </p:cNvSpPr>
          <p:nvPr/>
        </p:nvSpPr>
        <p:spPr bwMode="auto">
          <a:xfrm>
            <a:off x="3744913" y="3913188"/>
            <a:ext cx="1587" cy="227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50" name="Line 33"/>
          <p:cNvSpPr>
            <a:spLocks noChangeShapeType="1"/>
          </p:cNvSpPr>
          <p:nvPr/>
        </p:nvSpPr>
        <p:spPr bwMode="auto">
          <a:xfrm>
            <a:off x="5829300" y="1441450"/>
            <a:ext cx="142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51" name="Line 34"/>
          <p:cNvSpPr>
            <a:spLocks noChangeShapeType="1"/>
          </p:cNvSpPr>
          <p:nvPr/>
        </p:nvSpPr>
        <p:spPr bwMode="auto">
          <a:xfrm>
            <a:off x="5821363" y="1708150"/>
            <a:ext cx="150812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52" name="Line 35"/>
          <p:cNvSpPr>
            <a:spLocks noChangeShapeType="1"/>
          </p:cNvSpPr>
          <p:nvPr/>
        </p:nvSpPr>
        <p:spPr bwMode="auto">
          <a:xfrm>
            <a:off x="5707063" y="1971675"/>
            <a:ext cx="28733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53" name="Freeform 27"/>
          <p:cNvSpPr>
            <a:spLocks/>
          </p:cNvSpPr>
          <p:nvPr/>
        </p:nvSpPr>
        <p:spPr bwMode="auto">
          <a:xfrm>
            <a:off x="3119438" y="5881688"/>
            <a:ext cx="150812" cy="92075"/>
          </a:xfrm>
          <a:custGeom>
            <a:avLst/>
            <a:gdLst>
              <a:gd name="T0" fmla="*/ 2147483647 w 82"/>
              <a:gd name="T1" fmla="*/ 2147483647 h 50"/>
              <a:gd name="T2" fmla="*/ 2147483647 w 82"/>
              <a:gd name="T3" fmla="*/ 2147483647 h 50"/>
              <a:gd name="T4" fmla="*/ 2147483647 w 82"/>
              <a:gd name="T5" fmla="*/ 2147483647 h 50"/>
              <a:gd name="T6" fmla="*/ 2147483647 w 82"/>
              <a:gd name="T7" fmla="*/ 2147483647 h 50"/>
              <a:gd name="T8" fmla="*/ 2147483647 w 82"/>
              <a:gd name="T9" fmla="*/ 2147483647 h 50"/>
              <a:gd name="T10" fmla="*/ 0 w 82"/>
              <a:gd name="T11" fmla="*/ 2147483647 h 50"/>
              <a:gd name="T12" fmla="*/ 0 w 82"/>
              <a:gd name="T13" fmla="*/ 2147483647 h 50"/>
              <a:gd name="T14" fmla="*/ 2147483647 w 82"/>
              <a:gd name="T15" fmla="*/ 2147483647 h 50"/>
              <a:gd name="T16" fmla="*/ 2147483647 w 82"/>
              <a:gd name="T17" fmla="*/ 0 h 50"/>
              <a:gd name="T18" fmla="*/ 2147483647 w 82"/>
              <a:gd name="T19" fmla="*/ 0 h 50"/>
              <a:gd name="T20" fmla="*/ 2147483647 w 82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2"/>
              <a:gd name="T34" fmla="*/ 0 h 50"/>
              <a:gd name="T35" fmla="*/ 82 w 82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2" h="50">
                <a:moveTo>
                  <a:pt x="68" y="26"/>
                </a:moveTo>
                <a:lnTo>
                  <a:pt x="82" y="50"/>
                </a:lnTo>
                <a:lnTo>
                  <a:pt x="46" y="38"/>
                </a:lnTo>
                <a:lnTo>
                  <a:pt x="0" y="26"/>
                </a:lnTo>
                <a:lnTo>
                  <a:pt x="46" y="12"/>
                </a:lnTo>
                <a:lnTo>
                  <a:pt x="82" y="0"/>
                </a:lnTo>
                <a:lnTo>
                  <a:pt x="68" y="2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54" name="Title 5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ChangeArrowheads="1"/>
          </p:cNvSpPr>
          <p:nvPr/>
        </p:nvSpPr>
        <p:spPr bwMode="auto">
          <a:xfrm>
            <a:off x="2544763" y="387350"/>
            <a:ext cx="40544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26627" name="Picture 184" descr="sal03717_25_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450" y="622300"/>
            <a:ext cx="8291513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Line 28"/>
          <p:cNvSpPr>
            <a:spLocks noChangeShapeType="1"/>
          </p:cNvSpPr>
          <p:nvPr/>
        </p:nvSpPr>
        <p:spPr bwMode="auto">
          <a:xfrm>
            <a:off x="1025525" y="2703513"/>
            <a:ext cx="246063" cy="1587"/>
          </a:xfrm>
          <a:prstGeom prst="line">
            <a:avLst/>
          </a:prstGeom>
          <a:noFill/>
          <a:ln w="14288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9" name="Line 50"/>
          <p:cNvSpPr>
            <a:spLocks noChangeShapeType="1"/>
          </p:cNvSpPr>
          <p:nvPr/>
        </p:nvSpPr>
        <p:spPr bwMode="auto">
          <a:xfrm>
            <a:off x="7969250" y="5935663"/>
            <a:ext cx="144463" cy="1587"/>
          </a:xfrm>
          <a:prstGeom prst="line">
            <a:avLst/>
          </a:prstGeom>
          <a:noFill/>
          <a:ln w="14288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0" name="Text Box 162"/>
          <p:cNvSpPr txBox="1">
            <a:spLocks noChangeArrowheads="1"/>
          </p:cNvSpPr>
          <p:nvPr/>
        </p:nvSpPr>
        <p:spPr bwMode="auto">
          <a:xfrm>
            <a:off x="2179638" y="1003300"/>
            <a:ext cx="6064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Sternum</a:t>
            </a:r>
          </a:p>
        </p:txBody>
      </p:sp>
      <p:sp>
        <p:nvSpPr>
          <p:cNvPr id="26631" name="Text Box 163"/>
          <p:cNvSpPr txBox="1">
            <a:spLocks noChangeArrowheads="1"/>
          </p:cNvSpPr>
          <p:nvPr/>
        </p:nvSpPr>
        <p:spPr bwMode="auto">
          <a:xfrm>
            <a:off x="2179638" y="1431925"/>
            <a:ext cx="48418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5th rib</a:t>
            </a:r>
          </a:p>
        </p:txBody>
      </p:sp>
      <p:sp>
        <p:nvSpPr>
          <p:cNvPr id="26632" name="Text Box 164"/>
          <p:cNvSpPr txBox="1">
            <a:spLocks noChangeArrowheads="1"/>
          </p:cNvSpPr>
          <p:nvPr/>
        </p:nvSpPr>
        <p:spPr bwMode="auto">
          <a:xfrm>
            <a:off x="2179638" y="1676400"/>
            <a:ext cx="393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Liver</a:t>
            </a:r>
          </a:p>
        </p:txBody>
      </p:sp>
      <p:sp>
        <p:nvSpPr>
          <p:cNvPr id="26633" name="Text Box 165"/>
          <p:cNvSpPr txBox="1">
            <a:spLocks noChangeArrowheads="1"/>
          </p:cNvSpPr>
          <p:nvPr/>
        </p:nvSpPr>
        <p:spPr bwMode="auto">
          <a:xfrm>
            <a:off x="850900" y="2222500"/>
            <a:ext cx="8112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(a) Location</a:t>
            </a:r>
          </a:p>
        </p:txBody>
      </p:sp>
      <p:sp>
        <p:nvSpPr>
          <p:cNvPr id="26634" name="Text Box 166"/>
          <p:cNvSpPr txBox="1">
            <a:spLocks noChangeArrowheads="1"/>
          </p:cNvSpPr>
          <p:nvPr/>
        </p:nvSpPr>
        <p:spPr bwMode="auto">
          <a:xfrm>
            <a:off x="377825" y="2606675"/>
            <a:ext cx="7127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Right lobe</a:t>
            </a:r>
          </a:p>
        </p:txBody>
      </p:sp>
      <p:sp>
        <p:nvSpPr>
          <p:cNvPr id="26635" name="Text Box 167"/>
          <p:cNvSpPr txBox="1">
            <a:spLocks noChangeArrowheads="1"/>
          </p:cNvSpPr>
          <p:nvPr/>
        </p:nvSpPr>
        <p:spPr bwMode="auto">
          <a:xfrm>
            <a:off x="6769100" y="2489200"/>
            <a:ext cx="647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Posterior</a:t>
            </a:r>
          </a:p>
        </p:txBody>
      </p:sp>
      <p:sp>
        <p:nvSpPr>
          <p:cNvPr id="26636" name="Text Box 168"/>
          <p:cNvSpPr txBox="1">
            <a:spLocks noChangeArrowheads="1"/>
          </p:cNvSpPr>
          <p:nvPr/>
        </p:nvSpPr>
        <p:spPr bwMode="auto">
          <a:xfrm>
            <a:off x="8181975" y="2362200"/>
            <a:ext cx="6667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Bare area</a:t>
            </a:r>
          </a:p>
        </p:txBody>
      </p:sp>
      <p:sp>
        <p:nvSpPr>
          <p:cNvPr id="26637" name="Text Box 169"/>
          <p:cNvSpPr txBox="1">
            <a:spLocks noChangeArrowheads="1"/>
          </p:cNvSpPr>
          <p:nvPr/>
        </p:nvSpPr>
        <p:spPr bwMode="auto">
          <a:xfrm>
            <a:off x="3908425" y="2263775"/>
            <a:ext cx="1176338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Inferior vena cava</a:t>
            </a:r>
          </a:p>
        </p:txBody>
      </p:sp>
      <p:sp>
        <p:nvSpPr>
          <p:cNvPr id="26638" name="Text Box 170"/>
          <p:cNvSpPr txBox="1">
            <a:spLocks noChangeArrowheads="1"/>
          </p:cNvSpPr>
          <p:nvPr/>
        </p:nvSpPr>
        <p:spPr bwMode="auto">
          <a:xfrm>
            <a:off x="3908425" y="2454275"/>
            <a:ext cx="887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Caudate lobe</a:t>
            </a:r>
          </a:p>
        </p:txBody>
      </p:sp>
      <p:sp>
        <p:nvSpPr>
          <p:cNvPr id="26639" name="Text Box 171"/>
          <p:cNvSpPr txBox="1">
            <a:spLocks noChangeArrowheads="1"/>
          </p:cNvSpPr>
          <p:nvPr/>
        </p:nvSpPr>
        <p:spPr bwMode="auto">
          <a:xfrm>
            <a:off x="4029075" y="3759200"/>
            <a:ext cx="620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Left lobe</a:t>
            </a:r>
          </a:p>
        </p:txBody>
      </p:sp>
      <p:sp>
        <p:nvSpPr>
          <p:cNvPr id="26640" name="Text Box 172"/>
          <p:cNvSpPr txBox="1">
            <a:spLocks noChangeArrowheads="1"/>
          </p:cNvSpPr>
          <p:nvPr/>
        </p:nvSpPr>
        <p:spPr bwMode="auto">
          <a:xfrm>
            <a:off x="1752600" y="6083300"/>
            <a:ext cx="1092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(b) Anterior view</a:t>
            </a:r>
          </a:p>
        </p:txBody>
      </p:sp>
      <p:sp>
        <p:nvSpPr>
          <p:cNvPr id="26641" name="Text Box 173"/>
          <p:cNvSpPr txBox="1">
            <a:spLocks noChangeArrowheads="1"/>
          </p:cNvSpPr>
          <p:nvPr/>
        </p:nvSpPr>
        <p:spPr bwMode="auto">
          <a:xfrm>
            <a:off x="6464300" y="6083300"/>
            <a:ext cx="10271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(c) Inferior view</a:t>
            </a:r>
          </a:p>
        </p:txBody>
      </p:sp>
      <p:sp>
        <p:nvSpPr>
          <p:cNvPr id="26642" name="Text Box 174"/>
          <p:cNvSpPr txBox="1">
            <a:spLocks noChangeArrowheads="1"/>
          </p:cNvSpPr>
          <p:nvPr/>
        </p:nvSpPr>
        <p:spPr bwMode="auto">
          <a:xfrm>
            <a:off x="8156575" y="5854700"/>
            <a:ext cx="7127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Right lobe</a:t>
            </a:r>
          </a:p>
        </p:txBody>
      </p:sp>
      <p:sp>
        <p:nvSpPr>
          <p:cNvPr id="26643" name="Text Box 175"/>
          <p:cNvSpPr txBox="1">
            <a:spLocks noChangeArrowheads="1"/>
          </p:cNvSpPr>
          <p:nvPr/>
        </p:nvSpPr>
        <p:spPr bwMode="auto">
          <a:xfrm>
            <a:off x="6769100" y="5372100"/>
            <a:ext cx="5857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Anterior</a:t>
            </a:r>
          </a:p>
        </p:txBody>
      </p:sp>
      <p:sp>
        <p:nvSpPr>
          <p:cNvPr id="26644" name="Text Box 176"/>
          <p:cNvSpPr txBox="1">
            <a:spLocks noChangeArrowheads="1"/>
          </p:cNvSpPr>
          <p:nvPr/>
        </p:nvSpPr>
        <p:spPr bwMode="auto">
          <a:xfrm>
            <a:off x="2933700" y="4622800"/>
            <a:ext cx="10509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Round ligament</a:t>
            </a:r>
          </a:p>
        </p:txBody>
      </p:sp>
      <p:sp>
        <p:nvSpPr>
          <p:cNvPr id="26645" name="Text Box 177"/>
          <p:cNvSpPr txBox="1">
            <a:spLocks noChangeArrowheads="1"/>
          </p:cNvSpPr>
          <p:nvPr/>
        </p:nvSpPr>
        <p:spPr bwMode="auto">
          <a:xfrm>
            <a:off x="4016375" y="3975100"/>
            <a:ext cx="661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Falciform</a:t>
            </a:r>
          </a:p>
          <a:p>
            <a:r>
              <a:rPr lang="en-US" sz="1000" b="1"/>
              <a:t>ligament</a:t>
            </a:r>
          </a:p>
        </p:txBody>
      </p:sp>
      <p:sp>
        <p:nvSpPr>
          <p:cNvPr id="26646" name="Text Box 178"/>
          <p:cNvSpPr txBox="1">
            <a:spLocks noChangeArrowheads="1"/>
          </p:cNvSpPr>
          <p:nvPr/>
        </p:nvSpPr>
        <p:spPr bwMode="auto">
          <a:xfrm>
            <a:off x="3857625" y="4778375"/>
            <a:ext cx="9366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Porta hepatis:</a:t>
            </a:r>
          </a:p>
        </p:txBody>
      </p:sp>
      <p:sp>
        <p:nvSpPr>
          <p:cNvPr id="26647" name="Text Box 179"/>
          <p:cNvSpPr txBox="1">
            <a:spLocks noChangeArrowheads="1"/>
          </p:cNvSpPr>
          <p:nvPr/>
        </p:nvSpPr>
        <p:spPr bwMode="auto">
          <a:xfrm>
            <a:off x="3971925" y="4943475"/>
            <a:ext cx="1235075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Hepatic portal vein</a:t>
            </a:r>
          </a:p>
        </p:txBody>
      </p:sp>
      <p:sp>
        <p:nvSpPr>
          <p:cNvPr id="26648" name="Text Box 180"/>
          <p:cNvSpPr txBox="1">
            <a:spLocks noChangeArrowheads="1"/>
          </p:cNvSpPr>
          <p:nvPr/>
        </p:nvSpPr>
        <p:spPr bwMode="auto">
          <a:xfrm>
            <a:off x="3971925" y="5126038"/>
            <a:ext cx="137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Hepatic artery proper</a:t>
            </a:r>
          </a:p>
        </p:txBody>
      </p:sp>
      <p:sp>
        <p:nvSpPr>
          <p:cNvPr id="26649" name="Text Box 181"/>
          <p:cNvSpPr txBox="1">
            <a:spLocks noChangeArrowheads="1"/>
          </p:cNvSpPr>
          <p:nvPr/>
        </p:nvSpPr>
        <p:spPr bwMode="auto">
          <a:xfrm>
            <a:off x="3971925" y="5291138"/>
            <a:ext cx="6270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Bile duct</a:t>
            </a:r>
          </a:p>
        </p:txBody>
      </p:sp>
      <p:sp>
        <p:nvSpPr>
          <p:cNvPr id="26650" name="Text Box 182"/>
          <p:cNvSpPr txBox="1">
            <a:spLocks noChangeArrowheads="1"/>
          </p:cNvSpPr>
          <p:nvPr/>
        </p:nvSpPr>
        <p:spPr bwMode="auto">
          <a:xfrm>
            <a:off x="3844925" y="5654675"/>
            <a:ext cx="9429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Quadrate lobe</a:t>
            </a:r>
          </a:p>
        </p:txBody>
      </p:sp>
      <p:sp>
        <p:nvSpPr>
          <p:cNvPr id="26651" name="Text Box 183"/>
          <p:cNvSpPr txBox="1">
            <a:spLocks noChangeArrowheads="1"/>
          </p:cNvSpPr>
          <p:nvPr/>
        </p:nvSpPr>
        <p:spPr bwMode="auto">
          <a:xfrm>
            <a:off x="3844925" y="5845175"/>
            <a:ext cx="787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Gallbladder</a:t>
            </a:r>
          </a:p>
        </p:txBody>
      </p:sp>
      <p:sp>
        <p:nvSpPr>
          <p:cNvPr id="68" name="Freeform 55"/>
          <p:cNvSpPr>
            <a:spLocks/>
          </p:cNvSpPr>
          <p:nvPr/>
        </p:nvSpPr>
        <p:spPr bwMode="auto">
          <a:xfrm>
            <a:off x="2689225" y="4484688"/>
            <a:ext cx="90488" cy="454025"/>
          </a:xfrm>
          <a:custGeom>
            <a:avLst/>
            <a:gdLst>
              <a:gd name="T0" fmla="*/ 0 w 57"/>
              <a:gd name="T1" fmla="*/ 720764578 h 286"/>
              <a:gd name="T2" fmla="*/ 143650505 w 57"/>
              <a:gd name="T3" fmla="*/ 720764578 h 286"/>
              <a:gd name="T4" fmla="*/ 143650505 w 57"/>
              <a:gd name="T5" fmla="*/ 0 h 286"/>
              <a:gd name="T6" fmla="*/ 0 w 57"/>
              <a:gd name="T7" fmla="*/ 0 h 286"/>
              <a:gd name="T8" fmla="*/ 0 60000 65536"/>
              <a:gd name="T9" fmla="*/ 0 60000 65536"/>
              <a:gd name="T10" fmla="*/ 0 60000 65536"/>
              <a:gd name="T11" fmla="*/ 0 60000 65536"/>
              <a:gd name="T12" fmla="*/ 0 w 57"/>
              <a:gd name="T13" fmla="*/ 0 h 286"/>
              <a:gd name="T14" fmla="*/ 57 w 57"/>
              <a:gd name="T15" fmla="*/ 286 h 2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" h="286">
                <a:moveTo>
                  <a:pt x="0" y="286"/>
                </a:moveTo>
                <a:lnTo>
                  <a:pt x="57" y="286"/>
                </a:lnTo>
                <a:lnTo>
                  <a:pt x="57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9" name="Line 56"/>
          <p:cNvSpPr>
            <a:spLocks noChangeShapeType="1"/>
          </p:cNvSpPr>
          <p:nvPr/>
        </p:nvSpPr>
        <p:spPr bwMode="auto">
          <a:xfrm>
            <a:off x="2779713" y="4710113"/>
            <a:ext cx="120650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0" name="Line 17"/>
          <p:cNvSpPr>
            <a:spLocks noChangeShapeType="1"/>
          </p:cNvSpPr>
          <p:nvPr/>
        </p:nvSpPr>
        <p:spPr bwMode="auto">
          <a:xfrm>
            <a:off x="1214438" y="1090613"/>
            <a:ext cx="928687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1" name="Line 21"/>
          <p:cNvSpPr>
            <a:spLocks noChangeShapeType="1"/>
          </p:cNvSpPr>
          <p:nvPr/>
        </p:nvSpPr>
        <p:spPr bwMode="auto">
          <a:xfrm>
            <a:off x="1590675" y="1501775"/>
            <a:ext cx="552450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2" name="Freeform 34"/>
          <p:cNvSpPr>
            <a:spLocks/>
          </p:cNvSpPr>
          <p:nvPr/>
        </p:nvSpPr>
        <p:spPr bwMode="auto">
          <a:xfrm>
            <a:off x="1025525" y="2698750"/>
            <a:ext cx="665163" cy="846138"/>
          </a:xfrm>
          <a:custGeom>
            <a:avLst/>
            <a:gdLst>
              <a:gd name="T0" fmla="*/ 0 w 419"/>
              <a:gd name="T1" fmla="*/ 0 h 533"/>
              <a:gd name="T2" fmla="*/ 390625292 w 419"/>
              <a:gd name="T3" fmla="*/ 0 h 533"/>
              <a:gd name="T4" fmla="*/ 1055947145 w 419"/>
              <a:gd name="T5" fmla="*/ 1343241475 h 533"/>
              <a:gd name="T6" fmla="*/ 0 60000 65536"/>
              <a:gd name="T7" fmla="*/ 0 60000 65536"/>
              <a:gd name="T8" fmla="*/ 0 60000 65536"/>
              <a:gd name="T9" fmla="*/ 0 w 419"/>
              <a:gd name="T10" fmla="*/ 0 h 533"/>
              <a:gd name="T11" fmla="*/ 419 w 419"/>
              <a:gd name="T12" fmla="*/ 533 h 5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9" h="533">
                <a:moveTo>
                  <a:pt x="0" y="0"/>
                </a:moveTo>
                <a:lnTo>
                  <a:pt x="155" y="0"/>
                </a:lnTo>
                <a:lnTo>
                  <a:pt x="419" y="533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" name="Line 25"/>
          <p:cNvSpPr>
            <a:spLocks noChangeShapeType="1"/>
          </p:cNvSpPr>
          <p:nvPr/>
        </p:nvSpPr>
        <p:spPr bwMode="auto">
          <a:xfrm>
            <a:off x="1319213" y="1749425"/>
            <a:ext cx="817562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" name="Line 38"/>
          <p:cNvSpPr>
            <a:spLocks noChangeShapeType="1"/>
          </p:cNvSpPr>
          <p:nvPr/>
        </p:nvSpPr>
        <p:spPr bwMode="auto">
          <a:xfrm>
            <a:off x="4578350" y="3835400"/>
            <a:ext cx="1060450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5" name="Freeform 39"/>
          <p:cNvSpPr>
            <a:spLocks/>
          </p:cNvSpPr>
          <p:nvPr/>
        </p:nvSpPr>
        <p:spPr bwMode="auto">
          <a:xfrm>
            <a:off x="4992688" y="2354263"/>
            <a:ext cx="1595437" cy="720725"/>
          </a:xfrm>
          <a:custGeom>
            <a:avLst/>
            <a:gdLst>
              <a:gd name="T0" fmla="*/ 0 w 1005"/>
              <a:gd name="T1" fmla="*/ 0 h 454"/>
              <a:gd name="T2" fmla="*/ 1076105723 w 1005"/>
              <a:gd name="T3" fmla="*/ 0 h 454"/>
              <a:gd name="T4" fmla="*/ 2147483647 w 1005"/>
              <a:gd name="T5" fmla="*/ 1144151027 h 454"/>
              <a:gd name="T6" fmla="*/ 0 60000 65536"/>
              <a:gd name="T7" fmla="*/ 0 60000 65536"/>
              <a:gd name="T8" fmla="*/ 0 60000 65536"/>
              <a:gd name="T9" fmla="*/ 0 w 1005"/>
              <a:gd name="T10" fmla="*/ 0 h 454"/>
              <a:gd name="T11" fmla="*/ 1005 w 1005"/>
              <a:gd name="T12" fmla="*/ 454 h 4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5" h="454">
                <a:moveTo>
                  <a:pt x="0" y="0"/>
                </a:moveTo>
                <a:lnTo>
                  <a:pt x="427" y="0"/>
                </a:lnTo>
                <a:lnTo>
                  <a:pt x="1005" y="454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6" name="Freeform 43"/>
          <p:cNvSpPr>
            <a:spLocks/>
          </p:cNvSpPr>
          <p:nvPr/>
        </p:nvSpPr>
        <p:spPr bwMode="auto">
          <a:xfrm>
            <a:off x="5100638" y="3986213"/>
            <a:ext cx="1360487" cy="1052512"/>
          </a:xfrm>
          <a:custGeom>
            <a:avLst/>
            <a:gdLst>
              <a:gd name="T0" fmla="*/ 0 w 857"/>
              <a:gd name="T1" fmla="*/ 1670862185 h 663"/>
              <a:gd name="T2" fmla="*/ 609877613 w 857"/>
              <a:gd name="T3" fmla="*/ 1670862185 h 663"/>
              <a:gd name="T4" fmla="*/ 2147483647 w 857"/>
              <a:gd name="T5" fmla="*/ 0 h 663"/>
              <a:gd name="T6" fmla="*/ 0 60000 65536"/>
              <a:gd name="T7" fmla="*/ 0 60000 65536"/>
              <a:gd name="T8" fmla="*/ 0 60000 65536"/>
              <a:gd name="T9" fmla="*/ 0 w 857"/>
              <a:gd name="T10" fmla="*/ 0 h 663"/>
              <a:gd name="T11" fmla="*/ 857 w 857"/>
              <a:gd name="T12" fmla="*/ 663 h 6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57" h="663">
                <a:moveTo>
                  <a:pt x="0" y="663"/>
                </a:moveTo>
                <a:lnTo>
                  <a:pt x="242" y="663"/>
                </a:lnTo>
                <a:lnTo>
                  <a:pt x="857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7" name="Freeform 44"/>
          <p:cNvSpPr>
            <a:spLocks/>
          </p:cNvSpPr>
          <p:nvPr/>
        </p:nvSpPr>
        <p:spPr bwMode="auto">
          <a:xfrm>
            <a:off x="5253038" y="4038600"/>
            <a:ext cx="1454150" cy="1168400"/>
          </a:xfrm>
          <a:custGeom>
            <a:avLst/>
            <a:gdLst>
              <a:gd name="T0" fmla="*/ 0 w 916"/>
              <a:gd name="T1" fmla="*/ 1854835178 h 736"/>
              <a:gd name="T2" fmla="*/ 357862191 w 916"/>
              <a:gd name="T3" fmla="*/ 1854835178 h 736"/>
              <a:gd name="T4" fmla="*/ 2147483647 w 916"/>
              <a:gd name="T5" fmla="*/ 0 h 736"/>
              <a:gd name="T6" fmla="*/ 0 60000 65536"/>
              <a:gd name="T7" fmla="*/ 0 60000 65536"/>
              <a:gd name="T8" fmla="*/ 0 60000 65536"/>
              <a:gd name="T9" fmla="*/ 0 w 916"/>
              <a:gd name="T10" fmla="*/ 0 h 736"/>
              <a:gd name="T11" fmla="*/ 916 w 916"/>
              <a:gd name="T12" fmla="*/ 736 h 7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6" h="736">
                <a:moveTo>
                  <a:pt x="0" y="736"/>
                </a:moveTo>
                <a:lnTo>
                  <a:pt x="142" y="736"/>
                </a:lnTo>
                <a:lnTo>
                  <a:pt x="916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8" name="Freeform 45"/>
          <p:cNvSpPr>
            <a:spLocks/>
          </p:cNvSpPr>
          <p:nvPr/>
        </p:nvSpPr>
        <p:spPr bwMode="auto">
          <a:xfrm>
            <a:off x="4567238" y="4067175"/>
            <a:ext cx="2376487" cy="1311275"/>
          </a:xfrm>
          <a:custGeom>
            <a:avLst/>
            <a:gdLst>
              <a:gd name="T0" fmla="*/ 0 w 1497"/>
              <a:gd name="T1" fmla="*/ 2081649241 h 826"/>
              <a:gd name="T2" fmla="*/ 1428929619 w 1497"/>
              <a:gd name="T3" fmla="*/ 2081649241 h 826"/>
              <a:gd name="T4" fmla="*/ 2147483647 w 1497"/>
              <a:gd name="T5" fmla="*/ 0 h 826"/>
              <a:gd name="T6" fmla="*/ 0 60000 65536"/>
              <a:gd name="T7" fmla="*/ 0 60000 65536"/>
              <a:gd name="T8" fmla="*/ 0 60000 65536"/>
              <a:gd name="T9" fmla="*/ 0 w 1497"/>
              <a:gd name="T10" fmla="*/ 0 h 826"/>
              <a:gd name="T11" fmla="*/ 1497 w 1497"/>
              <a:gd name="T12" fmla="*/ 826 h 8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97" h="826">
                <a:moveTo>
                  <a:pt x="0" y="826"/>
                </a:moveTo>
                <a:lnTo>
                  <a:pt x="567" y="826"/>
                </a:lnTo>
                <a:lnTo>
                  <a:pt x="1497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9" name="Freeform 48"/>
          <p:cNvSpPr>
            <a:spLocks/>
          </p:cNvSpPr>
          <p:nvPr/>
        </p:nvSpPr>
        <p:spPr bwMode="auto">
          <a:xfrm>
            <a:off x="4589463" y="5145088"/>
            <a:ext cx="2424112" cy="800100"/>
          </a:xfrm>
          <a:custGeom>
            <a:avLst/>
            <a:gdLst>
              <a:gd name="T0" fmla="*/ 0 w 1527"/>
              <a:gd name="T1" fmla="*/ 1270158839 h 504"/>
              <a:gd name="T2" fmla="*/ 1738907692 w 1527"/>
              <a:gd name="T3" fmla="*/ 1270158839 h 504"/>
              <a:gd name="T4" fmla="*/ 2147483647 w 1527"/>
              <a:gd name="T5" fmla="*/ 0 h 504"/>
              <a:gd name="T6" fmla="*/ 0 60000 65536"/>
              <a:gd name="T7" fmla="*/ 0 60000 65536"/>
              <a:gd name="T8" fmla="*/ 0 60000 65536"/>
              <a:gd name="T9" fmla="*/ 0 w 1527"/>
              <a:gd name="T10" fmla="*/ 0 h 504"/>
              <a:gd name="T11" fmla="*/ 1527 w 1527"/>
              <a:gd name="T12" fmla="*/ 504 h 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7" h="504">
                <a:moveTo>
                  <a:pt x="0" y="504"/>
                </a:moveTo>
                <a:lnTo>
                  <a:pt x="690" y="504"/>
                </a:lnTo>
                <a:lnTo>
                  <a:pt x="1527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0" name="Freeform 49"/>
          <p:cNvSpPr>
            <a:spLocks/>
          </p:cNvSpPr>
          <p:nvPr/>
        </p:nvSpPr>
        <p:spPr bwMode="auto">
          <a:xfrm>
            <a:off x="4740275" y="4838700"/>
            <a:ext cx="1941513" cy="911225"/>
          </a:xfrm>
          <a:custGeom>
            <a:avLst/>
            <a:gdLst>
              <a:gd name="T0" fmla="*/ 0 w 1223"/>
              <a:gd name="T1" fmla="*/ 1446569469 h 574"/>
              <a:gd name="T2" fmla="*/ 1484373012 w 1223"/>
              <a:gd name="T3" fmla="*/ 1446569469 h 574"/>
              <a:gd name="T4" fmla="*/ 2147483647 w 1223"/>
              <a:gd name="T5" fmla="*/ 0 h 574"/>
              <a:gd name="T6" fmla="*/ 0 60000 65536"/>
              <a:gd name="T7" fmla="*/ 0 60000 65536"/>
              <a:gd name="T8" fmla="*/ 0 60000 65536"/>
              <a:gd name="T9" fmla="*/ 0 w 1223"/>
              <a:gd name="T10" fmla="*/ 0 h 574"/>
              <a:gd name="T11" fmla="*/ 1223 w 1223"/>
              <a:gd name="T12" fmla="*/ 574 h 5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23" h="574">
                <a:moveTo>
                  <a:pt x="0" y="574"/>
                </a:moveTo>
                <a:lnTo>
                  <a:pt x="589" y="574"/>
                </a:lnTo>
                <a:lnTo>
                  <a:pt x="1223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1" name="Freeform 52"/>
          <p:cNvSpPr>
            <a:spLocks/>
          </p:cNvSpPr>
          <p:nvPr/>
        </p:nvSpPr>
        <p:spPr bwMode="auto">
          <a:xfrm>
            <a:off x="4749800" y="2549525"/>
            <a:ext cx="1531938" cy="739775"/>
          </a:xfrm>
          <a:custGeom>
            <a:avLst/>
            <a:gdLst>
              <a:gd name="T0" fmla="*/ 0 w 965"/>
              <a:gd name="T1" fmla="*/ 0 h 466"/>
              <a:gd name="T2" fmla="*/ 1461691129 w 965"/>
              <a:gd name="T3" fmla="*/ 0 h 466"/>
              <a:gd name="T4" fmla="*/ 2147483647 w 965"/>
              <a:gd name="T5" fmla="*/ 1174392902 h 466"/>
              <a:gd name="T6" fmla="*/ 0 60000 65536"/>
              <a:gd name="T7" fmla="*/ 0 60000 65536"/>
              <a:gd name="T8" fmla="*/ 0 60000 65536"/>
              <a:gd name="T9" fmla="*/ 0 w 965"/>
              <a:gd name="T10" fmla="*/ 0 h 466"/>
              <a:gd name="T11" fmla="*/ 965 w 965"/>
              <a:gd name="T12" fmla="*/ 466 h 4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5" h="466">
                <a:moveTo>
                  <a:pt x="0" y="0"/>
                </a:moveTo>
                <a:lnTo>
                  <a:pt x="580" y="0"/>
                </a:lnTo>
                <a:lnTo>
                  <a:pt x="965" y="466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2" name="Freeform 54"/>
          <p:cNvSpPr>
            <a:spLocks/>
          </p:cNvSpPr>
          <p:nvPr/>
        </p:nvSpPr>
        <p:spPr bwMode="auto">
          <a:xfrm>
            <a:off x="7331075" y="2435225"/>
            <a:ext cx="806450" cy="588963"/>
          </a:xfrm>
          <a:custGeom>
            <a:avLst/>
            <a:gdLst>
              <a:gd name="T0" fmla="*/ 1280239464 w 508"/>
              <a:gd name="T1" fmla="*/ 0 h 371"/>
              <a:gd name="T2" fmla="*/ 640119732 w 508"/>
              <a:gd name="T3" fmla="*/ 0 h 371"/>
              <a:gd name="T4" fmla="*/ 0 w 508"/>
              <a:gd name="T5" fmla="*/ 934979645 h 371"/>
              <a:gd name="T6" fmla="*/ 0 60000 65536"/>
              <a:gd name="T7" fmla="*/ 0 60000 65536"/>
              <a:gd name="T8" fmla="*/ 0 60000 65536"/>
              <a:gd name="T9" fmla="*/ 0 w 508"/>
              <a:gd name="T10" fmla="*/ 0 h 371"/>
              <a:gd name="T11" fmla="*/ 508 w 508"/>
              <a:gd name="T12" fmla="*/ 371 h 3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8" h="371">
                <a:moveTo>
                  <a:pt x="508" y="0"/>
                </a:moveTo>
                <a:lnTo>
                  <a:pt x="254" y="0"/>
                </a:lnTo>
                <a:lnTo>
                  <a:pt x="0" y="371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3" name="Line 185"/>
          <p:cNvSpPr>
            <a:spLocks noChangeShapeType="1"/>
          </p:cNvSpPr>
          <p:nvPr/>
        </p:nvSpPr>
        <p:spPr bwMode="auto">
          <a:xfrm>
            <a:off x="4611688" y="4057650"/>
            <a:ext cx="1671637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Freeform 51"/>
          <p:cNvSpPr>
            <a:spLocks/>
          </p:cNvSpPr>
          <p:nvPr/>
        </p:nvSpPr>
        <p:spPr bwMode="auto">
          <a:xfrm>
            <a:off x="7797800" y="4878388"/>
            <a:ext cx="314325" cy="1057275"/>
          </a:xfrm>
          <a:custGeom>
            <a:avLst/>
            <a:gdLst>
              <a:gd name="T0" fmla="*/ 498990982 w 198"/>
              <a:gd name="T1" fmla="*/ 1678424241 h 666"/>
              <a:gd name="T2" fmla="*/ 267136579 w 198"/>
              <a:gd name="T3" fmla="*/ 1678424241 h 666"/>
              <a:gd name="T4" fmla="*/ 0 w 198"/>
              <a:gd name="T5" fmla="*/ 0 h 666"/>
              <a:gd name="T6" fmla="*/ 0 60000 65536"/>
              <a:gd name="T7" fmla="*/ 0 60000 65536"/>
              <a:gd name="T8" fmla="*/ 0 60000 65536"/>
              <a:gd name="T9" fmla="*/ 0 w 198"/>
              <a:gd name="T10" fmla="*/ 0 h 666"/>
              <a:gd name="T11" fmla="*/ 198 w 198"/>
              <a:gd name="T12" fmla="*/ 666 h 6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8" h="666">
                <a:moveTo>
                  <a:pt x="198" y="666"/>
                </a:moveTo>
                <a:lnTo>
                  <a:pt x="106" y="666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5" name="Line 13"/>
          <p:cNvSpPr>
            <a:spLocks noChangeShapeType="1"/>
          </p:cNvSpPr>
          <p:nvPr/>
        </p:nvSpPr>
        <p:spPr bwMode="auto">
          <a:xfrm>
            <a:off x="3197225" y="3835400"/>
            <a:ext cx="792163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6" name="Line 27"/>
          <p:cNvSpPr>
            <a:spLocks noChangeShapeType="1"/>
          </p:cNvSpPr>
          <p:nvPr/>
        </p:nvSpPr>
        <p:spPr bwMode="auto">
          <a:xfrm>
            <a:off x="2638425" y="4054475"/>
            <a:ext cx="1360488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6671" name="Freeform 55"/>
          <p:cNvSpPr>
            <a:spLocks/>
          </p:cNvSpPr>
          <p:nvPr/>
        </p:nvSpPr>
        <p:spPr bwMode="auto">
          <a:xfrm>
            <a:off x="2689225" y="4484688"/>
            <a:ext cx="90488" cy="454025"/>
          </a:xfrm>
          <a:custGeom>
            <a:avLst/>
            <a:gdLst>
              <a:gd name="T0" fmla="*/ 0 w 57"/>
              <a:gd name="T1" fmla="*/ 2147483647 h 286"/>
              <a:gd name="T2" fmla="*/ 2147483647 w 57"/>
              <a:gd name="T3" fmla="*/ 2147483647 h 286"/>
              <a:gd name="T4" fmla="*/ 2147483647 w 57"/>
              <a:gd name="T5" fmla="*/ 0 h 286"/>
              <a:gd name="T6" fmla="*/ 0 w 57"/>
              <a:gd name="T7" fmla="*/ 0 h 286"/>
              <a:gd name="T8" fmla="*/ 0 60000 65536"/>
              <a:gd name="T9" fmla="*/ 0 60000 65536"/>
              <a:gd name="T10" fmla="*/ 0 60000 65536"/>
              <a:gd name="T11" fmla="*/ 0 60000 65536"/>
              <a:gd name="T12" fmla="*/ 0 w 57"/>
              <a:gd name="T13" fmla="*/ 0 h 286"/>
              <a:gd name="T14" fmla="*/ 57 w 57"/>
              <a:gd name="T15" fmla="*/ 286 h 2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" h="286">
                <a:moveTo>
                  <a:pt x="0" y="286"/>
                </a:moveTo>
                <a:lnTo>
                  <a:pt x="57" y="286"/>
                </a:lnTo>
                <a:lnTo>
                  <a:pt x="57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72" name="Line 56"/>
          <p:cNvSpPr>
            <a:spLocks noChangeShapeType="1"/>
          </p:cNvSpPr>
          <p:nvPr/>
        </p:nvSpPr>
        <p:spPr bwMode="auto">
          <a:xfrm>
            <a:off x="2779713" y="4710113"/>
            <a:ext cx="1206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73" name="Line 17"/>
          <p:cNvSpPr>
            <a:spLocks noChangeShapeType="1"/>
          </p:cNvSpPr>
          <p:nvPr/>
        </p:nvSpPr>
        <p:spPr bwMode="auto">
          <a:xfrm>
            <a:off x="1214438" y="1090613"/>
            <a:ext cx="92868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74" name="Line 21"/>
          <p:cNvSpPr>
            <a:spLocks noChangeShapeType="1"/>
          </p:cNvSpPr>
          <p:nvPr/>
        </p:nvSpPr>
        <p:spPr bwMode="auto">
          <a:xfrm>
            <a:off x="1590675" y="1501775"/>
            <a:ext cx="5524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75" name="Freeform 34"/>
          <p:cNvSpPr>
            <a:spLocks/>
          </p:cNvSpPr>
          <p:nvPr/>
        </p:nvSpPr>
        <p:spPr bwMode="auto">
          <a:xfrm>
            <a:off x="1025525" y="2698750"/>
            <a:ext cx="665163" cy="846138"/>
          </a:xfrm>
          <a:custGeom>
            <a:avLst/>
            <a:gdLst>
              <a:gd name="T0" fmla="*/ 0 w 419"/>
              <a:gd name="T1" fmla="*/ 0 h 533"/>
              <a:gd name="T2" fmla="*/ 2147483647 w 419"/>
              <a:gd name="T3" fmla="*/ 0 h 533"/>
              <a:gd name="T4" fmla="*/ 2147483647 w 419"/>
              <a:gd name="T5" fmla="*/ 2147483647 h 533"/>
              <a:gd name="T6" fmla="*/ 0 60000 65536"/>
              <a:gd name="T7" fmla="*/ 0 60000 65536"/>
              <a:gd name="T8" fmla="*/ 0 60000 65536"/>
              <a:gd name="T9" fmla="*/ 0 w 419"/>
              <a:gd name="T10" fmla="*/ 0 h 533"/>
              <a:gd name="T11" fmla="*/ 419 w 419"/>
              <a:gd name="T12" fmla="*/ 533 h 5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9" h="533">
                <a:moveTo>
                  <a:pt x="0" y="0"/>
                </a:moveTo>
                <a:lnTo>
                  <a:pt x="155" y="0"/>
                </a:lnTo>
                <a:lnTo>
                  <a:pt x="419" y="533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76" name="Line 25"/>
          <p:cNvSpPr>
            <a:spLocks noChangeShapeType="1"/>
          </p:cNvSpPr>
          <p:nvPr/>
        </p:nvSpPr>
        <p:spPr bwMode="auto">
          <a:xfrm>
            <a:off x="1319213" y="1749425"/>
            <a:ext cx="817562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77" name="Line 38"/>
          <p:cNvSpPr>
            <a:spLocks noChangeShapeType="1"/>
          </p:cNvSpPr>
          <p:nvPr/>
        </p:nvSpPr>
        <p:spPr bwMode="auto">
          <a:xfrm>
            <a:off x="4578350" y="3835400"/>
            <a:ext cx="10604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78" name="Freeform 39"/>
          <p:cNvSpPr>
            <a:spLocks/>
          </p:cNvSpPr>
          <p:nvPr/>
        </p:nvSpPr>
        <p:spPr bwMode="auto">
          <a:xfrm>
            <a:off x="4992688" y="2354263"/>
            <a:ext cx="1595437" cy="720725"/>
          </a:xfrm>
          <a:custGeom>
            <a:avLst/>
            <a:gdLst>
              <a:gd name="T0" fmla="*/ 0 w 1005"/>
              <a:gd name="T1" fmla="*/ 0 h 454"/>
              <a:gd name="T2" fmla="*/ 2147483647 w 1005"/>
              <a:gd name="T3" fmla="*/ 0 h 454"/>
              <a:gd name="T4" fmla="*/ 2147483647 w 1005"/>
              <a:gd name="T5" fmla="*/ 2147483647 h 454"/>
              <a:gd name="T6" fmla="*/ 0 60000 65536"/>
              <a:gd name="T7" fmla="*/ 0 60000 65536"/>
              <a:gd name="T8" fmla="*/ 0 60000 65536"/>
              <a:gd name="T9" fmla="*/ 0 w 1005"/>
              <a:gd name="T10" fmla="*/ 0 h 454"/>
              <a:gd name="T11" fmla="*/ 1005 w 1005"/>
              <a:gd name="T12" fmla="*/ 454 h 4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5" h="454">
                <a:moveTo>
                  <a:pt x="0" y="0"/>
                </a:moveTo>
                <a:lnTo>
                  <a:pt x="427" y="0"/>
                </a:lnTo>
                <a:lnTo>
                  <a:pt x="1005" y="45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79" name="Freeform 43"/>
          <p:cNvSpPr>
            <a:spLocks/>
          </p:cNvSpPr>
          <p:nvPr/>
        </p:nvSpPr>
        <p:spPr bwMode="auto">
          <a:xfrm>
            <a:off x="5100638" y="3986213"/>
            <a:ext cx="1360487" cy="1052512"/>
          </a:xfrm>
          <a:custGeom>
            <a:avLst/>
            <a:gdLst>
              <a:gd name="T0" fmla="*/ 0 w 857"/>
              <a:gd name="T1" fmla="*/ 2147483647 h 663"/>
              <a:gd name="T2" fmla="*/ 2147483647 w 857"/>
              <a:gd name="T3" fmla="*/ 2147483647 h 663"/>
              <a:gd name="T4" fmla="*/ 2147483647 w 857"/>
              <a:gd name="T5" fmla="*/ 0 h 663"/>
              <a:gd name="T6" fmla="*/ 0 60000 65536"/>
              <a:gd name="T7" fmla="*/ 0 60000 65536"/>
              <a:gd name="T8" fmla="*/ 0 60000 65536"/>
              <a:gd name="T9" fmla="*/ 0 w 857"/>
              <a:gd name="T10" fmla="*/ 0 h 663"/>
              <a:gd name="T11" fmla="*/ 857 w 857"/>
              <a:gd name="T12" fmla="*/ 663 h 6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57" h="663">
                <a:moveTo>
                  <a:pt x="0" y="663"/>
                </a:moveTo>
                <a:lnTo>
                  <a:pt x="242" y="663"/>
                </a:lnTo>
                <a:lnTo>
                  <a:pt x="857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80" name="Freeform 44"/>
          <p:cNvSpPr>
            <a:spLocks/>
          </p:cNvSpPr>
          <p:nvPr/>
        </p:nvSpPr>
        <p:spPr bwMode="auto">
          <a:xfrm>
            <a:off x="5253038" y="4038600"/>
            <a:ext cx="1454150" cy="1168400"/>
          </a:xfrm>
          <a:custGeom>
            <a:avLst/>
            <a:gdLst>
              <a:gd name="T0" fmla="*/ 0 w 916"/>
              <a:gd name="T1" fmla="*/ 2147483647 h 736"/>
              <a:gd name="T2" fmla="*/ 2147483647 w 916"/>
              <a:gd name="T3" fmla="*/ 2147483647 h 736"/>
              <a:gd name="T4" fmla="*/ 2147483647 w 916"/>
              <a:gd name="T5" fmla="*/ 0 h 736"/>
              <a:gd name="T6" fmla="*/ 0 60000 65536"/>
              <a:gd name="T7" fmla="*/ 0 60000 65536"/>
              <a:gd name="T8" fmla="*/ 0 60000 65536"/>
              <a:gd name="T9" fmla="*/ 0 w 916"/>
              <a:gd name="T10" fmla="*/ 0 h 736"/>
              <a:gd name="T11" fmla="*/ 916 w 916"/>
              <a:gd name="T12" fmla="*/ 736 h 7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6" h="736">
                <a:moveTo>
                  <a:pt x="0" y="736"/>
                </a:moveTo>
                <a:lnTo>
                  <a:pt x="142" y="736"/>
                </a:lnTo>
                <a:lnTo>
                  <a:pt x="916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81" name="Freeform 45"/>
          <p:cNvSpPr>
            <a:spLocks/>
          </p:cNvSpPr>
          <p:nvPr/>
        </p:nvSpPr>
        <p:spPr bwMode="auto">
          <a:xfrm>
            <a:off x="4567238" y="4067175"/>
            <a:ext cx="2376487" cy="1311275"/>
          </a:xfrm>
          <a:custGeom>
            <a:avLst/>
            <a:gdLst>
              <a:gd name="T0" fmla="*/ 0 w 1497"/>
              <a:gd name="T1" fmla="*/ 2147483647 h 826"/>
              <a:gd name="T2" fmla="*/ 2147483647 w 1497"/>
              <a:gd name="T3" fmla="*/ 2147483647 h 826"/>
              <a:gd name="T4" fmla="*/ 2147483647 w 1497"/>
              <a:gd name="T5" fmla="*/ 0 h 826"/>
              <a:gd name="T6" fmla="*/ 0 60000 65536"/>
              <a:gd name="T7" fmla="*/ 0 60000 65536"/>
              <a:gd name="T8" fmla="*/ 0 60000 65536"/>
              <a:gd name="T9" fmla="*/ 0 w 1497"/>
              <a:gd name="T10" fmla="*/ 0 h 826"/>
              <a:gd name="T11" fmla="*/ 1497 w 1497"/>
              <a:gd name="T12" fmla="*/ 826 h 8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97" h="826">
                <a:moveTo>
                  <a:pt x="0" y="826"/>
                </a:moveTo>
                <a:lnTo>
                  <a:pt x="567" y="826"/>
                </a:lnTo>
                <a:lnTo>
                  <a:pt x="1497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82" name="Freeform 48"/>
          <p:cNvSpPr>
            <a:spLocks/>
          </p:cNvSpPr>
          <p:nvPr/>
        </p:nvSpPr>
        <p:spPr bwMode="auto">
          <a:xfrm>
            <a:off x="4589463" y="5145088"/>
            <a:ext cx="2424112" cy="800100"/>
          </a:xfrm>
          <a:custGeom>
            <a:avLst/>
            <a:gdLst>
              <a:gd name="T0" fmla="*/ 0 w 1527"/>
              <a:gd name="T1" fmla="*/ 2147483647 h 504"/>
              <a:gd name="T2" fmla="*/ 2147483647 w 1527"/>
              <a:gd name="T3" fmla="*/ 2147483647 h 504"/>
              <a:gd name="T4" fmla="*/ 2147483647 w 1527"/>
              <a:gd name="T5" fmla="*/ 0 h 504"/>
              <a:gd name="T6" fmla="*/ 0 60000 65536"/>
              <a:gd name="T7" fmla="*/ 0 60000 65536"/>
              <a:gd name="T8" fmla="*/ 0 60000 65536"/>
              <a:gd name="T9" fmla="*/ 0 w 1527"/>
              <a:gd name="T10" fmla="*/ 0 h 504"/>
              <a:gd name="T11" fmla="*/ 1527 w 1527"/>
              <a:gd name="T12" fmla="*/ 504 h 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27" h="504">
                <a:moveTo>
                  <a:pt x="0" y="504"/>
                </a:moveTo>
                <a:lnTo>
                  <a:pt x="690" y="504"/>
                </a:lnTo>
                <a:lnTo>
                  <a:pt x="1527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83" name="Freeform 49"/>
          <p:cNvSpPr>
            <a:spLocks/>
          </p:cNvSpPr>
          <p:nvPr/>
        </p:nvSpPr>
        <p:spPr bwMode="auto">
          <a:xfrm>
            <a:off x="4740275" y="4838700"/>
            <a:ext cx="1941513" cy="911225"/>
          </a:xfrm>
          <a:custGeom>
            <a:avLst/>
            <a:gdLst>
              <a:gd name="T0" fmla="*/ 0 w 1223"/>
              <a:gd name="T1" fmla="*/ 2147483647 h 574"/>
              <a:gd name="T2" fmla="*/ 2147483647 w 1223"/>
              <a:gd name="T3" fmla="*/ 2147483647 h 574"/>
              <a:gd name="T4" fmla="*/ 2147483647 w 1223"/>
              <a:gd name="T5" fmla="*/ 0 h 574"/>
              <a:gd name="T6" fmla="*/ 0 60000 65536"/>
              <a:gd name="T7" fmla="*/ 0 60000 65536"/>
              <a:gd name="T8" fmla="*/ 0 60000 65536"/>
              <a:gd name="T9" fmla="*/ 0 w 1223"/>
              <a:gd name="T10" fmla="*/ 0 h 574"/>
              <a:gd name="T11" fmla="*/ 1223 w 1223"/>
              <a:gd name="T12" fmla="*/ 574 h 5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23" h="574">
                <a:moveTo>
                  <a:pt x="0" y="574"/>
                </a:moveTo>
                <a:lnTo>
                  <a:pt x="589" y="574"/>
                </a:lnTo>
                <a:lnTo>
                  <a:pt x="1223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84" name="Freeform 52"/>
          <p:cNvSpPr>
            <a:spLocks/>
          </p:cNvSpPr>
          <p:nvPr/>
        </p:nvSpPr>
        <p:spPr bwMode="auto">
          <a:xfrm>
            <a:off x="4749800" y="2549525"/>
            <a:ext cx="1531938" cy="739775"/>
          </a:xfrm>
          <a:custGeom>
            <a:avLst/>
            <a:gdLst>
              <a:gd name="T0" fmla="*/ 0 w 965"/>
              <a:gd name="T1" fmla="*/ 0 h 466"/>
              <a:gd name="T2" fmla="*/ 2147483647 w 965"/>
              <a:gd name="T3" fmla="*/ 0 h 466"/>
              <a:gd name="T4" fmla="*/ 2147483647 w 965"/>
              <a:gd name="T5" fmla="*/ 2147483647 h 466"/>
              <a:gd name="T6" fmla="*/ 0 60000 65536"/>
              <a:gd name="T7" fmla="*/ 0 60000 65536"/>
              <a:gd name="T8" fmla="*/ 0 60000 65536"/>
              <a:gd name="T9" fmla="*/ 0 w 965"/>
              <a:gd name="T10" fmla="*/ 0 h 466"/>
              <a:gd name="T11" fmla="*/ 965 w 965"/>
              <a:gd name="T12" fmla="*/ 466 h 4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5" h="466">
                <a:moveTo>
                  <a:pt x="0" y="0"/>
                </a:moveTo>
                <a:lnTo>
                  <a:pt x="580" y="0"/>
                </a:lnTo>
                <a:lnTo>
                  <a:pt x="965" y="46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85" name="Freeform 54"/>
          <p:cNvSpPr>
            <a:spLocks/>
          </p:cNvSpPr>
          <p:nvPr/>
        </p:nvSpPr>
        <p:spPr bwMode="auto">
          <a:xfrm>
            <a:off x="7331075" y="2435225"/>
            <a:ext cx="806450" cy="588963"/>
          </a:xfrm>
          <a:custGeom>
            <a:avLst/>
            <a:gdLst>
              <a:gd name="T0" fmla="*/ 2147483647 w 508"/>
              <a:gd name="T1" fmla="*/ 0 h 371"/>
              <a:gd name="T2" fmla="*/ 2147483647 w 508"/>
              <a:gd name="T3" fmla="*/ 0 h 371"/>
              <a:gd name="T4" fmla="*/ 0 w 508"/>
              <a:gd name="T5" fmla="*/ 2147483647 h 371"/>
              <a:gd name="T6" fmla="*/ 0 60000 65536"/>
              <a:gd name="T7" fmla="*/ 0 60000 65536"/>
              <a:gd name="T8" fmla="*/ 0 60000 65536"/>
              <a:gd name="T9" fmla="*/ 0 w 508"/>
              <a:gd name="T10" fmla="*/ 0 h 371"/>
              <a:gd name="T11" fmla="*/ 508 w 508"/>
              <a:gd name="T12" fmla="*/ 371 h 3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08" h="371">
                <a:moveTo>
                  <a:pt x="508" y="0"/>
                </a:moveTo>
                <a:lnTo>
                  <a:pt x="254" y="0"/>
                </a:lnTo>
                <a:lnTo>
                  <a:pt x="0" y="371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86" name="Line 185"/>
          <p:cNvSpPr>
            <a:spLocks noChangeShapeType="1"/>
          </p:cNvSpPr>
          <p:nvPr/>
        </p:nvSpPr>
        <p:spPr bwMode="auto">
          <a:xfrm>
            <a:off x="4611688" y="4057650"/>
            <a:ext cx="167163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87" name="Freeform 51"/>
          <p:cNvSpPr>
            <a:spLocks/>
          </p:cNvSpPr>
          <p:nvPr/>
        </p:nvSpPr>
        <p:spPr bwMode="auto">
          <a:xfrm>
            <a:off x="7797800" y="4878388"/>
            <a:ext cx="314325" cy="1057275"/>
          </a:xfrm>
          <a:custGeom>
            <a:avLst/>
            <a:gdLst>
              <a:gd name="T0" fmla="*/ 2147483647 w 198"/>
              <a:gd name="T1" fmla="*/ 2147483647 h 666"/>
              <a:gd name="T2" fmla="*/ 2147483647 w 198"/>
              <a:gd name="T3" fmla="*/ 2147483647 h 666"/>
              <a:gd name="T4" fmla="*/ 0 w 198"/>
              <a:gd name="T5" fmla="*/ 0 h 666"/>
              <a:gd name="T6" fmla="*/ 0 60000 65536"/>
              <a:gd name="T7" fmla="*/ 0 60000 65536"/>
              <a:gd name="T8" fmla="*/ 0 60000 65536"/>
              <a:gd name="T9" fmla="*/ 0 w 198"/>
              <a:gd name="T10" fmla="*/ 0 h 666"/>
              <a:gd name="T11" fmla="*/ 198 w 198"/>
              <a:gd name="T12" fmla="*/ 666 h 6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8" h="666">
                <a:moveTo>
                  <a:pt x="198" y="666"/>
                </a:moveTo>
                <a:lnTo>
                  <a:pt x="106" y="666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88" name="Line 13"/>
          <p:cNvSpPr>
            <a:spLocks noChangeShapeType="1"/>
          </p:cNvSpPr>
          <p:nvPr/>
        </p:nvSpPr>
        <p:spPr bwMode="auto">
          <a:xfrm>
            <a:off x="3197225" y="3835400"/>
            <a:ext cx="7921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89" name="Line 27"/>
          <p:cNvSpPr>
            <a:spLocks noChangeShapeType="1"/>
          </p:cNvSpPr>
          <p:nvPr/>
        </p:nvSpPr>
        <p:spPr bwMode="auto">
          <a:xfrm>
            <a:off x="2638425" y="4054475"/>
            <a:ext cx="136048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90" name="Title 10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2544763" y="144463"/>
            <a:ext cx="40544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27651" name="Picture 310" descr="sal03717_25_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3100" y="520700"/>
            <a:ext cx="5256213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Freeform 109"/>
          <p:cNvSpPr>
            <a:spLocks/>
          </p:cNvSpPr>
          <p:nvPr/>
        </p:nvSpPr>
        <p:spPr bwMode="auto">
          <a:xfrm>
            <a:off x="3551238" y="5076825"/>
            <a:ext cx="568325" cy="19050"/>
          </a:xfrm>
          <a:custGeom>
            <a:avLst/>
            <a:gdLst>
              <a:gd name="T0" fmla="*/ 2147483647 w 358"/>
              <a:gd name="T1" fmla="*/ 0 h 12"/>
              <a:gd name="T2" fmla="*/ 2147483647 w 358"/>
              <a:gd name="T3" fmla="*/ 2147483647 h 12"/>
              <a:gd name="T4" fmla="*/ 0 w 358"/>
              <a:gd name="T5" fmla="*/ 2147483647 h 12"/>
              <a:gd name="T6" fmla="*/ 0 w 358"/>
              <a:gd name="T7" fmla="*/ 0 h 12"/>
              <a:gd name="T8" fmla="*/ 0 60000 65536"/>
              <a:gd name="T9" fmla="*/ 0 60000 65536"/>
              <a:gd name="T10" fmla="*/ 0 60000 65536"/>
              <a:gd name="T11" fmla="*/ 0 60000 65536"/>
              <a:gd name="T12" fmla="*/ 0 w 358"/>
              <a:gd name="T13" fmla="*/ 0 h 12"/>
              <a:gd name="T14" fmla="*/ 358 w 358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58" h="12">
                <a:moveTo>
                  <a:pt x="358" y="0"/>
                </a:moveTo>
                <a:lnTo>
                  <a:pt x="358" y="12"/>
                </a:lnTo>
                <a:lnTo>
                  <a:pt x="0" y="12"/>
                </a:lnTo>
                <a:lnTo>
                  <a:pt x="0" y="0"/>
                </a:lnTo>
              </a:path>
            </a:pathLst>
          </a:cu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3" name="Line 110"/>
          <p:cNvSpPr>
            <a:spLocks noChangeShapeType="1"/>
          </p:cNvSpPr>
          <p:nvPr/>
        </p:nvSpPr>
        <p:spPr bwMode="auto">
          <a:xfrm flipV="1">
            <a:off x="3551238" y="5095875"/>
            <a:ext cx="1587" cy="190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Line 111"/>
          <p:cNvSpPr>
            <a:spLocks noChangeShapeType="1"/>
          </p:cNvSpPr>
          <p:nvPr/>
        </p:nvSpPr>
        <p:spPr bwMode="auto">
          <a:xfrm flipV="1">
            <a:off x="4119563" y="5095875"/>
            <a:ext cx="1587" cy="190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5" name="Text Box 281"/>
          <p:cNvSpPr txBox="1">
            <a:spLocks noChangeArrowheads="1"/>
          </p:cNvSpPr>
          <p:nvPr/>
        </p:nvSpPr>
        <p:spPr bwMode="auto">
          <a:xfrm>
            <a:off x="6673850" y="1128713"/>
            <a:ext cx="54768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Hepatocytes</a:t>
            </a:r>
          </a:p>
        </p:txBody>
      </p:sp>
      <p:sp>
        <p:nvSpPr>
          <p:cNvPr id="27656" name="Text Box 282"/>
          <p:cNvSpPr txBox="1">
            <a:spLocks noChangeArrowheads="1"/>
          </p:cNvSpPr>
          <p:nvPr/>
        </p:nvSpPr>
        <p:spPr bwMode="auto">
          <a:xfrm>
            <a:off x="6664325" y="1579563"/>
            <a:ext cx="438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Bile</a:t>
            </a:r>
          </a:p>
          <a:p>
            <a:r>
              <a:rPr lang="en-US" sz="600" b="1"/>
              <a:t>canaliculi</a:t>
            </a:r>
          </a:p>
        </p:txBody>
      </p:sp>
      <p:sp>
        <p:nvSpPr>
          <p:cNvPr id="27657" name="Text Box 283"/>
          <p:cNvSpPr txBox="1">
            <a:spLocks noChangeArrowheads="1"/>
          </p:cNvSpPr>
          <p:nvPr/>
        </p:nvSpPr>
        <p:spPr bwMode="auto">
          <a:xfrm>
            <a:off x="6673850" y="2286000"/>
            <a:ext cx="4032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Hepatic</a:t>
            </a:r>
          </a:p>
          <a:p>
            <a:r>
              <a:rPr lang="en-US" sz="600" b="1"/>
              <a:t>sinusoid</a:t>
            </a:r>
          </a:p>
        </p:txBody>
      </p:sp>
      <p:sp>
        <p:nvSpPr>
          <p:cNvPr id="27658" name="Text Box 284"/>
          <p:cNvSpPr txBox="1">
            <a:spLocks noChangeArrowheads="1"/>
          </p:cNvSpPr>
          <p:nvPr/>
        </p:nvSpPr>
        <p:spPr bwMode="auto">
          <a:xfrm>
            <a:off x="6673850" y="2779713"/>
            <a:ext cx="3556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Stroma</a:t>
            </a:r>
          </a:p>
        </p:txBody>
      </p:sp>
      <p:sp>
        <p:nvSpPr>
          <p:cNvPr id="27659" name="Text Box 285"/>
          <p:cNvSpPr txBox="1">
            <a:spLocks noChangeArrowheads="1"/>
          </p:cNvSpPr>
          <p:nvPr/>
        </p:nvSpPr>
        <p:spPr bwMode="auto">
          <a:xfrm>
            <a:off x="1882775" y="1746250"/>
            <a:ext cx="3556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Stroma</a:t>
            </a:r>
          </a:p>
        </p:txBody>
      </p:sp>
      <p:sp>
        <p:nvSpPr>
          <p:cNvPr id="27660" name="Text Box 286"/>
          <p:cNvSpPr txBox="1">
            <a:spLocks noChangeArrowheads="1"/>
          </p:cNvSpPr>
          <p:nvPr/>
        </p:nvSpPr>
        <p:spPr bwMode="auto">
          <a:xfrm>
            <a:off x="1882775" y="2001838"/>
            <a:ext cx="5286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Central vein</a:t>
            </a:r>
          </a:p>
        </p:txBody>
      </p:sp>
      <p:sp>
        <p:nvSpPr>
          <p:cNvPr id="27661" name="Text Box 287"/>
          <p:cNvSpPr txBox="1">
            <a:spLocks noChangeArrowheads="1"/>
          </p:cNvSpPr>
          <p:nvPr/>
        </p:nvSpPr>
        <p:spPr bwMode="auto">
          <a:xfrm>
            <a:off x="1882775" y="2259013"/>
            <a:ext cx="5794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Hepatic triad:</a:t>
            </a:r>
          </a:p>
        </p:txBody>
      </p:sp>
      <p:sp>
        <p:nvSpPr>
          <p:cNvPr id="27662" name="Text Box 288"/>
          <p:cNvSpPr txBox="1">
            <a:spLocks noChangeArrowheads="1"/>
          </p:cNvSpPr>
          <p:nvPr/>
        </p:nvSpPr>
        <p:spPr bwMode="auto">
          <a:xfrm>
            <a:off x="1952625" y="2387600"/>
            <a:ext cx="481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Branch of</a:t>
            </a:r>
          </a:p>
          <a:p>
            <a:r>
              <a:rPr lang="en-US" sz="600" b="1"/>
              <a:t>hepatic</a:t>
            </a:r>
          </a:p>
          <a:p>
            <a:r>
              <a:rPr lang="en-US" sz="600" b="1"/>
              <a:t>portal vein</a:t>
            </a:r>
          </a:p>
        </p:txBody>
      </p:sp>
      <p:sp>
        <p:nvSpPr>
          <p:cNvPr id="27663" name="Text Box 289"/>
          <p:cNvSpPr txBox="1">
            <a:spLocks noChangeArrowheads="1"/>
          </p:cNvSpPr>
          <p:nvPr/>
        </p:nvSpPr>
        <p:spPr bwMode="auto">
          <a:xfrm>
            <a:off x="1952625" y="2692400"/>
            <a:ext cx="593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Branch of</a:t>
            </a:r>
          </a:p>
          <a:p>
            <a:r>
              <a:rPr lang="en-US" sz="600" b="1"/>
              <a:t>hepatic artery</a:t>
            </a:r>
          </a:p>
          <a:p>
            <a:r>
              <a:rPr lang="en-US" sz="600" b="1"/>
              <a:t>proper</a:t>
            </a:r>
          </a:p>
        </p:txBody>
      </p:sp>
      <p:sp>
        <p:nvSpPr>
          <p:cNvPr id="27664" name="Text Box 290"/>
          <p:cNvSpPr txBox="1">
            <a:spLocks noChangeArrowheads="1"/>
          </p:cNvSpPr>
          <p:nvPr/>
        </p:nvSpPr>
        <p:spPr bwMode="auto">
          <a:xfrm>
            <a:off x="1952625" y="2995613"/>
            <a:ext cx="52228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Bile ductule</a:t>
            </a:r>
          </a:p>
        </p:txBody>
      </p:sp>
      <p:sp>
        <p:nvSpPr>
          <p:cNvPr id="27665" name="Text Box 291"/>
          <p:cNvSpPr txBox="1">
            <a:spLocks noChangeArrowheads="1"/>
          </p:cNvSpPr>
          <p:nvPr/>
        </p:nvSpPr>
        <p:spPr bwMode="auto">
          <a:xfrm>
            <a:off x="2578100" y="3402013"/>
            <a:ext cx="1857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(a)</a:t>
            </a:r>
          </a:p>
        </p:txBody>
      </p:sp>
      <p:sp>
        <p:nvSpPr>
          <p:cNvPr id="27666" name="Text Box 292"/>
          <p:cNvSpPr txBox="1">
            <a:spLocks noChangeArrowheads="1"/>
          </p:cNvSpPr>
          <p:nvPr/>
        </p:nvSpPr>
        <p:spPr bwMode="auto">
          <a:xfrm>
            <a:off x="1949450" y="5078413"/>
            <a:ext cx="18891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(b)</a:t>
            </a:r>
          </a:p>
        </p:txBody>
      </p:sp>
      <p:sp>
        <p:nvSpPr>
          <p:cNvPr id="27667" name="Text Box 294"/>
          <p:cNvSpPr txBox="1">
            <a:spLocks noChangeArrowheads="1"/>
          </p:cNvSpPr>
          <p:nvPr/>
        </p:nvSpPr>
        <p:spPr bwMode="auto">
          <a:xfrm>
            <a:off x="4232275" y="3684588"/>
            <a:ext cx="3556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Stroma</a:t>
            </a:r>
          </a:p>
        </p:txBody>
      </p:sp>
      <p:sp>
        <p:nvSpPr>
          <p:cNvPr id="27668" name="Text Box 295"/>
          <p:cNvSpPr txBox="1">
            <a:spLocks noChangeArrowheads="1"/>
          </p:cNvSpPr>
          <p:nvPr/>
        </p:nvSpPr>
        <p:spPr bwMode="auto">
          <a:xfrm>
            <a:off x="4232275" y="3824288"/>
            <a:ext cx="5286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Central vein</a:t>
            </a:r>
          </a:p>
        </p:txBody>
      </p:sp>
      <p:sp>
        <p:nvSpPr>
          <p:cNvPr id="27669" name="Text Box 296"/>
          <p:cNvSpPr txBox="1">
            <a:spLocks noChangeArrowheads="1"/>
          </p:cNvSpPr>
          <p:nvPr/>
        </p:nvSpPr>
        <p:spPr bwMode="auto">
          <a:xfrm>
            <a:off x="4232275" y="3962400"/>
            <a:ext cx="3683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Hepatic</a:t>
            </a:r>
          </a:p>
          <a:p>
            <a:r>
              <a:rPr lang="en-US" sz="600" b="1"/>
              <a:t>lobule</a:t>
            </a:r>
          </a:p>
        </p:txBody>
      </p:sp>
      <p:sp>
        <p:nvSpPr>
          <p:cNvPr id="27670" name="Text Box 297"/>
          <p:cNvSpPr txBox="1">
            <a:spLocks noChangeArrowheads="1"/>
          </p:cNvSpPr>
          <p:nvPr/>
        </p:nvSpPr>
        <p:spPr bwMode="auto">
          <a:xfrm>
            <a:off x="4816475" y="3870325"/>
            <a:ext cx="5461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Hepatic</a:t>
            </a:r>
          </a:p>
          <a:p>
            <a:r>
              <a:rPr lang="en-US" sz="600" b="1"/>
              <a:t>macrophage</a:t>
            </a:r>
          </a:p>
        </p:txBody>
      </p:sp>
      <p:sp>
        <p:nvSpPr>
          <p:cNvPr id="27671" name="Text Box 298"/>
          <p:cNvSpPr txBox="1">
            <a:spLocks noChangeArrowheads="1"/>
          </p:cNvSpPr>
          <p:nvPr/>
        </p:nvSpPr>
        <p:spPr bwMode="auto">
          <a:xfrm>
            <a:off x="4232275" y="4181475"/>
            <a:ext cx="4810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Branch of</a:t>
            </a:r>
          </a:p>
          <a:p>
            <a:r>
              <a:rPr lang="en-US" sz="600" b="1"/>
              <a:t>hepatic</a:t>
            </a:r>
          </a:p>
          <a:p>
            <a:r>
              <a:rPr lang="en-US" sz="600" b="1"/>
              <a:t>portal vein</a:t>
            </a:r>
          </a:p>
        </p:txBody>
      </p:sp>
      <p:sp>
        <p:nvSpPr>
          <p:cNvPr id="27672" name="Text Box 299"/>
          <p:cNvSpPr txBox="1">
            <a:spLocks noChangeArrowheads="1"/>
          </p:cNvSpPr>
          <p:nvPr/>
        </p:nvSpPr>
        <p:spPr bwMode="auto">
          <a:xfrm>
            <a:off x="4816475" y="4297363"/>
            <a:ext cx="5048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Hepatocyte</a:t>
            </a:r>
          </a:p>
        </p:txBody>
      </p:sp>
      <p:sp>
        <p:nvSpPr>
          <p:cNvPr id="27673" name="Text Box 300"/>
          <p:cNvSpPr txBox="1">
            <a:spLocks noChangeArrowheads="1"/>
          </p:cNvSpPr>
          <p:nvPr/>
        </p:nvSpPr>
        <p:spPr bwMode="auto">
          <a:xfrm>
            <a:off x="4232275" y="4487863"/>
            <a:ext cx="52228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Bile ductule</a:t>
            </a:r>
          </a:p>
        </p:txBody>
      </p:sp>
      <p:sp>
        <p:nvSpPr>
          <p:cNvPr id="27674" name="Text Box 301"/>
          <p:cNvSpPr txBox="1">
            <a:spLocks noChangeArrowheads="1"/>
          </p:cNvSpPr>
          <p:nvPr/>
        </p:nvSpPr>
        <p:spPr bwMode="auto">
          <a:xfrm>
            <a:off x="4232275" y="4606925"/>
            <a:ext cx="4730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Lymphatic</a:t>
            </a:r>
          </a:p>
          <a:p>
            <a:r>
              <a:rPr lang="en-US" sz="600" b="1"/>
              <a:t>vessel</a:t>
            </a:r>
          </a:p>
        </p:txBody>
      </p:sp>
      <p:sp>
        <p:nvSpPr>
          <p:cNvPr id="27675" name="Text Box 302"/>
          <p:cNvSpPr txBox="1">
            <a:spLocks noChangeArrowheads="1"/>
          </p:cNvSpPr>
          <p:nvPr/>
        </p:nvSpPr>
        <p:spPr bwMode="auto">
          <a:xfrm>
            <a:off x="4816475" y="4803775"/>
            <a:ext cx="56038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Erythrocytes</a:t>
            </a:r>
          </a:p>
          <a:p>
            <a:r>
              <a:rPr lang="en-US" sz="600" b="1"/>
              <a:t>in sinusoid</a:t>
            </a:r>
          </a:p>
        </p:txBody>
      </p:sp>
      <p:sp>
        <p:nvSpPr>
          <p:cNvPr id="27676" name="Text Box 303"/>
          <p:cNvSpPr txBox="1">
            <a:spLocks noChangeArrowheads="1"/>
          </p:cNvSpPr>
          <p:nvPr/>
        </p:nvSpPr>
        <p:spPr bwMode="auto">
          <a:xfrm>
            <a:off x="4232275" y="4826000"/>
            <a:ext cx="5683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Branch</a:t>
            </a:r>
          </a:p>
          <a:p>
            <a:r>
              <a:rPr lang="en-US" sz="600" b="1"/>
              <a:t>of hepatic</a:t>
            </a:r>
          </a:p>
          <a:p>
            <a:r>
              <a:rPr lang="en-US" sz="600" b="1"/>
              <a:t>artery proper</a:t>
            </a:r>
          </a:p>
        </p:txBody>
      </p:sp>
      <p:sp>
        <p:nvSpPr>
          <p:cNvPr id="27677" name="Text Box 304"/>
          <p:cNvSpPr txBox="1">
            <a:spLocks noChangeArrowheads="1"/>
          </p:cNvSpPr>
          <p:nvPr/>
        </p:nvSpPr>
        <p:spPr bwMode="auto">
          <a:xfrm>
            <a:off x="3698875" y="5110163"/>
            <a:ext cx="3556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0.5 mm</a:t>
            </a:r>
          </a:p>
        </p:txBody>
      </p:sp>
      <p:sp>
        <p:nvSpPr>
          <p:cNvPr id="27678" name="Text Box 305"/>
          <p:cNvSpPr txBox="1">
            <a:spLocks noChangeArrowheads="1"/>
          </p:cNvSpPr>
          <p:nvPr/>
        </p:nvSpPr>
        <p:spPr bwMode="auto">
          <a:xfrm>
            <a:off x="4816475" y="5110163"/>
            <a:ext cx="5000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Endothelial</a:t>
            </a:r>
          </a:p>
          <a:p>
            <a:r>
              <a:rPr lang="en-US" sz="600" b="1"/>
              <a:t>cells</a:t>
            </a:r>
          </a:p>
        </p:txBody>
      </p:sp>
      <p:sp>
        <p:nvSpPr>
          <p:cNvPr id="27679" name="Text Box 306"/>
          <p:cNvSpPr txBox="1">
            <a:spLocks noChangeArrowheads="1"/>
          </p:cNvSpPr>
          <p:nvPr/>
        </p:nvSpPr>
        <p:spPr bwMode="auto">
          <a:xfrm>
            <a:off x="4816475" y="5519738"/>
            <a:ext cx="5492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Fenestration</a:t>
            </a:r>
          </a:p>
        </p:txBody>
      </p:sp>
      <p:sp>
        <p:nvSpPr>
          <p:cNvPr id="27680" name="Text Box 307"/>
          <p:cNvSpPr txBox="1">
            <a:spLocks noChangeArrowheads="1"/>
          </p:cNvSpPr>
          <p:nvPr/>
        </p:nvSpPr>
        <p:spPr bwMode="auto">
          <a:xfrm>
            <a:off x="4816475" y="5735638"/>
            <a:ext cx="41116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Sinusoid</a:t>
            </a:r>
          </a:p>
        </p:txBody>
      </p:sp>
      <p:sp>
        <p:nvSpPr>
          <p:cNvPr id="27681" name="Text Box 308"/>
          <p:cNvSpPr txBox="1">
            <a:spLocks noChangeArrowheads="1"/>
          </p:cNvSpPr>
          <p:nvPr/>
        </p:nvSpPr>
        <p:spPr bwMode="auto">
          <a:xfrm>
            <a:off x="4816475" y="6110288"/>
            <a:ext cx="4778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Blood flow</a:t>
            </a:r>
          </a:p>
        </p:txBody>
      </p:sp>
      <p:sp>
        <p:nvSpPr>
          <p:cNvPr id="27682" name="Text Box 309"/>
          <p:cNvSpPr txBox="1">
            <a:spLocks noChangeArrowheads="1"/>
          </p:cNvSpPr>
          <p:nvPr/>
        </p:nvSpPr>
        <p:spPr bwMode="auto">
          <a:xfrm>
            <a:off x="4816475" y="6357938"/>
            <a:ext cx="1857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(c)</a:t>
            </a:r>
          </a:p>
        </p:txBody>
      </p:sp>
      <p:pic>
        <p:nvPicPr>
          <p:cNvPr id="27683" name="Picture 313" descr="sal03717_25_20_arrow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9238" y="3381375"/>
            <a:ext cx="503237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84" name="Picture 314" descr="sal03717_25_20_arrow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5857875"/>
            <a:ext cx="4746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85" name="Rectangle 5"/>
          <p:cNvSpPr>
            <a:spLocks noChangeArrowheads="1"/>
          </p:cNvSpPr>
          <p:nvPr/>
        </p:nvSpPr>
        <p:spPr bwMode="auto">
          <a:xfrm>
            <a:off x="2687638" y="6553200"/>
            <a:ext cx="4052887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>
                <a:ea typeface="ヒラギノ角ゴ Pro W3" charset="-128"/>
                <a:cs typeface="ヒラギノ角ゴ Pro W3" charset="-128"/>
              </a:rPr>
              <a:t>b: ©McGraw-Hill Education/Dennis Strete</a:t>
            </a:r>
          </a:p>
        </p:txBody>
      </p:sp>
      <p:sp>
        <p:nvSpPr>
          <p:cNvPr id="112" name="Line 125"/>
          <p:cNvSpPr>
            <a:spLocks noChangeShapeType="1"/>
          </p:cNvSpPr>
          <p:nvPr/>
        </p:nvSpPr>
        <p:spPr bwMode="auto">
          <a:xfrm flipH="1">
            <a:off x="2355850" y="2747963"/>
            <a:ext cx="711200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3" name="Line 126"/>
          <p:cNvSpPr>
            <a:spLocks noChangeShapeType="1"/>
          </p:cNvSpPr>
          <p:nvPr/>
        </p:nvSpPr>
        <p:spPr bwMode="auto">
          <a:xfrm flipH="1">
            <a:off x="2419350" y="3048000"/>
            <a:ext cx="347663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4" name="Line 131"/>
          <p:cNvSpPr>
            <a:spLocks noChangeShapeType="1"/>
          </p:cNvSpPr>
          <p:nvPr/>
        </p:nvSpPr>
        <p:spPr bwMode="auto">
          <a:xfrm>
            <a:off x="2374900" y="2055813"/>
            <a:ext cx="1920875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5" name="Line 132"/>
          <p:cNvSpPr>
            <a:spLocks noChangeShapeType="1"/>
          </p:cNvSpPr>
          <p:nvPr/>
        </p:nvSpPr>
        <p:spPr bwMode="auto">
          <a:xfrm>
            <a:off x="2195513" y="1800225"/>
            <a:ext cx="619125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6" name="Line 124"/>
          <p:cNvSpPr>
            <a:spLocks noChangeShapeType="1"/>
          </p:cNvSpPr>
          <p:nvPr/>
        </p:nvSpPr>
        <p:spPr bwMode="auto">
          <a:xfrm flipH="1">
            <a:off x="2339975" y="2438400"/>
            <a:ext cx="558800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7" name="Line 127"/>
          <p:cNvSpPr>
            <a:spLocks noChangeShapeType="1"/>
          </p:cNvSpPr>
          <p:nvPr/>
        </p:nvSpPr>
        <p:spPr bwMode="auto">
          <a:xfrm>
            <a:off x="5972175" y="1174750"/>
            <a:ext cx="668338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8" name="Line 128"/>
          <p:cNvSpPr>
            <a:spLocks noChangeShapeType="1"/>
          </p:cNvSpPr>
          <p:nvPr/>
        </p:nvSpPr>
        <p:spPr bwMode="auto">
          <a:xfrm>
            <a:off x="5972175" y="984250"/>
            <a:ext cx="304800" cy="19050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9" name="Line 129"/>
          <p:cNvSpPr>
            <a:spLocks noChangeShapeType="1"/>
          </p:cNvSpPr>
          <p:nvPr/>
        </p:nvSpPr>
        <p:spPr bwMode="auto">
          <a:xfrm>
            <a:off x="5588000" y="1373188"/>
            <a:ext cx="638175" cy="250825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0" name="Line 130"/>
          <p:cNvSpPr>
            <a:spLocks noChangeShapeType="1"/>
          </p:cNvSpPr>
          <p:nvPr/>
        </p:nvSpPr>
        <p:spPr bwMode="auto">
          <a:xfrm>
            <a:off x="6432550" y="2773363"/>
            <a:ext cx="80963" cy="5715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1" name="Line 133"/>
          <p:cNvSpPr>
            <a:spLocks noChangeShapeType="1"/>
          </p:cNvSpPr>
          <p:nvPr/>
        </p:nvSpPr>
        <p:spPr bwMode="auto">
          <a:xfrm>
            <a:off x="5832475" y="1620838"/>
            <a:ext cx="801688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" name="Line 134"/>
          <p:cNvSpPr>
            <a:spLocks noChangeShapeType="1"/>
          </p:cNvSpPr>
          <p:nvPr/>
        </p:nvSpPr>
        <p:spPr bwMode="auto">
          <a:xfrm>
            <a:off x="6230938" y="2830513"/>
            <a:ext cx="420687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3" name="Line 135"/>
          <p:cNvSpPr>
            <a:spLocks noChangeShapeType="1"/>
          </p:cNvSpPr>
          <p:nvPr/>
        </p:nvSpPr>
        <p:spPr bwMode="auto">
          <a:xfrm>
            <a:off x="4864100" y="2335213"/>
            <a:ext cx="1771650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4" name="Freeform 113"/>
          <p:cNvSpPr>
            <a:spLocks/>
          </p:cNvSpPr>
          <p:nvPr/>
        </p:nvSpPr>
        <p:spPr bwMode="auto">
          <a:xfrm>
            <a:off x="5678488" y="5681663"/>
            <a:ext cx="444500" cy="60325"/>
          </a:xfrm>
          <a:custGeom>
            <a:avLst/>
            <a:gdLst>
              <a:gd name="T0" fmla="*/ 703124279 w 280"/>
              <a:gd name="T1" fmla="*/ 0 h 38"/>
              <a:gd name="T2" fmla="*/ 705643641 w 280"/>
              <a:gd name="T3" fmla="*/ 95765924 h 38"/>
              <a:gd name="T4" fmla="*/ 0 w 280"/>
              <a:gd name="T5" fmla="*/ 95765924 h 38"/>
              <a:gd name="T6" fmla="*/ 0 w 280"/>
              <a:gd name="T7" fmla="*/ 0 h 38"/>
              <a:gd name="T8" fmla="*/ 0 60000 65536"/>
              <a:gd name="T9" fmla="*/ 0 60000 65536"/>
              <a:gd name="T10" fmla="*/ 0 60000 65536"/>
              <a:gd name="T11" fmla="*/ 0 60000 65536"/>
              <a:gd name="T12" fmla="*/ 0 w 280"/>
              <a:gd name="T13" fmla="*/ 0 h 38"/>
              <a:gd name="T14" fmla="*/ 280 w 280"/>
              <a:gd name="T15" fmla="*/ 38 h 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0" h="38">
                <a:moveTo>
                  <a:pt x="279" y="0"/>
                </a:moveTo>
                <a:lnTo>
                  <a:pt x="280" y="38"/>
                </a:ln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5" name="Freeform 114"/>
          <p:cNvSpPr>
            <a:spLocks/>
          </p:cNvSpPr>
          <p:nvPr/>
        </p:nvSpPr>
        <p:spPr bwMode="auto">
          <a:xfrm>
            <a:off x="5176838" y="5738813"/>
            <a:ext cx="722312" cy="50800"/>
          </a:xfrm>
          <a:custGeom>
            <a:avLst/>
            <a:gdLst>
              <a:gd name="T0" fmla="*/ 0 w 455"/>
              <a:gd name="T1" fmla="*/ 80644986 h 32"/>
              <a:gd name="T2" fmla="*/ 1146669595 w 455"/>
              <a:gd name="T3" fmla="*/ 80644986 h 32"/>
              <a:gd name="T4" fmla="*/ 1144150235 w 455"/>
              <a:gd name="T5" fmla="*/ 0 h 32"/>
              <a:gd name="T6" fmla="*/ 0 60000 65536"/>
              <a:gd name="T7" fmla="*/ 0 60000 65536"/>
              <a:gd name="T8" fmla="*/ 0 60000 65536"/>
              <a:gd name="T9" fmla="*/ 0 w 455"/>
              <a:gd name="T10" fmla="*/ 0 h 32"/>
              <a:gd name="T11" fmla="*/ 455 w 455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5" h="32">
                <a:moveTo>
                  <a:pt x="0" y="32"/>
                </a:moveTo>
                <a:lnTo>
                  <a:pt x="455" y="32"/>
                </a:lnTo>
                <a:lnTo>
                  <a:pt x="454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Line 115"/>
          <p:cNvSpPr>
            <a:spLocks noChangeShapeType="1"/>
          </p:cNvSpPr>
          <p:nvPr/>
        </p:nvSpPr>
        <p:spPr bwMode="auto">
          <a:xfrm>
            <a:off x="5289550" y="5572125"/>
            <a:ext cx="412750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7" name="Line 118"/>
          <p:cNvSpPr>
            <a:spLocks noChangeShapeType="1"/>
          </p:cNvSpPr>
          <p:nvPr/>
        </p:nvSpPr>
        <p:spPr bwMode="auto">
          <a:xfrm>
            <a:off x="5295900" y="4017963"/>
            <a:ext cx="974725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8" name="Line 120"/>
          <p:cNvSpPr>
            <a:spLocks noChangeShapeType="1"/>
          </p:cNvSpPr>
          <p:nvPr/>
        </p:nvSpPr>
        <p:spPr bwMode="auto">
          <a:xfrm>
            <a:off x="5257800" y="4348163"/>
            <a:ext cx="165100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9" name="Line 121"/>
          <p:cNvSpPr>
            <a:spLocks noChangeShapeType="1"/>
          </p:cNvSpPr>
          <p:nvPr/>
        </p:nvSpPr>
        <p:spPr bwMode="auto">
          <a:xfrm>
            <a:off x="5299075" y="4857750"/>
            <a:ext cx="436563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0" name="Freeform 122"/>
          <p:cNvSpPr>
            <a:spLocks/>
          </p:cNvSpPr>
          <p:nvPr/>
        </p:nvSpPr>
        <p:spPr bwMode="auto">
          <a:xfrm>
            <a:off x="5251450" y="5153025"/>
            <a:ext cx="436563" cy="1588"/>
          </a:xfrm>
          <a:custGeom>
            <a:avLst/>
            <a:gdLst>
              <a:gd name="T0" fmla="*/ 0 w 275"/>
              <a:gd name="T1" fmla="*/ 0 h 1588"/>
              <a:gd name="T2" fmla="*/ 473789906 w 275"/>
              <a:gd name="T3" fmla="*/ 0 h 1588"/>
              <a:gd name="T4" fmla="*/ 693044447 w 275"/>
              <a:gd name="T5" fmla="*/ 0 h 1588"/>
              <a:gd name="T6" fmla="*/ 0 60000 65536"/>
              <a:gd name="T7" fmla="*/ 0 60000 65536"/>
              <a:gd name="T8" fmla="*/ 0 60000 65536"/>
              <a:gd name="T9" fmla="*/ 0 w 275"/>
              <a:gd name="T10" fmla="*/ 0 h 1588"/>
              <a:gd name="T11" fmla="*/ 275 w 275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5" h="1588">
                <a:moveTo>
                  <a:pt x="0" y="0"/>
                </a:moveTo>
                <a:lnTo>
                  <a:pt x="188" y="0"/>
                </a:lnTo>
                <a:lnTo>
                  <a:pt x="275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1" name="Line 123"/>
          <p:cNvSpPr>
            <a:spLocks noChangeShapeType="1"/>
          </p:cNvSpPr>
          <p:nvPr/>
        </p:nvSpPr>
        <p:spPr bwMode="auto">
          <a:xfrm flipH="1">
            <a:off x="5554663" y="4584700"/>
            <a:ext cx="457200" cy="27305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2" name="Freeform 136"/>
          <p:cNvSpPr>
            <a:spLocks/>
          </p:cNvSpPr>
          <p:nvPr/>
        </p:nvSpPr>
        <p:spPr bwMode="auto">
          <a:xfrm>
            <a:off x="3530600" y="4527550"/>
            <a:ext cx="666750" cy="114300"/>
          </a:xfrm>
          <a:custGeom>
            <a:avLst/>
            <a:gdLst>
              <a:gd name="T0" fmla="*/ 1058465714 w 420"/>
              <a:gd name="T1" fmla="*/ 0 h 72"/>
              <a:gd name="T2" fmla="*/ 466229763 w 420"/>
              <a:gd name="T3" fmla="*/ 0 h 72"/>
              <a:gd name="T4" fmla="*/ 0 w 420"/>
              <a:gd name="T5" fmla="*/ 181451223 h 72"/>
              <a:gd name="T6" fmla="*/ 0 60000 65536"/>
              <a:gd name="T7" fmla="*/ 0 60000 65536"/>
              <a:gd name="T8" fmla="*/ 0 60000 65536"/>
              <a:gd name="T9" fmla="*/ 0 w 420"/>
              <a:gd name="T10" fmla="*/ 0 h 72"/>
              <a:gd name="T11" fmla="*/ 420 w 420"/>
              <a:gd name="T12" fmla="*/ 72 h 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0" h="72">
                <a:moveTo>
                  <a:pt x="420" y="0"/>
                </a:moveTo>
                <a:lnTo>
                  <a:pt x="185" y="0"/>
                </a:lnTo>
                <a:lnTo>
                  <a:pt x="0" y="72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" name="Line 137"/>
          <p:cNvSpPr>
            <a:spLocks noChangeShapeType="1"/>
          </p:cNvSpPr>
          <p:nvPr/>
        </p:nvSpPr>
        <p:spPr bwMode="auto">
          <a:xfrm flipH="1">
            <a:off x="2873375" y="3868738"/>
            <a:ext cx="1323975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4" name="Line 138"/>
          <p:cNvSpPr>
            <a:spLocks noChangeShapeType="1"/>
          </p:cNvSpPr>
          <p:nvPr/>
        </p:nvSpPr>
        <p:spPr bwMode="auto">
          <a:xfrm>
            <a:off x="3802063" y="4222750"/>
            <a:ext cx="395287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5" name="Line 139"/>
          <p:cNvSpPr>
            <a:spLocks noChangeShapeType="1"/>
          </p:cNvSpPr>
          <p:nvPr/>
        </p:nvSpPr>
        <p:spPr bwMode="auto">
          <a:xfrm>
            <a:off x="3673475" y="4651375"/>
            <a:ext cx="523875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6" name="Line 140"/>
          <p:cNvSpPr>
            <a:spLocks noChangeShapeType="1"/>
          </p:cNvSpPr>
          <p:nvPr/>
        </p:nvSpPr>
        <p:spPr bwMode="auto">
          <a:xfrm>
            <a:off x="3673475" y="4868863"/>
            <a:ext cx="523875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7" name="Line 141"/>
          <p:cNvSpPr>
            <a:spLocks noChangeShapeType="1"/>
          </p:cNvSpPr>
          <p:nvPr/>
        </p:nvSpPr>
        <p:spPr bwMode="auto">
          <a:xfrm>
            <a:off x="3740150" y="3730625"/>
            <a:ext cx="457200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8" name="Freeform 142"/>
          <p:cNvSpPr>
            <a:spLocks/>
          </p:cNvSpPr>
          <p:nvPr/>
        </p:nvSpPr>
        <p:spPr bwMode="auto">
          <a:xfrm>
            <a:off x="2897188" y="4013200"/>
            <a:ext cx="1300162" cy="161925"/>
          </a:xfrm>
          <a:custGeom>
            <a:avLst/>
            <a:gdLst>
              <a:gd name="T0" fmla="*/ 2064006560 w 819"/>
              <a:gd name="T1" fmla="*/ 0 h 102"/>
              <a:gd name="T2" fmla="*/ 529232650 w 819"/>
              <a:gd name="T3" fmla="*/ 0 h 102"/>
              <a:gd name="T4" fmla="*/ 0 w 819"/>
              <a:gd name="T5" fmla="*/ 257055960 h 102"/>
              <a:gd name="T6" fmla="*/ 0 60000 65536"/>
              <a:gd name="T7" fmla="*/ 0 60000 65536"/>
              <a:gd name="T8" fmla="*/ 0 60000 65536"/>
              <a:gd name="T9" fmla="*/ 0 w 819"/>
              <a:gd name="T10" fmla="*/ 0 h 102"/>
              <a:gd name="T11" fmla="*/ 819 w 819"/>
              <a:gd name="T12" fmla="*/ 102 h 1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9" h="102">
                <a:moveTo>
                  <a:pt x="819" y="0"/>
                </a:moveTo>
                <a:lnTo>
                  <a:pt x="210" y="0"/>
                </a:lnTo>
                <a:lnTo>
                  <a:pt x="0" y="102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9" name="Freeform 143"/>
          <p:cNvSpPr>
            <a:spLocks/>
          </p:cNvSpPr>
          <p:nvPr/>
        </p:nvSpPr>
        <p:spPr bwMode="auto">
          <a:xfrm>
            <a:off x="2259013" y="4179888"/>
            <a:ext cx="1328737" cy="28575"/>
          </a:xfrm>
          <a:custGeom>
            <a:avLst/>
            <a:gdLst>
              <a:gd name="T0" fmla="*/ 0 w 837"/>
              <a:gd name="T1" fmla="*/ 45362806 h 18"/>
              <a:gd name="T2" fmla="*/ 0 w 837"/>
              <a:gd name="T3" fmla="*/ 0 h 18"/>
              <a:gd name="T4" fmla="*/ 2109369372 w 837"/>
              <a:gd name="T5" fmla="*/ 0 h 18"/>
              <a:gd name="T6" fmla="*/ 2109369372 w 837"/>
              <a:gd name="T7" fmla="*/ 45362806 h 18"/>
              <a:gd name="T8" fmla="*/ 0 60000 65536"/>
              <a:gd name="T9" fmla="*/ 0 60000 65536"/>
              <a:gd name="T10" fmla="*/ 0 60000 65536"/>
              <a:gd name="T11" fmla="*/ 0 60000 65536"/>
              <a:gd name="T12" fmla="*/ 0 w 837"/>
              <a:gd name="T13" fmla="*/ 0 h 18"/>
              <a:gd name="T14" fmla="*/ 837 w 83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7" h="18">
                <a:moveTo>
                  <a:pt x="0" y="18"/>
                </a:moveTo>
                <a:lnTo>
                  <a:pt x="0" y="0"/>
                </a:lnTo>
                <a:lnTo>
                  <a:pt x="837" y="0"/>
                </a:lnTo>
                <a:lnTo>
                  <a:pt x="837" y="18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0" name="Line 144"/>
          <p:cNvSpPr>
            <a:spLocks noChangeShapeType="1"/>
          </p:cNvSpPr>
          <p:nvPr/>
        </p:nvSpPr>
        <p:spPr bwMode="auto">
          <a:xfrm>
            <a:off x="5554663" y="5153025"/>
            <a:ext cx="133350" cy="2047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1" name="Line 316"/>
          <p:cNvSpPr>
            <a:spLocks noChangeShapeType="1"/>
          </p:cNvSpPr>
          <p:nvPr/>
        </p:nvSpPr>
        <p:spPr bwMode="auto">
          <a:xfrm>
            <a:off x="5267325" y="6165850"/>
            <a:ext cx="657225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2" name="Rectangle 81"/>
          <p:cNvSpPr>
            <a:spLocks noChangeArrowheads="1"/>
          </p:cNvSpPr>
          <p:nvPr/>
        </p:nvSpPr>
        <p:spPr bwMode="auto">
          <a:xfrm>
            <a:off x="4471988" y="2486025"/>
            <a:ext cx="377825" cy="715963"/>
          </a:xfrm>
          <a:prstGeom prst="rect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3" name="Rectangle 146"/>
          <p:cNvSpPr>
            <a:spLocks noChangeArrowheads="1"/>
          </p:cNvSpPr>
          <p:nvPr/>
        </p:nvSpPr>
        <p:spPr bwMode="auto">
          <a:xfrm>
            <a:off x="2301875" y="695325"/>
            <a:ext cx="88900" cy="90488"/>
          </a:xfrm>
          <a:prstGeom prst="rect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718" name="Line 125"/>
          <p:cNvSpPr>
            <a:spLocks noChangeShapeType="1"/>
          </p:cNvSpPr>
          <p:nvPr/>
        </p:nvSpPr>
        <p:spPr bwMode="auto">
          <a:xfrm flipH="1">
            <a:off x="2355850" y="2747963"/>
            <a:ext cx="7112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19" name="Line 126"/>
          <p:cNvSpPr>
            <a:spLocks noChangeShapeType="1"/>
          </p:cNvSpPr>
          <p:nvPr/>
        </p:nvSpPr>
        <p:spPr bwMode="auto">
          <a:xfrm flipH="1">
            <a:off x="2419350" y="3048000"/>
            <a:ext cx="3476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20" name="Line 131"/>
          <p:cNvSpPr>
            <a:spLocks noChangeShapeType="1"/>
          </p:cNvSpPr>
          <p:nvPr/>
        </p:nvSpPr>
        <p:spPr bwMode="auto">
          <a:xfrm>
            <a:off x="2374900" y="2055813"/>
            <a:ext cx="19208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21" name="Line 132"/>
          <p:cNvSpPr>
            <a:spLocks noChangeShapeType="1"/>
          </p:cNvSpPr>
          <p:nvPr/>
        </p:nvSpPr>
        <p:spPr bwMode="auto">
          <a:xfrm>
            <a:off x="2195513" y="1800225"/>
            <a:ext cx="6191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22" name="Line 124"/>
          <p:cNvSpPr>
            <a:spLocks noChangeShapeType="1"/>
          </p:cNvSpPr>
          <p:nvPr/>
        </p:nvSpPr>
        <p:spPr bwMode="auto">
          <a:xfrm flipH="1">
            <a:off x="2339975" y="2438400"/>
            <a:ext cx="5588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23" name="Line 127"/>
          <p:cNvSpPr>
            <a:spLocks noChangeShapeType="1"/>
          </p:cNvSpPr>
          <p:nvPr/>
        </p:nvSpPr>
        <p:spPr bwMode="auto">
          <a:xfrm>
            <a:off x="5972175" y="1174750"/>
            <a:ext cx="66833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24" name="Line 128"/>
          <p:cNvSpPr>
            <a:spLocks noChangeShapeType="1"/>
          </p:cNvSpPr>
          <p:nvPr/>
        </p:nvSpPr>
        <p:spPr bwMode="auto">
          <a:xfrm>
            <a:off x="5972175" y="984250"/>
            <a:ext cx="304800" cy="190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25" name="Line 129"/>
          <p:cNvSpPr>
            <a:spLocks noChangeShapeType="1"/>
          </p:cNvSpPr>
          <p:nvPr/>
        </p:nvSpPr>
        <p:spPr bwMode="auto">
          <a:xfrm>
            <a:off x="5588000" y="1373188"/>
            <a:ext cx="638175" cy="2508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26" name="Line 130"/>
          <p:cNvSpPr>
            <a:spLocks noChangeShapeType="1"/>
          </p:cNvSpPr>
          <p:nvPr/>
        </p:nvSpPr>
        <p:spPr bwMode="auto">
          <a:xfrm>
            <a:off x="6432550" y="2773363"/>
            <a:ext cx="80963" cy="57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27" name="Line 133"/>
          <p:cNvSpPr>
            <a:spLocks noChangeShapeType="1"/>
          </p:cNvSpPr>
          <p:nvPr/>
        </p:nvSpPr>
        <p:spPr bwMode="auto">
          <a:xfrm>
            <a:off x="5832475" y="1620838"/>
            <a:ext cx="80168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28" name="Line 134"/>
          <p:cNvSpPr>
            <a:spLocks noChangeShapeType="1"/>
          </p:cNvSpPr>
          <p:nvPr/>
        </p:nvSpPr>
        <p:spPr bwMode="auto">
          <a:xfrm>
            <a:off x="6230938" y="2830513"/>
            <a:ext cx="42068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29" name="Line 135"/>
          <p:cNvSpPr>
            <a:spLocks noChangeShapeType="1"/>
          </p:cNvSpPr>
          <p:nvPr/>
        </p:nvSpPr>
        <p:spPr bwMode="auto">
          <a:xfrm>
            <a:off x="4864100" y="2335213"/>
            <a:ext cx="17716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30" name="Freeform 113"/>
          <p:cNvSpPr>
            <a:spLocks/>
          </p:cNvSpPr>
          <p:nvPr/>
        </p:nvSpPr>
        <p:spPr bwMode="auto">
          <a:xfrm>
            <a:off x="5678488" y="5681663"/>
            <a:ext cx="444500" cy="60325"/>
          </a:xfrm>
          <a:custGeom>
            <a:avLst/>
            <a:gdLst>
              <a:gd name="T0" fmla="*/ 2147483647 w 280"/>
              <a:gd name="T1" fmla="*/ 0 h 38"/>
              <a:gd name="T2" fmla="*/ 2147483647 w 280"/>
              <a:gd name="T3" fmla="*/ 2147483647 h 38"/>
              <a:gd name="T4" fmla="*/ 0 w 280"/>
              <a:gd name="T5" fmla="*/ 2147483647 h 38"/>
              <a:gd name="T6" fmla="*/ 0 w 280"/>
              <a:gd name="T7" fmla="*/ 0 h 38"/>
              <a:gd name="T8" fmla="*/ 0 60000 65536"/>
              <a:gd name="T9" fmla="*/ 0 60000 65536"/>
              <a:gd name="T10" fmla="*/ 0 60000 65536"/>
              <a:gd name="T11" fmla="*/ 0 60000 65536"/>
              <a:gd name="T12" fmla="*/ 0 w 280"/>
              <a:gd name="T13" fmla="*/ 0 h 38"/>
              <a:gd name="T14" fmla="*/ 280 w 280"/>
              <a:gd name="T15" fmla="*/ 38 h 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0" h="38">
                <a:moveTo>
                  <a:pt x="279" y="0"/>
                </a:moveTo>
                <a:lnTo>
                  <a:pt x="280" y="38"/>
                </a:lnTo>
                <a:lnTo>
                  <a:pt x="0" y="38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31" name="Freeform 114"/>
          <p:cNvSpPr>
            <a:spLocks/>
          </p:cNvSpPr>
          <p:nvPr/>
        </p:nvSpPr>
        <p:spPr bwMode="auto">
          <a:xfrm>
            <a:off x="5176838" y="5738813"/>
            <a:ext cx="722312" cy="50800"/>
          </a:xfrm>
          <a:custGeom>
            <a:avLst/>
            <a:gdLst>
              <a:gd name="T0" fmla="*/ 0 w 455"/>
              <a:gd name="T1" fmla="*/ 2147483647 h 32"/>
              <a:gd name="T2" fmla="*/ 2147483647 w 455"/>
              <a:gd name="T3" fmla="*/ 2147483647 h 32"/>
              <a:gd name="T4" fmla="*/ 2147483647 w 455"/>
              <a:gd name="T5" fmla="*/ 0 h 32"/>
              <a:gd name="T6" fmla="*/ 0 60000 65536"/>
              <a:gd name="T7" fmla="*/ 0 60000 65536"/>
              <a:gd name="T8" fmla="*/ 0 60000 65536"/>
              <a:gd name="T9" fmla="*/ 0 w 455"/>
              <a:gd name="T10" fmla="*/ 0 h 32"/>
              <a:gd name="T11" fmla="*/ 455 w 455"/>
              <a:gd name="T12" fmla="*/ 32 h 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5" h="32">
                <a:moveTo>
                  <a:pt x="0" y="32"/>
                </a:moveTo>
                <a:lnTo>
                  <a:pt x="455" y="32"/>
                </a:lnTo>
                <a:lnTo>
                  <a:pt x="454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32" name="Line 115"/>
          <p:cNvSpPr>
            <a:spLocks noChangeShapeType="1"/>
          </p:cNvSpPr>
          <p:nvPr/>
        </p:nvSpPr>
        <p:spPr bwMode="auto">
          <a:xfrm>
            <a:off x="5289550" y="5572125"/>
            <a:ext cx="4127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33" name="Line 118"/>
          <p:cNvSpPr>
            <a:spLocks noChangeShapeType="1"/>
          </p:cNvSpPr>
          <p:nvPr/>
        </p:nvSpPr>
        <p:spPr bwMode="auto">
          <a:xfrm>
            <a:off x="5295900" y="4017963"/>
            <a:ext cx="9747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34" name="Line 120"/>
          <p:cNvSpPr>
            <a:spLocks noChangeShapeType="1"/>
          </p:cNvSpPr>
          <p:nvPr/>
        </p:nvSpPr>
        <p:spPr bwMode="auto">
          <a:xfrm>
            <a:off x="5257800" y="4348163"/>
            <a:ext cx="1651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35" name="Line 121"/>
          <p:cNvSpPr>
            <a:spLocks noChangeShapeType="1"/>
          </p:cNvSpPr>
          <p:nvPr/>
        </p:nvSpPr>
        <p:spPr bwMode="auto">
          <a:xfrm>
            <a:off x="5299075" y="4857750"/>
            <a:ext cx="4365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36" name="Freeform 122"/>
          <p:cNvSpPr>
            <a:spLocks/>
          </p:cNvSpPr>
          <p:nvPr/>
        </p:nvSpPr>
        <p:spPr bwMode="auto">
          <a:xfrm>
            <a:off x="5251450" y="5153025"/>
            <a:ext cx="436563" cy="1588"/>
          </a:xfrm>
          <a:custGeom>
            <a:avLst/>
            <a:gdLst>
              <a:gd name="T0" fmla="*/ 0 w 275"/>
              <a:gd name="T1" fmla="*/ 0 h 1588"/>
              <a:gd name="T2" fmla="*/ 2147483647 w 275"/>
              <a:gd name="T3" fmla="*/ 0 h 1588"/>
              <a:gd name="T4" fmla="*/ 2147483647 w 275"/>
              <a:gd name="T5" fmla="*/ 0 h 1588"/>
              <a:gd name="T6" fmla="*/ 0 60000 65536"/>
              <a:gd name="T7" fmla="*/ 0 60000 65536"/>
              <a:gd name="T8" fmla="*/ 0 60000 65536"/>
              <a:gd name="T9" fmla="*/ 0 w 275"/>
              <a:gd name="T10" fmla="*/ 0 h 1588"/>
              <a:gd name="T11" fmla="*/ 275 w 275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5" h="1588">
                <a:moveTo>
                  <a:pt x="0" y="0"/>
                </a:moveTo>
                <a:lnTo>
                  <a:pt x="188" y="0"/>
                </a:lnTo>
                <a:lnTo>
                  <a:pt x="275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37" name="Line 123"/>
          <p:cNvSpPr>
            <a:spLocks noChangeShapeType="1"/>
          </p:cNvSpPr>
          <p:nvPr/>
        </p:nvSpPr>
        <p:spPr bwMode="auto">
          <a:xfrm flipH="1">
            <a:off x="5554663" y="4584700"/>
            <a:ext cx="457200" cy="273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38" name="Freeform 136"/>
          <p:cNvSpPr>
            <a:spLocks/>
          </p:cNvSpPr>
          <p:nvPr/>
        </p:nvSpPr>
        <p:spPr bwMode="auto">
          <a:xfrm>
            <a:off x="3530600" y="4527550"/>
            <a:ext cx="666750" cy="114300"/>
          </a:xfrm>
          <a:custGeom>
            <a:avLst/>
            <a:gdLst>
              <a:gd name="T0" fmla="*/ 2147483647 w 420"/>
              <a:gd name="T1" fmla="*/ 0 h 72"/>
              <a:gd name="T2" fmla="*/ 2147483647 w 420"/>
              <a:gd name="T3" fmla="*/ 0 h 72"/>
              <a:gd name="T4" fmla="*/ 0 w 420"/>
              <a:gd name="T5" fmla="*/ 2147483647 h 72"/>
              <a:gd name="T6" fmla="*/ 0 60000 65536"/>
              <a:gd name="T7" fmla="*/ 0 60000 65536"/>
              <a:gd name="T8" fmla="*/ 0 60000 65536"/>
              <a:gd name="T9" fmla="*/ 0 w 420"/>
              <a:gd name="T10" fmla="*/ 0 h 72"/>
              <a:gd name="T11" fmla="*/ 420 w 420"/>
              <a:gd name="T12" fmla="*/ 72 h 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0" h="72">
                <a:moveTo>
                  <a:pt x="420" y="0"/>
                </a:moveTo>
                <a:lnTo>
                  <a:pt x="185" y="0"/>
                </a:lnTo>
                <a:lnTo>
                  <a:pt x="0" y="7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39" name="Line 137"/>
          <p:cNvSpPr>
            <a:spLocks noChangeShapeType="1"/>
          </p:cNvSpPr>
          <p:nvPr/>
        </p:nvSpPr>
        <p:spPr bwMode="auto">
          <a:xfrm flipH="1">
            <a:off x="2873375" y="3868738"/>
            <a:ext cx="13239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40" name="Line 138"/>
          <p:cNvSpPr>
            <a:spLocks noChangeShapeType="1"/>
          </p:cNvSpPr>
          <p:nvPr/>
        </p:nvSpPr>
        <p:spPr bwMode="auto">
          <a:xfrm>
            <a:off x="3802063" y="4222750"/>
            <a:ext cx="39528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41" name="Line 139"/>
          <p:cNvSpPr>
            <a:spLocks noChangeShapeType="1"/>
          </p:cNvSpPr>
          <p:nvPr/>
        </p:nvSpPr>
        <p:spPr bwMode="auto">
          <a:xfrm>
            <a:off x="3673475" y="4651375"/>
            <a:ext cx="523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42" name="Line 140"/>
          <p:cNvSpPr>
            <a:spLocks noChangeShapeType="1"/>
          </p:cNvSpPr>
          <p:nvPr/>
        </p:nvSpPr>
        <p:spPr bwMode="auto">
          <a:xfrm>
            <a:off x="3673475" y="4868863"/>
            <a:ext cx="5238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43" name="Line 141"/>
          <p:cNvSpPr>
            <a:spLocks noChangeShapeType="1"/>
          </p:cNvSpPr>
          <p:nvPr/>
        </p:nvSpPr>
        <p:spPr bwMode="auto">
          <a:xfrm>
            <a:off x="3740150" y="3730625"/>
            <a:ext cx="4572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44" name="Freeform 142"/>
          <p:cNvSpPr>
            <a:spLocks/>
          </p:cNvSpPr>
          <p:nvPr/>
        </p:nvSpPr>
        <p:spPr bwMode="auto">
          <a:xfrm>
            <a:off x="2897188" y="4013200"/>
            <a:ext cx="1300162" cy="161925"/>
          </a:xfrm>
          <a:custGeom>
            <a:avLst/>
            <a:gdLst>
              <a:gd name="T0" fmla="*/ 2147483647 w 819"/>
              <a:gd name="T1" fmla="*/ 0 h 102"/>
              <a:gd name="T2" fmla="*/ 2147483647 w 819"/>
              <a:gd name="T3" fmla="*/ 0 h 102"/>
              <a:gd name="T4" fmla="*/ 0 w 819"/>
              <a:gd name="T5" fmla="*/ 2147483647 h 102"/>
              <a:gd name="T6" fmla="*/ 0 60000 65536"/>
              <a:gd name="T7" fmla="*/ 0 60000 65536"/>
              <a:gd name="T8" fmla="*/ 0 60000 65536"/>
              <a:gd name="T9" fmla="*/ 0 w 819"/>
              <a:gd name="T10" fmla="*/ 0 h 102"/>
              <a:gd name="T11" fmla="*/ 819 w 819"/>
              <a:gd name="T12" fmla="*/ 102 h 1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9" h="102">
                <a:moveTo>
                  <a:pt x="819" y="0"/>
                </a:moveTo>
                <a:lnTo>
                  <a:pt x="210" y="0"/>
                </a:lnTo>
                <a:lnTo>
                  <a:pt x="0" y="10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45" name="Freeform 143"/>
          <p:cNvSpPr>
            <a:spLocks/>
          </p:cNvSpPr>
          <p:nvPr/>
        </p:nvSpPr>
        <p:spPr bwMode="auto">
          <a:xfrm>
            <a:off x="2259013" y="4179888"/>
            <a:ext cx="1328737" cy="28575"/>
          </a:xfrm>
          <a:custGeom>
            <a:avLst/>
            <a:gdLst>
              <a:gd name="T0" fmla="*/ 0 w 837"/>
              <a:gd name="T1" fmla="*/ 2147483647 h 18"/>
              <a:gd name="T2" fmla="*/ 0 w 837"/>
              <a:gd name="T3" fmla="*/ 0 h 18"/>
              <a:gd name="T4" fmla="*/ 2147483647 w 837"/>
              <a:gd name="T5" fmla="*/ 0 h 18"/>
              <a:gd name="T6" fmla="*/ 2147483647 w 837"/>
              <a:gd name="T7" fmla="*/ 2147483647 h 18"/>
              <a:gd name="T8" fmla="*/ 0 60000 65536"/>
              <a:gd name="T9" fmla="*/ 0 60000 65536"/>
              <a:gd name="T10" fmla="*/ 0 60000 65536"/>
              <a:gd name="T11" fmla="*/ 0 60000 65536"/>
              <a:gd name="T12" fmla="*/ 0 w 837"/>
              <a:gd name="T13" fmla="*/ 0 h 18"/>
              <a:gd name="T14" fmla="*/ 837 w 83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7" h="18">
                <a:moveTo>
                  <a:pt x="0" y="18"/>
                </a:moveTo>
                <a:lnTo>
                  <a:pt x="0" y="0"/>
                </a:lnTo>
                <a:lnTo>
                  <a:pt x="837" y="0"/>
                </a:lnTo>
                <a:lnTo>
                  <a:pt x="837" y="18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46" name="Line 144"/>
          <p:cNvSpPr>
            <a:spLocks noChangeShapeType="1"/>
          </p:cNvSpPr>
          <p:nvPr/>
        </p:nvSpPr>
        <p:spPr bwMode="auto">
          <a:xfrm>
            <a:off x="5554663" y="5153025"/>
            <a:ext cx="133350" cy="2047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47" name="Line 316"/>
          <p:cNvSpPr>
            <a:spLocks noChangeShapeType="1"/>
          </p:cNvSpPr>
          <p:nvPr/>
        </p:nvSpPr>
        <p:spPr bwMode="auto">
          <a:xfrm>
            <a:off x="5267325" y="6165850"/>
            <a:ext cx="6572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48" name="Rectangle 81"/>
          <p:cNvSpPr>
            <a:spLocks noChangeArrowheads="1"/>
          </p:cNvSpPr>
          <p:nvPr/>
        </p:nvSpPr>
        <p:spPr bwMode="auto">
          <a:xfrm>
            <a:off x="4471988" y="2486025"/>
            <a:ext cx="377825" cy="7159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49" name="Rectangle 146"/>
          <p:cNvSpPr>
            <a:spLocks noChangeArrowheads="1"/>
          </p:cNvSpPr>
          <p:nvPr/>
        </p:nvSpPr>
        <p:spPr bwMode="auto">
          <a:xfrm>
            <a:off x="2301875" y="695325"/>
            <a:ext cx="88900" cy="904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750" name="Picture 311" descr="sal03717_25_20_arrow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73300" y="655638"/>
            <a:ext cx="685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1" name="Picture 312" descr="sal03717_25_20_arrow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16475" y="3032125"/>
            <a:ext cx="8509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2" name="Title 1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Fig. 25.2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1828800" y="417513"/>
            <a:ext cx="54864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8196" name="Picture 2" descr="\\172.16.3.215\data4\Graphics\Powerpoint\MH_DCM\MH_DCM-TEXTEDIT PROJECTS\SALADIN 7e\Processed files\chapt25\chapt25_textedit\jpg\sal03717_25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1875" y="700088"/>
            <a:ext cx="4365625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Box 213"/>
          <p:cNvSpPr txBox="1">
            <a:spLocks noChangeArrowheads="1"/>
          </p:cNvSpPr>
          <p:nvPr/>
        </p:nvSpPr>
        <p:spPr bwMode="auto">
          <a:xfrm>
            <a:off x="496888" y="3022600"/>
            <a:ext cx="7524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Mucosa:    </a:t>
            </a:r>
          </a:p>
        </p:txBody>
      </p:sp>
      <p:sp>
        <p:nvSpPr>
          <p:cNvPr id="8198" name="TextBox 214"/>
          <p:cNvSpPr txBox="1">
            <a:spLocks noChangeArrowheads="1"/>
          </p:cNvSpPr>
          <p:nvPr/>
        </p:nvSpPr>
        <p:spPr bwMode="auto">
          <a:xfrm>
            <a:off x="490538" y="3505200"/>
            <a:ext cx="1157287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    Lamina propria</a:t>
            </a:r>
          </a:p>
        </p:txBody>
      </p:sp>
      <p:sp>
        <p:nvSpPr>
          <p:cNvPr id="8199" name="TextBox 216"/>
          <p:cNvSpPr txBox="1">
            <a:spLocks noChangeArrowheads="1"/>
          </p:cNvSpPr>
          <p:nvPr/>
        </p:nvSpPr>
        <p:spPr bwMode="auto">
          <a:xfrm>
            <a:off x="490538" y="3708400"/>
            <a:ext cx="1474787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    Muscularis mucosae</a:t>
            </a:r>
          </a:p>
        </p:txBody>
      </p:sp>
      <p:sp>
        <p:nvSpPr>
          <p:cNvPr id="8200" name="TextBox 217"/>
          <p:cNvSpPr txBox="1">
            <a:spLocks noChangeArrowheads="1"/>
          </p:cNvSpPr>
          <p:nvPr/>
        </p:nvSpPr>
        <p:spPr bwMode="auto">
          <a:xfrm>
            <a:off x="496888" y="4381500"/>
            <a:ext cx="8604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Submucosa:</a:t>
            </a:r>
          </a:p>
        </p:txBody>
      </p:sp>
      <p:sp>
        <p:nvSpPr>
          <p:cNvPr id="8201" name="TextBox 219"/>
          <p:cNvSpPr txBox="1">
            <a:spLocks noChangeArrowheads="1"/>
          </p:cNvSpPr>
          <p:nvPr/>
        </p:nvSpPr>
        <p:spPr bwMode="auto">
          <a:xfrm>
            <a:off x="663575" y="5649913"/>
            <a:ext cx="1527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Outer longitudinal layer</a:t>
            </a:r>
          </a:p>
        </p:txBody>
      </p:sp>
      <p:sp>
        <p:nvSpPr>
          <p:cNvPr id="8202" name="TextBox 220"/>
          <p:cNvSpPr txBox="1">
            <a:spLocks noChangeArrowheads="1"/>
          </p:cNvSpPr>
          <p:nvPr/>
        </p:nvSpPr>
        <p:spPr bwMode="auto">
          <a:xfrm>
            <a:off x="496888" y="5918200"/>
            <a:ext cx="51276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Serosa</a:t>
            </a:r>
          </a:p>
        </p:txBody>
      </p:sp>
      <p:sp>
        <p:nvSpPr>
          <p:cNvPr id="8203" name="TextBox 221"/>
          <p:cNvSpPr txBox="1">
            <a:spLocks noChangeArrowheads="1"/>
          </p:cNvSpPr>
          <p:nvPr/>
        </p:nvSpPr>
        <p:spPr bwMode="auto">
          <a:xfrm>
            <a:off x="6821488" y="1435100"/>
            <a:ext cx="76041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Diaphragm</a:t>
            </a:r>
          </a:p>
        </p:txBody>
      </p:sp>
      <p:sp>
        <p:nvSpPr>
          <p:cNvPr id="8204" name="TextBox 222"/>
          <p:cNvSpPr txBox="1">
            <a:spLocks noChangeArrowheads="1"/>
          </p:cNvSpPr>
          <p:nvPr/>
        </p:nvSpPr>
        <p:spPr bwMode="auto">
          <a:xfrm>
            <a:off x="6821488" y="1882775"/>
            <a:ext cx="1220787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Esophageal hiatus</a:t>
            </a:r>
          </a:p>
        </p:txBody>
      </p:sp>
      <p:sp>
        <p:nvSpPr>
          <p:cNvPr id="8205" name="TextBox 223"/>
          <p:cNvSpPr txBox="1">
            <a:spLocks noChangeArrowheads="1"/>
          </p:cNvSpPr>
          <p:nvPr/>
        </p:nvSpPr>
        <p:spPr bwMode="auto">
          <a:xfrm>
            <a:off x="6821488" y="2730500"/>
            <a:ext cx="156051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Enteric nervous system:</a:t>
            </a:r>
          </a:p>
        </p:txBody>
      </p:sp>
      <p:sp>
        <p:nvSpPr>
          <p:cNvPr id="8206" name="TextBox 224"/>
          <p:cNvSpPr txBox="1">
            <a:spLocks noChangeArrowheads="1"/>
          </p:cNvSpPr>
          <p:nvPr/>
        </p:nvSpPr>
        <p:spPr bwMode="auto">
          <a:xfrm>
            <a:off x="6923088" y="3060700"/>
            <a:ext cx="11271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Myenteric plexus</a:t>
            </a:r>
          </a:p>
        </p:txBody>
      </p:sp>
      <p:sp>
        <p:nvSpPr>
          <p:cNvPr id="8207" name="TextBox 225"/>
          <p:cNvSpPr txBox="1">
            <a:spLocks noChangeArrowheads="1"/>
          </p:cNvSpPr>
          <p:nvPr/>
        </p:nvSpPr>
        <p:spPr bwMode="auto">
          <a:xfrm>
            <a:off x="6923088" y="3441700"/>
            <a:ext cx="1290637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Submucosal plexus</a:t>
            </a:r>
          </a:p>
        </p:txBody>
      </p:sp>
      <p:sp>
        <p:nvSpPr>
          <p:cNvPr id="8208" name="TextBox 226"/>
          <p:cNvSpPr txBox="1">
            <a:spLocks noChangeArrowheads="1"/>
          </p:cNvSpPr>
          <p:nvPr/>
        </p:nvSpPr>
        <p:spPr bwMode="auto">
          <a:xfrm>
            <a:off x="6923088" y="3810000"/>
            <a:ext cx="18224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Parasympathetic ganglion of</a:t>
            </a:r>
          </a:p>
          <a:p>
            <a:r>
              <a:rPr lang="en-US" sz="1000" b="1"/>
              <a:t>myenteric plexus</a:t>
            </a:r>
          </a:p>
        </p:txBody>
      </p:sp>
      <p:sp>
        <p:nvSpPr>
          <p:cNvPr id="8209" name="TextBox 227"/>
          <p:cNvSpPr txBox="1">
            <a:spLocks noChangeArrowheads="1"/>
          </p:cNvSpPr>
          <p:nvPr/>
        </p:nvSpPr>
        <p:spPr bwMode="auto">
          <a:xfrm>
            <a:off x="6821488" y="4800600"/>
            <a:ext cx="51276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Lumen</a:t>
            </a:r>
          </a:p>
        </p:txBody>
      </p:sp>
      <p:sp>
        <p:nvSpPr>
          <p:cNvPr id="8210" name="TextBox 228"/>
          <p:cNvSpPr txBox="1">
            <a:spLocks noChangeArrowheads="1"/>
          </p:cNvSpPr>
          <p:nvPr/>
        </p:nvSpPr>
        <p:spPr bwMode="auto">
          <a:xfrm>
            <a:off x="6821488" y="5803900"/>
            <a:ext cx="941387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Blood vessels</a:t>
            </a:r>
          </a:p>
        </p:txBody>
      </p:sp>
      <p:sp>
        <p:nvSpPr>
          <p:cNvPr id="8211" name="Freeform 22"/>
          <p:cNvSpPr>
            <a:spLocks/>
          </p:cNvSpPr>
          <p:nvPr/>
        </p:nvSpPr>
        <p:spPr bwMode="auto">
          <a:xfrm>
            <a:off x="1903413" y="3254375"/>
            <a:ext cx="1719262" cy="1416050"/>
          </a:xfrm>
          <a:custGeom>
            <a:avLst/>
            <a:gdLst>
              <a:gd name="T0" fmla="*/ 2147483647 w 1083"/>
              <a:gd name="T1" fmla="*/ 2147483647 h 892"/>
              <a:gd name="T2" fmla="*/ 2147483647 w 1083"/>
              <a:gd name="T3" fmla="*/ 0 h 892"/>
              <a:gd name="T4" fmla="*/ 0 w 1083"/>
              <a:gd name="T5" fmla="*/ 0 h 892"/>
              <a:gd name="T6" fmla="*/ 0 60000 65536"/>
              <a:gd name="T7" fmla="*/ 0 60000 65536"/>
              <a:gd name="T8" fmla="*/ 0 60000 65536"/>
              <a:gd name="T9" fmla="*/ 0 w 1083"/>
              <a:gd name="T10" fmla="*/ 0 h 892"/>
              <a:gd name="T11" fmla="*/ 1083 w 1083"/>
              <a:gd name="T12" fmla="*/ 892 h 8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3" h="892">
                <a:moveTo>
                  <a:pt x="1083" y="892"/>
                </a:moveTo>
                <a:lnTo>
                  <a:pt x="262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2" name="Freeform 23"/>
          <p:cNvSpPr>
            <a:spLocks/>
          </p:cNvSpPr>
          <p:nvPr/>
        </p:nvSpPr>
        <p:spPr bwMode="auto">
          <a:xfrm>
            <a:off x="1633538" y="3594100"/>
            <a:ext cx="1978025" cy="1220788"/>
          </a:xfrm>
          <a:custGeom>
            <a:avLst/>
            <a:gdLst>
              <a:gd name="T0" fmla="*/ 2147483647 w 1246"/>
              <a:gd name="T1" fmla="*/ 2147483647 h 769"/>
              <a:gd name="T2" fmla="*/ 2147483647 w 1246"/>
              <a:gd name="T3" fmla="*/ 0 h 769"/>
              <a:gd name="T4" fmla="*/ 0 w 1246"/>
              <a:gd name="T5" fmla="*/ 0 h 769"/>
              <a:gd name="T6" fmla="*/ 0 60000 65536"/>
              <a:gd name="T7" fmla="*/ 0 60000 65536"/>
              <a:gd name="T8" fmla="*/ 0 60000 65536"/>
              <a:gd name="T9" fmla="*/ 0 w 1246"/>
              <a:gd name="T10" fmla="*/ 0 h 769"/>
              <a:gd name="T11" fmla="*/ 1246 w 1246"/>
              <a:gd name="T12" fmla="*/ 769 h 7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6" h="769">
                <a:moveTo>
                  <a:pt x="1246" y="769"/>
                </a:moveTo>
                <a:lnTo>
                  <a:pt x="432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3" name="Freeform 24"/>
          <p:cNvSpPr>
            <a:spLocks/>
          </p:cNvSpPr>
          <p:nvPr/>
        </p:nvSpPr>
        <p:spPr bwMode="auto">
          <a:xfrm>
            <a:off x="1944688" y="3797300"/>
            <a:ext cx="1476375" cy="1250950"/>
          </a:xfrm>
          <a:custGeom>
            <a:avLst/>
            <a:gdLst>
              <a:gd name="T0" fmla="*/ 2147483647 w 930"/>
              <a:gd name="T1" fmla="*/ 2147483647 h 788"/>
              <a:gd name="T2" fmla="*/ 2147483647 w 930"/>
              <a:gd name="T3" fmla="*/ 0 h 788"/>
              <a:gd name="T4" fmla="*/ 0 w 930"/>
              <a:gd name="T5" fmla="*/ 0 h 788"/>
              <a:gd name="T6" fmla="*/ 0 60000 65536"/>
              <a:gd name="T7" fmla="*/ 0 60000 65536"/>
              <a:gd name="T8" fmla="*/ 0 60000 65536"/>
              <a:gd name="T9" fmla="*/ 0 w 930"/>
              <a:gd name="T10" fmla="*/ 0 h 788"/>
              <a:gd name="T11" fmla="*/ 930 w 930"/>
              <a:gd name="T12" fmla="*/ 788 h 7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30" h="788">
                <a:moveTo>
                  <a:pt x="930" y="788"/>
                </a:moveTo>
                <a:lnTo>
                  <a:pt x="236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4" name="Freeform 25"/>
          <p:cNvSpPr>
            <a:spLocks/>
          </p:cNvSpPr>
          <p:nvPr/>
        </p:nvSpPr>
        <p:spPr bwMode="auto">
          <a:xfrm>
            <a:off x="1811338" y="4614863"/>
            <a:ext cx="2114550" cy="1119187"/>
          </a:xfrm>
          <a:custGeom>
            <a:avLst/>
            <a:gdLst>
              <a:gd name="T0" fmla="*/ 2147483647 w 1332"/>
              <a:gd name="T1" fmla="*/ 2147483647 h 705"/>
              <a:gd name="T2" fmla="*/ 2147483647 w 1332"/>
              <a:gd name="T3" fmla="*/ 0 h 705"/>
              <a:gd name="T4" fmla="*/ 0 w 1332"/>
              <a:gd name="T5" fmla="*/ 0 h 705"/>
              <a:gd name="T6" fmla="*/ 0 60000 65536"/>
              <a:gd name="T7" fmla="*/ 0 60000 65536"/>
              <a:gd name="T8" fmla="*/ 0 60000 65536"/>
              <a:gd name="T9" fmla="*/ 0 w 1332"/>
              <a:gd name="T10" fmla="*/ 0 h 705"/>
              <a:gd name="T11" fmla="*/ 1332 w 1332"/>
              <a:gd name="T12" fmla="*/ 705 h 7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32" h="705">
                <a:moveTo>
                  <a:pt x="1332" y="705"/>
                </a:moveTo>
                <a:lnTo>
                  <a:pt x="320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5" name="Freeform 26"/>
          <p:cNvSpPr>
            <a:spLocks/>
          </p:cNvSpPr>
          <p:nvPr/>
        </p:nvSpPr>
        <p:spPr bwMode="auto">
          <a:xfrm>
            <a:off x="5495925" y="3894138"/>
            <a:ext cx="1406525" cy="523875"/>
          </a:xfrm>
          <a:custGeom>
            <a:avLst/>
            <a:gdLst>
              <a:gd name="T0" fmla="*/ 2147483647 w 886"/>
              <a:gd name="T1" fmla="*/ 0 h 330"/>
              <a:gd name="T2" fmla="*/ 2147483647 w 886"/>
              <a:gd name="T3" fmla="*/ 0 h 330"/>
              <a:gd name="T4" fmla="*/ 0 w 886"/>
              <a:gd name="T5" fmla="*/ 2147483647 h 330"/>
              <a:gd name="T6" fmla="*/ 0 60000 65536"/>
              <a:gd name="T7" fmla="*/ 0 60000 65536"/>
              <a:gd name="T8" fmla="*/ 0 60000 65536"/>
              <a:gd name="T9" fmla="*/ 0 w 886"/>
              <a:gd name="T10" fmla="*/ 0 h 330"/>
              <a:gd name="T11" fmla="*/ 886 w 886"/>
              <a:gd name="T12" fmla="*/ 330 h 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86" h="330">
                <a:moveTo>
                  <a:pt x="886" y="0"/>
                </a:moveTo>
                <a:lnTo>
                  <a:pt x="173" y="0"/>
                </a:lnTo>
                <a:lnTo>
                  <a:pt x="0" y="33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6" name="Line 27"/>
          <p:cNvSpPr>
            <a:spLocks noChangeShapeType="1"/>
          </p:cNvSpPr>
          <p:nvPr/>
        </p:nvSpPr>
        <p:spPr bwMode="auto">
          <a:xfrm>
            <a:off x="4251325" y="3524250"/>
            <a:ext cx="2651125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7" name="Freeform 28"/>
          <p:cNvSpPr>
            <a:spLocks/>
          </p:cNvSpPr>
          <p:nvPr/>
        </p:nvSpPr>
        <p:spPr bwMode="auto">
          <a:xfrm>
            <a:off x="4581525" y="2779713"/>
            <a:ext cx="2320925" cy="368300"/>
          </a:xfrm>
          <a:custGeom>
            <a:avLst/>
            <a:gdLst>
              <a:gd name="T0" fmla="*/ 2147483647 w 1462"/>
              <a:gd name="T1" fmla="*/ 2147483647 h 232"/>
              <a:gd name="T2" fmla="*/ 2147483647 w 1462"/>
              <a:gd name="T3" fmla="*/ 2147483647 h 232"/>
              <a:gd name="T4" fmla="*/ 0 w 1462"/>
              <a:gd name="T5" fmla="*/ 0 h 232"/>
              <a:gd name="T6" fmla="*/ 0 60000 65536"/>
              <a:gd name="T7" fmla="*/ 0 60000 65536"/>
              <a:gd name="T8" fmla="*/ 0 60000 65536"/>
              <a:gd name="T9" fmla="*/ 0 w 1462"/>
              <a:gd name="T10" fmla="*/ 0 h 232"/>
              <a:gd name="T11" fmla="*/ 1462 w 1462"/>
              <a:gd name="T12" fmla="*/ 232 h 2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2" h="232">
                <a:moveTo>
                  <a:pt x="1462" y="232"/>
                </a:moveTo>
                <a:lnTo>
                  <a:pt x="709" y="232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8" name="Line 29"/>
          <p:cNvSpPr>
            <a:spLocks noChangeShapeType="1"/>
          </p:cNvSpPr>
          <p:nvPr/>
        </p:nvSpPr>
        <p:spPr bwMode="auto">
          <a:xfrm>
            <a:off x="6354763" y="1520825"/>
            <a:ext cx="439737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19" name="Line 30"/>
          <p:cNvSpPr>
            <a:spLocks noChangeShapeType="1"/>
          </p:cNvSpPr>
          <p:nvPr/>
        </p:nvSpPr>
        <p:spPr bwMode="auto">
          <a:xfrm>
            <a:off x="4502150" y="1958975"/>
            <a:ext cx="22923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20" name="Line 31"/>
          <p:cNvSpPr>
            <a:spLocks noChangeShapeType="1"/>
          </p:cNvSpPr>
          <p:nvPr/>
        </p:nvSpPr>
        <p:spPr bwMode="auto">
          <a:xfrm>
            <a:off x="4535488" y="5891213"/>
            <a:ext cx="2259012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21" name="Line 32"/>
          <p:cNvSpPr>
            <a:spLocks noChangeShapeType="1"/>
          </p:cNvSpPr>
          <p:nvPr/>
        </p:nvSpPr>
        <p:spPr bwMode="auto">
          <a:xfrm>
            <a:off x="1830388" y="5548313"/>
            <a:ext cx="1482725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22" name="Line 33"/>
          <p:cNvSpPr>
            <a:spLocks noChangeShapeType="1"/>
          </p:cNvSpPr>
          <p:nvPr/>
        </p:nvSpPr>
        <p:spPr bwMode="auto">
          <a:xfrm>
            <a:off x="1001713" y="6015038"/>
            <a:ext cx="2292350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23" name="Line 34"/>
          <p:cNvSpPr>
            <a:spLocks noChangeShapeType="1"/>
          </p:cNvSpPr>
          <p:nvPr/>
        </p:nvSpPr>
        <p:spPr bwMode="auto">
          <a:xfrm>
            <a:off x="2095500" y="5745163"/>
            <a:ext cx="1111250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24" name="Line 35"/>
          <p:cNvSpPr>
            <a:spLocks noChangeShapeType="1"/>
          </p:cNvSpPr>
          <p:nvPr/>
        </p:nvSpPr>
        <p:spPr bwMode="auto">
          <a:xfrm>
            <a:off x="4324350" y="4889500"/>
            <a:ext cx="24701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25" name="Freeform 22"/>
          <p:cNvSpPr>
            <a:spLocks/>
          </p:cNvSpPr>
          <p:nvPr/>
        </p:nvSpPr>
        <p:spPr bwMode="auto">
          <a:xfrm>
            <a:off x="1903413" y="3255963"/>
            <a:ext cx="1719262" cy="1416050"/>
          </a:xfrm>
          <a:custGeom>
            <a:avLst/>
            <a:gdLst>
              <a:gd name="T0" fmla="*/ 2147483647 w 1083"/>
              <a:gd name="T1" fmla="*/ 2147483647 h 892"/>
              <a:gd name="T2" fmla="*/ 2147483647 w 1083"/>
              <a:gd name="T3" fmla="*/ 0 h 892"/>
              <a:gd name="T4" fmla="*/ 0 w 1083"/>
              <a:gd name="T5" fmla="*/ 0 h 892"/>
              <a:gd name="T6" fmla="*/ 0 60000 65536"/>
              <a:gd name="T7" fmla="*/ 0 60000 65536"/>
              <a:gd name="T8" fmla="*/ 0 60000 65536"/>
              <a:gd name="T9" fmla="*/ 0 w 1083"/>
              <a:gd name="T10" fmla="*/ 0 h 892"/>
              <a:gd name="T11" fmla="*/ 1083 w 1083"/>
              <a:gd name="T12" fmla="*/ 892 h 8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3" h="892">
                <a:moveTo>
                  <a:pt x="1083" y="892"/>
                </a:moveTo>
                <a:lnTo>
                  <a:pt x="262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26" name="Freeform 23"/>
          <p:cNvSpPr>
            <a:spLocks/>
          </p:cNvSpPr>
          <p:nvPr/>
        </p:nvSpPr>
        <p:spPr bwMode="auto">
          <a:xfrm>
            <a:off x="1633538" y="3595688"/>
            <a:ext cx="1978025" cy="1220787"/>
          </a:xfrm>
          <a:custGeom>
            <a:avLst/>
            <a:gdLst>
              <a:gd name="T0" fmla="*/ 2147483647 w 1246"/>
              <a:gd name="T1" fmla="*/ 2147483647 h 769"/>
              <a:gd name="T2" fmla="*/ 2147483647 w 1246"/>
              <a:gd name="T3" fmla="*/ 0 h 769"/>
              <a:gd name="T4" fmla="*/ 0 w 1246"/>
              <a:gd name="T5" fmla="*/ 0 h 769"/>
              <a:gd name="T6" fmla="*/ 0 60000 65536"/>
              <a:gd name="T7" fmla="*/ 0 60000 65536"/>
              <a:gd name="T8" fmla="*/ 0 60000 65536"/>
              <a:gd name="T9" fmla="*/ 0 w 1246"/>
              <a:gd name="T10" fmla="*/ 0 h 769"/>
              <a:gd name="T11" fmla="*/ 1246 w 1246"/>
              <a:gd name="T12" fmla="*/ 769 h 7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6" h="769">
                <a:moveTo>
                  <a:pt x="1246" y="769"/>
                </a:moveTo>
                <a:lnTo>
                  <a:pt x="432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27" name="Freeform 24"/>
          <p:cNvSpPr>
            <a:spLocks/>
          </p:cNvSpPr>
          <p:nvPr/>
        </p:nvSpPr>
        <p:spPr bwMode="auto">
          <a:xfrm>
            <a:off x="1944688" y="3798888"/>
            <a:ext cx="1476375" cy="1250950"/>
          </a:xfrm>
          <a:custGeom>
            <a:avLst/>
            <a:gdLst>
              <a:gd name="T0" fmla="*/ 2147483647 w 930"/>
              <a:gd name="T1" fmla="*/ 2147483647 h 788"/>
              <a:gd name="T2" fmla="*/ 2147483647 w 930"/>
              <a:gd name="T3" fmla="*/ 0 h 788"/>
              <a:gd name="T4" fmla="*/ 0 w 930"/>
              <a:gd name="T5" fmla="*/ 0 h 788"/>
              <a:gd name="T6" fmla="*/ 0 60000 65536"/>
              <a:gd name="T7" fmla="*/ 0 60000 65536"/>
              <a:gd name="T8" fmla="*/ 0 60000 65536"/>
              <a:gd name="T9" fmla="*/ 0 w 930"/>
              <a:gd name="T10" fmla="*/ 0 h 788"/>
              <a:gd name="T11" fmla="*/ 930 w 930"/>
              <a:gd name="T12" fmla="*/ 788 h 7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30" h="788">
                <a:moveTo>
                  <a:pt x="930" y="788"/>
                </a:moveTo>
                <a:lnTo>
                  <a:pt x="236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28" name="Freeform 25"/>
          <p:cNvSpPr>
            <a:spLocks/>
          </p:cNvSpPr>
          <p:nvPr/>
        </p:nvSpPr>
        <p:spPr bwMode="auto">
          <a:xfrm>
            <a:off x="1811338" y="4616450"/>
            <a:ext cx="2114550" cy="1119188"/>
          </a:xfrm>
          <a:custGeom>
            <a:avLst/>
            <a:gdLst>
              <a:gd name="T0" fmla="*/ 2147483647 w 1332"/>
              <a:gd name="T1" fmla="*/ 2147483647 h 705"/>
              <a:gd name="T2" fmla="*/ 2147483647 w 1332"/>
              <a:gd name="T3" fmla="*/ 0 h 705"/>
              <a:gd name="T4" fmla="*/ 0 w 1332"/>
              <a:gd name="T5" fmla="*/ 0 h 705"/>
              <a:gd name="T6" fmla="*/ 0 60000 65536"/>
              <a:gd name="T7" fmla="*/ 0 60000 65536"/>
              <a:gd name="T8" fmla="*/ 0 60000 65536"/>
              <a:gd name="T9" fmla="*/ 0 w 1332"/>
              <a:gd name="T10" fmla="*/ 0 h 705"/>
              <a:gd name="T11" fmla="*/ 1332 w 1332"/>
              <a:gd name="T12" fmla="*/ 705 h 7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32" h="705">
                <a:moveTo>
                  <a:pt x="1332" y="705"/>
                </a:moveTo>
                <a:lnTo>
                  <a:pt x="32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29" name="Freeform 26"/>
          <p:cNvSpPr>
            <a:spLocks/>
          </p:cNvSpPr>
          <p:nvPr/>
        </p:nvSpPr>
        <p:spPr bwMode="auto">
          <a:xfrm>
            <a:off x="5495925" y="3895725"/>
            <a:ext cx="1406525" cy="523875"/>
          </a:xfrm>
          <a:custGeom>
            <a:avLst/>
            <a:gdLst>
              <a:gd name="T0" fmla="*/ 2147483647 w 886"/>
              <a:gd name="T1" fmla="*/ 0 h 330"/>
              <a:gd name="T2" fmla="*/ 2147483647 w 886"/>
              <a:gd name="T3" fmla="*/ 0 h 330"/>
              <a:gd name="T4" fmla="*/ 0 w 886"/>
              <a:gd name="T5" fmla="*/ 2147483647 h 330"/>
              <a:gd name="T6" fmla="*/ 0 60000 65536"/>
              <a:gd name="T7" fmla="*/ 0 60000 65536"/>
              <a:gd name="T8" fmla="*/ 0 60000 65536"/>
              <a:gd name="T9" fmla="*/ 0 w 886"/>
              <a:gd name="T10" fmla="*/ 0 h 330"/>
              <a:gd name="T11" fmla="*/ 886 w 886"/>
              <a:gd name="T12" fmla="*/ 330 h 3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86" h="330">
                <a:moveTo>
                  <a:pt x="886" y="0"/>
                </a:moveTo>
                <a:lnTo>
                  <a:pt x="173" y="0"/>
                </a:lnTo>
                <a:lnTo>
                  <a:pt x="0" y="33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30" name="Line 27"/>
          <p:cNvSpPr>
            <a:spLocks noChangeShapeType="1"/>
          </p:cNvSpPr>
          <p:nvPr/>
        </p:nvSpPr>
        <p:spPr bwMode="auto">
          <a:xfrm>
            <a:off x="4251325" y="3524250"/>
            <a:ext cx="26511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31" name="Freeform 28"/>
          <p:cNvSpPr>
            <a:spLocks/>
          </p:cNvSpPr>
          <p:nvPr/>
        </p:nvSpPr>
        <p:spPr bwMode="auto">
          <a:xfrm>
            <a:off x="4581525" y="2779713"/>
            <a:ext cx="2320925" cy="368300"/>
          </a:xfrm>
          <a:custGeom>
            <a:avLst/>
            <a:gdLst>
              <a:gd name="T0" fmla="*/ 2147483647 w 1462"/>
              <a:gd name="T1" fmla="*/ 2147483647 h 232"/>
              <a:gd name="T2" fmla="*/ 2147483647 w 1462"/>
              <a:gd name="T3" fmla="*/ 2147483647 h 232"/>
              <a:gd name="T4" fmla="*/ 0 w 1462"/>
              <a:gd name="T5" fmla="*/ 0 h 232"/>
              <a:gd name="T6" fmla="*/ 0 60000 65536"/>
              <a:gd name="T7" fmla="*/ 0 60000 65536"/>
              <a:gd name="T8" fmla="*/ 0 60000 65536"/>
              <a:gd name="T9" fmla="*/ 0 w 1462"/>
              <a:gd name="T10" fmla="*/ 0 h 232"/>
              <a:gd name="T11" fmla="*/ 1462 w 1462"/>
              <a:gd name="T12" fmla="*/ 232 h 2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62" h="232">
                <a:moveTo>
                  <a:pt x="1462" y="232"/>
                </a:moveTo>
                <a:lnTo>
                  <a:pt x="709" y="232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32" name="Line 29"/>
          <p:cNvSpPr>
            <a:spLocks noChangeShapeType="1"/>
          </p:cNvSpPr>
          <p:nvPr/>
        </p:nvSpPr>
        <p:spPr bwMode="auto">
          <a:xfrm>
            <a:off x="6354763" y="1522413"/>
            <a:ext cx="4397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33" name="Line 30"/>
          <p:cNvSpPr>
            <a:spLocks noChangeShapeType="1"/>
          </p:cNvSpPr>
          <p:nvPr/>
        </p:nvSpPr>
        <p:spPr bwMode="auto">
          <a:xfrm>
            <a:off x="4497388" y="1955800"/>
            <a:ext cx="22923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34" name="Line 32"/>
          <p:cNvSpPr>
            <a:spLocks noChangeShapeType="1"/>
          </p:cNvSpPr>
          <p:nvPr/>
        </p:nvSpPr>
        <p:spPr bwMode="auto">
          <a:xfrm>
            <a:off x="1830388" y="5546725"/>
            <a:ext cx="14827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35" name="Line 33"/>
          <p:cNvSpPr>
            <a:spLocks noChangeShapeType="1"/>
          </p:cNvSpPr>
          <p:nvPr/>
        </p:nvSpPr>
        <p:spPr bwMode="auto">
          <a:xfrm>
            <a:off x="976313" y="6016625"/>
            <a:ext cx="23304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36" name="Line 34"/>
          <p:cNvSpPr>
            <a:spLocks noChangeShapeType="1"/>
          </p:cNvSpPr>
          <p:nvPr/>
        </p:nvSpPr>
        <p:spPr bwMode="auto">
          <a:xfrm>
            <a:off x="2135188" y="5741988"/>
            <a:ext cx="10715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37" name="Line 35"/>
          <p:cNvSpPr>
            <a:spLocks noChangeShapeType="1"/>
          </p:cNvSpPr>
          <p:nvPr/>
        </p:nvSpPr>
        <p:spPr bwMode="auto">
          <a:xfrm>
            <a:off x="4324350" y="4886325"/>
            <a:ext cx="24701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38" name="Line 36"/>
          <p:cNvSpPr>
            <a:spLocks noChangeShapeType="1"/>
          </p:cNvSpPr>
          <p:nvPr/>
        </p:nvSpPr>
        <p:spPr bwMode="auto">
          <a:xfrm flipV="1">
            <a:off x="4616450" y="5891213"/>
            <a:ext cx="131763" cy="4603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39" name="Line 36"/>
          <p:cNvSpPr>
            <a:spLocks noChangeShapeType="1"/>
          </p:cNvSpPr>
          <p:nvPr/>
        </p:nvSpPr>
        <p:spPr bwMode="auto">
          <a:xfrm flipV="1">
            <a:off x="4619625" y="5891213"/>
            <a:ext cx="131763" cy="460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40" name="TextBox 83"/>
          <p:cNvSpPr txBox="1">
            <a:spLocks noChangeArrowheads="1"/>
          </p:cNvSpPr>
          <p:nvPr/>
        </p:nvSpPr>
        <p:spPr bwMode="auto">
          <a:xfrm>
            <a:off x="490538" y="3178175"/>
            <a:ext cx="14636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    Stratified squamous</a:t>
            </a:r>
          </a:p>
          <a:p>
            <a:r>
              <a:rPr lang="en-US" sz="1000" b="1"/>
              <a:t>    epithelium</a:t>
            </a:r>
          </a:p>
        </p:txBody>
      </p:sp>
      <p:sp>
        <p:nvSpPr>
          <p:cNvPr id="8241" name="TextBox 85"/>
          <p:cNvSpPr txBox="1">
            <a:spLocks noChangeArrowheads="1"/>
          </p:cNvSpPr>
          <p:nvPr/>
        </p:nvSpPr>
        <p:spPr bwMode="auto">
          <a:xfrm>
            <a:off x="642938" y="4543425"/>
            <a:ext cx="118586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Esophageal gland</a:t>
            </a:r>
          </a:p>
        </p:txBody>
      </p:sp>
      <p:sp>
        <p:nvSpPr>
          <p:cNvPr id="8242" name="TextBox 86"/>
          <p:cNvSpPr txBox="1">
            <a:spLocks noChangeArrowheads="1"/>
          </p:cNvSpPr>
          <p:nvPr/>
        </p:nvSpPr>
        <p:spPr bwMode="auto">
          <a:xfrm>
            <a:off x="496888" y="5295900"/>
            <a:ext cx="14319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Muscularis externa:    </a:t>
            </a:r>
          </a:p>
        </p:txBody>
      </p:sp>
      <p:sp>
        <p:nvSpPr>
          <p:cNvPr id="8243" name="TextBox 88"/>
          <p:cNvSpPr txBox="1">
            <a:spLocks noChangeArrowheads="1"/>
          </p:cNvSpPr>
          <p:nvPr/>
        </p:nvSpPr>
        <p:spPr bwMode="auto">
          <a:xfrm>
            <a:off x="663575" y="5459413"/>
            <a:ext cx="12319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Inner circular layer</a:t>
            </a:r>
          </a:p>
        </p:txBody>
      </p:sp>
      <p:sp>
        <p:nvSpPr>
          <p:cNvPr id="8244" name="Line 31"/>
          <p:cNvSpPr>
            <a:spLocks noChangeShapeType="1"/>
          </p:cNvSpPr>
          <p:nvPr/>
        </p:nvSpPr>
        <p:spPr bwMode="auto">
          <a:xfrm>
            <a:off x="4535488" y="5889625"/>
            <a:ext cx="2259012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51" descr="sal03717_25_21"/>
          <p:cNvPicPr>
            <a:picLocks noChangeAspect="1" noChangeArrowheads="1"/>
          </p:cNvPicPr>
          <p:nvPr/>
        </p:nvPicPr>
        <p:blipFill>
          <a:blip r:embed="rId2"/>
          <a:srcRect b="8482"/>
          <a:stretch>
            <a:fillRect/>
          </a:stretch>
        </p:blipFill>
        <p:spPr bwMode="auto">
          <a:xfrm>
            <a:off x="877888" y="579438"/>
            <a:ext cx="7388225" cy="596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2544763" y="317500"/>
            <a:ext cx="40544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28676" name="Rectangle 173"/>
          <p:cNvSpPr>
            <a:spLocks noChangeArrowheads="1"/>
          </p:cNvSpPr>
          <p:nvPr/>
        </p:nvSpPr>
        <p:spPr bwMode="auto">
          <a:xfrm>
            <a:off x="1087438" y="1274763"/>
            <a:ext cx="4270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 b="1">
                <a:solidFill>
                  <a:srgbClr val="000000"/>
                </a:solidFill>
              </a:rPr>
              <a:t>  Body</a:t>
            </a:r>
            <a:endParaRPr lang="en-US" b="1"/>
          </a:p>
        </p:txBody>
      </p:sp>
      <p:sp>
        <p:nvSpPr>
          <p:cNvPr id="28677" name="Rectangle 174"/>
          <p:cNvSpPr>
            <a:spLocks noChangeArrowheads="1"/>
          </p:cNvSpPr>
          <p:nvPr/>
        </p:nvSpPr>
        <p:spPr bwMode="auto">
          <a:xfrm>
            <a:off x="1079500" y="1431925"/>
            <a:ext cx="4191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 b="1">
                <a:solidFill>
                  <a:srgbClr val="000000"/>
                </a:solidFill>
              </a:rPr>
              <a:t>  Head</a:t>
            </a:r>
            <a:endParaRPr lang="en-US" b="1"/>
          </a:p>
        </p:txBody>
      </p:sp>
      <p:sp>
        <p:nvSpPr>
          <p:cNvPr id="28678" name="Rectangle 226"/>
          <p:cNvSpPr>
            <a:spLocks noChangeArrowheads="1"/>
          </p:cNvSpPr>
          <p:nvPr/>
        </p:nvSpPr>
        <p:spPr bwMode="auto">
          <a:xfrm>
            <a:off x="6353175" y="4284663"/>
            <a:ext cx="4270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 b="1">
                <a:solidFill>
                  <a:srgbClr val="000000"/>
                </a:solidFill>
              </a:rPr>
              <a:t>  Body</a:t>
            </a:r>
            <a:endParaRPr lang="en-US" b="1"/>
          </a:p>
        </p:txBody>
      </p:sp>
      <p:sp>
        <p:nvSpPr>
          <p:cNvPr id="28679" name="Rectangle 227"/>
          <p:cNvSpPr>
            <a:spLocks noChangeArrowheads="1"/>
          </p:cNvSpPr>
          <p:nvPr/>
        </p:nvSpPr>
        <p:spPr bwMode="auto">
          <a:xfrm>
            <a:off x="6353175" y="4433888"/>
            <a:ext cx="4191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100" b="1">
                <a:solidFill>
                  <a:srgbClr val="000000"/>
                </a:solidFill>
              </a:rPr>
              <a:t>  Head</a:t>
            </a:r>
            <a:endParaRPr lang="en-US" b="1"/>
          </a:p>
        </p:txBody>
      </p:sp>
      <p:sp>
        <p:nvSpPr>
          <p:cNvPr id="28680" name="Text Box 234"/>
          <p:cNvSpPr txBox="1">
            <a:spLocks noChangeArrowheads="1"/>
          </p:cNvSpPr>
          <p:nvPr/>
        </p:nvSpPr>
        <p:spPr bwMode="auto">
          <a:xfrm>
            <a:off x="4318000" y="1047750"/>
            <a:ext cx="10080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Hepatic ducts</a:t>
            </a:r>
          </a:p>
        </p:txBody>
      </p:sp>
      <p:sp>
        <p:nvSpPr>
          <p:cNvPr id="28681" name="Text Box 235"/>
          <p:cNvSpPr txBox="1">
            <a:spLocks noChangeArrowheads="1"/>
          </p:cNvSpPr>
          <p:nvPr/>
        </p:nvSpPr>
        <p:spPr bwMode="auto">
          <a:xfrm>
            <a:off x="4318000" y="1619250"/>
            <a:ext cx="155892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Common hepatic duct</a:t>
            </a:r>
          </a:p>
        </p:txBody>
      </p:sp>
      <p:sp>
        <p:nvSpPr>
          <p:cNvPr id="28682" name="Text Box 236"/>
          <p:cNvSpPr txBox="1">
            <a:spLocks noChangeArrowheads="1"/>
          </p:cNvSpPr>
          <p:nvPr/>
        </p:nvSpPr>
        <p:spPr bwMode="auto">
          <a:xfrm>
            <a:off x="4318000" y="1885950"/>
            <a:ext cx="8445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Cystic duct</a:t>
            </a:r>
          </a:p>
        </p:txBody>
      </p:sp>
      <p:sp>
        <p:nvSpPr>
          <p:cNvPr id="28683" name="Text Box 237"/>
          <p:cNvSpPr txBox="1">
            <a:spLocks noChangeArrowheads="1"/>
          </p:cNvSpPr>
          <p:nvPr/>
        </p:nvSpPr>
        <p:spPr bwMode="auto">
          <a:xfrm>
            <a:off x="4318000" y="2152650"/>
            <a:ext cx="6810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Bile duct</a:t>
            </a:r>
          </a:p>
        </p:txBody>
      </p:sp>
      <p:sp>
        <p:nvSpPr>
          <p:cNvPr id="28684" name="Text Box 238"/>
          <p:cNvSpPr txBox="1">
            <a:spLocks noChangeArrowheads="1"/>
          </p:cNvSpPr>
          <p:nvPr/>
        </p:nvSpPr>
        <p:spPr bwMode="auto">
          <a:xfrm>
            <a:off x="4318000" y="2457450"/>
            <a:ext cx="1123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Accessory</a:t>
            </a:r>
          </a:p>
          <a:p>
            <a:r>
              <a:rPr lang="en-US" sz="1100" b="1"/>
              <a:t>pancreatic duct</a:t>
            </a:r>
          </a:p>
        </p:txBody>
      </p:sp>
      <p:sp>
        <p:nvSpPr>
          <p:cNvPr id="28685" name="Text Box 239"/>
          <p:cNvSpPr txBox="1">
            <a:spLocks noChangeArrowheads="1"/>
          </p:cNvSpPr>
          <p:nvPr/>
        </p:nvSpPr>
        <p:spPr bwMode="auto">
          <a:xfrm>
            <a:off x="6305550" y="2457450"/>
            <a:ext cx="11318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Pancreatic duct</a:t>
            </a:r>
          </a:p>
        </p:txBody>
      </p:sp>
      <p:sp>
        <p:nvSpPr>
          <p:cNvPr id="28686" name="Text Box 240"/>
          <p:cNvSpPr txBox="1">
            <a:spLocks noChangeArrowheads="1"/>
          </p:cNvSpPr>
          <p:nvPr/>
        </p:nvSpPr>
        <p:spPr bwMode="auto">
          <a:xfrm>
            <a:off x="1050925" y="965200"/>
            <a:ext cx="904875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Gallbladder:</a:t>
            </a:r>
          </a:p>
        </p:txBody>
      </p:sp>
      <p:sp>
        <p:nvSpPr>
          <p:cNvPr id="28687" name="Text Box 241"/>
          <p:cNvSpPr txBox="1">
            <a:spLocks noChangeArrowheads="1"/>
          </p:cNvSpPr>
          <p:nvPr/>
        </p:nvSpPr>
        <p:spPr bwMode="auto">
          <a:xfrm>
            <a:off x="1089025" y="1117600"/>
            <a:ext cx="5032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  Neck</a:t>
            </a:r>
          </a:p>
        </p:txBody>
      </p:sp>
      <p:sp>
        <p:nvSpPr>
          <p:cNvPr id="28688" name="Text Box 242"/>
          <p:cNvSpPr txBox="1">
            <a:spLocks noChangeArrowheads="1"/>
          </p:cNvSpPr>
          <p:nvPr/>
        </p:nvSpPr>
        <p:spPr bwMode="auto">
          <a:xfrm>
            <a:off x="938213" y="3543300"/>
            <a:ext cx="823912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Duodenum</a:t>
            </a:r>
          </a:p>
        </p:txBody>
      </p:sp>
      <p:sp>
        <p:nvSpPr>
          <p:cNvPr id="28689" name="Text Box 243"/>
          <p:cNvSpPr txBox="1">
            <a:spLocks noChangeArrowheads="1"/>
          </p:cNvSpPr>
          <p:nvPr/>
        </p:nvSpPr>
        <p:spPr bwMode="auto">
          <a:xfrm>
            <a:off x="938213" y="3975100"/>
            <a:ext cx="1131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Minor duodenal</a:t>
            </a:r>
          </a:p>
          <a:p>
            <a:r>
              <a:rPr lang="en-US" sz="1100" b="1"/>
              <a:t>papilla</a:t>
            </a:r>
          </a:p>
        </p:txBody>
      </p:sp>
      <p:sp>
        <p:nvSpPr>
          <p:cNvPr id="28690" name="Text Box 244"/>
          <p:cNvSpPr txBox="1">
            <a:spLocks noChangeArrowheads="1"/>
          </p:cNvSpPr>
          <p:nvPr/>
        </p:nvSpPr>
        <p:spPr bwMode="auto">
          <a:xfrm>
            <a:off x="938213" y="4418013"/>
            <a:ext cx="990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Circular folds</a:t>
            </a:r>
          </a:p>
        </p:txBody>
      </p:sp>
      <p:sp>
        <p:nvSpPr>
          <p:cNvPr id="28691" name="Text Box 245"/>
          <p:cNvSpPr txBox="1">
            <a:spLocks noChangeArrowheads="1"/>
          </p:cNvSpPr>
          <p:nvPr/>
        </p:nvSpPr>
        <p:spPr bwMode="auto">
          <a:xfrm>
            <a:off x="938213" y="4711700"/>
            <a:ext cx="1265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Hepatopancreatic</a:t>
            </a:r>
          </a:p>
          <a:p>
            <a:r>
              <a:rPr lang="en-US" sz="1100" b="1"/>
              <a:t>sphincter</a:t>
            </a:r>
          </a:p>
        </p:txBody>
      </p:sp>
      <p:sp>
        <p:nvSpPr>
          <p:cNvPr id="28692" name="Text Box 246"/>
          <p:cNvSpPr txBox="1">
            <a:spLocks noChangeArrowheads="1"/>
          </p:cNvSpPr>
          <p:nvPr/>
        </p:nvSpPr>
        <p:spPr bwMode="auto">
          <a:xfrm>
            <a:off x="938213" y="5105400"/>
            <a:ext cx="1123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Major duodenal</a:t>
            </a:r>
          </a:p>
          <a:p>
            <a:r>
              <a:rPr lang="en-US" sz="1100" b="1"/>
              <a:t>papilla</a:t>
            </a:r>
          </a:p>
        </p:txBody>
      </p:sp>
      <p:sp>
        <p:nvSpPr>
          <p:cNvPr id="28693" name="Text Box 247"/>
          <p:cNvSpPr txBox="1">
            <a:spLocks noChangeArrowheads="1"/>
          </p:cNvSpPr>
          <p:nvPr/>
        </p:nvSpPr>
        <p:spPr bwMode="auto">
          <a:xfrm>
            <a:off x="938213" y="5529263"/>
            <a:ext cx="1265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Hepatopancreatic</a:t>
            </a:r>
          </a:p>
          <a:p>
            <a:r>
              <a:rPr lang="en-US" sz="1100" b="1"/>
              <a:t>ampulla</a:t>
            </a:r>
          </a:p>
        </p:txBody>
      </p:sp>
      <p:sp>
        <p:nvSpPr>
          <p:cNvPr id="28694" name="Text Box 248"/>
          <p:cNvSpPr txBox="1">
            <a:spLocks noChangeArrowheads="1"/>
          </p:cNvSpPr>
          <p:nvPr/>
        </p:nvSpPr>
        <p:spPr bwMode="auto">
          <a:xfrm>
            <a:off x="6864350" y="4741863"/>
            <a:ext cx="1141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Duodenojejunal</a:t>
            </a:r>
          </a:p>
          <a:p>
            <a:r>
              <a:rPr lang="en-US" sz="1100" b="1"/>
              <a:t>flexure</a:t>
            </a:r>
          </a:p>
        </p:txBody>
      </p:sp>
      <p:sp>
        <p:nvSpPr>
          <p:cNvPr id="28695" name="Text Box 249"/>
          <p:cNvSpPr txBox="1">
            <a:spLocks noChangeArrowheads="1"/>
          </p:cNvSpPr>
          <p:nvPr/>
        </p:nvSpPr>
        <p:spPr bwMode="auto">
          <a:xfrm>
            <a:off x="6864350" y="5441950"/>
            <a:ext cx="66675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Jejunum</a:t>
            </a:r>
          </a:p>
        </p:txBody>
      </p:sp>
      <p:sp>
        <p:nvSpPr>
          <p:cNvPr id="28696" name="Text Box 250"/>
          <p:cNvSpPr txBox="1">
            <a:spLocks noChangeArrowheads="1"/>
          </p:cNvSpPr>
          <p:nvPr/>
        </p:nvSpPr>
        <p:spPr bwMode="auto">
          <a:xfrm>
            <a:off x="6335713" y="3963988"/>
            <a:ext cx="7604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Pancreas:</a:t>
            </a:r>
          </a:p>
          <a:p>
            <a:r>
              <a:rPr lang="en-US" sz="1100" b="1"/>
              <a:t>  Tail </a:t>
            </a:r>
          </a:p>
        </p:txBody>
      </p:sp>
      <p:sp>
        <p:nvSpPr>
          <p:cNvPr id="79" name="Freeform 152"/>
          <p:cNvSpPr>
            <a:spLocks/>
          </p:cNvSpPr>
          <p:nvPr/>
        </p:nvSpPr>
        <p:spPr bwMode="auto">
          <a:xfrm>
            <a:off x="2897188" y="4979988"/>
            <a:ext cx="165100" cy="215900"/>
          </a:xfrm>
          <a:custGeom>
            <a:avLst/>
            <a:gdLst>
              <a:gd name="T0" fmla="*/ 262096272 w 104"/>
              <a:gd name="T1" fmla="*/ 282257473 h 136"/>
              <a:gd name="T2" fmla="*/ 146169069 w 104"/>
              <a:gd name="T3" fmla="*/ 342741195 h 136"/>
              <a:gd name="T4" fmla="*/ 0 w 104"/>
              <a:gd name="T5" fmla="*/ 55443437 h 136"/>
              <a:gd name="T6" fmla="*/ 110886892 w 104"/>
              <a:gd name="T7" fmla="*/ 0 h 136"/>
              <a:gd name="T8" fmla="*/ 0 60000 65536"/>
              <a:gd name="T9" fmla="*/ 0 60000 65536"/>
              <a:gd name="T10" fmla="*/ 0 60000 65536"/>
              <a:gd name="T11" fmla="*/ 0 60000 65536"/>
              <a:gd name="T12" fmla="*/ 0 w 104"/>
              <a:gd name="T13" fmla="*/ 0 h 136"/>
              <a:gd name="T14" fmla="*/ 104 w 104"/>
              <a:gd name="T15" fmla="*/ 136 h 1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4" h="136">
                <a:moveTo>
                  <a:pt x="104" y="112"/>
                </a:moveTo>
                <a:lnTo>
                  <a:pt x="58" y="136"/>
                </a:lnTo>
                <a:lnTo>
                  <a:pt x="0" y="22"/>
                </a:lnTo>
                <a:lnTo>
                  <a:pt x="44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0" name="Line 126"/>
          <p:cNvSpPr>
            <a:spLocks noChangeShapeType="1"/>
          </p:cNvSpPr>
          <p:nvPr/>
        </p:nvSpPr>
        <p:spPr bwMode="auto">
          <a:xfrm>
            <a:off x="1763713" y="3648075"/>
            <a:ext cx="968375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1" name="Line 127"/>
          <p:cNvSpPr>
            <a:spLocks noChangeShapeType="1"/>
          </p:cNvSpPr>
          <p:nvPr/>
        </p:nvSpPr>
        <p:spPr bwMode="auto">
          <a:xfrm>
            <a:off x="2001838" y="4067175"/>
            <a:ext cx="879475" cy="18415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2" name="Line 128"/>
          <p:cNvSpPr>
            <a:spLocks noChangeShapeType="1"/>
          </p:cNvSpPr>
          <p:nvPr/>
        </p:nvSpPr>
        <p:spPr bwMode="auto">
          <a:xfrm>
            <a:off x="2163763" y="4810125"/>
            <a:ext cx="1076325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3" name="Line 131"/>
          <p:cNvSpPr>
            <a:spLocks noChangeShapeType="1"/>
          </p:cNvSpPr>
          <p:nvPr/>
        </p:nvSpPr>
        <p:spPr bwMode="auto">
          <a:xfrm>
            <a:off x="1884363" y="4518025"/>
            <a:ext cx="939800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Freeform 132"/>
          <p:cNvSpPr>
            <a:spLocks/>
          </p:cNvSpPr>
          <p:nvPr/>
        </p:nvSpPr>
        <p:spPr bwMode="auto">
          <a:xfrm>
            <a:off x="2030413" y="5102225"/>
            <a:ext cx="914400" cy="88900"/>
          </a:xfrm>
          <a:custGeom>
            <a:avLst/>
            <a:gdLst>
              <a:gd name="T0" fmla="*/ 0 w 576"/>
              <a:gd name="T1" fmla="*/ 141128761 h 56"/>
              <a:gd name="T2" fmla="*/ 1290319850 w 576"/>
              <a:gd name="T3" fmla="*/ 141128761 h 56"/>
              <a:gd name="T4" fmla="*/ 1451609782 w 576"/>
              <a:gd name="T5" fmla="*/ 0 h 56"/>
              <a:gd name="T6" fmla="*/ 0 60000 65536"/>
              <a:gd name="T7" fmla="*/ 0 60000 65536"/>
              <a:gd name="T8" fmla="*/ 0 60000 65536"/>
              <a:gd name="T9" fmla="*/ 0 w 576"/>
              <a:gd name="T10" fmla="*/ 0 h 56"/>
              <a:gd name="T11" fmla="*/ 576 w 576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6" h="56">
                <a:moveTo>
                  <a:pt x="0" y="56"/>
                </a:moveTo>
                <a:lnTo>
                  <a:pt x="512" y="56"/>
                </a:lnTo>
                <a:lnTo>
                  <a:pt x="576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5" name="Freeform 133"/>
          <p:cNvSpPr>
            <a:spLocks/>
          </p:cNvSpPr>
          <p:nvPr/>
        </p:nvSpPr>
        <p:spPr bwMode="auto">
          <a:xfrm>
            <a:off x="1554163" y="1235075"/>
            <a:ext cx="1301750" cy="365125"/>
          </a:xfrm>
          <a:custGeom>
            <a:avLst/>
            <a:gdLst>
              <a:gd name="T0" fmla="*/ 2066528303 w 820"/>
              <a:gd name="T1" fmla="*/ 579635982 h 230"/>
              <a:gd name="T2" fmla="*/ 282257515 w 820"/>
              <a:gd name="T3" fmla="*/ 0 h 230"/>
              <a:gd name="T4" fmla="*/ 0 w 820"/>
              <a:gd name="T5" fmla="*/ 0 h 230"/>
              <a:gd name="T6" fmla="*/ 0 60000 65536"/>
              <a:gd name="T7" fmla="*/ 0 60000 65536"/>
              <a:gd name="T8" fmla="*/ 0 60000 65536"/>
              <a:gd name="T9" fmla="*/ 0 w 820"/>
              <a:gd name="T10" fmla="*/ 0 h 230"/>
              <a:gd name="T11" fmla="*/ 820 w 820"/>
              <a:gd name="T12" fmla="*/ 230 h 2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0" h="230">
                <a:moveTo>
                  <a:pt x="820" y="230"/>
                </a:moveTo>
                <a:lnTo>
                  <a:pt x="112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6" name="Freeform 134"/>
          <p:cNvSpPr>
            <a:spLocks/>
          </p:cNvSpPr>
          <p:nvPr/>
        </p:nvSpPr>
        <p:spPr bwMode="auto">
          <a:xfrm>
            <a:off x="1554163" y="1390650"/>
            <a:ext cx="431800" cy="539750"/>
          </a:xfrm>
          <a:custGeom>
            <a:avLst/>
            <a:gdLst>
              <a:gd name="T0" fmla="*/ 0 w 272"/>
              <a:gd name="T1" fmla="*/ 0 h 340"/>
              <a:gd name="T2" fmla="*/ 277217162 w 272"/>
              <a:gd name="T3" fmla="*/ 0 h 340"/>
              <a:gd name="T4" fmla="*/ 685482391 w 272"/>
              <a:gd name="T5" fmla="*/ 856853214 h 340"/>
              <a:gd name="T6" fmla="*/ 0 60000 65536"/>
              <a:gd name="T7" fmla="*/ 0 60000 65536"/>
              <a:gd name="T8" fmla="*/ 0 60000 65536"/>
              <a:gd name="T9" fmla="*/ 0 w 272"/>
              <a:gd name="T10" fmla="*/ 0 h 340"/>
              <a:gd name="T11" fmla="*/ 272 w 272"/>
              <a:gd name="T12" fmla="*/ 340 h 3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340">
                <a:moveTo>
                  <a:pt x="0" y="0"/>
                </a:moveTo>
                <a:lnTo>
                  <a:pt x="110" y="0"/>
                </a:lnTo>
                <a:lnTo>
                  <a:pt x="272" y="34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7" name="Line 135"/>
          <p:cNvSpPr>
            <a:spLocks noChangeShapeType="1"/>
          </p:cNvSpPr>
          <p:nvPr/>
        </p:nvSpPr>
        <p:spPr bwMode="auto">
          <a:xfrm>
            <a:off x="1376363" y="1609725"/>
            <a:ext cx="1587" cy="727075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8" name="Line 136"/>
          <p:cNvSpPr>
            <a:spLocks noChangeShapeType="1"/>
          </p:cNvSpPr>
          <p:nvPr/>
        </p:nvSpPr>
        <p:spPr bwMode="auto">
          <a:xfrm>
            <a:off x="3325813" y="1971675"/>
            <a:ext cx="920750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9" name="Line 137"/>
          <p:cNvSpPr>
            <a:spLocks noChangeShapeType="1"/>
          </p:cNvSpPr>
          <p:nvPr/>
        </p:nvSpPr>
        <p:spPr bwMode="auto">
          <a:xfrm>
            <a:off x="3360738" y="2241550"/>
            <a:ext cx="885825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0" name="Line 138"/>
          <p:cNvSpPr>
            <a:spLocks noChangeShapeType="1"/>
          </p:cNvSpPr>
          <p:nvPr/>
        </p:nvSpPr>
        <p:spPr bwMode="auto">
          <a:xfrm>
            <a:off x="3468688" y="1704975"/>
            <a:ext cx="777875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1" name="Line 139"/>
          <p:cNvSpPr>
            <a:spLocks noChangeShapeType="1"/>
          </p:cNvSpPr>
          <p:nvPr/>
        </p:nvSpPr>
        <p:spPr bwMode="auto">
          <a:xfrm>
            <a:off x="3233738" y="1133475"/>
            <a:ext cx="1012825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2" name="Line 140"/>
          <p:cNvSpPr>
            <a:spLocks noChangeShapeType="1"/>
          </p:cNvSpPr>
          <p:nvPr/>
        </p:nvSpPr>
        <p:spPr bwMode="auto">
          <a:xfrm flipH="1">
            <a:off x="3589338" y="1139825"/>
            <a:ext cx="254000" cy="98425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3" name="Freeform 141"/>
          <p:cNvSpPr>
            <a:spLocks/>
          </p:cNvSpPr>
          <p:nvPr/>
        </p:nvSpPr>
        <p:spPr bwMode="auto">
          <a:xfrm>
            <a:off x="3773488" y="2543175"/>
            <a:ext cx="495300" cy="1412875"/>
          </a:xfrm>
          <a:custGeom>
            <a:avLst/>
            <a:gdLst>
              <a:gd name="T0" fmla="*/ 0 w 312"/>
              <a:gd name="T1" fmla="*/ 2147483647 h 890"/>
              <a:gd name="T2" fmla="*/ 559474667 w 312"/>
              <a:gd name="T3" fmla="*/ 0 h 890"/>
              <a:gd name="T4" fmla="*/ 786288641 w 312"/>
              <a:gd name="T5" fmla="*/ 0 h 890"/>
              <a:gd name="T6" fmla="*/ 0 60000 65536"/>
              <a:gd name="T7" fmla="*/ 0 60000 65536"/>
              <a:gd name="T8" fmla="*/ 0 60000 65536"/>
              <a:gd name="T9" fmla="*/ 0 w 312"/>
              <a:gd name="T10" fmla="*/ 0 h 890"/>
              <a:gd name="T11" fmla="*/ 312 w 312"/>
              <a:gd name="T12" fmla="*/ 890 h 8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2" h="890">
                <a:moveTo>
                  <a:pt x="0" y="890"/>
                </a:moveTo>
                <a:lnTo>
                  <a:pt x="222" y="0"/>
                </a:lnTo>
                <a:lnTo>
                  <a:pt x="312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4" name="Freeform 143"/>
          <p:cNvSpPr>
            <a:spLocks/>
          </p:cNvSpPr>
          <p:nvPr/>
        </p:nvSpPr>
        <p:spPr bwMode="auto">
          <a:xfrm>
            <a:off x="5916613" y="2543175"/>
            <a:ext cx="342900" cy="857250"/>
          </a:xfrm>
          <a:custGeom>
            <a:avLst/>
            <a:gdLst>
              <a:gd name="T0" fmla="*/ 0 w 216"/>
              <a:gd name="T1" fmla="*/ 1360884157 h 540"/>
              <a:gd name="T2" fmla="*/ 317539697 w 216"/>
              <a:gd name="T3" fmla="*/ 0 h 540"/>
              <a:gd name="T4" fmla="*/ 544353795 w 216"/>
              <a:gd name="T5" fmla="*/ 0 h 540"/>
              <a:gd name="T6" fmla="*/ 0 60000 65536"/>
              <a:gd name="T7" fmla="*/ 0 60000 65536"/>
              <a:gd name="T8" fmla="*/ 0 60000 65536"/>
              <a:gd name="T9" fmla="*/ 0 w 216"/>
              <a:gd name="T10" fmla="*/ 0 h 540"/>
              <a:gd name="T11" fmla="*/ 216 w 216"/>
              <a:gd name="T12" fmla="*/ 540 h 5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" h="540">
                <a:moveTo>
                  <a:pt x="0" y="540"/>
                </a:moveTo>
                <a:lnTo>
                  <a:pt x="126" y="0"/>
                </a:lnTo>
                <a:lnTo>
                  <a:pt x="216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5" name="Freeform 144"/>
          <p:cNvSpPr>
            <a:spLocks/>
          </p:cNvSpPr>
          <p:nvPr/>
        </p:nvSpPr>
        <p:spPr bwMode="auto">
          <a:xfrm>
            <a:off x="6726238" y="3238500"/>
            <a:ext cx="1012825" cy="968375"/>
          </a:xfrm>
          <a:custGeom>
            <a:avLst/>
            <a:gdLst>
              <a:gd name="T0" fmla="*/ 0 w 680"/>
              <a:gd name="T1" fmla="*/ 1537295094 h 610"/>
              <a:gd name="T2" fmla="*/ 635079345 w 680"/>
              <a:gd name="T3" fmla="*/ 1537295094 h 610"/>
              <a:gd name="T4" fmla="*/ 1713706428 w 680"/>
              <a:gd name="T5" fmla="*/ 0 h 610"/>
              <a:gd name="T6" fmla="*/ 0 60000 65536"/>
              <a:gd name="T7" fmla="*/ 0 60000 65536"/>
              <a:gd name="T8" fmla="*/ 0 60000 65536"/>
              <a:gd name="T9" fmla="*/ 0 w 680"/>
              <a:gd name="T10" fmla="*/ 0 h 610"/>
              <a:gd name="T11" fmla="*/ 680 w 680"/>
              <a:gd name="T12" fmla="*/ 610 h 6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0" h="610">
                <a:moveTo>
                  <a:pt x="0" y="610"/>
                </a:moveTo>
                <a:lnTo>
                  <a:pt x="252" y="610"/>
                </a:lnTo>
                <a:lnTo>
                  <a:pt x="68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6" name="Freeform 145"/>
          <p:cNvSpPr>
            <a:spLocks/>
          </p:cNvSpPr>
          <p:nvPr/>
        </p:nvSpPr>
        <p:spPr bwMode="auto">
          <a:xfrm>
            <a:off x="5792788" y="3867150"/>
            <a:ext cx="590550" cy="511175"/>
          </a:xfrm>
          <a:custGeom>
            <a:avLst/>
            <a:gdLst>
              <a:gd name="T0" fmla="*/ 937498214 w 372"/>
              <a:gd name="T1" fmla="*/ 811490203 h 322"/>
              <a:gd name="T2" fmla="*/ 614918122 w 372"/>
              <a:gd name="T3" fmla="*/ 811490203 h 322"/>
              <a:gd name="T4" fmla="*/ 0 w 372"/>
              <a:gd name="T5" fmla="*/ 0 h 322"/>
              <a:gd name="T6" fmla="*/ 0 60000 65536"/>
              <a:gd name="T7" fmla="*/ 0 60000 65536"/>
              <a:gd name="T8" fmla="*/ 0 60000 65536"/>
              <a:gd name="T9" fmla="*/ 0 w 372"/>
              <a:gd name="T10" fmla="*/ 0 h 322"/>
              <a:gd name="T11" fmla="*/ 372 w 372"/>
              <a:gd name="T12" fmla="*/ 322 h 3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2" h="322">
                <a:moveTo>
                  <a:pt x="372" y="322"/>
                </a:moveTo>
                <a:lnTo>
                  <a:pt x="244" y="322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7" name="Line 146"/>
          <p:cNvSpPr>
            <a:spLocks noChangeShapeType="1"/>
          </p:cNvSpPr>
          <p:nvPr/>
        </p:nvSpPr>
        <p:spPr bwMode="auto">
          <a:xfrm flipH="1">
            <a:off x="4646613" y="4511675"/>
            <a:ext cx="1736725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8" name="Line 147"/>
          <p:cNvSpPr>
            <a:spLocks noChangeShapeType="1"/>
          </p:cNvSpPr>
          <p:nvPr/>
        </p:nvSpPr>
        <p:spPr bwMode="auto">
          <a:xfrm>
            <a:off x="6303963" y="5530850"/>
            <a:ext cx="530225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9" name="Line 148"/>
          <p:cNvSpPr>
            <a:spLocks noChangeShapeType="1"/>
          </p:cNvSpPr>
          <p:nvPr/>
        </p:nvSpPr>
        <p:spPr bwMode="auto">
          <a:xfrm>
            <a:off x="5910263" y="4826000"/>
            <a:ext cx="923925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0" name="Line 153"/>
          <p:cNvSpPr>
            <a:spLocks noChangeShapeType="1"/>
          </p:cNvSpPr>
          <p:nvPr/>
        </p:nvSpPr>
        <p:spPr bwMode="auto">
          <a:xfrm flipH="1" flipV="1">
            <a:off x="2665413" y="4518025"/>
            <a:ext cx="104775" cy="9525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1" name="Freeform 155"/>
          <p:cNvSpPr>
            <a:spLocks/>
          </p:cNvSpPr>
          <p:nvPr/>
        </p:nvSpPr>
        <p:spPr bwMode="auto">
          <a:xfrm>
            <a:off x="2154238" y="4981575"/>
            <a:ext cx="1235075" cy="641350"/>
          </a:xfrm>
          <a:custGeom>
            <a:avLst/>
            <a:gdLst>
              <a:gd name="T0" fmla="*/ 0 w 778"/>
              <a:gd name="T1" fmla="*/ 1018143214 h 404"/>
              <a:gd name="T2" fmla="*/ 1290319992 w 778"/>
              <a:gd name="T3" fmla="*/ 1018143214 h 404"/>
              <a:gd name="T4" fmla="*/ 1960681741 w 778"/>
              <a:gd name="T5" fmla="*/ 0 h 404"/>
              <a:gd name="T6" fmla="*/ 0 60000 65536"/>
              <a:gd name="T7" fmla="*/ 0 60000 65536"/>
              <a:gd name="T8" fmla="*/ 0 60000 65536"/>
              <a:gd name="T9" fmla="*/ 0 w 778"/>
              <a:gd name="T10" fmla="*/ 0 h 404"/>
              <a:gd name="T11" fmla="*/ 778 w 778"/>
              <a:gd name="T12" fmla="*/ 404 h 4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8" h="404">
                <a:moveTo>
                  <a:pt x="0" y="404"/>
                </a:moveTo>
                <a:lnTo>
                  <a:pt x="512" y="404"/>
                </a:lnTo>
                <a:lnTo>
                  <a:pt x="778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" name="Freeform 157"/>
          <p:cNvSpPr>
            <a:spLocks/>
          </p:cNvSpPr>
          <p:nvPr/>
        </p:nvSpPr>
        <p:spPr bwMode="auto">
          <a:xfrm>
            <a:off x="3189288" y="4765675"/>
            <a:ext cx="400050" cy="330200"/>
          </a:xfrm>
          <a:custGeom>
            <a:avLst/>
            <a:gdLst>
              <a:gd name="T0" fmla="*/ 564515062 w 252"/>
              <a:gd name="T1" fmla="*/ 0 h 208"/>
              <a:gd name="T2" fmla="*/ 635079420 w 252"/>
              <a:gd name="T3" fmla="*/ 105846581 h 208"/>
              <a:gd name="T4" fmla="*/ 70564383 w 252"/>
              <a:gd name="T5" fmla="*/ 524192545 h 208"/>
              <a:gd name="T6" fmla="*/ 0 w 252"/>
              <a:gd name="T7" fmla="*/ 418346013 h 208"/>
              <a:gd name="T8" fmla="*/ 0 60000 65536"/>
              <a:gd name="T9" fmla="*/ 0 60000 65536"/>
              <a:gd name="T10" fmla="*/ 0 60000 65536"/>
              <a:gd name="T11" fmla="*/ 0 60000 65536"/>
              <a:gd name="T12" fmla="*/ 0 w 252"/>
              <a:gd name="T13" fmla="*/ 0 h 208"/>
              <a:gd name="T14" fmla="*/ 252 w 252"/>
              <a:gd name="T15" fmla="*/ 208 h 2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2" h="208">
                <a:moveTo>
                  <a:pt x="224" y="0"/>
                </a:moveTo>
                <a:lnTo>
                  <a:pt x="252" y="42"/>
                </a:lnTo>
                <a:lnTo>
                  <a:pt x="28" y="208"/>
                </a:lnTo>
                <a:lnTo>
                  <a:pt x="0" y="166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3" name="Freeform 149"/>
          <p:cNvSpPr>
            <a:spLocks/>
          </p:cNvSpPr>
          <p:nvPr/>
        </p:nvSpPr>
        <p:spPr bwMode="auto">
          <a:xfrm>
            <a:off x="2894013" y="4176713"/>
            <a:ext cx="79375" cy="184150"/>
          </a:xfrm>
          <a:custGeom>
            <a:avLst/>
            <a:gdLst>
              <a:gd name="T0" fmla="*/ 126007824 w 50"/>
              <a:gd name="T1" fmla="*/ 292338147 h 116"/>
              <a:gd name="T2" fmla="*/ 0 w 50"/>
              <a:gd name="T3" fmla="*/ 292338147 h 116"/>
              <a:gd name="T4" fmla="*/ 0 w 50"/>
              <a:gd name="T5" fmla="*/ 0 h 116"/>
              <a:gd name="T6" fmla="*/ 126007824 w 50"/>
              <a:gd name="T7" fmla="*/ 0 h 116"/>
              <a:gd name="T8" fmla="*/ 0 60000 65536"/>
              <a:gd name="T9" fmla="*/ 0 60000 65536"/>
              <a:gd name="T10" fmla="*/ 0 60000 65536"/>
              <a:gd name="T11" fmla="*/ 0 60000 65536"/>
              <a:gd name="T12" fmla="*/ 0 w 50"/>
              <a:gd name="T13" fmla="*/ 0 h 116"/>
              <a:gd name="T14" fmla="*/ 50 w 50"/>
              <a:gd name="T15" fmla="*/ 116 h 1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" h="116">
                <a:moveTo>
                  <a:pt x="50" y="116"/>
                </a:moveTo>
                <a:lnTo>
                  <a:pt x="0" y="116"/>
                </a:lnTo>
                <a:lnTo>
                  <a:pt x="0" y="0"/>
                </a:lnTo>
                <a:lnTo>
                  <a:pt x="5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722" name="Freeform 152"/>
          <p:cNvSpPr>
            <a:spLocks/>
          </p:cNvSpPr>
          <p:nvPr/>
        </p:nvSpPr>
        <p:spPr bwMode="auto">
          <a:xfrm>
            <a:off x="2897188" y="4979988"/>
            <a:ext cx="165100" cy="215900"/>
          </a:xfrm>
          <a:custGeom>
            <a:avLst/>
            <a:gdLst>
              <a:gd name="T0" fmla="*/ 2147483647 w 104"/>
              <a:gd name="T1" fmla="*/ 2147483647 h 136"/>
              <a:gd name="T2" fmla="*/ 2147483647 w 104"/>
              <a:gd name="T3" fmla="*/ 2147483647 h 136"/>
              <a:gd name="T4" fmla="*/ 0 w 104"/>
              <a:gd name="T5" fmla="*/ 2147483647 h 136"/>
              <a:gd name="T6" fmla="*/ 2147483647 w 104"/>
              <a:gd name="T7" fmla="*/ 0 h 136"/>
              <a:gd name="T8" fmla="*/ 0 60000 65536"/>
              <a:gd name="T9" fmla="*/ 0 60000 65536"/>
              <a:gd name="T10" fmla="*/ 0 60000 65536"/>
              <a:gd name="T11" fmla="*/ 0 60000 65536"/>
              <a:gd name="T12" fmla="*/ 0 w 104"/>
              <a:gd name="T13" fmla="*/ 0 h 136"/>
              <a:gd name="T14" fmla="*/ 104 w 104"/>
              <a:gd name="T15" fmla="*/ 136 h 1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4" h="136">
                <a:moveTo>
                  <a:pt x="104" y="112"/>
                </a:moveTo>
                <a:lnTo>
                  <a:pt x="58" y="136"/>
                </a:lnTo>
                <a:lnTo>
                  <a:pt x="0" y="22"/>
                </a:lnTo>
                <a:lnTo>
                  <a:pt x="44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23" name="Line 126"/>
          <p:cNvSpPr>
            <a:spLocks noChangeShapeType="1"/>
          </p:cNvSpPr>
          <p:nvPr/>
        </p:nvSpPr>
        <p:spPr bwMode="auto">
          <a:xfrm>
            <a:off x="1763713" y="3648075"/>
            <a:ext cx="9683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24" name="Line 127"/>
          <p:cNvSpPr>
            <a:spLocks noChangeShapeType="1"/>
          </p:cNvSpPr>
          <p:nvPr/>
        </p:nvSpPr>
        <p:spPr bwMode="auto">
          <a:xfrm>
            <a:off x="2001838" y="4067175"/>
            <a:ext cx="879475" cy="184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25" name="Line 128"/>
          <p:cNvSpPr>
            <a:spLocks noChangeShapeType="1"/>
          </p:cNvSpPr>
          <p:nvPr/>
        </p:nvSpPr>
        <p:spPr bwMode="auto">
          <a:xfrm>
            <a:off x="2163763" y="4810125"/>
            <a:ext cx="10763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26" name="Line 131"/>
          <p:cNvSpPr>
            <a:spLocks noChangeShapeType="1"/>
          </p:cNvSpPr>
          <p:nvPr/>
        </p:nvSpPr>
        <p:spPr bwMode="auto">
          <a:xfrm>
            <a:off x="1884363" y="4518025"/>
            <a:ext cx="9398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27" name="Freeform 132"/>
          <p:cNvSpPr>
            <a:spLocks/>
          </p:cNvSpPr>
          <p:nvPr/>
        </p:nvSpPr>
        <p:spPr bwMode="auto">
          <a:xfrm>
            <a:off x="2030413" y="5102225"/>
            <a:ext cx="914400" cy="88900"/>
          </a:xfrm>
          <a:custGeom>
            <a:avLst/>
            <a:gdLst>
              <a:gd name="T0" fmla="*/ 0 w 576"/>
              <a:gd name="T1" fmla="*/ 2147483647 h 56"/>
              <a:gd name="T2" fmla="*/ 2147483647 w 576"/>
              <a:gd name="T3" fmla="*/ 2147483647 h 56"/>
              <a:gd name="T4" fmla="*/ 2147483647 w 576"/>
              <a:gd name="T5" fmla="*/ 0 h 56"/>
              <a:gd name="T6" fmla="*/ 0 60000 65536"/>
              <a:gd name="T7" fmla="*/ 0 60000 65536"/>
              <a:gd name="T8" fmla="*/ 0 60000 65536"/>
              <a:gd name="T9" fmla="*/ 0 w 576"/>
              <a:gd name="T10" fmla="*/ 0 h 56"/>
              <a:gd name="T11" fmla="*/ 576 w 576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6" h="56">
                <a:moveTo>
                  <a:pt x="0" y="56"/>
                </a:moveTo>
                <a:lnTo>
                  <a:pt x="512" y="56"/>
                </a:lnTo>
                <a:lnTo>
                  <a:pt x="576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28" name="Freeform 133"/>
          <p:cNvSpPr>
            <a:spLocks/>
          </p:cNvSpPr>
          <p:nvPr/>
        </p:nvSpPr>
        <p:spPr bwMode="auto">
          <a:xfrm>
            <a:off x="1554163" y="1235075"/>
            <a:ext cx="1301750" cy="365125"/>
          </a:xfrm>
          <a:custGeom>
            <a:avLst/>
            <a:gdLst>
              <a:gd name="T0" fmla="*/ 2147483647 w 820"/>
              <a:gd name="T1" fmla="*/ 2147483647 h 230"/>
              <a:gd name="T2" fmla="*/ 2147483647 w 820"/>
              <a:gd name="T3" fmla="*/ 0 h 230"/>
              <a:gd name="T4" fmla="*/ 0 w 820"/>
              <a:gd name="T5" fmla="*/ 0 h 230"/>
              <a:gd name="T6" fmla="*/ 0 60000 65536"/>
              <a:gd name="T7" fmla="*/ 0 60000 65536"/>
              <a:gd name="T8" fmla="*/ 0 60000 65536"/>
              <a:gd name="T9" fmla="*/ 0 w 820"/>
              <a:gd name="T10" fmla="*/ 0 h 230"/>
              <a:gd name="T11" fmla="*/ 820 w 820"/>
              <a:gd name="T12" fmla="*/ 230 h 2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0" h="230">
                <a:moveTo>
                  <a:pt x="820" y="230"/>
                </a:moveTo>
                <a:lnTo>
                  <a:pt x="112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29" name="Freeform 134"/>
          <p:cNvSpPr>
            <a:spLocks/>
          </p:cNvSpPr>
          <p:nvPr/>
        </p:nvSpPr>
        <p:spPr bwMode="auto">
          <a:xfrm>
            <a:off x="1554163" y="1390650"/>
            <a:ext cx="431800" cy="539750"/>
          </a:xfrm>
          <a:custGeom>
            <a:avLst/>
            <a:gdLst>
              <a:gd name="T0" fmla="*/ 0 w 272"/>
              <a:gd name="T1" fmla="*/ 0 h 340"/>
              <a:gd name="T2" fmla="*/ 2147483647 w 272"/>
              <a:gd name="T3" fmla="*/ 0 h 340"/>
              <a:gd name="T4" fmla="*/ 2147483647 w 272"/>
              <a:gd name="T5" fmla="*/ 2147483647 h 340"/>
              <a:gd name="T6" fmla="*/ 0 60000 65536"/>
              <a:gd name="T7" fmla="*/ 0 60000 65536"/>
              <a:gd name="T8" fmla="*/ 0 60000 65536"/>
              <a:gd name="T9" fmla="*/ 0 w 272"/>
              <a:gd name="T10" fmla="*/ 0 h 340"/>
              <a:gd name="T11" fmla="*/ 272 w 272"/>
              <a:gd name="T12" fmla="*/ 340 h 3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340">
                <a:moveTo>
                  <a:pt x="0" y="0"/>
                </a:moveTo>
                <a:lnTo>
                  <a:pt x="110" y="0"/>
                </a:lnTo>
                <a:lnTo>
                  <a:pt x="272" y="34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30" name="Line 135"/>
          <p:cNvSpPr>
            <a:spLocks noChangeShapeType="1"/>
          </p:cNvSpPr>
          <p:nvPr/>
        </p:nvSpPr>
        <p:spPr bwMode="auto">
          <a:xfrm>
            <a:off x="1376363" y="1609725"/>
            <a:ext cx="1587" cy="7270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31" name="Line 136"/>
          <p:cNvSpPr>
            <a:spLocks noChangeShapeType="1"/>
          </p:cNvSpPr>
          <p:nvPr/>
        </p:nvSpPr>
        <p:spPr bwMode="auto">
          <a:xfrm>
            <a:off x="3325813" y="1971675"/>
            <a:ext cx="9207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32" name="Line 137"/>
          <p:cNvSpPr>
            <a:spLocks noChangeShapeType="1"/>
          </p:cNvSpPr>
          <p:nvPr/>
        </p:nvSpPr>
        <p:spPr bwMode="auto">
          <a:xfrm>
            <a:off x="3360738" y="2241550"/>
            <a:ext cx="8858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33" name="Line 138"/>
          <p:cNvSpPr>
            <a:spLocks noChangeShapeType="1"/>
          </p:cNvSpPr>
          <p:nvPr/>
        </p:nvSpPr>
        <p:spPr bwMode="auto">
          <a:xfrm>
            <a:off x="3468688" y="1704975"/>
            <a:ext cx="777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34" name="Line 139"/>
          <p:cNvSpPr>
            <a:spLocks noChangeShapeType="1"/>
          </p:cNvSpPr>
          <p:nvPr/>
        </p:nvSpPr>
        <p:spPr bwMode="auto">
          <a:xfrm>
            <a:off x="3233738" y="1133475"/>
            <a:ext cx="10128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35" name="Line 140"/>
          <p:cNvSpPr>
            <a:spLocks noChangeShapeType="1"/>
          </p:cNvSpPr>
          <p:nvPr/>
        </p:nvSpPr>
        <p:spPr bwMode="auto">
          <a:xfrm flipH="1">
            <a:off x="3589338" y="1139825"/>
            <a:ext cx="254000" cy="984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36" name="Freeform 141"/>
          <p:cNvSpPr>
            <a:spLocks/>
          </p:cNvSpPr>
          <p:nvPr/>
        </p:nvSpPr>
        <p:spPr bwMode="auto">
          <a:xfrm>
            <a:off x="3773488" y="2543175"/>
            <a:ext cx="495300" cy="1412875"/>
          </a:xfrm>
          <a:custGeom>
            <a:avLst/>
            <a:gdLst>
              <a:gd name="T0" fmla="*/ 0 w 312"/>
              <a:gd name="T1" fmla="*/ 2147483647 h 890"/>
              <a:gd name="T2" fmla="*/ 2147483647 w 312"/>
              <a:gd name="T3" fmla="*/ 0 h 890"/>
              <a:gd name="T4" fmla="*/ 2147483647 w 312"/>
              <a:gd name="T5" fmla="*/ 0 h 890"/>
              <a:gd name="T6" fmla="*/ 0 60000 65536"/>
              <a:gd name="T7" fmla="*/ 0 60000 65536"/>
              <a:gd name="T8" fmla="*/ 0 60000 65536"/>
              <a:gd name="T9" fmla="*/ 0 w 312"/>
              <a:gd name="T10" fmla="*/ 0 h 890"/>
              <a:gd name="T11" fmla="*/ 312 w 312"/>
              <a:gd name="T12" fmla="*/ 890 h 8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2" h="890">
                <a:moveTo>
                  <a:pt x="0" y="890"/>
                </a:moveTo>
                <a:lnTo>
                  <a:pt x="222" y="0"/>
                </a:lnTo>
                <a:lnTo>
                  <a:pt x="312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37" name="Freeform 143"/>
          <p:cNvSpPr>
            <a:spLocks/>
          </p:cNvSpPr>
          <p:nvPr/>
        </p:nvSpPr>
        <p:spPr bwMode="auto">
          <a:xfrm>
            <a:off x="5916613" y="2543175"/>
            <a:ext cx="342900" cy="857250"/>
          </a:xfrm>
          <a:custGeom>
            <a:avLst/>
            <a:gdLst>
              <a:gd name="T0" fmla="*/ 0 w 216"/>
              <a:gd name="T1" fmla="*/ 2147483647 h 540"/>
              <a:gd name="T2" fmla="*/ 2147483647 w 216"/>
              <a:gd name="T3" fmla="*/ 0 h 540"/>
              <a:gd name="T4" fmla="*/ 2147483647 w 216"/>
              <a:gd name="T5" fmla="*/ 0 h 540"/>
              <a:gd name="T6" fmla="*/ 0 60000 65536"/>
              <a:gd name="T7" fmla="*/ 0 60000 65536"/>
              <a:gd name="T8" fmla="*/ 0 60000 65536"/>
              <a:gd name="T9" fmla="*/ 0 w 216"/>
              <a:gd name="T10" fmla="*/ 0 h 540"/>
              <a:gd name="T11" fmla="*/ 216 w 216"/>
              <a:gd name="T12" fmla="*/ 540 h 5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" h="540">
                <a:moveTo>
                  <a:pt x="0" y="540"/>
                </a:moveTo>
                <a:lnTo>
                  <a:pt x="126" y="0"/>
                </a:lnTo>
                <a:lnTo>
                  <a:pt x="216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38" name="Freeform 144"/>
          <p:cNvSpPr>
            <a:spLocks/>
          </p:cNvSpPr>
          <p:nvPr/>
        </p:nvSpPr>
        <p:spPr bwMode="auto">
          <a:xfrm>
            <a:off x="6726238" y="3238500"/>
            <a:ext cx="1012825" cy="968375"/>
          </a:xfrm>
          <a:custGeom>
            <a:avLst/>
            <a:gdLst>
              <a:gd name="T0" fmla="*/ 0 w 680"/>
              <a:gd name="T1" fmla="*/ 2147483647 h 610"/>
              <a:gd name="T2" fmla="*/ 2147483647 w 680"/>
              <a:gd name="T3" fmla="*/ 2147483647 h 610"/>
              <a:gd name="T4" fmla="*/ 2147483647 w 680"/>
              <a:gd name="T5" fmla="*/ 0 h 610"/>
              <a:gd name="T6" fmla="*/ 0 60000 65536"/>
              <a:gd name="T7" fmla="*/ 0 60000 65536"/>
              <a:gd name="T8" fmla="*/ 0 60000 65536"/>
              <a:gd name="T9" fmla="*/ 0 w 680"/>
              <a:gd name="T10" fmla="*/ 0 h 610"/>
              <a:gd name="T11" fmla="*/ 680 w 680"/>
              <a:gd name="T12" fmla="*/ 610 h 6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0" h="610">
                <a:moveTo>
                  <a:pt x="0" y="610"/>
                </a:moveTo>
                <a:lnTo>
                  <a:pt x="252" y="610"/>
                </a:lnTo>
                <a:lnTo>
                  <a:pt x="68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39" name="Freeform 145"/>
          <p:cNvSpPr>
            <a:spLocks/>
          </p:cNvSpPr>
          <p:nvPr/>
        </p:nvSpPr>
        <p:spPr bwMode="auto">
          <a:xfrm>
            <a:off x="5792788" y="3867150"/>
            <a:ext cx="590550" cy="511175"/>
          </a:xfrm>
          <a:custGeom>
            <a:avLst/>
            <a:gdLst>
              <a:gd name="T0" fmla="*/ 2147483647 w 372"/>
              <a:gd name="T1" fmla="*/ 2147483647 h 322"/>
              <a:gd name="T2" fmla="*/ 2147483647 w 372"/>
              <a:gd name="T3" fmla="*/ 2147483647 h 322"/>
              <a:gd name="T4" fmla="*/ 0 w 372"/>
              <a:gd name="T5" fmla="*/ 0 h 322"/>
              <a:gd name="T6" fmla="*/ 0 60000 65536"/>
              <a:gd name="T7" fmla="*/ 0 60000 65536"/>
              <a:gd name="T8" fmla="*/ 0 60000 65536"/>
              <a:gd name="T9" fmla="*/ 0 w 372"/>
              <a:gd name="T10" fmla="*/ 0 h 322"/>
              <a:gd name="T11" fmla="*/ 372 w 372"/>
              <a:gd name="T12" fmla="*/ 322 h 3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2" h="322">
                <a:moveTo>
                  <a:pt x="372" y="322"/>
                </a:moveTo>
                <a:lnTo>
                  <a:pt x="244" y="322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0" name="Line 146"/>
          <p:cNvSpPr>
            <a:spLocks noChangeShapeType="1"/>
          </p:cNvSpPr>
          <p:nvPr/>
        </p:nvSpPr>
        <p:spPr bwMode="auto">
          <a:xfrm flipH="1">
            <a:off x="4646613" y="4511675"/>
            <a:ext cx="17367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1" name="Line 147"/>
          <p:cNvSpPr>
            <a:spLocks noChangeShapeType="1"/>
          </p:cNvSpPr>
          <p:nvPr/>
        </p:nvSpPr>
        <p:spPr bwMode="auto">
          <a:xfrm>
            <a:off x="6303963" y="5530850"/>
            <a:ext cx="5302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2" name="Line 148"/>
          <p:cNvSpPr>
            <a:spLocks noChangeShapeType="1"/>
          </p:cNvSpPr>
          <p:nvPr/>
        </p:nvSpPr>
        <p:spPr bwMode="auto">
          <a:xfrm>
            <a:off x="5910263" y="4826000"/>
            <a:ext cx="9239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3" name="Line 153"/>
          <p:cNvSpPr>
            <a:spLocks noChangeShapeType="1"/>
          </p:cNvSpPr>
          <p:nvPr/>
        </p:nvSpPr>
        <p:spPr bwMode="auto">
          <a:xfrm flipH="1" flipV="1">
            <a:off x="2665413" y="4518025"/>
            <a:ext cx="104775" cy="952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4" name="Freeform 155"/>
          <p:cNvSpPr>
            <a:spLocks/>
          </p:cNvSpPr>
          <p:nvPr/>
        </p:nvSpPr>
        <p:spPr bwMode="auto">
          <a:xfrm>
            <a:off x="2154238" y="4981575"/>
            <a:ext cx="1235075" cy="641350"/>
          </a:xfrm>
          <a:custGeom>
            <a:avLst/>
            <a:gdLst>
              <a:gd name="T0" fmla="*/ 0 w 778"/>
              <a:gd name="T1" fmla="*/ 2147483647 h 404"/>
              <a:gd name="T2" fmla="*/ 2147483647 w 778"/>
              <a:gd name="T3" fmla="*/ 2147483647 h 404"/>
              <a:gd name="T4" fmla="*/ 2147483647 w 778"/>
              <a:gd name="T5" fmla="*/ 0 h 404"/>
              <a:gd name="T6" fmla="*/ 0 60000 65536"/>
              <a:gd name="T7" fmla="*/ 0 60000 65536"/>
              <a:gd name="T8" fmla="*/ 0 60000 65536"/>
              <a:gd name="T9" fmla="*/ 0 w 778"/>
              <a:gd name="T10" fmla="*/ 0 h 404"/>
              <a:gd name="T11" fmla="*/ 778 w 778"/>
              <a:gd name="T12" fmla="*/ 404 h 4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8" h="404">
                <a:moveTo>
                  <a:pt x="0" y="404"/>
                </a:moveTo>
                <a:lnTo>
                  <a:pt x="512" y="404"/>
                </a:lnTo>
                <a:lnTo>
                  <a:pt x="778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5" name="Freeform 157"/>
          <p:cNvSpPr>
            <a:spLocks/>
          </p:cNvSpPr>
          <p:nvPr/>
        </p:nvSpPr>
        <p:spPr bwMode="auto">
          <a:xfrm>
            <a:off x="3189288" y="4765675"/>
            <a:ext cx="400050" cy="330200"/>
          </a:xfrm>
          <a:custGeom>
            <a:avLst/>
            <a:gdLst>
              <a:gd name="T0" fmla="*/ 2147483647 w 252"/>
              <a:gd name="T1" fmla="*/ 0 h 208"/>
              <a:gd name="T2" fmla="*/ 2147483647 w 252"/>
              <a:gd name="T3" fmla="*/ 2147483647 h 208"/>
              <a:gd name="T4" fmla="*/ 2147483647 w 252"/>
              <a:gd name="T5" fmla="*/ 2147483647 h 208"/>
              <a:gd name="T6" fmla="*/ 0 w 252"/>
              <a:gd name="T7" fmla="*/ 2147483647 h 208"/>
              <a:gd name="T8" fmla="*/ 0 60000 65536"/>
              <a:gd name="T9" fmla="*/ 0 60000 65536"/>
              <a:gd name="T10" fmla="*/ 0 60000 65536"/>
              <a:gd name="T11" fmla="*/ 0 60000 65536"/>
              <a:gd name="T12" fmla="*/ 0 w 252"/>
              <a:gd name="T13" fmla="*/ 0 h 208"/>
              <a:gd name="T14" fmla="*/ 252 w 252"/>
              <a:gd name="T15" fmla="*/ 208 h 2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2" h="208">
                <a:moveTo>
                  <a:pt x="224" y="0"/>
                </a:moveTo>
                <a:lnTo>
                  <a:pt x="252" y="42"/>
                </a:lnTo>
                <a:lnTo>
                  <a:pt x="28" y="208"/>
                </a:lnTo>
                <a:lnTo>
                  <a:pt x="0" y="16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6" name="Freeform 149"/>
          <p:cNvSpPr>
            <a:spLocks/>
          </p:cNvSpPr>
          <p:nvPr/>
        </p:nvSpPr>
        <p:spPr bwMode="auto">
          <a:xfrm>
            <a:off x="2894013" y="4176713"/>
            <a:ext cx="79375" cy="184150"/>
          </a:xfrm>
          <a:custGeom>
            <a:avLst/>
            <a:gdLst>
              <a:gd name="T0" fmla="*/ 2147483647 w 50"/>
              <a:gd name="T1" fmla="*/ 2147483647 h 116"/>
              <a:gd name="T2" fmla="*/ 0 w 50"/>
              <a:gd name="T3" fmla="*/ 2147483647 h 116"/>
              <a:gd name="T4" fmla="*/ 0 w 50"/>
              <a:gd name="T5" fmla="*/ 0 h 116"/>
              <a:gd name="T6" fmla="*/ 2147483647 w 50"/>
              <a:gd name="T7" fmla="*/ 0 h 116"/>
              <a:gd name="T8" fmla="*/ 0 60000 65536"/>
              <a:gd name="T9" fmla="*/ 0 60000 65536"/>
              <a:gd name="T10" fmla="*/ 0 60000 65536"/>
              <a:gd name="T11" fmla="*/ 0 60000 65536"/>
              <a:gd name="T12" fmla="*/ 0 w 50"/>
              <a:gd name="T13" fmla="*/ 0 h 116"/>
              <a:gd name="T14" fmla="*/ 50 w 50"/>
              <a:gd name="T15" fmla="*/ 116 h 1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0" h="116">
                <a:moveTo>
                  <a:pt x="50" y="116"/>
                </a:moveTo>
                <a:lnTo>
                  <a:pt x="0" y="116"/>
                </a:lnTo>
                <a:lnTo>
                  <a:pt x="0" y="0"/>
                </a:lnTo>
                <a:lnTo>
                  <a:pt x="5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47" name="Title 1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2546350" y="-6350"/>
            <a:ext cx="40528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3290888" y="6648450"/>
            <a:ext cx="25622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b: ©McGraw-Hill Education/Dennis Strete</a:t>
            </a:r>
          </a:p>
        </p:txBody>
      </p:sp>
      <p:pic>
        <p:nvPicPr>
          <p:cNvPr id="29700" name="Picture 4" descr="sal03717_25_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0188" y="220663"/>
            <a:ext cx="3590925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53"/>
          <p:cNvSpPr>
            <a:spLocks noChangeArrowheads="1"/>
          </p:cNvSpPr>
          <p:nvPr/>
        </p:nvSpPr>
        <p:spPr bwMode="auto">
          <a:xfrm>
            <a:off x="2670175" y="6461125"/>
            <a:ext cx="1651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(b)</a:t>
            </a:r>
            <a:endParaRPr lang="en-US" sz="2400" b="1"/>
          </a:p>
        </p:txBody>
      </p:sp>
      <p:sp>
        <p:nvSpPr>
          <p:cNvPr id="29702" name="TextBox 83"/>
          <p:cNvSpPr txBox="1">
            <a:spLocks noChangeArrowheads="1"/>
          </p:cNvSpPr>
          <p:nvPr/>
        </p:nvSpPr>
        <p:spPr bwMode="auto">
          <a:xfrm>
            <a:off x="5700713" y="727075"/>
            <a:ext cx="8064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Acinar cells</a:t>
            </a:r>
          </a:p>
        </p:txBody>
      </p:sp>
      <p:sp>
        <p:nvSpPr>
          <p:cNvPr id="29703" name="TextBox 84"/>
          <p:cNvSpPr txBox="1">
            <a:spLocks noChangeArrowheads="1"/>
          </p:cNvSpPr>
          <p:nvPr/>
        </p:nvSpPr>
        <p:spPr bwMode="auto">
          <a:xfrm>
            <a:off x="5711825" y="1273175"/>
            <a:ext cx="661988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Zymogen</a:t>
            </a:r>
          </a:p>
          <a:p>
            <a:r>
              <a:rPr lang="en-US" sz="1000" b="1"/>
              <a:t>granules</a:t>
            </a:r>
          </a:p>
        </p:txBody>
      </p:sp>
      <p:sp>
        <p:nvSpPr>
          <p:cNvPr id="29704" name="TextBox 85"/>
          <p:cNvSpPr txBox="1">
            <a:spLocks noChangeArrowheads="1"/>
          </p:cNvSpPr>
          <p:nvPr/>
        </p:nvSpPr>
        <p:spPr bwMode="auto">
          <a:xfrm>
            <a:off x="2670175" y="1884363"/>
            <a:ext cx="24923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(a)</a:t>
            </a:r>
          </a:p>
        </p:txBody>
      </p:sp>
      <p:sp>
        <p:nvSpPr>
          <p:cNvPr id="29705" name="TextBox 86"/>
          <p:cNvSpPr txBox="1">
            <a:spLocks noChangeArrowheads="1"/>
          </p:cNvSpPr>
          <p:nvPr/>
        </p:nvSpPr>
        <p:spPr bwMode="auto">
          <a:xfrm>
            <a:off x="2670175" y="2716213"/>
            <a:ext cx="5334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Stroma</a:t>
            </a:r>
          </a:p>
        </p:txBody>
      </p:sp>
      <p:sp>
        <p:nvSpPr>
          <p:cNvPr id="29706" name="TextBox 87"/>
          <p:cNvSpPr txBox="1">
            <a:spLocks noChangeArrowheads="1"/>
          </p:cNvSpPr>
          <p:nvPr/>
        </p:nvSpPr>
        <p:spPr bwMode="auto">
          <a:xfrm>
            <a:off x="2670175" y="3352800"/>
            <a:ext cx="4476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Ducts</a:t>
            </a:r>
          </a:p>
        </p:txBody>
      </p:sp>
      <p:sp>
        <p:nvSpPr>
          <p:cNvPr id="29707" name="TextBox 88"/>
          <p:cNvSpPr txBox="1">
            <a:spLocks noChangeArrowheads="1"/>
          </p:cNvSpPr>
          <p:nvPr/>
        </p:nvSpPr>
        <p:spPr bwMode="auto">
          <a:xfrm>
            <a:off x="2670175" y="4760913"/>
            <a:ext cx="78422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Exocrine</a:t>
            </a:r>
          </a:p>
          <a:p>
            <a:r>
              <a:rPr lang="en-US" sz="1000" b="1"/>
              <a:t>acinar cells</a:t>
            </a:r>
          </a:p>
        </p:txBody>
      </p:sp>
      <p:sp>
        <p:nvSpPr>
          <p:cNvPr id="29708" name="TextBox 89"/>
          <p:cNvSpPr txBox="1">
            <a:spLocks noChangeArrowheads="1"/>
          </p:cNvSpPr>
          <p:nvPr/>
        </p:nvSpPr>
        <p:spPr bwMode="auto">
          <a:xfrm>
            <a:off x="2670175" y="5822950"/>
            <a:ext cx="36195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Vein</a:t>
            </a:r>
          </a:p>
        </p:txBody>
      </p:sp>
      <p:sp>
        <p:nvSpPr>
          <p:cNvPr id="29709" name="TextBox 91"/>
          <p:cNvSpPr txBox="1">
            <a:spLocks noChangeArrowheads="1"/>
          </p:cNvSpPr>
          <p:nvPr/>
        </p:nvSpPr>
        <p:spPr bwMode="auto">
          <a:xfrm>
            <a:off x="5845175" y="6483350"/>
            <a:ext cx="45561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50 </a:t>
            </a:r>
            <a:r>
              <a:rPr lang="en-US" sz="1000" b="1">
                <a:sym typeface="Symbol" charset="2"/>
              </a:rPr>
              <a:t>m</a:t>
            </a:r>
            <a:endParaRPr lang="en-US" sz="1000" b="1"/>
          </a:p>
        </p:txBody>
      </p:sp>
      <p:grpSp>
        <p:nvGrpSpPr>
          <p:cNvPr id="29710" name="Group 62"/>
          <p:cNvGrpSpPr>
            <a:grpSpLocks/>
          </p:cNvGrpSpPr>
          <p:nvPr/>
        </p:nvGrpSpPr>
        <p:grpSpPr bwMode="auto">
          <a:xfrm>
            <a:off x="5675313" y="6421438"/>
            <a:ext cx="679450" cy="53975"/>
            <a:chOff x="5674638" y="6421054"/>
            <a:chExt cx="680085" cy="55006"/>
          </a:xfrm>
        </p:grpSpPr>
        <p:sp>
          <p:nvSpPr>
            <p:cNvPr id="29732" name="Line 30"/>
            <p:cNvSpPr>
              <a:spLocks noChangeShapeType="1"/>
            </p:cNvSpPr>
            <p:nvPr/>
          </p:nvSpPr>
          <p:spPr bwMode="auto">
            <a:xfrm flipV="1">
              <a:off x="5674638" y="6447724"/>
              <a:ext cx="1667" cy="283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3" name="Line 31"/>
            <p:cNvSpPr>
              <a:spLocks noChangeShapeType="1"/>
            </p:cNvSpPr>
            <p:nvPr/>
          </p:nvSpPr>
          <p:spPr bwMode="auto">
            <a:xfrm flipV="1">
              <a:off x="6353057" y="6447724"/>
              <a:ext cx="1666" cy="283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34" name="Freeform 29"/>
            <p:cNvSpPr>
              <a:spLocks/>
            </p:cNvSpPr>
            <p:nvPr/>
          </p:nvSpPr>
          <p:spPr bwMode="auto">
            <a:xfrm>
              <a:off x="5674638" y="6421054"/>
              <a:ext cx="678419" cy="26670"/>
            </a:xfrm>
            <a:custGeom>
              <a:avLst/>
              <a:gdLst>
                <a:gd name="T0" fmla="*/ 2147483647 w 407"/>
                <a:gd name="T1" fmla="*/ 0 h 16"/>
                <a:gd name="T2" fmla="*/ 2147483647 w 407"/>
                <a:gd name="T3" fmla="*/ 2147483647 h 16"/>
                <a:gd name="T4" fmla="*/ 0 w 407"/>
                <a:gd name="T5" fmla="*/ 2147483647 h 16"/>
                <a:gd name="T6" fmla="*/ 0 w 407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7"/>
                <a:gd name="T13" fmla="*/ 0 h 16"/>
                <a:gd name="T14" fmla="*/ 407 w 407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7" h="16">
                  <a:moveTo>
                    <a:pt x="407" y="0"/>
                  </a:moveTo>
                  <a:lnTo>
                    <a:pt x="407" y="16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Line 17"/>
          <p:cNvSpPr>
            <a:spLocks noChangeShapeType="1"/>
          </p:cNvSpPr>
          <p:nvPr/>
        </p:nvSpPr>
        <p:spPr bwMode="auto">
          <a:xfrm flipH="1">
            <a:off x="5387975" y="800100"/>
            <a:ext cx="274638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" name="Line 18"/>
          <p:cNvSpPr>
            <a:spLocks noChangeShapeType="1"/>
          </p:cNvSpPr>
          <p:nvPr/>
        </p:nvSpPr>
        <p:spPr bwMode="auto">
          <a:xfrm flipV="1">
            <a:off x="5332413" y="800100"/>
            <a:ext cx="198437" cy="138113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4" name="Line 21"/>
          <p:cNvSpPr>
            <a:spLocks noChangeShapeType="1"/>
          </p:cNvSpPr>
          <p:nvPr/>
        </p:nvSpPr>
        <p:spPr bwMode="auto">
          <a:xfrm flipH="1">
            <a:off x="5200650" y="1341438"/>
            <a:ext cx="468313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" name="Line 22"/>
          <p:cNvSpPr>
            <a:spLocks noChangeShapeType="1"/>
          </p:cNvSpPr>
          <p:nvPr/>
        </p:nvSpPr>
        <p:spPr bwMode="auto">
          <a:xfrm flipV="1">
            <a:off x="5099050" y="1341438"/>
            <a:ext cx="438150" cy="106362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6" name="Line 23"/>
          <p:cNvSpPr>
            <a:spLocks noChangeShapeType="1"/>
          </p:cNvSpPr>
          <p:nvPr/>
        </p:nvSpPr>
        <p:spPr bwMode="auto">
          <a:xfrm flipH="1">
            <a:off x="3140075" y="2816225"/>
            <a:ext cx="985838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7" name="Line 24"/>
          <p:cNvSpPr>
            <a:spLocks noChangeShapeType="1"/>
          </p:cNvSpPr>
          <p:nvPr/>
        </p:nvSpPr>
        <p:spPr bwMode="auto">
          <a:xfrm flipH="1">
            <a:off x="3090863" y="3441700"/>
            <a:ext cx="1296987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8" name="Line 25"/>
          <p:cNvSpPr>
            <a:spLocks noChangeShapeType="1"/>
          </p:cNvSpPr>
          <p:nvPr/>
        </p:nvSpPr>
        <p:spPr bwMode="auto">
          <a:xfrm flipH="1">
            <a:off x="3008313" y="5911850"/>
            <a:ext cx="2478087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9" name="Line 26"/>
          <p:cNvSpPr>
            <a:spLocks noChangeShapeType="1"/>
          </p:cNvSpPr>
          <p:nvPr/>
        </p:nvSpPr>
        <p:spPr bwMode="auto">
          <a:xfrm>
            <a:off x="3416300" y="3446463"/>
            <a:ext cx="600075" cy="1165225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0" name="Line 27"/>
          <p:cNvSpPr>
            <a:spLocks noChangeShapeType="1"/>
          </p:cNvSpPr>
          <p:nvPr/>
        </p:nvSpPr>
        <p:spPr bwMode="auto">
          <a:xfrm>
            <a:off x="3416300" y="4859338"/>
            <a:ext cx="887413" cy="58420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1" name="Line 28"/>
          <p:cNvSpPr>
            <a:spLocks noChangeShapeType="1"/>
          </p:cNvSpPr>
          <p:nvPr/>
        </p:nvSpPr>
        <p:spPr bwMode="auto">
          <a:xfrm>
            <a:off x="3241675" y="4859338"/>
            <a:ext cx="2420938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721" name="Line 17"/>
          <p:cNvSpPr>
            <a:spLocks noChangeShapeType="1"/>
          </p:cNvSpPr>
          <p:nvPr/>
        </p:nvSpPr>
        <p:spPr bwMode="auto">
          <a:xfrm flipH="1">
            <a:off x="5387975" y="800100"/>
            <a:ext cx="27463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2" name="Line 18"/>
          <p:cNvSpPr>
            <a:spLocks noChangeShapeType="1"/>
          </p:cNvSpPr>
          <p:nvPr/>
        </p:nvSpPr>
        <p:spPr bwMode="auto">
          <a:xfrm flipV="1">
            <a:off x="5332413" y="800100"/>
            <a:ext cx="198437" cy="1381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3" name="Line 21"/>
          <p:cNvSpPr>
            <a:spLocks noChangeShapeType="1"/>
          </p:cNvSpPr>
          <p:nvPr/>
        </p:nvSpPr>
        <p:spPr bwMode="auto">
          <a:xfrm flipH="1">
            <a:off x="5200650" y="1341438"/>
            <a:ext cx="46831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4" name="Line 22"/>
          <p:cNvSpPr>
            <a:spLocks noChangeShapeType="1"/>
          </p:cNvSpPr>
          <p:nvPr/>
        </p:nvSpPr>
        <p:spPr bwMode="auto">
          <a:xfrm flipV="1">
            <a:off x="5099050" y="1341438"/>
            <a:ext cx="438150" cy="1063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5" name="Line 23"/>
          <p:cNvSpPr>
            <a:spLocks noChangeShapeType="1"/>
          </p:cNvSpPr>
          <p:nvPr/>
        </p:nvSpPr>
        <p:spPr bwMode="auto">
          <a:xfrm flipH="1">
            <a:off x="3140075" y="2816225"/>
            <a:ext cx="98583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6" name="Line 24"/>
          <p:cNvSpPr>
            <a:spLocks noChangeShapeType="1"/>
          </p:cNvSpPr>
          <p:nvPr/>
        </p:nvSpPr>
        <p:spPr bwMode="auto">
          <a:xfrm flipH="1">
            <a:off x="3090863" y="3441700"/>
            <a:ext cx="129698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7" name="Line 25"/>
          <p:cNvSpPr>
            <a:spLocks noChangeShapeType="1"/>
          </p:cNvSpPr>
          <p:nvPr/>
        </p:nvSpPr>
        <p:spPr bwMode="auto">
          <a:xfrm flipH="1">
            <a:off x="3008313" y="5911850"/>
            <a:ext cx="247808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8" name="Line 26"/>
          <p:cNvSpPr>
            <a:spLocks noChangeShapeType="1"/>
          </p:cNvSpPr>
          <p:nvPr/>
        </p:nvSpPr>
        <p:spPr bwMode="auto">
          <a:xfrm>
            <a:off x="3416300" y="3446463"/>
            <a:ext cx="600075" cy="11652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29" name="Line 27"/>
          <p:cNvSpPr>
            <a:spLocks noChangeShapeType="1"/>
          </p:cNvSpPr>
          <p:nvPr/>
        </p:nvSpPr>
        <p:spPr bwMode="auto">
          <a:xfrm>
            <a:off x="3416300" y="4859338"/>
            <a:ext cx="887413" cy="584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30" name="Line 28"/>
          <p:cNvSpPr>
            <a:spLocks noChangeShapeType="1"/>
          </p:cNvSpPr>
          <p:nvPr/>
        </p:nvSpPr>
        <p:spPr bwMode="auto">
          <a:xfrm>
            <a:off x="3241675" y="4859338"/>
            <a:ext cx="242093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31" name="Title 6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2544763" y="368300"/>
            <a:ext cx="40544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0723" name="Picture 51" descr="sal03717_25_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649288"/>
            <a:ext cx="8712200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Freeform 8"/>
          <p:cNvSpPr>
            <a:spLocks/>
          </p:cNvSpPr>
          <p:nvPr/>
        </p:nvSpPr>
        <p:spPr bwMode="auto">
          <a:xfrm>
            <a:off x="1425575" y="3154363"/>
            <a:ext cx="2020888" cy="1738312"/>
          </a:xfrm>
          <a:custGeom>
            <a:avLst/>
            <a:gdLst>
              <a:gd name="T0" fmla="*/ 2147483647 w 774"/>
              <a:gd name="T1" fmla="*/ 2147483647 h 790"/>
              <a:gd name="T2" fmla="*/ 2147483647 w 774"/>
              <a:gd name="T3" fmla="*/ 2147483647 h 790"/>
              <a:gd name="T4" fmla="*/ 2147483647 w 774"/>
              <a:gd name="T5" fmla="*/ 2147483647 h 790"/>
              <a:gd name="T6" fmla="*/ 2147483647 w 774"/>
              <a:gd name="T7" fmla="*/ 2147483647 h 790"/>
              <a:gd name="T8" fmla="*/ 2147483647 w 774"/>
              <a:gd name="T9" fmla="*/ 2147483647 h 790"/>
              <a:gd name="T10" fmla="*/ 2147483647 w 774"/>
              <a:gd name="T11" fmla="*/ 2147483647 h 790"/>
              <a:gd name="T12" fmla="*/ 2147483647 w 774"/>
              <a:gd name="T13" fmla="*/ 2147483647 h 790"/>
              <a:gd name="T14" fmla="*/ 2147483647 w 774"/>
              <a:gd name="T15" fmla="*/ 2147483647 h 790"/>
              <a:gd name="T16" fmla="*/ 2147483647 w 774"/>
              <a:gd name="T17" fmla="*/ 2147483647 h 790"/>
              <a:gd name="T18" fmla="*/ 2147483647 w 774"/>
              <a:gd name="T19" fmla="*/ 2147483647 h 790"/>
              <a:gd name="T20" fmla="*/ 2147483647 w 774"/>
              <a:gd name="T21" fmla="*/ 2147483647 h 790"/>
              <a:gd name="T22" fmla="*/ 2147483647 w 774"/>
              <a:gd name="T23" fmla="*/ 2147483647 h 790"/>
              <a:gd name="T24" fmla="*/ 2147483647 w 774"/>
              <a:gd name="T25" fmla="*/ 2147483647 h 790"/>
              <a:gd name="T26" fmla="*/ 2147483647 w 774"/>
              <a:gd name="T27" fmla="*/ 2147483647 h 790"/>
              <a:gd name="T28" fmla="*/ 2147483647 w 774"/>
              <a:gd name="T29" fmla="*/ 2147483647 h 790"/>
              <a:gd name="T30" fmla="*/ 2147483647 w 774"/>
              <a:gd name="T31" fmla="*/ 2147483647 h 790"/>
              <a:gd name="T32" fmla="*/ 2147483647 w 774"/>
              <a:gd name="T33" fmla="*/ 2147483647 h 790"/>
              <a:gd name="T34" fmla="*/ 0 w 774"/>
              <a:gd name="T35" fmla="*/ 2147483647 h 790"/>
              <a:gd name="T36" fmla="*/ 0 w 774"/>
              <a:gd name="T37" fmla="*/ 2147483647 h 790"/>
              <a:gd name="T38" fmla="*/ 0 w 774"/>
              <a:gd name="T39" fmla="*/ 2147483647 h 790"/>
              <a:gd name="T40" fmla="*/ 0 w 774"/>
              <a:gd name="T41" fmla="*/ 2147483647 h 790"/>
              <a:gd name="T42" fmla="*/ 2147483647 w 774"/>
              <a:gd name="T43" fmla="*/ 2147483647 h 790"/>
              <a:gd name="T44" fmla="*/ 2147483647 w 774"/>
              <a:gd name="T45" fmla="*/ 2147483647 h 790"/>
              <a:gd name="T46" fmla="*/ 2147483647 w 774"/>
              <a:gd name="T47" fmla="*/ 2147483647 h 790"/>
              <a:gd name="T48" fmla="*/ 2147483647 w 774"/>
              <a:gd name="T49" fmla="*/ 2147483647 h 790"/>
              <a:gd name="T50" fmla="*/ 2147483647 w 774"/>
              <a:gd name="T51" fmla="*/ 2147483647 h 790"/>
              <a:gd name="T52" fmla="*/ 2147483647 w 774"/>
              <a:gd name="T53" fmla="*/ 2147483647 h 790"/>
              <a:gd name="T54" fmla="*/ 2147483647 w 774"/>
              <a:gd name="T55" fmla="*/ 2147483647 h 790"/>
              <a:gd name="T56" fmla="*/ 2147483647 w 774"/>
              <a:gd name="T57" fmla="*/ 2147483647 h 790"/>
              <a:gd name="T58" fmla="*/ 2147483647 w 774"/>
              <a:gd name="T59" fmla="*/ 2147483647 h 790"/>
              <a:gd name="T60" fmla="*/ 2147483647 w 774"/>
              <a:gd name="T61" fmla="*/ 2147483647 h 790"/>
              <a:gd name="T62" fmla="*/ 2147483647 w 774"/>
              <a:gd name="T63" fmla="*/ 2147483647 h 790"/>
              <a:gd name="T64" fmla="*/ 2147483647 w 774"/>
              <a:gd name="T65" fmla="*/ 2147483647 h 790"/>
              <a:gd name="T66" fmla="*/ 2147483647 w 774"/>
              <a:gd name="T67" fmla="*/ 0 h 790"/>
              <a:gd name="T68" fmla="*/ 2147483647 w 774"/>
              <a:gd name="T69" fmla="*/ 0 h 790"/>
              <a:gd name="T70" fmla="*/ 2147483647 w 774"/>
              <a:gd name="T71" fmla="*/ 2147483647 h 790"/>
              <a:gd name="T72" fmla="*/ 2147483647 w 774"/>
              <a:gd name="T73" fmla="*/ 2147483647 h 790"/>
              <a:gd name="T74" fmla="*/ 2147483647 w 774"/>
              <a:gd name="T75" fmla="*/ 2147483647 h 790"/>
              <a:gd name="T76" fmla="*/ 2147483647 w 774"/>
              <a:gd name="T77" fmla="*/ 2147483647 h 790"/>
              <a:gd name="T78" fmla="*/ 2147483647 w 774"/>
              <a:gd name="T79" fmla="*/ 2147483647 h 790"/>
              <a:gd name="T80" fmla="*/ 2147483647 w 774"/>
              <a:gd name="T81" fmla="*/ 2147483647 h 790"/>
              <a:gd name="T82" fmla="*/ 2147483647 w 774"/>
              <a:gd name="T83" fmla="*/ 2147483647 h 790"/>
              <a:gd name="T84" fmla="*/ 2147483647 w 774"/>
              <a:gd name="T85" fmla="*/ 2147483647 h 790"/>
              <a:gd name="T86" fmla="*/ 2147483647 w 774"/>
              <a:gd name="T87" fmla="*/ 2147483647 h 790"/>
              <a:gd name="T88" fmla="*/ 2147483647 w 774"/>
              <a:gd name="T89" fmla="*/ 2147483647 h 790"/>
              <a:gd name="T90" fmla="*/ 2147483647 w 774"/>
              <a:gd name="T91" fmla="*/ 2147483647 h 790"/>
              <a:gd name="T92" fmla="*/ 2147483647 w 774"/>
              <a:gd name="T93" fmla="*/ 2147483647 h 790"/>
              <a:gd name="T94" fmla="*/ 2147483647 w 774"/>
              <a:gd name="T95" fmla="*/ 2147483647 h 790"/>
              <a:gd name="T96" fmla="*/ 2147483647 w 774"/>
              <a:gd name="T97" fmla="*/ 2147483647 h 790"/>
              <a:gd name="T98" fmla="*/ 2147483647 w 774"/>
              <a:gd name="T99" fmla="*/ 2147483647 h 790"/>
              <a:gd name="T100" fmla="*/ 2147483647 w 774"/>
              <a:gd name="T101" fmla="*/ 2147483647 h 790"/>
              <a:gd name="T102" fmla="*/ 2147483647 w 774"/>
              <a:gd name="T103" fmla="*/ 2147483647 h 790"/>
              <a:gd name="T104" fmla="*/ 2147483647 w 774"/>
              <a:gd name="T105" fmla="*/ 2147483647 h 790"/>
              <a:gd name="T106" fmla="*/ 2147483647 w 774"/>
              <a:gd name="T107" fmla="*/ 2147483647 h 790"/>
              <a:gd name="T108" fmla="*/ 2147483647 w 774"/>
              <a:gd name="T109" fmla="*/ 2147483647 h 790"/>
              <a:gd name="T110" fmla="*/ 2147483647 w 774"/>
              <a:gd name="T111" fmla="*/ 2147483647 h 790"/>
              <a:gd name="T112" fmla="*/ 2147483647 w 774"/>
              <a:gd name="T113" fmla="*/ 2147483647 h 790"/>
              <a:gd name="T114" fmla="*/ 2147483647 w 774"/>
              <a:gd name="T115" fmla="*/ 2147483647 h 790"/>
              <a:gd name="T116" fmla="*/ 2147483647 w 774"/>
              <a:gd name="T117" fmla="*/ 2147483647 h 790"/>
              <a:gd name="T118" fmla="*/ 2147483647 w 774"/>
              <a:gd name="T119" fmla="*/ 2147483647 h 790"/>
              <a:gd name="T120" fmla="*/ 2147483647 w 774"/>
              <a:gd name="T121" fmla="*/ 2147483647 h 79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74"/>
              <a:gd name="T184" fmla="*/ 0 h 790"/>
              <a:gd name="T185" fmla="*/ 774 w 774"/>
              <a:gd name="T186" fmla="*/ 790 h 79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74" h="790">
                <a:moveTo>
                  <a:pt x="198" y="790"/>
                </a:moveTo>
                <a:lnTo>
                  <a:pt x="198" y="790"/>
                </a:lnTo>
                <a:lnTo>
                  <a:pt x="176" y="768"/>
                </a:lnTo>
                <a:lnTo>
                  <a:pt x="154" y="746"/>
                </a:lnTo>
                <a:lnTo>
                  <a:pt x="134" y="722"/>
                </a:lnTo>
                <a:lnTo>
                  <a:pt x="116" y="696"/>
                </a:lnTo>
                <a:lnTo>
                  <a:pt x="100" y="670"/>
                </a:lnTo>
                <a:lnTo>
                  <a:pt x="84" y="644"/>
                </a:lnTo>
                <a:lnTo>
                  <a:pt x="70" y="616"/>
                </a:lnTo>
                <a:lnTo>
                  <a:pt x="56" y="588"/>
                </a:lnTo>
                <a:lnTo>
                  <a:pt x="44" y="560"/>
                </a:lnTo>
                <a:lnTo>
                  <a:pt x="34" y="530"/>
                </a:lnTo>
                <a:lnTo>
                  <a:pt x="26" y="502"/>
                </a:lnTo>
                <a:lnTo>
                  <a:pt x="18" y="472"/>
                </a:lnTo>
                <a:lnTo>
                  <a:pt x="12" y="442"/>
                </a:lnTo>
                <a:lnTo>
                  <a:pt x="6" y="412"/>
                </a:lnTo>
                <a:lnTo>
                  <a:pt x="2" y="382"/>
                </a:lnTo>
                <a:lnTo>
                  <a:pt x="0" y="352"/>
                </a:lnTo>
                <a:lnTo>
                  <a:pt x="0" y="324"/>
                </a:lnTo>
                <a:lnTo>
                  <a:pt x="0" y="294"/>
                </a:lnTo>
                <a:lnTo>
                  <a:pt x="0" y="266"/>
                </a:lnTo>
                <a:lnTo>
                  <a:pt x="4" y="240"/>
                </a:lnTo>
                <a:lnTo>
                  <a:pt x="8" y="212"/>
                </a:lnTo>
                <a:lnTo>
                  <a:pt x="14" y="186"/>
                </a:lnTo>
                <a:lnTo>
                  <a:pt x="20" y="162"/>
                </a:lnTo>
                <a:lnTo>
                  <a:pt x="28" y="138"/>
                </a:lnTo>
                <a:lnTo>
                  <a:pt x="38" y="116"/>
                </a:lnTo>
                <a:lnTo>
                  <a:pt x="50" y="94"/>
                </a:lnTo>
                <a:lnTo>
                  <a:pt x="62" y="74"/>
                </a:lnTo>
                <a:lnTo>
                  <a:pt x="74" y="56"/>
                </a:lnTo>
                <a:lnTo>
                  <a:pt x="90" y="40"/>
                </a:lnTo>
                <a:lnTo>
                  <a:pt x="106" y="24"/>
                </a:lnTo>
                <a:lnTo>
                  <a:pt x="124" y="12"/>
                </a:lnTo>
                <a:lnTo>
                  <a:pt x="142" y="0"/>
                </a:lnTo>
                <a:lnTo>
                  <a:pt x="138" y="30"/>
                </a:lnTo>
                <a:lnTo>
                  <a:pt x="136" y="64"/>
                </a:lnTo>
                <a:lnTo>
                  <a:pt x="134" y="110"/>
                </a:lnTo>
                <a:lnTo>
                  <a:pt x="136" y="162"/>
                </a:lnTo>
                <a:lnTo>
                  <a:pt x="138" y="192"/>
                </a:lnTo>
                <a:lnTo>
                  <a:pt x="140" y="222"/>
                </a:lnTo>
                <a:lnTo>
                  <a:pt x="146" y="254"/>
                </a:lnTo>
                <a:lnTo>
                  <a:pt x="152" y="286"/>
                </a:lnTo>
                <a:lnTo>
                  <a:pt x="162" y="320"/>
                </a:lnTo>
                <a:lnTo>
                  <a:pt x="172" y="354"/>
                </a:lnTo>
                <a:lnTo>
                  <a:pt x="184" y="388"/>
                </a:lnTo>
                <a:lnTo>
                  <a:pt x="200" y="420"/>
                </a:lnTo>
                <a:lnTo>
                  <a:pt x="218" y="454"/>
                </a:lnTo>
                <a:lnTo>
                  <a:pt x="238" y="486"/>
                </a:lnTo>
                <a:lnTo>
                  <a:pt x="262" y="518"/>
                </a:lnTo>
                <a:lnTo>
                  <a:pt x="288" y="548"/>
                </a:lnTo>
                <a:lnTo>
                  <a:pt x="320" y="578"/>
                </a:lnTo>
                <a:lnTo>
                  <a:pt x="352" y="606"/>
                </a:lnTo>
                <a:lnTo>
                  <a:pt x="390" y="632"/>
                </a:lnTo>
                <a:lnTo>
                  <a:pt x="432" y="656"/>
                </a:lnTo>
                <a:lnTo>
                  <a:pt x="478" y="676"/>
                </a:lnTo>
                <a:lnTo>
                  <a:pt x="528" y="696"/>
                </a:lnTo>
                <a:lnTo>
                  <a:pt x="582" y="712"/>
                </a:lnTo>
                <a:lnTo>
                  <a:pt x="640" y="724"/>
                </a:lnTo>
                <a:lnTo>
                  <a:pt x="704" y="734"/>
                </a:lnTo>
                <a:lnTo>
                  <a:pt x="774" y="740"/>
                </a:lnTo>
              </a:path>
            </a:pathLst>
          </a:custGeom>
          <a:noFill/>
          <a:ln w="317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5" name="Freeform 9"/>
          <p:cNvSpPr>
            <a:spLocks/>
          </p:cNvSpPr>
          <p:nvPr/>
        </p:nvSpPr>
        <p:spPr bwMode="auto">
          <a:xfrm>
            <a:off x="2470150" y="5249863"/>
            <a:ext cx="3182938" cy="369887"/>
          </a:xfrm>
          <a:custGeom>
            <a:avLst/>
            <a:gdLst>
              <a:gd name="T0" fmla="*/ 0 w 1218"/>
              <a:gd name="T1" fmla="*/ 0 h 168"/>
              <a:gd name="T2" fmla="*/ 0 w 1218"/>
              <a:gd name="T3" fmla="*/ 0 h 168"/>
              <a:gd name="T4" fmla="*/ 2147483647 w 1218"/>
              <a:gd name="T5" fmla="*/ 2147483647 h 168"/>
              <a:gd name="T6" fmla="*/ 2147483647 w 1218"/>
              <a:gd name="T7" fmla="*/ 2147483647 h 168"/>
              <a:gd name="T8" fmla="*/ 2147483647 w 1218"/>
              <a:gd name="T9" fmla="*/ 2147483647 h 168"/>
              <a:gd name="T10" fmla="*/ 2147483647 w 1218"/>
              <a:gd name="T11" fmla="*/ 2147483647 h 168"/>
              <a:gd name="T12" fmla="*/ 2147483647 w 1218"/>
              <a:gd name="T13" fmla="*/ 2147483647 h 168"/>
              <a:gd name="T14" fmla="*/ 2147483647 w 1218"/>
              <a:gd name="T15" fmla="*/ 2147483647 h 168"/>
              <a:gd name="T16" fmla="*/ 2147483647 w 1218"/>
              <a:gd name="T17" fmla="*/ 2147483647 h 168"/>
              <a:gd name="T18" fmla="*/ 2147483647 w 1218"/>
              <a:gd name="T19" fmla="*/ 2147483647 h 168"/>
              <a:gd name="T20" fmla="*/ 2147483647 w 1218"/>
              <a:gd name="T21" fmla="*/ 2147483647 h 168"/>
              <a:gd name="T22" fmla="*/ 2147483647 w 1218"/>
              <a:gd name="T23" fmla="*/ 2147483647 h 168"/>
              <a:gd name="T24" fmla="*/ 2147483647 w 1218"/>
              <a:gd name="T25" fmla="*/ 2147483647 h 168"/>
              <a:gd name="T26" fmla="*/ 2147483647 w 1218"/>
              <a:gd name="T27" fmla="*/ 2147483647 h 16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18"/>
              <a:gd name="T43" fmla="*/ 0 h 168"/>
              <a:gd name="T44" fmla="*/ 1218 w 1218"/>
              <a:gd name="T45" fmla="*/ 168 h 16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18" h="168">
                <a:moveTo>
                  <a:pt x="0" y="0"/>
                </a:moveTo>
                <a:lnTo>
                  <a:pt x="0" y="0"/>
                </a:lnTo>
                <a:lnTo>
                  <a:pt x="48" y="46"/>
                </a:lnTo>
                <a:lnTo>
                  <a:pt x="78" y="74"/>
                </a:lnTo>
                <a:lnTo>
                  <a:pt x="114" y="102"/>
                </a:lnTo>
                <a:lnTo>
                  <a:pt x="150" y="128"/>
                </a:lnTo>
                <a:lnTo>
                  <a:pt x="170" y="138"/>
                </a:lnTo>
                <a:lnTo>
                  <a:pt x="190" y="148"/>
                </a:lnTo>
                <a:lnTo>
                  <a:pt x="210" y="156"/>
                </a:lnTo>
                <a:lnTo>
                  <a:pt x="230" y="162"/>
                </a:lnTo>
                <a:lnTo>
                  <a:pt x="252" y="166"/>
                </a:lnTo>
                <a:lnTo>
                  <a:pt x="272" y="168"/>
                </a:lnTo>
                <a:lnTo>
                  <a:pt x="1218" y="168"/>
                </a:lnTo>
              </a:path>
            </a:pathLst>
          </a:custGeom>
          <a:noFill/>
          <a:ln w="317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6" name="Line 10"/>
          <p:cNvSpPr>
            <a:spLocks noChangeShapeType="1"/>
          </p:cNvSpPr>
          <p:nvPr/>
        </p:nvSpPr>
        <p:spPr bwMode="auto">
          <a:xfrm>
            <a:off x="5819775" y="4783138"/>
            <a:ext cx="690563" cy="1587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7" name="Freeform 11"/>
          <p:cNvSpPr>
            <a:spLocks/>
          </p:cNvSpPr>
          <p:nvPr/>
        </p:nvSpPr>
        <p:spPr bwMode="auto">
          <a:xfrm>
            <a:off x="3254375" y="4699000"/>
            <a:ext cx="287338" cy="150813"/>
          </a:xfrm>
          <a:custGeom>
            <a:avLst/>
            <a:gdLst>
              <a:gd name="T0" fmla="*/ 2147483647 w 110"/>
              <a:gd name="T1" fmla="*/ 2147483647 h 68"/>
              <a:gd name="T2" fmla="*/ 0 w 110"/>
              <a:gd name="T3" fmla="*/ 2147483647 h 68"/>
              <a:gd name="T4" fmla="*/ 2147483647 w 110"/>
              <a:gd name="T5" fmla="*/ 0 h 68"/>
              <a:gd name="T6" fmla="*/ 2147483647 w 110"/>
              <a:gd name="T7" fmla="*/ 0 h 68"/>
              <a:gd name="T8" fmla="*/ 2147483647 w 110"/>
              <a:gd name="T9" fmla="*/ 2147483647 h 68"/>
              <a:gd name="T10" fmla="*/ 2147483647 w 110"/>
              <a:gd name="T11" fmla="*/ 2147483647 h 68"/>
              <a:gd name="T12" fmla="*/ 2147483647 w 110"/>
              <a:gd name="T13" fmla="*/ 2147483647 h 68"/>
              <a:gd name="T14" fmla="*/ 2147483647 w 110"/>
              <a:gd name="T15" fmla="*/ 2147483647 h 68"/>
              <a:gd name="T16" fmla="*/ 2147483647 w 110"/>
              <a:gd name="T17" fmla="*/ 2147483647 h 68"/>
              <a:gd name="T18" fmla="*/ 0 w 110"/>
              <a:gd name="T19" fmla="*/ 2147483647 h 68"/>
              <a:gd name="T20" fmla="*/ 2147483647 w 110"/>
              <a:gd name="T21" fmla="*/ 2147483647 h 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0"/>
              <a:gd name="T34" fmla="*/ 0 h 68"/>
              <a:gd name="T35" fmla="*/ 110 w 110"/>
              <a:gd name="T36" fmla="*/ 68 h 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0" h="68">
                <a:moveTo>
                  <a:pt x="20" y="34"/>
                </a:moveTo>
                <a:lnTo>
                  <a:pt x="0" y="2"/>
                </a:lnTo>
                <a:lnTo>
                  <a:pt x="2" y="0"/>
                </a:lnTo>
                <a:lnTo>
                  <a:pt x="50" y="16"/>
                </a:lnTo>
                <a:lnTo>
                  <a:pt x="110" y="34"/>
                </a:lnTo>
                <a:lnTo>
                  <a:pt x="50" y="52"/>
                </a:lnTo>
                <a:lnTo>
                  <a:pt x="2" y="68"/>
                </a:lnTo>
                <a:lnTo>
                  <a:pt x="0" y="68"/>
                </a:lnTo>
                <a:lnTo>
                  <a:pt x="20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8" name="Freeform 12"/>
          <p:cNvSpPr>
            <a:spLocks/>
          </p:cNvSpPr>
          <p:nvPr/>
        </p:nvSpPr>
        <p:spPr bwMode="auto">
          <a:xfrm>
            <a:off x="5489575" y="5545138"/>
            <a:ext cx="288925" cy="149225"/>
          </a:xfrm>
          <a:custGeom>
            <a:avLst/>
            <a:gdLst>
              <a:gd name="T0" fmla="*/ 2147483647 w 110"/>
              <a:gd name="T1" fmla="*/ 2147483647 h 68"/>
              <a:gd name="T2" fmla="*/ 0 w 110"/>
              <a:gd name="T3" fmla="*/ 2147483647 h 68"/>
              <a:gd name="T4" fmla="*/ 0 w 110"/>
              <a:gd name="T5" fmla="*/ 0 h 68"/>
              <a:gd name="T6" fmla="*/ 0 w 110"/>
              <a:gd name="T7" fmla="*/ 0 h 68"/>
              <a:gd name="T8" fmla="*/ 2147483647 w 110"/>
              <a:gd name="T9" fmla="*/ 2147483647 h 68"/>
              <a:gd name="T10" fmla="*/ 2147483647 w 110"/>
              <a:gd name="T11" fmla="*/ 2147483647 h 68"/>
              <a:gd name="T12" fmla="*/ 2147483647 w 110"/>
              <a:gd name="T13" fmla="*/ 2147483647 h 68"/>
              <a:gd name="T14" fmla="*/ 2147483647 w 110"/>
              <a:gd name="T15" fmla="*/ 2147483647 h 68"/>
              <a:gd name="T16" fmla="*/ 0 w 110"/>
              <a:gd name="T17" fmla="*/ 2147483647 h 68"/>
              <a:gd name="T18" fmla="*/ 0 w 110"/>
              <a:gd name="T19" fmla="*/ 2147483647 h 68"/>
              <a:gd name="T20" fmla="*/ 2147483647 w 110"/>
              <a:gd name="T21" fmla="*/ 2147483647 h 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0"/>
              <a:gd name="T34" fmla="*/ 0 h 68"/>
              <a:gd name="T35" fmla="*/ 110 w 110"/>
              <a:gd name="T36" fmla="*/ 68 h 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0" h="68">
                <a:moveTo>
                  <a:pt x="20" y="34"/>
                </a:moveTo>
                <a:lnTo>
                  <a:pt x="0" y="2"/>
                </a:lnTo>
                <a:lnTo>
                  <a:pt x="0" y="0"/>
                </a:lnTo>
                <a:lnTo>
                  <a:pt x="48" y="16"/>
                </a:lnTo>
                <a:lnTo>
                  <a:pt x="110" y="34"/>
                </a:lnTo>
                <a:lnTo>
                  <a:pt x="48" y="52"/>
                </a:lnTo>
                <a:lnTo>
                  <a:pt x="0" y="68"/>
                </a:lnTo>
                <a:lnTo>
                  <a:pt x="0" y="66"/>
                </a:lnTo>
                <a:lnTo>
                  <a:pt x="20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9" name="Freeform 13"/>
          <p:cNvSpPr>
            <a:spLocks/>
          </p:cNvSpPr>
          <p:nvPr/>
        </p:nvSpPr>
        <p:spPr bwMode="auto">
          <a:xfrm>
            <a:off x="6405563" y="4706938"/>
            <a:ext cx="287337" cy="150812"/>
          </a:xfrm>
          <a:custGeom>
            <a:avLst/>
            <a:gdLst>
              <a:gd name="T0" fmla="*/ 2147483647 w 110"/>
              <a:gd name="T1" fmla="*/ 2147483647 h 68"/>
              <a:gd name="T2" fmla="*/ 0 w 110"/>
              <a:gd name="T3" fmla="*/ 2147483647 h 68"/>
              <a:gd name="T4" fmla="*/ 0 w 110"/>
              <a:gd name="T5" fmla="*/ 0 h 68"/>
              <a:gd name="T6" fmla="*/ 0 w 110"/>
              <a:gd name="T7" fmla="*/ 0 h 68"/>
              <a:gd name="T8" fmla="*/ 2147483647 w 110"/>
              <a:gd name="T9" fmla="*/ 2147483647 h 68"/>
              <a:gd name="T10" fmla="*/ 2147483647 w 110"/>
              <a:gd name="T11" fmla="*/ 2147483647 h 68"/>
              <a:gd name="T12" fmla="*/ 2147483647 w 110"/>
              <a:gd name="T13" fmla="*/ 2147483647 h 68"/>
              <a:gd name="T14" fmla="*/ 2147483647 w 110"/>
              <a:gd name="T15" fmla="*/ 2147483647 h 68"/>
              <a:gd name="T16" fmla="*/ 0 w 110"/>
              <a:gd name="T17" fmla="*/ 2147483647 h 68"/>
              <a:gd name="T18" fmla="*/ 0 w 110"/>
              <a:gd name="T19" fmla="*/ 2147483647 h 68"/>
              <a:gd name="T20" fmla="*/ 2147483647 w 110"/>
              <a:gd name="T21" fmla="*/ 2147483647 h 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0"/>
              <a:gd name="T34" fmla="*/ 0 h 68"/>
              <a:gd name="T35" fmla="*/ 110 w 110"/>
              <a:gd name="T36" fmla="*/ 68 h 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0" h="68">
                <a:moveTo>
                  <a:pt x="18" y="34"/>
                </a:moveTo>
                <a:lnTo>
                  <a:pt x="0" y="2"/>
                </a:lnTo>
                <a:lnTo>
                  <a:pt x="0" y="0"/>
                </a:lnTo>
                <a:lnTo>
                  <a:pt x="48" y="16"/>
                </a:lnTo>
                <a:lnTo>
                  <a:pt x="110" y="34"/>
                </a:lnTo>
                <a:lnTo>
                  <a:pt x="48" y="52"/>
                </a:lnTo>
                <a:lnTo>
                  <a:pt x="0" y="68"/>
                </a:lnTo>
                <a:lnTo>
                  <a:pt x="18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0" name="Freeform 14"/>
          <p:cNvSpPr>
            <a:spLocks/>
          </p:cNvSpPr>
          <p:nvPr/>
        </p:nvSpPr>
        <p:spPr bwMode="auto">
          <a:xfrm>
            <a:off x="1785938" y="4760913"/>
            <a:ext cx="260350" cy="223837"/>
          </a:xfrm>
          <a:custGeom>
            <a:avLst/>
            <a:gdLst>
              <a:gd name="T0" fmla="*/ 2147483647 w 100"/>
              <a:gd name="T1" fmla="*/ 2147483647 h 102"/>
              <a:gd name="T2" fmla="*/ 2147483647 w 100"/>
              <a:gd name="T3" fmla="*/ 0 h 102"/>
              <a:gd name="T4" fmla="*/ 2147483647 w 100"/>
              <a:gd name="T5" fmla="*/ 0 h 102"/>
              <a:gd name="T6" fmla="*/ 2147483647 w 100"/>
              <a:gd name="T7" fmla="*/ 0 h 102"/>
              <a:gd name="T8" fmla="*/ 2147483647 w 100"/>
              <a:gd name="T9" fmla="*/ 2147483647 h 102"/>
              <a:gd name="T10" fmla="*/ 2147483647 w 100"/>
              <a:gd name="T11" fmla="*/ 2147483647 h 102"/>
              <a:gd name="T12" fmla="*/ 2147483647 w 100"/>
              <a:gd name="T13" fmla="*/ 2147483647 h 102"/>
              <a:gd name="T14" fmla="*/ 2147483647 w 100"/>
              <a:gd name="T15" fmla="*/ 2147483647 h 102"/>
              <a:gd name="T16" fmla="*/ 0 w 100"/>
              <a:gd name="T17" fmla="*/ 2147483647 h 102"/>
              <a:gd name="T18" fmla="*/ 0 w 100"/>
              <a:gd name="T19" fmla="*/ 2147483647 h 102"/>
              <a:gd name="T20" fmla="*/ 2147483647 w 100"/>
              <a:gd name="T21" fmla="*/ 2147483647 h 10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0"/>
              <a:gd name="T34" fmla="*/ 0 h 102"/>
              <a:gd name="T35" fmla="*/ 100 w 100"/>
              <a:gd name="T36" fmla="*/ 102 h 10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0" h="102">
                <a:moveTo>
                  <a:pt x="36" y="38"/>
                </a:moveTo>
                <a:lnTo>
                  <a:pt x="46" y="0"/>
                </a:lnTo>
                <a:lnTo>
                  <a:pt x="70" y="44"/>
                </a:lnTo>
                <a:lnTo>
                  <a:pt x="100" y="102"/>
                </a:lnTo>
                <a:lnTo>
                  <a:pt x="44" y="70"/>
                </a:lnTo>
                <a:lnTo>
                  <a:pt x="0" y="48"/>
                </a:lnTo>
                <a:lnTo>
                  <a:pt x="0" y="46"/>
                </a:lnTo>
                <a:lnTo>
                  <a:pt x="36" y="3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31" name="Text Box 46"/>
          <p:cNvSpPr txBox="1">
            <a:spLocks noChangeArrowheads="1"/>
          </p:cNvSpPr>
          <p:nvPr/>
        </p:nvSpPr>
        <p:spPr bwMode="auto">
          <a:xfrm>
            <a:off x="6484938" y="4646613"/>
            <a:ext cx="209391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Chymotrypsin</a:t>
            </a:r>
          </a:p>
          <a:p>
            <a:pPr algn="ctr"/>
            <a:r>
              <a:rPr lang="en-US" b="1"/>
              <a:t>Carboxypeptidase</a:t>
            </a:r>
          </a:p>
        </p:txBody>
      </p:sp>
      <p:sp>
        <p:nvSpPr>
          <p:cNvPr id="30732" name="Text Box 47"/>
          <p:cNvSpPr txBox="1">
            <a:spLocks noChangeArrowheads="1"/>
          </p:cNvSpPr>
          <p:nvPr/>
        </p:nvSpPr>
        <p:spPr bwMode="auto">
          <a:xfrm>
            <a:off x="3486150" y="4641850"/>
            <a:ext cx="243998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/>
              <a:t>Chymotrypsinogen</a:t>
            </a:r>
          </a:p>
          <a:p>
            <a:pPr algn="ctr"/>
            <a:r>
              <a:rPr lang="en-US" b="1"/>
              <a:t>Procarboxypeptidase</a:t>
            </a:r>
          </a:p>
        </p:txBody>
      </p:sp>
      <p:sp>
        <p:nvSpPr>
          <p:cNvPr id="30733" name="Text Box 48"/>
          <p:cNvSpPr txBox="1">
            <a:spLocks noChangeArrowheads="1"/>
          </p:cNvSpPr>
          <p:nvPr/>
        </p:nvSpPr>
        <p:spPr bwMode="auto">
          <a:xfrm>
            <a:off x="5881688" y="5499100"/>
            <a:ext cx="914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b="1"/>
              <a:t>Trypsin</a:t>
            </a:r>
          </a:p>
        </p:txBody>
      </p:sp>
      <p:sp>
        <p:nvSpPr>
          <p:cNvPr id="30734" name="Text Box 49"/>
          <p:cNvSpPr txBox="1">
            <a:spLocks noChangeArrowheads="1"/>
          </p:cNvSpPr>
          <p:nvPr/>
        </p:nvSpPr>
        <p:spPr bwMode="auto">
          <a:xfrm>
            <a:off x="3432175" y="5684838"/>
            <a:ext cx="154146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b="1"/>
              <a:t>Enterokinase</a:t>
            </a:r>
          </a:p>
        </p:txBody>
      </p:sp>
      <p:sp>
        <p:nvSpPr>
          <p:cNvPr id="30735" name="Text Box 50"/>
          <p:cNvSpPr txBox="1">
            <a:spLocks noChangeArrowheads="1"/>
          </p:cNvSpPr>
          <p:nvPr/>
        </p:nvSpPr>
        <p:spPr bwMode="auto">
          <a:xfrm>
            <a:off x="1792288" y="4951413"/>
            <a:ext cx="14636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b="1"/>
              <a:t>Trypsinogen</a:t>
            </a:r>
          </a:p>
        </p:txBody>
      </p:sp>
      <p:sp>
        <p:nvSpPr>
          <p:cNvPr id="30736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sal03717_t25_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1713" y="150813"/>
            <a:ext cx="7140575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Table 25.2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ChangeArrowheads="1"/>
          </p:cNvSpPr>
          <p:nvPr/>
        </p:nvSpPr>
        <p:spPr bwMode="auto">
          <a:xfrm>
            <a:off x="2544763" y="95250"/>
            <a:ext cx="40544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2771" name="Picture 4" descr="sal03717_25_24"/>
          <p:cNvPicPr>
            <a:picLocks noChangeAspect="1" noChangeArrowheads="1"/>
          </p:cNvPicPr>
          <p:nvPr/>
        </p:nvPicPr>
        <p:blipFill>
          <a:blip r:embed="rId2"/>
          <a:srcRect t="4507" b="5672"/>
          <a:stretch>
            <a:fillRect/>
          </a:stretch>
        </p:blipFill>
        <p:spPr bwMode="auto">
          <a:xfrm>
            <a:off x="1933575" y="309563"/>
            <a:ext cx="5908675" cy="648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36"/>
          <p:cNvSpPr txBox="1">
            <a:spLocks noChangeArrowheads="1"/>
          </p:cNvSpPr>
          <p:nvPr/>
        </p:nvSpPr>
        <p:spPr bwMode="auto">
          <a:xfrm>
            <a:off x="1301750" y="1443038"/>
            <a:ext cx="8890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Duodenum</a:t>
            </a:r>
          </a:p>
        </p:txBody>
      </p:sp>
      <p:sp>
        <p:nvSpPr>
          <p:cNvPr id="32773" name="Text Box 37"/>
          <p:cNvSpPr txBox="1">
            <a:spLocks noChangeArrowheads="1"/>
          </p:cNvSpPr>
          <p:nvPr/>
        </p:nvSpPr>
        <p:spPr bwMode="auto">
          <a:xfrm>
            <a:off x="1301750" y="2365375"/>
            <a:ext cx="11763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Large intestine</a:t>
            </a:r>
          </a:p>
        </p:txBody>
      </p:sp>
      <p:sp>
        <p:nvSpPr>
          <p:cNvPr id="32774" name="Text Box 38"/>
          <p:cNvSpPr txBox="1">
            <a:spLocks noChangeArrowheads="1"/>
          </p:cNvSpPr>
          <p:nvPr/>
        </p:nvSpPr>
        <p:spPr bwMode="auto">
          <a:xfrm>
            <a:off x="1301750" y="3127375"/>
            <a:ext cx="7191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Jejunum</a:t>
            </a:r>
          </a:p>
        </p:txBody>
      </p:sp>
      <p:sp>
        <p:nvSpPr>
          <p:cNvPr id="32775" name="Text Box 39"/>
          <p:cNvSpPr txBox="1">
            <a:spLocks noChangeArrowheads="1"/>
          </p:cNvSpPr>
          <p:nvPr/>
        </p:nvSpPr>
        <p:spPr bwMode="auto">
          <a:xfrm>
            <a:off x="1301750" y="3844925"/>
            <a:ext cx="4905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Ileum</a:t>
            </a:r>
          </a:p>
        </p:txBody>
      </p:sp>
      <p:sp>
        <p:nvSpPr>
          <p:cNvPr id="32776" name="Text Box 40"/>
          <p:cNvSpPr txBox="1">
            <a:spLocks noChangeArrowheads="1"/>
          </p:cNvSpPr>
          <p:nvPr/>
        </p:nvSpPr>
        <p:spPr bwMode="auto">
          <a:xfrm>
            <a:off x="1301750" y="4699000"/>
            <a:ext cx="11572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Ileocecal valve</a:t>
            </a:r>
          </a:p>
        </p:txBody>
      </p:sp>
      <p:sp>
        <p:nvSpPr>
          <p:cNvPr id="25" name="Freeform 9"/>
          <p:cNvSpPr>
            <a:spLocks/>
          </p:cNvSpPr>
          <p:nvPr/>
        </p:nvSpPr>
        <p:spPr bwMode="auto">
          <a:xfrm>
            <a:off x="2000250" y="3221038"/>
            <a:ext cx="3702050" cy="88900"/>
          </a:xfrm>
          <a:custGeom>
            <a:avLst/>
            <a:gdLst>
              <a:gd name="T0" fmla="*/ 0 w 1962"/>
              <a:gd name="T1" fmla="*/ 0 h 88900"/>
              <a:gd name="T2" fmla="*/ 1503398886 w 1962"/>
              <a:gd name="T3" fmla="*/ 0 h 88900"/>
              <a:gd name="T4" fmla="*/ 2147483647 w 1962"/>
              <a:gd name="T5" fmla="*/ 0 h 88900"/>
              <a:gd name="T6" fmla="*/ 0 60000 65536"/>
              <a:gd name="T7" fmla="*/ 0 60000 65536"/>
              <a:gd name="T8" fmla="*/ 0 60000 65536"/>
              <a:gd name="T9" fmla="*/ 0 w 1962"/>
              <a:gd name="T10" fmla="*/ 0 h 88900"/>
              <a:gd name="T11" fmla="*/ 1962 w 1962"/>
              <a:gd name="T12" fmla="*/ 88900 h 889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2" h="88900">
                <a:moveTo>
                  <a:pt x="0" y="0"/>
                </a:moveTo>
                <a:lnTo>
                  <a:pt x="450" y="0"/>
                </a:lnTo>
                <a:lnTo>
                  <a:pt x="1962" y="0"/>
                </a:lnTo>
              </a:path>
            </a:pathLst>
          </a:custGeom>
          <a:noFill/>
          <a:ln w="31750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6" name="Freeform 11"/>
          <p:cNvSpPr>
            <a:spLocks/>
          </p:cNvSpPr>
          <p:nvPr/>
        </p:nvSpPr>
        <p:spPr bwMode="auto">
          <a:xfrm>
            <a:off x="2414588" y="4413250"/>
            <a:ext cx="1012825" cy="387350"/>
          </a:xfrm>
          <a:custGeom>
            <a:avLst/>
            <a:gdLst>
              <a:gd name="T0" fmla="*/ 0 w 550"/>
              <a:gd name="T1" fmla="*/ 614918170 h 244"/>
              <a:gd name="T2" fmla="*/ 585980719 w 550"/>
              <a:gd name="T3" fmla="*/ 614918170 h 244"/>
              <a:gd name="T4" fmla="*/ 1520231304 w 550"/>
              <a:gd name="T5" fmla="*/ 0 h 244"/>
              <a:gd name="T6" fmla="*/ 0 60000 65536"/>
              <a:gd name="T7" fmla="*/ 0 60000 65536"/>
              <a:gd name="T8" fmla="*/ 0 60000 65536"/>
              <a:gd name="T9" fmla="*/ 0 w 550"/>
              <a:gd name="T10" fmla="*/ 0 h 244"/>
              <a:gd name="T11" fmla="*/ 550 w 550"/>
              <a:gd name="T12" fmla="*/ 244 h 2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50" h="244">
                <a:moveTo>
                  <a:pt x="0" y="244"/>
                </a:moveTo>
                <a:lnTo>
                  <a:pt x="212" y="244"/>
                </a:lnTo>
                <a:lnTo>
                  <a:pt x="550" y="0"/>
                </a:lnTo>
              </a:path>
            </a:pathLst>
          </a:custGeom>
          <a:noFill/>
          <a:ln w="31750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>
            <a:off x="1808163" y="3943350"/>
            <a:ext cx="2659062" cy="0"/>
          </a:xfrm>
          <a:prstGeom prst="line">
            <a:avLst/>
          </a:prstGeom>
          <a:noFill/>
          <a:ln w="31750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Freeform 15"/>
          <p:cNvSpPr>
            <a:spLocks/>
          </p:cNvSpPr>
          <p:nvPr/>
        </p:nvSpPr>
        <p:spPr bwMode="auto">
          <a:xfrm flipV="1">
            <a:off x="2460625" y="2371725"/>
            <a:ext cx="1377950" cy="93663"/>
          </a:xfrm>
          <a:custGeom>
            <a:avLst/>
            <a:gdLst>
              <a:gd name="T0" fmla="*/ 0 w 740"/>
              <a:gd name="T1" fmla="*/ 0 h 93662"/>
              <a:gd name="T2" fmla="*/ 630965339 w 740"/>
              <a:gd name="T3" fmla="*/ 0 h 93662"/>
              <a:gd name="T4" fmla="*/ 2147483647 w 740"/>
              <a:gd name="T5" fmla="*/ 0 h 93662"/>
              <a:gd name="T6" fmla="*/ 0 60000 65536"/>
              <a:gd name="T7" fmla="*/ 0 60000 65536"/>
              <a:gd name="T8" fmla="*/ 0 60000 65536"/>
              <a:gd name="T9" fmla="*/ 0 w 740"/>
              <a:gd name="T10" fmla="*/ 0 h 93662"/>
              <a:gd name="T11" fmla="*/ 740 w 740"/>
              <a:gd name="T12" fmla="*/ 93662 h 936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0" h="93662">
                <a:moveTo>
                  <a:pt x="0" y="0"/>
                </a:moveTo>
                <a:lnTo>
                  <a:pt x="210" y="0"/>
                </a:lnTo>
                <a:lnTo>
                  <a:pt x="740" y="0"/>
                </a:lnTo>
              </a:path>
            </a:pathLst>
          </a:custGeom>
          <a:noFill/>
          <a:ln w="31750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Line 17"/>
          <p:cNvSpPr>
            <a:spLocks noChangeShapeType="1"/>
          </p:cNvSpPr>
          <p:nvPr/>
        </p:nvSpPr>
        <p:spPr bwMode="auto">
          <a:xfrm>
            <a:off x="2155825" y="1539875"/>
            <a:ext cx="1925638" cy="1588"/>
          </a:xfrm>
          <a:prstGeom prst="line">
            <a:avLst/>
          </a:prstGeom>
          <a:noFill/>
          <a:ln w="31750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2782" name="Freeform 9"/>
          <p:cNvSpPr>
            <a:spLocks/>
          </p:cNvSpPr>
          <p:nvPr/>
        </p:nvSpPr>
        <p:spPr bwMode="auto">
          <a:xfrm>
            <a:off x="2000250" y="3221038"/>
            <a:ext cx="3702050" cy="88900"/>
          </a:xfrm>
          <a:custGeom>
            <a:avLst/>
            <a:gdLst>
              <a:gd name="T0" fmla="*/ 0 w 1962"/>
              <a:gd name="T1" fmla="*/ 0 h 88900"/>
              <a:gd name="T2" fmla="*/ 2147483647 w 1962"/>
              <a:gd name="T3" fmla="*/ 0 h 88900"/>
              <a:gd name="T4" fmla="*/ 2147483647 w 1962"/>
              <a:gd name="T5" fmla="*/ 0 h 88900"/>
              <a:gd name="T6" fmla="*/ 0 60000 65536"/>
              <a:gd name="T7" fmla="*/ 0 60000 65536"/>
              <a:gd name="T8" fmla="*/ 0 60000 65536"/>
              <a:gd name="T9" fmla="*/ 0 w 1962"/>
              <a:gd name="T10" fmla="*/ 0 h 88900"/>
              <a:gd name="T11" fmla="*/ 1962 w 1962"/>
              <a:gd name="T12" fmla="*/ 88900 h 889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2" h="88900">
                <a:moveTo>
                  <a:pt x="0" y="0"/>
                </a:moveTo>
                <a:lnTo>
                  <a:pt x="450" y="0"/>
                </a:lnTo>
                <a:lnTo>
                  <a:pt x="1962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3" name="Freeform 11"/>
          <p:cNvSpPr>
            <a:spLocks/>
          </p:cNvSpPr>
          <p:nvPr/>
        </p:nvSpPr>
        <p:spPr bwMode="auto">
          <a:xfrm>
            <a:off x="2414588" y="4413250"/>
            <a:ext cx="1012825" cy="387350"/>
          </a:xfrm>
          <a:custGeom>
            <a:avLst/>
            <a:gdLst>
              <a:gd name="T0" fmla="*/ 0 w 550"/>
              <a:gd name="T1" fmla="*/ 2147483647 h 244"/>
              <a:gd name="T2" fmla="*/ 2147483647 w 550"/>
              <a:gd name="T3" fmla="*/ 2147483647 h 244"/>
              <a:gd name="T4" fmla="*/ 2147483647 w 550"/>
              <a:gd name="T5" fmla="*/ 0 h 244"/>
              <a:gd name="T6" fmla="*/ 0 60000 65536"/>
              <a:gd name="T7" fmla="*/ 0 60000 65536"/>
              <a:gd name="T8" fmla="*/ 0 60000 65536"/>
              <a:gd name="T9" fmla="*/ 0 w 550"/>
              <a:gd name="T10" fmla="*/ 0 h 244"/>
              <a:gd name="T11" fmla="*/ 550 w 550"/>
              <a:gd name="T12" fmla="*/ 244 h 2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50" h="244">
                <a:moveTo>
                  <a:pt x="0" y="244"/>
                </a:moveTo>
                <a:lnTo>
                  <a:pt x="212" y="244"/>
                </a:lnTo>
                <a:lnTo>
                  <a:pt x="55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4" name="Line 13"/>
          <p:cNvSpPr>
            <a:spLocks noChangeShapeType="1"/>
          </p:cNvSpPr>
          <p:nvPr/>
        </p:nvSpPr>
        <p:spPr bwMode="auto">
          <a:xfrm>
            <a:off x="1808163" y="3943350"/>
            <a:ext cx="2659062" cy="0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5" name="Freeform 15"/>
          <p:cNvSpPr>
            <a:spLocks/>
          </p:cNvSpPr>
          <p:nvPr/>
        </p:nvSpPr>
        <p:spPr bwMode="auto">
          <a:xfrm flipV="1">
            <a:off x="2460625" y="2371725"/>
            <a:ext cx="1377950" cy="93663"/>
          </a:xfrm>
          <a:custGeom>
            <a:avLst/>
            <a:gdLst>
              <a:gd name="T0" fmla="*/ 0 w 740"/>
              <a:gd name="T1" fmla="*/ 0 h 93662"/>
              <a:gd name="T2" fmla="*/ 2147483647 w 740"/>
              <a:gd name="T3" fmla="*/ 0 h 93662"/>
              <a:gd name="T4" fmla="*/ 2147483647 w 740"/>
              <a:gd name="T5" fmla="*/ 0 h 93662"/>
              <a:gd name="T6" fmla="*/ 0 60000 65536"/>
              <a:gd name="T7" fmla="*/ 0 60000 65536"/>
              <a:gd name="T8" fmla="*/ 0 60000 65536"/>
              <a:gd name="T9" fmla="*/ 0 w 740"/>
              <a:gd name="T10" fmla="*/ 0 h 93662"/>
              <a:gd name="T11" fmla="*/ 740 w 740"/>
              <a:gd name="T12" fmla="*/ 93662 h 936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0" h="93662">
                <a:moveTo>
                  <a:pt x="0" y="0"/>
                </a:moveTo>
                <a:lnTo>
                  <a:pt x="210" y="0"/>
                </a:lnTo>
                <a:lnTo>
                  <a:pt x="740" y="0"/>
                </a:lnTo>
              </a:path>
            </a:pathLst>
          </a:cu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6" name="Line 17"/>
          <p:cNvSpPr>
            <a:spLocks noChangeShapeType="1"/>
          </p:cNvSpPr>
          <p:nvPr/>
        </p:nvSpPr>
        <p:spPr bwMode="auto">
          <a:xfrm>
            <a:off x="2155825" y="1539875"/>
            <a:ext cx="1925638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7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64" descr="sal03717_25_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3263" y="382588"/>
            <a:ext cx="5195887" cy="596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2546350" y="104775"/>
            <a:ext cx="40528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33796" name="Text Box 143"/>
          <p:cNvSpPr txBox="1">
            <a:spLocks noChangeArrowheads="1"/>
          </p:cNvSpPr>
          <p:nvPr/>
        </p:nvSpPr>
        <p:spPr bwMode="auto">
          <a:xfrm>
            <a:off x="2084388" y="3265488"/>
            <a:ext cx="1857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(a)</a:t>
            </a:r>
          </a:p>
        </p:txBody>
      </p:sp>
      <p:sp>
        <p:nvSpPr>
          <p:cNvPr id="33797" name="Text Box 144"/>
          <p:cNvSpPr txBox="1">
            <a:spLocks noChangeArrowheads="1"/>
          </p:cNvSpPr>
          <p:nvPr/>
        </p:nvSpPr>
        <p:spPr bwMode="auto">
          <a:xfrm>
            <a:off x="2084388" y="6351588"/>
            <a:ext cx="18891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(b)</a:t>
            </a:r>
          </a:p>
        </p:txBody>
      </p:sp>
      <p:sp>
        <p:nvSpPr>
          <p:cNvPr id="33798" name="Text Box 145"/>
          <p:cNvSpPr txBox="1">
            <a:spLocks noChangeArrowheads="1"/>
          </p:cNvSpPr>
          <p:nvPr/>
        </p:nvSpPr>
        <p:spPr bwMode="auto">
          <a:xfrm>
            <a:off x="4249738" y="1619250"/>
            <a:ext cx="2254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Villi</a:t>
            </a:r>
          </a:p>
        </p:txBody>
      </p:sp>
      <p:sp>
        <p:nvSpPr>
          <p:cNvPr id="33799" name="Text Box 146"/>
          <p:cNvSpPr txBox="1">
            <a:spLocks noChangeArrowheads="1"/>
          </p:cNvSpPr>
          <p:nvPr/>
        </p:nvSpPr>
        <p:spPr bwMode="auto">
          <a:xfrm>
            <a:off x="4246563" y="1804988"/>
            <a:ext cx="6381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Absorptive cell</a:t>
            </a:r>
          </a:p>
        </p:txBody>
      </p:sp>
      <p:sp>
        <p:nvSpPr>
          <p:cNvPr id="33800" name="Text Box 147"/>
          <p:cNvSpPr txBox="1">
            <a:spLocks noChangeArrowheads="1"/>
          </p:cNvSpPr>
          <p:nvPr/>
        </p:nvSpPr>
        <p:spPr bwMode="auto">
          <a:xfrm>
            <a:off x="4249738" y="2027238"/>
            <a:ext cx="5746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Brush border</a:t>
            </a:r>
          </a:p>
          <a:p>
            <a:r>
              <a:rPr lang="en-US" sz="600" b="1"/>
              <a:t>of microvilli</a:t>
            </a:r>
          </a:p>
        </p:txBody>
      </p:sp>
      <p:sp>
        <p:nvSpPr>
          <p:cNvPr id="33801" name="Text Box 148"/>
          <p:cNvSpPr txBox="1">
            <a:spLocks noChangeArrowheads="1"/>
          </p:cNvSpPr>
          <p:nvPr/>
        </p:nvSpPr>
        <p:spPr bwMode="auto">
          <a:xfrm>
            <a:off x="4249738" y="2254250"/>
            <a:ext cx="7270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Capillary network</a:t>
            </a:r>
          </a:p>
        </p:txBody>
      </p:sp>
      <p:sp>
        <p:nvSpPr>
          <p:cNvPr id="33802" name="Text Box 149"/>
          <p:cNvSpPr txBox="1">
            <a:spLocks noChangeArrowheads="1"/>
          </p:cNvSpPr>
          <p:nvPr/>
        </p:nvSpPr>
        <p:spPr bwMode="auto">
          <a:xfrm>
            <a:off x="4249738" y="2432050"/>
            <a:ext cx="4794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Goblet cell</a:t>
            </a:r>
          </a:p>
        </p:txBody>
      </p:sp>
      <p:sp>
        <p:nvSpPr>
          <p:cNvPr id="33803" name="Text Box 150"/>
          <p:cNvSpPr txBox="1">
            <a:spLocks noChangeArrowheads="1"/>
          </p:cNvSpPr>
          <p:nvPr/>
        </p:nvSpPr>
        <p:spPr bwMode="auto">
          <a:xfrm>
            <a:off x="4249738" y="2762250"/>
            <a:ext cx="3556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Lacteal</a:t>
            </a:r>
          </a:p>
        </p:txBody>
      </p:sp>
      <p:sp>
        <p:nvSpPr>
          <p:cNvPr id="33804" name="Text Box 151"/>
          <p:cNvSpPr txBox="1">
            <a:spLocks noChangeArrowheads="1"/>
          </p:cNvSpPr>
          <p:nvPr/>
        </p:nvSpPr>
        <p:spPr bwMode="auto">
          <a:xfrm>
            <a:off x="4249738" y="3117850"/>
            <a:ext cx="6762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Intestinal crypts</a:t>
            </a:r>
          </a:p>
        </p:txBody>
      </p:sp>
      <p:sp>
        <p:nvSpPr>
          <p:cNvPr id="33805" name="Text Box 152"/>
          <p:cNvSpPr txBox="1">
            <a:spLocks noChangeArrowheads="1"/>
          </p:cNvSpPr>
          <p:nvPr/>
        </p:nvSpPr>
        <p:spPr bwMode="auto">
          <a:xfrm>
            <a:off x="4249738" y="3346450"/>
            <a:ext cx="34131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Venule</a:t>
            </a:r>
          </a:p>
        </p:txBody>
      </p:sp>
      <p:sp>
        <p:nvSpPr>
          <p:cNvPr id="33806" name="Text Box 153"/>
          <p:cNvSpPr txBox="1">
            <a:spLocks noChangeArrowheads="1"/>
          </p:cNvSpPr>
          <p:nvPr/>
        </p:nvSpPr>
        <p:spPr bwMode="auto">
          <a:xfrm>
            <a:off x="4249738" y="3460750"/>
            <a:ext cx="4064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Arteriole</a:t>
            </a:r>
          </a:p>
        </p:txBody>
      </p:sp>
      <p:sp>
        <p:nvSpPr>
          <p:cNvPr id="33807" name="Text Box 154"/>
          <p:cNvSpPr txBox="1">
            <a:spLocks noChangeArrowheads="1"/>
          </p:cNvSpPr>
          <p:nvPr/>
        </p:nvSpPr>
        <p:spPr bwMode="auto">
          <a:xfrm>
            <a:off x="4249738" y="3575050"/>
            <a:ext cx="7080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Lymphaticvessel</a:t>
            </a:r>
          </a:p>
        </p:txBody>
      </p:sp>
      <p:sp>
        <p:nvSpPr>
          <p:cNvPr id="33808" name="Text Box 155"/>
          <p:cNvSpPr txBox="1">
            <a:spLocks noChangeArrowheads="1"/>
          </p:cNvSpPr>
          <p:nvPr/>
        </p:nvSpPr>
        <p:spPr bwMode="auto">
          <a:xfrm>
            <a:off x="4249738" y="3930650"/>
            <a:ext cx="49371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Paneth cell</a:t>
            </a:r>
          </a:p>
        </p:txBody>
      </p:sp>
      <p:sp>
        <p:nvSpPr>
          <p:cNvPr id="33809" name="Text Box 156"/>
          <p:cNvSpPr txBox="1">
            <a:spLocks noChangeArrowheads="1"/>
          </p:cNvSpPr>
          <p:nvPr/>
        </p:nvSpPr>
        <p:spPr bwMode="auto">
          <a:xfrm>
            <a:off x="4086225" y="4149725"/>
            <a:ext cx="2254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Villi</a:t>
            </a:r>
          </a:p>
        </p:txBody>
      </p:sp>
      <p:sp>
        <p:nvSpPr>
          <p:cNvPr id="33810" name="Text Box 157"/>
          <p:cNvSpPr txBox="1">
            <a:spLocks noChangeArrowheads="1"/>
          </p:cNvSpPr>
          <p:nvPr/>
        </p:nvSpPr>
        <p:spPr bwMode="auto">
          <a:xfrm>
            <a:off x="4968875" y="4365625"/>
            <a:ext cx="1857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(c)</a:t>
            </a:r>
          </a:p>
        </p:txBody>
      </p:sp>
      <p:sp>
        <p:nvSpPr>
          <p:cNvPr id="33811" name="Text Box 158"/>
          <p:cNvSpPr txBox="1">
            <a:spLocks noChangeArrowheads="1"/>
          </p:cNvSpPr>
          <p:nvPr/>
        </p:nvSpPr>
        <p:spPr bwMode="auto">
          <a:xfrm>
            <a:off x="4086225" y="4583113"/>
            <a:ext cx="4254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Intestinal</a:t>
            </a:r>
          </a:p>
          <a:p>
            <a:r>
              <a:rPr lang="en-US" sz="600" b="1"/>
              <a:t>crypts</a:t>
            </a:r>
          </a:p>
        </p:txBody>
      </p:sp>
      <p:sp>
        <p:nvSpPr>
          <p:cNvPr id="33812" name="Text Box 159"/>
          <p:cNvSpPr txBox="1">
            <a:spLocks noChangeArrowheads="1"/>
          </p:cNvSpPr>
          <p:nvPr/>
        </p:nvSpPr>
        <p:spPr bwMode="auto">
          <a:xfrm>
            <a:off x="4086225" y="4837113"/>
            <a:ext cx="49053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Muscularis</a:t>
            </a:r>
          </a:p>
          <a:p>
            <a:r>
              <a:rPr lang="en-US" sz="600" b="1"/>
              <a:t>mucosae</a:t>
            </a:r>
          </a:p>
        </p:txBody>
      </p:sp>
      <p:sp>
        <p:nvSpPr>
          <p:cNvPr id="33813" name="Text Box 160"/>
          <p:cNvSpPr txBox="1">
            <a:spLocks noChangeArrowheads="1"/>
          </p:cNvSpPr>
          <p:nvPr/>
        </p:nvSpPr>
        <p:spPr bwMode="auto">
          <a:xfrm>
            <a:off x="4086225" y="5106988"/>
            <a:ext cx="438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Duodenal</a:t>
            </a:r>
          </a:p>
          <a:p>
            <a:r>
              <a:rPr lang="en-US" sz="600" b="1"/>
              <a:t>glands</a:t>
            </a:r>
          </a:p>
        </p:txBody>
      </p:sp>
      <p:sp>
        <p:nvSpPr>
          <p:cNvPr id="33814" name="Text Box 161"/>
          <p:cNvSpPr txBox="1">
            <a:spLocks noChangeArrowheads="1"/>
          </p:cNvSpPr>
          <p:nvPr/>
        </p:nvSpPr>
        <p:spPr bwMode="auto">
          <a:xfrm>
            <a:off x="4086225" y="5713413"/>
            <a:ext cx="49053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Muscularis</a:t>
            </a:r>
          </a:p>
          <a:p>
            <a:r>
              <a:rPr lang="en-US" sz="600" b="1"/>
              <a:t>externa</a:t>
            </a:r>
          </a:p>
        </p:txBody>
      </p:sp>
      <p:sp>
        <p:nvSpPr>
          <p:cNvPr id="33815" name="Text Box 162"/>
          <p:cNvSpPr txBox="1">
            <a:spLocks noChangeArrowheads="1"/>
          </p:cNvSpPr>
          <p:nvPr/>
        </p:nvSpPr>
        <p:spPr bwMode="auto">
          <a:xfrm>
            <a:off x="4086225" y="6156325"/>
            <a:ext cx="34766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Serosa</a:t>
            </a:r>
          </a:p>
        </p:txBody>
      </p:sp>
      <p:sp>
        <p:nvSpPr>
          <p:cNvPr id="33816" name="Text Box 163"/>
          <p:cNvSpPr txBox="1">
            <a:spLocks noChangeArrowheads="1"/>
          </p:cNvSpPr>
          <p:nvPr/>
        </p:nvSpPr>
        <p:spPr bwMode="auto">
          <a:xfrm>
            <a:off x="3617913" y="6375400"/>
            <a:ext cx="3556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0.5 mm</a:t>
            </a:r>
          </a:p>
        </p:txBody>
      </p:sp>
      <p:sp>
        <p:nvSpPr>
          <p:cNvPr id="33817" name="Rectangle 5"/>
          <p:cNvSpPr>
            <a:spLocks noChangeArrowheads="1"/>
          </p:cNvSpPr>
          <p:nvPr/>
        </p:nvSpPr>
        <p:spPr bwMode="auto">
          <a:xfrm>
            <a:off x="2546350" y="6570663"/>
            <a:ext cx="40528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a: ©Meckes/Ottawa/Science Source; b: © McGraw-Hill Education/Dennis Strete</a:t>
            </a:r>
          </a:p>
        </p:txBody>
      </p:sp>
      <p:sp>
        <p:nvSpPr>
          <p:cNvPr id="33818" name="Line 45"/>
          <p:cNvSpPr>
            <a:spLocks noChangeShapeType="1"/>
          </p:cNvSpPr>
          <p:nvPr/>
        </p:nvSpPr>
        <p:spPr bwMode="auto">
          <a:xfrm>
            <a:off x="4400550" y="1663700"/>
            <a:ext cx="896938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9" name="Line 46"/>
          <p:cNvSpPr>
            <a:spLocks noChangeShapeType="1"/>
          </p:cNvSpPr>
          <p:nvPr/>
        </p:nvSpPr>
        <p:spPr bwMode="auto">
          <a:xfrm>
            <a:off x="4903788" y="2303463"/>
            <a:ext cx="665162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0" name="Line 47"/>
          <p:cNvSpPr>
            <a:spLocks noChangeShapeType="1"/>
          </p:cNvSpPr>
          <p:nvPr/>
        </p:nvSpPr>
        <p:spPr bwMode="auto">
          <a:xfrm flipH="1">
            <a:off x="4746625" y="2074863"/>
            <a:ext cx="590550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1" name="Line 48"/>
          <p:cNvSpPr>
            <a:spLocks noChangeShapeType="1"/>
          </p:cNvSpPr>
          <p:nvPr/>
        </p:nvSpPr>
        <p:spPr bwMode="auto">
          <a:xfrm>
            <a:off x="4654550" y="2486025"/>
            <a:ext cx="66040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2" name="Line 49"/>
          <p:cNvSpPr>
            <a:spLocks noChangeShapeType="1"/>
          </p:cNvSpPr>
          <p:nvPr/>
        </p:nvSpPr>
        <p:spPr bwMode="auto">
          <a:xfrm flipH="1">
            <a:off x="4532313" y="2820988"/>
            <a:ext cx="1012825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3" name="Line 50"/>
          <p:cNvSpPr>
            <a:spLocks noChangeShapeType="1"/>
          </p:cNvSpPr>
          <p:nvPr/>
        </p:nvSpPr>
        <p:spPr bwMode="auto">
          <a:xfrm>
            <a:off x="4892675" y="3171825"/>
            <a:ext cx="120650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4" name="Line 51"/>
          <p:cNvSpPr>
            <a:spLocks noChangeShapeType="1"/>
          </p:cNvSpPr>
          <p:nvPr/>
        </p:nvSpPr>
        <p:spPr bwMode="auto">
          <a:xfrm>
            <a:off x="4592638" y="3508375"/>
            <a:ext cx="579437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5" name="Line 52"/>
          <p:cNvSpPr>
            <a:spLocks noChangeShapeType="1"/>
          </p:cNvSpPr>
          <p:nvPr/>
        </p:nvSpPr>
        <p:spPr bwMode="auto">
          <a:xfrm>
            <a:off x="4527550" y="3394075"/>
            <a:ext cx="690563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6" name="Line 53"/>
          <p:cNvSpPr>
            <a:spLocks noChangeShapeType="1"/>
          </p:cNvSpPr>
          <p:nvPr/>
        </p:nvSpPr>
        <p:spPr bwMode="auto">
          <a:xfrm>
            <a:off x="4899025" y="3622675"/>
            <a:ext cx="212725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7" name="Line 54"/>
          <p:cNvSpPr>
            <a:spLocks noChangeShapeType="1"/>
          </p:cNvSpPr>
          <p:nvPr/>
        </p:nvSpPr>
        <p:spPr bwMode="auto">
          <a:xfrm>
            <a:off x="4678363" y="3978275"/>
            <a:ext cx="1235075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8" name="Line 55"/>
          <p:cNvSpPr>
            <a:spLocks noChangeShapeType="1"/>
          </p:cNvSpPr>
          <p:nvPr/>
        </p:nvSpPr>
        <p:spPr bwMode="auto">
          <a:xfrm flipH="1" flipV="1">
            <a:off x="5099050" y="1663700"/>
            <a:ext cx="466725" cy="1016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29" name="Line 56"/>
          <p:cNvSpPr>
            <a:spLocks noChangeShapeType="1"/>
          </p:cNvSpPr>
          <p:nvPr/>
        </p:nvSpPr>
        <p:spPr bwMode="auto">
          <a:xfrm>
            <a:off x="4802188" y="1851025"/>
            <a:ext cx="7429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0" name="Line 57"/>
          <p:cNvSpPr>
            <a:spLocks noChangeShapeType="1"/>
          </p:cNvSpPr>
          <p:nvPr/>
        </p:nvSpPr>
        <p:spPr bwMode="auto">
          <a:xfrm flipH="1" flipV="1">
            <a:off x="5099050" y="3171825"/>
            <a:ext cx="977900" cy="176213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1" name="Line 45"/>
          <p:cNvSpPr>
            <a:spLocks noChangeShapeType="1"/>
          </p:cNvSpPr>
          <p:nvPr/>
        </p:nvSpPr>
        <p:spPr bwMode="auto">
          <a:xfrm>
            <a:off x="4400550" y="1663700"/>
            <a:ext cx="89693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2" name="Line 46"/>
          <p:cNvSpPr>
            <a:spLocks noChangeShapeType="1"/>
          </p:cNvSpPr>
          <p:nvPr/>
        </p:nvSpPr>
        <p:spPr bwMode="auto">
          <a:xfrm>
            <a:off x="4903788" y="2303463"/>
            <a:ext cx="6651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3" name="Line 47"/>
          <p:cNvSpPr>
            <a:spLocks noChangeShapeType="1"/>
          </p:cNvSpPr>
          <p:nvPr/>
        </p:nvSpPr>
        <p:spPr bwMode="auto">
          <a:xfrm flipH="1">
            <a:off x="4746625" y="2074863"/>
            <a:ext cx="5905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4" name="Line 48"/>
          <p:cNvSpPr>
            <a:spLocks noChangeShapeType="1"/>
          </p:cNvSpPr>
          <p:nvPr/>
        </p:nvSpPr>
        <p:spPr bwMode="auto">
          <a:xfrm>
            <a:off x="4654550" y="2486025"/>
            <a:ext cx="6604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5" name="Line 49"/>
          <p:cNvSpPr>
            <a:spLocks noChangeShapeType="1"/>
          </p:cNvSpPr>
          <p:nvPr/>
        </p:nvSpPr>
        <p:spPr bwMode="auto">
          <a:xfrm flipH="1">
            <a:off x="4532313" y="2820988"/>
            <a:ext cx="10128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6" name="Line 50"/>
          <p:cNvSpPr>
            <a:spLocks noChangeShapeType="1"/>
          </p:cNvSpPr>
          <p:nvPr/>
        </p:nvSpPr>
        <p:spPr bwMode="auto">
          <a:xfrm>
            <a:off x="4892675" y="3171825"/>
            <a:ext cx="12065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7" name="Line 51"/>
          <p:cNvSpPr>
            <a:spLocks noChangeShapeType="1"/>
          </p:cNvSpPr>
          <p:nvPr/>
        </p:nvSpPr>
        <p:spPr bwMode="auto">
          <a:xfrm>
            <a:off x="4592638" y="3508375"/>
            <a:ext cx="57943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8" name="Line 52"/>
          <p:cNvSpPr>
            <a:spLocks noChangeShapeType="1"/>
          </p:cNvSpPr>
          <p:nvPr/>
        </p:nvSpPr>
        <p:spPr bwMode="auto">
          <a:xfrm>
            <a:off x="4527550" y="3394075"/>
            <a:ext cx="6905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39" name="Line 54"/>
          <p:cNvSpPr>
            <a:spLocks noChangeShapeType="1"/>
          </p:cNvSpPr>
          <p:nvPr/>
        </p:nvSpPr>
        <p:spPr bwMode="auto">
          <a:xfrm>
            <a:off x="4678363" y="3978275"/>
            <a:ext cx="12350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0" name="Line 55"/>
          <p:cNvSpPr>
            <a:spLocks noChangeShapeType="1"/>
          </p:cNvSpPr>
          <p:nvPr/>
        </p:nvSpPr>
        <p:spPr bwMode="auto">
          <a:xfrm flipH="1" flipV="1">
            <a:off x="5099050" y="1663700"/>
            <a:ext cx="466725" cy="101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1" name="Line 56"/>
          <p:cNvSpPr>
            <a:spLocks noChangeShapeType="1"/>
          </p:cNvSpPr>
          <p:nvPr/>
        </p:nvSpPr>
        <p:spPr bwMode="auto">
          <a:xfrm>
            <a:off x="4802188" y="1851025"/>
            <a:ext cx="7429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2" name="Line 57"/>
          <p:cNvSpPr>
            <a:spLocks noChangeShapeType="1"/>
          </p:cNvSpPr>
          <p:nvPr/>
        </p:nvSpPr>
        <p:spPr bwMode="auto">
          <a:xfrm flipH="1" flipV="1">
            <a:off x="5099050" y="3171825"/>
            <a:ext cx="977900" cy="176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3" name="Line 53"/>
          <p:cNvSpPr>
            <a:spLocks noChangeShapeType="1"/>
          </p:cNvSpPr>
          <p:nvPr/>
        </p:nvSpPr>
        <p:spPr bwMode="auto">
          <a:xfrm>
            <a:off x="4899025" y="3622675"/>
            <a:ext cx="2127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4" name="Freeform 34"/>
          <p:cNvSpPr>
            <a:spLocks/>
          </p:cNvSpPr>
          <p:nvPr/>
        </p:nvSpPr>
        <p:spPr bwMode="auto">
          <a:xfrm>
            <a:off x="3282950" y="6057900"/>
            <a:ext cx="784225" cy="152400"/>
          </a:xfrm>
          <a:custGeom>
            <a:avLst/>
            <a:gdLst>
              <a:gd name="T0" fmla="*/ 2147483647 w 494"/>
              <a:gd name="T1" fmla="*/ 2147483647 h 96"/>
              <a:gd name="T2" fmla="*/ 2147483647 w 494"/>
              <a:gd name="T3" fmla="*/ 2147483647 h 96"/>
              <a:gd name="T4" fmla="*/ 0 w 494"/>
              <a:gd name="T5" fmla="*/ 0 h 96"/>
              <a:gd name="T6" fmla="*/ 0 60000 65536"/>
              <a:gd name="T7" fmla="*/ 0 60000 65536"/>
              <a:gd name="T8" fmla="*/ 0 60000 65536"/>
              <a:gd name="T9" fmla="*/ 0 w 494"/>
              <a:gd name="T10" fmla="*/ 0 h 96"/>
              <a:gd name="T11" fmla="*/ 494 w 494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4" h="96">
                <a:moveTo>
                  <a:pt x="494" y="96"/>
                </a:moveTo>
                <a:lnTo>
                  <a:pt x="374" y="96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5" name="Line 35"/>
          <p:cNvSpPr>
            <a:spLocks noChangeShapeType="1"/>
          </p:cNvSpPr>
          <p:nvPr/>
        </p:nvSpPr>
        <p:spPr bwMode="auto">
          <a:xfrm>
            <a:off x="3589338" y="5761038"/>
            <a:ext cx="477837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6" name="Line 36"/>
          <p:cNvSpPr>
            <a:spLocks noChangeShapeType="1"/>
          </p:cNvSpPr>
          <p:nvPr/>
        </p:nvSpPr>
        <p:spPr bwMode="auto">
          <a:xfrm flipH="1" flipV="1">
            <a:off x="3792538" y="4117975"/>
            <a:ext cx="84137" cy="8572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7" name="Line 37"/>
          <p:cNvSpPr>
            <a:spLocks noChangeShapeType="1"/>
          </p:cNvSpPr>
          <p:nvPr/>
        </p:nvSpPr>
        <p:spPr bwMode="auto">
          <a:xfrm flipH="1">
            <a:off x="3516313" y="4203700"/>
            <a:ext cx="550862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8" name="Line 38"/>
          <p:cNvSpPr>
            <a:spLocks noChangeShapeType="1"/>
          </p:cNvSpPr>
          <p:nvPr/>
        </p:nvSpPr>
        <p:spPr bwMode="auto">
          <a:xfrm flipH="1" flipV="1">
            <a:off x="3182938" y="4630738"/>
            <a:ext cx="884237" cy="317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49" name="Line 39"/>
          <p:cNvSpPr>
            <a:spLocks noChangeShapeType="1"/>
          </p:cNvSpPr>
          <p:nvPr/>
        </p:nvSpPr>
        <p:spPr bwMode="auto">
          <a:xfrm flipH="1">
            <a:off x="3297238" y="4633913"/>
            <a:ext cx="579437" cy="19685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50" name="Line 40"/>
          <p:cNvSpPr>
            <a:spLocks noChangeShapeType="1"/>
          </p:cNvSpPr>
          <p:nvPr/>
        </p:nvSpPr>
        <p:spPr bwMode="auto">
          <a:xfrm>
            <a:off x="3589338" y="5499100"/>
            <a:ext cx="1587" cy="54292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51" name="Line 41"/>
          <p:cNvSpPr>
            <a:spLocks noChangeShapeType="1"/>
          </p:cNvSpPr>
          <p:nvPr/>
        </p:nvSpPr>
        <p:spPr bwMode="auto">
          <a:xfrm>
            <a:off x="3563938" y="5499100"/>
            <a:ext cx="46037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52" name="Line 42"/>
          <p:cNvSpPr>
            <a:spLocks noChangeShapeType="1"/>
          </p:cNvSpPr>
          <p:nvPr/>
        </p:nvSpPr>
        <p:spPr bwMode="auto">
          <a:xfrm>
            <a:off x="3563938" y="6045200"/>
            <a:ext cx="46037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53" name="Line 43"/>
          <p:cNvSpPr>
            <a:spLocks noChangeShapeType="1"/>
          </p:cNvSpPr>
          <p:nvPr/>
        </p:nvSpPr>
        <p:spPr bwMode="auto">
          <a:xfrm flipH="1">
            <a:off x="3246438" y="5148263"/>
            <a:ext cx="644525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54" name="Freeform 44"/>
          <p:cNvSpPr>
            <a:spLocks/>
          </p:cNvSpPr>
          <p:nvPr/>
        </p:nvSpPr>
        <p:spPr bwMode="auto">
          <a:xfrm>
            <a:off x="3559175" y="5148263"/>
            <a:ext cx="508000" cy="122237"/>
          </a:xfrm>
          <a:custGeom>
            <a:avLst/>
            <a:gdLst>
              <a:gd name="T0" fmla="*/ 2147483647 w 320"/>
              <a:gd name="T1" fmla="*/ 0 h 77"/>
              <a:gd name="T2" fmla="*/ 2147483647 w 320"/>
              <a:gd name="T3" fmla="*/ 0 h 77"/>
              <a:gd name="T4" fmla="*/ 0 w 320"/>
              <a:gd name="T5" fmla="*/ 2147483647 h 77"/>
              <a:gd name="T6" fmla="*/ 0 60000 65536"/>
              <a:gd name="T7" fmla="*/ 0 60000 65536"/>
              <a:gd name="T8" fmla="*/ 0 60000 65536"/>
              <a:gd name="T9" fmla="*/ 0 w 320"/>
              <a:gd name="T10" fmla="*/ 0 h 77"/>
              <a:gd name="T11" fmla="*/ 320 w 320"/>
              <a:gd name="T12" fmla="*/ 77 h 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0" h="77">
                <a:moveTo>
                  <a:pt x="320" y="0"/>
                </a:moveTo>
                <a:lnTo>
                  <a:pt x="200" y="0"/>
                </a:lnTo>
                <a:lnTo>
                  <a:pt x="0" y="77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55" name="Freeform 59"/>
          <p:cNvSpPr>
            <a:spLocks/>
          </p:cNvSpPr>
          <p:nvPr/>
        </p:nvSpPr>
        <p:spPr bwMode="auto">
          <a:xfrm>
            <a:off x="3843338" y="4884738"/>
            <a:ext cx="223837" cy="131762"/>
          </a:xfrm>
          <a:custGeom>
            <a:avLst/>
            <a:gdLst>
              <a:gd name="T0" fmla="*/ 2147483647 w 141"/>
              <a:gd name="T1" fmla="*/ 0 h 83"/>
              <a:gd name="T2" fmla="*/ 2147483647 w 141"/>
              <a:gd name="T3" fmla="*/ 0 h 83"/>
              <a:gd name="T4" fmla="*/ 0 w 141"/>
              <a:gd name="T5" fmla="*/ 2147483647 h 83"/>
              <a:gd name="T6" fmla="*/ 0 60000 65536"/>
              <a:gd name="T7" fmla="*/ 0 60000 65536"/>
              <a:gd name="T8" fmla="*/ 0 60000 65536"/>
              <a:gd name="T9" fmla="*/ 0 w 141"/>
              <a:gd name="T10" fmla="*/ 0 h 83"/>
              <a:gd name="T11" fmla="*/ 141 w 141"/>
              <a:gd name="T12" fmla="*/ 83 h 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" h="83">
                <a:moveTo>
                  <a:pt x="141" y="0"/>
                </a:moveTo>
                <a:lnTo>
                  <a:pt x="65" y="0"/>
                </a:lnTo>
                <a:lnTo>
                  <a:pt x="0" y="83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56" name="Freeform 34"/>
          <p:cNvSpPr>
            <a:spLocks/>
          </p:cNvSpPr>
          <p:nvPr/>
        </p:nvSpPr>
        <p:spPr bwMode="auto">
          <a:xfrm>
            <a:off x="3286125" y="6057900"/>
            <a:ext cx="784225" cy="152400"/>
          </a:xfrm>
          <a:custGeom>
            <a:avLst/>
            <a:gdLst>
              <a:gd name="T0" fmla="*/ 2147483647 w 494"/>
              <a:gd name="T1" fmla="*/ 2147483647 h 96"/>
              <a:gd name="T2" fmla="*/ 2147483647 w 494"/>
              <a:gd name="T3" fmla="*/ 2147483647 h 96"/>
              <a:gd name="T4" fmla="*/ 0 w 494"/>
              <a:gd name="T5" fmla="*/ 0 h 96"/>
              <a:gd name="T6" fmla="*/ 0 60000 65536"/>
              <a:gd name="T7" fmla="*/ 0 60000 65536"/>
              <a:gd name="T8" fmla="*/ 0 60000 65536"/>
              <a:gd name="T9" fmla="*/ 0 w 494"/>
              <a:gd name="T10" fmla="*/ 0 h 96"/>
              <a:gd name="T11" fmla="*/ 494 w 494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4" h="96">
                <a:moveTo>
                  <a:pt x="494" y="96"/>
                </a:moveTo>
                <a:lnTo>
                  <a:pt x="374" y="96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57" name="Line 35"/>
          <p:cNvSpPr>
            <a:spLocks noChangeShapeType="1"/>
          </p:cNvSpPr>
          <p:nvPr/>
        </p:nvSpPr>
        <p:spPr bwMode="auto">
          <a:xfrm>
            <a:off x="3589338" y="5761038"/>
            <a:ext cx="4778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58" name="Line 36"/>
          <p:cNvSpPr>
            <a:spLocks noChangeShapeType="1"/>
          </p:cNvSpPr>
          <p:nvPr/>
        </p:nvSpPr>
        <p:spPr bwMode="auto">
          <a:xfrm flipH="1" flipV="1">
            <a:off x="3795713" y="4117975"/>
            <a:ext cx="84137" cy="857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59" name="Line 37"/>
          <p:cNvSpPr>
            <a:spLocks noChangeShapeType="1"/>
          </p:cNvSpPr>
          <p:nvPr/>
        </p:nvSpPr>
        <p:spPr bwMode="auto">
          <a:xfrm flipH="1">
            <a:off x="3519488" y="4203700"/>
            <a:ext cx="550862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60" name="Line 38"/>
          <p:cNvSpPr>
            <a:spLocks noChangeShapeType="1"/>
          </p:cNvSpPr>
          <p:nvPr/>
        </p:nvSpPr>
        <p:spPr bwMode="auto">
          <a:xfrm flipH="1" flipV="1">
            <a:off x="3186113" y="4630738"/>
            <a:ext cx="884237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61" name="Line 39"/>
          <p:cNvSpPr>
            <a:spLocks noChangeShapeType="1"/>
          </p:cNvSpPr>
          <p:nvPr/>
        </p:nvSpPr>
        <p:spPr bwMode="auto">
          <a:xfrm flipH="1">
            <a:off x="3300413" y="4633913"/>
            <a:ext cx="579437" cy="196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62" name="Line 40"/>
          <p:cNvSpPr>
            <a:spLocks noChangeShapeType="1"/>
          </p:cNvSpPr>
          <p:nvPr/>
        </p:nvSpPr>
        <p:spPr bwMode="auto">
          <a:xfrm>
            <a:off x="3589338" y="5499100"/>
            <a:ext cx="1587" cy="542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63" name="Line 41"/>
          <p:cNvSpPr>
            <a:spLocks noChangeShapeType="1"/>
          </p:cNvSpPr>
          <p:nvPr/>
        </p:nvSpPr>
        <p:spPr bwMode="auto">
          <a:xfrm>
            <a:off x="3567113" y="5499100"/>
            <a:ext cx="4603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64" name="Line 42"/>
          <p:cNvSpPr>
            <a:spLocks noChangeShapeType="1"/>
          </p:cNvSpPr>
          <p:nvPr/>
        </p:nvSpPr>
        <p:spPr bwMode="auto">
          <a:xfrm>
            <a:off x="3567113" y="6045200"/>
            <a:ext cx="4603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65" name="Line 43"/>
          <p:cNvSpPr>
            <a:spLocks noChangeShapeType="1"/>
          </p:cNvSpPr>
          <p:nvPr/>
        </p:nvSpPr>
        <p:spPr bwMode="auto">
          <a:xfrm flipH="1">
            <a:off x="3249613" y="5148263"/>
            <a:ext cx="6445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66" name="Freeform 44"/>
          <p:cNvSpPr>
            <a:spLocks/>
          </p:cNvSpPr>
          <p:nvPr/>
        </p:nvSpPr>
        <p:spPr bwMode="auto">
          <a:xfrm>
            <a:off x="3562350" y="5148263"/>
            <a:ext cx="508000" cy="122237"/>
          </a:xfrm>
          <a:custGeom>
            <a:avLst/>
            <a:gdLst>
              <a:gd name="T0" fmla="*/ 2147483647 w 320"/>
              <a:gd name="T1" fmla="*/ 0 h 77"/>
              <a:gd name="T2" fmla="*/ 2147483647 w 320"/>
              <a:gd name="T3" fmla="*/ 0 h 77"/>
              <a:gd name="T4" fmla="*/ 0 w 320"/>
              <a:gd name="T5" fmla="*/ 2147483647 h 77"/>
              <a:gd name="T6" fmla="*/ 0 60000 65536"/>
              <a:gd name="T7" fmla="*/ 0 60000 65536"/>
              <a:gd name="T8" fmla="*/ 0 60000 65536"/>
              <a:gd name="T9" fmla="*/ 0 w 320"/>
              <a:gd name="T10" fmla="*/ 0 h 77"/>
              <a:gd name="T11" fmla="*/ 320 w 320"/>
              <a:gd name="T12" fmla="*/ 77 h 7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0" h="77">
                <a:moveTo>
                  <a:pt x="320" y="0"/>
                </a:moveTo>
                <a:lnTo>
                  <a:pt x="200" y="0"/>
                </a:lnTo>
                <a:lnTo>
                  <a:pt x="0" y="77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67" name="Freeform 59"/>
          <p:cNvSpPr>
            <a:spLocks/>
          </p:cNvSpPr>
          <p:nvPr/>
        </p:nvSpPr>
        <p:spPr bwMode="auto">
          <a:xfrm>
            <a:off x="3846513" y="4884738"/>
            <a:ext cx="223837" cy="131762"/>
          </a:xfrm>
          <a:custGeom>
            <a:avLst/>
            <a:gdLst>
              <a:gd name="T0" fmla="*/ 2147483647 w 141"/>
              <a:gd name="T1" fmla="*/ 0 h 83"/>
              <a:gd name="T2" fmla="*/ 2147483647 w 141"/>
              <a:gd name="T3" fmla="*/ 0 h 83"/>
              <a:gd name="T4" fmla="*/ 0 w 141"/>
              <a:gd name="T5" fmla="*/ 2147483647 h 83"/>
              <a:gd name="T6" fmla="*/ 0 60000 65536"/>
              <a:gd name="T7" fmla="*/ 0 60000 65536"/>
              <a:gd name="T8" fmla="*/ 0 60000 65536"/>
              <a:gd name="T9" fmla="*/ 0 w 141"/>
              <a:gd name="T10" fmla="*/ 0 h 83"/>
              <a:gd name="T11" fmla="*/ 141 w 141"/>
              <a:gd name="T12" fmla="*/ 83 h 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" h="83">
                <a:moveTo>
                  <a:pt x="141" y="0"/>
                </a:moveTo>
                <a:lnTo>
                  <a:pt x="65" y="0"/>
                </a:lnTo>
                <a:lnTo>
                  <a:pt x="0" y="83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868" name="Group 83"/>
          <p:cNvGrpSpPr>
            <a:grpSpLocks/>
          </p:cNvGrpSpPr>
          <p:nvPr/>
        </p:nvGrpSpPr>
        <p:grpSpPr bwMode="auto">
          <a:xfrm rot="-5400000">
            <a:off x="3721100" y="6162675"/>
            <a:ext cx="46038" cy="407988"/>
            <a:chOff x="4630738" y="6045976"/>
            <a:chExt cx="46037" cy="547687"/>
          </a:xfrm>
        </p:grpSpPr>
        <p:sp>
          <p:nvSpPr>
            <p:cNvPr id="33871" name="Line 40"/>
            <p:cNvSpPr>
              <a:spLocks noChangeShapeType="1"/>
            </p:cNvSpPr>
            <p:nvPr/>
          </p:nvSpPr>
          <p:spPr bwMode="auto">
            <a:xfrm>
              <a:off x="4656138" y="6045976"/>
              <a:ext cx="1587" cy="5429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72" name="Line 41"/>
            <p:cNvSpPr>
              <a:spLocks noChangeShapeType="1"/>
            </p:cNvSpPr>
            <p:nvPr/>
          </p:nvSpPr>
          <p:spPr bwMode="auto">
            <a:xfrm>
              <a:off x="4630738" y="6045976"/>
              <a:ext cx="46037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73" name="Line 42"/>
            <p:cNvSpPr>
              <a:spLocks noChangeShapeType="1"/>
            </p:cNvSpPr>
            <p:nvPr/>
          </p:nvSpPr>
          <p:spPr bwMode="auto">
            <a:xfrm>
              <a:off x="4630738" y="6592076"/>
              <a:ext cx="46037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3869" name="Picture 77" descr="W:\Graphics\Powerpoint\MH_DCM\MH_DCM-TEXTEDIT PROJECTS\SALADIN 7e\Processed files\chapt25\chapt25_textedit\png\25.25\sal03717_25_25_arrow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1613" y="846138"/>
            <a:ext cx="6445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70" name="Title 8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sal03717_25_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2076450"/>
            <a:ext cx="8915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2546350" y="1851025"/>
            <a:ext cx="40528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34820" name="Text Box 14"/>
          <p:cNvSpPr txBox="1">
            <a:spLocks noChangeArrowheads="1"/>
          </p:cNvSpPr>
          <p:nvPr/>
        </p:nvSpPr>
        <p:spPr bwMode="auto">
          <a:xfrm>
            <a:off x="4749800" y="4837113"/>
            <a:ext cx="10048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/>
              <a:t>(b) Peristalsis</a:t>
            </a:r>
          </a:p>
        </p:txBody>
      </p:sp>
      <p:sp>
        <p:nvSpPr>
          <p:cNvPr id="34821" name="Text Box 15"/>
          <p:cNvSpPr txBox="1">
            <a:spLocks noChangeArrowheads="1"/>
          </p:cNvSpPr>
          <p:nvPr/>
        </p:nvSpPr>
        <p:spPr bwMode="auto">
          <a:xfrm>
            <a:off x="114300" y="4837113"/>
            <a:ext cx="1223963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1"/>
              <a:t>(a) Segmentation</a:t>
            </a:r>
          </a:p>
        </p:txBody>
      </p:sp>
      <p:sp>
        <p:nvSpPr>
          <p:cNvPr id="34822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25.26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2544763" y="319088"/>
            <a:ext cx="40544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35843" name="Picture 59" descr="sal03717_25_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725" y="705120"/>
            <a:ext cx="8718550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Freeform 60"/>
          <p:cNvSpPr>
            <a:spLocks/>
          </p:cNvSpPr>
          <p:nvPr/>
        </p:nvSpPr>
        <p:spPr bwMode="auto">
          <a:xfrm>
            <a:off x="898525" y="2102120"/>
            <a:ext cx="225425" cy="2122487"/>
          </a:xfrm>
          <a:custGeom>
            <a:avLst/>
            <a:gdLst>
              <a:gd name="T0" fmla="*/ 2147483647 w 130"/>
              <a:gd name="T1" fmla="*/ 0 h 894"/>
              <a:gd name="T2" fmla="*/ 2147483647 w 130"/>
              <a:gd name="T3" fmla="*/ 0 h 894"/>
              <a:gd name="T4" fmla="*/ 2147483647 w 130"/>
              <a:gd name="T5" fmla="*/ 2147483647 h 894"/>
              <a:gd name="T6" fmla="*/ 2147483647 w 130"/>
              <a:gd name="T7" fmla="*/ 2147483647 h 894"/>
              <a:gd name="T8" fmla="*/ 2147483647 w 130"/>
              <a:gd name="T9" fmla="*/ 2147483647 h 894"/>
              <a:gd name="T10" fmla="*/ 2147483647 w 130"/>
              <a:gd name="T11" fmla="*/ 2147483647 h 894"/>
              <a:gd name="T12" fmla="*/ 2147483647 w 130"/>
              <a:gd name="T13" fmla="*/ 2147483647 h 894"/>
              <a:gd name="T14" fmla="*/ 2147483647 w 130"/>
              <a:gd name="T15" fmla="*/ 2147483647 h 894"/>
              <a:gd name="T16" fmla="*/ 0 w 130"/>
              <a:gd name="T17" fmla="*/ 2147483647 h 894"/>
              <a:gd name="T18" fmla="*/ 2147483647 w 130"/>
              <a:gd name="T19" fmla="*/ 2147483647 h 894"/>
              <a:gd name="T20" fmla="*/ 2147483647 w 130"/>
              <a:gd name="T21" fmla="*/ 2147483647 h 894"/>
              <a:gd name="T22" fmla="*/ 2147483647 w 130"/>
              <a:gd name="T23" fmla="*/ 2147483647 h 894"/>
              <a:gd name="T24" fmla="*/ 2147483647 w 130"/>
              <a:gd name="T25" fmla="*/ 2147483647 h 894"/>
              <a:gd name="T26" fmla="*/ 2147483647 w 130"/>
              <a:gd name="T27" fmla="*/ 2147483647 h 894"/>
              <a:gd name="T28" fmla="*/ 2147483647 w 130"/>
              <a:gd name="T29" fmla="*/ 2147483647 h 894"/>
              <a:gd name="T30" fmla="*/ 2147483647 w 130"/>
              <a:gd name="T31" fmla="*/ 2147483647 h 894"/>
              <a:gd name="T32" fmla="*/ 2147483647 w 130"/>
              <a:gd name="T33" fmla="*/ 2147483647 h 894"/>
              <a:gd name="T34" fmla="*/ 2147483647 w 130"/>
              <a:gd name="T35" fmla="*/ 2147483647 h 894"/>
              <a:gd name="T36" fmla="*/ 2147483647 w 130"/>
              <a:gd name="T37" fmla="*/ 2147483647 h 894"/>
              <a:gd name="T38" fmla="*/ 2147483647 w 130"/>
              <a:gd name="T39" fmla="*/ 2147483647 h 89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30"/>
              <a:gd name="T61" fmla="*/ 0 h 894"/>
              <a:gd name="T62" fmla="*/ 130 w 130"/>
              <a:gd name="T63" fmla="*/ 894 h 89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30" h="894">
                <a:moveTo>
                  <a:pt x="40" y="0"/>
                </a:moveTo>
                <a:lnTo>
                  <a:pt x="40" y="0"/>
                </a:lnTo>
                <a:lnTo>
                  <a:pt x="32" y="42"/>
                </a:lnTo>
                <a:lnTo>
                  <a:pt x="22" y="90"/>
                </a:lnTo>
                <a:lnTo>
                  <a:pt x="16" y="140"/>
                </a:lnTo>
                <a:lnTo>
                  <a:pt x="8" y="192"/>
                </a:lnTo>
                <a:lnTo>
                  <a:pt x="4" y="248"/>
                </a:lnTo>
                <a:lnTo>
                  <a:pt x="2" y="306"/>
                </a:lnTo>
                <a:lnTo>
                  <a:pt x="0" y="364"/>
                </a:lnTo>
                <a:lnTo>
                  <a:pt x="2" y="426"/>
                </a:lnTo>
                <a:lnTo>
                  <a:pt x="6" y="486"/>
                </a:lnTo>
                <a:lnTo>
                  <a:pt x="14" y="548"/>
                </a:lnTo>
                <a:lnTo>
                  <a:pt x="24" y="608"/>
                </a:lnTo>
                <a:lnTo>
                  <a:pt x="38" y="668"/>
                </a:lnTo>
                <a:lnTo>
                  <a:pt x="54" y="728"/>
                </a:lnTo>
                <a:lnTo>
                  <a:pt x="76" y="786"/>
                </a:lnTo>
                <a:lnTo>
                  <a:pt x="88" y="814"/>
                </a:lnTo>
                <a:lnTo>
                  <a:pt x="100" y="842"/>
                </a:lnTo>
                <a:lnTo>
                  <a:pt x="116" y="868"/>
                </a:lnTo>
                <a:lnTo>
                  <a:pt x="130" y="894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5" name="Freeform 61"/>
          <p:cNvSpPr>
            <a:spLocks/>
          </p:cNvSpPr>
          <p:nvPr/>
        </p:nvSpPr>
        <p:spPr bwMode="auto">
          <a:xfrm>
            <a:off x="2986088" y="5586682"/>
            <a:ext cx="3249612" cy="171450"/>
          </a:xfrm>
          <a:custGeom>
            <a:avLst/>
            <a:gdLst>
              <a:gd name="T0" fmla="*/ 0 w 1300"/>
              <a:gd name="T1" fmla="*/ 0 h 50"/>
              <a:gd name="T2" fmla="*/ 0 w 1300"/>
              <a:gd name="T3" fmla="*/ 0 h 50"/>
              <a:gd name="T4" fmla="*/ 2147483647 w 1300"/>
              <a:gd name="T5" fmla="*/ 2147483647 h 50"/>
              <a:gd name="T6" fmla="*/ 2147483647 w 1300"/>
              <a:gd name="T7" fmla="*/ 2147483647 h 50"/>
              <a:gd name="T8" fmla="*/ 2147483647 w 1300"/>
              <a:gd name="T9" fmla="*/ 2147483647 h 50"/>
              <a:gd name="T10" fmla="*/ 2147483647 w 1300"/>
              <a:gd name="T11" fmla="*/ 2147483647 h 50"/>
              <a:gd name="T12" fmla="*/ 2147483647 w 1300"/>
              <a:gd name="T13" fmla="*/ 2147483647 h 50"/>
              <a:gd name="T14" fmla="*/ 2147483647 w 1300"/>
              <a:gd name="T15" fmla="*/ 2147483647 h 50"/>
              <a:gd name="T16" fmla="*/ 2147483647 w 1300"/>
              <a:gd name="T17" fmla="*/ 2147483647 h 50"/>
              <a:gd name="T18" fmla="*/ 2147483647 w 1300"/>
              <a:gd name="T19" fmla="*/ 2147483647 h 50"/>
              <a:gd name="T20" fmla="*/ 2147483647 w 1300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00"/>
              <a:gd name="T34" fmla="*/ 0 h 50"/>
              <a:gd name="T35" fmla="*/ 1300 w 1300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00" h="50">
                <a:moveTo>
                  <a:pt x="0" y="0"/>
                </a:moveTo>
                <a:lnTo>
                  <a:pt x="0" y="0"/>
                </a:lnTo>
                <a:lnTo>
                  <a:pt x="40" y="12"/>
                </a:lnTo>
                <a:lnTo>
                  <a:pt x="80" y="24"/>
                </a:lnTo>
                <a:lnTo>
                  <a:pt x="122" y="32"/>
                </a:lnTo>
                <a:lnTo>
                  <a:pt x="164" y="38"/>
                </a:lnTo>
                <a:lnTo>
                  <a:pt x="204" y="44"/>
                </a:lnTo>
                <a:lnTo>
                  <a:pt x="240" y="48"/>
                </a:lnTo>
                <a:lnTo>
                  <a:pt x="300" y="50"/>
                </a:lnTo>
                <a:lnTo>
                  <a:pt x="1300" y="5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Freeform 62"/>
          <p:cNvSpPr>
            <a:spLocks/>
          </p:cNvSpPr>
          <p:nvPr/>
        </p:nvSpPr>
        <p:spPr bwMode="auto">
          <a:xfrm>
            <a:off x="1035050" y="4072207"/>
            <a:ext cx="149225" cy="271463"/>
          </a:xfrm>
          <a:custGeom>
            <a:avLst/>
            <a:gdLst>
              <a:gd name="T0" fmla="*/ 2147483647 w 86"/>
              <a:gd name="T1" fmla="*/ 2147483647 h 114"/>
              <a:gd name="T2" fmla="*/ 2147483647 w 86"/>
              <a:gd name="T3" fmla="*/ 0 h 114"/>
              <a:gd name="T4" fmla="*/ 2147483647 w 86"/>
              <a:gd name="T5" fmla="*/ 0 h 114"/>
              <a:gd name="T6" fmla="*/ 2147483647 w 86"/>
              <a:gd name="T7" fmla="*/ 0 h 114"/>
              <a:gd name="T8" fmla="*/ 2147483647 w 86"/>
              <a:gd name="T9" fmla="*/ 2147483647 h 114"/>
              <a:gd name="T10" fmla="*/ 2147483647 w 86"/>
              <a:gd name="T11" fmla="*/ 2147483647 h 114"/>
              <a:gd name="T12" fmla="*/ 2147483647 w 86"/>
              <a:gd name="T13" fmla="*/ 2147483647 h 114"/>
              <a:gd name="T14" fmla="*/ 2147483647 w 86"/>
              <a:gd name="T15" fmla="*/ 2147483647 h 114"/>
              <a:gd name="T16" fmla="*/ 0 w 86"/>
              <a:gd name="T17" fmla="*/ 2147483647 h 114"/>
              <a:gd name="T18" fmla="*/ 0 w 86"/>
              <a:gd name="T19" fmla="*/ 2147483647 h 114"/>
              <a:gd name="T20" fmla="*/ 2147483647 w 86"/>
              <a:gd name="T21" fmla="*/ 2147483647 h 11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6"/>
              <a:gd name="T34" fmla="*/ 0 h 114"/>
              <a:gd name="T35" fmla="*/ 86 w 86"/>
              <a:gd name="T36" fmla="*/ 114 h 11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6" h="114">
                <a:moveTo>
                  <a:pt x="40" y="34"/>
                </a:moveTo>
                <a:lnTo>
                  <a:pt x="58" y="0"/>
                </a:lnTo>
                <a:lnTo>
                  <a:pt x="70" y="50"/>
                </a:lnTo>
                <a:lnTo>
                  <a:pt x="86" y="114"/>
                </a:lnTo>
                <a:lnTo>
                  <a:pt x="38" y="70"/>
                </a:lnTo>
                <a:lnTo>
                  <a:pt x="0" y="36"/>
                </a:lnTo>
                <a:lnTo>
                  <a:pt x="0" y="34"/>
                </a:lnTo>
                <a:lnTo>
                  <a:pt x="40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7" name="Freeform 63"/>
          <p:cNvSpPr>
            <a:spLocks/>
          </p:cNvSpPr>
          <p:nvPr/>
        </p:nvSpPr>
        <p:spPr bwMode="auto">
          <a:xfrm>
            <a:off x="6175375" y="5675582"/>
            <a:ext cx="198438" cy="163513"/>
          </a:xfrm>
          <a:custGeom>
            <a:avLst/>
            <a:gdLst>
              <a:gd name="T0" fmla="*/ 2147483647 w 114"/>
              <a:gd name="T1" fmla="*/ 2147483647 h 68"/>
              <a:gd name="T2" fmla="*/ 0 w 114"/>
              <a:gd name="T3" fmla="*/ 0 h 68"/>
              <a:gd name="T4" fmla="*/ 2147483647 w 114"/>
              <a:gd name="T5" fmla="*/ 0 h 68"/>
              <a:gd name="T6" fmla="*/ 2147483647 w 114"/>
              <a:gd name="T7" fmla="*/ 0 h 68"/>
              <a:gd name="T8" fmla="*/ 2147483647 w 114"/>
              <a:gd name="T9" fmla="*/ 2147483647 h 68"/>
              <a:gd name="T10" fmla="*/ 2147483647 w 114"/>
              <a:gd name="T11" fmla="*/ 2147483647 h 68"/>
              <a:gd name="T12" fmla="*/ 2147483647 w 114"/>
              <a:gd name="T13" fmla="*/ 2147483647 h 68"/>
              <a:gd name="T14" fmla="*/ 2147483647 w 114"/>
              <a:gd name="T15" fmla="*/ 2147483647 h 68"/>
              <a:gd name="T16" fmla="*/ 2147483647 w 114"/>
              <a:gd name="T17" fmla="*/ 2147483647 h 68"/>
              <a:gd name="T18" fmla="*/ 0 w 114"/>
              <a:gd name="T19" fmla="*/ 2147483647 h 68"/>
              <a:gd name="T20" fmla="*/ 2147483647 w 114"/>
              <a:gd name="T21" fmla="*/ 2147483647 h 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4"/>
              <a:gd name="T34" fmla="*/ 0 h 68"/>
              <a:gd name="T35" fmla="*/ 114 w 114"/>
              <a:gd name="T36" fmla="*/ 68 h 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4" h="68">
                <a:moveTo>
                  <a:pt x="20" y="34"/>
                </a:moveTo>
                <a:lnTo>
                  <a:pt x="0" y="0"/>
                </a:lnTo>
                <a:lnTo>
                  <a:pt x="2" y="0"/>
                </a:lnTo>
                <a:lnTo>
                  <a:pt x="50" y="14"/>
                </a:lnTo>
                <a:lnTo>
                  <a:pt x="114" y="34"/>
                </a:lnTo>
                <a:lnTo>
                  <a:pt x="50" y="52"/>
                </a:lnTo>
                <a:lnTo>
                  <a:pt x="2" y="68"/>
                </a:lnTo>
                <a:lnTo>
                  <a:pt x="0" y="68"/>
                </a:lnTo>
                <a:lnTo>
                  <a:pt x="20" y="3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8" name="Text Box 64"/>
          <p:cNvSpPr txBox="1">
            <a:spLocks noChangeArrowheads="1"/>
          </p:cNvSpPr>
          <p:nvPr/>
        </p:nvSpPr>
        <p:spPr bwMode="auto">
          <a:xfrm>
            <a:off x="1428750" y="613045"/>
            <a:ext cx="8001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Starch</a:t>
            </a:r>
          </a:p>
        </p:txBody>
      </p:sp>
      <p:sp>
        <p:nvSpPr>
          <p:cNvPr id="35849" name="Text Box 65"/>
          <p:cNvSpPr txBox="1">
            <a:spLocks noChangeArrowheads="1"/>
          </p:cNvSpPr>
          <p:nvPr/>
        </p:nvSpPr>
        <p:spPr bwMode="auto">
          <a:xfrm>
            <a:off x="1036638" y="2811732"/>
            <a:ext cx="12255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/>
              <a:t>Pancreatic</a:t>
            </a:r>
          </a:p>
          <a:p>
            <a:pPr algn="ctr"/>
            <a:r>
              <a:rPr lang="en-US" sz="1600" b="1"/>
              <a:t>amylase</a:t>
            </a:r>
          </a:p>
        </p:txBody>
      </p:sp>
      <p:sp>
        <p:nvSpPr>
          <p:cNvPr id="35850" name="Text Box 66"/>
          <p:cNvSpPr txBox="1">
            <a:spLocks noChangeArrowheads="1"/>
          </p:cNvSpPr>
          <p:nvPr/>
        </p:nvSpPr>
        <p:spPr bwMode="auto">
          <a:xfrm>
            <a:off x="1573213" y="4980257"/>
            <a:ext cx="19177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Maltose and</a:t>
            </a:r>
          </a:p>
          <a:p>
            <a:r>
              <a:rPr lang="en-US" sz="1600" b="1"/>
              <a:t>oligosaccharides</a:t>
            </a:r>
          </a:p>
        </p:txBody>
      </p:sp>
      <p:sp>
        <p:nvSpPr>
          <p:cNvPr id="35851" name="Text Box 67"/>
          <p:cNvSpPr txBox="1">
            <a:spLocks noChangeArrowheads="1"/>
          </p:cNvSpPr>
          <p:nvPr/>
        </p:nvSpPr>
        <p:spPr bwMode="auto">
          <a:xfrm>
            <a:off x="7094538" y="6166120"/>
            <a:ext cx="12985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Absorption</a:t>
            </a:r>
          </a:p>
        </p:txBody>
      </p:sp>
      <p:sp>
        <p:nvSpPr>
          <p:cNvPr id="35852" name="Text Box 68"/>
          <p:cNvSpPr txBox="1">
            <a:spLocks noChangeArrowheads="1"/>
          </p:cNvSpPr>
          <p:nvPr/>
        </p:nvSpPr>
        <p:spPr bwMode="auto">
          <a:xfrm>
            <a:off x="6410325" y="5324745"/>
            <a:ext cx="9779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Glucose</a:t>
            </a:r>
          </a:p>
        </p:txBody>
      </p:sp>
      <p:sp>
        <p:nvSpPr>
          <p:cNvPr id="35853" name="Text Box 69"/>
          <p:cNvSpPr txBox="1">
            <a:spLocks noChangeArrowheads="1"/>
          </p:cNvSpPr>
          <p:nvPr/>
        </p:nvSpPr>
        <p:spPr bwMode="auto">
          <a:xfrm>
            <a:off x="3971925" y="5464445"/>
            <a:ext cx="199866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Contact digestion</a:t>
            </a:r>
          </a:p>
        </p:txBody>
      </p:sp>
      <p:sp>
        <p:nvSpPr>
          <p:cNvPr id="35854" name="Text Box 70"/>
          <p:cNvSpPr txBox="1">
            <a:spLocks noChangeArrowheads="1"/>
          </p:cNvSpPr>
          <p:nvPr/>
        </p:nvSpPr>
        <p:spPr bwMode="auto">
          <a:xfrm>
            <a:off x="3941763" y="5835920"/>
            <a:ext cx="2239962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/>
              <a:t>Maltase, dextrinase,</a:t>
            </a:r>
          </a:p>
          <a:p>
            <a:pPr algn="ctr"/>
            <a:r>
              <a:rPr lang="en-US" sz="1600" b="1"/>
              <a:t>and glucoamylase</a:t>
            </a:r>
          </a:p>
        </p:txBody>
      </p:sp>
      <p:pic>
        <p:nvPicPr>
          <p:cNvPr id="35855" name="Picture 18" descr="\\172.16.3.215\data4\Graphics\Powerpoint\MH_DCM\MH_DCM-TEXTEDIT PROJECTS\SALADIN 7e\Processed files\chapt25\chapt25_textedit\png\sal03717_25_27_arrow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7275" y="3473720"/>
            <a:ext cx="8112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Picture 19" descr="\\172.16.3.215\data4\Graphics\Powerpoint\MH_DCM\MH_DCM-TEXTEDIT PROJECTS\SALADIN 7e\Processed files\chapt25\chapt25_textedit\png\sal03717_25_27_arrow0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9750" y="5594620"/>
            <a:ext cx="5969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7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54" descr="sal03717_25_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5825" y="1130300"/>
            <a:ext cx="73723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Line 9"/>
          <p:cNvSpPr>
            <a:spLocks noChangeShapeType="1"/>
          </p:cNvSpPr>
          <p:nvPr/>
        </p:nvSpPr>
        <p:spPr bwMode="auto">
          <a:xfrm>
            <a:off x="4767263" y="6043613"/>
            <a:ext cx="257175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Freeform 10"/>
          <p:cNvSpPr>
            <a:spLocks/>
          </p:cNvSpPr>
          <p:nvPr/>
        </p:nvSpPr>
        <p:spPr bwMode="auto">
          <a:xfrm>
            <a:off x="4994275" y="6008688"/>
            <a:ext cx="88900" cy="76200"/>
          </a:xfrm>
          <a:custGeom>
            <a:avLst/>
            <a:gdLst>
              <a:gd name="T0" fmla="*/ 0 w 56"/>
              <a:gd name="T1" fmla="*/ 2147483647 h 48"/>
              <a:gd name="T2" fmla="*/ 2147483647 w 56"/>
              <a:gd name="T3" fmla="*/ 2147483647 h 48"/>
              <a:gd name="T4" fmla="*/ 0 w 56"/>
              <a:gd name="T5" fmla="*/ 0 h 48"/>
              <a:gd name="T6" fmla="*/ 2147483647 w 56"/>
              <a:gd name="T7" fmla="*/ 2147483647 h 48"/>
              <a:gd name="T8" fmla="*/ 0 w 56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48"/>
              <a:gd name="T17" fmla="*/ 56 w 56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48">
                <a:moveTo>
                  <a:pt x="0" y="48"/>
                </a:moveTo>
                <a:lnTo>
                  <a:pt x="11" y="22"/>
                </a:lnTo>
                <a:lnTo>
                  <a:pt x="0" y="0"/>
                </a:lnTo>
                <a:lnTo>
                  <a:pt x="56" y="22"/>
                </a:lnTo>
                <a:lnTo>
                  <a:pt x="0" y="4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9" name="Line 11"/>
          <p:cNvSpPr>
            <a:spLocks noChangeShapeType="1"/>
          </p:cNvSpPr>
          <p:nvPr/>
        </p:nvSpPr>
        <p:spPr bwMode="auto">
          <a:xfrm flipH="1">
            <a:off x="4600575" y="6334125"/>
            <a:ext cx="2540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0" name="Freeform 12"/>
          <p:cNvSpPr>
            <a:spLocks/>
          </p:cNvSpPr>
          <p:nvPr/>
        </p:nvSpPr>
        <p:spPr bwMode="auto">
          <a:xfrm>
            <a:off x="4538663" y="6297613"/>
            <a:ext cx="93662" cy="76200"/>
          </a:xfrm>
          <a:custGeom>
            <a:avLst/>
            <a:gdLst>
              <a:gd name="T0" fmla="*/ 2147483647 w 59"/>
              <a:gd name="T1" fmla="*/ 0 h 48"/>
              <a:gd name="T2" fmla="*/ 2147483647 w 59"/>
              <a:gd name="T3" fmla="*/ 2147483647 h 48"/>
              <a:gd name="T4" fmla="*/ 2147483647 w 59"/>
              <a:gd name="T5" fmla="*/ 2147483647 h 48"/>
              <a:gd name="T6" fmla="*/ 0 w 59"/>
              <a:gd name="T7" fmla="*/ 2147483647 h 48"/>
              <a:gd name="T8" fmla="*/ 2147483647 w 59"/>
              <a:gd name="T9" fmla="*/ 0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48"/>
              <a:gd name="T17" fmla="*/ 59 w 59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48">
                <a:moveTo>
                  <a:pt x="59" y="0"/>
                </a:moveTo>
                <a:lnTo>
                  <a:pt x="48" y="23"/>
                </a:lnTo>
                <a:lnTo>
                  <a:pt x="59" y="48"/>
                </a:lnTo>
                <a:lnTo>
                  <a:pt x="0" y="23"/>
                </a:lnTo>
                <a:lnTo>
                  <a:pt x="59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1" name="Line 13"/>
          <p:cNvSpPr>
            <a:spLocks noChangeShapeType="1"/>
          </p:cNvSpPr>
          <p:nvPr/>
        </p:nvSpPr>
        <p:spPr bwMode="auto">
          <a:xfrm flipH="1">
            <a:off x="4541838" y="5280025"/>
            <a:ext cx="56515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2" name="Freeform 14"/>
          <p:cNvSpPr>
            <a:spLocks/>
          </p:cNvSpPr>
          <p:nvPr/>
        </p:nvSpPr>
        <p:spPr bwMode="auto">
          <a:xfrm>
            <a:off x="4484688" y="5245100"/>
            <a:ext cx="93662" cy="74613"/>
          </a:xfrm>
          <a:custGeom>
            <a:avLst/>
            <a:gdLst>
              <a:gd name="T0" fmla="*/ 2147483647 w 59"/>
              <a:gd name="T1" fmla="*/ 2147483647 h 47"/>
              <a:gd name="T2" fmla="*/ 2147483647 w 59"/>
              <a:gd name="T3" fmla="*/ 2147483647 h 47"/>
              <a:gd name="T4" fmla="*/ 2147483647 w 59"/>
              <a:gd name="T5" fmla="*/ 0 h 47"/>
              <a:gd name="T6" fmla="*/ 0 w 59"/>
              <a:gd name="T7" fmla="*/ 2147483647 h 47"/>
              <a:gd name="T8" fmla="*/ 2147483647 w 59"/>
              <a:gd name="T9" fmla="*/ 2147483647 h 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47"/>
              <a:gd name="T17" fmla="*/ 59 w 59"/>
              <a:gd name="T18" fmla="*/ 47 h 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47">
                <a:moveTo>
                  <a:pt x="59" y="47"/>
                </a:moveTo>
                <a:lnTo>
                  <a:pt x="47" y="22"/>
                </a:lnTo>
                <a:lnTo>
                  <a:pt x="59" y="0"/>
                </a:lnTo>
                <a:lnTo>
                  <a:pt x="0" y="22"/>
                </a:lnTo>
                <a:lnTo>
                  <a:pt x="59" y="4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3" name="Line 15"/>
          <p:cNvSpPr>
            <a:spLocks noChangeShapeType="1"/>
          </p:cNvSpPr>
          <p:nvPr/>
        </p:nvSpPr>
        <p:spPr bwMode="auto">
          <a:xfrm flipH="1">
            <a:off x="1354138" y="5337175"/>
            <a:ext cx="595312" cy="15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4" name="Freeform 16"/>
          <p:cNvSpPr>
            <a:spLocks/>
          </p:cNvSpPr>
          <p:nvPr/>
        </p:nvSpPr>
        <p:spPr bwMode="auto">
          <a:xfrm>
            <a:off x="1287463" y="5295900"/>
            <a:ext cx="98425" cy="80963"/>
          </a:xfrm>
          <a:custGeom>
            <a:avLst/>
            <a:gdLst>
              <a:gd name="T0" fmla="*/ 2147483647 w 62"/>
              <a:gd name="T1" fmla="*/ 2147483647 h 51"/>
              <a:gd name="T2" fmla="*/ 2147483647 w 62"/>
              <a:gd name="T3" fmla="*/ 2147483647 h 51"/>
              <a:gd name="T4" fmla="*/ 2147483647 w 62"/>
              <a:gd name="T5" fmla="*/ 0 h 51"/>
              <a:gd name="T6" fmla="*/ 0 w 62"/>
              <a:gd name="T7" fmla="*/ 2147483647 h 51"/>
              <a:gd name="T8" fmla="*/ 2147483647 w 62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51"/>
              <a:gd name="T17" fmla="*/ 62 w 62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51">
                <a:moveTo>
                  <a:pt x="62" y="51"/>
                </a:moveTo>
                <a:lnTo>
                  <a:pt x="50" y="26"/>
                </a:lnTo>
                <a:lnTo>
                  <a:pt x="62" y="0"/>
                </a:lnTo>
                <a:lnTo>
                  <a:pt x="0" y="26"/>
                </a:lnTo>
                <a:lnTo>
                  <a:pt x="62" y="5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5" name="Line 17"/>
          <p:cNvSpPr>
            <a:spLocks noChangeShapeType="1"/>
          </p:cNvSpPr>
          <p:nvPr/>
        </p:nvSpPr>
        <p:spPr bwMode="auto">
          <a:xfrm flipH="1">
            <a:off x="4541838" y="5603875"/>
            <a:ext cx="530225" cy="15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6" name="Freeform 18"/>
          <p:cNvSpPr>
            <a:spLocks/>
          </p:cNvSpPr>
          <p:nvPr/>
        </p:nvSpPr>
        <p:spPr bwMode="auto">
          <a:xfrm>
            <a:off x="4475163" y="5564188"/>
            <a:ext cx="98425" cy="80962"/>
          </a:xfrm>
          <a:custGeom>
            <a:avLst/>
            <a:gdLst>
              <a:gd name="T0" fmla="*/ 2147483647 w 62"/>
              <a:gd name="T1" fmla="*/ 2147483647 h 51"/>
              <a:gd name="T2" fmla="*/ 2147483647 w 62"/>
              <a:gd name="T3" fmla="*/ 2147483647 h 51"/>
              <a:gd name="T4" fmla="*/ 2147483647 w 62"/>
              <a:gd name="T5" fmla="*/ 0 h 51"/>
              <a:gd name="T6" fmla="*/ 0 w 62"/>
              <a:gd name="T7" fmla="*/ 2147483647 h 51"/>
              <a:gd name="T8" fmla="*/ 2147483647 w 62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51"/>
              <a:gd name="T17" fmla="*/ 62 w 62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51">
                <a:moveTo>
                  <a:pt x="62" y="51"/>
                </a:moveTo>
                <a:lnTo>
                  <a:pt x="51" y="25"/>
                </a:lnTo>
                <a:lnTo>
                  <a:pt x="62" y="0"/>
                </a:lnTo>
                <a:lnTo>
                  <a:pt x="0" y="25"/>
                </a:lnTo>
                <a:lnTo>
                  <a:pt x="62" y="5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7" name="Line 19"/>
          <p:cNvSpPr>
            <a:spLocks noChangeShapeType="1"/>
          </p:cNvSpPr>
          <p:nvPr/>
        </p:nvSpPr>
        <p:spPr bwMode="auto">
          <a:xfrm flipH="1">
            <a:off x="4551363" y="5897563"/>
            <a:ext cx="523875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8" name="Freeform 20"/>
          <p:cNvSpPr>
            <a:spLocks/>
          </p:cNvSpPr>
          <p:nvPr/>
        </p:nvSpPr>
        <p:spPr bwMode="auto">
          <a:xfrm>
            <a:off x="4484688" y="5857875"/>
            <a:ext cx="98425" cy="80963"/>
          </a:xfrm>
          <a:custGeom>
            <a:avLst/>
            <a:gdLst>
              <a:gd name="T0" fmla="*/ 2147483647 w 62"/>
              <a:gd name="T1" fmla="*/ 2147483647 h 51"/>
              <a:gd name="T2" fmla="*/ 2147483647 w 62"/>
              <a:gd name="T3" fmla="*/ 2147483647 h 51"/>
              <a:gd name="T4" fmla="*/ 2147483647 w 62"/>
              <a:gd name="T5" fmla="*/ 0 h 51"/>
              <a:gd name="T6" fmla="*/ 0 w 62"/>
              <a:gd name="T7" fmla="*/ 2147483647 h 51"/>
              <a:gd name="T8" fmla="*/ 2147483647 w 62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51"/>
              <a:gd name="T17" fmla="*/ 62 w 62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51">
                <a:moveTo>
                  <a:pt x="62" y="51"/>
                </a:moveTo>
                <a:lnTo>
                  <a:pt x="50" y="25"/>
                </a:lnTo>
                <a:lnTo>
                  <a:pt x="62" y="0"/>
                </a:lnTo>
                <a:lnTo>
                  <a:pt x="0" y="25"/>
                </a:lnTo>
                <a:lnTo>
                  <a:pt x="62" y="5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9" name="Line 21"/>
          <p:cNvSpPr>
            <a:spLocks noChangeShapeType="1"/>
          </p:cNvSpPr>
          <p:nvPr/>
        </p:nvSpPr>
        <p:spPr bwMode="auto">
          <a:xfrm flipH="1">
            <a:off x="2270125" y="2125663"/>
            <a:ext cx="271463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0" name="Freeform 22"/>
          <p:cNvSpPr>
            <a:spLocks/>
          </p:cNvSpPr>
          <p:nvPr/>
        </p:nvSpPr>
        <p:spPr bwMode="auto">
          <a:xfrm>
            <a:off x="2203450" y="2085975"/>
            <a:ext cx="98425" cy="80963"/>
          </a:xfrm>
          <a:custGeom>
            <a:avLst/>
            <a:gdLst>
              <a:gd name="T0" fmla="*/ 2147483647 w 62"/>
              <a:gd name="T1" fmla="*/ 2147483647 h 51"/>
              <a:gd name="T2" fmla="*/ 2147483647 w 62"/>
              <a:gd name="T3" fmla="*/ 2147483647 h 51"/>
              <a:gd name="T4" fmla="*/ 2147483647 w 62"/>
              <a:gd name="T5" fmla="*/ 0 h 51"/>
              <a:gd name="T6" fmla="*/ 0 w 62"/>
              <a:gd name="T7" fmla="*/ 2147483647 h 51"/>
              <a:gd name="T8" fmla="*/ 2147483647 w 62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51"/>
              <a:gd name="T17" fmla="*/ 62 w 62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51">
                <a:moveTo>
                  <a:pt x="62" y="51"/>
                </a:moveTo>
                <a:lnTo>
                  <a:pt x="50" y="25"/>
                </a:lnTo>
                <a:lnTo>
                  <a:pt x="62" y="0"/>
                </a:lnTo>
                <a:lnTo>
                  <a:pt x="0" y="25"/>
                </a:lnTo>
                <a:lnTo>
                  <a:pt x="62" y="5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1" name="Line 23"/>
          <p:cNvSpPr>
            <a:spLocks noChangeShapeType="1"/>
          </p:cNvSpPr>
          <p:nvPr/>
        </p:nvSpPr>
        <p:spPr bwMode="auto">
          <a:xfrm>
            <a:off x="2541588" y="2438400"/>
            <a:ext cx="271462" cy="15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2" name="Freeform 24"/>
          <p:cNvSpPr>
            <a:spLocks/>
          </p:cNvSpPr>
          <p:nvPr/>
        </p:nvSpPr>
        <p:spPr bwMode="auto">
          <a:xfrm>
            <a:off x="2781300" y="2398713"/>
            <a:ext cx="98425" cy="79375"/>
          </a:xfrm>
          <a:custGeom>
            <a:avLst/>
            <a:gdLst>
              <a:gd name="T0" fmla="*/ 0 w 62"/>
              <a:gd name="T1" fmla="*/ 0 h 50"/>
              <a:gd name="T2" fmla="*/ 2147483647 w 62"/>
              <a:gd name="T3" fmla="*/ 2147483647 h 50"/>
              <a:gd name="T4" fmla="*/ 0 w 62"/>
              <a:gd name="T5" fmla="*/ 2147483647 h 50"/>
              <a:gd name="T6" fmla="*/ 2147483647 w 62"/>
              <a:gd name="T7" fmla="*/ 2147483647 h 50"/>
              <a:gd name="T8" fmla="*/ 0 w 62"/>
              <a:gd name="T9" fmla="*/ 0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50"/>
              <a:gd name="T17" fmla="*/ 62 w 62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50">
                <a:moveTo>
                  <a:pt x="0" y="0"/>
                </a:moveTo>
                <a:lnTo>
                  <a:pt x="11" y="25"/>
                </a:lnTo>
                <a:lnTo>
                  <a:pt x="0" y="50"/>
                </a:lnTo>
                <a:lnTo>
                  <a:pt x="62" y="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3" name="Line 25"/>
          <p:cNvSpPr>
            <a:spLocks noChangeShapeType="1"/>
          </p:cNvSpPr>
          <p:nvPr/>
        </p:nvSpPr>
        <p:spPr bwMode="auto">
          <a:xfrm flipH="1">
            <a:off x="2301875" y="3070225"/>
            <a:ext cx="590550" cy="15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4" name="Freeform 26"/>
          <p:cNvSpPr>
            <a:spLocks/>
          </p:cNvSpPr>
          <p:nvPr/>
        </p:nvSpPr>
        <p:spPr bwMode="auto">
          <a:xfrm>
            <a:off x="2235200" y="3025775"/>
            <a:ext cx="96838" cy="84138"/>
          </a:xfrm>
          <a:custGeom>
            <a:avLst/>
            <a:gdLst>
              <a:gd name="T0" fmla="*/ 2147483647 w 61"/>
              <a:gd name="T1" fmla="*/ 2147483647 h 53"/>
              <a:gd name="T2" fmla="*/ 2147483647 w 61"/>
              <a:gd name="T3" fmla="*/ 2147483647 h 53"/>
              <a:gd name="T4" fmla="*/ 2147483647 w 61"/>
              <a:gd name="T5" fmla="*/ 0 h 53"/>
              <a:gd name="T6" fmla="*/ 0 w 61"/>
              <a:gd name="T7" fmla="*/ 2147483647 h 53"/>
              <a:gd name="T8" fmla="*/ 2147483647 w 61"/>
              <a:gd name="T9" fmla="*/ 2147483647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1"/>
              <a:gd name="T16" fmla="*/ 0 h 53"/>
              <a:gd name="T17" fmla="*/ 61 w 61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1" h="53">
                <a:moveTo>
                  <a:pt x="61" y="53"/>
                </a:moveTo>
                <a:lnTo>
                  <a:pt x="50" y="28"/>
                </a:lnTo>
                <a:lnTo>
                  <a:pt x="61" y="0"/>
                </a:lnTo>
                <a:lnTo>
                  <a:pt x="0" y="28"/>
                </a:lnTo>
                <a:lnTo>
                  <a:pt x="61" y="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5" name="Line 27"/>
          <p:cNvSpPr>
            <a:spLocks noChangeShapeType="1"/>
          </p:cNvSpPr>
          <p:nvPr/>
        </p:nvSpPr>
        <p:spPr bwMode="auto">
          <a:xfrm flipH="1">
            <a:off x="5111750" y="3179763"/>
            <a:ext cx="600075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6" name="Freeform 28"/>
          <p:cNvSpPr>
            <a:spLocks/>
          </p:cNvSpPr>
          <p:nvPr/>
        </p:nvSpPr>
        <p:spPr bwMode="auto">
          <a:xfrm>
            <a:off x="5049838" y="3140075"/>
            <a:ext cx="92075" cy="79375"/>
          </a:xfrm>
          <a:custGeom>
            <a:avLst/>
            <a:gdLst>
              <a:gd name="T0" fmla="*/ 2147483647 w 58"/>
              <a:gd name="T1" fmla="*/ 2147483647 h 50"/>
              <a:gd name="T2" fmla="*/ 2147483647 w 58"/>
              <a:gd name="T3" fmla="*/ 2147483647 h 50"/>
              <a:gd name="T4" fmla="*/ 2147483647 w 58"/>
              <a:gd name="T5" fmla="*/ 0 h 50"/>
              <a:gd name="T6" fmla="*/ 0 w 58"/>
              <a:gd name="T7" fmla="*/ 2147483647 h 50"/>
              <a:gd name="T8" fmla="*/ 2147483647 w 58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50"/>
              <a:gd name="T17" fmla="*/ 58 w 58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50">
                <a:moveTo>
                  <a:pt x="58" y="50"/>
                </a:moveTo>
                <a:lnTo>
                  <a:pt x="47" y="25"/>
                </a:lnTo>
                <a:lnTo>
                  <a:pt x="58" y="0"/>
                </a:lnTo>
                <a:lnTo>
                  <a:pt x="0" y="25"/>
                </a:lnTo>
                <a:lnTo>
                  <a:pt x="58" y="5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7" name="Line 29"/>
          <p:cNvSpPr>
            <a:spLocks noChangeShapeType="1"/>
          </p:cNvSpPr>
          <p:nvPr/>
        </p:nvSpPr>
        <p:spPr bwMode="auto">
          <a:xfrm flipH="1">
            <a:off x="5422900" y="3492500"/>
            <a:ext cx="307975" cy="15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8" name="Freeform 30"/>
          <p:cNvSpPr>
            <a:spLocks/>
          </p:cNvSpPr>
          <p:nvPr/>
        </p:nvSpPr>
        <p:spPr bwMode="auto">
          <a:xfrm>
            <a:off x="5356225" y="3452813"/>
            <a:ext cx="98425" cy="79375"/>
          </a:xfrm>
          <a:custGeom>
            <a:avLst/>
            <a:gdLst>
              <a:gd name="T0" fmla="*/ 2147483647 w 62"/>
              <a:gd name="T1" fmla="*/ 2147483647 h 50"/>
              <a:gd name="T2" fmla="*/ 2147483647 w 62"/>
              <a:gd name="T3" fmla="*/ 2147483647 h 50"/>
              <a:gd name="T4" fmla="*/ 2147483647 w 62"/>
              <a:gd name="T5" fmla="*/ 0 h 50"/>
              <a:gd name="T6" fmla="*/ 0 w 62"/>
              <a:gd name="T7" fmla="*/ 2147483647 h 50"/>
              <a:gd name="T8" fmla="*/ 2147483647 w 62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50"/>
              <a:gd name="T17" fmla="*/ 62 w 62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50">
                <a:moveTo>
                  <a:pt x="62" y="50"/>
                </a:moveTo>
                <a:lnTo>
                  <a:pt x="51" y="25"/>
                </a:lnTo>
                <a:lnTo>
                  <a:pt x="62" y="0"/>
                </a:lnTo>
                <a:lnTo>
                  <a:pt x="0" y="25"/>
                </a:lnTo>
                <a:lnTo>
                  <a:pt x="62" y="5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89" name="Line 31"/>
          <p:cNvSpPr>
            <a:spLocks noChangeShapeType="1"/>
          </p:cNvSpPr>
          <p:nvPr/>
        </p:nvSpPr>
        <p:spPr bwMode="auto">
          <a:xfrm flipH="1">
            <a:off x="4875213" y="3883025"/>
            <a:ext cx="1885950" cy="15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0" name="Freeform 32"/>
          <p:cNvSpPr>
            <a:spLocks/>
          </p:cNvSpPr>
          <p:nvPr/>
        </p:nvSpPr>
        <p:spPr bwMode="auto">
          <a:xfrm>
            <a:off x="4813300" y="3841750"/>
            <a:ext cx="93663" cy="80963"/>
          </a:xfrm>
          <a:custGeom>
            <a:avLst/>
            <a:gdLst>
              <a:gd name="T0" fmla="*/ 2147483647 w 59"/>
              <a:gd name="T1" fmla="*/ 2147483647 h 51"/>
              <a:gd name="T2" fmla="*/ 2147483647 w 59"/>
              <a:gd name="T3" fmla="*/ 2147483647 h 51"/>
              <a:gd name="T4" fmla="*/ 2147483647 w 59"/>
              <a:gd name="T5" fmla="*/ 0 h 51"/>
              <a:gd name="T6" fmla="*/ 0 w 59"/>
              <a:gd name="T7" fmla="*/ 2147483647 h 51"/>
              <a:gd name="T8" fmla="*/ 2147483647 w 59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1"/>
              <a:gd name="T17" fmla="*/ 59 w 59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1">
                <a:moveTo>
                  <a:pt x="59" y="51"/>
                </a:moveTo>
                <a:lnTo>
                  <a:pt x="48" y="26"/>
                </a:lnTo>
                <a:lnTo>
                  <a:pt x="59" y="0"/>
                </a:lnTo>
                <a:lnTo>
                  <a:pt x="0" y="26"/>
                </a:lnTo>
                <a:lnTo>
                  <a:pt x="59" y="5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1" name="Line 33"/>
          <p:cNvSpPr>
            <a:spLocks noChangeShapeType="1"/>
          </p:cNvSpPr>
          <p:nvPr/>
        </p:nvSpPr>
        <p:spPr bwMode="auto">
          <a:xfrm flipV="1">
            <a:off x="4445000" y="2570163"/>
            <a:ext cx="1588" cy="16033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2" name="Freeform 34"/>
          <p:cNvSpPr>
            <a:spLocks/>
          </p:cNvSpPr>
          <p:nvPr/>
        </p:nvSpPr>
        <p:spPr bwMode="auto">
          <a:xfrm>
            <a:off x="4403725" y="2508250"/>
            <a:ext cx="80963" cy="93663"/>
          </a:xfrm>
          <a:custGeom>
            <a:avLst/>
            <a:gdLst>
              <a:gd name="T0" fmla="*/ 0 w 51"/>
              <a:gd name="T1" fmla="*/ 2147483647 h 59"/>
              <a:gd name="T2" fmla="*/ 2147483647 w 51"/>
              <a:gd name="T3" fmla="*/ 2147483647 h 59"/>
              <a:gd name="T4" fmla="*/ 2147483647 w 51"/>
              <a:gd name="T5" fmla="*/ 2147483647 h 59"/>
              <a:gd name="T6" fmla="*/ 2147483647 w 51"/>
              <a:gd name="T7" fmla="*/ 0 h 59"/>
              <a:gd name="T8" fmla="*/ 0 w 51"/>
              <a:gd name="T9" fmla="*/ 2147483647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"/>
              <a:gd name="T16" fmla="*/ 0 h 59"/>
              <a:gd name="T17" fmla="*/ 51 w 51"/>
              <a:gd name="T18" fmla="*/ 59 h 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" h="59">
                <a:moveTo>
                  <a:pt x="0" y="59"/>
                </a:moveTo>
                <a:lnTo>
                  <a:pt x="26" y="51"/>
                </a:lnTo>
                <a:lnTo>
                  <a:pt x="51" y="59"/>
                </a:lnTo>
                <a:lnTo>
                  <a:pt x="26" y="0"/>
                </a:lnTo>
                <a:lnTo>
                  <a:pt x="0" y="5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3" name="Line 35"/>
          <p:cNvSpPr>
            <a:spLocks noChangeShapeType="1"/>
          </p:cNvSpPr>
          <p:nvPr/>
        </p:nvSpPr>
        <p:spPr bwMode="auto">
          <a:xfrm flipH="1">
            <a:off x="3057525" y="2397125"/>
            <a:ext cx="915988" cy="5476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4" name="Freeform 36"/>
          <p:cNvSpPr>
            <a:spLocks/>
          </p:cNvSpPr>
          <p:nvPr/>
        </p:nvSpPr>
        <p:spPr bwMode="auto">
          <a:xfrm>
            <a:off x="3003550" y="2895600"/>
            <a:ext cx="103188" cy="88900"/>
          </a:xfrm>
          <a:custGeom>
            <a:avLst/>
            <a:gdLst>
              <a:gd name="T0" fmla="*/ 2147483647 w 65"/>
              <a:gd name="T1" fmla="*/ 2147483647 h 56"/>
              <a:gd name="T2" fmla="*/ 2147483647 w 65"/>
              <a:gd name="T3" fmla="*/ 2147483647 h 56"/>
              <a:gd name="T4" fmla="*/ 2147483647 w 65"/>
              <a:gd name="T5" fmla="*/ 0 h 56"/>
              <a:gd name="T6" fmla="*/ 0 w 65"/>
              <a:gd name="T7" fmla="*/ 2147483647 h 56"/>
              <a:gd name="T8" fmla="*/ 2147483647 w 65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56"/>
              <a:gd name="T17" fmla="*/ 65 w 65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56">
                <a:moveTo>
                  <a:pt x="65" y="39"/>
                </a:moveTo>
                <a:lnTo>
                  <a:pt x="42" y="25"/>
                </a:lnTo>
                <a:lnTo>
                  <a:pt x="34" y="0"/>
                </a:lnTo>
                <a:lnTo>
                  <a:pt x="0" y="56"/>
                </a:lnTo>
                <a:lnTo>
                  <a:pt x="65" y="3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5" name="Line 37"/>
          <p:cNvSpPr>
            <a:spLocks noChangeShapeType="1"/>
          </p:cNvSpPr>
          <p:nvPr/>
        </p:nvSpPr>
        <p:spPr bwMode="auto">
          <a:xfrm flipH="1">
            <a:off x="3074988" y="3144838"/>
            <a:ext cx="884237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6" name="Freeform 38"/>
          <p:cNvSpPr>
            <a:spLocks/>
          </p:cNvSpPr>
          <p:nvPr/>
        </p:nvSpPr>
        <p:spPr bwMode="auto">
          <a:xfrm>
            <a:off x="3008313" y="3100388"/>
            <a:ext cx="98425" cy="84137"/>
          </a:xfrm>
          <a:custGeom>
            <a:avLst/>
            <a:gdLst>
              <a:gd name="T0" fmla="*/ 2147483647 w 62"/>
              <a:gd name="T1" fmla="*/ 2147483647 h 53"/>
              <a:gd name="T2" fmla="*/ 2147483647 w 62"/>
              <a:gd name="T3" fmla="*/ 2147483647 h 53"/>
              <a:gd name="T4" fmla="*/ 2147483647 w 62"/>
              <a:gd name="T5" fmla="*/ 0 h 53"/>
              <a:gd name="T6" fmla="*/ 0 w 62"/>
              <a:gd name="T7" fmla="*/ 2147483647 h 53"/>
              <a:gd name="T8" fmla="*/ 2147483647 w 62"/>
              <a:gd name="T9" fmla="*/ 2147483647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53"/>
              <a:gd name="T17" fmla="*/ 62 w 62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53">
                <a:moveTo>
                  <a:pt x="62" y="53"/>
                </a:moveTo>
                <a:lnTo>
                  <a:pt x="50" y="28"/>
                </a:lnTo>
                <a:lnTo>
                  <a:pt x="62" y="0"/>
                </a:lnTo>
                <a:lnTo>
                  <a:pt x="0" y="28"/>
                </a:lnTo>
                <a:lnTo>
                  <a:pt x="62" y="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7" name="Line 39"/>
          <p:cNvSpPr>
            <a:spLocks noChangeShapeType="1"/>
          </p:cNvSpPr>
          <p:nvPr/>
        </p:nvSpPr>
        <p:spPr bwMode="auto">
          <a:xfrm flipH="1">
            <a:off x="3084513" y="2833688"/>
            <a:ext cx="906462" cy="20002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8" name="Freeform 40"/>
          <p:cNvSpPr>
            <a:spLocks/>
          </p:cNvSpPr>
          <p:nvPr/>
        </p:nvSpPr>
        <p:spPr bwMode="auto">
          <a:xfrm>
            <a:off x="3021013" y="2989263"/>
            <a:ext cx="103187" cy="79375"/>
          </a:xfrm>
          <a:custGeom>
            <a:avLst/>
            <a:gdLst>
              <a:gd name="T0" fmla="*/ 2147483647 w 65"/>
              <a:gd name="T1" fmla="*/ 2147483647 h 50"/>
              <a:gd name="T2" fmla="*/ 2147483647 w 65"/>
              <a:gd name="T3" fmla="*/ 2147483647 h 50"/>
              <a:gd name="T4" fmla="*/ 2147483647 w 65"/>
              <a:gd name="T5" fmla="*/ 0 h 50"/>
              <a:gd name="T6" fmla="*/ 0 w 65"/>
              <a:gd name="T7" fmla="*/ 2147483647 h 50"/>
              <a:gd name="T8" fmla="*/ 2147483647 w 65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5"/>
              <a:gd name="T16" fmla="*/ 0 h 50"/>
              <a:gd name="T17" fmla="*/ 65 w 65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5" h="50">
                <a:moveTo>
                  <a:pt x="65" y="50"/>
                </a:moveTo>
                <a:lnTo>
                  <a:pt x="51" y="28"/>
                </a:lnTo>
                <a:lnTo>
                  <a:pt x="56" y="0"/>
                </a:lnTo>
                <a:lnTo>
                  <a:pt x="0" y="36"/>
                </a:lnTo>
                <a:lnTo>
                  <a:pt x="65" y="5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99" name="Line 41"/>
          <p:cNvSpPr>
            <a:spLocks noChangeShapeType="1"/>
          </p:cNvSpPr>
          <p:nvPr/>
        </p:nvSpPr>
        <p:spPr bwMode="auto">
          <a:xfrm flipH="1">
            <a:off x="4954588" y="2859088"/>
            <a:ext cx="1787525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0" name="Freeform 42"/>
          <p:cNvSpPr>
            <a:spLocks/>
          </p:cNvSpPr>
          <p:nvPr/>
        </p:nvSpPr>
        <p:spPr bwMode="auto">
          <a:xfrm>
            <a:off x="4892675" y="2814638"/>
            <a:ext cx="93663" cy="84137"/>
          </a:xfrm>
          <a:custGeom>
            <a:avLst/>
            <a:gdLst>
              <a:gd name="T0" fmla="*/ 2147483647 w 59"/>
              <a:gd name="T1" fmla="*/ 2147483647 h 53"/>
              <a:gd name="T2" fmla="*/ 2147483647 w 59"/>
              <a:gd name="T3" fmla="*/ 2147483647 h 53"/>
              <a:gd name="T4" fmla="*/ 2147483647 w 59"/>
              <a:gd name="T5" fmla="*/ 0 h 53"/>
              <a:gd name="T6" fmla="*/ 0 w 59"/>
              <a:gd name="T7" fmla="*/ 2147483647 h 53"/>
              <a:gd name="T8" fmla="*/ 2147483647 w 59"/>
              <a:gd name="T9" fmla="*/ 2147483647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"/>
              <a:gd name="T16" fmla="*/ 0 h 53"/>
              <a:gd name="T17" fmla="*/ 59 w 59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" h="53">
                <a:moveTo>
                  <a:pt x="59" y="53"/>
                </a:moveTo>
                <a:lnTo>
                  <a:pt x="50" y="28"/>
                </a:lnTo>
                <a:lnTo>
                  <a:pt x="59" y="0"/>
                </a:lnTo>
                <a:lnTo>
                  <a:pt x="0" y="28"/>
                </a:lnTo>
                <a:lnTo>
                  <a:pt x="59" y="5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1" name="Line 43"/>
          <p:cNvSpPr>
            <a:spLocks noChangeShapeType="1"/>
          </p:cNvSpPr>
          <p:nvPr/>
        </p:nvSpPr>
        <p:spPr bwMode="auto">
          <a:xfrm flipH="1">
            <a:off x="4929188" y="2392363"/>
            <a:ext cx="809625" cy="15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2" name="Freeform 44"/>
          <p:cNvSpPr>
            <a:spLocks/>
          </p:cNvSpPr>
          <p:nvPr/>
        </p:nvSpPr>
        <p:spPr bwMode="auto">
          <a:xfrm>
            <a:off x="4862513" y="2352675"/>
            <a:ext cx="98425" cy="84138"/>
          </a:xfrm>
          <a:custGeom>
            <a:avLst/>
            <a:gdLst>
              <a:gd name="T0" fmla="*/ 2147483647 w 62"/>
              <a:gd name="T1" fmla="*/ 0 h 53"/>
              <a:gd name="T2" fmla="*/ 2147483647 w 62"/>
              <a:gd name="T3" fmla="*/ 2147483647 h 53"/>
              <a:gd name="T4" fmla="*/ 2147483647 w 62"/>
              <a:gd name="T5" fmla="*/ 2147483647 h 53"/>
              <a:gd name="T6" fmla="*/ 0 w 62"/>
              <a:gd name="T7" fmla="*/ 2147483647 h 53"/>
              <a:gd name="T8" fmla="*/ 2147483647 w 62"/>
              <a:gd name="T9" fmla="*/ 0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53"/>
              <a:gd name="T17" fmla="*/ 62 w 62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53">
                <a:moveTo>
                  <a:pt x="62" y="0"/>
                </a:moveTo>
                <a:lnTo>
                  <a:pt x="50" y="25"/>
                </a:lnTo>
                <a:lnTo>
                  <a:pt x="62" y="53"/>
                </a:lnTo>
                <a:lnTo>
                  <a:pt x="0" y="25"/>
                </a:lnTo>
                <a:lnTo>
                  <a:pt x="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3" name="Line 45"/>
          <p:cNvSpPr>
            <a:spLocks noChangeShapeType="1"/>
          </p:cNvSpPr>
          <p:nvPr/>
        </p:nvSpPr>
        <p:spPr bwMode="auto">
          <a:xfrm flipH="1">
            <a:off x="5422900" y="2095500"/>
            <a:ext cx="306388" cy="15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4" name="Freeform 46"/>
          <p:cNvSpPr>
            <a:spLocks/>
          </p:cNvSpPr>
          <p:nvPr/>
        </p:nvSpPr>
        <p:spPr bwMode="auto">
          <a:xfrm>
            <a:off x="5356225" y="2055813"/>
            <a:ext cx="98425" cy="84137"/>
          </a:xfrm>
          <a:custGeom>
            <a:avLst/>
            <a:gdLst>
              <a:gd name="T0" fmla="*/ 2147483647 w 62"/>
              <a:gd name="T1" fmla="*/ 0 h 53"/>
              <a:gd name="T2" fmla="*/ 2147483647 w 62"/>
              <a:gd name="T3" fmla="*/ 2147483647 h 53"/>
              <a:gd name="T4" fmla="*/ 2147483647 w 62"/>
              <a:gd name="T5" fmla="*/ 2147483647 h 53"/>
              <a:gd name="T6" fmla="*/ 0 w 62"/>
              <a:gd name="T7" fmla="*/ 2147483647 h 53"/>
              <a:gd name="T8" fmla="*/ 2147483647 w 62"/>
              <a:gd name="T9" fmla="*/ 0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53"/>
              <a:gd name="T17" fmla="*/ 62 w 62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53">
                <a:moveTo>
                  <a:pt x="62" y="0"/>
                </a:moveTo>
                <a:lnTo>
                  <a:pt x="50" y="25"/>
                </a:lnTo>
                <a:lnTo>
                  <a:pt x="62" y="53"/>
                </a:lnTo>
                <a:lnTo>
                  <a:pt x="0" y="25"/>
                </a:lnTo>
                <a:lnTo>
                  <a:pt x="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5" name="Freeform 47"/>
          <p:cNvSpPr>
            <a:spLocks/>
          </p:cNvSpPr>
          <p:nvPr/>
        </p:nvSpPr>
        <p:spPr bwMode="auto">
          <a:xfrm>
            <a:off x="2474913" y="1014413"/>
            <a:ext cx="3276600" cy="76200"/>
          </a:xfrm>
          <a:custGeom>
            <a:avLst/>
            <a:gdLst>
              <a:gd name="T0" fmla="*/ 0 w 2064"/>
              <a:gd name="T1" fmla="*/ 2147483647 h 48"/>
              <a:gd name="T2" fmla="*/ 0 w 2064"/>
              <a:gd name="T3" fmla="*/ 0 h 48"/>
              <a:gd name="T4" fmla="*/ 2147483647 w 2064"/>
              <a:gd name="T5" fmla="*/ 0 h 48"/>
              <a:gd name="T6" fmla="*/ 2147483647 w 2064"/>
              <a:gd name="T7" fmla="*/ 2147483647 h 48"/>
              <a:gd name="T8" fmla="*/ 0 60000 65536"/>
              <a:gd name="T9" fmla="*/ 0 60000 65536"/>
              <a:gd name="T10" fmla="*/ 0 60000 65536"/>
              <a:gd name="T11" fmla="*/ 0 60000 65536"/>
              <a:gd name="T12" fmla="*/ 0 w 2064"/>
              <a:gd name="T13" fmla="*/ 0 h 48"/>
              <a:gd name="T14" fmla="*/ 2064 w 2064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64" h="48">
                <a:moveTo>
                  <a:pt x="0" y="48"/>
                </a:moveTo>
                <a:lnTo>
                  <a:pt x="0" y="0"/>
                </a:lnTo>
                <a:lnTo>
                  <a:pt x="2064" y="0"/>
                </a:lnTo>
                <a:lnTo>
                  <a:pt x="2064" y="48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6" name="Line 48"/>
          <p:cNvSpPr>
            <a:spLocks noChangeShapeType="1"/>
          </p:cNvSpPr>
          <p:nvPr/>
        </p:nvSpPr>
        <p:spPr bwMode="auto">
          <a:xfrm flipV="1">
            <a:off x="4057650" y="885825"/>
            <a:ext cx="1588" cy="12065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7" name="Freeform 49"/>
          <p:cNvSpPr>
            <a:spLocks/>
          </p:cNvSpPr>
          <p:nvPr/>
        </p:nvSpPr>
        <p:spPr bwMode="auto">
          <a:xfrm>
            <a:off x="895350" y="1019175"/>
            <a:ext cx="1476375" cy="76200"/>
          </a:xfrm>
          <a:custGeom>
            <a:avLst/>
            <a:gdLst>
              <a:gd name="T0" fmla="*/ 2147483647 w 930"/>
              <a:gd name="T1" fmla="*/ 2147483647 h 48"/>
              <a:gd name="T2" fmla="*/ 2147483647 w 930"/>
              <a:gd name="T3" fmla="*/ 0 h 48"/>
              <a:gd name="T4" fmla="*/ 0 w 930"/>
              <a:gd name="T5" fmla="*/ 0 h 48"/>
              <a:gd name="T6" fmla="*/ 0 w 930"/>
              <a:gd name="T7" fmla="*/ 2147483647 h 48"/>
              <a:gd name="T8" fmla="*/ 0 60000 65536"/>
              <a:gd name="T9" fmla="*/ 0 60000 65536"/>
              <a:gd name="T10" fmla="*/ 0 60000 65536"/>
              <a:gd name="T11" fmla="*/ 0 60000 65536"/>
              <a:gd name="T12" fmla="*/ 0 w 930"/>
              <a:gd name="T13" fmla="*/ 0 h 48"/>
              <a:gd name="T14" fmla="*/ 930 w 930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0" h="48">
                <a:moveTo>
                  <a:pt x="930" y="48"/>
                </a:moveTo>
                <a:lnTo>
                  <a:pt x="930" y="0"/>
                </a:lnTo>
                <a:lnTo>
                  <a:pt x="0" y="0"/>
                </a:lnTo>
                <a:lnTo>
                  <a:pt x="0" y="48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8" name="Line 50"/>
          <p:cNvSpPr>
            <a:spLocks noChangeShapeType="1"/>
          </p:cNvSpPr>
          <p:nvPr/>
        </p:nvSpPr>
        <p:spPr bwMode="auto">
          <a:xfrm flipV="1">
            <a:off x="1603375" y="903288"/>
            <a:ext cx="1588" cy="1031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09" name="Freeform 51"/>
          <p:cNvSpPr>
            <a:spLocks/>
          </p:cNvSpPr>
          <p:nvPr/>
        </p:nvSpPr>
        <p:spPr bwMode="auto">
          <a:xfrm>
            <a:off x="5899150" y="1014413"/>
            <a:ext cx="2338388" cy="76200"/>
          </a:xfrm>
          <a:custGeom>
            <a:avLst/>
            <a:gdLst>
              <a:gd name="T0" fmla="*/ 0 w 1473"/>
              <a:gd name="T1" fmla="*/ 2147483647 h 48"/>
              <a:gd name="T2" fmla="*/ 0 w 1473"/>
              <a:gd name="T3" fmla="*/ 0 h 48"/>
              <a:gd name="T4" fmla="*/ 2147483647 w 1473"/>
              <a:gd name="T5" fmla="*/ 0 h 48"/>
              <a:gd name="T6" fmla="*/ 2147483647 w 1473"/>
              <a:gd name="T7" fmla="*/ 2147483647 h 48"/>
              <a:gd name="T8" fmla="*/ 0 60000 65536"/>
              <a:gd name="T9" fmla="*/ 0 60000 65536"/>
              <a:gd name="T10" fmla="*/ 0 60000 65536"/>
              <a:gd name="T11" fmla="*/ 0 60000 65536"/>
              <a:gd name="T12" fmla="*/ 0 w 1473"/>
              <a:gd name="T13" fmla="*/ 0 h 48"/>
              <a:gd name="T14" fmla="*/ 1473 w 1473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73" h="48">
                <a:moveTo>
                  <a:pt x="0" y="48"/>
                </a:moveTo>
                <a:lnTo>
                  <a:pt x="0" y="0"/>
                </a:lnTo>
                <a:lnTo>
                  <a:pt x="1473" y="0"/>
                </a:lnTo>
                <a:lnTo>
                  <a:pt x="1473" y="48"/>
                </a:ln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0" name="Line 52"/>
          <p:cNvSpPr>
            <a:spLocks noChangeShapeType="1"/>
          </p:cNvSpPr>
          <p:nvPr/>
        </p:nvSpPr>
        <p:spPr bwMode="auto">
          <a:xfrm flipV="1">
            <a:off x="7059613" y="917575"/>
            <a:ext cx="1587" cy="889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1" name="Freeform 53"/>
          <p:cNvSpPr>
            <a:spLocks/>
          </p:cNvSpPr>
          <p:nvPr/>
        </p:nvSpPr>
        <p:spPr bwMode="auto">
          <a:xfrm>
            <a:off x="5275263" y="1425575"/>
            <a:ext cx="1493837" cy="298450"/>
          </a:xfrm>
          <a:custGeom>
            <a:avLst/>
            <a:gdLst>
              <a:gd name="T0" fmla="*/ 0 w 941"/>
              <a:gd name="T1" fmla="*/ 2147483647 h 188"/>
              <a:gd name="T2" fmla="*/ 2147483647 w 941"/>
              <a:gd name="T3" fmla="*/ 0 h 188"/>
              <a:gd name="T4" fmla="*/ 2147483647 w 941"/>
              <a:gd name="T5" fmla="*/ 0 h 188"/>
              <a:gd name="T6" fmla="*/ 0 60000 65536"/>
              <a:gd name="T7" fmla="*/ 0 60000 65536"/>
              <a:gd name="T8" fmla="*/ 0 60000 65536"/>
              <a:gd name="T9" fmla="*/ 0 w 941"/>
              <a:gd name="T10" fmla="*/ 0 h 188"/>
              <a:gd name="T11" fmla="*/ 941 w 941"/>
              <a:gd name="T12" fmla="*/ 188 h 1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41" h="188">
                <a:moveTo>
                  <a:pt x="0" y="188"/>
                </a:moveTo>
                <a:lnTo>
                  <a:pt x="224" y="0"/>
                </a:lnTo>
                <a:lnTo>
                  <a:pt x="941" y="0"/>
                </a:lnTo>
              </a:path>
            </a:pathLst>
          </a:custGeom>
          <a:noFill/>
          <a:ln w="17463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912" name="Rectangle 99"/>
          <p:cNvSpPr>
            <a:spLocks noChangeArrowheads="1"/>
          </p:cNvSpPr>
          <p:nvPr/>
        </p:nvSpPr>
        <p:spPr bwMode="auto">
          <a:xfrm>
            <a:off x="2914650" y="2309813"/>
            <a:ext cx="1952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</a:rPr>
              <a:t>K</a:t>
            </a:r>
            <a:r>
              <a:rPr lang="en-US" sz="1400" b="1" baseline="30000">
                <a:solidFill>
                  <a:srgbClr val="000000"/>
                </a:solidFill>
              </a:rPr>
              <a:t>+</a:t>
            </a:r>
            <a:endParaRPr lang="en-US" sz="1400" b="1" baseline="30000"/>
          </a:p>
        </p:txBody>
      </p:sp>
      <p:sp>
        <p:nvSpPr>
          <p:cNvPr id="36913" name="Rectangle 101"/>
          <p:cNvSpPr>
            <a:spLocks noChangeArrowheads="1"/>
          </p:cNvSpPr>
          <p:nvPr/>
        </p:nvSpPr>
        <p:spPr bwMode="auto">
          <a:xfrm>
            <a:off x="4029075" y="2255838"/>
            <a:ext cx="6985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</a:rPr>
              <a:t>Glucose</a:t>
            </a:r>
            <a:endParaRPr lang="en-US" sz="1400" b="1"/>
          </a:p>
        </p:txBody>
      </p:sp>
      <p:sp>
        <p:nvSpPr>
          <p:cNvPr id="36914" name="Rectangle 121"/>
          <p:cNvSpPr>
            <a:spLocks noChangeArrowheads="1"/>
          </p:cNvSpPr>
          <p:nvPr/>
        </p:nvSpPr>
        <p:spPr bwMode="auto">
          <a:xfrm>
            <a:off x="5022850" y="1931988"/>
            <a:ext cx="2936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000000"/>
                </a:solidFill>
              </a:rPr>
              <a:t>Na</a:t>
            </a:r>
            <a:r>
              <a:rPr lang="en-US" sz="1400" b="1" baseline="30000">
                <a:solidFill>
                  <a:srgbClr val="000000"/>
                </a:solidFill>
              </a:rPr>
              <a:t>+</a:t>
            </a:r>
            <a:endParaRPr lang="en-US" sz="1400" b="1" baseline="30000"/>
          </a:p>
        </p:txBody>
      </p:sp>
      <p:sp>
        <p:nvSpPr>
          <p:cNvPr id="36915" name="Text Box 134"/>
          <p:cNvSpPr txBox="1">
            <a:spLocks noChangeArrowheads="1"/>
          </p:cNvSpPr>
          <p:nvPr/>
        </p:nvSpPr>
        <p:spPr bwMode="auto">
          <a:xfrm>
            <a:off x="1095375" y="666750"/>
            <a:ext cx="12144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Core of villus</a:t>
            </a:r>
          </a:p>
        </p:txBody>
      </p:sp>
      <p:sp>
        <p:nvSpPr>
          <p:cNvPr id="36916" name="Text Box 135"/>
          <p:cNvSpPr txBox="1">
            <a:spLocks noChangeArrowheads="1"/>
          </p:cNvSpPr>
          <p:nvPr/>
        </p:nvSpPr>
        <p:spPr bwMode="auto">
          <a:xfrm>
            <a:off x="3403600" y="438150"/>
            <a:ext cx="14525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/>
              <a:t>Epithelial cell of</a:t>
            </a:r>
          </a:p>
          <a:p>
            <a:pPr algn="ctr"/>
            <a:r>
              <a:rPr lang="en-US" sz="1400" b="1"/>
              <a:t>small intestine</a:t>
            </a:r>
          </a:p>
        </p:txBody>
      </p:sp>
      <p:sp>
        <p:nvSpPr>
          <p:cNvPr id="36917" name="Text Box 136"/>
          <p:cNvSpPr txBox="1">
            <a:spLocks noChangeArrowheads="1"/>
          </p:cNvSpPr>
          <p:nvPr/>
        </p:nvSpPr>
        <p:spPr bwMode="auto">
          <a:xfrm>
            <a:off x="6049963" y="658813"/>
            <a:ext cx="21685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Lumen of small intestine</a:t>
            </a:r>
          </a:p>
        </p:txBody>
      </p:sp>
      <p:sp>
        <p:nvSpPr>
          <p:cNvPr id="36918" name="Text Box 137"/>
          <p:cNvSpPr txBox="1">
            <a:spLocks noChangeArrowheads="1"/>
          </p:cNvSpPr>
          <p:nvPr/>
        </p:nvSpPr>
        <p:spPr bwMode="auto">
          <a:xfrm>
            <a:off x="6810375" y="1314450"/>
            <a:ext cx="12604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Tight junction</a:t>
            </a:r>
          </a:p>
        </p:txBody>
      </p:sp>
      <p:sp>
        <p:nvSpPr>
          <p:cNvPr id="36919" name="Text Box 138"/>
          <p:cNvSpPr txBox="1">
            <a:spLocks noChangeArrowheads="1"/>
          </p:cNvSpPr>
          <p:nvPr/>
        </p:nvSpPr>
        <p:spPr bwMode="auto">
          <a:xfrm>
            <a:off x="6794500" y="2744788"/>
            <a:ext cx="8397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Fructose</a:t>
            </a:r>
          </a:p>
        </p:txBody>
      </p:sp>
      <p:sp>
        <p:nvSpPr>
          <p:cNvPr id="36920" name="Text Box 139"/>
          <p:cNvSpPr txBox="1">
            <a:spLocks noChangeArrowheads="1"/>
          </p:cNvSpPr>
          <p:nvPr/>
        </p:nvSpPr>
        <p:spPr bwMode="auto">
          <a:xfrm>
            <a:off x="1139825" y="2730500"/>
            <a:ext cx="7905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Glucose</a:t>
            </a:r>
          </a:p>
        </p:txBody>
      </p:sp>
      <p:sp>
        <p:nvSpPr>
          <p:cNvPr id="36921" name="Text Box 140"/>
          <p:cNvSpPr txBox="1">
            <a:spLocks noChangeArrowheads="1"/>
          </p:cNvSpPr>
          <p:nvPr/>
        </p:nvSpPr>
        <p:spPr bwMode="auto">
          <a:xfrm>
            <a:off x="1139825" y="2990850"/>
            <a:ext cx="8397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Fructose</a:t>
            </a:r>
          </a:p>
        </p:txBody>
      </p:sp>
      <p:sp>
        <p:nvSpPr>
          <p:cNvPr id="36922" name="Text Box 141"/>
          <p:cNvSpPr txBox="1">
            <a:spLocks noChangeArrowheads="1"/>
          </p:cNvSpPr>
          <p:nvPr/>
        </p:nvSpPr>
        <p:spPr bwMode="auto">
          <a:xfrm>
            <a:off x="1139825" y="3251200"/>
            <a:ext cx="938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Galactose</a:t>
            </a:r>
          </a:p>
        </p:txBody>
      </p:sp>
      <p:sp>
        <p:nvSpPr>
          <p:cNvPr id="36923" name="Text Box 142"/>
          <p:cNvSpPr txBox="1">
            <a:spLocks noChangeArrowheads="1"/>
          </p:cNvSpPr>
          <p:nvPr/>
        </p:nvSpPr>
        <p:spPr bwMode="auto">
          <a:xfrm>
            <a:off x="1862138" y="1973263"/>
            <a:ext cx="38576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Na</a:t>
            </a:r>
            <a:r>
              <a:rPr lang="en-US" sz="1400" b="1" baseline="30000"/>
              <a:t>+</a:t>
            </a:r>
          </a:p>
        </p:txBody>
      </p:sp>
      <p:sp>
        <p:nvSpPr>
          <p:cNvPr id="36924" name="Text Box 143"/>
          <p:cNvSpPr txBox="1">
            <a:spLocks noChangeArrowheads="1"/>
          </p:cNvSpPr>
          <p:nvPr/>
        </p:nvSpPr>
        <p:spPr bwMode="auto">
          <a:xfrm>
            <a:off x="990600" y="4767263"/>
            <a:ext cx="4175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Key</a:t>
            </a:r>
          </a:p>
        </p:txBody>
      </p:sp>
      <p:sp>
        <p:nvSpPr>
          <p:cNvPr id="36925" name="Text Box 144"/>
          <p:cNvSpPr txBox="1">
            <a:spLocks noChangeArrowheads="1"/>
          </p:cNvSpPr>
          <p:nvPr/>
        </p:nvSpPr>
        <p:spPr bwMode="auto">
          <a:xfrm>
            <a:off x="2108200" y="5097463"/>
            <a:ext cx="15176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Leakage through</a:t>
            </a:r>
          </a:p>
          <a:p>
            <a:r>
              <a:rPr lang="en-US" sz="1400" b="1"/>
              <a:t>tight junction</a:t>
            </a:r>
          </a:p>
        </p:txBody>
      </p:sp>
      <p:sp>
        <p:nvSpPr>
          <p:cNvPr id="36926" name="Text Box 145"/>
          <p:cNvSpPr txBox="1">
            <a:spLocks noChangeArrowheads="1"/>
          </p:cNvSpPr>
          <p:nvPr/>
        </p:nvSpPr>
        <p:spPr bwMode="auto">
          <a:xfrm>
            <a:off x="2108200" y="5816600"/>
            <a:ext cx="73183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Solvent</a:t>
            </a:r>
          </a:p>
          <a:p>
            <a:r>
              <a:rPr lang="en-US" sz="1400" b="1"/>
              <a:t>drag</a:t>
            </a:r>
          </a:p>
        </p:txBody>
      </p:sp>
      <p:sp>
        <p:nvSpPr>
          <p:cNvPr id="36927" name="Text Box 146"/>
          <p:cNvSpPr txBox="1">
            <a:spLocks noChangeArrowheads="1"/>
          </p:cNvSpPr>
          <p:nvPr/>
        </p:nvSpPr>
        <p:spPr bwMode="auto">
          <a:xfrm>
            <a:off x="5321300" y="5157788"/>
            <a:ext cx="17621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Facilitated diffusion</a:t>
            </a:r>
          </a:p>
        </p:txBody>
      </p:sp>
      <p:sp>
        <p:nvSpPr>
          <p:cNvPr id="36928" name="Text Box 147"/>
          <p:cNvSpPr txBox="1">
            <a:spLocks noChangeArrowheads="1"/>
          </p:cNvSpPr>
          <p:nvPr/>
        </p:nvSpPr>
        <p:spPr bwMode="auto">
          <a:xfrm>
            <a:off x="5321300" y="5627688"/>
            <a:ext cx="15509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Symports (SGLT)</a:t>
            </a:r>
          </a:p>
        </p:txBody>
      </p:sp>
      <p:sp>
        <p:nvSpPr>
          <p:cNvPr id="36929" name="Text Box 148"/>
          <p:cNvSpPr txBox="1">
            <a:spLocks noChangeArrowheads="1"/>
          </p:cNvSpPr>
          <p:nvPr/>
        </p:nvSpPr>
        <p:spPr bwMode="auto">
          <a:xfrm>
            <a:off x="5321300" y="6072188"/>
            <a:ext cx="7810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Antiport</a:t>
            </a:r>
          </a:p>
        </p:txBody>
      </p:sp>
      <p:sp>
        <p:nvSpPr>
          <p:cNvPr id="36930" name="Text Box 149"/>
          <p:cNvSpPr txBox="1">
            <a:spLocks noChangeArrowheads="1"/>
          </p:cNvSpPr>
          <p:nvPr/>
        </p:nvSpPr>
        <p:spPr bwMode="auto">
          <a:xfrm>
            <a:off x="4029075" y="2706688"/>
            <a:ext cx="8397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Fructose</a:t>
            </a:r>
          </a:p>
        </p:txBody>
      </p:sp>
      <p:sp>
        <p:nvSpPr>
          <p:cNvPr id="36931" name="Text Box 150"/>
          <p:cNvSpPr txBox="1">
            <a:spLocks noChangeArrowheads="1"/>
          </p:cNvSpPr>
          <p:nvPr/>
        </p:nvSpPr>
        <p:spPr bwMode="auto">
          <a:xfrm>
            <a:off x="4029075" y="3024188"/>
            <a:ext cx="938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Galactose</a:t>
            </a:r>
          </a:p>
        </p:txBody>
      </p:sp>
      <p:sp>
        <p:nvSpPr>
          <p:cNvPr id="36932" name="Text Box 151"/>
          <p:cNvSpPr txBox="1">
            <a:spLocks noChangeArrowheads="1"/>
          </p:cNvSpPr>
          <p:nvPr/>
        </p:nvSpPr>
        <p:spPr bwMode="auto">
          <a:xfrm>
            <a:off x="5019675" y="3328988"/>
            <a:ext cx="3857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Na</a:t>
            </a:r>
            <a:r>
              <a:rPr lang="en-US" sz="1400" b="1" baseline="30000"/>
              <a:t>+</a:t>
            </a:r>
          </a:p>
        </p:txBody>
      </p:sp>
      <p:sp>
        <p:nvSpPr>
          <p:cNvPr id="36933" name="Text Box 152"/>
          <p:cNvSpPr txBox="1">
            <a:spLocks noChangeArrowheads="1"/>
          </p:cNvSpPr>
          <p:nvPr/>
        </p:nvSpPr>
        <p:spPr bwMode="auto">
          <a:xfrm>
            <a:off x="6794500" y="3763963"/>
            <a:ext cx="11890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H</a:t>
            </a:r>
            <a:r>
              <a:rPr lang="en-US" sz="1400" b="1" baseline="-25000"/>
              <a:t>2</a:t>
            </a:r>
            <a:r>
              <a:rPr lang="en-US" sz="1400" b="1"/>
              <a:t>O, glucose</a:t>
            </a:r>
          </a:p>
        </p:txBody>
      </p:sp>
      <p:sp>
        <p:nvSpPr>
          <p:cNvPr id="36934" name="Rectangle 5"/>
          <p:cNvSpPr>
            <a:spLocks noChangeArrowheads="1"/>
          </p:cNvSpPr>
          <p:nvPr/>
        </p:nvSpPr>
        <p:spPr bwMode="auto">
          <a:xfrm>
            <a:off x="2544763" y="203200"/>
            <a:ext cx="40544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36935" name="Title 7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25.28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2546350" y="11113"/>
            <a:ext cx="40528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37891" name="Title 2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25.29</a:t>
            </a:r>
          </a:p>
        </p:txBody>
      </p:sp>
      <p:pic>
        <p:nvPicPr>
          <p:cNvPr id="37892" name="Picture 230" descr="V:\Graphics\Powerpoint\MH_DCM\MH_DCM-TEXTEDIT PROJECTS\SALADIN 7e\Processed files\chapt25\chapt25_textedit\jpg\sal03717_25_29.jp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2888" y="238125"/>
            <a:ext cx="6118225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Line 9"/>
          <p:cNvSpPr>
            <a:spLocks noChangeShapeType="1"/>
          </p:cNvSpPr>
          <p:nvPr/>
        </p:nvSpPr>
        <p:spPr bwMode="auto">
          <a:xfrm>
            <a:off x="3678238" y="1795463"/>
            <a:ext cx="1905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Freeform 10"/>
          <p:cNvSpPr>
            <a:spLocks/>
          </p:cNvSpPr>
          <p:nvPr/>
        </p:nvSpPr>
        <p:spPr bwMode="auto">
          <a:xfrm>
            <a:off x="3848100" y="1768475"/>
            <a:ext cx="66675" cy="53975"/>
          </a:xfrm>
          <a:custGeom>
            <a:avLst/>
            <a:gdLst>
              <a:gd name="T0" fmla="*/ 0 w 33"/>
              <a:gd name="T1" fmla="*/ 2147483647 h 29"/>
              <a:gd name="T2" fmla="*/ 2147483647 w 33"/>
              <a:gd name="T3" fmla="*/ 2147483647 h 29"/>
              <a:gd name="T4" fmla="*/ 0 w 33"/>
              <a:gd name="T5" fmla="*/ 0 h 29"/>
              <a:gd name="T6" fmla="*/ 2147483647 w 33"/>
              <a:gd name="T7" fmla="*/ 2147483647 h 29"/>
              <a:gd name="T8" fmla="*/ 0 w 33"/>
              <a:gd name="T9" fmla="*/ 2147483647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29"/>
              <a:gd name="T17" fmla="*/ 33 w 33"/>
              <a:gd name="T18" fmla="*/ 29 h 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29">
                <a:moveTo>
                  <a:pt x="0" y="29"/>
                </a:moveTo>
                <a:lnTo>
                  <a:pt x="6" y="15"/>
                </a:lnTo>
                <a:lnTo>
                  <a:pt x="0" y="0"/>
                </a:lnTo>
                <a:lnTo>
                  <a:pt x="33" y="15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5" name="Line 11"/>
          <p:cNvSpPr>
            <a:spLocks noChangeShapeType="1"/>
          </p:cNvSpPr>
          <p:nvPr/>
        </p:nvSpPr>
        <p:spPr bwMode="auto">
          <a:xfrm>
            <a:off x="2695575" y="4086225"/>
            <a:ext cx="2476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Freeform 12"/>
          <p:cNvSpPr>
            <a:spLocks/>
          </p:cNvSpPr>
          <p:nvPr/>
        </p:nvSpPr>
        <p:spPr bwMode="auto">
          <a:xfrm>
            <a:off x="2919413" y="4065588"/>
            <a:ext cx="52387" cy="42862"/>
          </a:xfrm>
          <a:custGeom>
            <a:avLst/>
            <a:gdLst>
              <a:gd name="T0" fmla="*/ 0 w 26"/>
              <a:gd name="T1" fmla="*/ 2147483647 h 23"/>
              <a:gd name="T2" fmla="*/ 2147483647 w 26"/>
              <a:gd name="T3" fmla="*/ 2147483647 h 23"/>
              <a:gd name="T4" fmla="*/ 0 w 26"/>
              <a:gd name="T5" fmla="*/ 0 h 23"/>
              <a:gd name="T6" fmla="*/ 2147483647 w 26"/>
              <a:gd name="T7" fmla="*/ 2147483647 h 23"/>
              <a:gd name="T8" fmla="*/ 0 w 26"/>
              <a:gd name="T9" fmla="*/ 2147483647 h 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23"/>
              <a:gd name="T17" fmla="*/ 26 w 26"/>
              <a:gd name="T18" fmla="*/ 23 h 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23">
                <a:moveTo>
                  <a:pt x="0" y="23"/>
                </a:moveTo>
                <a:lnTo>
                  <a:pt x="5" y="11"/>
                </a:lnTo>
                <a:lnTo>
                  <a:pt x="0" y="0"/>
                </a:lnTo>
                <a:lnTo>
                  <a:pt x="26" y="11"/>
                </a:lnTo>
                <a:lnTo>
                  <a:pt x="0" y="2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7" name="Freeform 13"/>
          <p:cNvSpPr>
            <a:spLocks/>
          </p:cNvSpPr>
          <p:nvPr/>
        </p:nvSpPr>
        <p:spPr bwMode="auto">
          <a:xfrm>
            <a:off x="2711450" y="3976688"/>
            <a:ext cx="130175" cy="109537"/>
          </a:xfrm>
          <a:custGeom>
            <a:avLst/>
            <a:gdLst>
              <a:gd name="T0" fmla="*/ 0 w 64"/>
              <a:gd name="T1" fmla="*/ 2147483647 h 60"/>
              <a:gd name="T2" fmla="*/ 0 w 64"/>
              <a:gd name="T3" fmla="*/ 2147483647 h 60"/>
              <a:gd name="T4" fmla="*/ 2147483647 w 64"/>
              <a:gd name="T5" fmla="*/ 2147483647 h 60"/>
              <a:gd name="T6" fmla="*/ 2147483647 w 64"/>
              <a:gd name="T7" fmla="*/ 2147483647 h 60"/>
              <a:gd name="T8" fmla="*/ 2147483647 w 64"/>
              <a:gd name="T9" fmla="*/ 2147483647 h 60"/>
              <a:gd name="T10" fmla="*/ 2147483647 w 64"/>
              <a:gd name="T11" fmla="*/ 2147483647 h 60"/>
              <a:gd name="T12" fmla="*/ 2147483647 w 64"/>
              <a:gd name="T13" fmla="*/ 2147483647 h 60"/>
              <a:gd name="T14" fmla="*/ 2147483647 w 64"/>
              <a:gd name="T15" fmla="*/ 2147483647 h 60"/>
              <a:gd name="T16" fmla="*/ 2147483647 w 64"/>
              <a:gd name="T17" fmla="*/ 2147483647 h 60"/>
              <a:gd name="T18" fmla="*/ 2147483647 w 64"/>
              <a:gd name="T19" fmla="*/ 0 h 6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4"/>
              <a:gd name="T31" fmla="*/ 0 h 60"/>
              <a:gd name="T32" fmla="*/ 64 w 64"/>
              <a:gd name="T33" fmla="*/ 60 h 6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4" h="60">
                <a:moveTo>
                  <a:pt x="0" y="60"/>
                </a:moveTo>
                <a:lnTo>
                  <a:pt x="0" y="60"/>
                </a:lnTo>
                <a:lnTo>
                  <a:pt x="13" y="60"/>
                </a:lnTo>
                <a:lnTo>
                  <a:pt x="25" y="55"/>
                </a:lnTo>
                <a:lnTo>
                  <a:pt x="36" y="49"/>
                </a:lnTo>
                <a:lnTo>
                  <a:pt x="46" y="42"/>
                </a:lnTo>
                <a:lnTo>
                  <a:pt x="54" y="33"/>
                </a:lnTo>
                <a:lnTo>
                  <a:pt x="60" y="24"/>
                </a:lnTo>
                <a:lnTo>
                  <a:pt x="63" y="12"/>
                </a:lnTo>
                <a:lnTo>
                  <a:pt x="64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8" name="Freeform 14"/>
          <p:cNvSpPr>
            <a:spLocks/>
          </p:cNvSpPr>
          <p:nvPr/>
        </p:nvSpPr>
        <p:spPr bwMode="auto">
          <a:xfrm>
            <a:off x="2819400" y="3944938"/>
            <a:ext cx="46038" cy="46037"/>
          </a:xfrm>
          <a:custGeom>
            <a:avLst/>
            <a:gdLst>
              <a:gd name="T0" fmla="*/ 2147483647 w 22"/>
              <a:gd name="T1" fmla="*/ 2147483647 h 25"/>
              <a:gd name="T2" fmla="*/ 2147483647 w 22"/>
              <a:gd name="T3" fmla="*/ 2147483647 h 25"/>
              <a:gd name="T4" fmla="*/ 0 w 22"/>
              <a:gd name="T5" fmla="*/ 2147483647 h 25"/>
              <a:gd name="T6" fmla="*/ 2147483647 w 22"/>
              <a:gd name="T7" fmla="*/ 0 h 25"/>
              <a:gd name="T8" fmla="*/ 2147483647 w 22"/>
              <a:gd name="T9" fmla="*/ 2147483647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5"/>
              <a:gd name="T17" fmla="*/ 22 w 22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5">
                <a:moveTo>
                  <a:pt x="22" y="25"/>
                </a:moveTo>
                <a:lnTo>
                  <a:pt x="10" y="21"/>
                </a:lnTo>
                <a:lnTo>
                  <a:pt x="0" y="25"/>
                </a:lnTo>
                <a:lnTo>
                  <a:pt x="10" y="0"/>
                </a:lnTo>
                <a:lnTo>
                  <a:pt x="22" y="25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9" name="Line 15"/>
          <p:cNvSpPr>
            <a:spLocks noChangeShapeType="1"/>
          </p:cNvSpPr>
          <p:nvPr/>
        </p:nvSpPr>
        <p:spPr bwMode="auto">
          <a:xfrm>
            <a:off x="3760788" y="4086225"/>
            <a:ext cx="24923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0" name="Freeform 16"/>
          <p:cNvSpPr>
            <a:spLocks/>
          </p:cNvSpPr>
          <p:nvPr/>
        </p:nvSpPr>
        <p:spPr bwMode="auto">
          <a:xfrm>
            <a:off x="3990975" y="4064000"/>
            <a:ext cx="53975" cy="39688"/>
          </a:xfrm>
          <a:custGeom>
            <a:avLst/>
            <a:gdLst>
              <a:gd name="T0" fmla="*/ 0 w 27"/>
              <a:gd name="T1" fmla="*/ 2147483647 h 22"/>
              <a:gd name="T2" fmla="*/ 2147483647 w 27"/>
              <a:gd name="T3" fmla="*/ 2147483647 h 22"/>
              <a:gd name="T4" fmla="*/ 0 w 27"/>
              <a:gd name="T5" fmla="*/ 0 h 22"/>
              <a:gd name="T6" fmla="*/ 2147483647 w 27"/>
              <a:gd name="T7" fmla="*/ 2147483647 h 22"/>
              <a:gd name="T8" fmla="*/ 0 w 27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22"/>
              <a:gd name="T17" fmla="*/ 27 w 27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22">
                <a:moveTo>
                  <a:pt x="0" y="22"/>
                </a:moveTo>
                <a:lnTo>
                  <a:pt x="4" y="12"/>
                </a:lnTo>
                <a:lnTo>
                  <a:pt x="0" y="0"/>
                </a:lnTo>
                <a:lnTo>
                  <a:pt x="27" y="12"/>
                </a:lnTo>
                <a:lnTo>
                  <a:pt x="0" y="2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1" name="Freeform 17"/>
          <p:cNvSpPr>
            <a:spLocks/>
          </p:cNvSpPr>
          <p:nvPr/>
        </p:nvSpPr>
        <p:spPr bwMode="auto">
          <a:xfrm>
            <a:off x="3781425" y="3973513"/>
            <a:ext cx="131763" cy="112712"/>
          </a:xfrm>
          <a:custGeom>
            <a:avLst/>
            <a:gdLst>
              <a:gd name="T0" fmla="*/ 0 w 65"/>
              <a:gd name="T1" fmla="*/ 2147483647 h 62"/>
              <a:gd name="T2" fmla="*/ 0 w 65"/>
              <a:gd name="T3" fmla="*/ 2147483647 h 62"/>
              <a:gd name="T4" fmla="*/ 2147483647 w 65"/>
              <a:gd name="T5" fmla="*/ 2147483647 h 62"/>
              <a:gd name="T6" fmla="*/ 2147483647 w 65"/>
              <a:gd name="T7" fmla="*/ 2147483647 h 62"/>
              <a:gd name="T8" fmla="*/ 2147483647 w 65"/>
              <a:gd name="T9" fmla="*/ 2147483647 h 62"/>
              <a:gd name="T10" fmla="*/ 2147483647 w 65"/>
              <a:gd name="T11" fmla="*/ 2147483647 h 62"/>
              <a:gd name="T12" fmla="*/ 2147483647 w 65"/>
              <a:gd name="T13" fmla="*/ 2147483647 h 62"/>
              <a:gd name="T14" fmla="*/ 2147483647 w 65"/>
              <a:gd name="T15" fmla="*/ 2147483647 h 62"/>
              <a:gd name="T16" fmla="*/ 2147483647 w 65"/>
              <a:gd name="T17" fmla="*/ 2147483647 h 62"/>
              <a:gd name="T18" fmla="*/ 2147483647 w 65"/>
              <a:gd name="T19" fmla="*/ 0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5"/>
              <a:gd name="T31" fmla="*/ 0 h 62"/>
              <a:gd name="T32" fmla="*/ 65 w 65"/>
              <a:gd name="T33" fmla="*/ 62 h 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5" h="62">
                <a:moveTo>
                  <a:pt x="0" y="62"/>
                </a:moveTo>
                <a:lnTo>
                  <a:pt x="0" y="62"/>
                </a:lnTo>
                <a:lnTo>
                  <a:pt x="14" y="60"/>
                </a:lnTo>
                <a:lnTo>
                  <a:pt x="26" y="57"/>
                </a:lnTo>
                <a:lnTo>
                  <a:pt x="36" y="51"/>
                </a:lnTo>
                <a:lnTo>
                  <a:pt x="47" y="44"/>
                </a:lnTo>
                <a:lnTo>
                  <a:pt x="54" y="35"/>
                </a:lnTo>
                <a:lnTo>
                  <a:pt x="60" y="24"/>
                </a:lnTo>
                <a:lnTo>
                  <a:pt x="65" y="12"/>
                </a:lnTo>
                <a:lnTo>
                  <a:pt x="65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2" name="Freeform 18"/>
          <p:cNvSpPr>
            <a:spLocks/>
          </p:cNvSpPr>
          <p:nvPr/>
        </p:nvSpPr>
        <p:spPr bwMode="auto">
          <a:xfrm>
            <a:off x="3890963" y="3941763"/>
            <a:ext cx="46037" cy="49212"/>
          </a:xfrm>
          <a:custGeom>
            <a:avLst/>
            <a:gdLst>
              <a:gd name="T0" fmla="*/ 2147483647 w 23"/>
              <a:gd name="T1" fmla="*/ 2147483647 h 27"/>
              <a:gd name="T2" fmla="*/ 2147483647 w 23"/>
              <a:gd name="T3" fmla="*/ 2147483647 h 27"/>
              <a:gd name="T4" fmla="*/ 0 w 23"/>
              <a:gd name="T5" fmla="*/ 2147483647 h 27"/>
              <a:gd name="T6" fmla="*/ 2147483647 w 23"/>
              <a:gd name="T7" fmla="*/ 0 h 27"/>
              <a:gd name="T8" fmla="*/ 2147483647 w 23"/>
              <a:gd name="T9" fmla="*/ 2147483647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27"/>
              <a:gd name="T17" fmla="*/ 23 w 23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27">
                <a:moveTo>
                  <a:pt x="23" y="27"/>
                </a:moveTo>
                <a:lnTo>
                  <a:pt x="11" y="23"/>
                </a:lnTo>
                <a:lnTo>
                  <a:pt x="0" y="27"/>
                </a:lnTo>
                <a:lnTo>
                  <a:pt x="11" y="0"/>
                </a:lnTo>
                <a:lnTo>
                  <a:pt x="23" y="2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3" name="Line 19"/>
          <p:cNvSpPr>
            <a:spLocks noChangeShapeType="1"/>
          </p:cNvSpPr>
          <p:nvPr/>
        </p:nvSpPr>
        <p:spPr bwMode="auto">
          <a:xfrm>
            <a:off x="4687888" y="4083050"/>
            <a:ext cx="24923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4" name="Freeform 20"/>
          <p:cNvSpPr>
            <a:spLocks/>
          </p:cNvSpPr>
          <p:nvPr/>
        </p:nvSpPr>
        <p:spPr bwMode="auto">
          <a:xfrm>
            <a:off x="4921250" y="4064000"/>
            <a:ext cx="53975" cy="39688"/>
          </a:xfrm>
          <a:custGeom>
            <a:avLst/>
            <a:gdLst>
              <a:gd name="T0" fmla="*/ 0 w 26"/>
              <a:gd name="T1" fmla="*/ 2147483647 h 22"/>
              <a:gd name="T2" fmla="*/ 2147483647 w 26"/>
              <a:gd name="T3" fmla="*/ 2147483647 h 22"/>
              <a:gd name="T4" fmla="*/ 0 w 26"/>
              <a:gd name="T5" fmla="*/ 0 h 22"/>
              <a:gd name="T6" fmla="*/ 2147483647 w 26"/>
              <a:gd name="T7" fmla="*/ 2147483647 h 22"/>
              <a:gd name="T8" fmla="*/ 0 w 26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22"/>
              <a:gd name="T17" fmla="*/ 26 w 26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22">
                <a:moveTo>
                  <a:pt x="0" y="22"/>
                </a:moveTo>
                <a:lnTo>
                  <a:pt x="5" y="10"/>
                </a:lnTo>
                <a:lnTo>
                  <a:pt x="0" y="0"/>
                </a:lnTo>
                <a:lnTo>
                  <a:pt x="26" y="10"/>
                </a:lnTo>
                <a:lnTo>
                  <a:pt x="0" y="2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5" name="Freeform 21"/>
          <p:cNvSpPr>
            <a:spLocks/>
          </p:cNvSpPr>
          <p:nvPr/>
        </p:nvSpPr>
        <p:spPr bwMode="auto">
          <a:xfrm>
            <a:off x="4713288" y="3973513"/>
            <a:ext cx="128587" cy="112712"/>
          </a:xfrm>
          <a:custGeom>
            <a:avLst/>
            <a:gdLst>
              <a:gd name="T0" fmla="*/ 0 w 64"/>
              <a:gd name="T1" fmla="*/ 2147483647 h 62"/>
              <a:gd name="T2" fmla="*/ 0 w 64"/>
              <a:gd name="T3" fmla="*/ 2147483647 h 62"/>
              <a:gd name="T4" fmla="*/ 2147483647 w 64"/>
              <a:gd name="T5" fmla="*/ 2147483647 h 62"/>
              <a:gd name="T6" fmla="*/ 2147483647 w 64"/>
              <a:gd name="T7" fmla="*/ 2147483647 h 62"/>
              <a:gd name="T8" fmla="*/ 2147483647 w 64"/>
              <a:gd name="T9" fmla="*/ 2147483647 h 62"/>
              <a:gd name="T10" fmla="*/ 2147483647 w 64"/>
              <a:gd name="T11" fmla="*/ 2147483647 h 62"/>
              <a:gd name="T12" fmla="*/ 2147483647 w 64"/>
              <a:gd name="T13" fmla="*/ 2147483647 h 62"/>
              <a:gd name="T14" fmla="*/ 2147483647 w 64"/>
              <a:gd name="T15" fmla="*/ 2147483647 h 62"/>
              <a:gd name="T16" fmla="*/ 2147483647 w 64"/>
              <a:gd name="T17" fmla="*/ 2147483647 h 62"/>
              <a:gd name="T18" fmla="*/ 2147483647 w 64"/>
              <a:gd name="T19" fmla="*/ 0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4"/>
              <a:gd name="T31" fmla="*/ 0 h 62"/>
              <a:gd name="T32" fmla="*/ 64 w 64"/>
              <a:gd name="T33" fmla="*/ 62 h 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4" h="62">
                <a:moveTo>
                  <a:pt x="0" y="62"/>
                </a:moveTo>
                <a:lnTo>
                  <a:pt x="0" y="62"/>
                </a:lnTo>
                <a:lnTo>
                  <a:pt x="13" y="60"/>
                </a:lnTo>
                <a:lnTo>
                  <a:pt x="25" y="56"/>
                </a:lnTo>
                <a:lnTo>
                  <a:pt x="36" y="51"/>
                </a:lnTo>
                <a:lnTo>
                  <a:pt x="45" y="44"/>
                </a:lnTo>
                <a:lnTo>
                  <a:pt x="54" y="35"/>
                </a:lnTo>
                <a:lnTo>
                  <a:pt x="60" y="24"/>
                </a:lnTo>
                <a:lnTo>
                  <a:pt x="63" y="12"/>
                </a:lnTo>
                <a:lnTo>
                  <a:pt x="64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6" name="Freeform 22"/>
          <p:cNvSpPr>
            <a:spLocks/>
          </p:cNvSpPr>
          <p:nvPr/>
        </p:nvSpPr>
        <p:spPr bwMode="auto">
          <a:xfrm>
            <a:off x="4822825" y="3941763"/>
            <a:ext cx="42863" cy="49212"/>
          </a:xfrm>
          <a:custGeom>
            <a:avLst/>
            <a:gdLst>
              <a:gd name="T0" fmla="*/ 2147483647 w 21"/>
              <a:gd name="T1" fmla="*/ 2147483647 h 27"/>
              <a:gd name="T2" fmla="*/ 2147483647 w 21"/>
              <a:gd name="T3" fmla="*/ 2147483647 h 27"/>
              <a:gd name="T4" fmla="*/ 0 w 21"/>
              <a:gd name="T5" fmla="*/ 2147483647 h 27"/>
              <a:gd name="T6" fmla="*/ 2147483647 w 21"/>
              <a:gd name="T7" fmla="*/ 0 h 27"/>
              <a:gd name="T8" fmla="*/ 2147483647 w 21"/>
              <a:gd name="T9" fmla="*/ 2147483647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7"/>
              <a:gd name="T17" fmla="*/ 21 w 21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7">
                <a:moveTo>
                  <a:pt x="21" y="27"/>
                </a:moveTo>
                <a:lnTo>
                  <a:pt x="10" y="21"/>
                </a:lnTo>
                <a:lnTo>
                  <a:pt x="0" y="27"/>
                </a:lnTo>
                <a:lnTo>
                  <a:pt x="10" y="0"/>
                </a:lnTo>
                <a:lnTo>
                  <a:pt x="21" y="2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7" name="Line 23"/>
          <p:cNvSpPr>
            <a:spLocks noChangeShapeType="1"/>
          </p:cNvSpPr>
          <p:nvPr/>
        </p:nvSpPr>
        <p:spPr bwMode="auto">
          <a:xfrm>
            <a:off x="2859088" y="5275263"/>
            <a:ext cx="2476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8" name="Freeform 24"/>
          <p:cNvSpPr>
            <a:spLocks/>
          </p:cNvSpPr>
          <p:nvPr/>
        </p:nvSpPr>
        <p:spPr bwMode="auto">
          <a:xfrm>
            <a:off x="3094038" y="5253038"/>
            <a:ext cx="49212" cy="41275"/>
          </a:xfrm>
          <a:custGeom>
            <a:avLst/>
            <a:gdLst>
              <a:gd name="T0" fmla="*/ 0 w 25"/>
              <a:gd name="T1" fmla="*/ 0 h 22"/>
              <a:gd name="T2" fmla="*/ 2147483647 w 25"/>
              <a:gd name="T3" fmla="*/ 2147483647 h 22"/>
              <a:gd name="T4" fmla="*/ 0 w 25"/>
              <a:gd name="T5" fmla="*/ 2147483647 h 22"/>
              <a:gd name="T6" fmla="*/ 2147483647 w 25"/>
              <a:gd name="T7" fmla="*/ 2147483647 h 22"/>
              <a:gd name="T8" fmla="*/ 0 w 25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22"/>
              <a:gd name="T17" fmla="*/ 25 w 25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22">
                <a:moveTo>
                  <a:pt x="0" y="0"/>
                </a:moveTo>
                <a:lnTo>
                  <a:pt x="4" y="12"/>
                </a:lnTo>
                <a:lnTo>
                  <a:pt x="0" y="22"/>
                </a:lnTo>
                <a:lnTo>
                  <a:pt x="25" y="1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9" name="Freeform 25"/>
          <p:cNvSpPr>
            <a:spLocks/>
          </p:cNvSpPr>
          <p:nvPr/>
        </p:nvSpPr>
        <p:spPr bwMode="auto">
          <a:xfrm>
            <a:off x="2882900" y="5275263"/>
            <a:ext cx="131763" cy="144462"/>
          </a:xfrm>
          <a:custGeom>
            <a:avLst/>
            <a:gdLst>
              <a:gd name="T0" fmla="*/ 0 w 65"/>
              <a:gd name="T1" fmla="*/ 0 h 80"/>
              <a:gd name="T2" fmla="*/ 0 w 65"/>
              <a:gd name="T3" fmla="*/ 0 h 80"/>
              <a:gd name="T4" fmla="*/ 2147483647 w 65"/>
              <a:gd name="T5" fmla="*/ 2147483647 h 80"/>
              <a:gd name="T6" fmla="*/ 2147483647 w 65"/>
              <a:gd name="T7" fmla="*/ 2147483647 h 80"/>
              <a:gd name="T8" fmla="*/ 2147483647 w 65"/>
              <a:gd name="T9" fmla="*/ 2147483647 h 80"/>
              <a:gd name="T10" fmla="*/ 2147483647 w 65"/>
              <a:gd name="T11" fmla="*/ 2147483647 h 80"/>
              <a:gd name="T12" fmla="*/ 2147483647 w 65"/>
              <a:gd name="T13" fmla="*/ 2147483647 h 80"/>
              <a:gd name="T14" fmla="*/ 2147483647 w 65"/>
              <a:gd name="T15" fmla="*/ 2147483647 h 80"/>
              <a:gd name="T16" fmla="*/ 2147483647 w 65"/>
              <a:gd name="T17" fmla="*/ 2147483647 h 80"/>
              <a:gd name="T18" fmla="*/ 2147483647 w 65"/>
              <a:gd name="T19" fmla="*/ 2147483647 h 80"/>
              <a:gd name="T20" fmla="*/ 2147483647 w 65"/>
              <a:gd name="T21" fmla="*/ 2147483647 h 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5"/>
              <a:gd name="T34" fmla="*/ 0 h 80"/>
              <a:gd name="T35" fmla="*/ 65 w 65"/>
              <a:gd name="T36" fmla="*/ 80 h 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5" h="80">
                <a:moveTo>
                  <a:pt x="0" y="0"/>
                </a:moveTo>
                <a:lnTo>
                  <a:pt x="0" y="0"/>
                </a:lnTo>
                <a:lnTo>
                  <a:pt x="6" y="2"/>
                </a:lnTo>
                <a:lnTo>
                  <a:pt x="14" y="3"/>
                </a:lnTo>
                <a:lnTo>
                  <a:pt x="26" y="9"/>
                </a:lnTo>
                <a:lnTo>
                  <a:pt x="36" y="17"/>
                </a:lnTo>
                <a:lnTo>
                  <a:pt x="45" y="27"/>
                </a:lnTo>
                <a:lnTo>
                  <a:pt x="54" y="41"/>
                </a:lnTo>
                <a:lnTo>
                  <a:pt x="60" y="53"/>
                </a:lnTo>
                <a:lnTo>
                  <a:pt x="63" y="66"/>
                </a:lnTo>
                <a:lnTo>
                  <a:pt x="65" y="8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0" name="Freeform 26"/>
          <p:cNvSpPr>
            <a:spLocks/>
          </p:cNvSpPr>
          <p:nvPr/>
        </p:nvSpPr>
        <p:spPr bwMode="auto">
          <a:xfrm>
            <a:off x="2990850" y="5405438"/>
            <a:ext cx="42863" cy="47625"/>
          </a:xfrm>
          <a:custGeom>
            <a:avLst/>
            <a:gdLst>
              <a:gd name="T0" fmla="*/ 2147483647 w 21"/>
              <a:gd name="T1" fmla="*/ 0 h 26"/>
              <a:gd name="T2" fmla="*/ 2147483647 w 21"/>
              <a:gd name="T3" fmla="*/ 2147483647 h 26"/>
              <a:gd name="T4" fmla="*/ 0 w 21"/>
              <a:gd name="T5" fmla="*/ 0 h 26"/>
              <a:gd name="T6" fmla="*/ 2147483647 w 21"/>
              <a:gd name="T7" fmla="*/ 2147483647 h 26"/>
              <a:gd name="T8" fmla="*/ 2147483647 w 21"/>
              <a:gd name="T9" fmla="*/ 0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6"/>
              <a:gd name="T17" fmla="*/ 21 w 21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6">
                <a:moveTo>
                  <a:pt x="21" y="0"/>
                </a:moveTo>
                <a:lnTo>
                  <a:pt x="11" y="5"/>
                </a:lnTo>
                <a:lnTo>
                  <a:pt x="0" y="0"/>
                </a:lnTo>
                <a:lnTo>
                  <a:pt x="11" y="26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1" name="Line 27"/>
          <p:cNvSpPr>
            <a:spLocks noChangeShapeType="1"/>
          </p:cNvSpPr>
          <p:nvPr/>
        </p:nvSpPr>
        <p:spPr bwMode="auto">
          <a:xfrm>
            <a:off x="3865563" y="5270500"/>
            <a:ext cx="24923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2" name="Freeform 28"/>
          <p:cNvSpPr>
            <a:spLocks/>
          </p:cNvSpPr>
          <p:nvPr/>
        </p:nvSpPr>
        <p:spPr bwMode="auto">
          <a:xfrm>
            <a:off x="4095750" y="5253038"/>
            <a:ext cx="55563" cy="41275"/>
          </a:xfrm>
          <a:custGeom>
            <a:avLst/>
            <a:gdLst>
              <a:gd name="T0" fmla="*/ 0 w 27"/>
              <a:gd name="T1" fmla="*/ 0 h 22"/>
              <a:gd name="T2" fmla="*/ 2147483647 w 27"/>
              <a:gd name="T3" fmla="*/ 2147483647 h 22"/>
              <a:gd name="T4" fmla="*/ 0 w 27"/>
              <a:gd name="T5" fmla="*/ 2147483647 h 22"/>
              <a:gd name="T6" fmla="*/ 2147483647 w 27"/>
              <a:gd name="T7" fmla="*/ 2147483647 h 22"/>
              <a:gd name="T8" fmla="*/ 0 w 27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22"/>
              <a:gd name="T17" fmla="*/ 27 w 27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22">
                <a:moveTo>
                  <a:pt x="0" y="0"/>
                </a:moveTo>
                <a:lnTo>
                  <a:pt x="6" y="10"/>
                </a:lnTo>
                <a:lnTo>
                  <a:pt x="0" y="22"/>
                </a:lnTo>
                <a:lnTo>
                  <a:pt x="27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3" name="Freeform 29"/>
          <p:cNvSpPr>
            <a:spLocks/>
          </p:cNvSpPr>
          <p:nvPr/>
        </p:nvSpPr>
        <p:spPr bwMode="auto">
          <a:xfrm>
            <a:off x="3887788" y="5270500"/>
            <a:ext cx="133350" cy="144463"/>
          </a:xfrm>
          <a:custGeom>
            <a:avLst/>
            <a:gdLst>
              <a:gd name="T0" fmla="*/ 0 w 66"/>
              <a:gd name="T1" fmla="*/ 0 h 80"/>
              <a:gd name="T2" fmla="*/ 0 w 66"/>
              <a:gd name="T3" fmla="*/ 0 h 80"/>
              <a:gd name="T4" fmla="*/ 2147483647 w 66"/>
              <a:gd name="T5" fmla="*/ 2147483647 h 80"/>
              <a:gd name="T6" fmla="*/ 2147483647 w 66"/>
              <a:gd name="T7" fmla="*/ 2147483647 h 80"/>
              <a:gd name="T8" fmla="*/ 2147483647 w 66"/>
              <a:gd name="T9" fmla="*/ 2147483647 h 80"/>
              <a:gd name="T10" fmla="*/ 2147483647 w 66"/>
              <a:gd name="T11" fmla="*/ 2147483647 h 80"/>
              <a:gd name="T12" fmla="*/ 2147483647 w 66"/>
              <a:gd name="T13" fmla="*/ 2147483647 h 80"/>
              <a:gd name="T14" fmla="*/ 2147483647 w 66"/>
              <a:gd name="T15" fmla="*/ 2147483647 h 80"/>
              <a:gd name="T16" fmla="*/ 2147483647 w 66"/>
              <a:gd name="T17" fmla="*/ 2147483647 h 80"/>
              <a:gd name="T18" fmla="*/ 2147483647 w 66"/>
              <a:gd name="T19" fmla="*/ 2147483647 h 80"/>
              <a:gd name="T20" fmla="*/ 2147483647 w 66"/>
              <a:gd name="T21" fmla="*/ 2147483647 h 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6"/>
              <a:gd name="T34" fmla="*/ 0 h 80"/>
              <a:gd name="T35" fmla="*/ 66 w 66"/>
              <a:gd name="T36" fmla="*/ 80 h 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6" h="80">
                <a:moveTo>
                  <a:pt x="0" y="0"/>
                </a:moveTo>
                <a:lnTo>
                  <a:pt x="0" y="0"/>
                </a:lnTo>
                <a:lnTo>
                  <a:pt x="7" y="2"/>
                </a:lnTo>
                <a:lnTo>
                  <a:pt x="13" y="3"/>
                </a:lnTo>
                <a:lnTo>
                  <a:pt x="25" y="8"/>
                </a:lnTo>
                <a:lnTo>
                  <a:pt x="37" y="17"/>
                </a:lnTo>
                <a:lnTo>
                  <a:pt x="46" y="27"/>
                </a:lnTo>
                <a:lnTo>
                  <a:pt x="54" y="39"/>
                </a:lnTo>
                <a:lnTo>
                  <a:pt x="60" y="53"/>
                </a:lnTo>
                <a:lnTo>
                  <a:pt x="64" y="66"/>
                </a:lnTo>
                <a:lnTo>
                  <a:pt x="66" y="8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4" name="Freeform 30"/>
          <p:cNvSpPr>
            <a:spLocks/>
          </p:cNvSpPr>
          <p:nvPr/>
        </p:nvSpPr>
        <p:spPr bwMode="auto">
          <a:xfrm>
            <a:off x="3997325" y="5399088"/>
            <a:ext cx="44450" cy="49212"/>
          </a:xfrm>
          <a:custGeom>
            <a:avLst/>
            <a:gdLst>
              <a:gd name="T0" fmla="*/ 2147483647 w 22"/>
              <a:gd name="T1" fmla="*/ 0 h 27"/>
              <a:gd name="T2" fmla="*/ 2147483647 w 22"/>
              <a:gd name="T3" fmla="*/ 2147483647 h 27"/>
              <a:gd name="T4" fmla="*/ 0 w 22"/>
              <a:gd name="T5" fmla="*/ 0 h 27"/>
              <a:gd name="T6" fmla="*/ 2147483647 w 22"/>
              <a:gd name="T7" fmla="*/ 2147483647 h 27"/>
              <a:gd name="T8" fmla="*/ 2147483647 w 22"/>
              <a:gd name="T9" fmla="*/ 0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7"/>
              <a:gd name="T17" fmla="*/ 22 w 22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7">
                <a:moveTo>
                  <a:pt x="22" y="0"/>
                </a:moveTo>
                <a:lnTo>
                  <a:pt x="12" y="6"/>
                </a:lnTo>
                <a:lnTo>
                  <a:pt x="0" y="0"/>
                </a:lnTo>
                <a:lnTo>
                  <a:pt x="12" y="27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5" name="Freeform 31"/>
          <p:cNvSpPr>
            <a:spLocks/>
          </p:cNvSpPr>
          <p:nvPr/>
        </p:nvSpPr>
        <p:spPr bwMode="auto">
          <a:xfrm>
            <a:off x="4829175" y="5275263"/>
            <a:ext cx="130175" cy="141287"/>
          </a:xfrm>
          <a:custGeom>
            <a:avLst/>
            <a:gdLst>
              <a:gd name="T0" fmla="*/ 0 w 64"/>
              <a:gd name="T1" fmla="*/ 0 h 79"/>
              <a:gd name="T2" fmla="*/ 0 w 64"/>
              <a:gd name="T3" fmla="*/ 0 h 79"/>
              <a:gd name="T4" fmla="*/ 2147483647 w 64"/>
              <a:gd name="T5" fmla="*/ 0 h 79"/>
              <a:gd name="T6" fmla="*/ 2147483647 w 64"/>
              <a:gd name="T7" fmla="*/ 2147483647 h 79"/>
              <a:gd name="T8" fmla="*/ 2147483647 w 64"/>
              <a:gd name="T9" fmla="*/ 2147483647 h 79"/>
              <a:gd name="T10" fmla="*/ 2147483647 w 64"/>
              <a:gd name="T11" fmla="*/ 2147483647 h 79"/>
              <a:gd name="T12" fmla="*/ 2147483647 w 64"/>
              <a:gd name="T13" fmla="*/ 2147483647 h 79"/>
              <a:gd name="T14" fmla="*/ 2147483647 w 64"/>
              <a:gd name="T15" fmla="*/ 2147483647 h 79"/>
              <a:gd name="T16" fmla="*/ 2147483647 w 64"/>
              <a:gd name="T17" fmla="*/ 2147483647 h 79"/>
              <a:gd name="T18" fmla="*/ 2147483647 w 64"/>
              <a:gd name="T19" fmla="*/ 2147483647 h 79"/>
              <a:gd name="T20" fmla="*/ 2147483647 w 64"/>
              <a:gd name="T21" fmla="*/ 2147483647 h 7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4"/>
              <a:gd name="T34" fmla="*/ 0 h 79"/>
              <a:gd name="T35" fmla="*/ 64 w 64"/>
              <a:gd name="T36" fmla="*/ 79 h 7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4" h="79">
                <a:moveTo>
                  <a:pt x="0" y="0"/>
                </a:moveTo>
                <a:lnTo>
                  <a:pt x="0" y="0"/>
                </a:lnTo>
                <a:lnTo>
                  <a:pt x="6" y="0"/>
                </a:lnTo>
                <a:lnTo>
                  <a:pt x="12" y="1"/>
                </a:lnTo>
                <a:lnTo>
                  <a:pt x="24" y="7"/>
                </a:lnTo>
                <a:lnTo>
                  <a:pt x="36" y="16"/>
                </a:lnTo>
                <a:lnTo>
                  <a:pt x="45" y="27"/>
                </a:lnTo>
                <a:lnTo>
                  <a:pt x="52" y="39"/>
                </a:lnTo>
                <a:lnTo>
                  <a:pt x="58" y="52"/>
                </a:lnTo>
                <a:lnTo>
                  <a:pt x="63" y="66"/>
                </a:lnTo>
                <a:lnTo>
                  <a:pt x="64" y="79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6" name="Freeform 32"/>
          <p:cNvSpPr>
            <a:spLocks/>
          </p:cNvSpPr>
          <p:nvPr/>
        </p:nvSpPr>
        <p:spPr bwMode="auto">
          <a:xfrm>
            <a:off x="4933950" y="5400675"/>
            <a:ext cx="46038" cy="50800"/>
          </a:xfrm>
          <a:custGeom>
            <a:avLst/>
            <a:gdLst>
              <a:gd name="T0" fmla="*/ 2147483647 w 23"/>
              <a:gd name="T1" fmla="*/ 0 h 27"/>
              <a:gd name="T2" fmla="*/ 2147483647 w 23"/>
              <a:gd name="T3" fmla="*/ 2147483647 h 27"/>
              <a:gd name="T4" fmla="*/ 0 w 23"/>
              <a:gd name="T5" fmla="*/ 0 h 27"/>
              <a:gd name="T6" fmla="*/ 2147483647 w 23"/>
              <a:gd name="T7" fmla="*/ 2147483647 h 27"/>
              <a:gd name="T8" fmla="*/ 2147483647 w 23"/>
              <a:gd name="T9" fmla="*/ 0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27"/>
              <a:gd name="T17" fmla="*/ 23 w 23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27">
                <a:moveTo>
                  <a:pt x="23" y="0"/>
                </a:moveTo>
                <a:lnTo>
                  <a:pt x="12" y="5"/>
                </a:lnTo>
                <a:lnTo>
                  <a:pt x="0" y="0"/>
                </a:lnTo>
                <a:lnTo>
                  <a:pt x="12" y="27"/>
                </a:lnTo>
                <a:lnTo>
                  <a:pt x="2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7" name="Line 33"/>
          <p:cNvSpPr>
            <a:spLocks noChangeShapeType="1"/>
          </p:cNvSpPr>
          <p:nvPr/>
        </p:nvSpPr>
        <p:spPr bwMode="auto">
          <a:xfrm>
            <a:off x="3670300" y="3232150"/>
            <a:ext cx="2921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8" name="Freeform 34"/>
          <p:cNvSpPr>
            <a:spLocks/>
          </p:cNvSpPr>
          <p:nvPr/>
        </p:nvSpPr>
        <p:spPr bwMode="auto">
          <a:xfrm>
            <a:off x="3941763" y="3206750"/>
            <a:ext cx="69850" cy="50800"/>
          </a:xfrm>
          <a:custGeom>
            <a:avLst/>
            <a:gdLst>
              <a:gd name="T0" fmla="*/ 0 w 34"/>
              <a:gd name="T1" fmla="*/ 2147483647 h 29"/>
              <a:gd name="T2" fmla="*/ 2147483647 w 34"/>
              <a:gd name="T3" fmla="*/ 2147483647 h 29"/>
              <a:gd name="T4" fmla="*/ 0 w 34"/>
              <a:gd name="T5" fmla="*/ 0 h 29"/>
              <a:gd name="T6" fmla="*/ 2147483647 w 34"/>
              <a:gd name="T7" fmla="*/ 2147483647 h 29"/>
              <a:gd name="T8" fmla="*/ 0 w 34"/>
              <a:gd name="T9" fmla="*/ 2147483647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"/>
              <a:gd name="T16" fmla="*/ 0 h 29"/>
              <a:gd name="T17" fmla="*/ 34 w 34"/>
              <a:gd name="T18" fmla="*/ 29 h 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" h="29">
                <a:moveTo>
                  <a:pt x="0" y="29"/>
                </a:moveTo>
                <a:lnTo>
                  <a:pt x="6" y="14"/>
                </a:lnTo>
                <a:lnTo>
                  <a:pt x="0" y="0"/>
                </a:lnTo>
                <a:lnTo>
                  <a:pt x="34" y="14"/>
                </a:lnTo>
                <a:lnTo>
                  <a:pt x="0" y="2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19" name="Freeform 35"/>
          <p:cNvSpPr>
            <a:spLocks/>
          </p:cNvSpPr>
          <p:nvPr/>
        </p:nvSpPr>
        <p:spPr bwMode="auto">
          <a:xfrm>
            <a:off x="3292475" y="6080125"/>
            <a:ext cx="46038" cy="71438"/>
          </a:xfrm>
          <a:custGeom>
            <a:avLst/>
            <a:gdLst>
              <a:gd name="T0" fmla="*/ 0 w 22"/>
              <a:gd name="T1" fmla="*/ 0 h 40"/>
              <a:gd name="T2" fmla="*/ 0 w 22"/>
              <a:gd name="T3" fmla="*/ 0 h 40"/>
              <a:gd name="T4" fmla="*/ 2147483647 w 22"/>
              <a:gd name="T5" fmla="*/ 2147483647 h 40"/>
              <a:gd name="T6" fmla="*/ 2147483647 w 22"/>
              <a:gd name="T7" fmla="*/ 2147483647 h 40"/>
              <a:gd name="T8" fmla="*/ 0 60000 65536"/>
              <a:gd name="T9" fmla="*/ 0 60000 65536"/>
              <a:gd name="T10" fmla="*/ 0 60000 65536"/>
              <a:gd name="T11" fmla="*/ 0 60000 65536"/>
              <a:gd name="T12" fmla="*/ 0 w 22"/>
              <a:gd name="T13" fmla="*/ 0 h 40"/>
              <a:gd name="T14" fmla="*/ 22 w 22"/>
              <a:gd name="T15" fmla="*/ 40 h 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" h="40">
                <a:moveTo>
                  <a:pt x="0" y="0"/>
                </a:moveTo>
                <a:lnTo>
                  <a:pt x="0" y="0"/>
                </a:lnTo>
                <a:lnTo>
                  <a:pt x="15" y="27"/>
                </a:lnTo>
                <a:lnTo>
                  <a:pt x="22" y="4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0" name="Freeform 36"/>
          <p:cNvSpPr>
            <a:spLocks/>
          </p:cNvSpPr>
          <p:nvPr/>
        </p:nvSpPr>
        <p:spPr bwMode="auto">
          <a:xfrm>
            <a:off x="3306763" y="6126163"/>
            <a:ext cx="55562" cy="57150"/>
          </a:xfrm>
          <a:custGeom>
            <a:avLst/>
            <a:gdLst>
              <a:gd name="T0" fmla="*/ 0 w 27"/>
              <a:gd name="T1" fmla="*/ 2147483647 h 32"/>
              <a:gd name="T2" fmla="*/ 2147483647 w 27"/>
              <a:gd name="T3" fmla="*/ 2147483647 h 32"/>
              <a:gd name="T4" fmla="*/ 2147483647 w 27"/>
              <a:gd name="T5" fmla="*/ 0 h 32"/>
              <a:gd name="T6" fmla="*/ 2147483647 w 27"/>
              <a:gd name="T7" fmla="*/ 2147483647 h 32"/>
              <a:gd name="T8" fmla="*/ 0 w 27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32"/>
              <a:gd name="T17" fmla="*/ 27 w 27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32">
                <a:moveTo>
                  <a:pt x="0" y="14"/>
                </a:moveTo>
                <a:lnTo>
                  <a:pt x="14" y="11"/>
                </a:lnTo>
                <a:lnTo>
                  <a:pt x="21" y="0"/>
                </a:lnTo>
                <a:lnTo>
                  <a:pt x="27" y="32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1" name="Freeform 37"/>
          <p:cNvSpPr>
            <a:spLocks/>
          </p:cNvSpPr>
          <p:nvPr/>
        </p:nvSpPr>
        <p:spPr bwMode="auto">
          <a:xfrm>
            <a:off x="3111500" y="5724525"/>
            <a:ext cx="34925" cy="77788"/>
          </a:xfrm>
          <a:custGeom>
            <a:avLst/>
            <a:gdLst>
              <a:gd name="T0" fmla="*/ 0 w 18"/>
              <a:gd name="T1" fmla="*/ 0 h 43"/>
              <a:gd name="T2" fmla="*/ 0 w 18"/>
              <a:gd name="T3" fmla="*/ 0 h 43"/>
              <a:gd name="T4" fmla="*/ 2147483647 w 18"/>
              <a:gd name="T5" fmla="*/ 2147483647 h 43"/>
              <a:gd name="T6" fmla="*/ 2147483647 w 18"/>
              <a:gd name="T7" fmla="*/ 2147483647 h 43"/>
              <a:gd name="T8" fmla="*/ 2147483647 w 18"/>
              <a:gd name="T9" fmla="*/ 2147483647 h 43"/>
              <a:gd name="T10" fmla="*/ 2147483647 w 18"/>
              <a:gd name="T11" fmla="*/ 2147483647 h 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8"/>
              <a:gd name="T19" fmla="*/ 0 h 43"/>
              <a:gd name="T20" fmla="*/ 18 w 18"/>
              <a:gd name="T21" fmla="*/ 43 h 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8" h="43">
                <a:moveTo>
                  <a:pt x="0" y="0"/>
                </a:moveTo>
                <a:lnTo>
                  <a:pt x="0" y="0"/>
                </a:lnTo>
                <a:lnTo>
                  <a:pt x="4" y="18"/>
                </a:lnTo>
                <a:lnTo>
                  <a:pt x="13" y="36"/>
                </a:lnTo>
                <a:lnTo>
                  <a:pt x="18" y="43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2" name="Freeform 38"/>
          <p:cNvSpPr>
            <a:spLocks/>
          </p:cNvSpPr>
          <p:nvPr/>
        </p:nvSpPr>
        <p:spPr bwMode="auto">
          <a:xfrm>
            <a:off x="3117850" y="5778500"/>
            <a:ext cx="49213" cy="55563"/>
          </a:xfrm>
          <a:custGeom>
            <a:avLst/>
            <a:gdLst>
              <a:gd name="T0" fmla="*/ 0 w 24"/>
              <a:gd name="T1" fmla="*/ 2147483647 h 31"/>
              <a:gd name="T2" fmla="*/ 2147483647 w 24"/>
              <a:gd name="T3" fmla="*/ 2147483647 h 31"/>
              <a:gd name="T4" fmla="*/ 2147483647 w 24"/>
              <a:gd name="T5" fmla="*/ 0 h 31"/>
              <a:gd name="T6" fmla="*/ 2147483647 w 24"/>
              <a:gd name="T7" fmla="*/ 2147483647 h 31"/>
              <a:gd name="T8" fmla="*/ 0 w 24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1"/>
              <a:gd name="T17" fmla="*/ 24 w 24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1">
                <a:moveTo>
                  <a:pt x="0" y="12"/>
                </a:moveTo>
                <a:lnTo>
                  <a:pt x="13" y="10"/>
                </a:lnTo>
                <a:lnTo>
                  <a:pt x="21" y="0"/>
                </a:lnTo>
                <a:lnTo>
                  <a:pt x="24" y="31"/>
                </a:lnTo>
                <a:lnTo>
                  <a:pt x="0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3" name="Freeform 39"/>
          <p:cNvSpPr>
            <a:spLocks/>
          </p:cNvSpPr>
          <p:nvPr/>
        </p:nvSpPr>
        <p:spPr bwMode="auto">
          <a:xfrm>
            <a:off x="3032125" y="5548313"/>
            <a:ext cx="31750" cy="79375"/>
          </a:xfrm>
          <a:custGeom>
            <a:avLst/>
            <a:gdLst>
              <a:gd name="T0" fmla="*/ 0 w 16"/>
              <a:gd name="T1" fmla="*/ 0 h 44"/>
              <a:gd name="T2" fmla="*/ 0 w 16"/>
              <a:gd name="T3" fmla="*/ 0 h 44"/>
              <a:gd name="T4" fmla="*/ 2147483647 w 16"/>
              <a:gd name="T5" fmla="*/ 2147483647 h 44"/>
              <a:gd name="T6" fmla="*/ 0 60000 65536"/>
              <a:gd name="T7" fmla="*/ 0 60000 65536"/>
              <a:gd name="T8" fmla="*/ 0 60000 65536"/>
              <a:gd name="T9" fmla="*/ 0 w 16"/>
              <a:gd name="T10" fmla="*/ 0 h 44"/>
              <a:gd name="T11" fmla="*/ 16 w 16"/>
              <a:gd name="T12" fmla="*/ 44 h 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" h="44">
                <a:moveTo>
                  <a:pt x="0" y="0"/>
                </a:moveTo>
                <a:lnTo>
                  <a:pt x="0" y="0"/>
                </a:lnTo>
                <a:lnTo>
                  <a:pt x="16" y="44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4" name="Freeform 40"/>
          <p:cNvSpPr>
            <a:spLocks/>
          </p:cNvSpPr>
          <p:nvPr/>
        </p:nvSpPr>
        <p:spPr bwMode="auto">
          <a:xfrm>
            <a:off x="3033713" y="5600700"/>
            <a:ext cx="47625" cy="58738"/>
          </a:xfrm>
          <a:custGeom>
            <a:avLst/>
            <a:gdLst>
              <a:gd name="T0" fmla="*/ 0 w 23"/>
              <a:gd name="T1" fmla="*/ 2147483647 h 32"/>
              <a:gd name="T2" fmla="*/ 2147483647 w 23"/>
              <a:gd name="T3" fmla="*/ 2147483647 h 32"/>
              <a:gd name="T4" fmla="*/ 2147483647 w 23"/>
              <a:gd name="T5" fmla="*/ 0 h 32"/>
              <a:gd name="T6" fmla="*/ 2147483647 w 23"/>
              <a:gd name="T7" fmla="*/ 2147483647 h 32"/>
              <a:gd name="T8" fmla="*/ 0 w 23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32"/>
              <a:gd name="T17" fmla="*/ 23 w 23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32">
                <a:moveTo>
                  <a:pt x="0" y="8"/>
                </a:moveTo>
                <a:lnTo>
                  <a:pt x="14" y="9"/>
                </a:lnTo>
                <a:lnTo>
                  <a:pt x="23" y="0"/>
                </a:lnTo>
                <a:lnTo>
                  <a:pt x="21" y="32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5" name="Freeform 41"/>
          <p:cNvSpPr>
            <a:spLocks/>
          </p:cNvSpPr>
          <p:nvPr/>
        </p:nvSpPr>
        <p:spPr bwMode="auto">
          <a:xfrm>
            <a:off x="3195638" y="5892800"/>
            <a:ext cx="44450" cy="90488"/>
          </a:xfrm>
          <a:custGeom>
            <a:avLst/>
            <a:gdLst>
              <a:gd name="T0" fmla="*/ 0 w 22"/>
              <a:gd name="T1" fmla="*/ 0 h 50"/>
              <a:gd name="T2" fmla="*/ 0 w 22"/>
              <a:gd name="T3" fmla="*/ 0 h 50"/>
              <a:gd name="T4" fmla="*/ 2147483647 w 22"/>
              <a:gd name="T5" fmla="*/ 2147483647 h 50"/>
              <a:gd name="T6" fmla="*/ 2147483647 w 22"/>
              <a:gd name="T7" fmla="*/ 2147483647 h 50"/>
              <a:gd name="T8" fmla="*/ 0 60000 65536"/>
              <a:gd name="T9" fmla="*/ 0 60000 65536"/>
              <a:gd name="T10" fmla="*/ 0 60000 65536"/>
              <a:gd name="T11" fmla="*/ 0 60000 65536"/>
              <a:gd name="T12" fmla="*/ 0 w 22"/>
              <a:gd name="T13" fmla="*/ 0 h 50"/>
              <a:gd name="T14" fmla="*/ 22 w 22"/>
              <a:gd name="T15" fmla="*/ 50 h 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" h="50">
                <a:moveTo>
                  <a:pt x="0" y="0"/>
                </a:moveTo>
                <a:lnTo>
                  <a:pt x="0" y="0"/>
                </a:lnTo>
                <a:lnTo>
                  <a:pt x="4" y="12"/>
                </a:lnTo>
                <a:lnTo>
                  <a:pt x="22" y="5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6" name="Freeform 42"/>
          <p:cNvSpPr>
            <a:spLocks/>
          </p:cNvSpPr>
          <p:nvPr/>
        </p:nvSpPr>
        <p:spPr bwMode="auto">
          <a:xfrm>
            <a:off x="3209925" y="5956300"/>
            <a:ext cx="49213" cy="55563"/>
          </a:xfrm>
          <a:custGeom>
            <a:avLst/>
            <a:gdLst>
              <a:gd name="T0" fmla="*/ 0 w 24"/>
              <a:gd name="T1" fmla="*/ 2147483647 h 31"/>
              <a:gd name="T2" fmla="*/ 2147483647 w 24"/>
              <a:gd name="T3" fmla="*/ 2147483647 h 31"/>
              <a:gd name="T4" fmla="*/ 2147483647 w 24"/>
              <a:gd name="T5" fmla="*/ 0 h 31"/>
              <a:gd name="T6" fmla="*/ 2147483647 w 24"/>
              <a:gd name="T7" fmla="*/ 2147483647 h 31"/>
              <a:gd name="T8" fmla="*/ 0 w 24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1"/>
              <a:gd name="T17" fmla="*/ 24 w 24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1">
                <a:moveTo>
                  <a:pt x="0" y="12"/>
                </a:moveTo>
                <a:lnTo>
                  <a:pt x="14" y="10"/>
                </a:lnTo>
                <a:lnTo>
                  <a:pt x="21" y="0"/>
                </a:lnTo>
                <a:lnTo>
                  <a:pt x="24" y="31"/>
                </a:lnTo>
                <a:lnTo>
                  <a:pt x="0" y="12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7" name="Freeform 43"/>
          <p:cNvSpPr>
            <a:spLocks/>
          </p:cNvSpPr>
          <p:nvPr/>
        </p:nvSpPr>
        <p:spPr bwMode="auto">
          <a:xfrm>
            <a:off x="4184650" y="6080125"/>
            <a:ext cx="46038" cy="80963"/>
          </a:xfrm>
          <a:custGeom>
            <a:avLst/>
            <a:gdLst>
              <a:gd name="T0" fmla="*/ 0 w 22"/>
              <a:gd name="T1" fmla="*/ 0 h 45"/>
              <a:gd name="T2" fmla="*/ 0 w 22"/>
              <a:gd name="T3" fmla="*/ 0 h 45"/>
              <a:gd name="T4" fmla="*/ 2147483647 w 22"/>
              <a:gd name="T5" fmla="*/ 2147483647 h 45"/>
              <a:gd name="T6" fmla="*/ 2147483647 w 22"/>
              <a:gd name="T7" fmla="*/ 2147483647 h 45"/>
              <a:gd name="T8" fmla="*/ 2147483647 w 22"/>
              <a:gd name="T9" fmla="*/ 2147483647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45"/>
              <a:gd name="T17" fmla="*/ 22 w 22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45">
                <a:moveTo>
                  <a:pt x="0" y="0"/>
                </a:moveTo>
                <a:lnTo>
                  <a:pt x="0" y="0"/>
                </a:lnTo>
                <a:lnTo>
                  <a:pt x="6" y="15"/>
                </a:lnTo>
                <a:lnTo>
                  <a:pt x="10" y="25"/>
                </a:lnTo>
                <a:lnTo>
                  <a:pt x="22" y="45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8" name="Freeform 44"/>
          <p:cNvSpPr>
            <a:spLocks/>
          </p:cNvSpPr>
          <p:nvPr/>
        </p:nvSpPr>
        <p:spPr bwMode="auto">
          <a:xfrm>
            <a:off x="4198938" y="6134100"/>
            <a:ext cx="53975" cy="57150"/>
          </a:xfrm>
          <a:custGeom>
            <a:avLst/>
            <a:gdLst>
              <a:gd name="T0" fmla="*/ 0 w 26"/>
              <a:gd name="T1" fmla="*/ 2147483647 h 31"/>
              <a:gd name="T2" fmla="*/ 2147483647 w 26"/>
              <a:gd name="T3" fmla="*/ 2147483647 h 31"/>
              <a:gd name="T4" fmla="*/ 2147483647 w 26"/>
              <a:gd name="T5" fmla="*/ 0 h 31"/>
              <a:gd name="T6" fmla="*/ 2147483647 w 26"/>
              <a:gd name="T7" fmla="*/ 2147483647 h 31"/>
              <a:gd name="T8" fmla="*/ 0 w 26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1"/>
              <a:gd name="T17" fmla="*/ 26 w 26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1">
                <a:moveTo>
                  <a:pt x="0" y="13"/>
                </a:moveTo>
                <a:lnTo>
                  <a:pt x="12" y="12"/>
                </a:lnTo>
                <a:lnTo>
                  <a:pt x="20" y="0"/>
                </a:lnTo>
                <a:lnTo>
                  <a:pt x="26" y="31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29" name="Freeform 45"/>
          <p:cNvSpPr>
            <a:spLocks/>
          </p:cNvSpPr>
          <p:nvPr/>
        </p:nvSpPr>
        <p:spPr bwMode="auto">
          <a:xfrm>
            <a:off x="4102100" y="5888038"/>
            <a:ext cx="38100" cy="95250"/>
          </a:xfrm>
          <a:custGeom>
            <a:avLst/>
            <a:gdLst>
              <a:gd name="T0" fmla="*/ 0 w 18"/>
              <a:gd name="T1" fmla="*/ 0 h 53"/>
              <a:gd name="T2" fmla="*/ 0 w 18"/>
              <a:gd name="T3" fmla="*/ 0 h 53"/>
              <a:gd name="T4" fmla="*/ 2147483647 w 18"/>
              <a:gd name="T5" fmla="*/ 2147483647 h 53"/>
              <a:gd name="T6" fmla="*/ 2147483647 w 18"/>
              <a:gd name="T7" fmla="*/ 2147483647 h 53"/>
              <a:gd name="T8" fmla="*/ 2147483647 w 18"/>
              <a:gd name="T9" fmla="*/ 2147483647 h 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53"/>
              <a:gd name="T17" fmla="*/ 18 w 18"/>
              <a:gd name="T18" fmla="*/ 53 h 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53">
                <a:moveTo>
                  <a:pt x="0" y="0"/>
                </a:moveTo>
                <a:lnTo>
                  <a:pt x="0" y="0"/>
                </a:lnTo>
                <a:lnTo>
                  <a:pt x="5" y="17"/>
                </a:lnTo>
                <a:lnTo>
                  <a:pt x="9" y="30"/>
                </a:lnTo>
                <a:lnTo>
                  <a:pt x="18" y="53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0" name="Freeform 46"/>
          <p:cNvSpPr>
            <a:spLocks/>
          </p:cNvSpPr>
          <p:nvPr/>
        </p:nvSpPr>
        <p:spPr bwMode="auto">
          <a:xfrm>
            <a:off x="4108450" y="5956300"/>
            <a:ext cx="47625" cy="55563"/>
          </a:xfrm>
          <a:custGeom>
            <a:avLst/>
            <a:gdLst>
              <a:gd name="T0" fmla="*/ 0 w 23"/>
              <a:gd name="T1" fmla="*/ 2147483647 h 31"/>
              <a:gd name="T2" fmla="*/ 2147483647 w 23"/>
              <a:gd name="T3" fmla="*/ 2147483647 h 31"/>
              <a:gd name="T4" fmla="*/ 2147483647 w 23"/>
              <a:gd name="T5" fmla="*/ 0 h 31"/>
              <a:gd name="T6" fmla="*/ 2147483647 w 23"/>
              <a:gd name="T7" fmla="*/ 2147483647 h 31"/>
              <a:gd name="T8" fmla="*/ 0 w 23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31"/>
              <a:gd name="T17" fmla="*/ 23 w 23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31">
                <a:moveTo>
                  <a:pt x="0" y="10"/>
                </a:moveTo>
                <a:lnTo>
                  <a:pt x="14" y="10"/>
                </a:lnTo>
                <a:lnTo>
                  <a:pt x="21" y="0"/>
                </a:lnTo>
                <a:lnTo>
                  <a:pt x="23" y="31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1" name="Freeform 47"/>
          <p:cNvSpPr>
            <a:spLocks/>
          </p:cNvSpPr>
          <p:nvPr/>
        </p:nvSpPr>
        <p:spPr bwMode="auto">
          <a:xfrm>
            <a:off x="4052888" y="5694363"/>
            <a:ext cx="23812" cy="100012"/>
          </a:xfrm>
          <a:custGeom>
            <a:avLst/>
            <a:gdLst>
              <a:gd name="T0" fmla="*/ 0 w 12"/>
              <a:gd name="T1" fmla="*/ 0 h 56"/>
              <a:gd name="T2" fmla="*/ 0 w 12"/>
              <a:gd name="T3" fmla="*/ 0 h 56"/>
              <a:gd name="T4" fmla="*/ 2147483647 w 12"/>
              <a:gd name="T5" fmla="*/ 2147483647 h 56"/>
              <a:gd name="T6" fmla="*/ 2147483647 w 12"/>
              <a:gd name="T7" fmla="*/ 2147483647 h 56"/>
              <a:gd name="T8" fmla="*/ 2147483647 w 12"/>
              <a:gd name="T9" fmla="*/ 2147483647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56"/>
              <a:gd name="T17" fmla="*/ 12 w 1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56">
                <a:moveTo>
                  <a:pt x="0" y="0"/>
                </a:moveTo>
                <a:lnTo>
                  <a:pt x="0" y="0"/>
                </a:lnTo>
                <a:lnTo>
                  <a:pt x="4" y="29"/>
                </a:lnTo>
                <a:lnTo>
                  <a:pt x="12" y="5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2" name="Freeform 48"/>
          <p:cNvSpPr>
            <a:spLocks/>
          </p:cNvSpPr>
          <p:nvPr/>
        </p:nvSpPr>
        <p:spPr bwMode="auto">
          <a:xfrm>
            <a:off x="4044950" y="5767388"/>
            <a:ext cx="49213" cy="58737"/>
          </a:xfrm>
          <a:custGeom>
            <a:avLst/>
            <a:gdLst>
              <a:gd name="T0" fmla="*/ 0 w 24"/>
              <a:gd name="T1" fmla="*/ 2147483647 h 32"/>
              <a:gd name="T2" fmla="*/ 2147483647 w 24"/>
              <a:gd name="T3" fmla="*/ 2147483647 h 32"/>
              <a:gd name="T4" fmla="*/ 2147483647 w 24"/>
              <a:gd name="T5" fmla="*/ 0 h 32"/>
              <a:gd name="T6" fmla="*/ 2147483647 w 24"/>
              <a:gd name="T7" fmla="*/ 2147483647 h 32"/>
              <a:gd name="T8" fmla="*/ 0 w 24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2"/>
              <a:gd name="T17" fmla="*/ 24 w 24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2">
                <a:moveTo>
                  <a:pt x="0" y="8"/>
                </a:moveTo>
                <a:lnTo>
                  <a:pt x="13" y="9"/>
                </a:lnTo>
                <a:lnTo>
                  <a:pt x="24" y="0"/>
                </a:lnTo>
                <a:lnTo>
                  <a:pt x="19" y="32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3" name="Freeform 49"/>
          <p:cNvSpPr>
            <a:spLocks/>
          </p:cNvSpPr>
          <p:nvPr/>
        </p:nvSpPr>
        <p:spPr bwMode="auto">
          <a:xfrm>
            <a:off x="4017963" y="5518150"/>
            <a:ext cx="15875" cy="77788"/>
          </a:xfrm>
          <a:custGeom>
            <a:avLst/>
            <a:gdLst>
              <a:gd name="T0" fmla="*/ 0 w 8"/>
              <a:gd name="T1" fmla="*/ 0 h 43"/>
              <a:gd name="T2" fmla="*/ 0 w 8"/>
              <a:gd name="T3" fmla="*/ 0 h 43"/>
              <a:gd name="T4" fmla="*/ 2147483647 w 8"/>
              <a:gd name="T5" fmla="*/ 2147483647 h 43"/>
              <a:gd name="T6" fmla="*/ 0 60000 65536"/>
              <a:gd name="T7" fmla="*/ 0 60000 65536"/>
              <a:gd name="T8" fmla="*/ 0 60000 65536"/>
              <a:gd name="T9" fmla="*/ 0 w 8"/>
              <a:gd name="T10" fmla="*/ 0 h 43"/>
              <a:gd name="T11" fmla="*/ 8 w 8"/>
              <a:gd name="T12" fmla="*/ 43 h 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43">
                <a:moveTo>
                  <a:pt x="0" y="0"/>
                </a:moveTo>
                <a:lnTo>
                  <a:pt x="0" y="0"/>
                </a:lnTo>
                <a:lnTo>
                  <a:pt x="8" y="43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4" name="Freeform 50"/>
          <p:cNvSpPr>
            <a:spLocks/>
          </p:cNvSpPr>
          <p:nvPr/>
        </p:nvSpPr>
        <p:spPr bwMode="auto">
          <a:xfrm>
            <a:off x="4005263" y="5578475"/>
            <a:ext cx="49212" cy="53975"/>
          </a:xfrm>
          <a:custGeom>
            <a:avLst/>
            <a:gdLst>
              <a:gd name="T0" fmla="*/ 0 w 24"/>
              <a:gd name="T1" fmla="*/ 2147483647 h 30"/>
              <a:gd name="T2" fmla="*/ 2147483647 w 24"/>
              <a:gd name="T3" fmla="*/ 2147483647 h 30"/>
              <a:gd name="T4" fmla="*/ 2147483647 w 24"/>
              <a:gd name="T5" fmla="*/ 0 h 30"/>
              <a:gd name="T6" fmla="*/ 2147483647 w 24"/>
              <a:gd name="T7" fmla="*/ 2147483647 h 30"/>
              <a:gd name="T8" fmla="*/ 0 w 24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0"/>
              <a:gd name="T17" fmla="*/ 24 w 24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0">
                <a:moveTo>
                  <a:pt x="0" y="3"/>
                </a:moveTo>
                <a:lnTo>
                  <a:pt x="12" y="6"/>
                </a:lnTo>
                <a:lnTo>
                  <a:pt x="24" y="0"/>
                </a:lnTo>
                <a:lnTo>
                  <a:pt x="15" y="30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5" name="Freeform 51"/>
          <p:cNvSpPr>
            <a:spLocks/>
          </p:cNvSpPr>
          <p:nvPr/>
        </p:nvSpPr>
        <p:spPr bwMode="auto">
          <a:xfrm>
            <a:off x="4813300" y="6086475"/>
            <a:ext cx="1588" cy="92075"/>
          </a:xfrm>
          <a:custGeom>
            <a:avLst/>
            <a:gdLst>
              <a:gd name="T0" fmla="*/ 0 w 1588"/>
              <a:gd name="T1" fmla="*/ 0 h 50"/>
              <a:gd name="T2" fmla="*/ 0 w 1588"/>
              <a:gd name="T3" fmla="*/ 0 h 50"/>
              <a:gd name="T4" fmla="*/ 0 w 1588"/>
              <a:gd name="T5" fmla="*/ 2147483647 h 50"/>
              <a:gd name="T6" fmla="*/ 0 w 1588"/>
              <a:gd name="T7" fmla="*/ 2147483647 h 50"/>
              <a:gd name="T8" fmla="*/ 0 60000 65536"/>
              <a:gd name="T9" fmla="*/ 0 60000 65536"/>
              <a:gd name="T10" fmla="*/ 0 60000 65536"/>
              <a:gd name="T11" fmla="*/ 0 60000 65536"/>
              <a:gd name="T12" fmla="*/ 0 w 1588"/>
              <a:gd name="T13" fmla="*/ 0 h 50"/>
              <a:gd name="T14" fmla="*/ 1588 w 1588"/>
              <a:gd name="T15" fmla="*/ 50 h 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88" h="50">
                <a:moveTo>
                  <a:pt x="0" y="0"/>
                </a:moveTo>
                <a:lnTo>
                  <a:pt x="0" y="0"/>
                </a:lnTo>
                <a:lnTo>
                  <a:pt x="0" y="21"/>
                </a:lnTo>
                <a:lnTo>
                  <a:pt x="0" y="5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6" name="Freeform 52"/>
          <p:cNvSpPr>
            <a:spLocks/>
          </p:cNvSpPr>
          <p:nvPr/>
        </p:nvSpPr>
        <p:spPr bwMode="auto">
          <a:xfrm>
            <a:off x="4789488" y="6161088"/>
            <a:ext cx="50800" cy="50800"/>
          </a:xfrm>
          <a:custGeom>
            <a:avLst/>
            <a:gdLst>
              <a:gd name="T0" fmla="*/ 0 w 26"/>
              <a:gd name="T1" fmla="*/ 0 h 28"/>
              <a:gd name="T2" fmla="*/ 2147483647 w 26"/>
              <a:gd name="T3" fmla="*/ 2147483647 h 28"/>
              <a:gd name="T4" fmla="*/ 2147483647 w 26"/>
              <a:gd name="T5" fmla="*/ 0 h 28"/>
              <a:gd name="T6" fmla="*/ 2147483647 w 26"/>
              <a:gd name="T7" fmla="*/ 2147483647 h 28"/>
              <a:gd name="T8" fmla="*/ 0 w 26"/>
              <a:gd name="T9" fmla="*/ 0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28"/>
              <a:gd name="T17" fmla="*/ 26 w 26"/>
              <a:gd name="T18" fmla="*/ 28 h 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28">
                <a:moveTo>
                  <a:pt x="0" y="0"/>
                </a:moveTo>
                <a:lnTo>
                  <a:pt x="12" y="4"/>
                </a:lnTo>
                <a:lnTo>
                  <a:pt x="26" y="0"/>
                </a:lnTo>
                <a:lnTo>
                  <a:pt x="12" y="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7" name="Freeform 53"/>
          <p:cNvSpPr>
            <a:spLocks/>
          </p:cNvSpPr>
          <p:nvPr/>
        </p:nvSpPr>
        <p:spPr bwMode="auto">
          <a:xfrm>
            <a:off x="4841875" y="5703888"/>
            <a:ext cx="30163" cy="92075"/>
          </a:xfrm>
          <a:custGeom>
            <a:avLst/>
            <a:gdLst>
              <a:gd name="T0" fmla="*/ 2147483647 w 14"/>
              <a:gd name="T1" fmla="*/ 0 h 51"/>
              <a:gd name="T2" fmla="*/ 2147483647 w 14"/>
              <a:gd name="T3" fmla="*/ 0 h 51"/>
              <a:gd name="T4" fmla="*/ 2147483647 w 14"/>
              <a:gd name="T5" fmla="*/ 2147483647 h 51"/>
              <a:gd name="T6" fmla="*/ 2147483647 w 14"/>
              <a:gd name="T7" fmla="*/ 2147483647 h 51"/>
              <a:gd name="T8" fmla="*/ 0 w 14"/>
              <a:gd name="T9" fmla="*/ 2147483647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51"/>
              <a:gd name="T17" fmla="*/ 14 w 14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51">
                <a:moveTo>
                  <a:pt x="14" y="0"/>
                </a:moveTo>
                <a:lnTo>
                  <a:pt x="14" y="0"/>
                </a:lnTo>
                <a:lnTo>
                  <a:pt x="9" y="11"/>
                </a:lnTo>
                <a:lnTo>
                  <a:pt x="5" y="23"/>
                </a:lnTo>
                <a:lnTo>
                  <a:pt x="0" y="51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8" name="Freeform 54"/>
          <p:cNvSpPr>
            <a:spLocks/>
          </p:cNvSpPr>
          <p:nvPr/>
        </p:nvSpPr>
        <p:spPr bwMode="auto">
          <a:xfrm>
            <a:off x="4822825" y="5778500"/>
            <a:ext cx="49213" cy="52388"/>
          </a:xfrm>
          <a:custGeom>
            <a:avLst/>
            <a:gdLst>
              <a:gd name="T0" fmla="*/ 0 w 24"/>
              <a:gd name="T1" fmla="*/ 0 h 30"/>
              <a:gd name="T2" fmla="*/ 2147483647 w 24"/>
              <a:gd name="T3" fmla="*/ 2147483647 h 30"/>
              <a:gd name="T4" fmla="*/ 2147483647 w 24"/>
              <a:gd name="T5" fmla="*/ 2147483647 h 30"/>
              <a:gd name="T6" fmla="*/ 2147483647 w 24"/>
              <a:gd name="T7" fmla="*/ 2147483647 h 30"/>
              <a:gd name="T8" fmla="*/ 0 w 24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0"/>
              <a:gd name="T17" fmla="*/ 24 w 24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0">
                <a:moveTo>
                  <a:pt x="0" y="0"/>
                </a:moveTo>
                <a:lnTo>
                  <a:pt x="12" y="6"/>
                </a:lnTo>
                <a:lnTo>
                  <a:pt x="24" y="3"/>
                </a:lnTo>
                <a:lnTo>
                  <a:pt x="7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39" name="Freeform 55"/>
          <p:cNvSpPr>
            <a:spLocks/>
          </p:cNvSpPr>
          <p:nvPr/>
        </p:nvSpPr>
        <p:spPr bwMode="auto">
          <a:xfrm>
            <a:off x="4818063" y="5899150"/>
            <a:ext cx="4762" cy="74613"/>
          </a:xfrm>
          <a:custGeom>
            <a:avLst/>
            <a:gdLst>
              <a:gd name="T0" fmla="*/ 2147483647 w 2"/>
              <a:gd name="T1" fmla="*/ 0 h 42"/>
              <a:gd name="T2" fmla="*/ 2147483647 w 2"/>
              <a:gd name="T3" fmla="*/ 0 h 42"/>
              <a:gd name="T4" fmla="*/ 0 w 2"/>
              <a:gd name="T5" fmla="*/ 2147483647 h 42"/>
              <a:gd name="T6" fmla="*/ 0 w 2"/>
              <a:gd name="T7" fmla="*/ 2147483647 h 42"/>
              <a:gd name="T8" fmla="*/ 0 60000 65536"/>
              <a:gd name="T9" fmla="*/ 0 60000 65536"/>
              <a:gd name="T10" fmla="*/ 0 60000 65536"/>
              <a:gd name="T11" fmla="*/ 0 60000 65536"/>
              <a:gd name="T12" fmla="*/ 0 w 2"/>
              <a:gd name="T13" fmla="*/ 0 h 42"/>
              <a:gd name="T14" fmla="*/ 2 w 2"/>
              <a:gd name="T15" fmla="*/ 42 h 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" h="42">
                <a:moveTo>
                  <a:pt x="2" y="0"/>
                </a:moveTo>
                <a:lnTo>
                  <a:pt x="2" y="0"/>
                </a:lnTo>
                <a:lnTo>
                  <a:pt x="0" y="20"/>
                </a:lnTo>
                <a:lnTo>
                  <a:pt x="0" y="4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40" name="Freeform 56"/>
          <p:cNvSpPr>
            <a:spLocks/>
          </p:cNvSpPr>
          <p:nvPr/>
        </p:nvSpPr>
        <p:spPr bwMode="auto">
          <a:xfrm>
            <a:off x="4794250" y="5956300"/>
            <a:ext cx="52388" cy="53975"/>
          </a:xfrm>
          <a:custGeom>
            <a:avLst/>
            <a:gdLst>
              <a:gd name="T0" fmla="*/ 0 w 26"/>
              <a:gd name="T1" fmla="*/ 0 h 30"/>
              <a:gd name="T2" fmla="*/ 2147483647 w 26"/>
              <a:gd name="T3" fmla="*/ 2147483647 h 30"/>
              <a:gd name="T4" fmla="*/ 2147483647 w 26"/>
              <a:gd name="T5" fmla="*/ 0 h 30"/>
              <a:gd name="T6" fmla="*/ 2147483647 w 26"/>
              <a:gd name="T7" fmla="*/ 2147483647 h 30"/>
              <a:gd name="T8" fmla="*/ 0 w 26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0"/>
              <a:gd name="T17" fmla="*/ 26 w 26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0">
                <a:moveTo>
                  <a:pt x="0" y="0"/>
                </a:moveTo>
                <a:lnTo>
                  <a:pt x="12" y="6"/>
                </a:lnTo>
                <a:lnTo>
                  <a:pt x="26" y="0"/>
                </a:lnTo>
                <a:lnTo>
                  <a:pt x="14" y="3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41" name="Freeform 57"/>
          <p:cNvSpPr>
            <a:spLocks/>
          </p:cNvSpPr>
          <p:nvPr/>
        </p:nvSpPr>
        <p:spPr bwMode="auto">
          <a:xfrm>
            <a:off x="4910138" y="5535613"/>
            <a:ext cx="34925" cy="76200"/>
          </a:xfrm>
          <a:custGeom>
            <a:avLst/>
            <a:gdLst>
              <a:gd name="T0" fmla="*/ 2147483647 w 17"/>
              <a:gd name="T1" fmla="*/ 0 h 42"/>
              <a:gd name="T2" fmla="*/ 2147483647 w 17"/>
              <a:gd name="T3" fmla="*/ 0 h 42"/>
              <a:gd name="T4" fmla="*/ 2147483647 w 17"/>
              <a:gd name="T5" fmla="*/ 2147483647 h 42"/>
              <a:gd name="T6" fmla="*/ 2147483647 w 17"/>
              <a:gd name="T7" fmla="*/ 2147483647 h 42"/>
              <a:gd name="T8" fmla="*/ 0 w 17"/>
              <a:gd name="T9" fmla="*/ 2147483647 h 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42"/>
              <a:gd name="T17" fmla="*/ 17 w 17"/>
              <a:gd name="T18" fmla="*/ 42 h 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42">
                <a:moveTo>
                  <a:pt x="17" y="0"/>
                </a:moveTo>
                <a:lnTo>
                  <a:pt x="17" y="0"/>
                </a:lnTo>
                <a:lnTo>
                  <a:pt x="14" y="10"/>
                </a:lnTo>
                <a:lnTo>
                  <a:pt x="9" y="21"/>
                </a:lnTo>
                <a:lnTo>
                  <a:pt x="0" y="4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42" name="Freeform 58"/>
          <p:cNvSpPr>
            <a:spLocks/>
          </p:cNvSpPr>
          <p:nvPr/>
        </p:nvSpPr>
        <p:spPr bwMode="auto">
          <a:xfrm>
            <a:off x="4891088" y="5588000"/>
            <a:ext cx="47625" cy="57150"/>
          </a:xfrm>
          <a:custGeom>
            <a:avLst/>
            <a:gdLst>
              <a:gd name="T0" fmla="*/ 0 w 24"/>
              <a:gd name="T1" fmla="*/ 0 h 31"/>
              <a:gd name="T2" fmla="*/ 2147483647 w 24"/>
              <a:gd name="T3" fmla="*/ 2147483647 h 31"/>
              <a:gd name="T4" fmla="*/ 2147483647 w 24"/>
              <a:gd name="T5" fmla="*/ 2147483647 h 31"/>
              <a:gd name="T6" fmla="*/ 2147483647 w 24"/>
              <a:gd name="T7" fmla="*/ 2147483647 h 31"/>
              <a:gd name="T8" fmla="*/ 0 w 24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1"/>
              <a:gd name="T17" fmla="*/ 24 w 24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1">
                <a:moveTo>
                  <a:pt x="0" y="0"/>
                </a:moveTo>
                <a:lnTo>
                  <a:pt x="11" y="9"/>
                </a:lnTo>
                <a:lnTo>
                  <a:pt x="24" y="7"/>
                </a:lnTo>
                <a:lnTo>
                  <a:pt x="2" y="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43" name="Line 59"/>
          <p:cNvSpPr>
            <a:spLocks noChangeShapeType="1"/>
          </p:cNvSpPr>
          <p:nvPr/>
        </p:nvSpPr>
        <p:spPr bwMode="auto">
          <a:xfrm>
            <a:off x="2324100" y="6135688"/>
            <a:ext cx="331788" cy="31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44" name="Rectangle 60"/>
          <p:cNvSpPr>
            <a:spLocks noChangeArrowheads="1"/>
          </p:cNvSpPr>
          <p:nvPr/>
        </p:nvSpPr>
        <p:spPr bwMode="auto">
          <a:xfrm>
            <a:off x="3267075" y="776288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45" name="Rectangle 61"/>
          <p:cNvSpPr>
            <a:spLocks noChangeArrowheads="1"/>
          </p:cNvSpPr>
          <p:nvPr/>
        </p:nvSpPr>
        <p:spPr bwMode="auto">
          <a:xfrm>
            <a:off x="3395663" y="752475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7946" name="Rectangle 62"/>
          <p:cNvSpPr>
            <a:spLocks noChangeArrowheads="1"/>
          </p:cNvSpPr>
          <p:nvPr/>
        </p:nvSpPr>
        <p:spPr bwMode="auto">
          <a:xfrm>
            <a:off x="3525838" y="787400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47" name="Rectangle 63"/>
          <p:cNvSpPr>
            <a:spLocks noChangeArrowheads="1"/>
          </p:cNvSpPr>
          <p:nvPr/>
        </p:nvSpPr>
        <p:spPr bwMode="auto">
          <a:xfrm>
            <a:off x="4121150" y="669925"/>
            <a:ext cx="7143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7948" name="Rectangle 64"/>
          <p:cNvSpPr>
            <a:spLocks noChangeArrowheads="1"/>
          </p:cNvSpPr>
          <p:nvPr/>
        </p:nvSpPr>
        <p:spPr bwMode="auto">
          <a:xfrm>
            <a:off x="4214813" y="758825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7949" name="Rectangle 65"/>
          <p:cNvSpPr>
            <a:spLocks noChangeArrowheads="1"/>
          </p:cNvSpPr>
          <p:nvPr/>
        </p:nvSpPr>
        <p:spPr bwMode="auto">
          <a:xfrm>
            <a:off x="4040188" y="817563"/>
            <a:ext cx="1333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HO</a:t>
            </a:r>
            <a:endParaRPr lang="en-US" sz="700" b="1"/>
          </a:p>
        </p:txBody>
      </p:sp>
      <p:sp>
        <p:nvSpPr>
          <p:cNvPr id="37950" name="Rectangle 66"/>
          <p:cNvSpPr>
            <a:spLocks noChangeArrowheads="1"/>
          </p:cNvSpPr>
          <p:nvPr/>
        </p:nvSpPr>
        <p:spPr bwMode="auto">
          <a:xfrm>
            <a:off x="2517775" y="1790700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51" name="Rectangle 67"/>
          <p:cNvSpPr>
            <a:spLocks noChangeArrowheads="1"/>
          </p:cNvSpPr>
          <p:nvPr/>
        </p:nvSpPr>
        <p:spPr bwMode="auto">
          <a:xfrm>
            <a:off x="2647950" y="1766888"/>
            <a:ext cx="6508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7952" name="Rectangle 68"/>
          <p:cNvSpPr>
            <a:spLocks noChangeArrowheads="1"/>
          </p:cNvSpPr>
          <p:nvPr/>
        </p:nvSpPr>
        <p:spPr bwMode="auto">
          <a:xfrm>
            <a:off x="2781300" y="1800225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53" name="Rectangle 69"/>
          <p:cNvSpPr>
            <a:spLocks noChangeArrowheads="1"/>
          </p:cNvSpPr>
          <p:nvPr/>
        </p:nvSpPr>
        <p:spPr bwMode="auto">
          <a:xfrm>
            <a:off x="3378200" y="1692275"/>
            <a:ext cx="7143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7954" name="Rectangle 70"/>
          <p:cNvSpPr>
            <a:spLocks noChangeArrowheads="1"/>
          </p:cNvSpPr>
          <p:nvPr/>
        </p:nvSpPr>
        <p:spPr bwMode="auto">
          <a:xfrm>
            <a:off x="3465513" y="1770063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7955" name="Rectangle 71"/>
          <p:cNvSpPr>
            <a:spLocks noChangeArrowheads="1"/>
          </p:cNvSpPr>
          <p:nvPr/>
        </p:nvSpPr>
        <p:spPr bwMode="auto">
          <a:xfrm>
            <a:off x="3294063" y="1841500"/>
            <a:ext cx="1333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HO</a:t>
            </a:r>
            <a:endParaRPr lang="en-US" sz="700" b="1"/>
          </a:p>
        </p:txBody>
      </p:sp>
      <p:sp>
        <p:nvSpPr>
          <p:cNvPr id="37956" name="Rectangle 108"/>
          <p:cNvSpPr>
            <a:spLocks noChangeArrowheads="1"/>
          </p:cNvSpPr>
          <p:nvPr/>
        </p:nvSpPr>
        <p:spPr bwMode="auto">
          <a:xfrm>
            <a:off x="4767263" y="1922463"/>
            <a:ext cx="7143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7957" name="Rectangle 109"/>
          <p:cNvSpPr>
            <a:spLocks noChangeArrowheads="1"/>
          </p:cNvSpPr>
          <p:nvPr/>
        </p:nvSpPr>
        <p:spPr bwMode="auto">
          <a:xfrm>
            <a:off x="4870450" y="2014538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7958" name="Rectangle 110"/>
          <p:cNvSpPr>
            <a:spLocks noChangeArrowheads="1"/>
          </p:cNvSpPr>
          <p:nvPr/>
        </p:nvSpPr>
        <p:spPr bwMode="auto">
          <a:xfrm>
            <a:off x="4699000" y="2076450"/>
            <a:ext cx="13493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HO</a:t>
            </a:r>
            <a:endParaRPr lang="en-US" sz="700" b="1"/>
          </a:p>
        </p:txBody>
      </p:sp>
      <p:sp>
        <p:nvSpPr>
          <p:cNvPr id="37959" name="Rectangle 111"/>
          <p:cNvSpPr>
            <a:spLocks noChangeArrowheads="1"/>
          </p:cNvSpPr>
          <p:nvPr/>
        </p:nvSpPr>
        <p:spPr bwMode="auto">
          <a:xfrm>
            <a:off x="4170363" y="1936750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60" name="Rectangle 112"/>
          <p:cNvSpPr>
            <a:spLocks noChangeArrowheads="1"/>
          </p:cNvSpPr>
          <p:nvPr/>
        </p:nvSpPr>
        <p:spPr bwMode="auto">
          <a:xfrm>
            <a:off x="4300538" y="1912938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7961" name="Rectangle 113"/>
          <p:cNvSpPr>
            <a:spLocks noChangeArrowheads="1"/>
          </p:cNvSpPr>
          <p:nvPr/>
        </p:nvSpPr>
        <p:spPr bwMode="auto">
          <a:xfrm>
            <a:off x="4437063" y="1947863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62" name="Rectangle 114"/>
          <p:cNvSpPr>
            <a:spLocks noChangeArrowheads="1"/>
          </p:cNvSpPr>
          <p:nvPr/>
        </p:nvSpPr>
        <p:spPr bwMode="auto">
          <a:xfrm>
            <a:off x="3986213" y="1509713"/>
            <a:ext cx="698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7963" name="Rectangle 115"/>
          <p:cNvSpPr>
            <a:spLocks noChangeArrowheads="1"/>
          </p:cNvSpPr>
          <p:nvPr/>
        </p:nvSpPr>
        <p:spPr bwMode="auto">
          <a:xfrm>
            <a:off x="4067175" y="1589088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7964" name="Rectangle 116"/>
          <p:cNvSpPr>
            <a:spLocks noChangeArrowheads="1"/>
          </p:cNvSpPr>
          <p:nvPr/>
        </p:nvSpPr>
        <p:spPr bwMode="auto">
          <a:xfrm>
            <a:off x="3903663" y="1674813"/>
            <a:ext cx="13493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HO</a:t>
            </a:r>
            <a:endParaRPr lang="en-US" sz="700" b="1"/>
          </a:p>
        </p:txBody>
      </p:sp>
      <p:sp>
        <p:nvSpPr>
          <p:cNvPr id="37965" name="Rectangle 117"/>
          <p:cNvSpPr>
            <a:spLocks noChangeArrowheads="1"/>
          </p:cNvSpPr>
          <p:nvPr/>
        </p:nvSpPr>
        <p:spPr bwMode="auto">
          <a:xfrm>
            <a:off x="4113213" y="1431925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66" name="Rectangle 118"/>
          <p:cNvSpPr>
            <a:spLocks noChangeArrowheads="1"/>
          </p:cNvSpPr>
          <p:nvPr/>
        </p:nvSpPr>
        <p:spPr bwMode="auto">
          <a:xfrm>
            <a:off x="4246563" y="1404938"/>
            <a:ext cx="6350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7967" name="Rectangle 119"/>
          <p:cNvSpPr>
            <a:spLocks noChangeArrowheads="1"/>
          </p:cNvSpPr>
          <p:nvPr/>
        </p:nvSpPr>
        <p:spPr bwMode="auto">
          <a:xfrm>
            <a:off x="4381500" y="1435100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68" name="Rectangle 120"/>
          <p:cNvSpPr>
            <a:spLocks noChangeArrowheads="1"/>
          </p:cNvSpPr>
          <p:nvPr/>
        </p:nvSpPr>
        <p:spPr bwMode="auto">
          <a:xfrm>
            <a:off x="4897438" y="1152525"/>
            <a:ext cx="7143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7969" name="Rectangle 121"/>
          <p:cNvSpPr>
            <a:spLocks noChangeArrowheads="1"/>
          </p:cNvSpPr>
          <p:nvPr/>
        </p:nvSpPr>
        <p:spPr bwMode="auto">
          <a:xfrm>
            <a:off x="4795838" y="1217613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7970" name="Rectangle 122"/>
          <p:cNvSpPr>
            <a:spLocks noChangeArrowheads="1"/>
          </p:cNvSpPr>
          <p:nvPr/>
        </p:nvSpPr>
        <p:spPr bwMode="auto">
          <a:xfrm>
            <a:off x="4905375" y="1284288"/>
            <a:ext cx="13493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7971" name="Rectangle 123"/>
          <p:cNvSpPr>
            <a:spLocks noChangeArrowheads="1"/>
          </p:cNvSpPr>
          <p:nvPr/>
        </p:nvSpPr>
        <p:spPr bwMode="auto">
          <a:xfrm>
            <a:off x="4686300" y="1643063"/>
            <a:ext cx="6350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72" name="Rectangle 124"/>
          <p:cNvSpPr>
            <a:spLocks noChangeArrowheads="1"/>
          </p:cNvSpPr>
          <p:nvPr/>
        </p:nvSpPr>
        <p:spPr bwMode="auto">
          <a:xfrm>
            <a:off x="4686300" y="1778000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73" name="Rectangle 125"/>
          <p:cNvSpPr>
            <a:spLocks noChangeArrowheads="1"/>
          </p:cNvSpPr>
          <p:nvPr/>
        </p:nvSpPr>
        <p:spPr bwMode="auto">
          <a:xfrm>
            <a:off x="4806950" y="1704975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7974" name="Rectangle 126"/>
          <p:cNvSpPr>
            <a:spLocks noChangeArrowheads="1"/>
          </p:cNvSpPr>
          <p:nvPr/>
        </p:nvSpPr>
        <p:spPr bwMode="auto">
          <a:xfrm>
            <a:off x="4652963" y="1362075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75" name="Rectangle 127"/>
          <p:cNvSpPr>
            <a:spLocks noChangeArrowheads="1"/>
          </p:cNvSpPr>
          <p:nvPr/>
        </p:nvSpPr>
        <p:spPr bwMode="auto">
          <a:xfrm>
            <a:off x="4652963" y="1497013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76" name="Rectangle 128"/>
          <p:cNvSpPr>
            <a:spLocks noChangeArrowheads="1"/>
          </p:cNvSpPr>
          <p:nvPr/>
        </p:nvSpPr>
        <p:spPr bwMode="auto">
          <a:xfrm>
            <a:off x="4781550" y="1430338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7977" name="Rectangle 129"/>
          <p:cNvSpPr>
            <a:spLocks noChangeArrowheads="1"/>
          </p:cNvSpPr>
          <p:nvPr/>
        </p:nvSpPr>
        <p:spPr bwMode="auto">
          <a:xfrm>
            <a:off x="5516563" y="1450975"/>
            <a:ext cx="698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7978" name="Rectangle 130"/>
          <p:cNvSpPr>
            <a:spLocks noChangeArrowheads="1"/>
          </p:cNvSpPr>
          <p:nvPr/>
        </p:nvSpPr>
        <p:spPr bwMode="auto">
          <a:xfrm>
            <a:off x="5405438" y="1531938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7979" name="Rectangle 131"/>
          <p:cNvSpPr>
            <a:spLocks noChangeArrowheads="1"/>
          </p:cNvSpPr>
          <p:nvPr/>
        </p:nvSpPr>
        <p:spPr bwMode="auto">
          <a:xfrm>
            <a:off x="5521325" y="1608138"/>
            <a:ext cx="1333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7980" name="Rectangle 132"/>
          <p:cNvSpPr>
            <a:spLocks noChangeArrowheads="1"/>
          </p:cNvSpPr>
          <p:nvPr/>
        </p:nvSpPr>
        <p:spPr bwMode="auto">
          <a:xfrm>
            <a:off x="2924175" y="3513138"/>
            <a:ext cx="6985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7981" name="Rectangle 133"/>
          <p:cNvSpPr>
            <a:spLocks noChangeArrowheads="1"/>
          </p:cNvSpPr>
          <p:nvPr/>
        </p:nvSpPr>
        <p:spPr bwMode="auto">
          <a:xfrm>
            <a:off x="3028950" y="3597275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7982" name="Rectangle 134"/>
          <p:cNvSpPr>
            <a:spLocks noChangeArrowheads="1"/>
          </p:cNvSpPr>
          <p:nvPr/>
        </p:nvSpPr>
        <p:spPr bwMode="auto">
          <a:xfrm>
            <a:off x="2865438" y="3683000"/>
            <a:ext cx="13493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HO</a:t>
            </a:r>
            <a:endParaRPr lang="en-US" sz="700" b="1"/>
          </a:p>
        </p:txBody>
      </p:sp>
      <p:sp>
        <p:nvSpPr>
          <p:cNvPr id="37983" name="Rectangle 135"/>
          <p:cNvSpPr>
            <a:spLocks noChangeArrowheads="1"/>
          </p:cNvSpPr>
          <p:nvPr/>
        </p:nvSpPr>
        <p:spPr bwMode="auto">
          <a:xfrm>
            <a:off x="2389188" y="3406775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84" name="Rectangle 136"/>
          <p:cNvSpPr>
            <a:spLocks noChangeArrowheads="1"/>
          </p:cNvSpPr>
          <p:nvPr/>
        </p:nvSpPr>
        <p:spPr bwMode="auto">
          <a:xfrm>
            <a:off x="2508250" y="3379788"/>
            <a:ext cx="6508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7985" name="Rectangle 137"/>
          <p:cNvSpPr>
            <a:spLocks noChangeArrowheads="1"/>
          </p:cNvSpPr>
          <p:nvPr/>
        </p:nvSpPr>
        <p:spPr bwMode="auto">
          <a:xfrm>
            <a:off x="2646363" y="3408363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86" name="Rectangle 138"/>
          <p:cNvSpPr>
            <a:spLocks noChangeArrowheads="1"/>
          </p:cNvSpPr>
          <p:nvPr/>
        </p:nvSpPr>
        <p:spPr bwMode="auto">
          <a:xfrm>
            <a:off x="2182813" y="2979738"/>
            <a:ext cx="7143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7987" name="Rectangle 139"/>
          <p:cNvSpPr>
            <a:spLocks noChangeArrowheads="1"/>
          </p:cNvSpPr>
          <p:nvPr/>
        </p:nvSpPr>
        <p:spPr bwMode="auto">
          <a:xfrm>
            <a:off x="2282825" y="3051175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7988" name="Rectangle 140"/>
          <p:cNvSpPr>
            <a:spLocks noChangeArrowheads="1"/>
          </p:cNvSpPr>
          <p:nvPr/>
        </p:nvSpPr>
        <p:spPr bwMode="auto">
          <a:xfrm>
            <a:off x="2122488" y="3138488"/>
            <a:ext cx="13493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HO</a:t>
            </a:r>
            <a:endParaRPr lang="en-US" sz="700" b="1"/>
          </a:p>
        </p:txBody>
      </p:sp>
      <p:sp>
        <p:nvSpPr>
          <p:cNvPr id="37989" name="Rectangle 141"/>
          <p:cNvSpPr>
            <a:spLocks noChangeArrowheads="1"/>
          </p:cNvSpPr>
          <p:nvPr/>
        </p:nvSpPr>
        <p:spPr bwMode="auto">
          <a:xfrm>
            <a:off x="2033588" y="2862263"/>
            <a:ext cx="6350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90" name="Rectangle 142"/>
          <p:cNvSpPr>
            <a:spLocks noChangeArrowheads="1"/>
          </p:cNvSpPr>
          <p:nvPr/>
        </p:nvSpPr>
        <p:spPr bwMode="auto">
          <a:xfrm>
            <a:off x="2162175" y="2844800"/>
            <a:ext cx="6508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7991" name="Rectangle 143"/>
          <p:cNvSpPr>
            <a:spLocks noChangeArrowheads="1"/>
          </p:cNvSpPr>
          <p:nvPr/>
        </p:nvSpPr>
        <p:spPr bwMode="auto">
          <a:xfrm>
            <a:off x="2293938" y="2868613"/>
            <a:ext cx="6350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92" name="Rectangle 144"/>
          <p:cNvSpPr>
            <a:spLocks noChangeArrowheads="1"/>
          </p:cNvSpPr>
          <p:nvPr/>
        </p:nvSpPr>
        <p:spPr bwMode="auto">
          <a:xfrm>
            <a:off x="2814638" y="2582863"/>
            <a:ext cx="7143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7993" name="Rectangle 145"/>
          <p:cNvSpPr>
            <a:spLocks noChangeArrowheads="1"/>
          </p:cNvSpPr>
          <p:nvPr/>
        </p:nvSpPr>
        <p:spPr bwMode="auto">
          <a:xfrm>
            <a:off x="2708275" y="2652713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7994" name="Rectangle 146"/>
          <p:cNvSpPr>
            <a:spLocks noChangeArrowheads="1"/>
          </p:cNvSpPr>
          <p:nvPr/>
        </p:nvSpPr>
        <p:spPr bwMode="auto">
          <a:xfrm>
            <a:off x="2813050" y="2740025"/>
            <a:ext cx="13493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7995" name="Rectangle 147"/>
          <p:cNvSpPr>
            <a:spLocks noChangeArrowheads="1"/>
          </p:cNvSpPr>
          <p:nvPr/>
        </p:nvSpPr>
        <p:spPr bwMode="auto">
          <a:xfrm>
            <a:off x="2835275" y="3249613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96" name="Rectangle 148"/>
          <p:cNvSpPr>
            <a:spLocks noChangeArrowheads="1"/>
          </p:cNvSpPr>
          <p:nvPr/>
        </p:nvSpPr>
        <p:spPr bwMode="auto">
          <a:xfrm>
            <a:off x="2832100" y="3376613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97" name="Rectangle 149"/>
          <p:cNvSpPr>
            <a:spLocks noChangeArrowheads="1"/>
          </p:cNvSpPr>
          <p:nvPr/>
        </p:nvSpPr>
        <p:spPr bwMode="auto">
          <a:xfrm>
            <a:off x="2941638" y="3319463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7998" name="Rectangle 150"/>
          <p:cNvSpPr>
            <a:spLocks noChangeArrowheads="1"/>
          </p:cNvSpPr>
          <p:nvPr/>
        </p:nvSpPr>
        <p:spPr bwMode="auto">
          <a:xfrm>
            <a:off x="2692400" y="2819400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7999" name="Rectangle 151"/>
          <p:cNvSpPr>
            <a:spLocks noChangeArrowheads="1"/>
          </p:cNvSpPr>
          <p:nvPr/>
        </p:nvSpPr>
        <p:spPr bwMode="auto">
          <a:xfrm>
            <a:off x="2690813" y="2971800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00" name="Rectangle 152"/>
          <p:cNvSpPr>
            <a:spLocks noChangeArrowheads="1"/>
          </p:cNvSpPr>
          <p:nvPr/>
        </p:nvSpPr>
        <p:spPr bwMode="auto">
          <a:xfrm>
            <a:off x="2795588" y="2900363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8001" name="Rectangle 153"/>
          <p:cNvSpPr>
            <a:spLocks noChangeArrowheads="1"/>
          </p:cNvSpPr>
          <p:nvPr/>
        </p:nvSpPr>
        <p:spPr bwMode="auto">
          <a:xfrm>
            <a:off x="3544888" y="2946400"/>
            <a:ext cx="7143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8002" name="Rectangle 154"/>
          <p:cNvSpPr>
            <a:spLocks noChangeArrowheads="1"/>
          </p:cNvSpPr>
          <p:nvPr/>
        </p:nvSpPr>
        <p:spPr bwMode="auto">
          <a:xfrm>
            <a:off x="3438525" y="3008313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8003" name="Rectangle 155"/>
          <p:cNvSpPr>
            <a:spLocks noChangeArrowheads="1"/>
          </p:cNvSpPr>
          <p:nvPr/>
        </p:nvSpPr>
        <p:spPr bwMode="auto">
          <a:xfrm>
            <a:off x="3546475" y="3078163"/>
            <a:ext cx="13493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8004" name="Rectangle 186"/>
          <p:cNvSpPr>
            <a:spLocks noChangeArrowheads="1"/>
          </p:cNvSpPr>
          <p:nvPr/>
        </p:nvSpPr>
        <p:spPr bwMode="auto">
          <a:xfrm>
            <a:off x="3998913" y="3286125"/>
            <a:ext cx="6985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8005" name="Rectangle 187"/>
          <p:cNvSpPr>
            <a:spLocks noChangeArrowheads="1"/>
          </p:cNvSpPr>
          <p:nvPr/>
        </p:nvSpPr>
        <p:spPr bwMode="auto">
          <a:xfrm>
            <a:off x="4090988" y="3365500"/>
            <a:ext cx="635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8006" name="Rectangle 188"/>
          <p:cNvSpPr>
            <a:spLocks noChangeArrowheads="1"/>
          </p:cNvSpPr>
          <p:nvPr/>
        </p:nvSpPr>
        <p:spPr bwMode="auto">
          <a:xfrm>
            <a:off x="3919538" y="3443288"/>
            <a:ext cx="13493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HO</a:t>
            </a:r>
            <a:endParaRPr lang="en-US" sz="700" b="1"/>
          </a:p>
        </p:txBody>
      </p:sp>
      <p:sp>
        <p:nvSpPr>
          <p:cNvPr id="38007" name="Rectangle 191"/>
          <p:cNvSpPr>
            <a:spLocks noChangeArrowheads="1"/>
          </p:cNvSpPr>
          <p:nvPr/>
        </p:nvSpPr>
        <p:spPr bwMode="auto">
          <a:xfrm>
            <a:off x="4373563" y="3455988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8008" name="Rectangle 192"/>
          <p:cNvSpPr>
            <a:spLocks noChangeArrowheads="1"/>
          </p:cNvSpPr>
          <p:nvPr/>
        </p:nvSpPr>
        <p:spPr bwMode="auto">
          <a:xfrm>
            <a:off x="4183063" y="2970213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09" name="Rectangle 193"/>
          <p:cNvSpPr>
            <a:spLocks noChangeArrowheads="1"/>
          </p:cNvSpPr>
          <p:nvPr/>
        </p:nvSpPr>
        <p:spPr bwMode="auto">
          <a:xfrm>
            <a:off x="4308475" y="2943225"/>
            <a:ext cx="635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8010" name="Rectangle 194"/>
          <p:cNvSpPr>
            <a:spLocks noChangeArrowheads="1"/>
          </p:cNvSpPr>
          <p:nvPr/>
        </p:nvSpPr>
        <p:spPr bwMode="auto">
          <a:xfrm>
            <a:off x="4441825" y="2978150"/>
            <a:ext cx="6508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11" name="Rectangle 195"/>
          <p:cNvSpPr>
            <a:spLocks noChangeArrowheads="1"/>
          </p:cNvSpPr>
          <p:nvPr/>
        </p:nvSpPr>
        <p:spPr bwMode="auto">
          <a:xfrm>
            <a:off x="4343400" y="2613025"/>
            <a:ext cx="6508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8012" name="Rectangle 196"/>
          <p:cNvSpPr>
            <a:spLocks noChangeArrowheads="1"/>
          </p:cNvSpPr>
          <p:nvPr/>
        </p:nvSpPr>
        <p:spPr bwMode="auto">
          <a:xfrm>
            <a:off x="4222750" y="2554288"/>
            <a:ext cx="6985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8013" name="Rectangle 197"/>
          <p:cNvSpPr>
            <a:spLocks noChangeArrowheads="1"/>
          </p:cNvSpPr>
          <p:nvPr/>
        </p:nvSpPr>
        <p:spPr bwMode="auto">
          <a:xfrm>
            <a:off x="4464050" y="2557463"/>
            <a:ext cx="1333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8014" name="Rectangle 198"/>
          <p:cNvSpPr>
            <a:spLocks noChangeArrowheads="1"/>
          </p:cNvSpPr>
          <p:nvPr/>
        </p:nvSpPr>
        <p:spPr bwMode="auto">
          <a:xfrm>
            <a:off x="4972050" y="3197225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15" name="Rectangle 199"/>
          <p:cNvSpPr>
            <a:spLocks noChangeArrowheads="1"/>
          </p:cNvSpPr>
          <p:nvPr/>
        </p:nvSpPr>
        <p:spPr bwMode="auto">
          <a:xfrm>
            <a:off x="4976813" y="3332163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16" name="Rectangle 200"/>
          <p:cNvSpPr>
            <a:spLocks noChangeArrowheads="1"/>
          </p:cNvSpPr>
          <p:nvPr/>
        </p:nvSpPr>
        <p:spPr bwMode="auto">
          <a:xfrm>
            <a:off x="5073650" y="3267075"/>
            <a:ext cx="65088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8017" name="Rectangle 201"/>
          <p:cNvSpPr>
            <a:spLocks noChangeArrowheads="1"/>
          </p:cNvSpPr>
          <p:nvPr/>
        </p:nvSpPr>
        <p:spPr bwMode="auto">
          <a:xfrm>
            <a:off x="5505450" y="3230563"/>
            <a:ext cx="698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8018" name="Rectangle 202"/>
          <p:cNvSpPr>
            <a:spLocks noChangeArrowheads="1"/>
          </p:cNvSpPr>
          <p:nvPr/>
        </p:nvSpPr>
        <p:spPr bwMode="auto">
          <a:xfrm>
            <a:off x="5408613" y="3297238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8019" name="Rectangle 203"/>
          <p:cNvSpPr>
            <a:spLocks noChangeArrowheads="1"/>
          </p:cNvSpPr>
          <p:nvPr/>
        </p:nvSpPr>
        <p:spPr bwMode="auto">
          <a:xfrm>
            <a:off x="5508625" y="3367088"/>
            <a:ext cx="1333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8020" name="Rectangle 204"/>
          <p:cNvSpPr>
            <a:spLocks noChangeArrowheads="1"/>
          </p:cNvSpPr>
          <p:nvPr/>
        </p:nvSpPr>
        <p:spPr bwMode="auto">
          <a:xfrm>
            <a:off x="4254500" y="3044825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21" name="Rectangle 205"/>
          <p:cNvSpPr>
            <a:spLocks noChangeArrowheads="1"/>
          </p:cNvSpPr>
          <p:nvPr/>
        </p:nvSpPr>
        <p:spPr bwMode="auto">
          <a:xfrm>
            <a:off x="4254500" y="3170238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22" name="Rectangle 206"/>
          <p:cNvSpPr>
            <a:spLocks noChangeArrowheads="1"/>
          </p:cNvSpPr>
          <p:nvPr/>
        </p:nvSpPr>
        <p:spPr bwMode="auto">
          <a:xfrm>
            <a:off x="4362450" y="3105150"/>
            <a:ext cx="65088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8023" name="Rectangle 207"/>
          <p:cNvSpPr>
            <a:spLocks noChangeArrowheads="1"/>
          </p:cNvSpPr>
          <p:nvPr/>
        </p:nvSpPr>
        <p:spPr bwMode="auto">
          <a:xfrm>
            <a:off x="4789488" y="3070225"/>
            <a:ext cx="698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8024" name="Rectangle 208"/>
          <p:cNvSpPr>
            <a:spLocks noChangeArrowheads="1"/>
          </p:cNvSpPr>
          <p:nvPr/>
        </p:nvSpPr>
        <p:spPr bwMode="auto">
          <a:xfrm>
            <a:off x="4689475" y="3146425"/>
            <a:ext cx="6508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8025" name="Rectangle 210"/>
          <p:cNvSpPr>
            <a:spLocks noChangeArrowheads="1"/>
          </p:cNvSpPr>
          <p:nvPr/>
        </p:nvSpPr>
        <p:spPr bwMode="auto">
          <a:xfrm>
            <a:off x="4792663" y="3209925"/>
            <a:ext cx="1333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8026" name="Rectangle 211"/>
          <p:cNvSpPr>
            <a:spLocks noChangeArrowheads="1"/>
          </p:cNvSpPr>
          <p:nvPr/>
        </p:nvSpPr>
        <p:spPr bwMode="auto">
          <a:xfrm>
            <a:off x="5510213" y="2757488"/>
            <a:ext cx="698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8027" name="Rectangle 212"/>
          <p:cNvSpPr>
            <a:spLocks noChangeArrowheads="1"/>
          </p:cNvSpPr>
          <p:nvPr/>
        </p:nvSpPr>
        <p:spPr bwMode="auto">
          <a:xfrm>
            <a:off x="5403850" y="2833688"/>
            <a:ext cx="6508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8028" name="Rectangle 213"/>
          <p:cNvSpPr>
            <a:spLocks noChangeArrowheads="1"/>
          </p:cNvSpPr>
          <p:nvPr/>
        </p:nvSpPr>
        <p:spPr bwMode="auto">
          <a:xfrm>
            <a:off x="5503863" y="2900363"/>
            <a:ext cx="1333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8029" name="Rectangle 214"/>
          <p:cNvSpPr>
            <a:spLocks noChangeArrowheads="1"/>
          </p:cNvSpPr>
          <p:nvPr/>
        </p:nvSpPr>
        <p:spPr bwMode="auto">
          <a:xfrm>
            <a:off x="4973638" y="2887663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30" name="Rectangle 215"/>
          <p:cNvSpPr>
            <a:spLocks noChangeArrowheads="1"/>
          </p:cNvSpPr>
          <p:nvPr/>
        </p:nvSpPr>
        <p:spPr bwMode="auto">
          <a:xfrm>
            <a:off x="4975225" y="3011488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31" name="Rectangle 216"/>
          <p:cNvSpPr>
            <a:spLocks noChangeArrowheads="1"/>
          </p:cNvSpPr>
          <p:nvPr/>
        </p:nvSpPr>
        <p:spPr bwMode="auto">
          <a:xfrm>
            <a:off x="5078413" y="2954338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8032" name="Rectangle 217"/>
          <p:cNvSpPr>
            <a:spLocks noChangeArrowheads="1"/>
          </p:cNvSpPr>
          <p:nvPr/>
        </p:nvSpPr>
        <p:spPr bwMode="auto">
          <a:xfrm>
            <a:off x="3792538" y="2967038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33" name="Rectangle 218"/>
          <p:cNvSpPr>
            <a:spLocks noChangeArrowheads="1"/>
          </p:cNvSpPr>
          <p:nvPr/>
        </p:nvSpPr>
        <p:spPr bwMode="auto">
          <a:xfrm>
            <a:off x="3924300" y="2946400"/>
            <a:ext cx="635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8034" name="Rectangle 219"/>
          <p:cNvSpPr>
            <a:spLocks noChangeArrowheads="1"/>
          </p:cNvSpPr>
          <p:nvPr/>
        </p:nvSpPr>
        <p:spPr bwMode="auto">
          <a:xfrm>
            <a:off x="4059238" y="2978150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35" name="Rectangle 220"/>
          <p:cNvSpPr>
            <a:spLocks noChangeArrowheads="1"/>
          </p:cNvSpPr>
          <p:nvPr/>
        </p:nvSpPr>
        <p:spPr bwMode="auto">
          <a:xfrm>
            <a:off x="3954463" y="2663825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8036" name="Rectangle 221"/>
          <p:cNvSpPr>
            <a:spLocks noChangeArrowheads="1"/>
          </p:cNvSpPr>
          <p:nvPr/>
        </p:nvSpPr>
        <p:spPr bwMode="auto">
          <a:xfrm>
            <a:off x="3843338" y="2593975"/>
            <a:ext cx="698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8037" name="Rectangle 222"/>
          <p:cNvSpPr>
            <a:spLocks noChangeArrowheads="1"/>
          </p:cNvSpPr>
          <p:nvPr/>
        </p:nvSpPr>
        <p:spPr bwMode="auto">
          <a:xfrm>
            <a:off x="4070350" y="2603500"/>
            <a:ext cx="13493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8038" name="Rectangle 223"/>
          <p:cNvSpPr>
            <a:spLocks noChangeArrowheads="1"/>
          </p:cNvSpPr>
          <p:nvPr/>
        </p:nvSpPr>
        <p:spPr bwMode="auto">
          <a:xfrm>
            <a:off x="5278438" y="3462338"/>
            <a:ext cx="698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8039" name="Rectangle 224"/>
          <p:cNvSpPr>
            <a:spLocks noChangeArrowheads="1"/>
          </p:cNvSpPr>
          <p:nvPr/>
        </p:nvSpPr>
        <p:spPr bwMode="auto">
          <a:xfrm>
            <a:off x="5165725" y="3513138"/>
            <a:ext cx="65088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8040" name="Rectangle 225"/>
          <p:cNvSpPr>
            <a:spLocks noChangeArrowheads="1"/>
          </p:cNvSpPr>
          <p:nvPr/>
        </p:nvSpPr>
        <p:spPr bwMode="auto">
          <a:xfrm>
            <a:off x="5273675" y="3576638"/>
            <a:ext cx="1333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8041" name="Rectangle 226"/>
          <p:cNvSpPr>
            <a:spLocks noChangeArrowheads="1"/>
          </p:cNvSpPr>
          <p:nvPr/>
        </p:nvSpPr>
        <p:spPr bwMode="auto">
          <a:xfrm>
            <a:off x="4646613" y="3444875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42" name="Rectangle 227"/>
          <p:cNvSpPr>
            <a:spLocks noChangeArrowheads="1"/>
          </p:cNvSpPr>
          <p:nvPr/>
        </p:nvSpPr>
        <p:spPr bwMode="auto">
          <a:xfrm>
            <a:off x="4646613" y="3556000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43" name="Rectangle 228"/>
          <p:cNvSpPr>
            <a:spLocks noChangeArrowheads="1"/>
          </p:cNvSpPr>
          <p:nvPr/>
        </p:nvSpPr>
        <p:spPr bwMode="auto">
          <a:xfrm>
            <a:off x="4756150" y="3509963"/>
            <a:ext cx="6508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8044" name="Rectangle 229"/>
          <p:cNvSpPr>
            <a:spLocks noChangeArrowheads="1"/>
          </p:cNvSpPr>
          <p:nvPr/>
        </p:nvSpPr>
        <p:spPr bwMode="auto">
          <a:xfrm>
            <a:off x="5026025" y="2616200"/>
            <a:ext cx="6985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8045" name="Rectangle 230"/>
          <p:cNvSpPr>
            <a:spLocks noChangeArrowheads="1"/>
          </p:cNvSpPr>
          <p:nvPr/>
        </p:nvSpPr>
        <p:spPr bwMode="auto">
          <a:xfrm>
            <a:off x="4918075" y="2695575"/>
            <a:ext cx="6508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8046" name="Rectangle 231"/>
          <p:cNvSpPr>
            <a:spLocks noChangeArrowheads="1"/>
          </p:cNvSpPr>
          <p:nvPr/>
        </p:nvSpPr>
        <p:spPr bwMode="auto">
          <a:xfrm>
            <a:off x="5024438" y="2759075"/>
            <a:ext cx="1333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8047" name="Rectangle 232"/>
          <p:cNvSpPr>
            <a:spLocks noChangeArrowheads="1"/>
          </p:cNvSpPr>
          <p:nvPr/>
        </p:nvSpPr>
        <p:spPr bwMode="auto">
          <a:xfrm>
            <a:off x="4541838" y="2786063"/>
            <a:ext cx="63500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48" name="Rectangle 233"/>
          <p:cNvSpPr>
            <a:spLocks noChangeArrowheads="1"/>
          </p:cNvSpPr>
          <p:nvPr/>
        </p:nvSpPr>
        <p:spPr bwMode="auto">
          <a:xfrm>
            <a:off x="4541838" y="2911475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49" name="Rectangle 234"/>
          <p:cNvSpPr>
            <a:spLocks noChangeArrowheads="1"/>
          </p:cNvSpPr>
          <p:nvPr/>
        </p:nvSpPr>
        <p:spPr bwMode="auto">
          <a:xfrm>
            <a:off x="4664075" y="2857500"/>
            <a:ext cx="635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8050" name="Rectangle 235"/>
          <p:cNvSpPr>
            <a:spLocks noChangeArrowheads="1"/>
          </p:cNvSpPr>
          <p:nvPr/>
        </p:nvSpPr>
        <p:spPr bwMode="auto">
          <a:xfrm>
            <a:off x="2570163" y="3986213"/>
            <a:ext cx="7143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8051" name="Rectangle 236"/>
          <p:cNvSpPr>
            <a:spLocks noChangeArrowheads="1"/>
          </p:cNvSpPr>
          <p:nvPr/>
        </p:nvSpPr>
        <p:spPr bwMode="auto">
          <a:xfrm>
            <a:off x="2462213" y="4048125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8052" name="Rectangle 237"/>
          <p:cNvSpPr>
            <a:spLocks noChangeArrowheads="1"/>
          </p:cNvSpPr>
          <p:nvPr/>
        </p:nvSpPr>
        <p:spPr bwMode="auto">
          <a:xfrm>
            <a:off x="2565400" y="4113213"/>
            <a:ext cx="13493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8053" name="Rectangle 238"/>
          <p:cNvSpPr>
            <a:spLocks noChangeArrowheads="1"/>
          </p:cNvSpPr>
          <p:nvPr/>
        </p:nvSpPr>
        <p:spPr bwMode="auto">
          <a:xfrm>
            <a:off x="1900238" y="3963988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54" name="Rectangle 239"/>
          <p:cNvSpPr>
            <a:spLocks noChangeArrowheads="1"/>
          </p:cNvSpPr>
          <p:nvPr/>
        </p:nvSpPr>
        <p:spPr bwMode="auto">
          <a:xfrm>
            <a:off x="1901825" y="4100513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55" name="Rectangle 240"/>
          <p:cNvSpPr>
            <a:spLocks noChangeArrowheads="1"/>
          </p:cNvSpPr>
          <p:nvPr/>
        </p:nvSpPr>
        <p:spPr bwMode="auto">
          <a:xfrm>
            <a:off x="2008188" y="4032250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8056" name="Rectangle 241"/>
          <p:cNvSpPr>
            <a:spLocks noChangeArrowheads="1"/>
          </p:cNvSpPr>
          <p:nvPr/>
        </p:nvSpPr>
        <p:spPr bwMode="auto">
          <a:xfrm>
            <a:off x="3625850" y="3978275"/>
            <a:ext cx="7143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8057" name="Rectangle 242"/>
          <p:cNvSpPr>
            <a:spLocks noChangeArrowheads="1"/>
          </p:cNvSpPr>
          <p:nvPr/>
        </p:nvSpPr>
        <p:spPr bwMode="auto">
          <a:xfrm>
            <a:off x="3521075" y="4037013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8058" name="Rectangle 243"/>
          <p:cNvSpPr>
            <a:spLocks noChangeArrowheads="1"/>
          </p:cNvSpPr>
          <p:nvPr/>
        </p:nvSpPr>
        <p:spPr bwMode="auto">
          <a:xfrm>
            <a:off x="3624263" y="4113213"/>
            <a:ext cx="13493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8059" name="Rectangle 244"/>
          <p:cNvSpPr>
            <a:spLocks noChangeArrowheads="1"/>
          </p:cNvSpPr>
          <p:nvPr/>
        </p:nvSpPr>
        <p:spPr bwMode="auto">
          <a:xfrm>
            <a:off x="2998788" y="3941763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60" name="Rectangle 245"/>
          <p:cNvSpPr>
            <a:spLocks noChangeArrowheads="1"/>
          </p:cNvSpPr>
          <p:nvPr/>
        </p:nvSpPr>
        <p:spPr bwMode="auto">
          <a:xfrm>
            <a:off x="3005138" y="4079875"/>
            <a:ext cx="6350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61" name="Rectangle 246"/>
          <p:cNvSpPr>
            <a:spLocks noChangeArrowheads="1"/>
          </p:cNvSpPr>
          <p:nvPr/>
        </p:nvSpPr>
        <p:spPr bwMode="auto">
          <a:xfrm>
            <a:off x="3113088" y="4010025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8062" name="Rectangle 247"/>
          <p:cNvSpPr>
            <a:spLocks noChangeArrowheads="1"/>
          </p:cNvSpPr>
          <p:nvPr/>
        </p:nvSpPr>
        <p:spPr bwMode="auto">
          <a:xfrm>
            <a:off x="4587875" y="3967163"/>
            <a:ext cx="7143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8063" name="Rectangle 248"/>
          <p:cNvSpPr>
            <a:spLocks noChangeArrowheads="1"/>
          </p:cNvSpPr>
          <p:nvPr/>
        </p:nvSpPr>
        <p:spPr bwMode="auto">
          <a:xfrm>
            <a:off x="4479925" y="4044950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8064" name="Rectangle 249"/>
          <p:cNvSpPr>
            <a:spLocks noChangeArrowheads="1"/>
          </p:cNvSpPr>
          <p:nvPr/>
        </p:nvSpPr>
        <p:spPr bwMode="auto">
          <a:xfrm>
            <a:off x="4584700" y="4114800"/>
            <a:ext cx="13493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8065" name="Rectangle 250"/>
          <p:cNvSpPr>
            <a:spLocks noChangeArrowheads="1"/>
          </p:cNvSpPr>
          <p:nvPr/>
        </p:nvSpPr>
        <p:spPr bwMode="auto">
          <a:xfrm>
            <a:off x="4021138" y="3946525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66" name="Rectangle 251"/>
          <p:cNvSpPr>
            <a:spLocks noChangeArrowheads="1"/>
          </p:cNvSpPr>
          <p:nvPr/>
        </p:nvSpPr>
        <p:spPr bwMode="auto">
          <a:xfrm>
            <a:off x="4022725" y="4089400"/>
            <a:ext cx="6508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67" name="Rectangle 252"/>
          <p:cNvSpPr>
            <a:spLocks noChangeArrowheads="1"/>
          </p:cNvSpPr>
          <p:nvPr/>
        </p:nvSpPr>
        <p:spPr bwMode="auto">
          <a:xfrm>
            <a:off x="4129088" y="4005263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8068" name="Rectangle 253"/>
          <p:cNvSpPr>
            <a:spLocks noChangeArrowheads="1"/>
          </p:cNvSpPr>
          <p:nvPr/>
        </p:nvSpPr>
        <p:spPr bwMode="auto">
          <a:xfrm>
            <a:off x="5516563" y="3975100"/>
            <a:ext cx="698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8069" name="Rectangle 254"/>
          <p:cNvSpPr>
            <a:spLocks noChangeArrowheads="1"/>
          </p:cNvSpPr>
          <p:nvPr/>
        </p:nvSpPr>
        <p:spPr bwMode="auto">
          <a:xfrm>
            <a:off x="5416550" y="4040188"/>
            <a:ext cx="6508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8070" name="Rectangle 255"/>
          <p:cNvSpPr>
            <a:spLocks noChangeArrowheads="1"/>
          </p:cNvSpPr>
          <p:nvPr/>
        </p:nvSpPr>
        <p:spPr bwMode="auto">
          <a:xfrm>
            <a:off x="5519738" y="4121150"/>
            <a:ext cx="1333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8071" name="Rectangle 256"/>
          <p:cNvSpPr>
            <a:spLocks noChangeArrowheads="1"/>
          </p:cNvSpPr>
          <p:nvPr/>
        </p:nvSpPr>
        <p:spPr bwMode="auto">
          <a:xfrm>
            <a:off x="4995863" y="3963988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72" name="Rectangle 257"/>
          <p:cNvSpPr>
            <a:spLocks noChangeArrowheads="1"/>
          </p:cNvSpPr>
          <p:nvPr/>
        </p:nvSpPr>
        <p:spPr bwMode="auto">
          <a:xfrm>
            <a:off x="5002213" y="4100513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73" name="Rectangle 258"/>
          <p:cNvSpPr>
            <a:spLocks noChangeArrowheads="1"/>
          </p:cNvSpPr>
          <p:nvPr/>
        </p:nvSpPr>
        <p:spPr bwMode="auto">
          <a:xfrm>
            <a:off x="5114925" y="4024313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8074" name="Rectangle 276"/>
          <p:cNvSpPr>
            <a:spLocks noChangeArrowheads="1"/>
          </p:cNvSpPr>
          <p:nvPr/>
        </p:nvSpPr>
        <p:spPr bwMode="auto">
          <a:xfrm>
            <a:off x="2725738" y="5168900"/>
            <a:ext cx="7143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8075" name="Rectangle 277"/>
          <p:cNvSpPr>
            <a:spLocks noChangeArrowheads="1"/>
          </p:cNvSpPr>
          <p:nvPr/>
        </p:nvSpPr>
        <p:spPr bwMode="auto">
          <a:xfrm>
            <a:off x="2609850" y="5226050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8076" name="Rectangle 278"/>
          <p:cNvSpPr>
            <a:spLocks noChangeArrowheads="1"/>
          </p:cNvSpPr>
          <p:nvPr/>
        </p:nvSpPr>
        <p:spPr bwMode="auto">
          <a:xfrm>
            <a:off x="2719388" y="5295900"/>
            <a:ext cx="134937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8077" name="Rectangle 279"/>
          <p:cNvSpPr>
            <a:spLocks noChangeArrowheads="1"/>
          </p:cNvSpPr>
          <p:nvPr/>
        </p:nvSpPr>
        <p:spPr bwMode="auto">
          <a:xfrm>
            <a:off x="2146300" y="5145088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78" name="Rectangle 280"/>
          <p:cNvSpPr>
            <a:spLocks noChangeArrowheads="1"/>
          </p:cNvSpPr>
          <p:nvPr/>
        </p:nvSpPr>
        <p:spPr bwMode="auto">
          <a:xfrm>
            <a:off x="2146300" y="5278438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79" name="Rectangle 281"/>
          <p:cNvSpPr>
            <a:spLocks noChangeArrowheads="1"/>
          </p:cNvSpPr>
          <p:nvPr/>
        </p:nvSpPr>
        <p:spPr bwMode="auto">
          <a:xfrm>
            <a:off x="2251075" y="5202238"/>
            <a:ext cx="6508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8080" name="Rectangle 282"/>
          <p:cNvSpPr>
            <a:spLocks noChangeArrowheads="1"/>
          </p:cNvSpPr>
          <p:nvPr/>
        </p:nvSpPr>
        <p:spPr bwMode="auto">
          <a:xfrm>
            <a:off x="3713163" y="5167313"/>
            <a:ext cx="7143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8081" name="Rectangle 283"/>
          <p:cNvSpPr>
            <a:spLocks noChangeArrowheads="1"/>
          </p:cNvSpPr>
          <p:nvPr/>
        </p:nvSpPr>
        <p:spPr bwMode="auto">
          <a:xfrm>
            <a:off x="3603625" y="5226050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8082" name="Rectangle 284"/>
          <p:cNvSpPr>
            <a:spLocks noChangeArrowheads="1"/>
          </p:cNvSpPr>
          <p:nvPr/>
        </p:nvSpPr>
        <p:spPr bwMode="auto">
          <a:xfrm>
            <a:off x="3714750" y="5297488"/>
            <a:ext cx="134938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8083" name="Rectangle 285"/>
          <p:cNvSpPr>
            <a:spLocks noChangeArrowheads="1"/>
          </p:cNvSpPr>
          <p:nvPr/>
        </p:nvSpPr>
        <p:spPr bwMode="auto">
          <a:xfrm>
            <a:off x="3182938" y="5138738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84" name="Rectangle 286"/>
          <p:cNvSpPr>
            <a:spLocks noChangeArrowheads="1"/>
          </p:cNvSpPr>
          <p:nvPr/>
        </p:nvSpPr>
        <p:spPr bwMode="auto">
          <a:xfrm>
            <a:off x="3184525" y="5275263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85" name="Rectangle 287"/>
          <p:cNvSpPr>
            <a:spLocks noChangeArrowheads="1"/>
          </p:cNvSpPr>
          <p:nvPr/>
        </p:nvSpPr>
        <p:spPr bwMode="auto">
          <a:xfrm>
            <a:off x="3298825" y="5195888"/>
            <a:ext cx="6508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8086" name="Rectangle 288"/>
          <p:cNvSpPr>
            <a:spLocks noChangeArrowheads="1"/>
          </p:cNvSpPr>
          <p:nvPr/>
        </p:nvSpPr>
        <p:spPr bwMode="auto">
          <a:xfrm>
            <a:off x="4654550" y="5156200"/>
            <a:ext cx="698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</a:t>
            </a:r>
            <a:endParaRPr lang="en-US" sz="700" b="1"/>
          </a:p>
        </p:txBody>
      </p:sp>
      <p:sp>
        <p:nvSpPr>
          <p:cNvPr id="38087" name="Rectangle 289"/>
          <p:cNvSpPr>
            <a:spLocks noChangeArrowheads="1"/>
          </p:cNvSpPr>
          <p:nvPr/>
        </p:nvSpPr>
        <p:spPr bwMode="auto">
          <a:xfrm>
            <a:off x="4548188" y="5230813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C</a:t>
            </a:r>
            <a:endParaRPr lang="en-US" sz="700" b="1"/>
          </a:p>
        </p:txBody>
      </p:sp>
      <p:sp>
        <p:nvSpPr>
          <p:cNvPr id="38088" name="Rectangle 290"/>
          <p:cNvSpPr>
            <a:spLocks noChangeArrowheads="1"/>
          </p:cNvSpPr>
          <p:nvPr/>
        </p:nvSpPr>
        <p:spPr bwMode="auto">
          <a:xfrm>
            <a:off x="4651375" y="5302250"/>
            <a:ext cx="13493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OH</a:t>
            </a:r>
            <a:endParaRPr lang="en-US" sz="700" b="1"/>
          </a:p>
        </p:txBody>
      </p:sp>
      <p:sp>
        <p:nvSpPr>
          <p:cNvPr id="38089" name="Rectangle 291"/>
          <p:cNvSpPr>
            <a:spLocks noChangeArrowheads="1"/>
          </p:cNvSpPr>
          <p:nvPr/>
        </p:nvSpPr>
        <p:spPr bwMode="auto">
          <a:xfrm>
            <a:off x="4160838" y="5143500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90" name="Rectangle 292"/>
          <p:cNvSpPr>
            <a:spLocks noChangeArrowheads="1"/>
          </p:cNvSpPr>
          <p:nvPr/>
        </p:nvSpPr>
        <p:spPr bwMode="auto">
          <a:xfrm>
            <a:off x="4164013" y="5278438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091" name="Rectangle 293"/>
          <p:cNvSpPr>
            <a:spLocks noChangeArrowheads="1"/>
          </p:cNvSpPr>
          <p:nvPr/>
        </p:nvSpPr>
        <p:spPr bwMode="auto">
          <a:xfrm>
            <a:off x="4278313" y="5202238"/>
            <a:ext cx="650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N</a:t>
            </a:r>
            <a:endParaRPr lang="en-US" sz="700" b="1"/>
          </a:p>
        </p:txBody>
      </p:sp>
      <p:sp>
        <p:nvSpPr>
          <p:cNvPr id="38092" name="Text Box 402"/>
          <p:cNvSpPr txBox="1">
            <a:spLocks noChangeArrowheads="1"/>
          </p:cNvSpPr>
          <p:nvPr/>
        </p:nvSpPr>
        <p:spPr bwMode="auto">
          <a:xfrm>
            <a:off x="1600200" y="276225"/>
            <a:ext cx="361950" cy="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Mouth</a:t>
            </a:r>
          </a:p>
        </p:txBody>
      </p:sp>
      <p:sp>
        <p:nvSpPr>
          <p:cNvPr id="38093" name="Text Box 403"/>
          <p:cNvSpPr txBox="1">
            <a:spLocks noChangeArrowheads="1"/>
          </p:cNvSpPr>
          <p:nvPr/>
        </p:nvSpPr>
        <p:spPr bwMode="auto">
          <a:xfrm>
            <a:off x="1600200" y="1328738"/>
            <a:ext cx="471488" cy="10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Stomach</a:t>
            </a:r>
          </a:p>
        </p:txBody>
      </p:sp>
      <p:sp>
        <p:nvSpPr>
          <p:cNvPr id="38094" name="Text Box 404"/>
          <p:cNvSpPr txBox="1">
            <a:spLocks noChangeArrowheads="1"/>
          </p:cNvSpPr>
          <p:nvPr/>
        </p:nvSpPr>
        <p:spPr bwMode="auto">
          <a:xfrm>
            <a:off x="5726113" y="577850"/>
            <a:ext cx="13906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No chemical digestion occurs.</a:t>
            </a:r>
          </a:p>
        </p:txBody>
      </p:sp>
      <p:sp>
        <p:nvSpPr>
          <p:cNvPr id="38095" name="Text Box 405"/>
          <p:cNvSpPr txBox="1">
            <a:spLocks noChangeArrowheads="1"/>
          </p:cNvSpPr>
          <p:nvPr/>
        </p:nvSpPr>
        <p:spPr bwMode="auto">
          <a:xfrm>
            <a:off x="3622675" y="620713"/>
            <a:ext cx="401638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Protein</a:t>
            </a:r>
          </a:p>
        </p:txBody>
      </p:sp>
      <p:sp>
        <p:nvSpPr>
          <p:cNvPr id="38096" name="Text Box 407"/>
          <p:cNvSpPr txBox="1">
            <a:spLocks noChangeArrowheads="1"/>
          </p:cNvSpPr>
          <p:nvPr/>
        </p:nvSpPr>
        <p:spPr bwMode="auto">
          <a:xfrm>
            <a:off x="4351338" y="1054100"/>
            <a:ext cx="650875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Polypeptides</a:t>
            </a:r>
          </a:p>
        </p:txBody>
      </p:sp>
      <p:sp>
        <p:nvSpPr>
          <p:cNvPr id="38097" name="Text Box 408"/>
          <p:cNvSpPr txBox="1">
            <a:spLocks noChangeArrowheads="1"/>
          </p:cNvSpPr>
          <p:nvPr/>
        </p:nvSpPr>
        <p:spPr bwMode="auto">
          <a:xfrm>
            <a:off x="2878138" y="1250950"/>
            <a:ext cx="40163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Protein</a:t>
            </a:r>
          </a:p>
        </p:txBody>
      </p:sp>
      <p:sp>
        <p:nvSpPr>
          <p:cNvPr id="38098" name="Text Box 410"/>
          <p:cNvSpPr txBox="1">
            <a:spLocks noChangeArrowheads="1"/>
          </p:cNvSpPr>
          <p:nvPr/>
        </p:nvSpPr>
        <p:spPr bwMode="auto">
          <a:xfrm>
            <a:off x="3297238" y="2279650"/>
            <a:ext cx="1409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/>
              <a:t>Small intestine</a:t>
            </a:r>
          </a:p>
          <a:p>
            <a:pPr algn="ctr"/>
            <a:r>
              <a:rPr lang="en-US" sz="700" b="1"/>
              <a:t>Actions of pancreatic enzymes</a:t>
            </a:r>
          </a:p>
        </p:txBody>
      </p:sp>
      <p:sp>
        <p:nvSpPr>
          <p:cNvPr id="38099" name="Text Box 411"/>
          <p:cNvSpPr txBox="1">
            <a:spLocks noChangeArrowheads="1"/>
          </p:cNvSpPr>
          <p:nvPr/>
        </p:nvSpPr>
        <p:spPr bwMode="auto">
          <a:xfrm>
            <a:off x="5770563" y="2924175"/>
            <a:ext cx="18224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Trypsin (    ) and chymotrypsin (    )</a:t>
            </a:r>
          </a:p>
          <a:p>
            <a:r>
              <a:rPr lang="en-US" sz="700" b="1"/>
              <a:t>hydrolyze other peptide bonds, breaking</a:t>
            </a:r>
          </a:p>
          <a:p>
            <a:r>
              <a:rPr lang="en-US" sz="700" b="1"/>
              <a:t>polypeptides down into smaller</a:t>
            </a:r>
          </a:p>
          <a:p>
            <a:r>
              <a:rPr lang="en-US" sz="700" b="1"/>
              <a:t>oligopeptides.</a:t>
            </a:r>
          </a:p>
        </p:txBody>
      </p:sp>
      <p:sp>
        <p:nvSpPr>
          <p:cNvPr id="38100" name="Text Box 412"/>
          <p:cNvSpPr txBox="1">
            <a:spLocks noChangeArrowheads="1"/>
          </p:cNvSpPr>
          <p:nvPr/>
        </p:nvSpPr>
        <p:spPr bwMode="auto">
          <a:xfrm>
            <a:off x="2085975" y="3692525"/>
            <a:ext cx="650875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Polypeptides</a:t>
            </a:r>
          </a:p>
        </p:txBody>
      </p:sp>
      <p:sp>
        <p:nvSpPr>
          <p:cNvPr id="38101" name="Text Box 413"/>
          <p:cNvSpPr txBox="1">
            <a:spLocks noChangeArrowheads="1"/>
          </p:cNvSpPr>
          <p:nvPr/>
        </p:nvSpPr>
        <p:spPr bwMode="auto">
          <a:xfrm>
            <a:off x="4400550" y="3692525"/>
            <a:ext cx="69215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Oligopeptides</a:t>
            </a:r>
          </a:p>
        </p:txBody>
      </p:sp>
      <p:sp>
        <p:nvSpPr>
          <p:cNvPr id="38102" name="Text Box 414"/>
          <p:cNvSpPr txBox="1">
            <a:spLocks noChangeArrowheads="1"/>
          </p:cNvSpPr>
          <p:nvPr/>
        </p:nvSpPr>
        <p:spPr bwMode="auto">
          <a:xfrm>
            <a:off x="5770563" y="3952875"/>
            <a:ext cx="176053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Carboxypeptidase (    ) removes one </a:t>
            </a:r>
          </a:p>
          <a:p>
            <a:r>
              <a:rPr lang="en-US" sz="700" b="1"/>
              <a:t>amino acid at a time from the carboxyl </a:t>
            </a:r>
          </a:p>
          <a:p>
            <a:r>
              <a:rPr lang="en-US" sz="700" b="1"/>
              <a:t>(–COOH) end of an oligopeptide.</a:t>
            </a:r>
          </a:p>
        </p:txBody>
      </p:sp>
      <p:sp>
        <p:nvSpPr>
          <p:cNvPr id="38103" name="Text Box 415"/>
          <p:cNvSpPr txBox="1">
            <a:spLocks noChangeArrowheads="1"/>
          </p:cNvSpPr>
          <p:nvPr/>
        </p:nvSpPr>
        <p:spPr bwMode="auto">
          <a:xfrm>
            <a:off x="3403600" y="4702175"/>
            <a:ext cx="2349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 b="1"/>
              <a:t>Small intestine</a:t>
            </a:r>
          </a:p>
          <a:p>
            <a:pPr algn="ctr"/>
            <a:r>
              <a:rPr lang="en-US" sz="700" b="1"/>
              <a:t>Actions of brush border enzymes (contact digestion)</a:t>
            </a:r>
          </a:p>
        </p:txBody>
      </p:sp>
      <p:sp>
        <p:nvSpPr>
          <p:cNvPr id="38104" name="Text Box 416"/>
          <p:cNvSpPr txBox="1">
            <a:spLocks noChangeArrowheads="1"/>
          </p:cNvSpPr>
          <p:nvPr/>
        </p:nvSpPr>
        <p:spPr bwMode="auto">
          <a:xfrm>
            <a:off x="2214563" y="5022850"/>
            <a:ext cx="868362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Carboxypeptidase</a:t>
            </a:r>
          </a:p>
        </p:txBody>
      </p:sp>
      <p:sp>
        <p:nvSpPr>
          <p:cNvPr id="38105" name="Text Box 417"/>
          <p:cNvSpPr txBox="1">
            <a:spLocks noChangeArrowheads="1"/>
          </p:cNvSpPr>
          <p:nvPr/>
        </p:nvSpPr>
        <p:spPr bwMode="auto">
          <a:xfrm>
            <a:off x="3186113" y="5022850"/>
            <a:ext cx="788987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Aminopeptidase</a:t>
            </a:r>
          </a:p>
        </p:txBody>
      </p:sp>
      <p:sp>
        <p:nvSpPr>
          <p:cNvPr id="38106" name="Text Box 418"/>
          <p:cNvSpPr txBox="1">
            <a:spLocks noChangeArrowheads="1"/>
          </p:cNvSpPr>
          <p:nvPr/>
        </p:nvSpPr>
        <p:spPr bwMode="auto">
          <a:xfrm>
            <a:off x="4205288" y="5030788"/>
            <a:ext cx="601662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Dipeptidase</a:t>
            </a:r>
          </a:p>
        </p:txBody>
      </p:sp>
      <p:sp>
        <p:nvSpPr>
          <p:cNvPr id="38107" name="Text Box 419"/>
          <p:cNvSpPr txBox="1">
            <a:spLocks noChangeArrowheads="1"/>
          </p:cNvSpPr>
          <p:nvPr/>
        </p:nvSpPr>
        <p:spPr bwMode="auto">
          <a:xfrm>
            <a:off x="1635125" y="6059488"/>
            <a:ext cx="8540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Blood capillary</a:t>
            </a:r>
          </a:p>
          <a:p>
            <a:r>
              <a:rPr lang="en-US" sz="700" b="1"/>
              <a:t>of intestinal villus</a:t>
            </a:r>
          </a:p>
        </p:txBody>
      </p:sp>
      <p:sp>
        <p:nvSpPr>
          <p:cNvPr id="38108" name="Text Box 420"/>
          <p:cNvSpPr txBox="1">
            <a:spLocks noChangeArrowheads="1"/>
          </p:cNvSpPr>
          <p:nvPr/>
        </p:nvSpPr>
        <p:spPr bwMode="auto">
          <a:xfrm>
            <a:off x="5770563" y="5343525"/>
            <a:ext cx="185102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Carboxypeptidase (    ) of the brush </a:t>
            </a:r>
          </a:p>
          <a:p>
            <a:r>
              <a:rPr lang="en-US" sz="700" b="1"/>
              <a:t>border continues to remove amino acids </a:t>
            </a:r>
          </a:p>
          <a:p>
            <a:r>
              <a:rPr lang="en-US" sz="700" b="1"/>
              <a:t>from the carboxyl (–COOH) end.</a:t>
            </a:r>
          </a:p>
        </p:txBody>
      </p:sp>
      <p:sp>
        <p:nvSpPr>
          <p:cNvPr id="38109" name="Text Box 422"/>
          <p:cNvSpPr txBox="1">
            <a:spLocks noChangeArrowheads="1"/>
          </p:cNvSpPr>
          <p:nvPr/>
        </p:nvSpPr>
        <p:spPr bwMode="auto">
          <a:xfrm>
            <a:off x="5770563" y="6153150"/>
            <a:ext cx="17399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Dipeptidase (    ) splits dipeptides (     )</a:t>
            </a:r>
          </a:p>
          <a:p>
            <a:r>
              <a:rPr lang="en-US" sz="700" b="1"/>
              <a:t>into separate amino acids (   ).</a:t>
            </a:r>
          </a:p>
        </p:txBody>
      </p:sp>
      <p:sp>
        <p:nvSpPr>
          <p:cNvPr id="38110" name="Text Box 421"/>
          <p:cNvSpPr txBox="1">
            <a:spLocks noChangeArrowheads="1"/>
          </p:cNvSpPr>
          <p:nvPr/>
        </p:nvSpPr>
        <p:spPr bwMode="auto">
          <a:xfrm>
            <a:off x="5770563" y="5762625"/>
            <a:ext cx="183197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Aminopeptidase (    ) of the brush border</a:t>
            </a:r>
          </a:p>
          <a:p>
            <a:r>
              <a:rPr lang="en-US" sz="700" b="1"/>
              <a:t>removes one amino acid at a time from </a:t>
            </a:r>
          </a:p>
          <a:p>
            <a:r>
              <a:rPr lang="en-US" sz="700" b="1"/>
              <a:t>the amino (–NH</a:t>
            </a:r>
            <a:r>
              <a:rPr lang="en-US" sz="700" b="1" baseline="-25000"/>
              <a:t>2</a:t>
            </a:r>
            <a:r>
              <a:rPr lang="en-US" sz="700" b="1"/>
              <a:t>) end.</a:t>
            </a:r>
          </a:p>
        </p:txBody>
      </p:sp>
      <p:sp>
        <p:nvSpPr>
          <p:cNvPr id="38111" name="Text Box 409"/>
          <p:cNvSpPr txBox="1">
            <a:spLocks noChangeArrowheads="1"/>
          </p:cNvSpPr>
          <p:nvPr/>
        </p:nvSpPr>
        <p:spPr bwMode="auto">
          <a:xfrm>
            <a:off x="5770563" y="1490663"/>
            <a:ext cx="1744662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Pepsin (    ) hydrolyzes certain </a:t>
            </a:r>
          </a:p>
          <a:p>
            <a:r>
              <a:rPr lang="en-US" sz="700" b="1"/>
              <a:t>peptide bonds, breaking protein down </a:t>
            </a:r>
          </a:p>
          <a:p>
            <a:r>
              <a:rPr lang="en-US" sz="700" b="1"/>
              <a:t>into smaller polypeptides.</a:t>
            </a:r>
          </a:p>
        </p:txBody>
      </p:sp>
      <p:sp>
        <p:nvSpPr>
          <p:cNvPr id="38112" name="Rectangle 226"/>
          <p:cNvSpPr>
            <a:spLocks noChangeArrowheads="1"/>
          </p:cNvSpPr>
          <p:nvPr/>
        </p:nvSpPr>
        <p:spPr bwMode="auto">
          <a:xfrm>
            <a:off x="4494213" y="3382963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sp>
        <p:nvSpPr>
          <p:cNvPr id="38113" name="Rectangle 227"/>
          <p:cNvSpPr>
            <a:spLocks noChangeArrowheads="1"/>
          </p:cNvSpPr>
          <p:nvPr/>
        </p:nvSpPr>
        <p:spPr bwMode="auto">
          <a:xfrm>
            <a:off x="4492625" y="3519488"/>
            <a:ext cx="63500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700" b="1">
                <a:solidFill>
                  <a:srgbClr val="000000"/>
                </a:solidFill>
              </a:rPr>
              <a:t>H</a:t>
            </a:r>
            <a:endParaRPr lang="en-US" sz="700" b="1"/>
          </a:p>
        </p:txBody>
      </p:sp>
      <p:pic>
        <p:nvPicPr>
          <p:cNvPr id="38114" name="Picture 226" descr="V:\Graphics\Powerpoint\MH_DCM\MH_DCM-TEXTEDIT PROJECTS\SALADIN 7e\Processed files\chapt25\chapt25_textedit\png\25.29\sal03717_25_29_01.pn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2513" y="1511300"/>
            <a:ext cx="76200" cy="8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115" name="Picture 227" descr="V:\Graphics\Powerpoint\MH_DCM\MH_DCM-TEXTEDIT PROJECTS\SALADIN 7e\Processed files\chapt25\chapt25_textedit\png\25.29\sal03717_25_29_02.png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7913" y="2941638"/>
            <a:ext cx="76200" cy="8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116" name="Picture 231" descr="V:\Graphics\Powerpoint\MH_DCM\MH_DCM-TEXTEDIT PROJECTS\SALADIN 7e\Processed files\chapt25\chapt25_textedit\png\25.29\sal03717_25_29_03.pn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0" y="2941638"/>
            <a:ext cx="74613" cy="8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117" name="Picture 232" descr="V:\Graphics\Powerpoint\MH_DCM\MH_DCM-TEXTEDIT PROJECTS\SALADIN 7e\Processed files\chapt25\chapt25_textedit\png\25.29\sal03717_25_29_04.pn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16700" y="3970338"/>
            <a:ext cx="76200" cy="8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118" name="Picture 233" descr="V:\Graphics\Powerpoint\MH_DCM\MH_DCM-TEXTEDIT PROJECTS\SALADIN 7e\Processed files\chapt25\chapt25_textedit\png\25.29\sal03717_25_29_05.png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11938" y="5359400"/>
            <a:ext cx="76200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119" name="Picture 234" descr="V:\Graphics\Powerpoint\MH_DCM\MH_DCM-TEXTEDIT PROJECTS\SALADIN 7e\Processed files\chapt25\chapt25_textedit\png\25.29\sal03717_25_29_06.png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37325" y="5776913"/>
            <a:ext cx="76200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120" name="Picture 235" descr="V:\Graphics\Powerpoint\MH_DCM\MH_DCM-TEXTEDIT PROJECTS\SALADIN 7e\Processed files\chapt25\chapt25_textedit\png\25.29\sal03717_25_29_07.png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46825" y="6165850"/>
            <a:ext cx="76200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121" name="Picture 236" descr="V:\Graphics\Powerpoint\MH_DCM\MH_DCM-TEXTEDIT PROJECTS\SALADIN 7e\Processed files\chapt25\chapt25_textedit\png\25.29\sal03717_25_29_08.png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29438" y="6297613"/>
            <a:ext cx="57150" cy="5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122" name="Picture 237" descr="V:\Graphics\Powerpoint\MH_DCM\MH_DCM-TEXTEDIT PROJECTS\SALADIN 7e\Processed files\chapt25\chapt25_textedit\png\25.29\sal03717_25_29_09.png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56463" y="6194425"/>
            <a:ext cx="104775" cy="5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Fig. 25.3</a:t>
            </a:r>
          </a:p>
        </p:txBody>
      </p:sp>
      <p:pic>
        <p:nvPicPr>
          <p:cNvPr id="9219" name="Picture 2" descr="\\172.16.3.215\data4\Graphics\Powerpoint\MH_DCM\MH_DCM-TEXTEDIT PROJECTS\SALADIN 7e\Processed files\chapt25\chapt25_textedit\jpg\sal03717_25_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8" y="1498600"/>
            <a:ext cx="881062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1828800" y="1195388"/>
            <a:ext cx="54864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9221" name="TextBox 104"/>
          <p:cNvSpPr txBox="1">
            <a:spLocks noChangeArrowheads="1"/>
          </p:cNvSpPr>
          <p:nvPr/>
        </p:nvSpPr>
        <p:spPr bwMode="auto">
          <a:xfrm>
            <a:off x="306388" y="1955800"/>
            <a:ext cx="4286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Liver</a:t>
            </a:r>
          </a:p>
        </p:txBody>
      </p:sp>
      <p:sp>
        <p:nvSpPr>
          <p:cNvPr id="9222" name="TextBox 105"/>
          <p:cNvSpPr txBox="1">
            <a:spLocks noChangeArrowheads="1"/>
          </p:cNvSpPr>
          <p:nvPr/>
        </p:nvSpPr>
        <p:spPr bwMode="auto">
          <a:xfrm>
            <a:off x="306388" y="2273300"/>
            <a:ext cx="8667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Gallbladder</a:t>
            </a:r>
          </a:p>
        </p:txBody>
      </p:sp>
      <p:sp>
        <p:nvSpPr>
          <p:cNvPr id="9223" name="TextBox 107"/>
          <p:cNvSpPr txBox="1">
            <a:spLocks noChangeArrowheads="1"/>
          </p:cNvSpPr>
          <p:nvPr/>
        </p:nvSpPr>
        <p:spPr bwMode="auto">
          <a:xfrm>
            <a:off x="306388" y="3492500"/>
            <a:ext cx="8143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Ascending</a:t>
            </a:r>
          </a:p>
          <a:p>
            <a:r>
              <a:rPr lang="en-US" sz="1100" b="1"/>
              <a:t>colon</a:t>
            </a:r>
          </a:p>
        </p:txBody>
      </p:sp>
      <p:sp>
        <p:nvSpPr>
          <p:cNvPr id="9224" name="TextBox 108"/>
          <p:cNvSpPr txBox="1">
            <a:spLocks noChangeArrowheads="1"/>
          </p:cNvSpPr>
          <p:nvPr/>
        </p:nvSpPr>
        <p:spPr bwMode="auto">
          <a:xfrm>
            <a:off x="306388" y="4368800"/>
            <a:ext cx="671512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Small</a:t>
            </a:r>
          </a:p>
          <a:p>
            <a:r>
              <a:rPr lang="en-US" sz="1100" b="1"/>
              <a:t>intestine</a:t>
            </a:r>
          </a:p>
        </p:txBody>
      </p:sp>
      <p:sp>
        <p:nvSpPr>
          <p:cNvPr id="9225" name="TextBox 109"/>
          <p:cNvSpPr txBox="1">
            <a:spLocks noChangeArrowheads="1"/>
          </p:cNvSpPr>
          <p:nvPr/>
        </p:nvSpPr>
        <p:spPr bwMode="auto">
          <a:xfrm>
            <a:off x="306388" y="5384800"/>
            <a:ext cx="2635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(a)</a:t>
            </a:r>
          </a:p>
        </p:txBody>
      </p:sp>
      <p:sp>
        <p:nvSpPr>
          <p:cNvPr id="9226" name="TextBox 110"/>
          <p:cNvSpPr txBox="1">
            <a:spLocks noChangeArrowheads="1"/>
          </p:cNvSpPr>
          <p:nvPr/>
        </p:nvSpPr>
        <p:spPr bwMode="auto">
          <a:xfrm>
            <a:off x="4926013" y="5384800"/>
            <a:ext cx="2714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(b)</a:t>
            </a:r>
          </a:p>
        </p:txBody>
      </p:sp>
      <p:sp>
        <p:nvSpPr>
          <p:cNvPr id="9227" name="TextBox 111"/>
          <p:cNvSpPr txBox="1">
            <a:spLocks noChangeArrowheads="1"/>
          </p:cNvSpPr>
          <p:nvPr/>
        </p:nvSpPr>
        <p:spPr bwMode="auto">
          <a:xfrm>
            <a:off x="4284663" y="2209800"/>
            <a:ext cx="6889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Stomach</a:t>
            </a:r>
          </a:p>
        </p:txBody>
      </p:sp>
      <p:sp>
        <p:nvSpPr>
          <p:cNvPr id="9228" name="TextBox 112"/>
          <p:cNvSpPr txBox="1">
            <a:spLocks noChangeArrowheads="1"/>
          </p:cNvSpPr>
          <p:nvPr/>
        </p:nvSpPr>
        <p:spPr bwMode="auto">
          <a:xfrm>
            <a:off x="4284663" y="2501900"/>
            <a:ext cx="7270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Lesser</a:t>
            </a:r>
          </a:p>
          <a:p>
            <a:r>
              <a:rPr lang="en-US" sz="1100" b="1"/>
              <a:t>omentum</a:t>
            </a:r>
          </a:p>
        </p:txBody>
      </p:sp>
      <p:sp>
        <p:nvSpPr>
          <p:cNvPr id="9229" name="TextBox 113"/>
          <p:cNvSpPr txBox="1">
            <a:spLocks noChangeArrowheads="1"/>
          </p:cNvSpPr>
          <p:nvPr/>
        </p:nvSpPr>
        <p:spPr bwMode="auto">
          <a:xfrm>
            <a:off x="4248150" y="3168650"/>
            <a:ext cx="72707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Greater</a:t>
            </a:r>
          </a:p>
          <a:p>
            <a:r>
              <a:rPr lang="en-US" sz="1100" b="1"/>
              <a:t>omentum</a:t>
            </a:r>
          </a:p>
        </p:txBody>
      </p:sp>
      <p:sp>
        <p:nvSpPr>
          <p:cNvPr id="9230" name="TextBox 114"/>
          <p:cNvSpPr txBox="1">
            <a:spLocks noChangeArrowheads="1"/>
          </p:cNvSpPr>
          <p:nvPr/>
        </p:nvSpPr>
        <p:spPr bwMode="auto">
          <a:xfrm>
            <a:off x="4230688" y="3733800"/>
            <a:ext cx="6731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Jejunum</a:t>
            </a:r>
          </a:p>
        </p:txBody>
      </p:sp>
      <p:sp>
        <p:nvSpPr>
          <p:cNvPr id="9231" name="TextBox 115"/>
          <p:cNvSpPr txBox="1">
            <a:spLocks noChangeArrowheads="1"/>
          </p:cNvSpPr>
          <p:nvPr/>
        </p:nvSpPr>
        <p:spPr bwMode="auto">
          <a:xfrm>
            <a:off x="8099425" y="1663700"/>
            <a:ext cx="787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Greater</a:t>
            </a:r>
          </a:p>
          <a:p>
            <a:r>
              <a:rPr lang="en-US" sz="1100" b="1"/>
              <a:t>omentum</a:t>
            </a:r>
          </a:p>
          <a:p>
            <a:r>
              <a:rPr lang="en-US" sz="1100" b="1"/>
              <a:t>(retracted)</a:t>
            </a:r>
          </a:p>
        </p:txBody>
      </p:sp>
      <p:sp>
        <p:nvSpPr>
          <p:cNvPr id="9232" name="TextBox 116"/>
          <p:cNvSpPr txBox="1">
            <a:spLocks noChangeArrowheads="1"/>
          </p:cNvSpPr>
          <p:nvPr/>
        </p:nvSpPr>
        <p:spPr bwMode="auto">
          <a:xfrm>
            <a:off x="8099425" y="2222500"/>
            <a:ext cx="84613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Transverse</a:t>
            </a:r>
          </a:p>
          <a:p>
            <a:r>
              <a:rPr lang="en-US" sz="1100" b="1"/>
              <a:t>colon</a:t>
            </a:r>
          </a:p>
        </p:txBody>
      </p:sp>
      <p:sp>
        <p:nvSpPr>
          <p:cNvPr id="9233" name="TextBox 117"/>
          <p:cNvSpPr txBox="1">
            <a:spLocks noChangeArrowheads="1"/>
          </p:cNvSpPr>
          <p:nvPr/>
        </p:nvSpPr>
        <p:spPr bwMode="auto">
          <a:xfrm>
            <a:off x="8099425" y="2819400"/>
            <a:ext cx="830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Mesocolon</a:t>
            </a:r>
          </a:p>
        </p:txBody>
      </p:sp>
      <p:sp>
        <p:nvSpPr>
          <p:cNvPr id="9234" name="TextBox 118"/>
          <p:cNvSpPr txBox="1">
            <a:spLocks noChangeArrowheads="1"/>
          </p:cNvSpPr>
          <p:nvPr/>
        </p:nvSpPr>
        <p:spPr bwMode="auto">
          <a:xfrm>
            <a:off x="8099425" y="3149600"/>
            <a:ext cx="89376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Descending</a:t>
            </a:r>
          </a:p>
          <a:p>
            <a:r>
              <a:rPr lang="en-US" sz="1100" b="1"/>
              <a:t>colon</a:t>
            </a:r>
          </a:p>
        </p:txBody>
      </p:sp>
      <p:sp>
        <p:nvSpPr>
          <p:cNvPr id="9235" name="TextBox 119"/>
          <p:cNvSpPr txBox="1">
            <a:spLocks noChangeArrowheads="1"/>
          </p:cNvSpPr>
          <p:nvPr/>
        </p:nvSpPr>
        <p:spPr bwMode="auto">
          <a:xfrm>
            <a:off x="8099425" y="3594100"/>
            <a:ext cx="7889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Mesentery</a:t>
            </a:r>
          </a:p>
        </p:txBody>
      </p:sp>
      <p:sp>
        <p:nvSpPr>
          <p:cNvPr id="9236" name="TextBox 120"/>
          <p:cNvSpPr txBox="1">
            <a:spLocks noChangeArrowheads="1"/>
          </p:cNvSpPr>
          <p:nvPr/>
        </p:nvSpPr>
        <p:spPr bwMode="auto">
          <a:xfrm>
            <a:off x="8099425" y="4165600"/>
            <a:ext cx="64928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Sigmoid</a:t>
            </a:r>
          </a:p>
          <a:p>
            <a:r>
              <a:rPr lang="en-US" sz="1100" b="1"/>
              <a:t>colon</a:t>
            </a:r>
          </a:p>
        </p:txBody>
      </p:sp>
      <p:sp>
        <p:nvSpPr>
          <p:cNvPr id="9237" name="Line 19"/>
          <p:cNvSpPr>
            <a:spLocks noChangeShapeType="1"/>
          </p:cNvSpPr>
          <p:nvPr/>
        </p:nvSpPr>
        <p:spPr bwMode="auto">
          <a:xfrm flipH="1">
            <a:off x="3249613" y="2287588"/>
            <a:ext cx="990600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8" name="Line 20"/>
          <p:cNvSpPr>
            <a:spLocks noChangeShapeType="1"/>
          </p:cNvSpPr>
          <p:nvPr/>
        </p:nvSpPr>
        <p:spPr bwMode="auto">
          <a:xfrm flipH="1">
            <a:off x="2625725" y="2598738"/>
            <a:ext cx="1614488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9" name="Line 22"/>
          <p:cNvSpPr>
            <a:spLocks noChangeShapeType="1"/>
          </p:cNvSpPr>
          <p:nvPr/>
        </p:nvSpPr>
        <p:spPr bwMode="auto">
          <a:xfrm flipH="1">
            <a:off x="3176588" y="3249613"/>
            <a:ext cx="1044575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0" name="Line 23"/>
          <p:cNvSpPr>
            <a:spLocks noChangeShapeType="1"/>
          </p:cNvSpPr>
          <p:nvPr/>
        </p:nvSpPr>
        <p:spPr bwMode="auto">
          <a:xfrm flipH="1">
            <a:off x="7364413" y="3252788"/>
            <a:ext cx="700087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1" name="Line 24"/>
          <p:cNvSpPr>
            <a:spLocks noChangeShapeType="1"/>
          </p:cNvSpPr>
          <p:nvPr/>
        </p:nvSpPr>
        <p:spPr bwMode="auto">
          <a:xfrm flipH="1">
            <a:off x="4857750" y="3819525"/>
            <a:ext cx="415925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2" name="Line 25"/>
          <p:cNvSpPr>
            <a:spLocks noChangeShapeType="1"/>
          </p:cNvSpPr>
          <p:nvPr/>
        </p:nvSpPr>
        <p:spPr bwMode="auto">
          <a:xfrm flipH="1">
            <a:off x="701675" y="2057400"/>
            <a:ext cx="10604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3" name="Line 26"/>
          <p:cNvSpPr>
            <a:spLocks noChangeShapeType="1"/>
          </p:cNvSpPr>
          <p:nvPr/>
        </p:nvSpPr>
        <p:spPr bwMode="auto">
          <a:xfrm flipH="1">
            <a:off x="1103313" y="2368550"/>
            <a:ext cx="750887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4" name="Line 27"/>
          <p:cNvSpPr>
            <a:spLocks noChangeShapeType="1"/>
          </p:cNvSpPr>
          <p:nvPr/>
        </p:nvSpPr>
        <p:spPr bwMode="auto">
          <a:xfrm flipH="1">
            <a:off x="1081088" y="3587750"/>
            <a:ext cx="600075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5" name="Line 28"/>
          <p:cNvSpPr>
            <a:spLocks noChangeShapeType="1"/>
          </p:cNvSpPr>
          <p:nvPr/>
        </p:nvSpPr>
        <p:spPr bwMode="auto">
          <a:xfrm flipH="1">
            <a:off x="762000" y="4448175"/>
            <a:ext cx="17462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6" name="Line 29"/>
          <p:cNvSpPr>
            <a:spLocks noChangeShapeType="1"/>
          </p:cNvSpPr>
          <p:nvPr/>
        </p:nvSpPr>
        <p:spPr bwMode="auto">
          <a:xfrm flipH="1">
            <a:off x="6775450" y="2917825"/>
            <a:ext cx="1276350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 flipH="1">
            <a:off x="6630988" y="2300288"/>
            <a:ext cx="1400175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8" name="Line 32"/>
          <p:cNvSpPr>
            <a:spLocks noChangeShapeType="1"/>
          </p:cNvSpPr>
          <p:nvPr/>
        </p:nvSpPr>
        <p:spPr bwMode="auto">
          <a:xfrm flipH="1">
            <a:off x="6232525" y="3684588"/>
            <a:ext cx="1819275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9" name="Line 33"/>
          <p:cNvSpPr>
            <a:spLocks noChangeShapeType="1"/>
          </p:cNvSpPr>
          <p:nvPr/>
        </p:nvSpPr>
        <p:spPr bwMode="auto">
          <a:xfrm flipH="1">
            <a:off x="7231063" y="4251325"/>
            <a:ext cx="820737" cy="1588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0" name="Line 34"/>
          <p:cNvSpPr>
            <a:spLocks noChangeShapeType="1"/>
          </p:cNvSpPr>
          <p:nvPr/>
        </p:nvSpPr>
        <p:spPr bwMode="auto">
          <a:xfrm flipH="1">
            <a:off x="6775450" y="1744663"/>
            <a:ext cx="1276350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1" name="Line 19"/>
          <p:cNvSpPr>
            <a:spLocks noChangeShapeType="1"/>
          </p:cNvSpPr>
          <p:nvPr/>
        </p:nvSpPr>
        <p:spPr bwMode="auto">
          <a:xfrm flipH="1">
            <a:off x="3254375" y="2287588"/>
            <a:ext cx="9906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2" name="Line 20"/>
          <p:cNvSpPr>
            <a:spLocks noChangeShapeType="1"/>
          </p:cNvSpPr>
          <p:nvPr/>
        </p:nvSpPr>
        <p:spPr bwMode="auto">
          <a:xfrm flipH="1">
            <a:off x="2630488" y="2598738"/>
            <a:ext cx="161448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3" name="Line 22"/>
          <p:cNvSpPr>
            <a:spLocks noChangeShapeType="1"/>
          </p:cNvSpPr>
          <p:nvPr/>
        </p:nvSpPr>
        <p:spPr bwMode="auto">
          <a:xfrm flipH="1">
            <a:off x="3181350" y="3249613"/>
            <a:ext cx="10445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4" name="Line 23"/>
          <p:cNvSpPr>
            <a:spLocks noChangeShapeType="1"/>
          </p:cNvSpPr>
          <p:nvPr/>
        </p:nvSpPr>
        <p:spPr bwMode="auto">
          <a:xfrm flipH="1">
            <a:off x="7369175" y="3252788"/>
            <a:ext cx="70008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5" name="Line 24"/>
          <p:cNvSpPr>
            <a:spLocks noChangeShapeType="1"/>
          </p:cNvSpPr>
          <p:nvPr/>
        </p:nvSpPr>
        <p:spPr bwMode="auto">
          <a:xfrm flipH="1">
            <a:off x="4860925" y="3819525"/>
            <a:ext cx="4159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6" name="Line 25"/>
          <p:cNvSpPr>
            <a:spLocks noChangeShapeType="1"/>
          </p:cNvSpPr>
          <p:nvPr/>
        </p:nvSpPr>
        <p:spPr bwMode="auto">
          <a:xfrm flipH="1">
            <a:off x="704850" y="2057400"/>
            <a:ext cx="10604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7" name="Line 26"/>
          <p:cNvSpPr>
            <a:spLocks noChangeShapeType="1"/>
          </p:cNvSpPr>
          <p:nvPr/>
        </p:nvSpPr>
        <p:spPr bwMode="auto">
          <a:xfrm flipH="1">
            <a:off x="1108075" y="2368550"/>
            <a:ext cx="75088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8" name="Line 27"/>
          <p:cNvSpPr>
            <a:spLocks noChangeShapeType="1"/>
          </p:cNvSpPr>
          <p:nvPr/>
        </p:nvSpPr>
        <p:spPr bwMode="auto">
          <a:xfrm flipH="1">
            <a:off x="1085850" y="3587750"/>
            <a:ext cx="6000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59" name="Line 28"/>
          <p:cNvSpPr>
            <a:spLocks noChangeShapeType="1"/>
          </p:cNvSpPr>
          <p:nvPr/>
        </p:nvSpPr>
        <p:spPr bwMode="auto">
          <a:xfrm flipH="1">
            <a:off x="765175" y="4448175"/>
            <a:ext cx="17462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60" name="Line 29"/>
          <p:cNvSpPr>
            <a:spLocks noChangeShapeType="1"/>
          </p:cNvSpPr>
          <p:nvPr/>
        </p:nvSpPr>
        <p:spPr bwMode="auto">
          <a:xfrm flipH="1">
            <a:off x="6780213" y="2917825"/>
            <a:ext cx="12763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61" name="Line 31"/>
          <p:cNvSpPr>
            <a:spLocks noChangeShapeType="1"/>
          </p:cNvSpPr>
          <p:nvPr/>
        </p:nvSpPr>
        <p:spPr bwMode="auto">
          <a:xfrm flipH="1">
            <a:off x="6635750" y="2300288"/>
            <a:ext cx="14001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62" name="Line 32"/>
          <p:cNvSpPr>
            <a:spLocks noChangeShapeType="1"/>
          </p:cNvSpPr>
          <p:nvPr/>
        </p:nvSpPr>
        <p:spPr bwMode="auto">
          <a:xfrm flipH="1">
            <a:off x="6237288" y="3684588"/>
            <a:ext cx="18192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63" name="Line 33"/>
          <p:cNvSpPr>
            <a:spLocks noChangeShapeType="1"/>
          </p:cNvSpPr>
          <p:nvPr/>
        </p:nvSpPr>
        <p:spPr bwMode="auto">
          <a:xfrm flipH="1">
            <a:off x="7235825" y="4251325"/>
            <a:ext cx="82073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64" name="Line 34"/>
          <p:cNvSpPr>
            <a:spLocks noChangeShapeType="1"/>
          </p:cNvSpPr>
          <p:nvPr/>
        </p:nvSpPr>
        <p:spPr bwMode="auto">
          <a:xfrm flipH="1">
            <a:off x="6780213" y="1744663"/>
            <a:ext cx="12763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09" descr="sal03717_25_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3100" y="254000"/>
            <a:ext cx="5256213" cy="652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Line 13"/>
          <p:cNvSpPr>
            <a:spLocks noChangeShapeType="1"/>
          </p:cNvSpPr>
          <p:nvPr/>
        </p:nvSpPr>
        <p:spPr bwMode="auto">
          <a:xfrm>
            <a:off x="3030538" y="971550"/>
            <a:ext cx="169227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Freeform 14"/>
          <p:cNvSpPr>
            <a:spLocks/>
          </p:cNvSpPr>
          <p:nvPr/>
        </p:nvSpPr>
        <p:spPr bwMode="auto">
          <a:xfrm>
            <a:off x="4697413" y="944563"/>
            <a:ext cx="85725" cy="52387"/>
          </a:xfrm>
          <a:custGeom>
            <a:avLst/>
            <a:gdLst>
              <a:gd name="T0" fmla="*/ 2147483647 w 54"/>
              <a:gd name="T1" fmla="*/ 2147483647 h 33"/>
              <a:gd name="T2" fmla="*/ 0 w 54"/>
              <a:gd name="T3" fmla="*/ 0 h 33"/>
              <a:gd name="T4" fmla="*/ 0 w 54"/>
              <a:gd name="T5" fmla="*/ 0 h 33"/>
              <a:gd name="T6" fmla="*/ 0 w 54"/>
              <a:gd name="T7" fmla="*/ 0 h 33"/>
              <a:gd name="T8" fmla="*/ 2147483647 w 54"/>
              <a:gd name="T9" fmla="*/ 2147483647 h 33"/>
              <a:gd name="T10" fmla="*/ 2147483647 w 54"/>
              <a:gd name="T11" fmla="*/ 2147483647 h 33"/>
              <a:gd name="T12" fmla="*/ 2147483647 w 54"/>
              <a:gd name="T13" fmla="*/ 2147483647 h 33"/>
              <a:gd name="T14" fmla="*/ 2147483647 w 54"/>
              <a:gd name="T15" fmla="*/ 2147483647 h 33"/>
              <a:gd name="T16" fmla="*/ 0 w 54"/>
              <a:gd name="T17" fmla="*/ 2147483647 h 33"/>
              <a:gd name="T18" fmla="*/ 0 w 54"/>
              <a:gd name="T19" fmla="*/ 2147483647 h 33"/>
              <a:gd name="T20" fmla="*/ 2147483647 w 54"/>
              <a:gd name="T21" fmla="*/ 2147483647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4"/>
              <a:gd name="T34" fmla="*/ 0 h 33"/>
              <a:gd name="T35" fmla="*/ 54 w 54"/>
              <a:gd name="T36" fmla="*/ 33 h 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4" h="33">
                <a:moveTo>
                  <a:pt x="10" y="17"/>
                </a:moveTo>
                <a:lnTo>
                  <a:pt x="0" y="0"/>
                </a:lnTo>
                <a:lnTo>
                  <a:pt x="24" y="8"/>
                </a:lnTo>
                <a:lnTo>
                  <a:pt x="54" y="17"/>
                </a:lnTo>
                <a:lnTo>
                  <a:pt x="24" y="26"/>
                </a:lnTo>
                <a:lnTo>
                  <a:pt x="0" y="33"/>
                </a:lnTo>
                <a:lnTo>
                  <a:pt x="0" y="32"/>
                </a:lnTo>
                <a:lnTo>
                  <a:pt x="1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7" name="Line 15"/>
          <p:cNvSpPr>
            <a:spLocks noChangeShapeType="1"/>
          </p:cNvSpPr>
          <p:nvPr/>
        </p:nvSpPr>
        <p:spPr bwMode="auto">
          <a:xfrm>
            <a:off x="3813175" y="2343150"/>
            <a:ext cx="40481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8" name="Freeform 16"/>
          <p:cNvSpPr>
            <a:spLocks/>
          </p:cNvSpPr>
          <p:nvPr/>
        </p:nvSpPr>
        <p:spPr bwMode="auto">
          <a:xfrm>
            <a:off x="4194175" y="2316163"/>
            <a:ext cx="85725" cy="52387"/>
          </a:xfrm>
          <a:custGeom>
            <a:avLst/>
            <a:gdLst>
              <a:gd name="T0" fmla="*/ 2147483647 w 54"/>
              <a:gd name="T1" fmla="*/ 2147483647 h 33"/>
              <a:gd name="T2" fmla="*/ 0 w 54"/>
              <a:gd name="T3" fmla="*/ 2147483647 h 33"/>
              <a:gd name="T4" fmla="*/ 0 w 54"/>
              <a:gd name="T5" fmla="*/ 0 h 33"/>
              <a:gd name="T6" fmla="*/ 0 w 54"/>
              <a:gd name="T7" fmla="*/ 0 h 33"/>
              <a:gd name="T8" fmla="*/ 2147483647 w 54"/>
              <a:gd name="T9" fmla="*/ 2147483647 h 33"/>
              <a:gd name="T10" fmla="*/ 2147483647 w 54"/>
              <a:gd name="T11" fmla="*/ 2147483647 h 33"/>
              <a:gd name="T12" fmla="*/ 2147483647 w 54"/>
              <a:gd name="T13" fmla="*/ 2147483647 h 33"/>
              <a:gd name="T14" fmla="*/ 2147483647 w 54"/>
              <a:gd name="T15" fmla="*/ 2147483647 h 33"/>
              <a:gd name="T16" fmla="*/ 0 w 54"/>
              <a:gd name="T17" fmla="*/ 2147483647 h 33"/>
              <a:gd name="T18" fmla="*/ 0 w 54"/>
              <a:gd name="T19" fmla="*/ 2147483647 h 33"/>
              <a:gd name="T20" fmla="*/ 2147483647 w 54"/>
              <a:gd name="T21" fmla="*/ 2147483647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4"/>
              <a:gd name="T34" fmla="*/ 0 h 33"/>
              <a:gd name="T35" fmla="*/ 54 w 54"/>
              <a:gd name="T36" fmla="*/ 33 h 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4" h="33">
                <a:moveTo>
                  <a:pt x="9" y="17"/>
                </a:moveTo>
                <a:lnTo>
                  <a:pt x="0" y="2"/>
                </a:lnTo>
                <a:lnTo>
                  <a:pt x="0" y="0"/>
                </a:lnTo>
                <a:lnTo>
                  <a:pt x="24" y="8"/>
                </a:lnTo>
                <a:lnTo>
                  <a:pt x="54" y="17"/>
                </a:lnTo>
                <a:lnTo>
                  <a:pt x="24" y="26"/>
                </a:lnTo>
                <a:lnTo>
                  <a:pt x="0" y="33"/>
                </a:lnTo>
                <a:lnTo>
                  <a:pt x="9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19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5038" y="5457825"/>
            <a:ext cx="71437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Freeform 18"/>
          <p:cNvSpPr>
            <a:spLocks/>
          </p:cNvSpPr>
          <p:nvPr/>
        </p:nvSpPr>
        <p:spPr bwMode="auto">
          <a:xfrm>
            <a:off x="4030663" y="5492750"/>
            <a:ext cx="71437" cy="390525"/>
          </a:xfrm>
          <a:custGeom>
            <a:avLst/>
            <a:gdLst>
              <a:gd name="T0" fmla="*/ 2147483647 w 45"/>
              <a:gd name="T1" fmla="*/ 2147483647 h 246"/>
              <a:gd name="T2" fmla="*/ 2147483647 w 45"/>
              <a:gd name="T3" fmla="*/ 0 h 246"/>
              <a:gd name="T4" fmla="*/ 0 w 45"/>
              <a:gd name="T5" fmla="*/ 0 h 246"/>
              <a:gd name="T6" fmla="*/ 0 60000 65536"/>
              <a:gd name="T7" fmla="*/ 0 60000 65536"/>
              <a:gd name="T8" fmla="*/ 0 60000 65536"/>
              <a:gd name="T9" fmla="*/ 0 w 45"/>
              <a:gd name="T10" fmla="*/ 0 h 246"/>
              <a:gd name="T11" fmla="*/ 45 w 45"/>
              <a:gd name="T12" fmla="*/ 246 h 24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" h="246">
                <a:moveTo>
                  <a:pt x="45" y="246"/>
                </a:moveTo>
                <a:lnTo>
                  <a:pt x="45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1" name="Freeform 19"/>
          <p:cNvSpPr>
            <a:spLocks/>
          </p:cNvSpPr>
          <p:nvPr/>
        </p:nvSpPr>
        <p:spPr bwMode="auto">
          <a:xfrm>
            <a:off x="3951288" y="5100638"/>
            <a:ext cx="76200" cy="792162"/>
          </a:xfrm>
          <a:custGeom>
            <a:avLst/>
            <a:gdLst>
              <a:gd name="T0" fmla="*/ 0 w 48"/>
              <a:gd name="T1" fmla="*/ 0 h 492"/>
              <a:gd name="T2" fmla="*/ 2147483647 w 48"/>
              <a:gd name="T3" fmla="*/ 0 h 492"/>
              <a:gd name="T4" fmla="*/ 2147483647 w 48"/>
              <a:gd name="T5" fmla="*/ 2147483647 h 492"/>
              <a:gd name="T6" fmla="*/ 0 w 48"/>
              <a:gd name="T7" fmla="*/ 2147483647 h 492"/>
              <a:gd name="T8" fmla="*/ 0 60000 65536"/>
              <a:gd name="T9" fmla="*/ 0 60000 65536"/>
              <a:gd name="T10" fmla="*/ 0 60000 65536"/>
              <a:gd name="T11" fmla="*/ 0 60000 65536"/>
              <a:gd name="T12" fmla="*/ 0 w 48"/>
              <a:gd name="T13" fmla="*/ 0 h 492"/>
              <a:gd name="T14" fmla="*/ 48 w 48"/>
              <a:gd name="T15" fmla="*/ 492 h 4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" h="492">
                <a:moveTo>
                  <a:pt x="0" y="0"/>
                </a:moveTo>
                <a:lnTo>
                  <a:pt x="48" y="0"/>
                </a:lnTo>
                <a:lnTo>
                  <a:pt x="48" y="492"/>
                </a:lnTo>
                <a:lnTo>
                  <a:pt x="0" y="49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2" name="Line 20"/>
          <p:cNvSpPr>
            <a:spLocks noChangeShapeType="1"/>
          </p:cNvSpPr>
          <p:nvPr/>
        </p:nvSpPr>
        <p:spPr bwMode="auto">
          <a:xfrm>
            <a:off x="2617788" y="5522913"/>
            <a:ext cx="2095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3" name="Freeform 21"/>
          <p:cNvSpPr>
            <a:spLocks/>
          </p:cNvSpPr>
          <p:nvPr/>
        </p:nvSpPr>
        <p:spPr bwMode="auto">
          <a:xfrm>
            <a:off x="2803525" y="5497513"/>
            <a:ext cx="85725" cy="52387"/>
          </a:xfrm>
          <a:custGeom>
            <a:avLst/>
            <a:gdLst>
              <a:gd name="T0" fmla="*/ 2147483647 w 54"/>
              <a:gd name="T1" fmla="*/ 2147483647 h 33"/>
              <a:gd name="T2" fmla="*/ 0 w 54"/>
              <a:gd name="T3" fmla="*/ 2147483647 h 33"/>
              <a:gd name="T4" fmla="*/ 0 w 54"/>
              <a:gd name="T5" fmla="*/ 0 h 33"/>
              <a:gd name="T6" fmla="*/ 0 w 54"/>
              <a:gd name="T7" fmla="*/ 0 h 33"/>
              <a:gd name="T8" fmla="*/ 2147483647 w 54"/>
              <a:gd name="T9" fmla="*/ 2147483647 h 33"/>
              <a:gd name="T10" fmla="*/ 2147483647 w 54"/>
              <a:gd name="T11" fmla="*/ 2147483647 h 33"/>
              <a:gd name="T12" fmla="*/ 2147483647 w 54"/>
              <a:gd name="T13" fmla="*/ 2147483647 h 33"/>
              <a:gd name="T14" fmla="*/ 2147483647 w 54"/>
              <a:gd name="T15" fmla="*/ 2147483647 h 33"/>
              <a:gd name="T16" fmla="*/ 0 w 54"/>
              <a:gd name="T17" fmla="*/ 2147483647 h 33"/>
              <a:gd name="T18" fmla="*/ 0 w 54"/>
              <a:gd name="T19" fmla="*/ 2147483647 h 33"/>
              <a:gd name="T20" fmla="*/ 2147483647 w 54"/>
              <a:gd name="T21" fmla="*/ 2147483647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4"/>
              <a:gd name="T34" fmla="*/ 0 h 33"/>
              <a:gd name="T35" fmla="*/ 54 w 54"/>
              <a:gd name="T36" fmla="*/ 33 h 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4" h="33">
                <a:moveTo>
                  <a:pt x="9" y="16"/>
                </a:moveTo>
                <a:lnTo>
                  <a:pt x="0" y="1"/>
                </a:lnTo>
                <a:lnTo>
                  <a:pt x="0" y="0"/>
                </a:lnTo>
                <a:lnTo>
                  <a:pt x="24" y="7"/>
                </a:lnTo>
                <a:lnTo>
                  <a:pt x="54" y="16"/>
                </a:lnTo>
                <a:lnTo>
                  <a:pt x="24" y="25"/>
                </a:lnTo>
                <a:lnTo>
                  <a:pt x="0" y="33"/>
                </a:lnTo>
                <a:lnTo>
                  <a:pt x="9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4" name="Line 22"/>
          <p:cNvSpPr>
            <a:spLocks noChangeShapeType="1"/>
          </p:cNvSpPr>
          <p:nvPr/>
        </p:nvSpPr>
        <p:spPr bwMode="auto">
          <a:xfrm>
            <a:off x="2608263" y="5208588"/>
            <a:ext cx="3000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5" name="Freeform 23"/>
          <p:cNvSpPr>
            <a:spLocks/>
          </p:cNvSpPr>
          <p:nvPr/>
        </p:nvSpPr>
        <p:spPr bwMode="auto">
          <a:xfrm>
            <a:off x="2884488" y="5183188"/>
            <a:ext cx="85725" cy="52387"/>
          </a:xfrm>
          <a:custGeom>
            <a:avLst/>
            <a:gdLst>
              <a:gd name="T0" fmla="*/ 2147483647 w 54"/>
              <a:gd name="T1" fmla="*/ 2147483647 h 33"/>
              <a:gd name="T2" fmla="*/ 0 w 54"/>
              <a:gd name="T3" fmla="*/ 2147483647 h 33"/>
              <a:gd name="T4" fmla="*/ 0 w 54"/>
              <a:gd name="T5" fmla="*/ 0 h 33"/>
              <a:gd name="T6" fmla="*/ 0 w 54"/>
              <a:gd name="T7" fmla="*/ 0 h 33"/>
              <a:gd name="T8" fmla="*/ 2147483647 w 54"/>
              <a:gd name="T9" fmla="*/ 2147483647 h 33"/>
              <a:gd name="T10" fmla="*/ 2147483647 w 54"/>
              <a:gd name="T11" fmla="*/ 2147483647 h 33"/>
              <a:gd name="T12" fmla="*/ 2147483647 w 54"/>
              <a:gd name="T13" fmla="*/ 2147483647 h 33"/>
              <a:gd name="T14" fmla="*/ 2147483647 w 54"/>
              <a:gd name="T15" fmla="*/ 2147483647 h 33"/>
              <a:gd name="T16" fmla="*/ 0 w 54"/>
              <a:gd name="T17" fmla="*/ 2147483647 h 33"/>
              <a:gd name="T18" fmla="*/ 0 w 54"/>
              <a:gd name="T19" fmla="*/ 2147483647 h 33"/>
              <a:gd name="T20" fmla="*/ 2147483647 w 54"/>
              <a:gd name="T21" fmla="*/ 2147483647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4"/>
              <a:gd name="T34" fmla="*/ 0 h 33"/>
              <a:gd name="T35" fmla="*/ 54 w 54"/>
              <a:gd name="T36" fmla="*/ 33 h 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4" h="33">
                <a:moveTo>
                  <a:pt x="9" y="16"/>
                </a:moveTo>
                <a:lnTo>
                  <a:pt x="0" y="1"/>
                </a:lnTo>
                <a:lnTo>
                  <a:pt x="0" y="0"/>
                </a:lnTo>
                <a:lnTo>
                  <a:pt x="24" y="7"/>
                </a:lnTo>
                <a:lnTo>
                  <a:pt x="54" y="16"/>
                </a:lnTo>
                <a:lnTo>
                  <a:pt x="24" y="25"/>
                </a:lnTo>
                <a:lnTo>
                  <a:pt x="0" y="33"/>
                </a:lnTo>
                <a:lnTo>
                  <a:pt x="9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6" name="Line 24"/>
          <p:cNvSpPr>
            <a:spLocks noChangeShapeType="1"/>
          </p:cNvSpPr>
          <p:nvPr/>
        </p:nvSpPr>
        <p:spPr bwMode="auto">
          <a:xfrm>
            <a:off x="2636838" y="5984875"/>
            <a:ext cx="33813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7" name="Freeform 25"/>
          <p:cNvSpPr>
            <a:spLocks/>
          </p:cNvSpPr>
          <p:nvPr/>
        </p:nvSpPr>
        <p:spPr bwMode="auto">
          <a:xfrm>
            <a:off x="2951163" y="5959475"/>
            <a:ext cx="85725" cy="52388"/>
          </a:xfrm>
          <a:custGeom>
            <a:avLst/>
            <a:gdLst>
              <a:gd name="T0" fmla="*/ 2147483647 w 54"/>
              <a:gd name="T1" fmla="*/ 2147483647 h 33"/>
              <a:gd name="T2" fmla="*/ 0 w 54"/>
              <a:gd name="T3" fmla="*/ 2147483647 h 33"/>
              <a:gd name="T4" fmla="*/ 0 w 54"/>
              <a:gd name="T5" fmla="*/ 0 h 33"/>
              <a:gd name="T6" fmla="*/ 0 w 54"/>
              <a:gd name="T7" fmla="*/ 0 h 33"/>
              <a:gd name="T8" fmla="*/ 2147483647 w 54"/>
              <a:gd name="T9" fmla="*/ 2147483647 h 33"/>
              <a:gd name="T10" fmla="*/ 2147483647 w 54"/>
              <a:gd name="T11" fmla="*/ 2147483647 h 33"/>
              <a:gd name="T12" fmla="*/ 2147483647 w 54"/>
              <a:gd name="T13" fmla="*/ 2147483647 h 33"/>
              <a:gd name="T14" fmla="*/ 2147483647 w 54"/>
              <a:gd name="T15" fmla="*/ 2147483647 h 33"/>
              <a:gd name="T16" fmla="*/ 0 w 54"/>
              <a:gd name="T17" fmla="*/ 2147483647 h 33"/>
              <a:gd name="T18" fmla="*/ 0 w 54"/>
              <a:gd name="T19" fmla="*/ 2147483647 h 33"/>
              <a:gd name="T20" fmla="*/ 2147483647 w 54"/>
              <a:gd name="T21" fmla="*/ 2147483647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4"/>
              <a:gd name="T34" fmla="*/ 0 h 33"/>
              <a:gd name="T35" fmla="*/ 54 w 54"/>
              <a:gd name="T36" fmla="*/ 33 h 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4" h="33">
                <a:moveTo>
                  <a:pt x="9" y="16"/>
                </a:moveTo>
                <a:lnTo>
                  <a:pt x="0" y="1"/>
                </a:lnTo>
                <a:lnTo>
                  <a:pt x="0" y="0"/>
                </a:lnTo>
                <a:lnTo>
                  <a:pt x="24" y="7"/>
                </a:lnTo>
                <a:lnTo>
                  <a:pt x="54" y="16"/>
                </a:lnTo>
                <a:lnTo>
                  <a:pt x="24" y="25"/>
                </a:lnTo>
                <a:lnTo>
                  <a:pt x="0" y="33"/>
                </a:lnTo>
                <a:lnTo>
                  <a:pt x="9" y="16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8" name="Freeform 26"/>
          <p:cNvSpPr>
            <a:spLocks/>
          </p:cNvSpPr>
          <p:nvPr/>
        </p:nvSpPr>
        <p:spPr bwMode="auto">
          <a:xfrm>
            <a:off x="4075113" y="5845175"/>
            <a:ext cx="52387" cy="85725"/>
          </a:xfrm>
          <a:custGeom>
            <a:avLst/>
            <a:gdLst>
              <a:gd name="T0" fmla="*/ 2147483647 w 33"/>
              <a:gd name="T1" fmla="*/ 2147483647 h 54"/>
              <a:gd name="T2" fmla="*/ 2147483647 w 33"/>
              <a:gd name="T3" fmla="*/ 0 h 54"/>
              <a:gd name="T4" fmla="*/ 2147483647 w 33"/>
              <a:gd name="T5" fmla="*/ 0 h 54"/>
              <a:gd name="T6" fmla="*/ 2147483647 w 33"/>
              <a:gd name="T7" fmla="*/ 0 h 54"/>
              <a:gd name="T8" fmla="*/ 2147483647 w 33"/>
              <a:gd name="T9" fmla="*/ 2147483647 h 54"/>
              <a:gd name="T10" fmla="*/ 2147483647 w 33"/>
              <a:gd name="T11" fmla="*/ 2147483647 h 54"/>
              <a:gd name="T12" fmla="*/ 2147483647 w 33"/>
              <a:gd name="T13" fmla="*/ 2147483647 h 54"/>
              <a:gd name="T14" fmla="*/ 2147483647 w 33"/>
              <a:gd name="T15" fmla="*/ 2147483647 h 54"/>
              <a:gd name="T16" fmla="*/ 0 w 33"/>
              <a:gd name="T17" fmla="*/ 0 h 54"/>
              <a:gd name="T18" fmla="*/ 0 w 33"/>
              <a:gd name="T19" fmla="*/ 0 h 54"/>
              <a:gd name="T20" fmla="*/ 2147483647 w 33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"/>
              <a:gd name="T34" fmla="*/ 0 h 54"/>
              <a:gd name="T35" fmla="*/ 33 w 33"/>
              <a:gd name="T36" fmla="*/ 54 h 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" h="54">
                <a:moveTo>
                  <a:pt x="17" y="9"/>
                </a:moveTo>
                <a:lnTo>
                  <a:pt x="33" y="0"/>
                </a:lnTo>
                <a:lnTo>
                  <a:pt x="26" y="24"/>
                </a:lnTo>
                <a:lnTo>
                  <a:pt x="17" y="54"/>
                </a:lnTo>
                <a:lnTo>
                  <a:pt x="8" y="24"/>
                </a:lnTo>
                <a:lnTo>
                  <a:pt x="0" y="0"/>
                </a:lnTo>
                <a:lnTo>
                  <a:pt x="17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9" name="Freeform 27"/>
          <p:cNvSpPr>
            <a:spLocks/>
          </p:cNvSpPr>
          <p:nvPr/>
        </p:nvSpPr>
        <p:spPr bwMode="auto">
          <a:xfrm>
            <a:off x="3776663" y="517525"/>
            <a:ext cx="352425" cy="114300"/>
          </a:xfrm>
          <a:custGeom>
            <a:avLst/>
            <a:gdLst>
              <a:gd name="T0" fmla="*/ 0 w 222"/>
              <a:gd name="T1" fmla="*/ 2147483647 h 72"/>
              <a:gd name="T2" fmla="*/ 2147483647 w 222"/>
              <a:gd name="T3" fmla="*/ 0 h 72"/>
              <a:gd name="T4" fmla="*/ 2147483647 w 222"/>
              <a:gd name="T5" fmla="*/ 0 h 72"/>
              <a:gd name="T6" fmla="*/ 0 60000 65536"/>
              <a:gd name="T7" fmla="*/ 0 60000 65536"/>
              <a:gd name="T8" fmla="*/ 0 60000 65536"/>
              <a:gd name="T9" fmla="*/ 0 w 222"/>
              <a:gd name="T10" fmla="*/ 0 h 72"/>
              <a:gd name="T11" fmla="*/ 222 w 222"/>
              <a:gd name="T12" fmla="*/ 72 h 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" h="72">
                <a:moveTo>
                  <a:pt x="0" y="72"/>
                </a:moveTo>
                <a:lnTo>
                  <a:pt x="132" y="0"/>
                </a:lnTo>
                <a:lnTo>
                  <a:pt x="222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0" name="Freeform 28"/>
          <p:cNvSpPr>
            <a:spLocks/>
          </p:cNvSpPr>
          <p:nvPr/>
        </p:nvSpPr>
        <p:spPr bwMode="auto">
          <a:xfrm>
            <a:off x="3781425" y="612775"/>
            <a:ext cx="338138" cy="90488"/>
          </a:xfrm>
          <a:custGeom>
            <a:avLst/>
            <a:gdLst>
              <a:gd name="T0" fmla="*/ 2147483647 w 213"/>
              <a:gd name="T1" fmla="*/ 0 h 57"/>
              <a:gd name="T2" fmla="*/ 2147483647 w 213"/>
              <a:gd name="T3" fmla="*/ 0 h 57"/>
              <a:gd name="T4" fmla="*/ 0 w 213"/>
              <a:gd name="T5" fmla="*/ 2147483647 h 57"/>
              <a:gd name="T6" fmla="*/ 0 60000 65536"/>
              <a:gd name="T7" fmla="*/ 0 60000 65536"/>
              <a:gd name="T8" fmla="*/ 0 60000 65536"/>
              <a:gd name="T9" fmla="*/ 0 w 213"/>
              <a:gd name="T10" fmla="*/ 0 h 57"/>
              <a:gd name="T11" fmla="*/ 213 w 213"/>
              <a:gd name="T12" fmla="*/ 57 h 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" h="57">
                <a:moveTo>
                  <a:pt x="213" y="0"/>
                </a:moveTo>
                <a:lnTo>
                  <a:pt x="153" y="0"/>
                </a:lnTo>
                <a:lnTo>
                  <a:pt x="0" y="57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1" name="Freeform 29"/>
          <p:cNvSpPr>
            <a:spLocks/>
          </p:cNvSpPr>
          <p:nvPr/>
        </p:nvSpPr>
        <p:spPr bwMode="auto">
          <a:xfrm>
            <a:off x="2490788" y="2112963"/>
            <a:ext cx="203200" cy="85725"/>
          </a:xfrm>
          <a:custGeom>
            <a:avLst/>
            <a:gdLst>
              <a:gd name="T0" fmla="*/ 0 w 128"/>
              <a:gd name="T1" fmla="*/ 2147483647 h 54"/>
              <a:gd name="T2" fmla="*/ 2147483647 w 128"/>
              <a:gd name="T3" fmla="*/ 0 h 54"/>
              <a:gd name="T4" fmla="*/ 2147483647 w 128"/>
              <a:gd name="T5" fmla="*/ 0 h 54"/>
              <a:gd name="T6" fmla="*/ 0 60000 65536"/>
              <a:gd name="T7" fmla="*/ 0 60000 65536"/>
              <a:gd name="T8" fmla="*/ 0 60000 65536"/>
              <a:gd name="T9" fmla="*/ 0 w 128"/>
              <a:gd name="T10" fmla="*/ 0 h 54"/>
              <a:gd name="T11" fmla="*/ 128 w 128"/>
              <a:gd name="T12" fmla="*/ 54 h 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8" h="54">
                <a:moveTo>
                  <a:pt x="0" y="54"/>
                </a:moveTo>
                <a:lnTo>
                  <a:pt x="84" y="0"/>
                </a:lnTo>
                <a:lnTo>
                  <a:pt x="128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2" name="Freeform 30"/>
          <p:cNvSpPr>
            <a:spLocks/>
          </p:cNvSpPr>
          <p:nvPr/>
        </p:nvSpPr>
        <p:spPr bwMode="auto">
          <a:xfrm>
            <a:off x="3440113" y="2057400"/>
            <a:ext cx="234950" cy="85725"/>
          </a:xfrm>
          <a:custGeom>
            <a:avLst/>
            <a:gdLst>
              <a:gd name="T0" fmla="*/ 0 w 148"/>
              <a:gd name="T1" fmla="*/ 2147483647 h 54"/>
              <a:gd name="T2" fmla="*/ 2147483647 w 148"/>
              <a:gd name="T3" fmla="*/ 0 h 54"/>
              <a:gd name="T4" fmla="*/ 2147483647 w 148"/>
              <a:gd name="T5" fmla="*/ 0 h 54"/>
              <a:gd name="T6" fmla="*/ 0 60000 65536"/>
              <a:gd name="T7" fmla="*/ 0 60000 65536"/>
              <a:gd name="T8" fmla="*/ 0 60000 65536"/>
              <a:gd name="T9" fmla="*/ 0 w 148"/>
              <a:gd name="T10" fmla="*/ 0 h 54"/>
              <a:gd name="T11" fmla="*/ 148 w 148"/>
              <a:gd name="T12" fmla="*/ 54 h 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" h="54">
                <a:moveTo>
                  <a:pt x="0" y="54"/>
                </a:moveTo>
                <a:lnTo>
                  <a:pt x="94" y="0"/>
                </a:lnTo>
                <a:lnTo>
                  <a:pt x="148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3" name="Freeform 31"/>
          <p:cNvSpPr>
            <a:spLocks/>
          </p:cNvSpPr>
          <p:nvPr/>
        </p:nvSpPr>
        <p:spPr bwMode="auto">
          <a:xfrm>
            <a:off x="3503613" y="2463800"/>
            <a:ext cx="171450" cy="204788"/>
          </a:xfrm>
          <a:custGeom>
            <a:avLst/>
            <a:gdLst>
              <a:gd name="T0" fmla="*/ 0 w 108"/>
              <a:gd name="T1" fmla="*/ 0 h 129"/>
              <a:gd name="T2" fmla="*/ 2147483647 w 108"/>
              <a:gd name="T3" fmla="*/ 2147483647 h 129"/>
              <a:gd name="T4" fmla="*/ 2147483647 w 108"/>
              <a:gd name="T5" fmla="*/ 2147483647 h 129"/>
              <a:gd name="T6" fmla="*/ 0 60000 65536"/>
              <a:gd name="T7" fmla="*/ 0 60000 65536"/>
              <a:gd name="T8" fmla="*/ 0 60000 65536"/>
              <a:gd name="T9" fmla="*/ 0 w 108"/>
              <a:gd name="T10" fmla="*/ 0 h 129"/>
              <a:gd name="T11" fmla="*/ 108 w 108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" h="129">
                <a:moveTo>
                  <a:pt x="0" y="0"/>
                </a:moveTo>
                <a:lnTo>
                  <a:pt x="60" y="129"/>
                </a:lnTo>
                <a:lnTo>
                  <a:pt x="108" y="129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4" name="Line 32"/>
          <p:cNvSpPr>
            <a:spLocks noChangeShapeType="1"/>
          </p:cNvSpPr>
          <p:nvPr/>
        </p:nvSpPr>
        <p:spPr bwMode="auto">
          <a:xfrm flipH="1">
            <a:off x="2557463" y="2293938"/>
            <a:ext cx="13811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5" name="Line 33"/>
          <p:cNvSpPr>
            <a:spLocks noChangeShapeType="1"/>
          </p:cNvSpPr>
          <p:nvPr/>
        </p:nvSpPr>
        <p:spPr bwMode="auto">
          <a:xfrm>
            <a:off x="2560638" y="2493963"/>
            <a:ext cx="1333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6" name="Freeform 34"/>
          <p:cNvSpPr>
            <a:spLocks/>
          </p:cNvSpPr>
          <p:nvPr/>
        </p:nvSpPr>
        <p:spPr bwMode="auto">
          <a:xfrm>
            <a:off x="2417763" y="2466975"/>
            <a:ext cx="260350" cy="195263"/>
          </a:xfrm>
          <a:custGeom>
            <a:avLst/>
            <a:gdLst>
              <a:gd name="T0" fmla="*/ 2147483647 w 164"/>
              <a:gd name="T1" fmla="*/ 2147483647 h 123"/>
              <a:gd name="T2" fmla="*/ 2147483647 w 164"/>
              <a:gd name="T3" fmla="*/ 2147483647 h 123"/>
              <a:gd name="T4" fmla="*/ 0 w 164"/>
              <a:gd name="T5" fmla="*/ 0 h 123"/>
              <a:gd name="T6" fmla="*/ 0 60000 65536"/>
              <a:gd name="T7" fmla="*/ 0 60000 65536"/>
              <a:gd name="T8" fmla="*/ 0 60000 65536"/>
              <a:gd name="T9" fmla="*/ 0 w 164"/>
              <a:gd name="T10" fmla="*/ 0 h 123"/>
              <a:gd name="T11" fmla="*/ 164 w 164"/>
              <a:gd name="T12" fmla="*/ 123 h 1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4" h="123">
                <a:moveTo>
                  <a:pt x="164" y="123"/>
                </a:moveTo>
                <a:lnTo>
                  <a:pt x="87" y="121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7" name="Line 35"/>
          <p:cNvSpPr>
            <a:spLocks noChangeShapeType="1"/>
          </p:cNvSpPr>
          <p:nvPr/>
        </p:nvSpPr>
        <p:spPr bwMode="auto">
          <a:xfrm flipH="1">
            <a:off x="4613275" y="3416300"/>
            <a:ext cx="6508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8" name="Line 36"/>
          <p:cNvSpPr>
            <a:spLocks noChangeShapeType="1"/>
          </p:cNvSpPr>
          <p:nvPr/>
        </p:nvSpPr>
        <p:spPr bwMode="auto">
          <a:xfrm>
            <a:off x="2354263" y="5530850"/>
            <a:ext cx="1587" cy="190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9" name="Line 37"/>
          <p:cNvSpPr>
            <a:spLocks noChangeShapeType="1"/>
          </p:cNvSpPr>
          <p:nvPr/>
        </p:nvSpPr>
        <p:spPr bwMode="auto">
          <a:xfrm>
            <a:off x="3914775" y="5959475"/>
            <a:ext cx="952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0" name="Freeform 38"/>
          <p:cNvSpPr>
            <a:spLocks/>
          </p:cNvSpPr>
          <p:nvPr/>
        </p:nvSpPr>
        <p:spPr bwMode="auto">
          <a:xfrm>
            <a:off x="3914775" y="5988050"/>
            <a:ext cx="142875" cy="66675"/>
          </a:xfrm>
          <a:custGeom>
            <a:avLst/>
            <a:gdLst>
              <a:gd name="T0" fmla="*/ 0 w 102"/>
              <a:gd name="T1" fmla="*/ 2147483647 h 42"/>
              <a:gd name="T2" fmla="*/ 2147483647 w 102"/>
              <a:gd name="T3" fmla="*/ 2147483647 h 42"/>
              <a:gd name="T4" fmla="*/ 2147483647 w 102"/>
              <a:gd name="T5" fmla="*/ 0 h 42"/>
              <a:gd name="T6" fmla="*/ 0 60000 65536"/>
              <a:gd name="T7" fmla="*/ 0 60000 65536"/>
              <a:gd name="T8" fmla="*/ 0 60000 65536"/>
              <a:gd name="T9" fmla="*/ 0 w 102"/>
              <a:gd name="T10" fmla="*/ 0 h 42"/>
              <a:gd name="T11" fmla="*/ 102 w 102"/>
              <a:gd name="T12" fmla="*/ 42 h 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2" h="42">
                <a:moveTo>
                  <a:pt x="0" y="42"/>
                </a:moveTo>
                <a:lnTo>
                  <a:pt x="53" y="42"/>
                </a:lnTo>
                <a:lnTo>
                  <a:pt x="102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1" name="Freeform 39"/>
          <p:cNvSpPr>
            <a:spLocks/>
          </p:cNvSpPr>
          <p:nvPr/>
        </p:nvSpPr>
        <p:spPr bwMode="auto">
          <a:xfrm>
            <a:off x="5964238" y="4868863"/>
            <a:ext cx="254000" cy="936625"/>
          </a:xfrm>
          <a:custGeom>
            <a:avLst/>
            <a:gdLst>
              <a:gd name="T0" fmla="*/ 2147483647 w 160"/>
              <a:gd name="T1" fmla="*/ 0 h 590"/>
              <a:gd name="T2" fmla="*/ 2147483647 w 160"/>
              <a:gd name="T3" fmla="*/ 0 h 590"/>
              <a:gd name="T4" fmla="*/ 0 w 160"/>
              <a:gd name="T5" fmla="*/ 2147483647 h 590"/>
              <a:gd name="T6" fmla="*/ 0 60000 65536"/>
              <a:gd name="T7" fmla="*/ 0 60000 65536"/>
              <a:gd name="T8" fmla="*/ 0 60000 65536"/>
              <a:gd name="T9" fmla="*/ 0 w 160"/>
              <a:gd name="T10" fmla="*/ 0 h 590"/>
              <a:gd name="T11" fmla="*/ 160 w 160"/>
              <a:gd name="T12" fmla="*/ 590 h 5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" h="590">
                <a:moveTo>
                  <a:pt x="160" y="0"/>
                </a:moveTo>
                <a:lnTo>
                  <a:pt x="106" y="0"/>
                </a:lnTo>
                <a:lnTo>
                  <a:pt x="0" y="59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2" name="Line 40"/>
          <p:cNvSpPr>
            <a:spLocks noChangeShapeType="1"/>
          </p:cNvSpPr>
          <p:nvPr/>
        </p:nvSpPr>
        <p:spPr bwMode="auto">
          <a:xfrm flipH="1">
            <a:off x="5992813" y="4878388"/>
            <a:ext cx="139700" cy="4953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3" name="Line 41"/>
          <p:cNvSpPr>
            <a:spLocks noChangeShapeType="1"/>
          </p:cNvSpPr>
          <p:nvPr/>
        </p:nvSpPr>
        <p:spPr bwMode="auto">
          <a:xfrm flipH="1">
            <a:off x="3397250" y="5308600"/>
            <a:ext cx="857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4" name="Freeform 42"/>
          <p:cNvSpPr>
            <a:spLocks/>
          </p:cNvSpPr>
          <p:nvPr/>
        </p:nvSpPr>
        <p:spPr bwMode="auto">
          <a:xfrm>
            <a:off x="3332163" y="5172075"/>
            <a:ext cx="61912" cy="492125"/>
          </a:xfrm>
          <a:custGeom>
            <a:avLst/>
            <a:gdLst>
              <a:gd name="T0" fmla="*/ 0 w 39"/>
              <a:gd name="T1" fmla="*/ 0 h 282"/>
              <a:gd name="T2" fmla="*/ 2147483647 w 39"/>
              <a:gd name="T3" fmla="*/ 0 h 282"/>
              <a:gd name="T4" fmla="*/ 2147483647 w 39"/>
              <a:gd name="T5" fmla="*/ 2147483647 h 282"/>
              <a:gd name="T6" fmla="*/ 0 w 39"/>
              <a:gd name="T7" fmla="*/ 2147483647 h 282"/>
              <a:gd name="T8" fmla="*/ 0 60000 65536"/>
              <a:gd name="T9" fmla="*/ 0 60000 65536"/>
              <a:gd name="T10" fmla="*/ 0 60000 65536"/>
              <a:gd name="T11" fmla="*/ 0 60000 65536"/>
              <a:gd name="T12" fmla="*/ 0 w 39"/>
              <a:gd name="T13" fmla="*/ 0 h 282"/>
              <a:gd name="T14" fmla="*/ 39 w 39"/>
              <a:gd name="T15" fmla="*/ 282 h 2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" h="282">
                <a:moveTo>
                  <a:pt x="0" y="0"/>
                </a:moveTo>
                <a:lnTo>
                  <a:pt x="39" y="0"/>
                </a:lnTo>
                <a:lnTo>
                  <a:pt x="39" y="282"/>
                </a:lnTo>
                <a:lnTo>
                  <a:pt x="0" y="28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5" name="Line 43"/>
          <p:cNvSpPr>
            <a:spLocks noChangeShapeType="1"/>
          </p:cNvSpPr>
          <p:nvPr/>
        </p:nvSpPr>
        <p:spPr bwMode="auto">
          <a:xfrm flipH="1">
            <a:off x="6632575" y="5187950"/>
            <a:ext cx="17621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6" name="Line 44"/>
          <p:cNvSpPr>
            <a:spLocks noChangeShapeType="1"/>
          </p:cNvSpPr>
          <p:nvPr/>
        </p:nvSpPr>
        <p:spPr bwMode="auto">
          <a:xfrm flipH="1">
            <a:off x="6540500" y="5610225"/>
            <a:ext cx="16351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7" name="Line 45"/>
          <p:cNvSpPr>
            <a:spLocks noChangeShapeType="1"/>
          </p:cNvSpPr>
          <p:nvPr/>
        </p:nvSpPr>
        <p:spPr bwMode="auto">
          <a:xfrm flipV="1">
            <a:off x="6583363" y="5610225"/>
            <a:ext cx="73025" cy="139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8" name="Freeform 46"/>
          <p:cNvSpPr>
            <a:spLocks/>
          </p:cNvSpPr>
          <p:nvPr/>
        </p:nvSpPr>
        <p:spPr bwMode="auto">
          <a:xfrm>
            <a:off x="3459163" y="3271838"/>
            <a:ext cx="57150" cy="852487"/>
          </a:xfrm>
          <a:custGeom>
            <a:avLst/>
            <a:gdLst>
              <a:gd name="T0" fmla="*/ 0 w 36"/>
              <a:gd name="T1" fmla="*/ 2147483647 h 537"/>
              <a:gd name="T2" fmla="*/ 2147483647 w 36"/>
              <a:gd name="T3" fmla="*/ 2147483647 h 537"/>
              <a:gd name="T4" fmla="*/ 2147483647 w 36"/>
              <a:gd name="T5" fmla="*/ 0 h 537"/>
              <a:gd name="T6" fmla="*/ 0 w 36"/>
              <a:gd name="T7" fmla="*/ 0 h 537"/>
              <a:gd name="T8" fmla="*/ 0 60000 65536"/>
              <a:gd name="T9" fmla="*/ 0 60000 65536"/>
              <a:gd name="T10" fmla="*/ 0 60000 65536"/>
              <a:gd name="T11" fmla="*/ 0 60000 65536"/>
              <a:gd name="T12" fmla="*/ 0 w 36"/>
              <a:gd name="T13" fmla="*/ 0 h 537"/>
              <a:gd name="T14" fmla="*/ 36 w 36"/>
              <a:gd name="T15" fmla="*/ 537 h 5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6" h="537">
                <a:moveTo>
                  <a:pt x="0" y="537"/>
                </a:moveTo>
                <a:lnTo>
                  <a:pt x="36" y="537"/>
                </a:lnTo>
                <a:lnTo>
                  <a:pt x="36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49" name="Line 47"/>
          <p:cNvSpPr>
            <a:spLocks noChangeShapeType="1"/>
          </p:cNvSpPr>
          <p:nvPr/>
        </p:nvSpPr>
        <p:spPr bwMode="auto">
          <a:xfrm>
            <a:off x="3516313" y="3692525"/>
            <a:ext cx="41433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50" name="Line 48"/>
          <p:cNvSpPr>
            <a:spLocks noChangeShapeType="1"/>
          </p:cNvSpPr>
          <p:nvPr/>
        </p:nvSpPr>
        <p:spPr bwMode="auto">
          <a:xfrm>
            <a:off x="4359275" y="3692525"/>
            <a:ext cx="54768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51" name="Line 49"/>
          <p:cNvSpPr>
            <a:spLocks noChangeShapeType="1"/>
          </p:cNvSpPr>
          <p:nvPr/>
        </p:nvSpPr>
        <p:spPr bwMode="auto">
          <a:xfrm>
            <a:off x="2173288" y="5368925"/>
            <a:ext cx="180975" cy="2952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52" name="Line 50"/>
          <p:cNvSpPr>
            <a:spLocks noChangeShapeType="1"/>
          </p:cNvSpPr>
          <p:nvPr/>
        </p:nvSpPr>
        <p:spPr bwMode="auto">
          <a:xfrm>
            <a:off x="2474913" y="5081588"/>
            <a:ext cx="15240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53" name="Text Box 465"/>
          <p:cNvSpPr txBox="1">
            <a:spLocks noChangeArrowheads="1"/>
          </p:cNvSpPr>
          <p:nvPr/>
        </p:nvSpPr>
        <p:spPr bwMode="auto">
          <a:xfrm>
            <a:off x="1993900" y="328613"/>
            <a:ext cx="61118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Emulsification</a:t>
            </a:r>
          </a:p>
        </p:txBody>
      </p:sp>
      <p:sp>
        <p:nvSpPr>
          <p:cNvPr id="38954" name="Text Box 466"/>
          <p:cNvSpPr txBox="1">
            <a:spLocks noChangeArrowheads="1"/>
          </p:cNvSpPr>
          <p:nvPr/>
        </p:nvSpPr>
        <p:spPr bwMode="auto">
          <a:xfrm>
            <a:off x="3175000" y="481013"/>
            <a:ext cx="38258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Lecithin</a:t>
            </a:r>
          </a:p>
        </p:txBody>
      </p:sp>
      <p:sp>
        <p:nvSpPr>
          <p:cNvPr id="38955" name="Text Box 467"/>
          <p:cNvSpPr txBox="1">
            <a:spLocks noChangeArrowheads="1"/>
          </p:cNvSpPr>
          <p:nvPr/>
        </p:nvSpPr>
        <p:spPr bwMode="auto">
          <a:xfrm>
            <a:off x="2371725" y="931863"/>
            <a:ext cx="5207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Fat  globule</a:t>
            </a:r>
          </a:p>
        </p:txBody>
      </p:sp>
      <p:sp>
        <p:nvSpPr>
          <p:cNvPr id="38956" name="Text Box 468"/>
          <p:cNvSpPr txBox="1">
            <a:spLocks noChangeArrowheads="1"/>
          </p:cNvSpPr>
          <p:nvPr/>
        </p:nvSpPr>
        <p:spPr bwMode="auto">
          <a:xfrm>
            <a:off x="4156075" y="465138"/>
            <a:ext cx="7620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Hydrophilic region</a:t>
            </a:r>
          </a:p>
        </p:txBody>
      </p:sp>
      <p:sp>
        <p:nvSpPr>
          <p:cNvPr id="38957" name="Text Box 469"/>
          <p:cNvSpPr txBox="1">
            <a:spLocks noChangeArrowheads="1"/>
          </p:cNvSpPr>
          <p:nvPr/>
        </p:nvSpPr>
        <p:spPr bwMode="auto">
          <a:xfrm>
            <a:off x="3798888" y="735013"/>
            <a:ext cx="40481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Bile acid</a:t>
            </a:r>
          </a:p>
        </p:txBody>
      </p:sp>
      <p:sp>
        <p:nvSpPr>
          <p:cNvPr id="38958" name="Text Box 470"/>
          <p:cNvSpPr txBox="1">
            <a:spLocks noChangeArrowheads="1"/>
          </p:cNvSpPr>
          <p:nvPr/>
        </p:nvSpPr>
        <p:spPr bwMode="auto">
          <a:xfrm>
            <a:off x="4143375" y="554038"/>
            <a:ext cx="8128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Hydrophobic region</a:t>
            </a:r>
          </a:p>
        </p:txBody>
      </p:sp>
      <p:sp>
        <p:nvSpPr>
          <p:cNvPr id="38959" name="Text Box 471"/>
          <p:cNvSpPr txBox="1">
            <a:spLocks noChangeArrowheads="1"/>
          </p:cNvSpPr>
          <p:nvPr/>
        </p:nvSpPr>
        <p:spPr bwMode="auto">
          <a:xfrm>
            <a:off x="4078288" y="1168400"/>
            <a:ext cx="61118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Emulsification</a:t>
            </a:r>
          </a:p>
          <a:p>
            <a:r>
              <a:rPr lang="en-US" sz="600" b="1"/>
              <a:t>droplets</a:t>
            </a:r>
          </a:p>
        </p:txBody>
      </p:sp>
      <p:sp>
        <p:nvSpPr>
          <p:cNvPr id="38960" name="Text Box 472"/>
          <p:cNvSpPr txBox="1">
            <a:spLocks noChangeArrowheads="1"/>
          </p:cNvSpPr>
          <p:nvPr/>
        </p:nvSpPr>
        <p:spPr bwMode="auto">
          <a:xfrm>
            <a:off x="5588000" y="838200"/>
            <a:ext cx="1498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Fat globule is broken up and coated by</a:t>
            </a:r>
          </a:p>
          <a:p>
            <a:r>
              <a:rPr lang="en-US" sz="600" b="1"/>
              <a:t>lecithin and bile acids.</a:t>
            </a:r>
          </a:p>
        </p:txBody>
      </p:sp>
      <p:sp>
        <p:nvSpPr>
          <p:cNvPr id="38961" name="Text Box 473"/>
          <p:cNvSpPr txBox="1">
            <a:spLocks noChangeArrowheads="1"/>
          </p:cNvSpPr>
          <p:nvPr/>
        </p:nvSpPr>
        <p:spPr bwMode="auto">
          <a:xfrm>
            <a:off x="1993900" y="1827213"/>
            <a:ext cx="6127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Fat hydrolysis</a:t>
            </a:r>
          </a:p>
        </p:txBody>
      </p:sp>
      <p:sp>
        <p:nvSpPr>
          <p:cNvPr id="38962" name="Text Box 474"/>
          <p:cNvSpPr txBox="1">
            <a:spLocks noChangeArrowheads="1"/>
          </p:cNvSpPr>
          <p:nvPr/>
        </p:nvSpPr>
        <p:spPr bwMode="auto">
          <a:xfrm>
            <a:off x="4953000" y="2001838"/>
            <a:ext cx="6096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Free fatty acid</a:t>
            </a:r>
          </a:p>
        </p:txBody>
      </p:sp>
      <p:sp>
        <p:nvSpPr>
          <p:cNvPr id="38963" name="Text Box 475"/>
          <p:cNvSpPr txBox="1">
            <a:spLocks noChangeArrowheads="1"/>
          </p:cNvSpPr>
          <p:nvPr/>
        </p:nvSpPr>
        <p:spPr bwMode="auto">
          <a:xfrm>
            <a:off x="3703638" y="2003425"/>
            <a:ext cx="71596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Pancreatic lipase</a:t>
            </a:r>
          </a:p>
        </p:txBody>
      </p:sp>
      <p:sp>
        <p:nvSpPr>
          <p:cNvPr id="38964" name="Text Box 476"/>
          <p:cNvSpPr txBox="1">
            <a:spLocks noChangeArrowheads="1"/>
          </p:cNvSpPr>
          <p:nvPr/>
        </p:nvSpPr>
        <p:spPr bwMode="auto">
          <a:xfrm>
            <a:off x="2711450" y="2060575"/>
            <a:ext cx="71596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Pancreatic lipase</a:t>
            </a:r>
          </a:p>
        </p:txBody>
      </p:sp>
      <p:sp>
        <p:nvSpPr>
          <p:cNvPr id="38965" name="Text Box 477"/>
          <p:cNvSpPr txBox="1">
            <a:spLocks noChangeArrowheads="1"/>
          </p:cNvSpPr>
          <p:nvPr/>
        </p:nvSpPr>
        <p:spPr bwMode="auto">
          <a:xfrm>
            <a:off x="5588000" y="2159000"/>
            <a:ext cx="16652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Emulsification droplets are acted upon by</a:t>
            </a:r>
          </a:p>
          <a:p>
            <a:r>
              <a:rPr lang="en-US" sz="600" b="1"/>
              <a:t>pancreatic lipase, which hydrolyzes the</a:t>
            </a:r>
          </a:p>
          <a:p>
            <a:r>
              <a:rPr lang="en-US" sz="600" b="1"/>
              <a:t>first and third fatty acids from triglycerides,</a:t>
            </a:r>
          </a:p>
          <a:p>
            <a:r>
              <a:rPr lang="en-US" sz="600" b="1"/>
              <a:t>usually leaving the middle fatty acid.</a:t>
            </a:r>
          </a:p>
        </p:txBody>
      </p:sp>
      <p:sp>
        <p:nvSpPr>
          <p:cNvPr id="38966" name="Text Box 478"/>
          <p:cNvSpPr txBox="1">
            <a:spLocks noChangeArrowheads="1"/>
          </p:cNvSpPr>
          <p:nvPr/>
        </p:nvSpPr>
        <p:spPr bwMode="auto">
          <a:xfrm>
            <a:off x="2711450" y="2251075"/>
            <a:ext cx="38258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Lecithin</a:t>
            </a:r>
          </a:p>
        </p:txBody>
      </p:sp>
      <p:sp>
        <p:nvSpPr>
          <p:cNvPr id="38967" name="Text Box 479"/>
          <p:cNvSpPr txBox="1">
            <a:spLocks noChangeArrowheads="1"/>
          </p:cNvSpPr>
          <p:nvPr/>
        </p:nvSpPr>
        <p:spPr bwMode="auto">
          <a:xfrm>
            <a:off x="4940300" y="2332038"/>
            <a:ext cx="62865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Monoglyceride</a:t>
            </a:r>
          </a:p>
        </p:txBody>
      </p:sp>
      <p:sp>
        <p:nvSpPr>
          <p:cNvPr id="38968" name="Text Box 480"/>
          <p:cNvSpPr txBox="1">
            <a:spLocks noChangeArrowheads="1"/>
          </p:cNvSpPr>
          <p:nvPr/>
        </p:nvSpPr>
        <p:spPr bwMode="auto">
          <a:xfrm>
            <a:off x="4953000" y="2654300"/>
            <a:ext cx="6096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Free fatty acid</a:t>
            </a:r>
          </a:p>
        </p:txBody>
      </p:sp>
      <p:sp>
        <p:nvSpPr>
          <p:cNvPr id="38969" name="Text Box 481"/>
          <p:cNvSpPr txBox="1">
            <a:spLocks noChangeArrowheads="1"/>
          </p:cNvSpPr>
          <p:nvPr/>
        </p:nvSpPr>
        <p:spPr bwMode="auto">
          <a:xfrm>
            <a:off x="3689350" y="2617788"/>
            <a:ext cx="5238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Triglyceride</a:t>
            </a:r>
          </a:p>
        </p:txBody>
      </p:sp>
      <p:sp>
        <p:nvSpPr>
          <p:cNvPr id="38970" name="Text Box 482"/>
          <p:cNvSpPr txBox="1">
            <a:spLocks noChangeArrowheads="1"/>
          </p:cNvSpPr>
          <p:nvPr/>
        </p:nvSpPr>
        <p:spPr bwMode="auto">
          <a:xfrm>
            <a:off x="2711450" y="2441575"/>
            <a:ext cx="40481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Bile acid</a:t>
            </a:r>
          </a:p>
        </p:txBody>
      </p:sp>
      <p:sp>
        <p:nvSpPr>
          <p:cNvPr id="38971" name="Text Box 483"/>
          <p:cNvSpPr txBox="1">
            <a:spLocks noChangeArrowheads="1"/>
          </p:cNvSpPr>
          <p:nvPr/>
        </p:nvSpPr>
        <p:spPr bwMode="auto">
          <a:xfrm>
            <a:off x="2711450" y="2614613"/>
            <a:ext cx="52705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Dietary lipid</a:t>
            </a:r>
          </a:p>
        </p:txBody>
      </p:sp>
      <p:sp>
        <p:nvSpPr>
          <p:cNvPr id="38972" name="Text Box 484"/>
          <p:cNvSpPr txBox="1">
            <a:spLocks noChangeArrowheads="1"/>
          </p:cNvSpPr>
          <p:nvPr/>
        </p:nvSpPr>
        <p:spPr bwMode="auto">
          <a:xfrm>
            <a:off x="1993900" y="3109913"/>
            <a:ext cx="96996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Lipid uptake by micelles</a:t>
            </a:r>
          </a:p>
        </p:txBody>
      </p:sp>
      <p:sp>
        <p:nvSpPr>
          <p:cNvPr id="38973" name="Text Box 485"/>
          <p:cNvSpPr txBox="1">
            <a:spLocks noChangeArrowheads="1"/>
          </p:cNvSpPr>
          <p:nvPr/>
        </p:nvSpPr>
        <p:spPr bwMode="auto">
          <a:xfrm>
            <a:off x="2108200" y="3636963"/>
            <a:ext cx="67151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Monoglycerides</a:t>
            </a:r>
          </a:p>
        </p:txBody>
      </p:sp>
      <p:sp>
        <p:nvSpPr>
          <p:cNvPr id="38974" name="Text Box 486"/>
          <p:cNvSpPr txBox="1">
            <a:spLocks noChangeArrowheads="1"/>
          </p:cNvSpPr>
          <p:nvPr/>
        </p:nvSpPr>
        <p:spPr bwMode="auto">
          <a:xfrm>
            <a:off x="2870200" y="3636963"/>
            <a:ext cx="5111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Cholesterol</a:t>
            </a:r>
          </a:p>
        </p:txBody>
      </p:sp>
      <p:sp>
        <p:nvSpPr>
          <p:cNvPr id="38975" name="Text Box 487"/>
          <p:cNvSpPr txBox="1">
            <a:spLocks noChangeArrowheads="1"/>
          </p:cNvSpPr>
          <p:nvPr/>
        </p:nvSpPr>
        <p:spPr bwMode="auto">
          <a:xfrm>
            <a:off x="2184400" y="4017963"/>
            <a:ext cx="4905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Fatty acids</a:t>
            </a:r>
          </a:p>
        </p:txBody>
      </p:sp>
      <p:sp>
        <p:nvSpPr>
          <p:cNvPr id="38976" name="Text Box 488"/>
          <p:cNvSpPr txBox="1">
            <a:spLocks noChangeArrowheads="1"/>
          </p:cNvSpPr>
          <p:nvPr/>
        </p:nvSpPr>
        <p:spPr bwMode="auto">
          <a:xfrm>
            <a:off x="2717800" y="4017963"/>
            <a:ext cx="82708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Fat-soluble vitamins</a:t>
            </a:r>
          </a:p>
        </p:txBody>
      </p:sp>
      <p:sp>
        <p:nvSpPr>
          <p:cNvPr id="38977" name="Text Box 489"/>
          <p:cNvSpPr txBox="1">
            <a:spLocks noChangeArrowheads="1"/>
          </p:cNvSpPr>
          <p:nvPr/>
        </p:nvSpPr>
        <p:spPr bwMode="auto">
          <a:xfrm>
            <a:off x="4270375" y="3368675"/>
            <a:ext cx="40481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Bile acid</a:t>
            </a:r>
          </a:p>
        </p:txBody>
      </p:sp>
      <p:sp>
        <p:nvSpPr>
          <p:cNvPr id="38978" name="Text Box 490"/>
          <p:cNvSpPr txBox="1">
            <a:spLocks noChangeArrowheads="1"/>
          </p:cNvSpPr>
          <p:nvPr/>
        </p:nvSpPr>
        <p:spPr bwMode="auto">
          <a:xfrm>
            <a:off x="3965575" y="3643313"/>
            <a:ext cx="4540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Lipid core</a:t>
            </a:r>
          </a:p>
        </p:txBody>
      </p:sp>
      <p:sp>
        <p:nvSpPr>
          <p:cNvPr id="38979" name="Text Box 491"/>
          <p:cNvSpPr txBox="1">
            <a:spLocks noChangeArrowheads="1"/>
          </p:cNvSpPr>
          <p:nvPr/>
        </p:nvSpPr>
        <p:spPr bwMode="auto">
          <a:xfrm>
            <a:off x="5588000" y="3505200"/>
            <a:ext cx="1444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Micelles in the bile pass to the small</a:t>
            </a:r>
          </a:p>
          <a:p>
            <a:r>
              <a:rPr lang="en-US" sz="600" b="1"/>
              <a:t>intestine and pick up several types of</a:t>
            </a:r>
          </a:p>
          <a:p>
            <a:r>
              <a:rPr lang="en-US" sz="600" b="1"/>
              <a:t>dietary and semidigested lipids.</a:t>
            </a:r>
          </a:p>
        </p:txBody>
      </p:sp>
      <p:sp>
        <p:nvSpPr>
          <p:cNvPr id="38980" name="Text Box 492"/>
          <p:cNvSpPr txBox="1">
            <a:spLocks noChangeArrowheads="1"/>
          </p:cNvSpPr>
          <p:nvPr/>
        </p:nvSpPr>
        <p:spPr bwMode="auto">
          <a:xfrm>
            <a:off x="4635500" y="4011613"/>
            <a:ext cx="3889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Micelles</a:t>
            </a:r>
          </a:p>
        </p:txBody>
      </p:sp>
      <p:sp>
        <p:nvSpPr>
          <p:cNvPr id="38981" name="Text Box 493"/>
          <p:cNvSpPr txBox="1">
            <a:spLocks noChangeArrowheads="1"/>
          </p:cNvSpPr>
          <p:nvPr/>
        </p:nvSpPr>
        <p:spPr bwMode="auto">
          <a:xfrm>
            <a:off x="1993900" y="4545013"/>
            <a:ext cx="92868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Chylomicron formation</a:t>
            </a:r>
          </a:p>
        </p:txBody>
      </p:sp>
      <p:sp>
        <p:nvSpPr>
          <p:cNvPr id="38982" name="Text Box 494"/>
          <p:cNvSpPr txBox="1">
            <a:spLocks noChangeArrowheads="1"/>
          </p:cNvSpPr>
          <p:nvPr/>
        </p:nvSpPr>
        <p:spPr bwMode="auto">
          <a:xfrm>
            <a:off x="3149600" y="4799013"/>
            <a:ext cx="6381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Absorptive cell</a:t>
            </a:r>
          </a:p>
        </p:txBody>
      </p:sp>
      <p:sp>
        <p:nvSpPr>
          <p:cNvPr id="38983" name="Text Box 496"/>
          <p:cNvSpPr txBox="1">
            <a:spLocks noChangeArrowheads="1"/>
          </p:cNvSpPr>
          <p:nvPr/>
        </p:nvSpPr>
        <p:spPr bwMode="auto">
          <a:xfrm>
            <a:off x="2959100" y="5240338"/>
            <a:ext cx="4905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Fatty acids</a:t>
            </a:r>
          </a:p>
        </p:txBody>
      </p:sp>
      <p:sp>
        <p:nvSpPr>
          <p:cNvPr id="38984" name="Text Box 497"/>
          <p:cNvSpPr txBox="1">
            <a:spLocks noChangeArrowheads="1"/>
          </p:cNvSpPr>
          <p:nvPr/>
        </p:nvSpPr>
        <p:spPr bwMode="auto">
          <a:xfrm>
            <a:off x="3487738" y="5264150"/>
            <a:ext cx="5667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Triglycerides</a:t>
            </a:r>
          </a:p>
        </p:txBody>
      </p:sp>
      <p:sp>
        <p:nvSpPr>
          <p:cNvPr id="38985" name="Text Box 498"/>
          <p:cNvSpPr txBox="1">
            <a:spLocks noChangeArrowheads="1"/>
          </p:cNvSpPr>
          <p:nvPr/>
        </p:nvSpPr>
        <p:spPr bwMode="auto">
          <a:xfrm>
            <a:off x="2790825" y="5561013"/>
            <a:ext cx="67151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Monoglycerides</a:t>
            </a:r>
          </a:p>
        </p:txBody>
      </p:sp>
      <p:sp>
        <p:nvSpPr>
          <p:cNvPr id="38986" name="Text Box 499"/>
          <p:cNvSpPr txBox="1">
            <a:spLocks noChangeArrowheads="1"/>
          </p:cNvSpPr>
          <p:nvPr/>
        </p:nvSpPr>
        <p:spPr bwMode="auto">
          <a:xfrm>
            <a:off x="2146300" y="5713413"/>
            <a:ext cx="3889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Micelles</a:t>
            </a:r>
          </a:p>
        </p:txBody>
      </p:sp>
      <p:sp>
        <p:nvSpPr>
          <p:cNvPr id="38987" name="Text Box 500"/>
          <p:cNvSpPr txBox="1">
            <a:spLocks noChangeArrowheads="1"/>
          </p:cNvSpPr>
          <p:nvPr/>
        </p:nvSpPr>
        <p:spPr bwMode="auto">
          <a:xfrm>
            <a:off x="3525838" y="5786438"/>
            <a:ext cx="5111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Cholesterol</a:t>
            </a:r>
          </a:p>
        </p:txBody>
      </p:sp>
      <p:sp>
        <p:nvSpPr>
          <p:cNvPr id="38988" name="Text Box 501"/>
          <p:cNvSpPr txBox="1">
            <a:spLocks noChangeArrowheads="1"/>
          </p:cNvSpPr>
          <p:nvPr/>
        </p:nvSpPr>
        <p:spPr bwMode="auto">
          <a:xfrm>
            <a:off x="3432175" y="5915025"/>
            <a:ext cx="54768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Protein shell</a:t>
            </a:r>
          </a:p>
        </p:txBody>
      </p:sp>
      <p:sp>
        <p:nvSpPr>
          <p:cNvPr id="38989" name="Text Box 502"/>
          <p:cNvSpPr txBox="1">
            <a:spLocks noChangeArrowheads="1"/>
          </p:cNvSpPr>
          <p:nvPr/>
        </p:nvSpPr>
        <p:spPr bwMode="auto">
          <a:xfrm>
            <a:off x="3419475" y="5995988"/>
            <a:ext cx="55721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Chylomicron</a:t>
            </a:r>
          </a:p>
        </p:txBody>
      </p:sp>
      <p:sp>
        <p:nvSpPr>
          <p:cNvPr id="38990" name="Text Box 503"/>
          <p:cNvSpPr txBox="1">
            <a:spLocks noChangeArrowheads="1"/>
          </p:cNvSpPr>
          <p:nvPr/>
        </p:nvSpPr>
        <p:spPr bwMode="auto">
          <a:xfrm>
            <a:off x="3441700" y="5524500"/>
            <a:ext cx="6127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Phospholipids</a:t>
            </a:r>
          </a:p>
        </p:txBody>
      </p:sp>
      <p:sp>
        <p:nvSpPr>
          <p:cNvPr id="38991" name="Text Box 504"/>
          <p:cNvSpPr txBox="1">
            <a:spLocks noChangeArrowheads="1"/>
          </p:cNvSpPr>
          <p:nvPr/>
        </p:nvSpPr>
        <p:spPr bwMode="auto">
          <a:xfrm>
            <a:off x="6823075" y="5135563"/>
            <a:ext cx="3556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Lacteal</a:t>
            </a:r>
          </a:p>
        </p:txBody>
      </p:sp>
      <p:sp>
        <p:nvSpPr>
          <p:cNvPr id="38992" name="Text Box 505"/>
          <p:cNvSpPr txBox="1">
            <a:spLocks noChangeArrowheads="1"/>
          </p:cNvSpPr>
          <p:nvPr/>
        </p:nvSpPr>
        <p:spPr bwMode="auto">
          <a:xfrm>
            <a:off x="6716713" y="5568950"/>
            <a:ext cx="6000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Chylomicrons</a:t>
            </a:r>
          </a:p>
          <a:p>
            <a:r>
              <a:rPr lang="en-US" sz="600" b="1"/>
              <a:t>in lymph</a:t>
            </a:r>
          </a:p>
        </p:txBody>
      </p:sp>
      <p:sp>
        <p:nvSpPr>
          <p:cNvPr id="38993" name="Text Box 506"/>
          <p:cNvSpPr txBox="1">
            <a:spLocks noChangeArrowheads="1"/>
          </p:cNvSpPr>
          <p:nvPr/>
        </p:nvSpPr>
        <p:spPr bwMode="auto">
          <a:xfrm>
            <a:off x="6251575" y="4819650"/>
            <a:ext cx="600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Chylomicrons</a:t>
            </a:r>
          </a:p>
          <a:p>
            <a:r>
              <a:rPr lang="en-US" sz="600" b="1"/>
              <a:t>in secretory</a:t>
            </a:r>
          </a:p>
          <a:p>
            <a:r>
              <a:rPr lang="en-US" sz="600" b="1"/>
              <a:t>vesicles</a:t>
            </a:r>
          </a:p>
        </p:txBody>
      </p:sp>
      <p:sp>
        <p:nvSpPr>
          <p:cNvPr id="38994" name="Text Box 507"/>
          <p:cNvSpPr txBox="1">
            <a:spLocks noChangeArrowheads="1"/>
          </p:cNvSpPr>
          <p:nvPr/>
        </p:nvSpPr>
        <p:spPr bwMode="auto">
          <a:xfrm>
            <a:off x="1993900" y="6324600"/>
            <a:ext cx="25527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Intestinal cells absorb lipids from micelles, resynthesize  triglycerides, and package triglycerides, cholesterol, and phospholipids into protein-coated chylomicrons.</a:t>
            </a:r>
          </a:p>
        </p:txBody>
      </p:sp>
      <p:sp>
        <p:nvSpPr>
          <p:cNvPr id="38995" name="Text Box 508"/>
          <p:cNvSpPr txBox="1">
            <a:spLocks noChangeArrowheads="1"/>
          </p:cNvSpPr>
          <p:nvPr/>
        </p:nvSpPr>
        <p:spPr bwMode="auto">
          <a:xfrm>
            <a:off x="4724400" y="6324600"/>
            <a:ext cx="2543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Golgi complex packages chylomicrons into secretory vesicles;</a:t>
            </a:r>
          </a:p>
          <a:p>
            <a:r>
              <a:rPr lang="en-US" sz="600" b="1"/>
              <a:t>chylomicrons are released from basal cell membrane by exocytosis</a:t>
            </a:r>
          </a:p>
          <a:p>
            <a:r>
              <a:rPr lang="en-US" sz="600" b="1"/>
              <a:t>and enter the lacteal (lymphatic capillary) of the villus.</a:t>
            </a:r>
          </a:p>
        </p:txBody>
      </p:sp>
      <p:sp>
        <p:nvSpPr>
          <p:cNvPr id="38996" name="TextBox 101"/>
          <p:cNvSpPr txBox="1">
            <a:spLocks noChangeArrowheads="1"/>
          </p:cNvSpPr>
          <p:nvPr/>
        </p:nvSpPr>
        <p:spPr bwMode="auto">
          <a:xfrm>
            <a:off x="4686300" y="4546600"/>
            <a:ext cx="1787525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Chylomicron exocytosis and lymphatic uptake</a:t>
            </a:r>
          </a:p>
        </p:txBody>
      </p:sp>
      <p:sp>
        <p:nvSpPr>
          <p:cNvPr id="38997" name="Text Box 495"/>
          <p:cNvSpPr txBox="1">
            <a:spLocks noChangeArrowheads="1"/>
          </p:cNvSpPr>
          <p:nvPr/>
        </p:nvSpPr>
        <p:spPr bwMode="auto">
          <a:xfrm>
            <a:off x="1970088" y="5029200"/>
            <a:ext cx="5746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Brush border</a:t>
            </a:r>
          </a:p>
        </p:txBody>
      </p:sp>
      <p:sp>
        <p:nvSpPr>
          <p:cNvPr id="38998" name="Rectangle 5"/>
          <p:cNvSpPr>
            <a:spLocks noChangeArrowheads="1"/>
          </p:cNvSpPr>
          <p:nvPr/>
        </p:nvSpPr>
        <p:spPr bwMode="auto">
          <a:xfrm>
            <a:off x="2546350" y="28575"/>
            <a:ext cx="40528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38999" name="Title 8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85" descr="sal03717_25_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1675" y="331788"/>
            <a:ext cx="5200650" cy="619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2546350" y="144463"/>
            <a:ext cx="40528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39940" name="Rectangle 211"/>
          <p:cNvSpPr>
            <a:spLocks noChangeArrowheads="1"/>
          </p:cNvSpPr>
          <p:nvPr/>
        </p:nvSpPr>
        <p:spPr bwMode="auto">
          <a:xfrm>
            <a:off x="2552700" y="1308100"/>
            <a:ext cx="3016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000000"/>
                </a:solidFill>
              </a:rPr>
              <a:t>Sucrose</a:t>
            </a:r>
            <a:endParaRPr lang="en-US" b="1"/>
          </a:p>
        </p:txBody>
      </p:sp>
      <p:sp>
        <p:nvSpPr>
          <p:cNvPr id="39941" name="Rectangle 212"/>
          <p:cNvSpPr>
            <a:spLocks noChangeArrowheads="1"/>
          </p:cNvSpPr>
          <p:nvPr/>
        </p:nvSpPr>
        <p:spPr bwMode="auto">
          <a:xfrm>
            <a:off x="3003550" y="877888"/>
            <a:ext cx="2381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000000"/>
                </a:solidFill>
              </a:rPr>
              <a:t>Starch</a:t>
            </a:r>
            <a:endParaRPr lang="en-US" b="1"/>
          </a:p>
        </p:txBody>
      </p:sp>
      <p:sp>
        <p:nvSpPr>
          <p:cNvPr id="39942" name="Rectangle 213"/>
          <p:cNvSpPr>
            <a:spLocks noChangeArrowheads="1"/>
          </p:cNvSpPr>
          <p:nvPr/>
        </p:nvSpPr>
        <p:spPr bwMode="auto">
          <a:xfrm>
            <a:off x="3689350" y="1385888"/>
            <a:ext cx="28416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000000"/>
                </a:solidFill>
              </a:rPr>
              <a:t>Maltose</a:t>
            </a:r>
            <a:endParaRPr lang="en-US" b="1"/>
          </a:p>
        </p:txBody>
      </p:sp>
      <p:sp>
        <p:nvSpPr>
          <p:cNvPr id="39943" name="Rectangle 216"/>
          <p:cNvSpPr>
            <a:spLocks noChangeArrowheads="1"/>
          </p:cNvSpPr>
          <p:nvPr/>
        </p:nvSpPr>
        <p:spPr bwMode="auto">
          <a:xfrm>
            <a:off x="4652963" y="3525838"/>
            <a:ext cx="3889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000000"/>
                </a:solidFill>
              </a:rPr>
              <a:t>Dipeptides</a:t>
            </a:r>
            <a:endParaRPr lang="en-US" b="1"/>
          </a:p>
        </p:txBody>
      </p:sp>
      <p:sp>
        <p:nvSpPr>
          <p:cNvPr id="39944" name="Rectangle 219"/>
          <p:cNvSpPr>
            <a:spLocks noChangeArrowheads="1"/>
          </p:cNvSpPr>
          <p:nvPr/>
        </p:nvSpPr>
        <p:spPr bwMode="auto">
          <a:xfrm>
            <a:off x="3481388" y="4978400"/>
            <a:ext cx="3000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000000"/>
                </a:solidFill>
              </a:rPr>
              <a:t>Glucose</a:t>
            </a:r>
            <a:endParaRPr lang="en-US" b="1"/>
          </a:p>
        </p:txBody>
      </p:sp>
      <p:sp>
        <p:nvSpPr>
          <p:cNvPr id="39945" name="Rectangle 220"/>
          <p:cNvSpPr>
            <a:spLocks noChangeArrowheads="1"/>
          </p:cNvSpPr>
          <p:nvPr/>
        </p:nvSpPr>
        <p:spPr bwMode="auto">
          <a:xfrm>
            <a:off x="4097338" y="6383338"/>
            <a:ext cx="54451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000000"/>
                </a:solidFill>
              </a:rPr>
              <a:t>Blood capillary</a:t>
            </a:r>
            <a:endParaRPr lang="en-US" b="1"/>
          </a:p>
        </p:txBody>
      </p:sp>
      <p:sp>
        <p:nvSpPr>
          <p:cNvPr id="39946" name="Rectangle 221"/>
          <p:cNvSpPr>
            <a:spLocks noChangeArrowheads="1"/>
          </p:cNvSpPr>
          <p:nvPr/>
        </p:nvSpPr>
        <p:spPr bwMode="auto">
          <a:xfrm>
            <a:off x="6369050" y="6388100"/>
            <a:ext cx="2635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000000"/>
                </a:solidFill>
              </a:rPr>
              <a:t>Lacteal</a:t>
            </a:r>
            <a:endParaRPr lang="en-US" b="1"/>
          </a:p>
        </p:txBody>
      </p:sp>
      <p:sp>
        <p:nvSpPr>
          <p:cNvPr id="39947" name="Rectangle 222"/>
          <p:cNvSpPr>
            <a:spLocks noChangeArrowheads="1"/>
          </p:cNvSpPr>
          <p:nvPr/>
        </p:nvSpPr>
        <p:spPr bwMode="auto">
          <a:xfrm>
            <a:off x="5621338" y="3263900"/>
            <a:ext cx="5365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000000"/>
                </a:solidFill>
              </a:rPr>
              <a:t>Monoglyceride</a:t>
            </a:r>
            <a:endParaRPr lang="en-US" b="1"/>
          </a:p>
        </p:txBody>
      </p:sp>
      <p:sp>
        <p:nvSpPr>
          <p:cNvPr id="39948" name="Rectangle 223"/>
          <p:cNvSpPr>
            <a:spLocks noChangeArrowheads="1"/>
          </p:cNvSpPr>
          <p:nvPr/>
        </p:nvSpPr>
        <p:spPr bwMode="auto">
          <a:xfrm>
            <a:off x="5600700" y="4289425"/>
            <a:ext cx="5794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000000"/>
                </a:solidFill>
              </a:rPr>
              <a:t>Monoglycerides</a:t>
            </a:r>
            <a:endParaRPr lang="en-US" b="1"/>
          </a:p>
        </p:txBody>
      </p:sp>
      <p:sp>
        <p:nvSpPr>
          <p:cNvPr id="39949" name="Rectangle 226"/>
          <p:cNvSpPr>
            <a:spLocks noChangeArrowheads="1"/>
          </p:cNvSpPr>
          <p:nvPr/>
        </p:nvSpPr>
        <p:spPr bwMode="auto">
          <a:xfrm>
            <a:off x="6511925" y="5340350"/>
            <a:ext cx="5080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000000"/>
                </a:solidFill>
              </a:rPr>
              <a:t>Chylomicrons</a:t>
            </a:r>
            <a:endParaRPr lang="en-US" b="1"/>
          </a:p>
        </p:txBody>
      </p:sp>
      <p:sp>
        <p:nvSpPr>
          <p:cNvPr id="39950" name="Rectangle 227"/>
          <p:cNvSpPr>
            <a:spLocks noChangeArrowheads="1"/>
          </p:cNvSpPr>
          <p:nvPr/>
        </p:nvSpPr>
        <p:spPr bwMode="auto">
          <a:xfrm>
            <a:off x="6245225" y="3749675"/>
            <a:ext cx="29686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000000"/>
                </a:solidFill>
              </a:rPr>
              <a:t>Micelles</a:t>
            </a:r>
            <a:endParaRPr lang="en-US" b="1"/>
          </a:p>
        </p:txBody>
      </p:sp>
      <p:sp>
        <p:nvSpPr>
          <p:cNvPr id="39951" name="Rectangle 248"/>
          <p:cNvSpPr>
            <a:spLocks noChangeArrowheads="1"/>
          </p:cNvSpPr>
          <p:nvPr/>
        </p:nvSpPr>
        <p:spPr bwMode="auto">
          <a:xfrm>
            <a:off x="2024063" y="6013450"/>
            <a:ext cx="3968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000000"/>
                </a:solidFill>
              </a:rPr>
              <a:t>Circulation</a:t>
            </a:r>
            <a:endParaRPr lang="en-US" b="1"/>
          </a:p>
        </p:txBody>
      </p:sp>
      <p:sp>
        <p:nvSpPr>
          <p:cNvPr id="39952" name="Rectangle 250"/>
          <p:cNvSpPr>
            <a:spLocks noChangeArrowheads="1"/>
          </p:cNvSpPr>
          <p:nvPr/>
        </p:nvSpPr>
        <p:spPr bwMode="auto">
          <a:xfrm>
            <a:off x="3470275" y="3449638"/>
            <a:ext cx="28416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000000"/>
                </a:solidFill>
              </a:rPr>
              <a:t>Maltose</a:t>
            </a:r>
            <a:endParaRPr lang="en-US" b="1"/>
          </a:p>
        </p:txBody>
      </p:sp>
      <p:sp>
        <p:nvSpPr>
          <p:cNvPr id="39957" name="Rectangle 251"/>
          <p:cNvSpPr>
            <a:spLocks noChangeArrowheads="1"/>
          </p:cNvSpPr>
          <p:nvPr/>
        </p:nvSpPr>
        <p:spPr bwMode="auto">
          <a:xfrm>
            <a:off x="3676650" y="4040188"/>
            <a:ext cx="28098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600" b="1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Maltase</a:t>
            </a:r>
            <a:endParaRPr lang="en-US" b="1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9954" name="Rectangle 252"/>
          <p:cNvSpPr>
            <a:spLocks noChangeArrowheads="1"/>
          </p:cNvSpPr>
          <p:nvPr/>
        </p:nvSpPr>
        <p:spPr bwMode="auto">
          <a:xfrm>
            <a:off x="4591050" y="5203825"/>
            <a:ext cx="6223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000000"/>
                </a:solidFill>
              </a:rPr>
              <a:t>Free amino acids</a:t>
            </a:r>
            <a:endParaRPr lang="en-US" b="1"/>
          </a:p>
        </p:txBody>
      </p:sp>
      <p:sp>
        <p:nvSpPr>
          <p:cNvPr id="39955" name="Text Box 257"/>
          <p:cNvSpPr txBox="1">
            <a:spLocks noChangeArrowheads="1"/>
          </p:cNvSpPr>
          <p:nvPr/>
        </p:nvSpPr>
        <p:spPr bwMode="auto">
          <a:xfrm>
            <a:off x="2136775" y="569913"/>
            <a:ext cx="2317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Site</a:t>
            </a:r>
          </a:p>
        </p:txBody>
      </p:sp>
      <p:sp>
        <p:nvSpPr>
          <p:cNvPr id="39956" name="Text Box 259"/>
          <p:cNvSpPr txBox="1">
            <a:spLocks noChangeArrowheads="1"/>
          </p:cNvSpPr>
          <p:nvPr/>
        </p:nvSpPr>
        <p:spPr bwMode="auto">
          <a:xfrm>
            <a:off x="3124200" y="569913"/>
            <a:ext cx="74612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(a) Carbohydrates</a:t>
            </a:r>
          </a:p>
        </p:txBody>
      </p:sp>
      <p:sp>
        <p:nvSpPr>
          <p:cNvPr id="2" name="Text Box 260"/>
          <p:cNvSpPr txBox="1">
            <a:spLocks noChangeArrowheads="1"/>
          </p:cNvSpPr>
          <p:nvPr/>
        </p:nvSpPr>
        <p:spPr bwMode="auto">
          <a:xfrm>
            <a:off x="4699000" y="569913"/>
            <a:ext cx="51435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(b) Proteins</a:t>
            </a:r>
          </a:p>
        </p:txBody>
      </p:sp>
      <p:sp>
        <p:nvSpPr>
          <p:cNvPr id="39958" name="Text Box 261"/>
          <p:cNvSpPr txBox="1">
            <a:spLocks noChangeArrowheads="1"/>
          </p:cNvSpPr>
          <p:nvPr/>
        </p:nvSpPr>
        <p:spPr bwMode="auto">
          <a:xfrm>
            <a:off x="6362700" y="569913"/>
            <a:ext cx="3635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(c) Fats</a:t>
            </a:r>
          </a:p>
        </p:txBody>
      </p:sp>
      <p:sp>
        <p:nvSpPr>
          <p:cNvPr id="39959" name="Text Box 262"/>
          <p:cNvSpPr txBox="1">
            <a:spLocks noChangeArrowheads="1"/>
          </p:cNvSpPr>
          <p:nvPr/>
        </p:nvSpPr>
        <p:spPr bwMode="auto">
          <a:xfrm>
            <a:off x="2108200" y="1166813"/>
            <a:ext cx="31908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Mouth</a:t>
            </a:r>
          </a:p>
        </p:txBody>
      </p:sp>
      <p:sp>
        <p:nvSpPr>
          <p:cNvPr id="39960" name="Text Box 263"/>
          <p:cNvSpPr txBox="1">
            <a:spLocks noChangeArrowheads="1"/>
          </p:cNvSpPr>
          <p:nvPr/>
        </p:nvSpPr>
        <p:spPr bwMode="auto">
          <a:xfrm>
            <a:off x="6388100" y="1057275"/>
            <a:ext cx="827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 b="1"/>
              <a:t>Cholesterol</a:t>
            </a:r>
          </a:p>
          <a:p>
            <a:pPr algn="ctr"/>
            <a:r>
              <a:rPr lang="en-US" sz="600" b="1"/>
              <a:t>Phospholipids</a:t>
            </a:r>
          </a:p>
          <a:p>
            <a:pPr algn="ctr"/>
            <a:r>
              <a:rPr lang="en-US" sz="600" b="1"/>
              <a:t>Fat-soluble vitamins</a:t>
            </a:r>
          </a:p>
        </p:txBody>
      </p:sp>
      <p:sp>
        <p:nvSpPr>
          <p:cNvPr id="39961" name="Text Box 264"/>
          <p:cNvSpPr txBox="1">
            <a:spLocks noChangeArrowheads="1"/>
          </p:cNvSpPr>
          <p:nvPr/>
        </p:nvSpPr>
        <p:spPr bwMode="auto">
          <a:xfrm>
            <a:off x="5886450" y="1382713"/>
            <a:ext cx="2063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Fat</a:t>
            </a:r>
          </a:p>
        </p:txBody>
      </p:sp>
      <p:sp>
        <p:nvSpPr>
          <p:cNvPr id="39962" name="Text Box 265"/>
          <p:cNvSpPr txBox="1">
            <a:spLocks noChangeArrowheads="1"/>
          </p:cNvSpPr>
          <p:nvPr/>
        </p:nvSpPr>
        <p:spPr bwMode="auto">
          <a:xfrm>
            <a:off x="4826000" y="1217613"/>
            <a:ext cx="35401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Protein</a:t>
            </a:r>
          </a:p>
        </p:txBody>
      </p:sp>
      <p:sp>
        <p:nvSpPr>
          <p:cNvPr id="39963" name="Text Box 266"/>
          <p:cNvSpPr txBox="1">
            <a:spLocks noChangeArrowheads="1"/>
          </p:cNvSpPr>
          <p:nvPr/>
        </p:nvSpPr>
        <p:spPr bwMode="auto">
          <a:xfrm>
            <a:off x="3565525" y="901700"/>
            <a:ext cx="39528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FF0000"/>
                </a:solidFill>
              </a:rPr>
              <a:t>Salivary</a:t>
            </a:r>
          </a:p>
          <a:p>
            <a:r>
              <a:rPr lang="en-US" sz="600" b="1">
                <a:solidFill>
                  <a:srgbClr val="FF0000"/>
                </a:solidFill>
              </a:rPr>
              <a:t>amylase</a:t>
            </a:r>
          </a:p>
        </p:txBody>
      </p:sp>
      <p:sp>
        <p:nvSpPr>
          <p:cNvPr id="39964" name="Text Box 267"/>
          <p:cNvSpPr txBox="1">
            <a:spLocks noChangeArrowheads="1"/>
          </p:cNvSpPr>
          <p:nvPr/>
        </p:nvSpPr>
        <p:spPr bwMode="auto">
          <a:xfrm>
            <a:off x="2557463" y="1554163"/>
            <a:ext cx="3810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Lactose</a:t>
            </a:r>
          </a:p>
        </p:txBody>
      </p:sp>
      <p:sp>
        <p:nvSpPr>
          <p:cNvPr id="39965" name="Text Box 268"/>
          <p:cNvSpPr txBox="1">
            <a:spLocks noChangeArrowheads="1"/>
          </p:cNvSpPr>
          <p:nvPr/>
        </p:nvSpPr>
        <p:spPr bwMode="auto">
          <a:xfrm>
            <a:off x="3081338" y="1550988"/>
            <a:ext cx="7270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Oligosaccharides</a:t>
            </a:r>
          </a:p>
        </p:txBody>
      </p:sp>
      <p:sp>
        <p:nvSpPr>
          <p:cNvPr id="39966" name="Text Box 269"/>
          <p:cNvSpPr txBox="1">
            <a:spLocks noChangeArrowheads="1"/>
          </p:cNvSpPr>
          <p:nvPr/>
        </p:nvSpPr>
        <p:spPr bwMode="auto">
          <a:xfrm>
            <a:off x="3448050" y="2578100"/>
            <a:ext cx="4794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FF0000"/>
                </a:solidFill>
              </a:rPr>
              <a:t>Pancreatic</a:t>
            </a:r>
          </a:p>
          <a:p>
            <a:r>
              <a:rPr lang="en-US" sz="600" b="1">
                <a:solidFill>
                  <a:srgbClr val="FF0000"/>
                </a:solidFill>
              </a:rPr>
              <a:t>amylase</a:t>
            </a:r>
          </a:p>
        </p:txBody>
      </p:sp>
      <p:sp>
        <p:nvSpPr>
          <p:cNvPr id="39967" name="Text Box 270"/>
          <p:cNvSpPr txBox="1">
            <a:spLocks noChangeArrowheads="1"/>
          </p:cNvSpPr>
          <p:nvPr/>
        </p:nvSpPr>
        <p:spPr bwMode="auto">
          <a:xfrm>
            <a:off x="2057400" y="2093913"/>
            <a:ext cx="414338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Stomach</a:t>
            </a:r>
          </a:p>
        </p:txBody>
      </p:sp>
      <p:sp>
        <p:nvSpPr>
          <p:cNvPr id="39968" name="Text Box 271"/>
          <p:cNvSpPr txBox="1">
            <a:spLocks noChangeArrowheads="1"/>
          </p:cNvSpPr>
          <p:nvPr/>
        </p:nvSpPr>
        <p:spPr bwMode="auto">
          <a:xfrm>
            <a:off x="2120900" y="3213100"/>
            <a:ext cx="4048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 b="1"/>
              <a:t>Small</a:t>
            </a:r>
          </a:p>
          <a:p>
            <a:pPr algn="ctr"/>
            <a:r>
              <a:rPr lang="en-US" sz="600" b="1"/>
              <a:t>intestine</a:t>
            </a:r>
          </a:p>
          <a:p>
            <a:pPr algn="ctr"/>
            <a:r>
              <a:rPr lang="en-US" sz="600" b="1"/>
              <a:t>(lumen)</a:t>
            </a:r>
          </a:p>
        </p:txBody>
      </p:sp>
      <p:sp>
        <p:nvSpPr>
          <p:cNvPr id="39969" name="Text Box 272"/>
          <p:cNvSpPr txBox="1">
            <a:spLocks noChangeArrowheads="1"/>
          </p:cNvSpPr>
          <p:nvPr/>
        </p:nvSpPr>
        <p:spPr bwMode="auto">
          <a:xfrm>
            <a:off x="4572000" y="2386013"/>
            <a:ext cx="62865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Small peptides</a:t>
            </a:r>
          </a:p>
        </p:txBody>
      </p:sp>
      <p:sp>
        <p:nvSpPr>
          <p:cNvPr id="39970" name="Text Box 273"/>
          <p:cNvSpPr txBox="1">
            <a:spLocks noChangeArrowheads="1"/>
          </p:cNvSpPr>
          <p:nvPr/>
        </p:nvSpPr>
        <p:spPr bwMode="auto">
          <a:xfrm>
            <a:off x="4906963" y="1763713"/>
            <a:ext cx="34131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FF0000"/>
                </a:solidFill>
              </a:rPr>
              <a:t>Pepsin</a:t>
            </a:r>
          </a:p>
        </p:txBody>
      </p:sp>
      <p:sp>
        <p:nvSpPr>
          <p:cNvPr id="39975" name="Text Box 274"/>
          <p:cNvSpPr txBox="1">
            <a:spLocks noChangeArrowheads="1"/>
          </p:cNvSpPr>
          <p:nvPr/>
        </p:nvSpPr>
        <p:spPr bwMode="auto">
          <a:xfrm>
            <a:off x="2755900" y="3932238"/>
            <a:ext cx="3937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600" b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Sucrose</a:t>
            </a:r>
          </a:p>
          <a:p>
            <a:pPr>
              <a:defRPr/>
            </a:pPr>
            <a:r>
              <a:rPr lang="en-US" sz="600" b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Lactase</a:t>
            </a:r>
          </a:p>
        </p:txBody>
      </p:sp>
      <p:sp>
        <p:nvSpPr>
          <p:cNvPr id="39972" name="Text Box 275"/>
          <p:cNvSpPr txBox="1">
            <a:spLocks noChangeArrowheads="1"/>
          </p:cNvSpPr>
          <p:nvPr/>
        </p:nvSpPr>
        <p:spPr bwMode="auto">
          <a:xfrm>
            <a:off x="2025650" y="4724400"/>
            <a:ext cx="5222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 b="1"/>
              <a:t>Small</a:t>
            </a:r>
          </a:p>
          <a:p>
            <a:pPr algn="ctr"/>
            <a:r>
              <a:rPr lang="en-US" sz="600" b="1"/>
              <a:t>intestine</a:t>
            </a:r>
          </a:p>
          <a:p>
            <a:pPr algn="ctr"/>
            <a:r>
              <a:rPr lang="en-US" sz="600" b="1"/>
              <a:t>(epithelium)</a:t>
            </a:r>
          </a:p>
        </p:txBody>
      </p:sp>
      <p:sp>
        <p:nvSpPr>
          <p:cNvPr id="39973" name="Text Box 276"/>
          <p:cNvSpPr txBox="1">
            <a:spLocks noChangeArrowheads="1"/>
          </p:cNvSpPr>
          <p:nvPr/>
        </p:nvSpPr>
        <p:spPr bwMode="auto">
          <a:xfrm>
            <a:off x="2654300" y="4641850"/>
            <a:ext cx="4572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 b="1"/>
              <a:t>Fructose</a:t>
            </a:r>
          </a:p>
          <a:p>
            <a:pPr algn="ctr"/>
            <a:r>
              <a:rPr lang="en-US" sz="600" b="1"/>
              <a:t>Galactose</a:t>
            </a:r>
          </a:p>
        </p:txBody>
      </p:sp>
      <p:sp>
        <p:nvSpPr>
          <p:cNvPr id="39974" name="Text Box 277"/>
          <p:cNvSpPr txBox="1">
            <a:spLocks noChangeArrowheads="1"/>
          </p:cNvSpPr>
          <p:nvPr/>
        </p:nvSpPr>
        <p:spPr bwMode="auto">
          <a:xfrm>
            <a:off x="6416675" y="2190750"/>
            <a:ext cx="3603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FF0000"/>
                </a:solidFill>
              </a:rPr>
              <a:t>Lingual</a:t>
            </a:r>
          </a:p>
          <a:p>
            <a:r>
              <a:rPr lang="en-US" sz="600" b="1">
                <a:solidFill>
                  <a:srgbClr val="FF0000"/>
                </a:solidFill>
              </a:rPr>
              <a:t>lipase</a:t>
            </a:r>
          </a:p>
        </p:txBody>
      </p:sp>
      <p:sp>
        <p:nvSpPr>
          <p:cNvPr id="3" name="Text Box 278"/>
          <p:cNvSpPr txBox="1">
            <a:spLocks noChangeArrowheads="1"/>
          </p:cNvSpPr>
          <p:nvPr/>
        </p:nvSpPr>
        <p:spPr bwMode="auto">
          <a:xfrm>
            <a:off x="5969000" y="2578100"/>
            <a:ext cx="4794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FF0000"/>
                </a:solidFill>
              </a:rPr>
              <a:t>Pancreatic</a:t>
            </a:r>
          </a:p>
          <a:p>
            <a:r>
              <a:rPr lang="en-US" sz="600" b="1">
                <a:solidFill>
                  <a:srgbClr val="FF0000"/>
                </a:solidFill>
              </a:rPr>
              <a:t>lipase</a:t>
            </a:r>
          </a:p>
        </p:txBody>
      </p:sp>
      <p:sp>
        <p:nvSpPr>
          <p:cNvPr id="39976" name="Text Box 279"/>
          <p:cNvSpPr txBox="1">
            <a:spLocks noChangeArrowheads="1"/>
          </p:cNvSpPr>
          <p:nvPr/>
        </p:nvSpPr>
        <p:spPr bwMode="auto">
          <a:xfrm>
            <a:off x="4900613" y="2578100"/>
            <a:ext cx="7540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>
                <a:solidFill>
                  <a:srgbClr val="FF0000"/>
                </a:solidFill>
              </a:rPr>
              <a:t>Trypsin</a:t>
            </a:r>
          </a:p>
          <a:p>
            <a:r>
              <a:rPr lang="en-US" sz="600" b="1">
                <a:solidFill>
                  <a:srgbClr val="FF0000"/>
                </a:solidFill>
              </a:rPr>
              <a:t>Chymotrypsin</a:t>
            </a:r>
          </a:p>
          <a:p>
            <a:r>
              <a:rPr lang="en-US" sz="600" b="1">
                <a:solidFill>
                  <a:srgbClr val="FF0000"/>
                </a:solidFill>
              </a:rPr>
              <a:t>Carboxypeptidase</a:t>
            </a:r>
          </a:p>
        </p:txBody>
      </p:sp>
      <p:sp>
        <p:nvSpPr>
          <p:cNvPr id="39977" name="Text Box 280"/>
          <p:cNvSpPr txBox="1">
            <a:spLocks noChangeArrowheads="1"/>
          </p:cNvSpPr>
          <p:nvPr/>
        </p:nvSpPr>
        <p:spPr bwMode="auto">
          <a:xfrm>
            <a:off x="6210300" y="3257550"/>
            <a:ext cx="43656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 b="1"/>
              <a:t>Free fatty</a:t>
            </a:r>
          </a:p>
          <a:p>
            <a:pPr algn="ctr"/>
            <a:r>
              <a:rPr lang="en-US" sz="600" b="1"/>
              <a:t>acids</a:t>
            </a:r>
          </a:p>
        </p:txBody>
      </p:sp>
      <p:sp>
        <p:nvSpPr>
          <p:cNvPr id="39982" name="Text Box 281"/>
          <p:cNvSpPr txBox="1">
            <a:spLocks noChangeArrowheads="1"/>
          </p:cNvSpPr>
          <p:nvPr/>
        </p:nvSpPr>
        <p:spPr bwMode="auto">
          <a:xfrm>
            <a:off x="4933950" y="3949700"/>
            <a:ext cx="6842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spAutoFit/>
          </a:bodyPr>
          <a:lstStyle/>
          <a:p>
            <a:pPr>
              <a:defRPr/>
            </a:pPr>
            <a:r>
              <a:rPr lang="en-US" sz="600" b="1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Dipeptidase</a:t>
            </a:r>
          </a:p>
          <a:p>
            <a:pPr>
              <a:defRPr/>
            </a:pPr>
            <a:r>
              <a:rPr lang="en-US" sz="600" b="1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+mn-ea"/>
                <a:cs typeface="Arial" pitchFamily="34" charset="0"/>
              </a:rPr>
              <a:t>Aminopeptidase</a:t>
            </a:r>
          </a:p>
        </p:txBody>
      </p:sp>
      <p:sp>
        <p:nvSpPr>
          <p:cNvPr id="39979" name="Text Box 282"/>
          <p:cNvSpPr txBox="1">
            <a:spLocks noChangeArrowheads="1"/>
          </p:cNvSpPr>
          <p:nvPr/>
        </p:nvSpPr>
        <p:spPr bwMode="auto">
          <a:xfrm>
            <a:off x="6413500" y="4283075"/>
            <a:ext cx="827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 b="1"/>
              <a:t>Cholesterol</a:t>
            </a:r>
          </a:p>
          <a:p>
            <a:pPr algn="ctr"/>
            <a:r>
              <a:rPr lang="en-US" sz="600" b="1"/>
              <a:t>Phospholipids</a:t>
            </a:r>
          </a:p>
          <a:p>
            <a:pPr algn="ctr"/>
            <a:r>
              <a:rPr lang="en-US" sz="600" b="1"/>
              <a:t>Fat-soluble vitamins</a:t>
            </a:r>
          </a:p>
        </p:txBody>
      </p:sp>
      <p:sp>
        <p:nvSpPr>
          <p:cNvPr id="39980" name="Text Box 283"/>
          <p:cNvSpPr txBox="1">
            <a:spLocks noChangeArrowheads="1"/>
          </p:cNvSpPr>
          <p:nvPr/>
        </p:nvSpPr>
        <p:spPr bwMode="auto">
          <a:xfrm>
            <a:off x="6108700" y="4419600"/>
            <a:ext cx="2873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" b="1"/>
              <a:t>Free</a:t>
            </a:r>
          </a:p>
          <a:p>
            <a:pPr algn="ctr"/>
            <a:r>
              <a:rPr lang="en-US" sz="600" b="1"/>
              <a:t>fatty</a:t>
            </a:r>
          </a:p>
          <a:p>
            <a:pPr algn="ctr"/>
            <a:r>
              <a:rPr lang="en-US" sz="600" b="1"/>
              <a:t>acids</a:t>
            </a:r>
          </a:p>
        </p:txBody>
      </p:sp>
      <p:sp>
        <p:nvSpPr>
          <p:cNvPr id="39981" name="Freeform 292"/>
          <p:cNvSpPr>
            <a:spLocks/>
          </p:cNvSpPr>
          <p:nvPr/>
        </p:nvSpPr>
        <p:spPr bwMode="auto">
          <a:xfrm>
            <a:off x="3538538" y="869950"/>
            <a:ext cx="217487" cy="395288"/>
          </a:xfrm>
          <a:custGeom>
            <a:avLst/>
            <a:gdLst>
              <a:gd name="T0" fmla="*/ 0 w 137"/>
              <a:gd name="T1" fmla="*/ 0 h 249"/>
              <a:gd name="T2" fmla="*/ 0 w 137"/>
              <a:gd name="T3" fmla="*/ 2147483647 h 249"/>
              <a:gd name="T4" fmla="*/ 2147483647 w 137"/>
              <a:gd name="T5" fmla="*/ 2147483647 h 249"/>
              <a:gd name="T6" fmla="*/ 0 60000 65536"/>
              <a:gd name="T7" fmla="*/ 0 60000 65536"/>
              <a:gd name="T8" fmla="*/ 0 60000 65536"/>
              <a:gd name="T9" fmla="*/ 0 w 137"/>
              <a:gd name="T10" fmla="*/ 0 h 249"/>
              <a:gd name="T11" fmla="*/ 137 w 137"/>
              <a:gd name="T12" fmla="*/ 249 h 2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7" h="249">
                <a:moveTo>
                  <a:pt x="0" y="0"/>
                </a:moveTo>
                <a:lnTo>
                  <a:pt x="0" y="126"/>
                </a:lnTo>
                <a:lnTo>
                  <a:pt x="137" y="249"/>
                </a:lnTo>
              </a:path>
            </a:pathLst>
          </a:cu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293"/>
          <p:cNvSpPr>
            <a:spLocks/>
          </p:cNvSpPr>
          <p:nvPr/>
        </p:nvSpPr>
        <p:spPr bwMode="auto">
          <a:xfrm>
            <a:off x="3732213" y="1241425"/>
            <a:ext cx="47625" cy="46038"/>
          </a:xfrm>
          <a:custGeom>
            <a:avLst/>
            <a:gdLst>
              <a:gd name="T0" fmla="*/ 2147483647 w 30"/>
              <a:gd name="T1" fmla="*/ 2147483647 h 29"/>
              <a:gd name="T2" fmla="*/ 0 w 30"/>
              <a:gd name="T3" fmla="*/ 2147483647 h 29"/>
              <a:gd name="T4" fmla="*/ 2147483647 w 30"/>
              <a:gd name="T5" fmla="*/ 2147483647 h 29"/>
              <a:gd name="T6" fmla="*/ 2147483647 w 30"/>
              <a:gd name="T7" fmla="*/ 0 h 29"/>
              <a:gd name="T8" fmla="*/ 2147483647 w 30"/>
              <a:gd name="T9" fmla="*/ 2147483647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9"/>
              <a:gd name="T17" fmla="*/ 30 w 30"/>
              <a:gd name="T18" fmla="*/ 29 h 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9">
                <a:moveTo>
                  <a:pt x="30" y="29"/>
                </a:moveTo>
                <a:lnTo>
                  <a:pt x="0" y="18"/>
                </a:lnTo>
                <a:lnTo>
                  <a:pt x="13" y="14"/>
                </a:lnTo>
                <a:lnTo>
                  <a:pt x="16" y="0"/>
                </a:lnTo>
                <a:lnTo>
                  <a:pt x="30" y="29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83" name="Freeform 294"/>
          <p:cNvSpPr>
            <a:spLocks/>
          </p:cNvSpPr>
          <p:nvPr/>
        </p:nvSpPr>
        <p:spPr bwMode="auto">
          <a:xfrm>
            <a:off x="3632200" y="1473200"/>
            <a:ext cx="223838" cy="1830388"/>
          </a:xfrm>
          <a:custGeom>
            <a:avLst/>
            <a:gdLst>
              <a:gd name="T0" fmla="*/ 2147483647 w 141"/>
              <a:gd name="T1" fmla="*/ 0 h 1153"/>
              <a:gd name="T2" fmla="*/ 2147483647 w 141"/>
              <a:gd name="T3" fmla="*/ 2147483647 h 1153"/>
              <a:gd name="T4" fmla="*/ 0 w 141"/>
              <a:gd name="T5" fmla="*/ 2147483647 h 1153"/>
              <a:gd name="T6" fmla="*/ 0 w 141"/>
              <a:gd name="T7" fmla="*/ 2147483647 h 1153"/>
              <a:gd name="T8" fmla="*/ 0 60000 65536"/>
              <a:gd name="T9" fmla="*/ 0 60000 65536"/>
              <a:gd name="T10" fmla="*/ 0 60000 65536"/>
              <a:gd name="T11" fmla="*/ 0 60000 65536"/>
              <a:gd name="T12" fmla="*/ 0 w 141"/>
              <a:gd name="T13" fmla="*/ 0 h 1153"/>
              <a:gd name="T14" fmla="*/ 141 w 141"/>
              <a:gd name="T15" fmla="*/ 1153 h 11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1" h="1153">
                <a:moveTo>
                  <a:pt x="141" y="0"/>
                </a:moveTo>
                <a:lnTo>
                  <a:pt x="141" y="847"/>
                </a:lnTo>
                <a:lnTo>
                  <a:pt x="0" y="1048"/>
                </a:lnTo>
                <a:lnTo>
                  <a:pt x="0" y="1153"/>
                </a:lnTo>
              </a:path>
            </a:pathLst>
          </a:cu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84" name="Freeform 295"/>
          <p:cNvSpPr>
            <a:spLocks/>
          </p:cNvSpPr>
          <p:nvPr/>
        </p:nvSpPr>
        <p:spPr bwMode="auto">
          <a:xfrm>
            <a:off x="3609975" y="3289300"/>
            <a:ext cx="41275" cy="47625"/>
          </a:xfrm>
          <a:custGeom>
            <a:avLst/>
            <a:gdLst>
              <a:gd name="T0" fmla="*/ 2147483647 w 26"/>
              <a:gd name="T1" fmla="*/ 2147483647 h 30"/>
              <a:gd name="T2" fmla="*/ 0 w 26"/>
              <a:gd name="T3" fmla="*/ 0 h 30"/>
              <a:gd name="T4" fmla="*/ 2147483647 w 26"/>
              <a:gd name="T5" fmla="*/ 2147483647 h 30"/>
              <a:gd name="T6" fmla="*/ 2147483647 w 26"/>
              <a:gd name="T7" fmla="*/ 0 h 30"/>
              <a:gd name="T8" fmla="*/ 2147483647 w 26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0"/>
              <a:gd name="T17" fmla="*/ 26 w 26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0">
                <a:moveTo>
                  <a:pt x="14" y="30"/>
                </a:moveTo>
                <a:lnTo>
                  <a:pt x="0" y="0"/>
                </a:lnTo>
                <a:lnTo>
                  <a:pt x="14" y="8"/>
                </a:lnTo>
                <a:lnTo>
                  <a:pt x="26" y="0"/>
                </a:lnTo>
                <a:lnTo>
                  <a:pt x="14" y="30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85" name="Line 296"/>
          <p:cNvSpPr>
            <a:spLocks noChangeShapeType="1"/>
          </p:cNvSpPr>
          <p:nvPr/>
        </p:nvSpPr>
        <p:spPr bwMode="auto">
          <a:xfrm>
            <a:off x="3632200" y="3530600"/>
            <a:ext cx="1588" cy="1428750"/>
          </a:xfrm>
          <a:prstGeom prst="line">
            <a:avLst/>
          </a:pr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86" name="Freeform 297"/>
          <p:cNvSpPr>
            <a:spLocks/>
          </p:cNvSpPr>
          <p:nvPr/>
        </p:nvSpPr>
        <p:spPr bwMode="auto">
          <a:xfrm>
            <a:off x="3609975" y="4945063"/>
            <a:ext cx="41275" cy="47625"/>
          </a:xfrm>
          <a:custGeom>
            <a:avLst/>
            <a:gdLst>
              <a:gd name="T0" fmla="*/ 2147483647 w 26"/>
              <a:gd name="T1" fmla="*/ 2147483647 h 30"/>
              <a:gd name="T2" fmla="*/ 0 w 26"/>
              <a:gd name="T3" fmla="*/ 0 h 30"/>
              <a:gd name="T4" fmla="*/ 2147483647 w 26"/>
              <a:gd name="T5" fmla="*/ 2147483647 h 30"/>
              <a:gd name="T6" fmla="*/ 2147483647 w 26"/>
              <a:gd name="T7" fmla="*/ 0 h 30"/>
              <a:gd name="T8" fmla="*/ 2147483647 w 26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0"/>
              <a:gd name="T17" fmla="*/ 26 w 26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0">
                <a:moveTo>
                  <a:pt x="14" y="30"/>
                </a:moveTo>
                <a:lnTo>
                  <a:pt x="0" y="0"/>
                </a:lnTo>
                <a:lnTo>
                  <a:pt x="14" y="8"/>
                </a:lnTo>
                <a:lnTo>
                  <a:pt x="26" y="0"/>
                </a:lnTo>
                <a:lnTo>
                  <a:pt x="14" y="30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87" name="Line 298"/>
          <p:cNvSpPr>
            <a:spLocks noChangeShapeType="1"/>
          </p:cNvSpPr>
          <p:nvPr/>
        </p:nvSpPr>
        <p:spPr bwMode="auto">
          <a:xfrm>
            <a:off x="3632200" y="5083175"/>
            <a:ext cx="1588" cy="717550"/>
          </a:xfrm>
          <a:prstGeom prst="line">
            <a:avLst/>
          </a:pr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88" name="Freeform 299"/>
          <p:cNvSpPr>
            <a:spLocks/>
          </p:cNvSpPr>
          <p:nvPr/>
        </p:nvSpPr>
        <p:spPr bwMode="auto">
          <a:xfrm>
            <a:off x="3609975" y="5786438"/>
            <a:ext cx="41275" cy="47625"/>
          </a:xfrm>
          <a:custGeom>
            <a:avLst/>
            <a:gdLst>
              <a:gd name="T0" fmla="*/ 2147483647 w 26"/>
              <a:gd name="T1" fmla="*/ 2147483647 h 30"/>
              <a:gd name="T2" fmla="*/ 0 w 26"/>
              <a:gd name="T3" fmla="*/ 0 h 30"/>
              <a:gd name="T4" fmla="*/ 2147483647 w 26"/>
              <a:gd name="T5" fmla="*/ 2147483647 h 30"/>
              <a:gd name="T6" fmla="*/ 2147483647 w 26"/>
              <a:gd name="T7" fmla="*/ 0 h 30"/>
              <a:gd name="T8" fmla="*/ 2147483647 w 26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0"/>
              <a:gd name="T17" fmla="*/ 26 w 26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0">
                <a:moveTo>
                  <a:pt x="14" y="30"/>
                </a:moveTo>
                <a:lnTo>
                  <a:pt x="0" y="0"/>
                </a:lnTo>
                <a:lnTo>
                  <a:pt x="14" y="7"/>
                </a:lnTo>
                <a:lnTo>
                  <a:pt x="26" y="0"/>
                </a:lnTo>
                <a:lnTo>
                  <a:pt x="14" y="30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89" name="Freeform 300"/>
          <p:cNvSpPr>
            <a:spLocks/>
          </p:cNvSpPr>
          <p:nvPr/>
        </p:nvSpPr>
        <p:spPr bwMode="auto">
          <a:xfrm>
            <a:off x="2862263" y="4835525"/>
            <a:ext cx="609600" cy="1081088"/>
          </a:xfrm>
          <a:custGeom>
            <a:avLst/>
            <a:gdLst>
              <a:gd name="T0" fmla="*/ 0 w 384"/>
              <a:gd name="T1" fmla="*/ 0 h 681"/>
              <a:gd name="T2" fmla="*/ 0 w 384"/>
              <a:gd name="T3" fmla="*/ 2147483647 h 681"/>
              <a:gd name="T4" fmla="*/ 0 w 384"/>
              <a:gd name="T5" fmla="*/ 2147483647 h 681"/>
              <a:gd name="T6" fmla="*/ 2147483647 w 384"/>
              <a:gd name="T7" fmla="*/ 2147483647 h 681"/>
              <a:gd name="T8" fmla="*/ 2147483647 w 384"/>
              <a:gd name="T9" fmla="*/ 2147483647 h 681"/>
              <a:gd name="T10" fmla="*/ 2147483647 w 384"/>
              <a:gd name="T11" fmla="*/ 2147483647 h 681"/>
              <a:gd name="T12" fmla="*/ 2147483647 w 384"/>
              <a:gd name="T13" fmla="*/ 2147483647 h 681"/>
              <a:gd name="T14" fmla="*/ 2147483647 w 384"/>
              <a:gd name="T15" fmla="*/ 2147483647 h 681"/>
              <a:gd name="T16" fmla="*/ 2147483647 w 384"/>
              <a:gd name="T17" fmla="*/ 2147483647 h 681"/>
              <a:gd name="T18" fmla="*/ 2147483647 w 384"/>
              <a:gd name="T19" fmla="*/ 2147483647 h 681"/>
              <a:gd name="T20" fmla="*/ 2147483647 w 384"/>
              <a:gd name="T21" fmla="*/ 2147483647 h 681"/>
              <a:gd name="T22" fmla="*/ 2147483647 w 384"/>
              <a:gd name="T23" fmla="*/ 2147483647 h 68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84"/>
              <a:gd name="T37" fmla="*/ 0 h 681"/>
              <a:gd name="T38" fmla="*/ 384 w 384"/>
              <a:gd name="T39" fmla="*/ 681 h 68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84" h="681">
                <a:moveTo>
                  <a:pt x="0" y="0"/>
                </a:moveTo>
                <a:lnTo>
                  <a:pt x="0" y="492"/>
                </a:lnTo>
                <a:lnTo>
                  <a:pt x="2" y="504"/>
                </a:lnTo>
                <a:lnTo>
                  <a:pt x="5" y="516"/>
                </a:lnTo>
                <a:lnTo>
                  <a:pt x="11" y="528"/>
                </a:lnTo>
                <a:lnTo>
                  <a:pt x="17" y="540"/>
                </a:lnTo>
                <a:lnTo>
                  <a:pt x="26" y="549"/>
                </a:lnTo>
                <a:lnTo>
                  <a:pt x="36" y="558"/>
                </a:lnTo>
                <a:lnTo>
                  <a:pt x="47" y="566"/>
                </a:lnTo>
                <a:lnTo>
                  <a:pt x="57" y="570"/>
                </a:lnTo>
                <a:lnTo>
                  <a:pt x="384" y="681"/>
                </a:lnTo>
              </a:path>
            </a:pathLst>
          </a:cu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90" name="Freeform 301"/>
          <p:cNvSpPr>
            <a:spLocks/>
          </p:cNvSpPr>
          <p:nvPr/>
        </p:nvSpPr>
        <p:spPr bwMode="auto">
          <a:xfrm>
            <a:off x="3452813" y="5892800"/>
            <a:ext cx="50800" cy="38100"/>
          </a:xfrm>
          <a:custGeom>
            <a:avLst/>
            <a:gdLst>
              <a:gd name="T0" fmla="*/ 2147483647 w 32"/>
              <a:gd name="T1" fmla="*/ 2147483647 h 24"/>
              <a:gd name="T2" fmla="*/ 0 w 32"/>
              <a:gd name="T3" fmla="*/ 2147483647 h 24"/>
              <a:gd name="T4" fmla="*/ 2147483647 w 32"/>
              <a:gd name="T5" fmla="*/ 2147483647 h 24"/>
              <a:gd name="T6" fmla="*/ 2147483647 w 32"/>
              <a:gd name="T7" fmla="*/ 0 h 24"/>
              <a:gd name="T8" fmla="*/ 2147483647 w 32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24"/>
              <a:gd name="T17" fmla="*/ 32 w 32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24">
                <a:moveTo>
                  <a:pt x="32" y="21"/>
                </a:moveTo>
                <a:lnTo>
                  <a:pt x="0" y="24"/>
                </a:lnTo>
                <a:lnTo>
                  <a:pt x="11" y="15"/>
                </a:lnTo>
                <a:lnTo>
                  <a:pt x="8" y="0"/>
                </a:lnTo>
                <a:lnTo>
                  <a:pt x="32" y="21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91" name="Freeform 302"/>
          <p:cNvSpPr>
            <a:spLocks/>
          </p:cNvSpPr>
          <p:nvPr/>
        </p:nvSpPr>
        <p:spPr bwMode="auto">
          <a:xfrm>
            <a:off x="3028950" y="4700588"/>
            <a:ext cx="603250" cy="95250"/>
          </a:xfrm>
          <a:custGeom>
            <a:avLst/>
            <a:gdLst>
              <a:gd name="T0" fmla="*/ 0 w 380"/>
              <a:gd name="T1" fmla="*/ 0 h 60"/>
              <a:gd name="T2" fmla="*/ 2147483647 w 380"/>
              <a:gd name="T3" fmla="*/ 0 h 60"/>
              <a:gd name="T4" fmla="*/ 2147483647 w 380"/>
              <a:gd name="T5" fmla="*/ 0 h 60"/>
              <a:gd name="T6" fmla="*/ 2147483647 w 380"/>
              <a:gd name="T7" fmla="*/ 2147483647 h 60"/>
              <a:gd name="T8" fmla="*/ 2147483647 w 380"/>
              <a:gd name="T9" fmla="*/ 2147483647 h 60"/>
              <a:gd name="T10" fmla="*/ 2147483647 w 380"/>
              <a:gd name="T11" fmla="*/ 2147483647 h 60"/>
              <a:gd name="T12" fmla="*/ 2147483647 w 380"/>
              <a:gd name="T13" fmla="*/ 2147483647 h 60"/>
              <a:gd name="T14" fmla="*/ 2147483647 w 380"/>
              <a:gd name="T15" fmla="*/ 2147483647 h 60"/>
              <a:gd name="T16" fmla="*/ 2147483647 w 380"/>
              <a:gd name="T17" fmla="*/ 2147483647 h 60"/>
              <a:gd name="T18" fmla="*/ 2147483647 w 380"/>
              <a:gd name="T19" fmla="*/ 2147483647 h 60"/>
              <a:gd name="T20" fmla="*/ 2147483647 w 380"/>
              <a:gd name="T21" fmla="*/ 2147483647 h 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0"/>
              <a:gd name="T34" fmla="*/ 0 h 60"/>
              <a:gd name="T35" fmla="*/ 380 w 380"/>
              <a:gd name="T36" fmla="*/ 60 h 6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0" h="60">
                <a:moveTo>
                  <a:pt x="0" y="0"/>
                </a:moveTo>
                <a:lnTo>
                  <a:pt x="320" y="0"/>
                </a:lnTo>
                <a:lnTo>
                  <a:pt x="332" y="1"/>
                </a:lnTo>
                <a:lnTo>
                  <a:pt x="342" y="4"/>
                </a:lnTo>
                <a:lnTo>
                  <a:pt x="353" y="10"/>
                </a:lnTo>
                <a:lnTo>
                  <a:pt x="362" y="18"/>
                </a:lnTo>
                <a:lnTo>
                  <a:pt x="369" y="27"/>
                </a:lnTo>
                <a:lnTo>
                  <a:pt x="374" y="36"/>
                </a:lnTo>
                <a:lnTo>
                  <a:pt x="378" y="48"/>
                </a:lnTo>
                <a:lnTo>
                  <a:pt x="380" y="60"/>
                </a:lnTo>
              </a:path>
            </a:pathLst>
          </a:cu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92" name="Freeform 303"/>
          <p:cNvSpPr>
            <a:spLocks/>
          </p:cNvSpPr>
          <p:nvPr/>
        </p:nvSpPr>
        <p:spPr bwMode="auto">
          <a:xfrm>
            <a:off x="2717800" y="1644650"/>
            <a:ext cx="144463" cy="2976563"/>
          </a:xfrm>
          <a:custGeom>
            <a:avLst/>
            <a:gdLst>
              <a:gd name="T0" fmla="*/ 0 w 91"/>
              <a:gd name="T1" fmla="*/ 0 h 1875"/>
              <a:gd name="T2" fmla="*/ 0 w 91"/>
              <a:gd name="T3" fmla="*/ 2147483647 h 1875"/>
              <a:gd name="T4" fmla="*/ 2147483647 w 91"/>
              <a:gd name="T5" fmla="*/ 2147483647 h 1875"/>
              <a:gd name="T6" fmla="*/ 0 60000 65536"/>
              <a:gd name="T7" fmla="*/ 0 60000 65536"/>
              <a:gd name="T8" fmla="*/ 0 60000 65536"/>
              <a:gd name="T9" fmla="*/ 0 w 91"/>
              <a:gd name="T10" fmla="*/ 0 h 1875"/>
              <a:gd name="T11" fmla="*/ 91 w 91"/>
              <a:gd name="T12" fmla="*/ 1875 h 187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" h="1875">
                <a:moveTo>
                  <a:pt x="0" y="0"/>
                </a:moveTo>
                <a:lnTo>
                  <a:pt x="0" y="1730"/>
                </a:lnTo>
                <a:lnTo>
                  <a:pt x="91" y="1875"/>
                </a:lnTo>
              </a:path>
            </a:pathLst>
          </a:cu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93" name="Freeform 304"/>
          <p:cNvSpPr>
            <a:spLocks/>
          </p:cNvSpPr>
          <p:nvPr/>
        </p:nvSpPr>
        <p:spPr bwMode="auto">
          <a:xfrm>
            <a:off x="2838450" y="4600575"/>
            <a:ext cx="42863" cy="49213"/>
          </a:xfrm>
          <a:custGeom>
            <a:avLst/>
            <a:gdLst>
              <a:gd name="T0" fmla="*/ 2147483647 w 27"/>
              <a:gd name="T1" fmla="*/ 2147483647 h 31"/>
              <a:gd name="T2" fmla="*/ 0 w 27"/>
              <a:gd name="T3" fmla="*/ 2147483647 h 31"/>
              <a:gd name="T4" fmla="*/ 2147483647 w 27"/>
              <a:gd name="T5" fmla="*/ 2147483647 h 31"/>
              <a:gd name="T6" fmla="*/ 2147483647 w 27"/>
              <a:gd name="T7" fmla="*/ 0 h 31"/>
              <a:gd name="T8" fmla="*/ 2147483647 w 27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"/>
              <a:gd name="T16" fmla="*/ 0 h 31"/>
              <a:gd name="T17" fmla="*/ 27 w 27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" h="31">
                <a:moveTo>
                  <a:pt x="27" y="31"/>
                </a:moveTo>
                <a:lnTo>
                  <a:pt x="0" y="13"/>
                </a:lnTo>
                <a:lnTo>
                  <a:pt x="15" y="13"/>
                </a:lnTo>
                <a:lnTo>
                  <a:pt x="21" y="0"/>
                </a:lnTo>
                <a:lnTo>
                  <a:pt x="27" y="31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94" name="Freeform 305"/>
          <p:cNvSpPr>
            <a:spLocks/>
          </p:cNvSpPr>
          <p:nvPr/>
        </p:nvSpPr>
        <p:spPr bwMode="auto">
          <a:xfrm>
            <a:off x="5910263" y="1473200"/>
            <a:ext cx="38100" cy="1419225"/>
          </a:xfrm>
          <a:custGeom>
            <a:avLst/>
            <a:gdLst>
              <a:gd name="T0" fmla="*/ 2147483647 w 24"/>
              <a:gd name="T1" fmla="*/ 0 h 894"/>
              <a:gd name="T2" fmla="*/ 2147483647 w 24"/>
              <a:gd name="T3" fmla="*/ 2147483647 h 894"/>
              <a:gd name="T4" fmla="*/ 2147483647 w 24"/>
              <a:gd name="T5" fmla="*/ 2147483647 h 894"/>
              <a:gd name="T6" fmla="*/ 0 w 24"/>
              <a:gd name="T7" fmla="*/ 2147483647 h 894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894"/>
              <a:gd name="T14" fmla="*/ 24 w 24"/>
              <a:gd name="T15" fmla="*/ 894 h 8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894">
                <a:moveTo>
                  <a:pt x="24" y="0"/>
                </a:moveTo>
                <a:lnTo>
                  <a:pt x="24" y="204"/>
                </a:lnTo>
                <a:lnTo>
                  <a:pt x="24" y="825"/>
                </a:lnTo>
                <a:lnTo>
                  <a:pt x="0" y="894"/>
                </a:lnTo>
              </a:path>
            </a:pathLst>
          </a:cu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95" name="Freeform 306"/>
          <p:cNvSpPr>
            <a:spLocks/>
          </p:cNvSpPr>
          <p:nvPr/>
        </p:nvSpPr>
        <p:spPr bwMode="auto">
          <a:xfrm>
            <a:off x="5895975" y="2873375"/>
            <a:ext cx="38100" cy="49213"/>
          </a:xfrm>
          <a:custGeom>
            <a:avLst/>
            <a:gdLst>
              <a:gd name="T0" fmla="*/ 2147483647 w 24"/>
              <a:gd name="T1" fmla="*/ 2147483647 h 31"/>
              <a:gd name="T2" fmla="*/ 0 w 24"/>
              <a:gd name="T3" fmla="*/ 0 h 31"/>
              <a:gd name="T4" fmla="*/ 2147483647 w 24"/>
              <a:gd name="T5" fmla="*/ 2147483647 h 31"/>
              <a:gd name="T6" fmla="*/ 2147483647 w 24"/>
              <a:gd name="T7" fmla="*/ 2147483647 h 31"/>
              <a:gd name="T8" fmla="*/ 2147483647 w 24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1"/>
              <a:gd name="T17" fmla="*/ 24 w 24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1">
                <a:moveTo>
                  <a:pt x="3" y="31"/>
                </a:moveTo>
                <a:lnTo>
                  <a:pt x="0" y="0"/>
                </a:lnTo>
                <a:lnTo>
                  <a:pt x="10" y="10"/>
                </a:lnTo>
                <a:lnTo>
                  <a:pt x="24" y="7"/>
                </a:lnTo>
                <a:lnTo>
                  <a:pt x="3" y="31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96" name="Freeform 307"/>
          <p:cNvSpPr>
            <a:spLocks/>
          </p:cNvSpPr>
          <p:nvPr/>
        </p:nvSpPr>
        <p:spPr bwMode="auto">
          <a:xfrm>
            <a:off x="5945188" y="1797050"/>
            <a:ext cx="438150" cy="1166813"/>
          </a:xfrm>
          <a:custGeom>
            <a:avLst/>
            <a:gdLst>
              <a:gd name="T0" fmla="*/ 0 w 276"/>
              <a:gd name="T1" fmla="*/ 0 h 735"/>
              <a:gd name="T2" fmla="*/ 2147483647 w 276"/>
              <a:gd name="T3" fmla="*/ 2147483647 h 735"/>
              <a:gd name="T4" fmla="*/ 2147483647 w 276"/>
              <a:gd name="T5" fmla="*/ 2147483647 h 735"/>
              <a:gd name="T6" fmla="*/ 0 60000 65536"/>
              <a:gd name="T7" fmla="*/ 0 60000 65536"/>
              <a:gd name="T8" fmla="*/ 0 60000 65536"/>
              <a:gd name="T9" fmla="*/ 0 w 276"/>
              <a:gd name="T10" fmla="*/ 0 h 735"/>
              <a:gd name="T11" fmla="*/ 276 w 276"/>
              <a:gd name="T12" fmla="*/ 735 h 7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6" h="735">
                <a:moveTo>
                  <a:pt x="0" y="0"/>
                </a:moveTo>
                <a:lnTo>
                  <a:pt x="276" y="211"/>
                </a:lnTo>
                <a:lnTo>
                  <a:pt x="276" y="735"/>
                </a:lnTo>
              </a:path>
            </a:pathLst>
          </a:cu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97" name="Freeform 308"/>
          <p:cNvSpPr>
            <a:spLocks/>
          </p:cNvSpPr>
          <p:nvPr/>
        </p:nvSpPr>
        <p:spPr bwMode="auto">
          <a:xfrm>
            <a:off x="6364288" y="2949575"/>
            <a:ext cx="38100" cy="47625"/>
          </a:xfrm>
          <a:custGeom>
            <a:avLst/>
            <a:gdLst>
              <a:gd name="T0" fmla="*/ 2147483647 w 24"/>
              <a:gd name="T1" fmla="*/ 2147483647 h 30"/>
              <a:gd name="T2" fmla="*/ 0 w 24"/>
              <a:gd name="T3" fmla="*/ 0 h 30"/>
              <a:gd name="T4" fmla="*/ 2147483647 w 24"/>
              <a:gd name="T5" fmla="*/ 2147483647 h 30"/>
              <a:gd name="T6" fmla="*/ 2147483647 w 24"/>
              <a:gd name="T7" fmla="*/ 0 h 30"/>
              <a:gd name="T8" fmla="*/ 2147483647 w 24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0"/>
              <a:gd name="T17" fmla="*/ 24 w 24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0">
                <a:moveTo>
                  <a:pt x="12" y="30"/>
                </a:moveTo>
                <a:lnTo>
                  <a:pt x="0" y="0"/>
                </a:lnTo>
                <a:lnTo>
                  <a:pt x="12" y="7"/>
                </a:lnTo>
                <a:lnTo>
                  <a:pt x="24" y="0"/>
                </a:lnTo>
                <a:lnTo>
                  <a:pt x="12" y="30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98" name="Line 309"/>
          <p:cNvSpPr>
            <a:spLocks noChangeShapeType="1"/>
          </p:cNvSpPr>
          <p:nvPr/>
        </p:nvSpPr>
        <p:spPr bwMode="auto">
          <a:xfrm>
            <a:off x="6748463" y="1358900"/>
            <a:ext cx="1587" cy="2135188"/>
          </a:xfrm>
          <a:prstGeom prst="line">
            <a:avLst/>
          </a:pr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99" name="Freeform 310"/>
          <p:cNvSpPr>
            <a:spLocks/>
          </p:cNvSpPr>
          <p:nvPr/>
        </p:nvSpPr>
        <p:spPr bwMode="auto">
          <a:xfrm>
            <a:off x="6729413" y="3479800"/>
            <a:ext cx="39687" cy="49213"/>
          </a:xfrm>
          <a:custGeom>
            <a:avLst/>
            <a:gdLst>
              <a:gd name="T0" fmla="*/ 2147483647 w 25"/>
              <a:gd name="T1" fmla="*/ 2147483647 h 31"/>
              <a:gd name="T2" fmla="*/ 0 w 25"/>
              <a:gd name="T3" fmla="*/ 0 h 31"/>
              <a:gd name="T4" fmla="*/ 2147483647 w 25"/>
              <a:gd name="T5" fmla="*/ 2147483647 h 31"/>
              <a:gd name="T6" fmla="*/ 2147483647 w 25"/>
              <a:gd name="T7" fmla="*/ 0 h 31"/>
              <a:gd name="T8" fmla="*/ 2147483647 w 25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1"/>
              <a:gd name="T17" fmla="*/ 25 w 25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1">
                <a:moveTo>
                  <a:pt x="12" y="31"/>
                </a:moveTo>
                <a:lnTo>
                  <a:pt x="0" y="0"/>
                </a:lnTo>
                <a:lnTo>
                  <a:pt x="12" y="8"/>
                </a:lnTo>
                <a:lnTo>
                  <a:pt x="25" y="0"/>
                </a:lnTo>
                <a:lnTo>
                  <a:pt x="12" y="31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00" name="Freeform 311"/>
          <p:cNvSpPr>
            <a:spLocks/>
          </p:cNvSpPr>
          <p:nvPr/>
        </p:nvSpPr>
        <p:spPr bwMode="auto">
          <a:xfrm>
            <a:off x="3405188" y="1644650"/>
            <a:ext cx="223837" cy="1492250"/>
          </a:xfrm>
          <a:custGeom>
            <a:avLst/>
            <a:gdLst>
              <a:gd name="T0" fmla="*/ 0 w 141"/>
              <a:gd name="T1" fmla="*/ 0 h 940"/>
              <a:gd name="T2" fmla="*/ 0 w 141"/>
              <a:gd name="T3" fmla="*/ 2147483647 h 940"/>
              <a:gd name="T4" fmla="*/ 2147483647 w 141"/>
              <a:gd name="T5" fmla="*/ 2147483647 h 940"/>
              <a:gd name="T6" fmla="*/ 0 60000 65536"/>
              <a:gd name="T7" fmla="*/ 0 60000 65536"/>
              <a:gd name="T8" fmla="*/ 0 60000 65536"/>
              <a:gd name="T9" fmla="*/ 0 w 141"/>
              <a:gd name="T10" fmla="*/ 0 h 940"/>
              <a:gd name="T11" fmla="*/ 141 w 141"/>
              <a:gd name="T12" fmla="*/ 940 h 9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" h="940">
                <a:moveTo>
                  <a:pt x="0" y="0"/>
                </a:moveTo>
                <a:lnTo>
                  <a:pt x="0" y="739"/>
                </a:lnTo>
                <a:lnTo>
                  <a:pt x="141" y="940"/>
                </a:lnTo>
              </a:path>
            </a:pathLst>
          </a:cu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01" name="Line 312"/>
          <p:cNvSpPr>
            <a:spLocks noChangeShapeType="1"/>
          </p:cNvSpPr>
          <p:nvPr/>
        </p:nvSpPr>
        <p:spPr bwMode="auto">
          <a:xfrm flipH="1">
            <a:off x="3322638" y="1069975"/>
            <a:ext cx="215900" cy="195263"/>
          </a:xfrm>
          <a:prstGeom prst="line">
            <a:avLst/>
          </a:pr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02" name="Freeform 313"/>
          <p:cNvSpPr>
            <a:spLocks/>
          </p:cNvSpPr>
          <p:nvPr/>
        </p:nvSpPr>
        <p:spPr bwMode="auto">
          <a:xfrm>
            <a:off x="3298825" y="1241425"/>
            <a:ext cx="47625" cy="46038"/>
          </a:xfrm>
          <a:custGeom>
            <a:avLst/>
            <a:gdLst>
              <a:gd name="T0" fmla="*/ 0 w 30"/>
              <a:gd name="T1" fmla="*/ 2147483647 h 29"/>
              <a:gd name="T2" fmla="*/ 2147483647 w 30"/>
              <a:gd name="T3" fmla="*/ 0 h 29"/>
              <a:gd name="T4" fmla="*/ 2147483647 w 30"/>
              <a:gd name="T5" fmla="*/ 2147483647 h 29"/>
              <a:gd name="T6" fmla="*/ 2147483647 w 30"/>
              <a:gd name="T7" fmla="*/ 2147483647 h 29"/>
              <a:gd name="T8" fmla="*/ 0 w 30"/>
              <a:gd name="T9" fmla="*/ 2147483647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"/>
              <a:gd name="T16" fmla="*/ 0 h 29"/>
              <a:gd name="T17" fmla="*/ 30 w 30"/>
              <a:gd name="T18" fmla="*/ 29 h 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" h="29">
                <a:moveTo>
                  <a:pt x="0" y="29"/>
                </a:moveTo>
                <a:lnTo>
                  <a:pt x="13" y="0"/>
                </a:lnTo>
                <a:lnTo>
                  <a:pt x="16" y="14"/>
                </a:lnTo>
                <a:lnTo>
                  <a:pt x="30" y="18"/>
                </a:lnTo>
                <a:lnTo>
                  <a:pt x="0" y="29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03" name="Line 314"/>
          <p:cNvSpPr>
            <a:spLocks noChangeShapeType="1"/>
          </p:cNvSpPr>
          <p:nvPr/>
        </p:nvSpPr>
        <p:spPr bwMode="auto">
          <a:xfrm>
            <a:off x="4865688" y="1608138"/>
            <a:ext cx="1587" cy="255587"/>
          </a:xfrm>
          <a:prstGeom prst="line">
            <a:avLst/>
          </a:pr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04" name="Freeform 315"/>
          <p:cNvSpPr>
            <a:spLocks/>
          </p:cNvSpPr>
          <p:nvPr/>
        </p:nvSpPr>
        <p:spPr bwMode="auto">
          <a:xfrm>
            <a:off x="4846638" y="1849438"/>
            <a:ext cx="38100" cy="47625"/>
          </a:xfrm>
          <a:custGeom>
            <a:avLst/>
            <a:gdLst>
              <a:gd name="T0" fmla="*/ 2147483647 w 24"/>
              <a:gd name="T1" fmla="*/ 2147483647 h 30"/>
              <a:gd name="T2" fmla="*/ 0 w 24"/>
              <a:gd name="T3" fmla="*/ 0 h 30"/>
              <a:gd name="T4" fmla="*/ 2147483647 w 24"/>
              <a:gd name="T5" fmla="*/ 2147483647 h 30"/>
              <a:gd name="T6" fmla="*/ 2147483647 w 24"/>
              <a:gd name="T7" fmla="*/ 0 h 30"/>
              <a:gd name="T8" fmla="*/ 2147483647 w 24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0"/>
              <a:gd name="T17" fmla="*/ 24 w 24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0">
                <a:moveTo>
                  <a:pt x="12" y="30"/>
                </a:moveTo>
                <a:lnTo>
                  <a:pt x="0" y="0"/>
                </a:lnTo>
                <a:lnTo>
                  <a:pt x="12" y="7"/>
                </a:lnTo>
                <a:lnTo>
                  <a:pt x="24" y="0"/>
                </a:lnTo>
                <a:lnTo>
                  <a:pt x="12" y="30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05" name="Line 316"/>
          <p:cNvSpPr>
            <a:spLocks noChangeShapeType="1"/>
          </p:cNvSpPr>
          <p:nvPr/>
        </p:nvSpPr>
        <p:spPr bwMode="auto">
          <a:xfrm>
            <a:off x="4862513" y="2468563"/>
            <a:ext cx="1587" cy="482600"/>
          </a:xfrm>
          <a:prstGeom prst="line">
            <a:avLst/>
          </a:pr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06" name="Freeform 317"/>
          <p:cNvSpPr>
            <a:spLocks/>
          </p:cNvSpPr>
          <p:nvPr/>
        </p:nvSpPr>
        <p:spPr bwMode="auto">
          <a:xfrm>
            <a:off x="4846638" y="2936875"/>
            <a:ext cx="38100" cy="47625"/>
          </a:xfrm>
          <a:custGeom>
            <a:avLst/>
            <a:gdLst>
              <a:gd name="T0" fmla="*/ 2147483647 w 24"/>
              <a:gd name="T1" fmla="*/ 2147483647 h 30"/>
              <a:gd name="T2" fmla="*/ 0 w 24"/>
              <a:gd name="T3" fmla="*/ 0 h 30"/>
              <a:gd name="T4" fmla="*/ 2147483647 w 24"/>
              <a:gd name="T5" fmla="*/ 2147483647 h 30"/>
              <a:gd name="T6" fmla="*/ 2147483647 w 24"/>
              <a:gd name="T7" fmla="*/ 0 h 30"/>
              <a:gd name="T8" fmla="*/ 2147483647 w 24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0"/>
              <a:gd name="T17" fmla="*/ 24 w 24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0">
                <a:moveTo>
                  <a:pt x="12" y="30"/>
                </a:moveTo>
                <a:lnTo>
                  <a:pt x="0" y="0"/>
                </a:lnTo>
                <a:lnTo>
                  <a:pt x="12" y="8"/>
                </a:lnTo>
                <a:lnTo>
                  <a:pt x="24" y="0"/>
                </a:lnTo>
                <a:lnTo>
                  <a:pt x="12" y="30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07" name="Line 318"/>
          <p:cNvSpPr>
            <a:spLocks noChangeShapeType="1"/>
          </p:cNvSpPr>
          <p:nvPr/>
        </p:nvSpPr>
        <p:spPr bwMode="auto">
          <a:xfrm>
            <a:off x="4865688" y="3624263"/>
            <a:ext cx="1587" cy="752475"/>
          </a:xfrm>
          <a:prstGeom prst="line">
            <a:avLst/>
          </a:pr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08" name="Freeform 319"/>
          <p:cNvSpPr>
            <a:spLocks/>
          </p:cNvSpPr>
          <p:nvPr/>
        </p:nvSpPr>
        <p:spPr bwMode="auto">
          <a:xfrm>
            <a:off x="4846638" y="4362450"/>
            <a:ext cx="38100" cy="47625"/>
          </a:xfrm>
          <a:custGeom>
            <a:avLst/>
            <a:gdLst>
              <a:gd name="T0" fmla="*/ 2147483647 w 24"/>
              <a:gd name="T1" fmla="*/ 2147483647 h 30"/>
              <a:gd name="T2" fmla="*/ 0 w 24"/>
              <a:gd name="T3" fmla="*/ 0 h 30"/>
              <a:gd name="T4" fmla="*/ 2147483647 w 24"/>
              <a:gd name="T5" fmla="*/ 2147483647 h 30"/>
              <a:gd name="T6" fmla="*/ 2147483647 w 24"/>
              <a:gd name="T7" fmla="*/ 0 h 30"/>
              <a:gd name="T8" fmla="*/ 2147483647 w 24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0"/>
              <a:gd name="T17" fmla="*/ 24 w 24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0">
                <a:moveTo>
                  <a:pt x="12" y="30"/>
                </a:moveTo>
                <a:lnTo>
                  <a:pt x="0" y="0"/>
                </a:lnTo>
                <a:lnTo>
                  <a:pt x="12" y="7"/>
                </a:lnTo>
                <a:lnTo>
                  <a:pt x="24" y="0"/>
                </a:lnTo>
                <a:lnTo>
                  <a:pt x="12" y="30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09" name="Freeform 320"/>
          <p:cNvSpPr>
            <a:spLocks/>
          </p:cNvSpPr>
          <p:nvPr/>
        </p:nvSpPr>
        <p:spPr bwMode="auto">
          <a:xfrm>
            <a:off x="4579938" y="5287963"/>
            <a:ext cx="285750" cy="628650"/>
          </a:xfrm>
          <a:custGeom>
            <a:avLst/>
            <a:gdLst>
              <a:gd name="T0" fmla="*/ 2147483647 w 180"/>
              <a:gd name="T1" fmla="*/ 0 h 396"/>
              <a:gd name="T2" fmla="*/ 2147483647 w 180"/>
              <a:gd name="T3" fmla="*/ 2147483647 h 396"/>
              <a:gd name="T4" fmla="*/ 2147483647 w 180"/>
              <a:gd name="T5" fmla="*/ 2147483647 h 396"/>
              <a:gd name="T6" fmla="*/ 2147483647 w 180"/>
              <a:gd name="T7" fmla="*/ 2147483647 h 396"/>
              <a:gd name="T8" fmla="*/ 2147483647 w 180"/>
              <a:gd name="T9" fmla="*/ 2147483647 h 396"/>
              <a:gd name="T10" fmla="*/ 2147483647 w 180"/>
              <a:gd name="T11" fmla="*/ 2147483647 h 396"/>
              <a:gd name="T12" fmla="*/ 2147483647 w 180"/>
              <a:gd name="T13" fmla="*/ 2147483647 h 396"/>
              <a:gd name="T14" fmla="*/ 2147483647 w 180"/>
              <a:gd name="T15" fmla="*/ 2147483647 h 396"/>
              <a:gd name="T16" fmla="*/ 2147483647 w 180"/>
              <a:gd name="T17" fmla="*/ 2147483647 h 396"/>
              <a:gd name="T18" fmla="*/ 2147483647 w 180"/>
              <a:gd name="T19" fmla="*/ 2147483647 h 396"/>
              <a:gd name="T20" fmla="*/ 2147483647 w 180"/>
              <a:gd name="T21" fmla="*/ 2147483647 h 396"/>
              <a:gd name="T22" fmla="*/ 0 w 180"/>
              <a:gd name="T23" fmla="*/ 2147483647 h 39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80"/>
              <a:gd name="T37" fmla="*/ 0 h 396"/>
              <a:gd name="T38" fmla="*/ 180 w 180"/>
              <a:gd name="T39" fmla="*/ 396 h 39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80" h="396">
                <a:moveTo>
                  <a:pt x="180" y="0"/>
                </a:moveTo>
                <a:lnTo>
                  <a:pt x="180" y="207"/>
                </a:lnTo>
                <a:lnTo>
                  <a:pt x="180" y="219"/>
                </a:lnTo>
                <a:lnTo>
                  <a:pt x="177" y="233"/>
                </a:lnTo>
                <a:lnTo>
                  <a:pt x="173" y="246"/>
                </a:lnTo>
                <a:lnTo>
                  <a:pt x="167" y="260"/>
                </a:lnTo>
                <a:lnTo>
                  <a:pt x="159" y="272"/>
                </a:lnTo>
                <a:lnTo>
                  <a:pt x="150" y="284"/>
                </a:lnTo>
                <a:lnTo>
                  <a:pt x="141" y="293"/>
                </a:lnTo>
                <a:lnTo>
                  <a:pt x="132" y="302"/>
                </a:lnTo>
                <a:lnTo>
                  <a:pt x="0" y="396"/>
                </a:lnTo>
              </a:path>
            </a:pathLst>
          </a:cu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10" name="Freeform 321"/>
          <p:cNvSpPr>
            <a:spLocks/>
          </p:cNvSpPr>
          <p:nvPr/>
        </p:nvSpPr>
        <p:spPr bwMode="auto">
          <a:xfrm>
            <a:off x="4554538" y="5892800"/>
            <a:ext cx="49212" cy="42863"/>
          </a:xfrm>
          <a:custGeom>
            <a:avLst/>
            <a:gdLst>
              <a:gd name="T0" fmla="*/ 0 w 31"/>
              <a:gd name="T1" fmla="*/ 2147483647 h 27"/>
              <a:gd name="T2" fmla="*/ 2147483647 w 31"/>
              <a:gd name="T3" fmla="*/ 0 h 27"/>
              <a:gd name="T4" fmla="*/ 2147483647 w 31"/>
              <a:gd name="T5" fmla="*/ 2147483647 h 27"/>
              <a:gd name="T6" fmla="*/ 2147483647 w 31"/>
              <a:gd name="T7" fmla="*/ 2147483647 h 27"/>
              <a:gd name="T8" fmla="*/ 0 w 31"/>
              <a:gd name="T9" fmla="*/ 2147483647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"/>
              <a:gd name="T16" fmla="*/ 0 h 27"/>
              <a:gd name="T17" fmla="*/ 31 w 31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" h="27">
                <a:moveTo>
                  <a:pt x="0" y="27"/>
                </a:moveTo>
                <a:lnTo>
                  <a:pt x="16" y="0"/>
                </a:lnTo>
                <a:lnTo>
                  <a:pt x="18" y="14"/>
                </a:lnTo>
                <a:lnTo>
                  <a:pt x="31" y="20"/>
                </a:lnTo>
                <a:lnTo>
                  <a:pt x="0" y="27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11" name="Line 322"/>
          <p:cNvSpPr>
            <a:spLocks noChangeShapeType="1"/>
          </p:cNvSpPr>
          <p:nvPr/>
        </p:nvSpPr>
        <p:spPr bwMode="auto">
          <a:xfrm>
            <a:off x="5948363" y="2782888"/>
            <a:ext cx="347662" cy="180975"/>
          </a:xfrm>
          <a:prstGeom prst="line">
            <a:avLst/>
          </a:pr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12" name="Freeform 323"/>
          <p:cNvSpPr>
            <a:spLocks/>
          </p:cNvSpPr>
          <p:nvPr/>
        </p:nvSpPr>
        <p:spPr bwMode="auto">
          <a:xfrm>
            <a:off x="6273800" y="2940050"/>
            <a:ext cx="52388" cy="38100"/>
          </a:xfrm>
          <a:custGeom>
            <a:avLst/>
            <a:gdLst>
              <a:gd name="T0" fmla="*/ 2147483647 w 33"/>
              <a:gd name="T1" fmla="*/ 2147483647 h 24"/>
              <a:gd name="T2" fmla="*/ 0 w 33"/>
              <a:gd name="T3" fmla="*/ 2147483647 h 24"/>
              <a:gd name="T4" fmla="*/ 2147483647 w 33"/>
              <a:gd name="T5" fmla="*/ 2147483647 h 24"/>
              <a:gd name="T6" fmla="*/ 2147483647 w 33"/>
              <a:gd name="T7" fmla="*/ 0 h 24"/>
              <a:gd name="T8" fmla="*/ 2147483647 w 33"/>
              <a:gd name="T9" fmla="*/ 2147483647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24"/>
              <a:gd name="T17" fmla="*/ 33 w 33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24">
                <a:moveTo>
                  <a:pt x="33" y="24"/>
                </a:moveTo>
                <a:lnTo>
                  <a:pt x="0" y="21"/>
                </a:lnTo>
                <a:lnTo>
                  <a:pt x="12" y="13"/>
                </a:lnTo>
                <a:lnTo>
                  <a:pt x="12" y="0"/>
                </a:lnTo>
                <a:lnTo>
                  <a:pt x="33" y="24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13" name="Freeform 324"/>
          <p:cNvSpPr>
            <a:spLocks/>
          </p:cNvSpPr>
          <p:nvPr/>
        </p:nvSpPr>
        <p:spPr bwMode="auto">
          <a:xfrm>
            <a:off x="5905500" y="3365500"/>
            <a:ext cx="1588" cy="128588"/>
          </a:xfrm>
          <a:custGeom>
            <a:avLst/>
            <a:gdLst>
              <a:gd name="T0" fmla="*/ 0 w 1588"/>
              <a:gd name="T1" fmla="*/ 0 h 81"/>
              <a:gd name="T2" fmla="*/ 0 w 1588"/>
              <a:gd name="T3" fmla="*/ 2147483647 h 81"/>
              <a:gd name="T4" fmla="*/ 0 w 1588"/>
              <a:gd name="T5" fmla="*/ 2147483647 h 81"/>
              <a:gd name="T6" fmla="*/ 0 60000 65536"/>
              <a:gd name="T7" fmla="*/ 0 60000 65536"/>
              <a:gd name="T8" fmla="*/ 0 60000 65536"/>
              <a:gd name="T9" fmla="*/ 0 w 1588"/>
              <a:gd name="T10" fmla="*/ 0 h 81"/>
              <a:gd name="T11" fmla="*/ 1588 w 1588"/>
              <a:gd name="T12" fmla="*/ 81 h 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81">
                <a:moveTo>
                  <a:pt x="0" y="0"/>
                </a:moveTo>
                <a:lnTo>
                  <a:pt x="0" y="27"/>
                </a:lnTo>
                <a:lnTo>
                  <a:pt x="0" y="81"/>
                </a:lnTo>
              </a:path>
            </a:pathLst>
          </a:cu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14" name="Freeform 325"/>
          <p:cNvSpPr>
            <a:spLocks/>
          </p:cNvSpPr>
          <p:nvPr/>
        </p:nvSpPr>
        <p:spPr bwMode="auto">
          <a:xfrm>
            <a:off x="5886450" y="3479800"/>
            <a:ext cx="38100" cy="49213"/>
          </a:xfrm>
          <a:custGeom>
            <a:avLst/>
            <a:gdLst>
              <a:gd name="T0" fmla="*/ 2147483647 w 24"/>
              <a:gd name="T1" fmla="*/ 2147483647 h 31"/>
              <a:gd name="T2" fmla="*/ 0 w 24"/>
              <a:gd name="T3" fmla="*/ 0 h 31"/>
              <a:gd name="T4" fmla="*/ 2147483647 w 24"/>
              <a:gd name="T5" fmla="*/ 2147483647 h 31"/>
              <a:gd name="T6" fmla="*/ 2147483647 w 24"/>
              <a:gd name="T7" fmla="*/ 0 h 31"/>
              <a:gd name="T8" fmla="*/ 2147483647 w 24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1"/>
              <a:gd name="T17" fmla="*/ 24 w 24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1">
                <a:moveTo>
                  <a:pt x="12" y="31"/>
                </a:moveTo>
                <a:lnTo>
                  <a:pt x="0" y="0"/>
                </a:lnTo>
                <a:lnTo>
                  <a:pt x="12" y="8"/>
                </a:lnTo>
                <a:lnTo>
                  <a:pt x="24" y="0"/>
                </a:lnTo>
                <a:lnTo>
                  <a:pt x="12" y="31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15" name="Freeform 326"/>
          <p:cNvSpPr>
            <a:spLocks/>
          </p:cNvSpPr>
          <p:nvPr/>
        </p:nvSpPr>
        <p:spPr bwMode="auto">
          <a:xfrm>
            <a:off x="5854700" y="4130675"/>
            <a:ext cx="1588" cy="128588"/>
          </a:xfrm>
          <a:custGeom>
            <a:avLst/>
            <a:gdLst>
              <a:gd name="T0" fmla="*/ 0 w 1588"/>
              <a:gd name="T1" fmla="*/ 0 h 81"/>
              <a:gd name="T2" fmla="*/ 0 w 1588"/>
              <a:gd name="T3" fmla="*/ 2147483647 h 81"/>
              <a:gd name="T4" fmla="*/ 0 w 1588"/>
              <a:gd name="T5" fmla="*/ 2147483647 h 81"/>
              <a:gd name="T6" fmla="*/ 0 60000 65536"/>
              <a:gd name="T7" fmla="*/ 0 60000 65536"/>
              <a:gd name="T8" fmla="*/ 0 60000 65536"/>
              <a:gd name="T9" fmla="*/ 0 w 1588"/>
              <a:gd name="T10" fmla="*/ 0 h 81"/>
              <a:gd name="T11" fmla="*/ 1588 w 1588"/>
              <a:gd name="T12" fmla="*/ 81 h 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81">
                <a:moveTo>
                  <a:pt x="0" y="0"/>
                </a:moveTo>
                <a:lnTo>
                  <a:pt x="0" y="27"/>
                </a:lnTo>
                <a:lnTo>
                  <a:pt x="0" y="81"/>
                </a:lnTo>
              </a:path>
            </a:pathLst>
          </a:cu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16" name="Freeform 327"/>
          <p:cNvSpPr>
            <a:spLocks/>
          </p:cNvSpPr>
          <p:nvPr/>
        </p:nvSpPr>
        <p:spPr bwMode="auto">
          <a:xfrm>
            <a:off x="5835650" y="4244975"/>
            <a:ext cx="38100" cy="47625"/>
          </a:xfrm>
          <a:custGeom>
            <a:avLst/>
            <a:gdLst>
              <a:gd name="T0" fmla="*/ 2147483647 w 24"/>
              <a:gd name="T1" fmla="*/ 2147483647 h 30"/>
              <a:gd name="T2" fmla="*/ 0 w 24"/>
              <a:gd name="T3" fmla="*/ 0 h 30"/>
              <a:gd name="T4" fmla="*/ 2147483647 w 24"/>
              <a:gd name="T5" fmla="*/ 2147483647 h 30"/>
              <a:gd name="T6" fmla="*/ 2147483647 w 24"/>
              <a:gd name="T7" fmla="*/ 0 h 30"/>
              <a:gd name="T8" fmla="*/ 2147483647 w 24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0"/>
              <a:gd name="T17" fmla="*/ 24 w 24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0">
                <a:moveTo>
                  <a:pt x="12" y="30"/>
                </a:moveTo>
                <a:lnTo>
                  <a:pt x="0" y="0"/>
                </a:lnTo>
                <a:lnTo>
                  <a:pt x="12" y="8"/>
                </a:lnTo>
                <a:lnTo>
                  <a:pt x="24" y="0"/>
                </a:lnTo>
                <a:lnTo>
                  <a:pt x="12" y="30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17" name="Freeform 328"/>
          <p:cNvSpPr>
            <a:spLocks/>
          </p:cNvSpPr>
          <p:nvPr/>
        </p:nvSpPr>
        <p:spPr bwMode="auto">
          <a:xfrm>
            <a:off x="6200775" y="4130675"/>
            <a:ext cx="1588" cy="271463"/>
          </a:xfrm>
          <a:custGeom>
            <a:avLst/>
            <a:gdLst>
              <a:gd name="T0" fmla="*/ 0 w 1588"/>
              <a:gd name="T1" fmla="*/ 0 h 171"/>
              <a:gd name="T2" fmla="*/ 0 w 1588"/>
              <a:gd name="T3" fmla="*/ 2147483647 h 171"/>
              <a:gd name="T4" fmla="*/ 0 w 1588"/>
              <a:gd name="T5" fmla="*/ 2147483647 h 171"/>
              <a:gd name="T6" fmla="*/ 0 60000 65536"/>
              <a:gd name="T7" fmla="*/ 0 60000 65536"/>
              <a:gd name="T8" fmla="*/ 0 60000 65536"/>
              <a:gd name="T9" fmla="*/ 0 w 1588"/>
              <a:gd name="T10" fmla="*/ 0 h 171"/>
              <a:gd name="T11" fmla="*/ 1588 w 1588"/>
              <a:gd name="T12" fmla="*/ 171 h 1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71">
                <a:moveTo>
                  <a:pt x="0" y="0"/>
                </a:moveTo>
                <a:lnTo>
                  <a:pt x="0" y="27"/>
                </a:lnTo>
                <a:lnTo>
                  <a:pt x="0" y="171"/>
                </a:lnTo>
              </a:path>
            </a:pathLst>
          </a:cu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18" name="Freeform 329"/>
          <p:cNvSpPr>
            <a:spLocks/>
          </p:cNvSpPr>
          <p:nvPr/>
        </p:nvSpPr>
        <p:spPr bwMode="auto">
          <a:xfrm>
            <a:off x="6181725" y="4387850"/>
            <a:ext cx="39688" cy="47625"/>
          </a:xfrm>
          <a:custGeom>
            <a:avLst/>
            <a:gdLst>
              <a:gd name="T0" fmla="*/ 2147483647 w 25"/>
              <a:gd name="T1" fmla="*/ 2147483647 h 30"/>
              <a:gd name="T2" fmla="*/ 0 w 25"/>
              <a:gd name="T3" fmla="*/ 0 h 30"/>
              <a:gd name="T4" fmla="*/ 2147483647 w 25"/>
              <a:gd name="T5" fmla="*/ 2147483647 h 30"/>
              <a:gd name="T6" fmla="*/ 2147483647 w 25"/>
              <a:gd name="T7" fmla="*/ 0 h 30"/>
              <a:gd name="T8" fmla="*/ 2147483647 w 25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0"/>
              <a:gd name="T17" fmla="*/ 25 w 25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0">
                <a:moveTo>
                  <a:pt x="12" y="30"/>
                </a:moveTo>
                <a:lnTo>
                  <a:pt x="0" y="0"/>
                </a:lnTo>
                <a:lnTo>
                  <a:pt x="12" y="8"/>
                </a:lnTo>
                <a:lnTo>
                  <a:pt x="25" y="0"/>
                </a:lnTo>
                <a:lnTo>
                  <a:pt x="12" y="30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19" name="Line 330"/>
          <p:cNvSpPr>
            <a:spLocks noChangeShapeType="1"/>
          </p:cNvSpPr>
          <p:nvPr/>
        </p:nvSpPr>
        <p:spPr bwMode="auto">
          <a:xfrm flipH="1">
            <a:off x="6026150" y="4695825"/>
            <a:ext cx="174625" cy="95250"/>
          </a:xfrm>
          <a:prstGeom prst="line">
            <a:avLst/>
          </a:pr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20" name="Freeform 331"/>
          <p:cNvSpPr>
            <a:spLocks/>
          </p:cNvSpPr>
          <p:nvPr/>
        </p:nvSpPr>
        <p:spPr bwMode="auto">
          <a:xfrm>
            <a:off x="5854700" y="4402138"/>
            <a:ext cx="171450" cy="509587"/>
          </a:xfrm>
          <a:custGeom>
            <a:avLst/>
            <a:gdLst>
              <a:gd name="T0" fmla="*/ 0 w 108"/>
              <a:gd name="T1" fmla="*/ 0 h 321"/>
              <a:gd name="T2" fmla="*/ 0 w 108"/>
              <a:gd name="T3" fmla="*/ 2147483647 h 321"/>
              <a:gd name="T4" fmla="*/ 2147483647 w 108"/>
              <a:gd name="T5" fmla="*/ 2147483647 h 321"/>
              <a:gd name="T6" fmla="*/ 2147483647 w 108"/>
              <a:gd name="T7" fmla="*/ 2147483647 h 321"/>
              <a:gd name="T8" fmla="*/ 0 60000 65536"/>
              <a:gd name="T9" fmla="*/ 0 60000 65536"/>
              <a:gd name="T10" fmla="*/ 0 60000 65536"/>
              <a:gd name="T11" fmla="*/ 0 60000 65536"/>
              <a:gd name="T12" fmla="*/ 0 w 108"/>
              <a:gd name="T13" fmla="*/ 0 h 321"/>
              <a:gd name="T14" fmla="*/ 108 w 108"/>
              <a:gd name="T15" fmla="*/ 321 h 32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" h="321">
                <a:moveTo>
                  <a:pt x="0" y="0"/>
                </a:moveTo>
                <a:lnTo>
                  <a:pt x="0" y="185"/>
                </a:lnTo>
                <a:lnTo>
                  <a:pt x="108" y="245"/>
                </a:lnTo>
                <a:lnTo>
                  <a:pt x="108" y="321"/>
                </a:lnTo>
              </a:path>
            </a:pathLst>
          </a:cu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21" name="Freeform 332"/>
          <p:cNvSpPr>
            <a:spLocks/>
          </p:cNvSpPr>
          <p:nvPr/>
        </p:nvSpPr>
        <p:spPr bwMode="auto">
          <a:xfrm>
            <a:off x="6007100" y="4897438"/>
            <a:ext cx="41275" cy="47625"/>
          </a:xfrm>
          <a:custGeom>
            <a:avLst/>
            <a:gdLst>
              <a:gd name="T0" fmla="*/ 2147483647 w 26"/>
              <a:gd name="T1" fmla="*/ 2147483647 h 30"/>
              <a:gd name="T2" fmla="*/ 0 w 26"/>
              <a:gd name="T3" fmla="*/ 0 h 30"/>
              <a:gd name="T4" fmla="*/ 2147483647 w 26"/>
              <a:gd name="T5" fmla="*/ 2147483647 h 30"/>
              <a:gd name="T6" fmla="*/ 2147483647 w 26"/>
              <a:gd name="T7" fmla="*/ 0 h 30"/>
              <a:gd name="T8" fmla="*/ 2147483647 w 26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0"/>
              <a:gd name="T17" fmla="*/ 26 w 26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0">
                <a:moveTo>
                  <a:pt x="12" y="30"/>
                </a:moveTo>
                <a:lnTo>
                  <a:pt x="0" y="0"/>
                </a:lnTo>
                <a:lnTo>
                  <a:pt x="12" y="8"/>
                </a:lnTo>
                <a:lnTo>
                  <a:pt x="26" y="0"/>
                </a:lnTo>
                <a:lnTo>
                  <a:pt x="12" y="30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22" name="Line 333"/>
          <p:cNvSpPr>
            <a:spLocks noChangeShapeType="1"/>
          </p:cNvSpPr>
          <p:nvPr/>
        </p:nvSpPr>
        <p:spPr bwMode="auto">
          <a:xfrm>
            <a:off x="6026150" y="5021263"/>
            <a:ext cx="1588" cy="122237"/>
          </a:xfrm>
          <a:prstGeom prst="line">
            <a:avLst/>
          </a:pr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23" name="Freeform 334"/>
          <p:cNvSpPr>
            <a:spLocks/>
          </p:cNvSpPr>
          <p:nvPr/>
        </p:nvSpPr>
        <p:spPr bwMode="auto">
          <a:xfrm>
            <a:off x="6007100" y="5129213"/>
            <a:ext cx="41275" cy="47625"/>
          </a:xfrm>
          <a:custGeom>
            <a:avLst/>
            <a:gdLst>
              <a:gd name="T0" fmla="*/ 2147483647 w 26"/>
              <a:gd name="T1" fmla="*/ 2147483647 h 30"/>
              <a:gd name="T2" fmla="*/ 0 w 26"/>
              <a:gd name="T3" fmla="*/ 0 h 30"/>
              <a:gd name="T4" fmla="*/ 2147483647 w 26"/>
              <a:gd name="T5" fmla="*/ 2147483647 h 30"/>
              <a:gd name="T6" fmla="*/ 2147483647 w 26"/>
              <a:gd name="T7" fmla="*/ 0 h 30"/>
              <a:gd name="T8" fmla="*/ 2147483647 w 26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30"/>
              <a:gd name="T17" fmla="*/ 26 w 26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30">
                <a:moveTo>
                  <a:pt x="12" y="30"/>
                </a:moveTo>
                <a:lnTo>
                  <a:pt x="0" y="0"/>
                </a:lnTo>
                <a:lnTo>
                  <a:pt x="12" y="7"/>
                </a:lnTo>
                <a:lnTo>
                  <a:pt x="26" y="0"/>
                </a:lnTo>
                <a:lnTo>
                  <a:pt x="12" y="30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24" name="Freeform 335"/>
          <p:cNvSpPr>
            <a:spLocks/>
          </p:cNvSpPr>
          <p:nvPr/>
        </p:nvSpPr>
        <p:spPr bwMode="auto">
          <a:xfrm>
            <a:off x="6235700" y="5487988"/>
            <a:ext cx="284163" cy="336550"/>
          </a:xfrm>
          <a:custGeom>
            <a:avLst/>
            <a:gdLst>
              <a:gd name="T0" fmla="*/ 0 w 179"/>
              <a:gd name="T1" fmla="*/ 0 h 212"/>
              <a:gd name="T2" fmla="*/ 0 w 179"/>
              <a:gd name="T3" fmla="*/ 0 h 212"/>
              <a:gd name="T4" fmla="*/ 2147483647 w 179"/>
              <a:gd name="T5" fmla="*/ 2147483647 h 212"/>
              <a:gd name="T6" fmla="*/ 2147483647 w 179"/>
              <a:gd name="T7" fmla="*/ 2147483647 h 212"/>
              <a:gd name="T8" fmla="*/ 2147483647 w 179"/>
              <a:gd name="T9" fmla="*/ 2147483647 h 212"/>
              <a:gd name="T10" fmla="*/ 2147483647 w 179"/>
              <a:gd name="T11" fmla="*/ 2147483647 h 212"/>
              <a:gd name="T12" fmla="*/ 2147483647 w 179"/>
              <a:gd name="T13" fmla="*/ 2147483647 h 212"/>
              <a:gd name="T14" fmla="*/ 2147483647 w 179"/>
              <a:gd name="T15" fmla="*/ 2147483647 h 212"/>
              <a:gd name="T16" fmla="*/ 2147483647 w 179"/>
              <a:gd name="T17" fmla="*/ 2147483647 h 212"/>
              <a:gd name="T18" fmla="*/ 2147483647 w 179"/>
              <a:gd name="T19" fmla="*/ 2147483647 h 212"/>
              <a:gd name="T20" fmla="*/ 2147483647 w 179"/>
              <a:gd name="T21" fmla="*/ 2147483647 h 212"/>
              <a:gd name="T22" fmla="*/ 2147483647 w 179"/>
              <a:gd name="T23" fmla="*/ 2147483647 h 212"/>
              <a:gd name="T24" fmla="*/ 2147483647 w 179"/>
              <a:gd name="T25" fmla="*/ 2147483647 h 212"/>
              <a:gd name="T26" fmla="*/ 2147483647 w 179"/>
              <a:gd name="T27" fmla="*/ 2147483647 h 2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9"/>
              <a:gd name="T43" fmla="*/ 0 h 212"/>
              <a:gd name="T44" fmla="*/ 179 w 179"/>
              <a:gd name="T45" fmla="*/ 212 h 21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9" h="212">
                <a:moveTo>
                  <a:pt x="0" y="0"/>
                </a:moveTo>
                <a:lnTo>
                  <a:pt x="0" y="0"/>
                </a:lnTo>
                <a:lnTo>
                  <a:pt x="2" y="5"/>
                </a:lnTo>
                <a:lnTo>
                  <a:pt x="5" y="17"/>
                </a:lnTo>
                <a:lnTo>
                  <a:pt x="14" y="36"/>
                </a:lnTo>
                <a:lnTo>
                  <a:pt x="27" y="62"/>
                </a:lnTo>
                <a:lnTo>
                  <a:pt x="38" y="77"/>
                </a:lnTo>
                <a:lnTo>
                  <a:pt x="50" y="93"/>
                </a:lnTo>
                <a:lnTo>
                  <a:pt x="65" y="110"/>
                </a:lnTo>
                <a:lnTo>
                  <a:pt x="81" y="129"/>
                </a:lnTo>
                <a:lnTo>
                  <a:pt x="101" y="149"/>
                </a:lnTo>
                <a:lnTo>
                  <a:pt x="123" y="168"/>
                </a:lnTo>
                <a:lnTo>
                  <a:pt x="150" y="189"/>
                </a:lnTo>
                <a:lnTo>
                  <a:pt x="179" y="212"/>
                </a:lnTo>
              </a:path>
            </a:pathLst>
          </a:cu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25" name="Freeform 336"/>
          <p:cNvSpPr>
            <a:spLocks/>
          </p:cNvSpPr>
          <p:nvPr/>
        </p:nvSpPr>
        <p:spPr bwMode="auto">
          <a:xfrm>
            <a:off x="6497638" y="5800725"/>
            <a:ext cx="50800" cy="42863"/>
          </a:xfrm>
          <a:custGeom>
            <a:avLst/>
            <a:gdLst>
              <a:gd name="T0" fmla="*/ 2147483647 w 32"/>
              <a:gd name="T1" fmla="*/ 2147483647 h 27"/>
              <a:gd name="T2" fmla="*/ 0 w 32"/>
              <a:gd name="T3" fmla="*/ 2147483647 h 27"/>
              <a:gd name="T4" fmla="*/ 2147483647 w 32"/>
              <a:gd name="T5" fmla="*/ 2147483647 h 27"/>
              <a:gd name="T6" fmla="*/ 2147483647 w 32"/>
              <a:gd name="T7" fmla="*/ 0 h 27"/>
              <a:gd name="T8" fmla="*/ 2147483647 w 32"/>
              <a:gd name="T9" fmla="*/ 2147483647 h 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27"/>
              <a:gd name="T17" fmla="*/ 32 w 32"/>
              <a:gd name="T18" fmla="*/ 27 h 2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27">
                <a:moveTo>
                  <a:pt x="32" y="27"/>
                </a:moveTo>
                <a:lnTo>
                  <a:pt x="0" y="19"/>
                </a:lnTo>
                <a:lnTo>
                  <a:pt x="14" y="13"/>
                </a:lnTo>
                <a:lnTo>
                  <a:pt x="14" y="0"/>
                </a:lnTo>
                <a:lnTo>
                  <a:pt x="32" y="27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26" name="Freeform 337"/>
          <p:cNvSpPr>
            <a:spLocks/>
          </p:cNvSpPr>
          <p:nvPr/>
        </p:nvSpPr>
        <p:spPr bwMode="auto">
          <a:xfrm>
            <a:off x="6702425" y="4554538"/>
            <a:ext cx="84138" cy="588962"/>
          </a:xfrm>
          <a:custGeom>
            <a:avLst/>
            <a:gdLst>
              <a:gd name="T0" fmla="*/ 2147483647 w 53"/>
              <a:gd name="T1" fmla="*/ 0 h 371"/>
              <a:gd name="T2" fmla="*/ 2147483647 w 53"/>
              <a:gd name="T3" fmla="*/ 2147483647 h 371"/>
              <a:gd name="T4" fmla="*/ 2147483647 w 53"/>
              <a:gd name="T5" fmla="*/ 2147483647 h 371"/>
              <a:gd name="T6" fmla="*/ 2147483647 w 53"/>
              <a:gd name="T7" fmla="*/ 2147483647 h 371"/>
              <a:gd name="T8" fmla="*/ 2147483647 w 53"/>
              <a:gd name="T9" fmla="*/ 2147483647 h 371"/>
              <a:gd name="T10" fmla="*/ 2147483647 w 53"/>
              <a:gd name="T11" fmla="*/ 2147483647 h 371"/>
              <a:gd name="T12" fmla="*/ 2147483647 w 53"/>
              <a:gd name="T13" fmla="*/ 2147483647 h 371"/>
              <a:gd name="T14" fmla="*/ 0 w 53"/>
              <a:gd name="T15" fmla="*/ 2147483647 h 37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"/>
              <a:gd name="T25" fmla="*/ 0 h 371"/>
              <a:gd name="T26" fmla="*/ 53 w 53"/>
              <a:gd name="T27" fmla="*/ 371 h 37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" h="371">
                <a:moveTo>
                  <a:pt x="53" y="0"/>
                </a:moveTo>
                <a:lnTo>
                  <a:pt x="53" y="251"/>
                </a:lnTo>
                <a:lnTo>
                  <a:pt x="51" y="264"/>
                </a:lnTo>
                <a:lnTo>
                  <a:pt x="48" y="279"/>
                </a:lnTo>
                <a:lnTo>
                  <a:pt x="44" y="294"/>
                </a:lnTo>
                <a:lnTo>
                  <a:pt x="38" y="306"/>
                </a:lnTo>
                <a:lnTo>
                  <a:pt x="0" y="371"/>
                </a:lnTo>
              </a:path>
            </a:pathLst>
          </a:cu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27" name="Freeform 338"/>
          <p:cNvSpPr>
            <a:spLocks/>
          </p:cNvSpPr>
          <p:nvPr/>
        </p:nvSpPr>
        <p:spPr bwMode="auto">
          <a:xfrm>
            <a:off x="6686550" y="5121275"/>
            <a:ext cx="39688" cy="50800"/>
          </a:xfrm>
          <a:custGeom>
            <a:avLst/>
            <a:gdLst>
              <a:gd name="T0" fmla="*/ 0 w 25"/>
              <a:gd name="T1" fmla="*/ 2147483647 h 32"/>
              <a:gd name="T2" fmla="*/ 2147483647 w 25"/>
              <a:gd name="T3" fmla="*/ 0 h 32"/>
              <a:gd name="T4" fmla="*/ 2147483647 w 25"/>
              <a:gd name="T5" fmla="*/ 2147483647 h 32"/>
              <a:gd name="T6" fmla="*/ 2147483647 w 25"/>
              <a:gd name="T7" fmla="*/ 2147483647 h 32"/>
              <a:gd name="T8" fmla="*/ 0 w 25"/>
              <a:gd name="T9" fmla="*/ 2147483647 h 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2"/>
              <a:gd name="T17" fmla="*/ 25 w 25"/>
              <a:gd name="T18" fmla="*/ 32 h 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2">
                <a:moveTo>
                  <a:pt x="0" y="32"/>
                </a:moveTo>
                <a:lnTo>
                  <a:pt x="4" y="0"/>
                </a:lnTo>
                <a:lnTo>
                  <a:pt x="12" y="12"/>
                </a:lnTo>
                <a:lnTo>
                  <a:pt x="25" y="12"/>
                </a:lnTo>
                <a:lnTo>
                  <a:pt x="0" y="32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28" name="Freeform 339"/>
          <p:cNvSpPr>
            <a:spLocks/>
          </p:cNvSpPr>
          <p:nvPr/>
        </p:nvSpPr>
        <p:spPr bwMode="auto">
          <a:xfrm>
            <a:off x="6786563" y="4130675"/>
            <a:ext cx="1587" cy="128588"/>
          </a:xfrm>
          <a:custGeom>
            <a:avLst/>
            <a:gdLst>
              <a:gd name="T0" fmla="*/ 0 w 1587"/>
              <a:gd name="T1" fmla="*/ 0 h 81"/>
              <a:gd name="T2" fmla="*/ 0 w 1587"/>
              <a:gd name="T3" fmla="*/ 2147483647 h 81"/>
              <a:gd name="T4" fmla="*/ 0 w 1587"/>
              <a:gd name="T5" fmla="*/ 2147483647 h 81"/>
              <a:gd name="T6" fmla="*/ 0 60000 65536"/>
              <a:gd name="T7" fmla="*/ 0 60000 65536"/>
              <a:gd name="T8" fmla="*/ 0 60000 65536"/>
              <a:gd name="T9" fmla="*/ 0 w 1587"/>
              <a:gd name="T10" fmla="*/ 0 h 81"/>
              <a:gd name="T11" fmla="*/ 1587 w 1587"/>
              <a:gd name="T12" fmla="*/ 81 h 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81">
                <a:moveTo>
                  <a:pt x="0" y="0"/>
                </a:moveTo>
                <a:lnTo>
                  <a:pt x="0" y="27"/>
                </a:lnTo>
                <a:lnTo>
                  <a:pt x="0" y="81"/>
                </a:lnTo>
              </a:path>
            </a:pathLst>
          </a:cu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29" name="Freeform 340"/>
          <p:cNvSpPr>
            <a:spLocks/>
          </p:cNvSpPr>
          <p:nvPr/>
        </p:nvSpPr>
        <p:spPr bwMode="auto">
          <a:xfrm>
            <a:off x="6767513" y="4244975"/>
            <a:ext cx="38100" cy="47625"/>
          </a:xfrm>
          <a:custGeom>
            <a:avLst/>
            <a:gdLst>
              <a:gd name="T0" fmla="*/ 2147483647 w 24"/>
              <a:gd name="T1" fmla="*/ 2147483647 h 30"/>
              <a:gd name="T2" fmla="*/ 0 w 24"/>
              <a:gd name="T3" fmla="*/ 0 h 30"/>
              <a:gd name="T4" fmla="*/ 2147483647 w 24"/>
              <a:gd name="T5" fmla="*/ 2147483647 h 30"/>
              <a:gd name="T6" fmla="*/ 2147483647 w 24"/>
              <a:gd name="T7" fmla="*/ 0 h 30"/>
              <a:gd name="T8" fmla="*/ 2147483647 w 24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0"/>
              <a:gd name="T17" fmla="*/ 24 w 24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0">
                <a:moveTo>
                  <a:pt x="12" y="30"/>
                </a:moveTo>
                <a:lnTo>
                  <a:pt x="0" y="0"/>
                </a:lnTo>
                <a:lnTo>
                  <a:pt x="12" y="8"/>
                </a:lnTo>
                <a:lnTo>
                  <a:pt x="24" y="0"/>
                </a:lnTo>
                <a:lnTo>
                  <a:pt x="12" y="30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30" name="Freeform 341"/>
          <p:cNvSpPr>
            <a:spLocks/>
          </p:cNvSpPr>
          <p:nvPr/>
        </p:nvSpPr>
        <p:spPr bwMode="auto">
          <a:xfrm>
            <a:off x="6397625" y="3441700"/>
            <a:ext cx="1588" cy="52388"/>
          </a:xfrm>
          <a:custGeom>
            <a:avLst/>
            <a:gdLst>
              <a:gd name="T0" fmla="*/ 0 w 1588"/>
              <a:gd name="T1" fmla="*/ 0 h 33"/>
              <a:gd name="T2" fmla="*/ 0 w 1588"/>
              <a:gd name="T3" fmla="*/ 2147483647 h 33"/>
              <a:gd name="T4" fmla="*/ 0 w 1588"/>
              <a:gd name="T5" fmla="*/ 2147483647 h 33"/>
              <a:gd name="T6" fmla="*/ 0 60000 65536"/>
              <a:gd name="T7" fmla="*/ 0 60000 65536"/>
              <a:gd name="T8" fmla="*/ 0 60000 65536"/>
              <a:gd name="T9" fmla="*/ 0 w 1588"/>
              <a:gd name="T10" fmla="*/ 0 h 33"/>
              <a:gd name="T11" fmla="*/ 1588 w 1588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3">
                <a:moveTo>
                  <a:pt x="0" y="0"/>
                </a:moveTo>
                <a:lnTo>
                  <a:pt x="0" y="21"/>
                </a:lnTo>
                <a:lnTo>
                  <a:pt x="0" y="33"/>
                </a:lnTo>
              </a:path>
            </a:pathLst>
          </a:custGeom>
          <a:noFill/>
          <a:ln w="1270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31" name="Freeform 342"/>
          <p:cNvSpPr>
            <a:spLocks/>
          </p:cNvSpPr>
          <p:nvPr/>
        </p:nvSpPr>
        <p:spPr bwMode="auto">
          <a:xfrm>
            <a:off x="6376988" y="3479800"/>
            <a:ext cx="39687" cy="49213"/>
          </a:xfrm>
          <a:custGeom>
            <a:avLst/>
            <a:gdLst>
              <a:gd name="T0" fmla="*/ 2147483647 w 25"/>
              <a:gd name="T1" fmla="*/ 2147483647 h 31"/>
              <a:gd name="T2" fmla="*/ 0 w 25"/>
              <a:gd name="T3" fmla="*/ 0 h 31"/>
              <a:gd name="T4" fmla="*/ 2147483647 w 25"/>
              <a:gd name="T5" fmla="*/ 2147483647 h 31"/>
              <a:gd name="T6" fmla="*/ 2147483647 w 25"/>
              <a:gd name="T7" fmla="*/ 0 h 31"/>
              <a:gd name="T8" fmla="*/ 2147483647 w 25"/>
              <a:gd name="T9" fmla="*/ 2147483647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31"/>
              <a:gd name="T17" fmla="*/ 25 w 25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31">
                <a:moveTo>
                  <a:pt x="13" y="31"/>
                </a:moveTo>
                <a:lnTo>
                  <a:pt x="0" y="0"/>
                </a:lnTo>
                <a:lnTo>
                  <a:pt x="13" y="8"/>
                </a:lnTo>
                <a:lnTo>
                  <a:pt x="25" y="0"/>
                </a:lnTo>
                <a:lnTo>
                  <a:pt x="13" y="31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32" name="Title 10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25.31</a:t>
            </a:r>
          </a:p>
        </p:txBody>
      </p:sp>
      <p:sp>
        <p:nvSpPr>
          <p:cNvPr id="40033" name="TextBox 98"/>
          <p:cNvSpPr txBox="1">
            <a:spLocks noChangeArrowheads="1"/>
          </p:cNvSpPr>
          <p:nvPr/>
        </p:nvSpPr>
        <p:spPr bwMode="auto">
          <a:xfrm>
            <a:off x="5765800" y="4933950"/>
            <a:ext cx="57150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Triglycerides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55" descr="sal03717_25_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5300" y="179388"/>
            <a:ext cx="2833688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2544763" y="-7938"/>
            <a:ext cx="4054475" cy="20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grpSp>
        <p:nvGrpSpPr>
          <p:cNvPr id="40964" name="Group 185"/>
          <p:cNvGrpSpPr>
            <a:grpSpLocks/>
          </p:cNvGrpSpPr>
          <p:nvPr/>
        </p:nvGrpSpPr>
        <p:grpSpPr bwMode="auto">
          <a:xfrm>
            <a:off x="2932113" y="1431925"/>
            <a:ext cx="236537" cy="273050"/>
            <a:chOff x="2932113" y="1431925"/>
            <a:chExt cx="236537" cy="273050"/>
          </a:xfrm>
        </p:grpSpPr>
        <p:sp>
          <p:nvSpPr>
            <p:cNvPr id="41061" name="Freeform 14"/>
            <p:cNvSpPr>
              <a:spLocks/>
            </p:cNvSpPr>
            <p:nvPr/>
          </p:nvSpPr>
          <p:spPr bwMode="auto">
            <a:xfrm>
              <a:off x="2932113" y="1431925"/>
              <a:ext cx="236537" cy="144463"/>
            </a:xfrm>
            <a:custGeom>
              <a:avLst/>
              <a:gdLst>
                <a:gd name="T0" fmla="*/ 0 w 124"/>
                <a:gd name="T1" fmla="*/ 2147483647 h 76"/>
                <a:gd name="T2" fmla="*/ 2147483647 w 124"/>
                <a:gd name="T3" fmla="*/ 2147483647 h 76"/>
                <a:gd name="T4" fmla="*/ 2147483647 w 124"/>
                <a:gd name="T5" fmla="*/ 0 h 76"/>
                <a:gd name="T6" fmla="*/ 2147483647 w 124"/>
                <a:gd name="T7" fmla="*/ 0 h 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76"/>
                <a:gd name="T14" fmla="*/ 124 w 124"/>
                <a:gd name="T15" fmla="*/ 76 h 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76">
                  <a:moveTo>
                    <a:pt x="0" y="76"/>
                  </a:moveTo>
                  <a:lnTo>
                    <a:pt x="100" y="76"/>
                  </a:lnTo>
                  <a:lnTo>
                    <a:pt x="100" y="0"/>
                  </a:lnTo>
                  <a:lnTo>
                    <a:pt x="124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62" name="Freeform 15"/>
            <p:cNvSpPr>
              <a:spLocks/>
            </p:cNvSpPr>
            <p:nvPr/>
          </p:nvSpPr>
          <p:spPr bwMode="auto">
            <a:xfrm>
              <a:off x="3124200" y="1552575"/>
              <a:ext cx="42863" cy="152400"/>
            </a:xfrm>
            <a:custGeom>
              <a:avLst/>
              <a:gdLst>
                <a:gd name="T0" fmla="*/ 0 w 23"/>
                <a:gd name="T1" fmla="*/ 0 h 80"/>
                <a:gd name="T2" fmla="*/ 0 w 23"/>
                <a:gd name="T3" fmla="*/ 2147483647 h 80"/>
                <a:gd name="T4" fmla="*/ 2147483647 w 23"/>
                <a:gd name="T5" fmla="*/ 2147483647 h 80"/>
                <a:gd name="T6" fmla="*/ 0 60000 65536"/>
                <a:gd name="T7" fmla="*/ 0 60000 65536"/>
                <a:gd name="T8" fmla="*/ 0 60000 65536"/>
                <a:gd name="T9" fmla="*/ 0 w 23"/>
                <a:gd name="T10" fmla="*/ 0 h 80"/>
                <a:gd name="T11" fmla="*/ 23 w 23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80">
                  <a:moveTo>
                    <a:pt x="0" y="0"/>
                  </a:moveTo>
                  <a:lnTo>
                    <a:pt x="0" y="80"/>
                  </a:lnTo>
                  <a:lnTo>
                    <a:pt x="23" y="8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965" name="Group 108"/>
          <p:cNvGrpSpPr>
            <a:grpSpLocks/>
          </p:cNvGrpSpPr>
          <p:nvPr/>
        </p:nvGrpSpPr>
        <p:grpSpPr bwMode="auto">
          <a:xfrm>
            <a:off x="2986088" y="3394075"/>
            <a:ext cx="1292225" cy="392113"/>
            <a:chOff x="3028950" y="3394075"/>
            <a:chExt cx="1249363" cy="392113"/>
          </a:xfrm>
        </p:grpSpPr>
        <p:sp>
          <p:nvSpPr>
            <p:cNvPr id="41059" name="Freeform 18"/>
            <p:cNvSpPr>
              <a:spLocks/>
            </p:cNvSpPr>
            <p:nvPr/>
          </p:nvSpPr>
          <p:spPr bwMode="auto">
            <a:xfrm>
              <a:off x="3028950" y="3394075"/>
              <a:ext cx="1235075" cy="190500"/>
            </a:xfrm>
            <a:custGeom>
              <a:avLst/>
              <a:gdLst>
                <a:gd name="T0" fmla="*/ 0 w 720"/>
                <a:gd name="T1" fmla="*/ 2147483647 h 111"/>
                <a:gd name="T2" fmla="*/ 2147483647 w 720"/>
                <a:gd name="T3" fmla="*/ 2147483647 h 111"/>
                <a:gd name="T4" fmla="*/ 2147483647 w 720"/>
                <a:gd name="T5" fmla="*/ 0 h 111"/>
                <a:gd name="T6" fmla="*/ 2147483647 w 720"/>
                <a:gd name="T7" fmla="*/ 0 h 1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0"/>
                <a:gd name="T13" fmla="*/ 0 h 111"/>
                <a:gd name="T14" fmla="*/ 720 w 720"/>
                <a:gd name="T15" fmla="*/ 111 h 1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0" h="111">
                  <a:moveTo>
                    <a:pt x="0" y="111"/>
                  </a:moveTo>
                  <a:lnTo>
                    <a:pt x="689" y="111"/>
                  </a:lnTo>
                  <a:lnTo>
                    <a:pt x="689" y="0"/>
                  </a:lnTo>
                  <a:lnTo>
                    <a:pt x="720" y="0"/>
                  </a:lnTo>
                </a:path>
              </a:pathLst>
            </a:custGeom>
            <a:noFill/>
            <a:ln w="1079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60" name="Freeform 19"/>
            <p:cNvSpPr>
              <a:spLocks/>
            </p:cNvSpPr>
            <p:nvPr/>
          </p:nvSpPr>
          <p:spPr bwMode="auto">
            <a:xfrm>
              <a:off x="4210050" y="3563938"/>
              <a:ext cx="68263" cy="222250"/>
            </a:xfrm>
            <a:custGeom>
              <a:avLst/>
              <a:gdLst>
                <a:gd name="T0" fmla="*/ 0 w 36"/>
                <a:gd name="T1" fmla="*/ 0 h 117"/>
                <a:gd name="T2" fmla="*/ 0 w 36"/>
                <a:gd name="T3" fmla="*/ 2147483647 h 117"/>
                <a:gd name="T4" fmla="*/ 2147483647 w 36"/>
                <a:gd name="T5" fmla="*/ 2147483647 h 117"/>
                <a:gd name="T6" fmla="*/ 0 60000 65536"/>
                <a:gd name="T7" fmla="*/ 0 60000 65536"/>
                <a:gd name="T8" fmla="*/ 0 60000 65536"/>
                <a:gd name="T9" fmla="*/ 0 w 36"/>
                <a:gd name="T10" fmla="*/ 0 h 117"/>
                <a:gd name="T11" fmla="*/ 36 w 36"/>
                <a:gd name="T12" fmla="*/ 117 h 1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117">
                  <a:moveTo>
                    <a:pt x="0" y="0"/>
                  </a:moveTo>
                  <a:lnTo>
                    <a:pt x="0" y="117"/>
                  </a:lnTo>
                  <a:lnTo>
                    <a:pt x="36" y="117"/>
                  </a:lnTo>
                </a:path>
              </a:pathLst>
            </a:custGeom>
            <a:noFill/>
            <a:ln w="1079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966" name="Line 20"/>
          <p:cNvSpPr>
            <a:spLocks noChangeShapeType="1"/>
          </p:cNvSpPr>
          <p:nvPr/>
        </p:nvSpPr>
        <p:spPr bwMode="auto">
          <a:xfrm flipH="1">
            <a:off x="4505325" y="3636963"/>
            <a:ext cx="1316038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7" name="Line 43"/>
          <p:cNvSpPr>
            <a:spLocks noChangeShapeType="1"/>
          </p:cNvSpPr>
          <p:nvPr/>
        </p:nvSpPr>
        <p:spPr bwMode="auto">
          <a:xfrm>
            <a:off x="2854325" y="3128963"/>
            <a:ext cx="1508125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8" name="Text Box 220"/>
          <p:cNvSpPr txBox="1">
            <a:spLocks noChangeArrowheads="1"/>
          </p:cNvSpPr>
          <p:nvPr/>
        </p:nvSpPr>
        <p:spPr bwMode="auto">
          <a:xfrm>
            <a:off x="2532063" y="358775"/>
            <a:ext cx="4794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Right colic</a:t>
            </a:r>
          </a:p>
          <a:p>
            <a:r>
              <a:rPr lang="en-US" sz="600" b="1"/>
              <a:t>flexure</a:t>
            </a:r>
          </a:p>
        </p:txBody>
      </p:sp>
      <p:sp>
        <p:nvSpPr>
          <p:cNvPr id="40969" name="Text Box 222"/>
          <p:cNvSpPr txBox="1">
            <a:spLocks noChangeArrowheads="1"/>
          </p:cNvSpPr>
          <p:nvPr/>
        </p:nvSpPr>
        <p:spPr bwMode="auto">
          <a:xfrm>
            <a:off x="2532063" y="1076325"/>
            <a:ext cx="496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Superior</a:t>
            </a:r>
          </a:p>
          <a:p>
            <a:r>
              <a:rPr lang="en-US" sz="600" b="1"/>
              <a:t>mesenteric</a:t>
            </a:r>
          </a:p>
          <a:p>
            <a:r>
              <a:rPr lang="en-US" sz="600" b="1"/>
              <a:t>artery</a:t>
            </a:r>
          </a:p>
        </p:txBody>
      </p:sp>
      <p:sp>
        <p:nvSpPr>
          <p:cNvPr id="40970" name="Text Box 223"/>
          <p:cNvSpPr txBox="1">
            <a:spLocks noChangeArrowheads="1"/>
          </p:cNvSpPr>
          <p:nvPr/>
        </p:nvSpPr>
        <p:spPr bwMode="auto">
          <a:xfrm>
            <a:off x="2532063" y="1528763"/>
            <a:ext cx="44926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Haustrum</a:t>
            </a:r>
          </a:p>
        </p:txBody>
      </p:sp>
      <p:sp>
        <p:nvSpPr>
          <p:cNvPr id="40971" name="Text Box 224"/>
          <p:cNvSpPr txBox="1">
            <a:spLocks noChangeArrowheads="1"/>
          </p:cNvSpPr>
          <p:nvPr/>
        </p:nvSpPr>
        <p:spPr bwMode="auto">
          <a:xfrm>
            <a:off x="2532063" y="1797050"/>
            <a:ext cx="48101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Ascending</a:t>
            </a:r>
          </a:p>
          <a:p>
            <a:r>
              <a:rPr lang="en-US" sz="600" b="1"/>
              <a:t>colon</a:t>
            </a:r>
          </a:p>
        </p:txBody>
      </p:sp>
      <p:sp>
        <p:nvSpPr>
          <p:cNvPr id="40972" name="Text Box 225"/>
          <p:cNvSpPr txBox="1">
            <a:spLocks noChangeArrowheads="1"/>
          </p:cNvSpPr>
          <p:nvPr/>
        </p:nvSpPr>
        <p:spPr bwMode="auto">
          <a:xfrm>
            <a:off x="2532063" y="2149475"/>
            <a:ext cx="41433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Ileocecal</a:t>
            </a:r>
          </a:p>
          <a:p>
            <a:r>
              <a:rPr lang="en-US" sz="600" b="1"/>
              <a:t>valve</a:t>
            </a:r>
          </a:p>
        </p:txBody>
      </p:sp>
      <p:sp>
        <p:nvSpPr>
          <p:cNvPr id="40973" name="Text Box 226"/>
          <p:cNvSpPr txBox="1">
            <a:spLocks noChangeArrowheads="1"/>
          </p:cNvSpPr>
          <p:nvPr/>
        </p:nvSpPr>
        <p:spPr bwMode="auto">
          <a:xfrm>
            <a:off x="2532063" y="2441575"/>
            <a:ext cx="29051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Ileum</a:t>
            </a:r>
          </a:p>
        </p:txBody>
      </p:sp>
      <p:sp>
        <p:nvSpPr>
          <p:cNvPr id="40974" name="Text Box 227"/>
          <p:cNvSpPr txBox="1">
            <a:spLocks noChangeArrowheads="1"/>
          </p:cNvSpPr>
          <p:nvPr/>
        </p:nvSpPr>
        <p:spPr bwMode="auto">
          <a:xfrm>
            <a:off x="2532063" y="2611438"/>
            <a:ext cx="34766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Cecum</a:t>
            </a:r>
          </a:p>
        </p:txBody>
      </p:sp>
      <p:sp>
        <p:nvSpPr>
          <p:cNvPr id="40975" name="Text Box 228"/>
          <p:cNvSpPr txBox="1">
            <a:spLocks noChangeArrowheads="1"/>
          </p:cNvSpPr>
          <p:nvPr/>
        </p:nvSpPr>
        <p:spPr bwMode="auto">
          <a:xfrm>
            <a:off x="2532063" y="2795588"/>
            <a:ext cx="43815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Appendix</a:t>
            </a:r>
          </a:p>
        </p:txBody>
      </p:sp>
      <p:sp>
        <p:nvSpPr>
          <p:cNvPr id="40976" name="Text Box 229"/>
          <p:cNvSpPr txBox="1">
            <a:spLocks noChangeArrowheads="1"/>
          </p:cNvSpPr>
          <p:nvPr/>
        </p:nvSpPr>
        <p:spPr bwMode="auto">
          <a:xfrm>
            <a:off x="2532063" y="3074988"/>
            <a:ext cx="373062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Rectum</a:t>
            </a:r>
          </a:p>
        </p:txBody>
      </p:sp>
      <p:sp>
        <p:nvSpPr>
          <p:cNvPr id="40977" name="Text Box 230"/>
          <p:cNvSpPr txBox="1">
            <a:spLocks noChangeArrowheads="1"/>
          </p:cNvSpPr>
          <p:nvPr/>
        </p:nvSpPr>
        <p:spPr bwMode="auto">
          <a:xfrm>
            <a:off x="2532063" y="3535363"/>
            <a:ext cx="4730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Anal canal</a:t>
            </a:r>
          </a:p>
        </p:txBody>
      </p:sp>
      <p:sp>
        <p:nvSpPr>
          <p:cNvPr id="40978" name="Text Box 231"/>
          <p:cNvSpPr txBox="1">
            <a:spLocks noChangeArrowheads="1"/>
          </p:cNvSpPr>
          <p:nvPr/>
        </p:nvSpPr>
        <p:spPr bwMode="auto">
          <a:xfrm>
            <a:off x="2532063" y="3786188"/>
            <a:ext cx="7620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(a) Gross anatomy</a:t>
            </a:r>
          </a:p>
        </p:txBody>
      </p:sp>
      <p:sp>
        <p:nvSpPr>
          <p:cNvPr id="40979" name="Text Box 232"/>
          <p:cNvSpPr txBox="1">
            <a:spLocks noChangeArrowheads="1"/>
          </p:cNvSpPr>
          <p:nvPr/>
        </p:nvSpPr>
        <p:spPr bwMode="auto">
          <a:xfrm>
            <a:off x="4391025" y="4456113"/>
            <a:ext cx="373063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Rectum</a:t>
            </a:r>
          </a:p>
        </p:txBody>
      </p:sp>
      <p:sp>
        <p:nvSpPr>
          <p:cNvPr id="40980" name="Text Box 233"/>
          <p:cNvSpPr txBox="1">
            <a:spLocks noChangeArrowheads="1"/>
          </p:cNvSpPr>
          <p:nvPr/>
        </p:nvSpPr>
        <p:spPr bwMode="auto">
          <a:xfrm>
            <a:off x="5540375" y="4678363"/>
            <a:ext cx="539750" cy="9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Rectal valve</a:t>
            </a:r>
          </a:p>
        </p:txBody>
      </p:sp>
      <p:sp>
        <p:nvSpPr>
          <p:cNvPr id="40981" name="Text Box 234"/>
          <p:cNvSpPr txBox="1">
            <a:spLocks noChangeArrowheads="1"/>
          </p:cNvSpPr>
          <p:nvPr/>
        </p:nvSpPr>
        <p:spPr bwMode="auto">
          <a:xfrm>
            <a:off x="5534025" y="5129213"/>
            <a:ext cx="4730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Anal canal</a:t>
            </a:r>
          </a:p>
        </p:txBody>
      </p:sp>
      <p:sp>
        <p:nvSpPr>
          <p:cNvPr id="40982" name="Text Box 235"/>
          <p:cNvSpPr txBox="1">
            <a:spLocks noChangeArrowheads="1"/>
          </p:cNvSpPr>
          <p:nvPr/>
        </p:nvSpPr>
        <p:spPr bwMode="auto">
          <a:xfrm>
            <a:off x="5534025" y="5308600"/>
            <a:ext cx="4984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Levator ani</a:t>
            </a:r>
          </a:p>
          <a:p>
            <a:r>
              <a:rPr lang="en-US" sz="600" b="1"/>
              <a:t>muscle</a:t>
            </a:r>
          </a:p>
        </p:txBody>
      </p:sp>
      <p:sp>
        <p:nvSpPr>
          <p:cNvPr id="40983" name="Text Box 236"/>
          <p:cNvSpPr txBox="1">
            <a:spLocks noChangeArrowheads="1"/>
          </p:cNvSpPr>
          <p:nvPr/>
        </p:nvSpPr>
        <p:spPr bwMode="auto">
          <a:xfrm>
            <a:off x="5534025" y="5588000"/>
            <a:ext cx="5873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Hemorrhoidal</a:t>
            </a:r>
          </a:p>
          <a:p>
            <a:r>
              <a:rPr lang="en-US" sz="600" b="1"/>
              <a:t>veins</a:t>
            </a:r>
          </a:p>
        </p:txBody>
      </p:sp>
      <p:sp>
        <p:nvSpPr>
          <p:cNvPr id="40984" name="Text Box 237"/>
          <p:cNvSpPr txBox="1">
            <a:spLocks noChangeArrowheads="1"/>
          </p:cNvSpPr>
          <p:nvPr/>
        </p:nvSpPr>
        <p:spPr bwMode="auto">
          <a:xfrm>
            <a:off x="5534025" y="5791200"/>
            <a:ext cx="5397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Internal anal</a:t>
            </a:r>
          </a:p>
          <a:p>
            <a:r>
              <a:rPr lang="en-US" sz="600" b="1"/>
              <a:t>sphincter</a:t>
            </a:r>
          </a:p>
        </p:txBody>
      </p:sp>
      <p:sp>
        <p:nvSpPr>
          <p:cNvPr id="40985" name="Text Box 238"/>
          <p:cNvSpPr txBox="1">
            <a:spLocks noChangeArrowheads="1"/>
          </p:cNvSpPr>
          <p:nvPr/>
        </p:nvSpPr>
        <p:spPr bwMode="auto">
          <a:xfrm>
            <a:off x="5534025" y="6070600"/>
            <a:ext cx="56673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External anal</a:t>
            </a:r>
          </a:p>
          <a:p>
            <a:r>
              <a:rPr lang="en-US" sz="600" b="1"/>
              <a:t>sphincter</a:t>
            </a:r>
          </a:p>
        </p:txBody>
      </p:sp>
      <p:sp>
        <p:nvSpPr>
          <p:cNvPr id="40986" name="Text Box 239"/>
          <p:cNvSpPr txBox="1">
            <a:spLocks noChangeArrowheads="1"/>
          </p:cNvSpPr>
          <p:nvPr/>
        </p:nvSpPr>
        <p:spPr bwMode="auto">
          <a:xfrm>
            <a:off x="3405188" y="6675438"/>
            <a:ext cx="59055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(b) Anal canal</a:t>
            </a:r>
          </a:p>
        </p:txBody>
      </p:sp>
      <p:sp>
        <p:nvSpPr>
          <p:cNvPr id="40987" name="Text Box 240"/>
          <p:cNvSpPr txBox="1">
            <a:spLocks noChangeArrowheads="1"/>
          </p:cNvSpPr>
          <p:nvPr/>
        </p:nvSpPr>
        <p:spPr bwMode="auto">
          <a:xfrm>
            <a:off x="4108450" y="6405563"/>
            <a:ext cx="2825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Anus</a:t>
            </a:r>
          </a:p>
        </p:txBody>
      </p:sp>
      <p:sp>
        <p:nvSpPr>
          <p:cNvPr id="40988" name="Text Box 241"/>
          <p:cNvSpPr txBox="1">
            <a:spLocks noChangeArrowheads="1"/>
          </p:cNvSpPr>
          <p:nvPr/>
        </p:nvSpPr>
        <p:spPr bwMode="auto">
          <a:xfrm>
            <a:off x="4435475" y="6386513"/>
            <a:ext cx="59055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Anal columns</a:t>
            </a:r>
          </a:p>
        </p:txBody>
      </p:sp>
      <p:sp>
        <p:nvSpPr>
          <p:cNvPr id="40989" name="Text Box 242"/>
          <p:cNvSpPr txBox="1">
            <a:spLocks noChangeArrowheads="1"/>
          </p:cNvSpPr>
          <p:nvPr/>
        </p:nvSpPr>
        <p:spPr bwMode="auto">
          <a:xfrm>
            <a:off x="4152900" y="6519863"/>
            <a:ext cx="561975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Anal sinuses</a:t>
            </a:r>
          </a:p>
        </p:txBody>
      </p:sp>
      <p:sp>
        <p:nvSpPr>
          <p:cNvPr id="40990" name="Text Box 243"/>
          <p:cNvSpPr txBox="1">
            <a:spLocks noChangeArrowheads="1"/>
          </p:cNvSpPr>
          <p:nvPr/>
        </p:nvSpPr>
        <p:spPr bwMode="auto">
          <a:xfrm>
            <a:off x="5876925" y="3594100"/>
            <a:ext cx="566738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External anal</a:t>
            </a:r>
          </a:p>
          <a:p>
            <a:r>
              <a:rPr lang="en-US" sz="600" b="1"/>
              <a:t>sphincter</a:t>
            </a:r>
          </a:p>
        </p:txBody>
      </p:sp>
      <p:sp>
        <p:nvSpPr>
          <p:cNvPr id="40991" name="Text Box 244"/>
          <p:cNvSpPr txBox="1">
            <a:spLocks noChangeArrowheads="1"/>
          </p:cNvSpPr>
          <p:nvPr/>
        </p:nvSpPr>
        <p:spPr bwMode="auto">
          <a:xfrm>
            <a:off x="5908675" y="2847975"/>
            <a:ext cx="3905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Sigmoid</a:t>
            </a:r>
          </a:p>
          <a:p>
            <a:r>
              <a:rPr lang="en-US" sz="600" b="1"/>
              <a:t>colon</a:t>
            </a:r>
          </a:p>
        </p:txBody>
      </p:sp>
      <p:sp>
        <p:nvSpPr>
          <p:cNvPr id="40992" name="Text Box 245"/>
          <p:cNvSpPr txBox="1">
            <a:spLocks noChangeArrowheads="1"/>
          </p:cNvSpPr>
          <p:nvPr/>
        </p:nvSpPr>
        <p:spPr bwMode="auto">
          <a:xfrm>
            <a:off x="5930900" y="2165350"/>
            <a:ext cx="536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Omental</a:t>
            </a:r>
          </a:p>
          <a:p>
            <a:r>
              <a:rPr lang="en-US" sz="600" b="1"/>
              <a:t>appendages</a:t>
            </a:r>
          </a:p>
        </p:txBody>
      </p:sp>
      <p:sp>
        <p:nvSpPr>
          <p:cNvPr id="40993" name="Text Box 246"/>
          <p:cNvSpPr txBox="1">
            <a:spLocks noChangeArrowheads="1"/>
          </p:cNvSpPr>
          <p:nvPr/>
        </p:nvSpPr>
        <p:spPr bwMode="auto">
          <a:xfrm>
            <a:off x="5930900" y="1797050"/>
            <a:ext cx="52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Descending</a:t>
            </a:r>
          </a:p>
          <a:p>
            <a:r>
              <a:rPr lang="en-US" sz="600" b="1"/>
              <a:t>colon</a:t>
            </a:r>
          </a:p>
        </p:txBody>
      </p:sp>
      <p:sp>
        <p:nvSpPr>
          <p:cNvPr id="40994" name="Text Box 247"/>
          <p:cNvSpPr txBox="1">
            <a:spLocks noChangeArrowheads="1"/>
          </p:cNvSpPr>
          <p:nvPr/>
        </p:nvSpPr>
        <p:spPr bwMode="auto">
          <a:xfrm>
            <a:off x="5918200" y="1439863"/>
            <a:ext cx="48895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Mesocolon</a:t>
            </a:r>
          </a:p>
        </p:txBody>
      </p:sp>
      <p:sp>
        <p:nvSpPr>
          <p:cNvPr id="40995" name="Text Box 248"/>
          <p:cNvSpPr txBox="1">
            <a:spLocks noChangeArrowheads="1"/>
          </p:cNvSpPr>
          <p:nvPr/>
        </p:nvSpPr>
        <p:spPr bwMode="auto">
          <a:xfrm>
            <a:off x="5895975" y="1052513"/>
            <a:ext cx="52705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Taeniae coli</a:t>
            </a:r>
          </a:p>
        </p:txBody>
      </p:sp>
      <p:sp>
        <p:nvSpPr>
          <p:cNvPr id="40996" name="Text Box 249"/>
          <p:cNvSpPr txBox="1">
            <a:spLocks noChangeArrowheads="1"/>
          </p:cNvSpPr>
          <p:nvPr/>
        </p:nvSpPr>
        <p:spPr bwMode="auto">
          <a:xfrm>
            <a:off x="5861050" y="615950"/>
            <a:ext cx="4254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Left colic</a:t>
            </a:r>
          </a:p>
          <a:p>
            <a:r>
              <a:rPr lang="en-US" sz="600" b="1"/>
              <a:t>flexure</a:t>
            </a:r>
          </a:p>
        </p:txBody>
      </p:sp>
      <p:sp>
        <p:nvSpPr>
          <p:cNvPr id="40997" name="Text Box 250"/>
          <p:cNvSpPr txBox="1">
            <a:spLocks noChangeArrowheads="1"/>
          </p:cNvSpPr>
          <p:nvPr/>
        </p:nvSpPr>
        <p:spPr bwMode="auto">
          <a:xfrm>
            <a:off x="5861050" y="242888"/>
            <a:ext cx="4714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Greater</a:t>
            </a:r>
          </a:p>
          <a:p>
            <a:r>
              <a:rPr lang="en-US" sz="600" b="1"/>
              <a:t>omentum</a:t>
            </a:r>
          </a:p>
          <a:p>
            <a:r>
              <a:rPr lang="en-US" sz="600" b="1"/>
              <a:t>(retracted)</a:t>
            </a:r>
          </a:p>
        </p:txBody>
      </p:sp>
      <p:sp>
        <p:nvSpPr>
          <p:cNvPr id="40998" name="Line 42"/>
          <p:cNvSpPr>
            <a:spLocks noChangeShapeType="1"/>
          </p:cNvSpPr>
          <p:nvPr/>
        </p:nvSpPr>
        <p:spPr bwMode="auto">
          <a:xfrm>
            <a:off x="2930525" y="2846388"/>
            <a:ext cx="908050" cy="1587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99" name="Text Box 221"/>
          <p:cNvSpPr txBox="1">
            <a:spLocks noChangeArrowheads="1"/>
          </p:cNvSpPr>
          <p:nvPr/>
        </p:nvSpPr>
        <p:spPr bwMode="auto">
          <a:xfrm>
            <a:off x="2532063" y="801688"/>
            <a:ext cx="5016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600" b="1"/>
              <a:t>Transverse</a:t>
            </a:r>
          </a:p>
          <a:p>
            <a:r>
              <a:rPr lang="en-US" sz="600" b="1"/>
              <a:t>colon</a:t>
            </a:r>
          </a:p>
        </p:txBody>
      </p:sp>
      <p:sp>
        <p:nvSpPr>
          <p:cNvPr id="124" name="Freeform 68"/>
          <p:cNvSpPr>
            <a:spLocks/>
          </p:cNvSpPr>
          <p:nvPr/>
        </p:nvSpPr>
        <p:spPr bwMode="auto">
          <a:xfrm>
            <a:off x="4211638" y="6235700"/>
            <a:ext cx="57150" cy="179388"/>
          </a:xfrm>
          <a:custGeom>
            <a:avLst/>
            <a:gdLst>
              <a:gd name="T0" fmla="*/ 0 w 36"/>
              <a:gd name="T1" fmla="*/ 284779266 h 113"/>
              <a:gd name="T2" fmla="*/ 0 w 36"/>
              <a:gd name="T3" fmla="*/ 166330781 h 113"/>
              <a:gd name="T4" fmla="*/ 90725611 w 36"/>
              <a:gd name="T5" fmla="*/ 0 h 113"/>
              <a:gd name="T6" fmla="*/ 0 60000 65536"/>
              <a:gd name="T7" fmla="*/ 0 60000 65536"/>
              <a:gd name="T8" fmla="*/ 0 60000 65536"/>
              <a:gd name="T9" fmla="*/ 0 w 36"/>
              <a:gd name="T10" fmla="*/ 0 h 113"/>
              <a:gd name="T11" fmla="*/ 36 w 36"/>
              <a:gd name="T12" fmla="*/ 113 h 1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" h="113">
                <a:moveTo>
                  <a:pt x="0" y="113"/>
                </a:moveTo>
                <a:lnTo>
                  <a:pt x="0" y="66"/>
                </a:lnTo>
                <a:lnTo>
                  <a:pt x="36" y="0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5" name="Freeform 60"/>
          <p:cNvSpPr>
            <a:spLocks/>
          </p:cNvSpPr>
          <p:nvPr/>
        </p:nvSpPr>
        <p:spPr bwMode="auto">
          <a:xfrm>
            <a:off x="4757738" y="5637213"/>
            <a:ext cx="758825" cy="1587"/>
          </a:xfrm>
          <a:custGeom>
            <a:avLst/>
            <a:gdLst>
              <a:gd name="T0" fmla="*/ 1204634777 w 478"/>
              <a:gd name="T1" fmla="*/ 0 h 1587"/>
              <a:gd name="T2" fmla="*/ 997982017 w 478"/>
              <a:gd name="T3" fmla="*/ 0 h 1587"/>
              <a:gd name="T4" fmla="*/ 0 w 478"/>
              <a:gd name="T5" fmla="*/ 0 h 1587"/>
              <a:gd name="T6" fmla="*/ 0 60000 65536"/>
              <a:gd name="T7" fmla="*/ 0 60000 65536"/>
              <a:gd name="T8" fmla="*/ 0 60000 65536"/>
              <a:gd name="T9" fmla="*/ 0 w 478"/>
              <a:gd name="T10" fmla="*/ 0 h 1587"/>
              <a:gd name="T11" fmla="*/ 478 w 478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8" h="1587">
                <a:moveTo>
                  <a:pt x="478" y="0"/>
                </a:moveTo>
                <a:lnTo>
                  <a:pt x="396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6" name="Line 61"/>
          <p:cNvSpPr>
            <a:spLocks noChangeShapeType="1"/>
          </p:cNvSpPr>
          <p:nvPr/>
        </p:nvSpPr>
        <p:spPr bwMode="auto">
          <a:xfrm flipH="1">
            <a:off x="5153025" y="5351463"/>
            <a:ext cx="363538" cy="1587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7" name="Line 62"/>
          <p:cNvSpPr>
            <a:spLocks noChangeShapeType="1"/>
          </p:cNvSpPr>
          <p:nvPr/>
        </p:nvSpPr>
        <p:spPr bwMode="auto">
          <a:xfrm flipH="1">
            <a:off x="4846638" y="5848350"/>
            <a:ext cx="669925" cy="1588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8" name="Line 63"/>
          <p:cNvSpPr>
            <a:spLocks noChangeShapeType="1"/>
          </p:cNvSpPr>
          <p:nvPr/>
        </p:nvSpPr>
        <p:spPr bwMode="auto">
          <a:xfrm flipH="1">
            <a:off x="5003800" y="6121400"/>
            <a:ext cx="512763" cy="1588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9" name="Freeform 64"/>
          <p:cNvSpPr>
            <a:spLocks/>
          </p:cNvSpPr>
          <p:nvPr/>
        </p:nvSpPr>
        <p:spPr bwMode="auto">
          <a:xfrm>
            <a:off x="4649788" y="5886450"/>
            <a:ext cx="1587" cy="496888"/>
          </a:xfrm>
          <a:custGeom>
            <a:avLst/>
            <a:gdLst>
              <a:gd name="T0" fmla="*/ 0 w 1588"/>
              <a:gd name="T1" fmla="*/ 788810385 h 313"/>
              <a:gd name="T2" fmla="*/ 0 w 1588"/>
              <a:gd name="T3" fmla="*/ 670362174 h 313"/>
              <a:gd name="T4" fmla="*/ 0 w 1588"/>
              <a:gd name="T5" fmla="*/ 0 h 313"/>
              <a:gd name="T6" fmla="*/ 0 60000 65536"/>
              <a:gd name="T7" fmla="*/ 0 60000 65536"/>
              <a:gd name="T8" fmla="*/ 0 60000 65536"/>
              <a:gd name="T9" fmla="*/ 0 w 1588"/>
              <a:gd name="T10" fmla="*/ 0 h 313"/>
              <a:gd name="T11" fmla="*/ 1588 w 1588"/>
              <a:gd name="T12" fmla="*/ 313 h 3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13">
                <a:moveTo>
                  <a:pt x="0" y="313"/>
                </a:moveTo>
                <a:lnTo>
                  <a:pt x="0" y="266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0" name="Line 65"/>
          <p:cNvSpPr>
            <a:spLocks noChangeShapeType="1"/>
          </p:cNvSpPr>
          <p:nvPr/>
        </p:nvSpPr>
        <p:spPr bwMode="auto">
          <a:xfrm flipH="1" flipV="1">
            <a:off x="4532313" y="5872163"/>
            <a:ext cx="117475" cy="436562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1" name="Freeform 66"/>
          <p:cNvSpPr>
            <a:spLocks/>
          </p:cNvSpPr>
          <p:nvPr/>
        </p:nvSpPr>
        <p:spPr bwMode="auto">
          <a:xfrm>
            <a:off x="4373563" y="5805488"/>
            <a:ext cx="104775" cy="503237"/>
          </a:xfrm>
          <a:custGeom>
            <a:avLst/>
            <a:gdLst>
              <a:gd name="T0" fmla="*/ 166330285 w 66"/>
              <a:gd name="T1" fmla="*/ 0 h 317"/>
              <a:gd name="T2" fmla="*/ 0 w 66"/>
              <a:gd name="T3" fmla="*/ 798887835 h 317"/>
              <a:gd name="T4" fmla="*/ 0 w 66"/>
              <a:gd name="T5" fmla="*/ 0 h 317"/>
              <a:gd name="T6" fmla="*/ 0 60000 65536"/>
              <a:gd name="T7" fmla="*/ 0 60000 65536"/>
              <a:gd name="T8" fmla="*/ 0 60000 65536"/>
              <a:gd name="T9" fmla="*/ 0 w 66"/>
              <a:gd name="T10" fmla="*/ 0 h 317"/>
              <a:gd name="T11" fmla="*/ 66 w 66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" h="317">
                <a:moveTo>
                  <a:pt x="66" y="0"/>
                </a:moveTo>
                <a:lnTo>
                  <a:pt x="0" y="317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2" name="Line 67"/>
          <p:cNvSpPr>
            <a:spLocks noChangeShapeType="1"/>
          </p:cNvSpPr>
          <p:nvPr/>
        </p:nvSpPr>
        <p:spPr bwMode="auto">
          <a:xfrm flipV="1">
            <a:off x="4371975" y="6291263"/>
            <a:ext cx="1588" cy="206375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3" name="Line 70"/>
          <p:cNvSpPr>
            <a:spLocks noChangeShapeType="1"/>
          </p:cNvSpPr>
          <p:nvPr/>
        </p:nvSpPr>
        <p:spPr bwMode="auto">
          <a:xfrm flipH="1" flipV="1">
            <a:off x="4762500" y="5481638"/>
            <a:ext cx="539750" cy="155575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4" name="Line 59"/>
          <p:cNvSpPr>
            <a:spLocks noChangeShapeType="1"/>
          </p:cNvSpPr>
          <p:nvPr/>
        </p:nvSpPr>
        <p:spPr bwMode="auto">
          <a:xfrm>
            <a:off x="4689475" y="4729163"/>
            <a:ext cx="833438" cy="1587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5" name="Freeform 69"/>
          <p:cNvSpPr>
            <a:spLocks/>
          </p:cNvSpPr>
          <p:nvPr/>
        </p:nvSpPr>
        <p:spPr bwMode="auto">
          <a:xfrm>
            <a:off x="4465638" y="5180013"/>
            <a:ext cx="1050925" cy="334962"/>
          </a:xfrm>
          <a:custGeom>
            <a:avLst/>
            <a:gdLst>
              <a:gd name="T0" fmla="*/ 1668343616 w 662"/>
              <a:gd name="T1" fmla="*/ 0 h 211"/>
              <a:gd name="T2" fmla="*/ 924896606 w 662"/>
              <a:gd name="T3" fmla="*/ 0 h 211"/>
              <a:gd name="T4" fmla="*/ 0 w 662"/>
              <a:gd name="T5" fmla="*/ 531751426 h 211"/>
              <a:gd name="T6" fmla="*/ 0 60000 65536"/>
              <a:gd name="T7" fmla="*/ 0 60000 65536"/>
              <a:gd name="T8" fmla="*/ 0 60000 65536"/>
              <a:gd name="T9" fmla="*/ 0 w 662"/>
              <a:gd name="T10" fmla="*/ 0 h 211"/>
              <a:gd name="T11" fmla="*/ 662 w 662"/>
              <a:gd name="T12" fmla="*/ 211 h 2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2" h="211">
                <a:moveTo>
                  <a:pt x="662" y="0"/>
                </a:moveTo>
                <a:lnTo>
                  <a:pt x="367" y="0"/>
                </a:lnTo>
                <a:lnTo>
                  <a:pt x="0" y="211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012" name="Freeform 68"/>
          <p:cNvSpPr>
            <a:spLocks/>
          </p:cNvSpPr>
          <p:nvPr/>
        </p:nvSpPr>
        <p:spPr bwMode="auto">
          <a:xfrm>
            <a:off x="4211638" y="6235700"/>
            <a:ext cx="57150" cy="179388"/>
          </a:xfrm>
          <a:custGeom>
            <a:avLst/>
            <a:gdLst>
              <a:gd name="T0" fmla="*/ 0 w 36"/>
              <a:gd name="T1" fmla="*/ 2147483647 h 113"/>
              <a:gd name="T2" fmla="*/ 0 w 36"/>
              <a:gd name="T3" fmla="*/ 2147483647 h 113"/>
              <a:gd name="T4" fmla="*/ 2147483647 w 36"/>
              <a:gd name="T5" fmla="*/ 0 h 113"/>
              <a:gd name="T6" fmla="*/ 0 60000 65536"/>
              <a:gd name="T7" fmla="*/ 0 60000 65536"/>
              <a:gd name="T8" fmla="*/ 0 60000 65536"/>
              <a:gd name="T9" fmla="*/ 0 w 36"/>
              <a:gd name="T10" fmla="*/ 0 h 113"/>
              <a:gd name="T11" fmla="*/ 36 w 36"/>
              <a:gd name="T12" fmla="*/ 113 h 1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" h="113">
                <a:moveTo>
                  <a:pt x="0" y="113"/>
                </a:moveTo>
                <a:lnTo>
                  <a:pt x="0" y="66"/>
                </a:lnTo>
                <a:lnTo>
                  <a:pt x="36" y="0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13" name="Freeform 60"/>
          <p:cNvSpPr>
            <a:spLocks/>
          </p:cNvSpPr>
          <p:nvPr/>
        </p:nvSpPr>
        <p:spPr bwMode="auto">
          <a:xfrm>
            <a:off x="4757738" y="5637213"/>
            <a:ext cx="758825" cy="1587"/>
          </a:xfrm>
          <a:custGeom>
            <a:avLst/>
            <a:gdLst>
              <a:gd name="T0" fmla="*/ 2147483647 w 478"/>
              <a:gd name="T1" fmla="*/ 0 h 1587"/>
              <a:gd name="T2" fmla="*/ 2147483647 w 478"/>
              <a:gd name="T3" fmla="*/ 0 h 1587"/>
              <a:gd name="T4" fmla="*/ 0 w 478"/>
              <a:gd name="T5" fmla="*/ 0 h 1587"/>
              <a:gd name="T6" fmla="*/ 0 60000 65536"/>
              <a:gd name="T7" fmla="*/ 0 60000 65536"/>
              <a:gd name="T8" fmla="*/ 0 60000 65536"/>
              <a:gd name="T9" fmla="*/ 0 w 478"/>
              <a:gd name="T10" fmla="*/ 0 h 1587"/>
              <a:gd name="T11" fmla="*/ 478 w 478"/>
              <a:gd name="T12" fmla="*/ 1587 h 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8" h="1587">
                <a:moveTo>
                  <a:pt x="478" y="0"/>
                </a:moveTo>
                <a:lnTo>
                  <a:pt x="396" y="0"/>
                </a:lnTo>
                <a:lnTo>
                  <a:pt x="0" y="0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14" name="Line 61"/>
          <p:cNvSpPr>
            <a:spLocks noChangeShapeType="1"/>
          </p:cNvSpPr>
          <p:nvPr/>
        </p:nvSpPr>
        <p:spPr bwMode="auto">
          <a:xfrm flipH="1">
            <a:off x="5153025" y="5351463"/>
            <a:ext cx="363538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15" name="Line 62"/>
          <p:cNvSpPr>
            <a:spLocks noChangeShapeType="1"/>
          </p:cNvSpPr>
          <p:nvPr/>
        </p:nvSpPr>
        <p:spPr bwMode="auto">
          <a:xfrm flipH="1">
            <a:off x="4846638" y="5848350"/>
            <a:ext cx="669925" cy="1588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16" name="Line 63"/>
          <p:cNvSpPr>
            <a:spLocks noChangeShapeType="1"/>
          </p:cNvSpPr>
          <p:nvPr/>
        </p:nvSpPr>
        <p:spPr bwMode="auto">
          <a:xfrm flipH="1">
            <a:off x="5003800" y="6121400"/>
            <a:ext cx="512763" cy="1588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17" name="Freeform 64"/>
          <p:cNvSpPr>
            <a:spLocks/>
          </p:cNvSpPr>
          <p:nvPr/>
        </p:nvSpPr>
        <p:spPr bwMode="auto">
          <a:xfrm>
            <a:off x="4649788" y="5886450"/>
            <a:ext cx="1587" cy="496888"/>
          </a:xfrm>
          <a:custGeom>
            <a:avLst/>
            <a:gdLst>
              <a:gd name="T0" fmla="*/ 0 w 1588"/>
              <a:gd name="T1" fmla="*/ 2147483647 h 313"/>
              <a:gd name="T2" fmla="*/ 0 w 1588"/>
              <a:gd name="T3" fmla="*/ 2147483647 h 313"/>
              <a:gd name="T4" fmla="*/ 0 w 1588"/>
              <a:gd name="T5" fmla="*/ 0 h 313"/>
              <a:gd name="T6" fmla="*/ 0 60000 65536"/>
              <a:gd name="T7" fmla="*/ 0 60000 65536"/>
              <a:gd name="T8" fmla="*/ 0 60000 65536"/>
              <a:gd name="T9" fmla="*/ 0 w 1588"/>
              <a:gd name="T10" fmla="*/ 0 h 313"/>
              <a:gd name="T11" fmla="*/ 1588 w 1588"/>
              <a:gd name="T12" fmla="*/ 313 h 3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313">
                <a:moveTo>
                  <a:pt x="0" y="313"/>
                </a:moveTo>
                <a:lnTo>
                  <a:pt x="0" y="266"/>
                </a:lnTo>
                <a:lnTo>
                  <a:pt x="0" y="0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18" name="Line 65"/>
          <p:cNvSpPr>
            <a:spLocks noChangeShapeType="1"/>
          </p:cNvSpPr>
          <p:nvPr/>
        </p:nvSpPr>
        <p:spPr bwMode="auto">
          <a:xfrm flipH="1" flipV="1">
            <a:off x="4532313" y="5872163"/>
            <a:ext cx="117475" cy="43656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19" name="Freeform 66"/>
          <p:cNvSpPr>
            <a:spLocks/>
          </p:cNvSpPr>
          <p:nvPr/>
        </p:nvSpPr>
        <p:spPr bwMode="auto">
          <a:xfrm>
            <a:off x="4373563" y="5805488"/>
            <a:ext cx="104775" cy="503237"/>
          </a:xfrm>
          <a:custGeom>
            <a:avLst/>
            <a:gdLst>
              <a:gd name="T0" fmla="*/ 2147483647 w 66"/>
              <a:gd name="T1" fmla="*/ 0 h 317"/>
              <a:gd name="T2" fmla="*/ 0 w 66"/>
              <a:gd name="T3" fmla="*/ 2147483647 h 317"/>
              <a:gd name="T4" fmla="*/ 0 w 66"/>
              <a:gd name="T5" fmla="*/ 0 h 317"/>
              <a:gd name="T6" fmla="*/ 0 60000 65536"/>
              <a:gd name="T7" fmla="*/ 0 60000 65536"/>
              <a:gd name="T8" fmla="*/ 0 60000 65536"/>
              <a:gd name="T9" fmla="*/ 0 w 66"/>
              <a:gd name="T10" fmla="*/ 0 h 317"/>
              <a:gd name="T11" fmla="*/ 66 w 66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" h="317">
                <a:moveTo>
                  <a:pt x="66" y="0"/>
                </a:moveTo>
                <a:lnTo>
                  <a:pt x="0" y="317"/>
                </a:lnTo>
                <a:lnTo>
                  <a:pt x="0" y="0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0" name="Line 67"/>
          <p:cNvSpPr>
            <a:spLocks noChangeShapeType="1"/>
          </p:cNvSpPr>
          <p:nvPr/>
        </p:nvSpPr>
        <p:spPr bwMode="auto">
          <a:xfrm flipV="1">
            <a:off x="4371975" y="6291263"/>
            <a:ext cx="1588" cy="206375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1" name="Line 70"/>
          <p:cNvSpPr>
            <a:spLocks noChangeShapeType="1"/>
          </p:cNvSpPr>
          <p:nvPr/>
        </p:nvSpPr>
        <p:spPr bwMode="auto">
          <a:xfrm flipH="1" flipV="1">
            <a:off x="4762500" y="5481638"/>
            <a:ext cx="539750" cy="155575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2" name="Line 59"/>
          <p:cNvSpPr>
            <a:spLocks noChangeShapeType="1"/>
          </p:cNvSpPr>
          <p:nvPr/>
        </p:nvSpPr>
        <p:spPr bwMode="auto">
          <a:xfrm>
            <a:off x="4689475" y="4729163"/>
            <a:ext cx="833438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3" name="Freeform 69"/>
          <p:cNvSpPr>
            <a:spLocks/>
          </p:cNvSpPr>
          <p:nvPr/>
        </p:nvSpPr>
        <p:spPr bwMode="auto">
          <a:xfrm>
            <a:off x="4465638" y="5180013"/>
            <a:ext cx="1050925" cy="334962"/>
          </a:xfrm>
          <a:custGeom>
            <a:avLst/>
            <a:gdLst>
              <a:gd name="T0" fmla="*/ 2147483647 w 662"/>
              <a:gd name="T1" fmla="*/ 0 h 211"/>
              <a:gd name="T2" fmla="*/ 2147483647 w 662"/>
              <a:gd name="T3" fmla="*/ 0 h 211"/>
              <a:gd name="T4" fmla="*/ 0 w 662"/>
              <a:gd name="T5" fmla="*/ 2147483647 h 211"/>
              <a:gd name="T6" fmla="*/ 0 60000 65536"/>
              <a:gd name="T7" fmla="*/ 0 60000 65536"/>
              <a:gd name="T8" fmla="*/ 0 60000 65536"/>
              <a:gd name="T9" fmla="*/ 0 w 662"/>
              <a:gd name="T10" fmla="*/ 0 h 211"/>
              <a:gd name="T11" fmla="*/ 662 w 662"/>
              <a:gd name="T12" fmla="*/ 211 h 2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62" h="211">
                <a:moveTo>
                  <a:pt x="662" y="0"/>
                </a:moveTo>
                <a:lnTo>
                  <a:pt x="367" y="0"/>
                </a:lnTo>
                <a:lnTo>
                  <a:pt x="0" y="211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Line 22"/>
          <p:cNvSpPr>
            <a:spLocks noChangeShapeType="1"/>
          </p:cNvSpPr>
          <p:nvPr/>
        </p:nvSpPr>
        <p:spPr bwMode="auto">
          <a:xfrm flipH="1">
            <a:off x="5443538" y="2214563"/>
            <a:ext cx="433387" cy="1587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2" name="Line 23"/>
          <p:cNvSpPr>
            <a:spLocks noChangeShapeType="1"/>
          </p:cNvSpPr>
          <p:nvPr/>
        </p:nvSpPr>
        <p:spPr bwMode="auto">
          <a:xfrm flipH="1">
            <a:off x="5683250" y="1844675"/>
            <a:ext cx="184150" cy="1588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3" name="Freeform 44"/>
          <p:cNvSpPr>
            <a:spLocks/>
          </p:cNvSpPr>
          <p:nvPr/>
        </p:nvSpPr>
        <p:spPr bwMode="auto">
          <a:xfrm>
            <a:off x="5619750" y="660400"/>
            <a:ext cx="195263" cy="1588"/>
          </a:xfrm>
          <a:custGeom>
            <a:avLst/>
            <a:gdLst>
              <a:gd name="T0" fmla="*/ 309977654 w 123"/>
              <a:gd name="T1" fmla="*/ 0 h 1588"/>
              <a:gd name="T2" fmla="*/ 309977654 w 123"/>
              <a:gd name="T3" fmla="*/ 0 h 1588"/>
              <a:gd name="T4" fmla="*/ 0 w 123"/>
              <a:gd name="T5" fmla="*/ 0 h 1588"/>
              <a:gd name="T6" fmla="*/ 0 60000 65536"/>
              <a:gd name="T7" fmla="*/ 0 60000 65536"/>
              <a:gd name="T8" fmla="*/ 0 60000 65536"/>
              <a:gd name="T9" fmla="*/ 0 w 123"/>
              <a:gd name="T10" fmla="*/ 0 h 1588"/>
              <a:gd name="T11" fmla="*/ 123 w 123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3" h="1588">
                <a:moveTo>
                  <a:pt x="123" y="0"/>
                </a:moveTo>
                <a:lnTo>
                  <a:pt x="123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4" name="Line 45"/>
          <p:cNvSpPr>
            <a:spLocks noChangeShapeType="1"/>
          </p:cNvSpPr>
          <p:nvPr/>
        </p:nvSpPr>
        <p:spPr bwMode="auto">
          <a:xfrm flipH="1">
            <a:off x="5160963" y="284163"/>
            <a:ext cx="658812" cy="1587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5" name="Freeform 46"/>
          <p:cNvSpPr>
            <a:spLocks/>
          </p:cNvSpPr>
          <p:nvPr/>
        </p:nvSpPr>
        <p:spPr bwMode="auto">
          <a:xfrm>
            <a:off x="5397500" y="2800350"/>
            <a:ext cx="449263" cy="93663"/>
          </a:xfrm>
          <a:custGeom>
            <a:avLst/>
            <a:gdLst>
              <a:gd name="T0" fmla="*/ 0 w 283"/>
              <a:gd name="T1" fmla="*/ 0 h 59"/>
              <a:gd name="T2" fmla="*/ 199091292 w 283"/>
              <a:gd name="T3" fmla="*/ 148690817 h 59"/>
              <a:gd name="T4" fmla="*/ 199091292 w 283"/>
              <a:gd name="T5" fmla="*/ 148690817 h 59"/>
              <a:gd name="T6" fmla="*/ 713202522 w 283"/>
              <a:gd name="T7" fmla="*/ 148690817 h 59"/>
              <a:gd name="T8" fmla="*/ 0 60000 65536"/>
              <a:gd name="T9" fmla="*/ 0 60000 65536"/>
              <a:gd name="T10" fmla="*/ 0 60000 65536"/>
              <a:gd name="T11" fmla="*/ 0 60000 65536"/>
              <a:gd name="T12" fmla="*/ 0 w 283"/>
              <a:gd name="T13" fmla="*/ 0 h 59"/>
              <a:gd name="T14" fmla="*/ 283 w 283"/>
              <a:gd name="T15" fmla="*/ 59 h 5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3" h="59">
                <a:moveTo>
                  <a:pt x="0" y="0"/>
                </a:moveTo>
                <a:lnTo>
                  <a:pt x="79" y="59"/>
                </a:lnTo>
                <a:lnTo>
                  <a:pt x="283" y="59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6" name="Line 72"/>
          <p:cNvSpPr>
            <a:spLocks noChangeShapeType="1"/>
          </p:cNvSpPr>
          <p:nvPr/>
        </p:nvSpPr>
        <p:spPr bwMode="auto">
          <a:xfrm flipV="1">
            <a:off x="5540375" y="2212975"/>
            <a:ext cx="152400" cy="273050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7" name="Line 74"/>
          <p:cNvSpPr>
            <a:spLocks noChangeShapeType="1"/>
          </p:cNvSpPr>
          <p:nvPr/>
        </p:nvSpPr>
        <p:spPr bwMode="auto">
          <a:xfrm flipH="1">
            <a:off x="5072063" y="1489075"/>
            <a:ext cx="773112" cy="1588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8" name="Freeform 26"/>
          <p:cNvSpPr>
            <a:spLocks/>
          </p:cNvSpPr>
          <p:nvPr/>
        </p:nvSpPr>
        <p:spPr bwMode="auto">
          <a:xfrm>
            <a:off x="2908300" y="1122363"/>
            <a:ext cx="1517650" cy="327025"/>
          </a:xfrm>
          <a:custGeom>
            <a:avLst/>
            <a:gdLst>
              <a:gd name="T0" fmla="*/ 0 w 879"/>
              <a:gd name="T1" fmla="*/ 0 h 172"/>
              <a:gd name="T2" fmla="*/ 302418604 w 879"/>
              <a:gd name="T3" fmla="*/ 0 h 172"/>
              <a:gd name="T4" fmla="*/ 2147483647 w 879"/>
              <a:gd name="T5" fmla="*/ 520160304 h 172"/>
              <a:gd name="T6" fmla="*/ 0 60000 65536"/>
              <a:gd name="T7" fmla="*/ 0 60000 65536"/>
              <a:gd name="T8" fmla="*/ 0 60000 65536"/>
              <a:gd name="T9" fmla="*/ 0 w 879"/>
              <a:gd name="T10" fmla="*/ 0 h 172"/>
              <a:gd name="T11" fmla="*/ 879 w 879"/>
              <a:gd name="T12" fmla="*/ 172 h 1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9" h="172">
                <a:moveTo>
                  <a:pt x="0" y="0"/>
                </a:moveTo>
                <a:lnTo>
                  <a:pt x="100" y="0"/>
                </a:lnTo>
                <a:lnTo>
                  <a:pt x="879" y="172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9" name="Freeform 27"/>
          <p:cNvSpPr>
            <a:spLocks/>
          </p:cNvSpPr>
          <p:nvPr/>
        </p:nvSpPr>
        <p:spPr bwMode="auto">
          <a:xfrm>
            <a:off x="2754313" y="2257425"/>
            <a:ext cx="1343025" cy="236538"/>
          </a:xfrm>
          <a:custGeom>
            <a:avLst/>
            <a:gdLst>
              <a:gd name="T0" fmla="*/ 0 w 741"/>
              <a:gd name="T1" fmla="*/ 374999277 h 124"/>
              <a:gd name="T2" fmla="*/ 2101813014 w 741"/>
              <a:gd name="T3" fmla="*/ 374999277 h 124"/>
              <a:gd name="T4" fmla="*/ 2147483647 w 741"/>
              <a:gd name="T5" fmla="*/ 0 h 124"/>
              <a:gd name="T6" fmla="*/ 0 60000 65536"/>
              <a:gd name="T7" fmla="*/ 0 60000 65536"/>
              <a:gd name="T8" fmla="*/ 0 60000 65536"/>
              <a:gd name="T9" fmla="*/ 0 w 741"/>
              <a:gd name="T10" fmla="*/ 0 h 124"/>
              <a:gd name="T11" fmla="*/ 741 w 741"/>
              <a:gd name="T12" fmla="*/ 124 h 1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1" h="124">
                <a:moveTo>
                  <a:pt x="0" y="124"/>
                </a:moveTo>
                <a:lnTo>
                  <a:pt x="695" y="124"/>
                </a:lnTo>
                <a:lnTo>
                  <a:pt x="741" y="0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0" name="Line 28"/>
          <p:cNvSpPr>
            <a:spLocks noChangeShapeType="1"/>
          </p:cNvSpPr>
          <p:nvPr/>
        </p:nvSpPr>
        <p:spPr bwMode="auto">
          <a:xfrm>
            <a:off x="2917825" y="2201863"/>
            <a:ext cx="706438" cy="1587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1" name="Freeform 39"/>
          <p:cNvSpPr>
            <a:spLocks/>
          </p:cNvSpPr>
          <p:nvPr/>
        </p:nvSpPr>
        <p:spPr bwMode="auto">
          <a:xfrm>
            <a:off x="2978150" y="415925"/>
            <a:ext cx="250825" cy="212725"/>
          </a:xfrm>
          <a:custGeom>
            <a:avLst/>
            <a:gdLst>
              <a:gd name="T0" fmla="*/ 0 w 148"/>
              <a:gd name="T1" fmla="*/ 0 h 112"/>
              <a:gd name="T2" fmla="*/ 320563862 w 148"/>
              <a:gd name="T3" fmla="*/ 0 h 112"/>
              <a:gd name="T4" fmla="*/ 447579684 w 148"/>
              <a:gd name="T5" fmla="*/ 338709027 h 112"/>
              <a:gd name="T6" fmla="*/ 0 60000 65536"/>
              <a:gd name="T7" fmla="*/ 0 60000 65536"/>
              <a:gd name="T8" fmla="*/ 0 60000 65536"/>
              <a:gd name="T9" fmla="*/ 0 w 148"/>
              <a:gd name="T10" fmla="*/ 0 h 112"/>
              <a:gd name="T11" fmla="*/ 148 w 148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" h="112">
                <a:moveTo>
                  <a:pt x="0" y="0"/>
                </a:moveTo>
                <a:lnTo>
                  <a:pt x="106" y="0"/>
                </a:lnTo>
                <a:lnTo>
                  <a:pt x="148" y="112"/>
                </a:lnTo>
              </a:path>
            </a:pathLst>
          </a:cu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2" name="Line 40"/>
          <p:cNvSpPr>
            <a:spLocks noChangeShapeType="1"/>
          </p:cNvSpPr>
          <p:nvPr/>
        </p:nvSpPr>
        <p:spPr bwMode="auto">
          <a:xfrm>
            <a:off x="3003550" y="1855788"/>
            <a:ext cx="368300" cy="1587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3" name="Line 41"/>
          <p:cNvSpPr>
            <a:spLocks noChangeShapeType="1"/>
          </p:cNvSpPr>
          <p:nvPr/>
        </p:nvSpPr>
        <p:spPr bwMode="auto">
          <a:xfrm>
            <a:off x="2806700" y="2654300"/>
            <a:ext cx="593725" cy="1588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4" name="Line 42"/>
          <p:cNvSpPr>
            <a:spLocks noChangeShapeType="1"/>
          </p:cNvSpPr>
          <p:nvPr/>
        </p:nvSpPr>
        <p:spPr bwMode="auto">
          <a:xfrm>
            <a:off x="2930525" y="2846388"/>
            <a:ext cx="908050" cy="1587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5" name="Line 25"/>
          <p:cNvSpPr>
            <a:spLocks noChangeShapeType="1"/>
          </p:cNvSpPr>
          <p:nvPr/>
        </p:nvSpPr>
        <p:spPr bwMode="auto">
          <a:xfrm>
            <a:off x="3006725" y="850900"/>
            <a:ext cx="439738" cy="1588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6" name="Line 30"/>
          <p:cNvSpPr>
            <a:spLocks noChangeShapeType="1"/>
          </p:cNvSpPr>
          <p:nvPr/>
        </p:nvSpPr>
        <p:spPr bwMode="auto">
          <a:xfrm flipH="1" flipV="1">
            <a:off x="5224463" y="688975"/>
            <a:ext cx="452437" cy="411163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7" name="Line 71"/>
          <p:cNvSpPr>
            <a:spLocks noChangeShapeType="1"/>
          </p:cNvSpPr>
          <p:nvPr/>
        </p:nvSpPr>
        <p:spPr bwMode="auto">
          <a:xfrm flipH="1">
            <a:off x="5510213" y="1101725"/>
            <a:ext cx="357187" cy="1588"/>
          </a:xfrm>
          <a:prstGeom prst="line">
            <a:avLst/>
          </a:prstGeom>
          <a:noFill/>
          <a:ln w="2222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1041" name="Line 22"/>
          <p:cNvSpPr>
            <a:spLocks noChangeShapeType="1"/>
          </p:cNvSpPr>
          <p:nvPr/>
        </p:nvSpPr>
        <p:spPr bwMode="auto">
          <a:xfrm flipH="1">
            <a:off x="5443538" y="2214563"/>
            <a:ext cx="433387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2" name="Line 23"/>
          <p:cNvSpPr>
            <a:spLocks noChangeShapeType="1"/>
          </p:cNvSpPr>
          <p:nvPr/>
        </p:nvSpPr>
        <p:spPr bwMode="auto">
          <a:xfrm flipH="1">
            <a:off x="5683250" y="1844675"/>
            <a:ext cx="184150" cy="1588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3" name="Freeform 44"/>
          <p:cNvSpPr>
            <a:spLocks/>
          </p:cNvSpPr>
          <p:nvPr/>
        </p:nvSpPr>
        <p:spPr bwMode="auto">
          <a:xfrm>
            <a:off x="5619750" y="660400"/>
            <a:ext cx="195263" cy="1588"/>
          </a:xfrm>
          <a:custGeom>
            <a:avLst/>
            <a:gdLst>
              <a:gd name="T0" fmla="*/ 2147483647 w 123"/>
              <a:gd name="T1" fmla="*/ 0 h 1588"/>
              <a:gd name="T2" fmla="*/ 2147483647 w 123"/>
              <a:gd name="T3" fmla="*/ 0 h 1588"/>
              <a:gd name="T4" fmla="*/ 0 w 123"/>
              <a:gd name="T5" fmla="*/ 0 h 1588"/>
              <a:gd name="T6" fmla="*/ 0 60000 65536"/>
              <a:gd name="T7" fmla="*/ 0 60000 65536"/>
              <a:gd name="T8" fmla="*/ 0 60000 65536"/>
              <a:gd name="T9" fmla="*/ 0 w 123"/>
              <a:gd name="T10" fmla="*/ 0 h 1588"/>
              <a:gd name="T11" fmla="*/ 123 w 123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3" h="1588">
                <a:moveTo>
                  <a:pt x="123" y="0"/>
                </a:moveTo>
                <a:lnTo>
                  <a:pt x="123" y="0"/>
                </a:lnTo>
                <a:lnTo>
                  <a:pt x="0" y="0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4" name="Line 45"/>
          <p:cNvSpPr>
            <a:spLocks noChangeShapeType="1"/>
          </p:cNvSpPr>
          <p:nvPr/>
        </p:nvSpPr>
        <p:spPr bwMode="auto">
          <a:xfrm flipH="1">
            <a:off x="5160963" y="284163"/>
            <a:ext cx="658812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5" name="Freeform 46"/>
          <p:cNvSpPr>
            <a:spLocks/>
          </p:cNvSpPr>
          <p:nvPr/>
        </p:nvSpPr>
        <p:spPr bwMode="auto">
          <a:xfrm>
            <a:off x="5397500" y="2800350"/>
            <a:ext cx="449263" cy="93663"/>
          </a:xfrm>
          <a:custGeom>
            <a:avLst/>
            <a:gdLst>
              <a:gd name="T0" fmla="*/ 0 w 283"/>
              <a:gd name="T1" fmla="*/ 0 h 59"/>
              <a:gd name="T2" fmla="*/ 2147483647 w 283"/>
              <a:gd name="T3" fmla="*/ 2147483647 h 59"/>
              <a:gd name="T4" fmla="*/ 2147483647 w 283"/>
              <a:gd name="T5" fmla="*/ 2147483647 h 59"/>
              <a:gd name="T6" fmla="*/ 2147483647 w 283"/>
              <a:gd name="T7" fmla="*/ 2147483647 h 59"/>
              <a:gd name="T8" fmla="*/ 0 60000 65536"/>
              <a:gd name="T9" fmla="*/ 0 60000 65536"/>
              <a:gd name="T10" fmla="*/ 0 60000 65536"/>
              <a:gd name="T11" fmla="*/ 0 60000 65536"/>
              <a:gd name="T12" fmla="*/ 0 w 283"/>
              <a:gd name="T13" fmla="*/ 0 h 59"/>
              <a:gd name="T14" fmla="*/ 283 w 283"/>
              <a:gd name="T15" fmla="*/ 59 h 5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3" h="59">
                <a:moveTo>
                  <a:pt x="0" y="0"/>
                </a:moveTo>
                <a:lnTo>
                  <a:pt x="79" y="59"/>
                </a:lnTo>
                <a:lnTo>
                  <a:pt x="283" y="59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6" name="Line 72"/>
          <p:cNvSpPr>
            <a:spLocks noChangeShapeType="1"/>
          </p:cNvSpPr>
          <p:nvPr/>
        </p:nvSpPr>
        <p:spPr bwMode="auto">
          <a:xfrm flipV="1">
            <a:off x="5540375" y="2212975"/>
            <a:ext cx="152400" cy="273050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7" name="Line 74"/>
          <p:cNvSpPr>
            <a:spLocks noChangeShapeType="1"/>
          </p:cNvSpPr>
          <p:nvPr/>
        </p:nvSpPr>
        <p:spPr bwMode="auto">
          <a:xfrm flipH="1">
            <a:off x="5072063" y="1489075"/>
            <a:ext cx="773112" cy="1588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8" name="Freeform 26"/>
          <p:cNvSpPr>
            <a:spLocks/>
          </p:cNvSpPr>
          <p:nvPr/>
        </p:nvSpPr>
        <p:spPr bwMode="auto">
          <a:xfrm>
            <a:off x="2908300" y="1122363"/>
            <a:ext cx="1517650" cy="327025"/>
          </a:xfrm>
          <a:custGeom>
            <a:avLst/>
            <a:gdLst>
              <a:gd name="T0" fmla="*/ 0 w 879"/>
              <a:gd name="T1" fmla="*/ 0 h 172"/>
              <a:gd name="T2" fmla="*/ 2147483647 w 879"/>
              <a:gd name="T3" fmla="*/ 0 h 172"/>
              <a:gd name="T4" fmla="*/ 2147483647 w 879"/>
              <a:gd name="T5" fmla="*/ 2147483647 h 172"/>
              <a:gd name="T6" fmla="*/ 0 60000 65536"/>
              <a:gd name="T7" fmla="*/ 0 60000 65536"/>
              <a:gd name="T8" fmla="*/ 0 60000 65536"/>
              <a:gd name="T9" fmla="*/ 0 w 879"/>
              <a:gd name="T10" fmla="*/ 0 h 172"/>
              <a:gd name="T11" fmla="*/ 879 w 879"/>
              <a:gd name="T12" fmla="*/ 172 h 1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9" h="172">
                <a:moveTo>
                  <a:pt x="0" y="0"/>
                </a:moveTo>
                <a:lnTo>
                  <a:pt x="100" y="0"/>
                </a:lnTo>
                <a:lnTo>
                  <a:pt x="879" y="172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49" name="Freeform 27"/>
          <p:cNvSpPr>
            <a:spLocks/>
          </p:cNvSpPr>
          <p:nvPr/>
        </p:nvSpPr>
        <p:spPr bwMode="auto">
          <a:xfrm>
            <a:off x="2754313" y="2257425"/>
            <a:ext cx="1343025" cy="236538"/>
          </a:xfrm>
          <a:custGeom>
            <a:avLst/>
            <a:gdLst>
              <a:gd name="T0" fmla="*/ 0 w 741"/>
              <a:gd name="T1" fmla="*/ 2147483647 h 124"/>
              <a:gd name="T2" fmla="*/ 2147483647 w 741"/>
              <a:gd name="T3" fmla="*/ 2147483647 h 124"/>
              <a:gd name="T4" fmla="*/ 2147483647 w 741"/>
              <a:gd name="T5" fmla="*/ 0 h 124"/>
              <a:gd name="T6" fmla="*/ 0 60000 65536"/>
              <a:gd name="T7" fmla="*/ 0 60000 65536"/>
              <a:gd name="T8" fmla="*/ 0 60000 65536"/>
              <a:gd name="T9" fmla="*/ 0 w 741"/>
              <a:gd name="T10" fmla="*/ 0 h 124"/>
              <a:gd name="T11" fmla="*/ 741 w 741"/>
              <a:gd name="T12" fmla="*/ 124 h 1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41" h="124">
                <a:moveTo>
                  <a:pt x="0" y="124"/>
                </a:moveTo>
                <a:lnTo>
                  <a:pt x="695" y="124"/>
                </a:lnTo>
                <a:lnTo>
                  <a:pt x="741" y="0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50" name="Line 28"/>
          <p:cNvSpPr>
            <a:spLocks noChangeShapeType="1"/>
          </p:cNvSpPr>
          <p:nvPr/>
        </p:nvSpPr>
        <p:spPr bwMode="auto">
          <a:xfrm>
            <a:off x="2917825" y="2201863"/>
            <a:ext cx="706438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51" name="Freeform 39"/>
          <p:cNvSpPr>
            <a:spLocks/>
          </p:cNvSpPr>
          <p:nvPr/>
        </p:nvSpPr>
        <p:spPr bwMode="auto">
          <a:xfrm>
            <a:off x="2978150" y="415925"/>
            <a:ext cx="250825" cy="212725"/>
          </a:xfrm>
          <a:custGeom>
            <a:avLst/>
            <a:gdLst>
              <a:gd name="T0" fmla="*/ 0 w 148"/>
              <a:gd name="T1" fmla="*/ 0 h 112"/>
              <a:gd name="T2" fmla="*/ 2147483647 w 148"/>
              <a:gd name="T3" fmla="*/ 0 h 112"/>
              <a:gd name="T4" fmla="*/ 2147483647 w 148"/>
              <a:gd name="T5" fmla="*/ 2147483647 h 112"/>
              <a:gd name="T6" fmla="*/ 0 60000 65536"/>
              <a:gd name="T7" fmla="*/ 0 60000 65536"/>
              <a:gd name="T8" fmla="*/ 0 60000 65536"/>
              <a:gd name="T9" fmla="*/ 0 w 148"/>
              <a:gd name="T10" fmla="*/ 0 h 112"/>
              <a:gd name="T11" fmla="*/ 148 w 148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8" h="112">
                <a:moveTo>
                  <a:pt x="0" y="0"/>
                </a:moveTo>
                <a:lnTo>
                  <a:pt x="106" y="0"/>
                </a:lnTo>
                <a:lnTo>
                  <a:pt x="148" y="112"/>
                </a:lnTo>
              </a:path>
            </a:pathLst>
          </a:cu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52" name="Line 40"/>
          <p:cNvSpPr>
            <a:spLocks noChangeShapeType="1"/>
          </p:cNvSpPr>
          <p:nvPr/>
        </p:nvSpPr>
        <p:spPr bwMode="auto">
          <a:xfrm>
            <a:off x="3003550" y="1855788"/>
            <a:ext cx="368300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53" name="Line 41"/>
          <p:cNvSpPr>
            <a:spLocks noChangeShapeType="1"/>
          </p:cNvSpPr>
          <p:nvPr/>
        </p:nvSpPr>
        <p:spPr bwMode="auto">
          <a:xfrm>
            <a:off x="2806700" y="2654300"/>
            <a:ext cx="593725" cy="1588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54" name="Line 42"/>
          <p:cNvSpPr>
            <a:spLocks noChangeShapeType="1"/>
          </p:cNvSpPr>
          <p:nvPr/>
        </p:nvSpPr>
        <p:spPr bwMode="auto">
          <a:xfrm>
            <a:off x="2930525" y="2846388"/>
            <a:ext cx="908050" cy="1587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55" name="Line 25"/>
          <p:cNvSpPr>
            <a:spLocks noChangeShapeType="1"/>
          </p:cNvSpPr>
          <p:nvPr/>
        </p:nvSpPr>
        <p:spPr bwMode="auto">
          <a:xfrm>
            <a:off x="3006725" y="850900"/>
            <a:ext cx="439738" cy="1588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56" name="Line 30"/>
          <p:cNvSpPr>
            <a:spLocks noChangeShapeType="1"/>
          </p:cNvSpPr>
          <p:nvPr/>
        </p:nvSpPr>
        <p:spPr bwMode="auto">
          <a:xfrm flipH="1" flipV="1">
            <a:off x="5224463" y="688975"/>
            <a:ext cx="452437" cy="411163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57" name="Line 71"/>
          <p:cNvSpPr>
            <a:spLocks noChangeShapeType="1"/>
          </p:cNvSpPr>
          <p:nvPr/>
        </p:nvSpPr>
        <p:spPr bwMode="auto">
          <a:xfrm flipH="1">
            <a:off x="5510213" y="1101725"/>
            <a:ext cx="357187" cy="1588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58" name="Title 18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45" descr="sal03717_25_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4050" y="474663"/>
            <a:ext cx="278765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111"/>
          <p:cNvSpPr>
            <a:spLocks noChangeArrowheads="1"/>
          </p:cNvSpPr>
          <p:nvPr/>
        </p:nvSpPr>
        <p:spPr bwMode="auto">
          <a:xfrm>
            <a:off x="3376613" y="5449888"/>
            <a:ext cx="5715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 b="1">
                <a:solidFill>
                  <a:srgbClr val="000000"/>
                </a:solidFill>
              </a:rPr>
              <a:t>1</a:t>
            </a:r>
            <a:endParaRPr lang="en-US" b="1"/>
          </a:p>
        </p:txBody>
      </p:sp>
      <p:sp>
        <p:nvSpPr>
          <p:cNvPr id="41988" name="Rectangle 139"/>
          <p:cNvSpPr>
            <a:spLocks noChangeArrowheads="1"/>
          </p:cNvSpPr>
          <p:nvPr/>
        </p:nvSpPr>
        <p:spPr bwMode="auto">
          <a:xfrm>
            <a:off x="3376613" y="5772150"/>
            <a:ext cx="57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 b="1">
                <a:solidFill>
                  <a:srgbClr val="000000"/>
                </a:solidFill>
              </a:rPr>
              <a:t>2</a:t>
            </a:r>
            <a:endParaRPr lang="en-US" b="1"/>
          </a:p>
        </p:txBody>
      </p:sp>
      <p:sp>
        <p:nvSpPr>
          <p:cNvPr id="41989" name="Rectangle 157"/>
          <p:cNvSpPr>
            <a:spLocks noChangeArrowheads="1"/>
          </p:cNvSpPr>
          <p:nvPr/>
        </p:nvSpPr>
        <p:spPr bwMode="auto">
          <a:xfrm>
            <a:off x="3376613" y="6092825"/>
            <a:ext cx="57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 b="1">
                <a:solidFill>
                  <a:srgbClr val="000000"/>
                </a:solidFill>
              </a:rPr>
              <a:t>3</a:t>
            </a:r>
            <a:endParaRPr lang="en-US" b="1"/>
          </a:p>
        </p:txBody>
      </p:sp>
      <p:sp>
        <p:nvSpPr>
          <p:cNvPr id="41990" name="Rectangle 178"/>
          <p:cNvSpPr>
            <a:spLocks noChangeArrowheads="1"/>
          </p:cNvSpPr>
          <p:nvPr/>
        </p:nvSpPr>
        <p:spPr bwMode="auto">
          <a:xfrm>
            <a:off x="3376613" y="6411913"/>
            <a:ext cx="5715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 b="1">
                <a:solidFill>
                  <a:srgbClr val="000000"/>
                </a:solidFill>
              </a:rPr>
              <a:t>4</a:t>
            </a:r>
            <a:endParaRPr lang="en-US" b="1"/>
          </a:p>
        </p:txBody>
      </p:sp>
      <p:sp>
        <p:nvSpPr>
          <p:cNvPr id="41991" name="Rectangle 179"/>
          <p:cNvSpPr>
            <a:spLocks noChangeArrowheads="1"/>
          </p:cNvSpPr>
          <p:nvPr/>
        </p:nvSpPr>
        <p:spPr bwMode="auto">
          <a:xfrm>
            <a:off x="3667125" y="5022850"/>
            <a:ext cx="57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800" b="1">
                <a:solidFill>
                  <a:srgbClr val="000000"/>
                </a:solidFill>
              </a:rPr>
              <a:t>4</a:t>
            </a:r>
            <a:endParaRPr lang="en-US" b="1"/>
          </a:p>
        </p:txBody>
      </p:sp>
      <p:sp>
        <p:nvSpPr>
          <p:cNvPr id="41992" name="Text Box 226"/>
          <p:cNvSpPr txBox="1">
            <a:spLocks noChangeArrowheads="1"/>
          </p:cNvSpPr>
          <p:nvPr/>
        </p:nvSpPr>
        <p:spPr bwMode="auto">
          <a:xfrm>
            <a:off x="3276600" y="211138"/>
            <a:ext cx="825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Impulses from</a:t>
            </a:r>
          </a:p>
          <a:p>
            <a:r>
              <a:rPr lang="en-US" sz="800" b="1"/>
              <a:t>cerebral cortex</a:t>
            </a:r>
          </a:p>
        </p:txBody>
      </p:sp>
      <p:sp>
        <p:nvSpPr>
          <p:cNvPr id="41993" name="Text Box 227"/>
          <p:cNvSpPr txBox="1">
            <a:spLocks noChangeArrowheads="1"/>
          </p:cNvSpPr>
          <p:nvPr/>
        </p:nvSpPr>
        <p:spPr bwMode="auto">
          <a:xfrm>
            <a:off x="5786438" y="1214438"/>
            <a:ext cx="495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Sensory</a:t>
            </a:r>
          </a:p>
          <a:p>
            <a:r>
              <a:rPr lang="en-US" sz="800" b="1"/>
              <a:t>fibers</a:t>
            </a:r>
          </a:p>
        </p:txBody>
      </p:sp>
      <p:sp>
        <p:nvSpPr>
          <p:cNvPr id="41994" name="Text Box 229"/>
          <p:cNvSpPr txBox="1">
            <a:spLocks noChangeArrowheads="1"/>
          </p:cNvSpPr>
          <p:nvPr/>
        </p:nvSpPr>
        <p:spPr bwMode="auto">
          <a:xfrm>
            <a:off x="4679950" y="2173288"/>
            <a:ext cx="5572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Stretch</a:t>
            </a:r>
          </a:p>
          <a:p>
            <a:r>
              <a:rPr lang="en-US" sz="800" b="1"/>
              <a:t>receptors</a:t>
            </a:r>
          </a:p>
        </p:txBody>
      </p:sp>
      <p:sp>
        <p:nvSpPr>
          <p:cNvPr id="41995" name="Text Box 230"/>
          <p:cNvSpPr txBox="1">
            <a:spLocks noChangeArrowheads="1"/>
          </p:cNvSpPr>
          <p:nvPr/>
        </p:nvSpPr>
        <p:spPr bwMode="auto">
          <a:xfrm>
            <a:off x="3606800" y="2565400"/>
            <a:ext cx="50165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700" b="1"/>
              <a:t>Voluntary</a:t>
            </a:r>
          </a:p>
          <a:p>
            <a:r>
              <a:rPr lang="en-US" sz="700" b="1"/>
              <a:t>motor</a:t>
            </a:r>
          </a:p>
          <a:p>
            <a:r>
              <a:rPr lang="en-US" sz="700" b="1"/>
              <a:t>fibers</a:t>
            </a:r>
          </a:p>
        </p:txBody>
      </p:sp>
      <p:sp>
        <p:nvSpPr>
          <p:cNvPr id="41996" name="Text Box 231"/>
          <p:cNvSpPr txBox="1">
            <a:spLocks noChangeArrowheads="1"/>
          </p:cNvSpPr>
          <p:nvPr/>
        </p:nvSpPr>
        <p:spPr bwMode="auto">
          <a:xfrm>
            <a:off x="5765800" y="2903538"/>
            <a:ext cx="4937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Sigmoid</a:t>
            </a:r>
          </a:p>
          <a:p>
            <a:r>
              <a:rPr lang="en-US" sz="800" b="1"/>
              <a:t>colon</a:t>
            </a:r>
          </a:p>
        </p:txBody>
      </p:sp>
      <p:sp>
        <p:nvSpPr>
          <p:cNvPr id="41997" name="Text Box 232"/>
          <p:cNvSpPr txBox="1">
            <a:spLocks noChangeArrowheads="1"/>
          </p:cNvSpPr>
          <p:nvPr/>
        </p:nvSpPr>
        <p:spPr bwMode="auto">
          <a:xfrm>
            <a:off x="5765800" y="3627438"/>
            <a:ext cx="5572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Stretch</a:t>
            </a:r>
          </a:p>
          <a:p>
            <a:r>
              <a:rPr lang="en-US" sz="800" b="1"/>
              <a:t>receptors</a:t>
            </a:r>
          </a:p>
        </p:txBody>
      </p:sp>
      <p:sp>
        <p:nvSpPr>
          <p:cNvPr id="41998" name="Text Box 233"/>
          <p:cNvSpPr txBox="1">
            <a:spLocks noChangeArrowheads="1"/>
          </p:cNvSpPr>
          <p:nvPr/>
        </p:nvSpPr>
        <p:spPr bwMode="auto">
          <a:xfrm>
            <a:off x="5778500" y="3970338"/>
            <a:ext cx="465138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Rectum</a:t>
            </a:r>
          </a:p>
        </p:txBody>
      </p:sp>
      <p:sp>
        <p:nvSpPr>
          <p:cNvPr id="41999" name="Text Box 234"/>
          <p:cNvSpPr txBox="1">
            <a:spLocks noChangeArrowheads="1"/>
          </p:cNvSpPr>
          <p:nvPr/>
        </p:nvSpPr>
        <p:spPr bwMode="auto">
          <a:xfrm>
            <a:off x="5789613" y="4116388"/>
            <a:ext cx="60325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Anal canal</a:t>
            </a:r>
          </a:p>
        </p:txBody>
      </p:sp>
      <p:sp>
        <p:nvSpPr>
          <p:cNvPr id="42000" name="Text Box 235"/>
          <p:cNvSpPr txBox="1">
            <a:spLocks noChangeArrowheads="1"/>
          </p:cNvSpPr>
          <p:nvPr/>
        </p:nvSpPr>
        <p:spPr bwMode="auto">
          <a:xfrm>
            <a:off x="5765800" y="4491038"/>
            <a:ext cx="6937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Internal anal</a:t>
            </a:r>
          </a:p>
          <a:p>
            <a:r>
              <a:rPr lang="en-US" sz="800" b="1"/>
              <a:t>sphincter</a:t>
            </a:r>
          </a:p>
        </p:txBody>
      </p:sp>
      <p:sp>
        <p:nvSpPr>
          <p:cNvPr id="42001" name="Text Box 236"/>
          <p:cNvSpPr txBox="1">
            <a:spLocks noChangeArrowheads="1"/>
          </p:cNvSpPr>
          <p:nvPr/>
        </p:nvSpPr>
        <p:spPr bwMode="auto">
          <a:xfrm>
            <a:off x="5765800" y="4821238"/>
            <a:ext cx="728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External anal</a:t>
            </a:r>
          </a:p>
          <a:p>
            <a:r>
              <a:rPr lang="en-US" sz="800" b="1"/>
              <a:t>sphincter</a:t>
            </a:r>
          </a:p>
        </p:txBody>
      </p:sp>
      <p:sp>
        <p:nvSpPr>
          <p:cNvPr id="42002" name="Text Box 237"/>
          <p:cNvSpPr txBox="1">
            <a:spLocks noChangeArrowheads="1"/>
          </p:cNvSpPr>
          <p:nvPr/>
        </p:nvSpPr>
        <p:spPr bwMode="auto">
          <a:xfrm>
            <a:off x="4654550" y="4789488"/>
            <a:ext cx="14922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3</a:t>
            </a:r>
          </a:p>
        </p:txBody>
      </p:sp>
      <p:sp>
        <p:nvSpPr>
          <p:cNvPr id="42003" name="Text Box 238"/>
          <p:cNvSpPr txBox="1">
            <a:spLocks noChangeArrowheads="1"/>
          </p:cNvSpPr>
          <p:nvPr/>
        </p:nvSpPr>
        <p:spPr bwMode="auto">
          <a:xfrm>
            <a:off x="4152900" y="3201988"/>
            <a:ext cx="14922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2</a:t>
            </a:r>
          </a:p>
        </p:txBody>
      </p:sp>
      <p:sp>
        <p:nvSpPr>
          <p:cNvPr id="42004" name="Text Box 239"/>
          <p:cNvSpPr txBox="1">
            <a:spLocks noChangeArrowheads="1"/>
          </p:cNvSpPr>
          <p:nvPr/>
        </p:nvSpPr>
        <p:spPr bwMode="auto">
          <a:xfrm>
            <a:off x="5362575" y="2116138"/>
            <a:ext cx="14922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1</a:t>
            </a:r>
          </a:p>
        </p:txBody>
      </p:sp>
      <p:sp>
        <p:nvSpPr>
          <p:cNvPr id="42005" name="Text Box 241"/>
          <p:cNvSpPr txBox="1">
            <a:spLocks noChangeArrowheads="1"/>
          </p:cNvSpPr>
          <p:nvPr/>
        </p:nvSpPr>
        <p:spPr bwMode="auto">
          <a:xfrm>
            <a:off x="3530600" y="5456238"/>
            <a:ext cx="26209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Feces stretch the rectum and stimulate stretch</a:t>
            </a:r>
          </a:p>
          <a:p>
            <a:r>
              <a:rPr lang="en-US" sz="800" b="1"/>
              <a:t>receptors, which transmit signals to the spinal cord.</a:t>
            </a:r>
          </a:p>
        </p:txBody>
      </p:sp>
      <p:sp>
        <p:nvSpPr>
          <p:cNvPr id="42006" name="Text Box 242"/>
          <p:cNvSpPr txBox="1">
            <a:spLocks noChangeArrowheads="1"/>
          </p:cNvSpPr>
          <p:nvPr/>
        </p:nvSpPr>
        <p:spPr bwMode="auto">
          <a:xfrm>
            <a:off x="3530600" y="5773738"/>
            <a:ext cx="2608263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A spinal reflex stimulates contraction of the rectum.</a:t>
            </a:r>
          </a:p>
        </p:txBody>
      </p:sp>
      <p:sp>
        <p:nvSpPr>
          <p:cNvPr id="42007" name="Text Box 243"/>
          <p:cNvSpPr txBox="1">
            <a:spLocks noChangeArrowheads="1"/>
          </p:cNvSpPr>
          <p:nvPr/>
        </p:nvSpPr>
        <p:spPr bwMode="auto">
          <a:xfrm>
            <a:off x="3530600" y="6103938"/>
            <a:ext cx="284162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The spinal reflex also relaxes the internal anal sphincter.</a:t>
            </a:r>
          </a:p>
        </p:txBody>
      </p:sp>
      <p:sp>
        <p:nvSpPr>
          <p:cNvPr id="42008" name="Text Box 244"/>
          <p:cNvSpPr txBox="1">
            <a:spLocks noChangeArrowheads="1"/>
          </p:cNvSpPr>
          <p:nvPr/>
        </p:nvSpPr>
        <p:spPr bwMode="auto">
          <a:xfrm>
            <a:off x="3530600" y="6408738"/>
            <a:ext cx="2646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Impulses from the brain prevent untimely defecation</a:t>
            </a:r>
          </a:p>
          <a:p>
            <a:r>
              <a:rPr lang="en-US" sz="800" b="1"/>
              <a:t>by keeping the external anal sphincter contracted.</a:t>
            </a:r>
          </a:p>
          <a:p>
            <a:r>
              <a:rPr lang="en-US" sz="800" b="1"/>
              <a:t>Defecation occurs only if this sphincter also relaxes.</a:t>
            </a:r>
          </a:p>
        </p:txBody>
      </p:sp>
      <p:sp>
        <p:nvSpPr>
          <p:cNvPr id="42009" name="Text Box 246"/>
          <p:cNvSpPr txBox="1">
            <a:spLocks noChangeArrowheads="1"/>
          </p:cNvSpPr>
          <p:nvPr/>
        </p:nvSpPr>
        <p:spPr bwMode="auto">
          <a:xfrm>
            <a:off x="4260850" y="1773238"/>
            <a:ext cx="9096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800" b="1"/>
              <a:t>Parasympathetic</a:t>
            </a:r>
          </a:p>
          <a:p>
            <a:r>
              <a:rPr lang="en-US" sz="800" b="1"/>
              <a:t>motor fibers</a:t>
            </a:r>
          </a:p>
        </p:txBody>
      </p:sp>
      <p:sp>
        <p:nvSpPr>
          <p:cNvPr id="42010" name="Freeform 49"/>
          <p:cNvSpPr>
            <a:spLocks/>
          </p:cNvSpPr>
          <p:nvPr/>
        </p:nvSpPr>
        <p:spPr bwMode="auto">
          <a:xfrm>
            <a:off x="4276725" y="749300"/>
            <a:ext cx="133350" cy="109538"/>
          </a:xfrm>
          <a:custGeom>
            <a:avLst/>
            <a:gdLst>
              <a:gd name="T0" fmla="*/ 0 w 84"/>
              <a:gd name="T1" fmla="*/ 85685691 h 69"/>
              <a:gd name="T2" fmla="*/ 211693147 w 84"/>
              <a:gd name="T3" fmla="*/ 173890754 h 69"/>
              <a:gd name="T4" fmla="*/ 163810940 w 84"/>
              <a:gd name="T5" fmla="*/ 85685691 h 69"/>
              <a:gd name="T6" fmla="*/ 211693147 w 84"/>
              <a:gd name="T7" fmla="*/ 0 h 69"/>
              <a:gd name="T8" fmla="*/ 0 w 84"/>
              <a:gd name="T9" fmla="*/ 85685691 h 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69"/>
              <a:gd name="T17" fmla="*/ 84 w 84"/>
              <a:gd name="T18" fmla="*/ 69 h 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69">
                <a:moveTo>
                  <a:pt x="0" y="34"/>
                </a:moveTo>
                <a:lnTo>
                  <a:pt x="84" y="69"/>
                </a:lnTo>
                <a:lnTo>
                  <a:pt x="65" y="34"/>
                </a:lnTo>
                <a:lnTo>
                  <a:pt x="84" y="0"/>
                </a:lnTo>
                <a:lnTo>
                  <a:pt x="0" y="34"/>
                </a:lnTo>
                <a:close/>
              </a:path>
            </a:pathLst>
          </a:custGeom>
          <a:solidFill>
            <a:srgbClr val="00A651"/>
          </a:solidFill>
          <a:ln w="2">
            <a:solidFill>
              <a:srgbClr val="00A65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1" name="Freeform 51"/>
          <p:cNvSpPr>
            <a:spLocks/>
          </p:cNvSpPr>
          <p:nvPr/>
        </p:nvSpPr>
        <p:spPr bwMode="auto">
          <a:xfrm>
            <a:off x="5351463" y="1574800"/>
            <a:ext cx="106362" cy="133350"/>
          </a:xfrm>
          <a:custGeom>
            <a:avLst/>
            <a:gdLst>
              <a:gd name="T0" fmla="*/ 83163958 w 67"/>
              <a:gd name="T1" fmla="*/ 0 h 84"/>
              <a:gd name="T2" fmla="*/ 0 w 67"/>
              <a:gd name="T3" fmla="*/ 211693147 h 84"/>
              <a:gd name="T4" fmla="*/ 83163958 w 67"/>
              <a:gd name="T5" fmla="*/ 158769042 h 84"/>
              <a:gd name="T6" fmla="*/ 168848854 w 67"/>
              <a:gd name="T7" fmla="*/ 209173786 h 84"/>
              <a:gd name="T8" fmla="*/ 83163958 w 67"/>
              <a:gd name="T9" fmla="*/ 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"/>
              <a:gd name="T16" fmla="*/ 0 h 84"/>
              <a:gd name="T17" fmla="*/ 67 w 67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" h="84">
                <a:moveTo>
                  <a:pt x="33" y="0"/>
                </a:moveTo>
                <a:lnTo>
                  <a:pt x="0" y="84"/>
                </a:lnTo>
                <a:lnTo>
                  <a:pt x="33" y="63"/>
                </a:lnTo>
                <a:lnTo>
                  <a:pt x="67" y="83"/>
                </a:lnTo>
                <a:lnTo>
                  <a:pt x="33" y="0"/>
                </a:lnTo>
                <a:close/>
              </a:path>
            </a:pathLst>
          </a:custGeom>
          <a:solidFill>
            <a:srgbClr val="00A651"/>
          </a:solidFill>
          <a:ln w="2">
            <a:solidFill>
              <a:srgbClr val="00A65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2" name="Freeform 55"/>
          <p:cNvSpPr>
            <a:spLocks/>
          </p:cNvSpPr>
          <p:nvPr/>
        </p:nvSpPr>
        <p:spPr bwMode="auto">
          <a:xfrm>
            <a:off x="5356225" y="2322513"/>
            <a:ext cx="109538" cy="133350"/>
          </a:xfrm>
          <a:custGeom>
            <a:avLst/>
            <a:gdLst>
              <a:gd name="T0" fmla="*/ 85685691 w 69"/>
              <a:gd name="T1" fmla="*/ 0 h 84"/>
              <a:gd name="T2" fmla="*/ 0 w 69"/>
              <a:gd name="T3" fmla="*/ 211693147 h 84"/>
              <a:gd name="T4" fmla="*/ 85685691 w 69"/>
              <a:gd name="T5" fmla="*/ 163810940 h 84"/>
              <a:gd name="T6" fmla="*/ 173892341 w 69"/>
              <a:gd name="T7" fmla="*/ 211693147 h 84"/>
              <a:gd name="T8" fmla="*/ 85685691 w 69"/>
              <a:gd name="T9" fmla="*/ 0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4"/>
              <a:gd name="T17" fmla="*/ 69 w 6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4">
                <a:moveTo>
                  <a:pt x="34" y="0"/>
                </a:moveTo>
                <a:lnTo>
                  <a:pt x="0" y="84"/>
                </a:lnTo>
                <a:lnTo>
                  <a:pt x="34" y="65"/>
                </a:lnTo>
                <a:lnTo>
                  <a:pt x="69" y="84"/>
                </a:lnTo>
                <a:lnTo>
                  <a:pt x="34" y="0"/>
                </a:lnTo>
                <a:close/>
              </a:path>
            </a:pathLst>
          </a:custGeom>
          <a:solidFill>
            <a:srgbClr val="00A651"/>
          </a:solidFill>
          <a:ln w="2">
            <a:solidFill>
              <a:srgbClr val="00A65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3" name="Freeform 57"/>
          <p:cNvSpPr>
            <a:spLocks/>
          </p:cNvSpPr>
          <p:nvPr/>
        </p:nvSpPr>
        <p:spPr bwMode="auto">
          <a:xfrm>
            <a:off x="4095750" y="2165350"/>
            <a:ext cx="109538" cy="133350"/>
          </a:xfrm>
          <a:custGeom>
            <a:avLst/>
            <a:gdLst>
              <a:gd name="T0" fmla="*/ 83166318 w 69"/>
              <a:gd name="T1" fmla="*/ 211693147 h 84"/>
              <a:gd name="T2" fmla="*/ 0 w 69"/>
              <a:gd name="T3" fmla="*/ 0 h 84"/>
              <a:gd name="T4" fmla="*/ 88206651 w 69"/>
              <a:gd name="T5" fmla="*/ 52924081 h 84"/>
              <a:gd name="T6" fmla="*/ 173892341 w 69"/>
              <a:gd name="T7" fmla="*/ 5040312 h 84"/>
              <a:gd name="T8" fmla="*/ 83166318 w 69"/>
              <a:gd name="T9" fmla="*/ 2116931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4"/>
              <a:gd name="T17" fmla="*/ 69 w 6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4">
                <a:moveTo>
                  <a:pt x="33" y="84"/>
                </a:moveTo>
                <a:lnTo>
                  <a:pt x="0" y="0"/>
                </a:lnTo>
                <a:lnTo>
                  <a:pt x="35" y="21"/>
                </a:lnTo>
                <a:lnTo>
                  <a:pt x="69" y="2"/>
                </a:lnTo>
                <a:lnTo>
                  <a:pt x="33" y="84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4" name="Freeform 58"/>
          <p:cNvSpPr>
            <a:spLocks/>
          </p:cNvSpPr>
          <p:nvPr/>
        </p:nvSpPr>
        <p:spPr bwMode="auto">
          <a:xfrm>
            <a:off x="4095750" y="2165350"/>
            <a:ext cx="109538" cy="133350"/>
          </a:xfrm>
          <a:custGeom>
            <a:avLst/>
            <a:gdLst>
              <a:gd name="T0" fmla="*/ 83166318 w 69"/>
              <a:gd name="T1" fmla="*/ 211693147 h 84"/>
              <a:gd name="T2" fmla="*/ 0 w 69"/>
              <a:gd name="T3" fmla="*/ 0 h 84"/>
              <a:gd name="T4" fmla="*/ 88206651 w 69"/>
              <a:gd name="T5" fmla="*/ 52924081 h 84"/>
              <a:gd name="T6" fmla="*/ 173892341 w 69"/>
              <a:gd name="T7" fmla="*/ 5040312 h 84"/>
              <a:gd name="T8" fmla="*/ 83166318 w 69"/>
              <a:gd name="T9" fmla="*/ 2116931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4"/>
              <a:gd name="T17" fmla="*/ 69 w 6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4">
                <a:moveTo>
                  <a:pt x="33" y="84"/>
                </a:moveTo>
                <a:lnTo>
                  <a:pt x="0" y="0"/>
                </a:lnTo>
                <a:lnTo>
                  <a:pt x="35" y="21"/>
                </a:lnTo>
                <a:lnTo>
                  <a:pt x="69" y="2"/>
                </a:lnTo>
                <a:lnTo>
                  <a:pt x="33" y="84"/>
                </a:lnTo>
                <a:close/>
              </a:path>
            </a:pathLst>
          </a:custGeom>
          <a:solidFill>
            <a:srgbClr val="ED1C24"/>
          </a:solidFill>
          <a:ln w="2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5" name="Freeform 59"/>
          <p:cNvSpPr>
            <a:spLocks/>
          </p:cNvSpPr>
          <p:nvPr/>
        </p:nvSpPr>
        <p:spPr bwMode="auto">
          <a:xfrm>
            <a:off x="4095750" y="2165350"/>
            <a:ext cx="109538" cy="133350"/>
          </a:xfrm>
          <a:custGeom>
            <a:avLst/>
            <a:gdLst>
              <a:gd name="T0" fmla="*/ 83166318 w 69"/>
              <a:gd name="T1" fmla="*/ 211693147 h 84"/>
              <a:gd name="T2" fmla="*/ 0 w 69"/>
              <a:gd name="T3" fmla="*/ 0 h 84"/>
              <a:gd name="T4" fmla="*/ 88206651 w 69"/>
              <a:gd name="T5" fmla="*/ 52924081 h 84"/>
              <a:gd name="T6" fmla="*/ 173892341 w 69"/>
              <a:gd name="T7" fmla="*/ 5040312 h 84"/>
              <a:gd name="T8" fmla="*/ 83166318 w 69"/>
              <a:gd name="T9" fmla="*/ 2116931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4"/>
              <a:gd name="T17" fmla="*/ 69 w 6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4">
                <a:moveTo>
                  <a:pt x="33" y="84"/>
                </a:moveTo>
                <a:lnTo>
                  <a:pt x="0" y="0"/>
                </a:lnTo>
                <a:lnTo>
                  <a:pt x="35" y="21"/>
                </a:lnTo>
                <a:lnTo>
                  <a:pt x="69" y="2"/>
                </a:lnTo>
                <a:lnTo>
                  <a:pt x="33" y="84"/>
                </a:lnTo>
                <a:close/>
              </a:path>
            </a:pathLst>
          </a:custGeom>
          <a:noFill/>
          <a:ln w="2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6" name="Freeform 61"/>
          <p:cNvSpPr>
            <a:spLocks/>
          </p:cNvSpPr>
          <p:nvPr/>
        </p:nvSpPr>
        <p:spPr bwMode="auto">
          <a:xfrm>
            <a:off x="4095750" y="3779838"/>
            <a:ext cx="109538" cy="133350"/>
          </a:xfrm>
          <a:custGeom>
            <a:avLst/>
            <a:gdLst>
              <a:gd name="T0" fmla="*/ 83166318 w 69"/>
              <a:gd name="T1" fmla="*/ 211693147 h 84"/>
              <a:gd name="T2" fmla="*/ 0 w 69"/>
              <a:gd name="T3" fmla="*/ 0 h 84"/>
              <a:gd name="T4" fmla="*/ 88206651 w 69"/>
              <a:gd name="T5" fmla="*/ 50403119 h 84"/>
              <a:gd name="T6" fmla="*/ 173892341 w 69"/>
              <a:gd name="T7" fmla="*/ 0 h 84"/>
              <a:gd name="T8" fmla="*/ 83166318 w 69"/>
              <a:gd name="T9" fmla="*/ 2116931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4"/>
              <a:gd name="T17" fmla="*/ 69 w 6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4">
                <a:moveTo>
                  <a:pt x="33" y="84"/>
                </a:moveTo>
                <a:lnTo>
                  <a:pt x="0" y="0"/>
                </a:lnTo>
                <a:lnTo>
                  <a:pt x="35" y="20"/>
                </a:lnTo>
                <a:lnTo>
                  <a:pt x="69" y="0"/>
                </a:lnTo>
                <a:lnTo>
                  <a:pt x="33" y="84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7" name="Freeform 62"/>
          <p:cNvSpPr>
            <a:spLocks/>
          </p:cNvSpPr>
          <p:nvPr/>
        </p:nvSpPr>
        <p:spPr bwMode="auto">
          <a:xfrm>
            <a:off x="4095750" y="3779838"/>
            <a:ext cx="109538" cy="133350"/>
          </a:xfrm>
          <a:custGeom>
            <a:avLst/>
            <a:gdLst>
              <a:gd name="T0" fmla="*/ 83166318 w 69"/>
              <a:gd name="T1" fmla="*/ 211693147 h 84"/>
              <a:gd name="T2" fmla="*/ 0 w 69"/>
              <a:gd name="T3" fmla="*/ 0 h 84"/>
              <a:gd name="T4" fmla="*/ 88206651 w 69"/>
              <a:gd name="T5" fmla="*/ 50403119 h 84"/>
              <a:gd name="T6" fmla="*/ 173892341 w 69"/>
              <a:gd name="T7" fmla="*/ 0 h 84"/>
              <a:gd name="T8" fmla="*/ 83166318 w 69"/>
              <a:gd name="T9" fmla="*/ 2116931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4"/>
              <a:gd name="T17" fmla="*/ 69 w 6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4">
                <a:moveTo>
                  <a:pt x="33" y="84"/>
                </a:moveTo>
                <a:lnTo>
                  <a:pt x="0" y="0"/>
                </a:lnTo>
                <a:lnTo>
                  <a:pt x="35" y="20"/>
                </a:lnTo>
                <a:lnTo>
                  <a:pt x="69" y="0"/>
                </a:lnTo>
                <a:lnTo>
                  <a:pt x="33" y="84"/>
                </a:lnTo>
                <a:close/>
              </a:path>
            </a:pathLst>
          </a:custGeom>
          <a:solidFill>
            <a:srgbClr val="ED1C24"/>
          </a:solidFill>
          <a:ln w="2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8" name="Freeform 63"/>
          <p:cNvSpPr>
            <a:spLocks/>
          </p:cNvSpPr>
          <p:nvPr/>
        </p:nvSpPr>
        <p:spPr bwMode="auto">
          <a:xfrm>
            <a:off x="4095750" y="3779838"/>
            <a:ext cx="109538" cy="133350"/>
          </a:xfrm>
          <a:custGeom>
            <a:avLst/>
            <a:gdLst>
              <a:gd name="T0" fmla="*/ 83166318 w 69"/>
              <a:gd name="T1" fmla="*/ 211693147 h 84"/>
              <a:gd name="T2" fmla="*/ 0 w 69"/>
              <a:gd name="T3" fmla="*/ 0 h 84"/>
              <a:gd name="T4" fmla="*/ 88206651 w 69"/>
              <a:gd name="T5" fmla="*/ 50403119 h 84"/>
              <a:gd name="T6" fmla="*/ 173892341 w 69"/>
              <a:gd name="T7" fmla="*/ 0 h 84"/>
              <a:gd name="T8" fmla="*/ 83166318 w 69"/>
              <a:gd name="T9" fmla="*/ 2116931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4"/>
              <a:gd name="T17" fmla="*/ 69 w 6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4">
                <a:moveTo>
                  <a:pt x="33" y="84"/>
                </a:moveTo>
                <a:lnTo>
                  <a:pt x="0" y="0"/>
                </a:lnTo>
                <a:lnTo>
                  <a:pt x="35" y="20"/>
                </a:lnTo>
                <a:lnTo>
                  <a:pt x="69" y="0"/>
                </a:lnTo>
                <a:lnTo>
                  <a:pt x="33" y="84"/>
                </a:lnTo>
                <a:close/>
              </a:path>
            </a:pathLst>
          </a:custGeom>
          <a:noFill/>
          <a:ln w="2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19" name="Freeform 65"/>
          <p:cNvSpPr>
            <a:spLocks/>
          </p:cNvSpPr>
          <p:nvPr/>
        </p:nvSpPr>
        <p:spPr bwMode="auto">
          <a:xfrm>
            <a:off x="3643313" y="635000"/>
            <a:ext cx="109537" cy="133350"/>
          </a:xfrm>
          <a:custGeom>
            <a:avLst/>
            <a:gdLst>
              <a:gd name="T0" fmla="*/ 83163971 w 69"/>
              <a:gd name="T1" fmla="*/ 211693147 h 84"/>
              <a:gd name="T2" fmla="*/ 0 w 69"/>
              <a:gd name="T3" fmla="*/ 0 h 84"/>
              <a:gd name="T4" fmla="*/ 88204258 w 69"/>
              <a:gd name="T5" fmla="*/ 47883758 h 84"/>
              <a:gd name="T6" fmla="*/ 173889166 w 69"/>
              <a:gd name="T7" fmla="*/ 0 h 84"/>
              <a:gd name="T8" fmla="*/ 83163971 w 69"/>
              <a:gd name="T9" fmla="*/ 2116931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4"/>
              <a:gd name="T17" fmla="*/ 69 w 6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4">
                <a:moveTo>
                  <a:pt x="33" y="84"/>
                </a:moveTo>
                <a:lnTo>
                  <a:pt x="0" y="0"/>
                </a:lnTo>
                <a:lnTo>
                  <a:pt x="35" y="19"/>
                </a:lnTo>
                <a:lnTo>
                  <a:pt x="69" y="0"/>
                </a:lnTo>
                <a:lnTo>
                  <a:pt x="33" y="84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0" name="Freeform 66"/>
          <p:cNvSpPr>
            <a:spLocks/>
          </p:cNvSpPr>
          <p:nvPr/>
        </p:nvSpPr>
        <p:spPr bwMode="auto">
          <a:xfrm>
            <a:off x="3643313" y="635000"/>
            <a:ext cx="109537" cy="133350"/>
          </a:xfrm>
          <a:custGeom>
            <a:avLst/>
            <a:gdLst>
              <a:gd name="T0" fmla="*/ 83163971 w 69"/>
              <a:gd name="T1" fmla="*/ 211693147 h 84"/>
              <a:gd name="T2" fmla="*/ 0 w 69"/>
              <a:gd name="T3" fmla="*/ 0 h 84"/>
              <a:gd name="T4" fmla="*/ 88204258 w 69"/>
              <a:gd name="T5" fmla="*/ 47883758 h 84"/>
              <a:gd name="T6" fmla="*/ 173889166 w 69"/>
              <a:gd name="T7" fmla="*/ 0 h 84"/>
              <a:gd name="T8" fmla="*/ 83163971 w 69"/>
              <a:gd name="T9" fmla="*/ 2116931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4"/>
              <a:gd name="T17" fmla="*/ 69 w 6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4">
                <a:moveTo>
                  <a:pt x="33" y="84"/>
                </a:moveTo>
                <a:lnTo>
                  <a:pt x="0" y="0"/>
                </a:lnTo>
                <a:lnTo>
                  <a:pt x="35" y="19"/>
                </a:lnTo>
                <a:lnTo>
                  <a:pt x="69" y="0"/>
                </a:lnTo>
                <a:lnTo>
                  <a:pt x="33" y="84"/>
                </a:lnTo>
                <a:close/>
              </a:path>
            </a:pathLst>
          </a:custGeom>
          <a:solidFill>
            <a:srgbClr val="ED1C24"/>
          </a:solidFill>
          <a:ln w="2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1" name="Freeform 67"/>
          <p:cNvSpPr>
            <a:spLocks/>
          </p:cNvSpPr>
          <p:nvPr/>
        </p:nvSpPr>
        <p:spPr bwMode="auto">
          <a:xfrm>
            <a:off x="3643313" y="635000"/>
            <a:ext cx="109537" cy="133350"/>
          </a:xfrm>
          <a:custGeom>
            <a:avLst/>
            <a:gdLst>
              <a:gd name="T0" fmla="*/ 83163971 w 69"/>
              <a:gd name="T1" fmla="*/ 211693147 h 84"/>
              <a:gd name="T2" fmla="*/ 0 w 69"/>
              <a:gd name="T3" fmla="*/ 0 h 84"/>
              <a:gd name="T4" fmla="*/ 88204258 w 69"/>
              <a:gd name="T5" fmla="*/ 47883758 h 84"/>
              <a:gd name="T6" fmla="*/ 173889166 w 69"/>
              <a:gd name="T7" fmla="*/ 0 h 84"/>
              <a:gd name="T8" fmla="*/ 83163971 w 69"/>
              <a:gd name="T9" fmla="*/ 2116931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4"/>
              <a:gd name="T17" fmla="*/ 69 w 6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4">
                <a:moveTo>
                  <a:pt x="33" y="84"/>
                </a:moveTo>
                <a:lnTo>
                  <a:pt x="0" y="0"/>
                </a:lnTo>
                <a:lnTo>
                  <a:pt x="35" y="19"/>
                </a:lnTo>
                <a:lnTo>
                  <a:pt x="69" y="0"/>
                </a:lnTo>
                <a:lnTo>
                  <a:pt x="33" y="84"/>
                </a:lnTo>
                <a:close/>
              </a:path>
            </a:pathLst>
          </a:custGeom>
          <a:noFill/>
          <a:ln w="2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2" name="Freeform 69"/>
          <p:cNvSpPr>
            <a:spLocks/>
          </p:cNvSpPr>
          <p:nvPr/>
        </p:nvSpPr>
        <p:spPr bwMode="auto">
          <a:xfrm>
            <a:off x="3641725" y="4022725"/>
            <a:ext cx="109538" cy="133350"/>
          </a:xfrm>
          <a:custGeom>
            <a:avLst/>
            <a:gdLst>
              <a:gd name="T0" fmla="*/ 85685691 w 69"/>
              <a:gd name="T1" fmla="*/ 211693147 h 84"/>
              <a:gd name="T2" fmla="*/ 0 w 69"/>
              <a:gd name="T3" fmla="*/ 0 h 84"/>
              <a:gd name="T4" fmla="*/ 85685691 w 69"/>
              <a:gd name="T5" fmla="*/ 50403119 h 84"/>
              <a:gd name="T6" fmla="*/ 173892341 w 69"/>
              <a:gd name="T7" fmla="*/ 0 h 84"/>
              <a:gd name="T8" fmla="*/ 85685691 w 69"/>
              <a:gd name="T9" fmla="*/ 2116931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4"/>
              <a:gd name="T17" fmla="*/ 69 w 6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4">
                <a:moveTo>
                  <a:pt x="34" y="84"/>
                </a:moveTo>
                <a:lnTo>
                  <a:pt x="0" y="0"/>
                </a:lnTo>
                <a:lnTo>
                  <a:pt x="34" y="20"/>
                </a:lnTo>
                <a:lnTo>
                  <a:pt x="69" y="0"/>
                </a:lnTo>
                <a:lnTo>
                  <a:pt x="34" y="84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3" name="Freeform 70"/>
          <p:cNvSpPr>
            <a:spLocks/>
          </p:cNvSpPr>
          <p:nvPr/>
        </p:nvSpPr>
        <p:spPr bwMode="auto">
          <a:xfrm>
            <a:off x="3641725" y="4022725"/>
            <a:ext cx="109538" cy="133350"/>
          </a:xfrm>
          <a:custGeom>
            <a:avLst/>
            <a:gdLst>
              <a:gd name="T0" fmla="*/ 85685691 w 69"/>
              <a:gd name="T1" fmla="*/ 211693147 h 84"/>
              <a:gd name="T2" fmla="*/ 0 w 69"/>
              <a:gd name="T3" fmla="*/ 0 h 84"/>
              <a:gd name="T4" fmla="*/ 85685691 w 69"/>
              <a:gd name="T5" fmla="*/ 50403119 h 84"/>
              <a:gd name="T6" fmla="*/ 173892341 w 69"/>
              <a:gd name="T7" fmla="*/ 0 h 84"/>
              <a:gd name="T8" fmla="*/ 85685691 w 69"/>
              <a:gd name="T9" fmla="*/ 2116931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4"/>
              <a:gd name="T17" fmla="*/ 69 w 6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4">
                <a:moveTo>
                  <a:pt x="34" y="84"/>
                </a:moveTo>
                <a:lnTo>
                  <a:pt x="0" y="0"/>
                </a:lnTo>
                <a:lnTo>
                  <a:pt x="34" y="20"/>
                </a:lnTo>
                <a:lnTo>
                  <a:pt x="69" y="0"/>
                </a:lnTo>
                <a:lnTo>
                  <a:pt x="34" y="84"/>
                </a:lnTo>
                <a:close/>
              </a:path>
            </a:pathLst>
          </a:custGeom>
          <a:solidFill>
            <a:srgbClr val="ED1C24"/>
          </a:solidFill>
          <a:ln w="2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4" name="Freeform 71"/>
          <p:cNvSpPr>
            <a:spLocks/>
          </p:cNvSpPr>
          <p:nvPr/>
        </p:nvSpPr>
        <p:spPr bwMode="auto">
          <a:xfrm>
            <a:off x="3641725" y="4022725"/>
            <a:ext cx="109538" cy="133350"/>
          </a:xfrm>
          <a:custGeom>
            <a:avLst/>
            <a:gdLst>
              <a:gd name="T0" fmla="*/ 85685691 w 69"/>
              <a:gd name="T1" fmla="*/ 211693147 h 84"/>
              <a:gd name="T2" fmla="*/ 0 w 69"/>
              <a:gd name="T3" fmla="*/ 0 h 84"/>
              <a:gd name="T4" fmla="*/ 85685691 w 69"/>
              <a:gd name="T5" fmla="*/ 50403119 h 84"/>
              <a:gd name="T6" fmla="*/ 173892341 w 69"/>
              <a:gd name="T7" fmla="*/ 0 h 84"/>
              <a:gd name="T8" fmla="*/ 85685691 w 69"/>
              <a:gd name="T9" fmla="*/ 2116931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4"/>
              <a:gd name="T17" fmla="*/ 69 w 6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4">
                <a:moveTo>
                  <a:pt x="34" y="84"/>
                </a:moveTo>
                <a:lnTo>
                  <a:pt x="0" y="0"/>
                </a:lnTo>
                <a:lnTo>
                  <a:pt x="34" y="20"/>
                </a:lnTo>
                <a:lnTo>
                  <a:pt x="69" y="0"/>
                </a:lnTo>
                <a:lnTo>
                  <a:pt x="34" y="84"/>
                </a:lnTo>
                <a:close/>
              </a:path>
            </a:pathLst>
          </a:custGeom>
          <a:noFill/>
          <a:ln w="2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5" name="Freeform 73"/>
          <p:cNvSpPr>
            <a:spLocks/>
          </p:cNvSpPr>
          <p:nvPr/>
        </p:nvSpPr>
        <p:spPr bwMode="auto">
          <a:xfrm>
            <a:off x="3641725" y="2212975"/>
            <a:ext cx="109538" cy="133350"/>
          </a:xfrm>
          <a:custGeom>
            <a:avLst/>
            <a:gdLst>
              <a:gd name="T0" fmla="*/ 85685691 w 69"/>
              <a:gd name="T1" fmla="*/ 211693147 h 84"/>
              <a:gd name="T2" fmla="*/ 0 w 69"/>
              <a:gd name="T3" fmla="*/ 0 h 84"/>
              <a:gd name="T4" fmla="*/ 85685691 w 69"/>
              <a:gd name="T5" fmla="*/ 50403119 h 84"/>
              <a:gd name="T6" fmla="*/ 173892341 w 69"/>
              <a:gd name="T7" fmla="*/ 0 h 84"/>
              <a:gd name="T8" fmla="*/ 85685691 w 69"/>
              <a:gd name="T9" fmla="*/ 2116931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4"/>
              <a:gd name="T17" fmla="*/ 69 w 6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4">
                <a:moveTo>
                  <a:pt x="34" y="84"/>
                </a:moveTo>
                <a:lnTo>
                  <a:pt x="0" y="0"/>
                </a:lnTo>
                <a:lnTo>
                  <a:pt x="34" y="20"/>
                </a:lnTo>
                <a:lnTo>
                  <a:pt x="69" y="0"/>
                </a:lnTo>
                <a:lnTo>
                  <a:pt x="34" y="84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6" name="Freeform 74"/>
          <p:cNvSpPr>
            <a:spLocks/>
          </p:cNvSpPr>
          <p:nvPr/>
        </p:nvSpPr>
        <p:spPr bwMode="auto">
          <a:xfrm>
            <a:off x="3641725" y="2212975"/>
            <a:ext cx="109538" cy="133350"/>
          </a:xfrm>
          <a:custGeom>
            <a:avLst/>
            <a:gdLst>
              <a:gd name="T0" fmla="*/ 85685691 w 69"/>
              <a:gd name="T1" fmla="*/ 211693147 h 84"/>
              <a:gd name="T2" fmla="*/ 0 w 69"/>
              <a:gd name="T3" fmla="*/ 0 h 84"/>
              <a:gd name="T4" fmla="*/ 85685691 w 69"/>
              <a:gd name="T5" fmla="*/ 50403119 h 84"/>
              <a:gd name="T6" fmla="*/ 173892341 w 69"/>
              <a:gd name="T7" fmla="*/ 0 h 84"/>
              <a:gd name="T8" fmla="*/ 85685691 w 69"/>
              <a:gd name="T9" fmla="*/ 2116931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4"/>
              <a:gd name="T17" fmla="*/ 69 w 6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4">
                <a:moveTo>
                  <a:pt x="34" y="84"/>
                </a:moveTo>
                <a:lnTo>
                  <a:pt x="0" y="0"/>
                </a:lnTo>
                <a:lnTo>
                  <a:pt x="34" y="20"/>
                </a:lnTo>
                <a:lnTo>
                  <a:pt x="69" y="0"/>
                </a:lnTo>
                <a:lnTo>
                  <a:pt x="34" y="84"/>
                </a:lnTo>
                <a:close/>
              </a:path>
            </a:pathLst>
          </a:custGeom>
          <a:solidFill>
            <a:srgbClr val="ED1C24"/>
          </a:solidFill>
          <a:ln w="2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7" name="Freeform 75"/>
          <p:cNvSpPr>
            <a:spLocks/>
          </p:cNvSpPr>
          <p:nvPr/>
        </p:nvSpPr>
        <p:spPr bwMode="auto">
          <a:xfrm>
            <a:off x="3641725" y="2212975"/>
            <a:ext cx="109538" cy="133350"/>
          </a:xfrm>
          <a:custGeom>
            <a:avLst/>
            <a:gdLst>
              <a:gd name="T0" fmla="*/ 85685691 w 69"/>
              <a:gd name="T1" fmla="*/ 211693147 h 84"/>
              <a:gd name="T2" fmla="*/ 0 w 69"/>
              <a:gd name="T3" fmla="*/ 0 h 84"/>
              <a:gd name="T4" fmla="*/ 85685691 w 69"/>
              <a:gd name="T5" fmla="*/ 50403119 h 84"/>
              <a:gd name="T6" fmla="*/ 173892341 w 69"/>
              <a:gd name="T7" fmla="*/ 0 h 84"/>
              <a:gd name="T8" fmla="*/ 85685691 w 69"/>
              <a:gd name="T9" fmla="*/ 2116931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9"/>
              <a:gd name="T16" fmla="*/ 0 h 84"/>
              <a:gd name="T17" fmla="*/ 69 w 69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9" h="84">
                <a:moveTo>
                  <a:pt x="34" y="84"/>
                </a:moveTo>
                <a:lnTo>
                  <a:pt x="0" y="0"/>
                </a:lnTo>
                <a:lnTo>
                  <a:pt x="34" y="20"/>
                </a:lnTo>
                <a:lnTo>
                  <a:pt x="69" y="0"/>
                </a:lnTo>
                <a:lnTo>
                  <a:pt x="34" y="84"/>
                </a:lnTo>
                <a:close/>
              </a:path>
            </a:pathLst>
          </a:custGeom>
          <a:noFill/>
          <a:ln w="2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8" name="Freeform 77"/>
          <p:cNvSpPr>
            <a:spLocks/>
          </p:cNvSpPr>
          <p:nvPr/>
        </p:nvSpPr>
        <p:spPr bwMode="auto">
          <a:xfrm>
            <a:off x="4229100" y="2832100"/>
            <a:ext cx="127000" cy="138113"/>
          </a:xfrm>
          <a:custGeom>
            <a:avLst/>
            <a:gdLst>
              <a:gd name="T0" fmla="*/ 201612473 w 80"/>
              <a:gd name="T1" fmla="*/ 219253616 h 87"/>
              <a:gd name="T2" fmla="*/ 0 w 80"/>
              <a:gd name="T3" fmla="*/ 105846958 h 87"/>
              <a:gd name="T4" fmla="*/ 98286875 w 80"/>
              <a:gd name="T5" fmla="*/ 90725946 h 87"/>
              <a:gd name="T6" fmla="*/ 136088435 w 80"/>
              <a:gd name="T7" fmla="*/ 0 h 87"/>
              <a:gd name="T8" fmla="*/ 201612473 w 80"/>
              <a:gd name="T9" fmla="*/ 219253616 h 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0"/>
              <a:gd name="T16" fmla="*/ 0 h 87"/>
              <a:gd name="T17" fmla="*/ 80 w 80"/>
              <a:gd name="T18" fmla="*/ 87 h 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0" h="87">
                <a:moveTo>
                  <a:pt x="80" y="87"/>
                </a:moveTo>
                <a:lnTo>
                  <a:pt x="0" y="42"/>
                </a:lnTo>
                <a:lnTo>
                  <a:pt x="39" y="36"/>
                </a:lnTo>
                <a:lnTo>
                  <a:pt x="54" y="0"/>
                </a:lnTo>
                <a:lnTo>
                  <a:pt x="80" y="87"/>
                </a:lnTo>
                <a:close/>
              </a:path>
            </a:pathLst>
          </a:custGeom>
          <a:solidFill>
            <a:srgbClr val="ED1C24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29" name="Freeform 78"/>
          <p:cNvSpPr>
            <a:spLocks/>
          </p:cNvSpPr>
          <p:nvPr/>
        </p:nvSpPr>
        <p:spPr bwMode="auto">
          <a:xfrm>
            <a:off x="4229100" y="2832100"/>
            <a:ext cx="127000" cy="138113"/>
          </a:xfrm>
          <a:custGeom>
            <a:avLst/>
            <a:gdLst>
              <a:gd name="T0" fmla="*/ 201612473 w 80"/>
              <a:gd name="T1" fmla="*/ 219253616 h 87"/>
              <a:gd name="T2" fmla="*/ 0 w 80"/>
              <a:gd name="T3" fmla="*/ 105846958 h 87"/>
              <a:gd name="T4" fmla="*/ 98286875 w 80"/>
              <a:gd name="T5" fmla="*/ 90725946 h 87"/>
              <a:gd name="T6" fmla="*/ 136088435 w 80"/>
              <a:gd name="T7" fmla="*/ 0 h 87"/>
              <a:gd name="T8" fmla="*/ 201612473 w 80"/>
              <a:gd name="T9" fmla="*/ 219253616 h 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0"/>
              <a:gd name="T16" fmla="*/ 0 h 87"/>
              <a:gd name="T17" fmla="*/ 80 w 80"/>
              <a:gd name="T18" fmla="*/ 87 h 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0" h="87">
                <a:moveTo>
                  <a:pt x="80" y="87"/>
                </a:moveTo>
                <a:lnTo>
                  <a:pt x="0" y="42"/>
                </a:lnTo>
                <a:lnTo>
                  <a:pt x="39" y="36"/>
                </a:lnTo>
                <a:lnTo>
                  <a:pt x="54" y="0"/>
                </a:lnTo>
                <a:lnTo>
                  <a:pt x="80" y="87"/>
                </a:lnTo>
                <a:close/>
              </a:path>
            </a:pathLst>
          </a:custGeom>
          <a:solidFill>
            <a:srgbClr val="ED1C24"/>
          </a:solidFill>
          <a:ln w="2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30" name="Freeform 79"/>
          <p:cNvSpPr>
            <a:spLocks/>
          </p:cNvSpPr>
          <p:nvPr/>
        </p:nvSpPr>
        <p:spPr bwMode="auto">
          <a:xfrm>
            <a:off x="4229100" y="2832100"/>
            <a:ext cx="127000" cy="138113"/>
          </a:xfrm>
          <a:custGeom>
            <a:avLst/>
            <a:gdLst>
              <a:gd name="T0" fmla="*/ 201612473 w 80"/>
              <a:gd name="T1" fmla="*/ 219253616 h 87"/>
              <a:gd name="T2" fmla="*/ 0 w 80"/>
              <a:gd name="T3" fmla="*/ 105846958 h 87"/>
              <a:gd name="T4" fmla="*/ 98286875 w 80"/>
              <a:gd name="T5" fmla="*/ 90725946 h 87"/>
              <a:gd name="T6" fmla="*/ 136088435 w 80"/>
              <a:gd name="T7" fmla="*/ 0 h 87"/>
              <a:gd name="T8" fmla="*/ 201612473 w 80"/>
              <a:gd name="T9" fmla="*/ 219253616 h 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0"/>
              <a:gd name="T16" fmla="*/ 0 h 87"/>
              <a:gd name="T17" fmla="*/ 80 w 80"/>
              <a:gd name="T18" fmla="*/ 87 h 8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0" h="87">
                <a:moveTo>
                  <a:pt x="80" y="87"/>
                </a:moveTo>
                <a:lnTo>
                  <a:pt x="0" y="42"/>
                </a:lnTo>
                <a:lnTo>
                  <a:pt x="39" y="36"/>
                </a:lnTo>
                <a:lnTo>
                  <a:pt x="54" y="0"/>
                </a:lnTo>
                <a:lnTo>
                  <a:pt x="80" y="87"/>
                </a:lnTo>
                <a:close/>
              </a:path>
            </a:pathLst>
          </a:custGeom>
          <a:noFill/>
          <a:ln w="2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31" name="Line 10"/>
          <p:cNvSpPr>
            <a:spLocks noChangeShapeType="1"/>
          </p:cNvSpPr>
          <p:nvPr/>
        </p:nvSpPr>
        <p:spPr bwMode="auto">
          <a:xfrm>
            <a:off x="5299075" y="1273175"/>
            <a:ext cx="45243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32" name="Line 11"/>
          <p:cNvSpPr>
            <a:spLocks noChangeShapeType="1"/>
          </p:cNvSpPr>
          <p:nvPr/>
        </p:nvSpPr>
        <p:spPr bwMode="auto">
          <a:xfrm>
            <a:off x="5429250" y="2960688"/>
            <a:ext cx="3143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33" name="Line 24"/>
          <p:cNvSpPr>
            <a:spLocks noChangeShapeType="1"/>
          </p:cNvSpPr>
          <p:nvPr/>
        </p:nvSpPr>
        <p:spPr bwMode="auto">
          <a:xfrm flipH="1">
            <a:off x="4024313" y="1836738"/>
            <a:ext cx="1952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34" name="Line 25"/>
          <p:cNvSpPr>
            <a:spLocks noChangeShapeType="1"/>
          </p:cNvSpPr>
          <p:nvPr/>
        </p:nvSpPr>
        <p:spPr bwMode="auto">
          <a:xfrm>
            <a:off x="4921250" y="2432050"/>
            <a:ext cx="1588" cy="2127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35" name="Freeform 26"/>
          <p:cNvSpPr>
            <a:spLocks/>
          </p:cNvSpPr>
          <p:nvPr/>
        </p:nvSpPr>
        <p:spPr bwMode="auto">
          <a:xfrm>
            <a:off x="3568700" y="2921000"/>
            <a:ext cx="136525" cy="104775"/>
          </a:xfrm>
          <a:custGeom>
            <a:avLst/>
            <a:gdLst>
              <a:gd name="T0" fmla="*/ 2147483647 w 86"/>
              <a:gd name="T1" fmla="*/ 0 h 66"/>
              <a:gd name="T2" fmla="*/ 2147483647 w 86"/>
              <a:gd name="T3" fmla="*/ 2147483647 h 66"/>
              <a:gd name="T4" fmla="*/ 0 w 86"/>
              <a:gd name="T5" fmla="*/ 2147483647 h 66"/>
              <a:gd name="T6" fmla="*/ 0 60000 65536"/>
              <a:gd name="T7" fmla="*/ 0 60000 65536"/>
              <a:gd name="T8" fmla="*/ 0 60000 65536"/>
              <a:gd name="T9" fmla="*/ 0 w 86"/>
              <a:gd name="T10" fmla="*/ 0 h 66"/>
              <a:gd name="T11" fmla="*/ 86 w 86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" h="66">
                <a:moveTo>
                  <a:pt x="86" y="0"/>
                </a:moveTo>
                <a:lnTo>
                  <a:pt x="86" y="66"/>
                </a:lnTo>
                <a:lnTo>
                  <a:pt x="0" y="6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36" name="Line 48"/>
          <p:cNvSpPr>
            <a:spLocks noChangeShapeType="1"/>
          </p:cNvSpPr>
          <p:nvPr/>
        </p:nvSpPr>
        <p:spPr bwMode="auto">
          <a:xfrm flipH="1">
            <a:off x="4319588" y="803275"/>
            <a:ext cx="298450" cy="1588"/>
          </a:xfrm>
          <a:prstGeom prst="line">
            <a:avLst/>
          </a:prstGeom>
          <a:noFill/>
          <a:ln w="31750">
            <a:solidFill>
              <a:srgbClr val="00A65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37" name="Line 53"/>
          <p:cNvSpPr>
            <a:spLocks noChangeShapeType="1"/>
          </p:cNvSpPr>
          <p:nvPr/>
        </p:nvSpPr>
        <p:spPr bwMode="auto">
          <a:xfrm flipV="1">
            <a:off x="5403850" y="1616075"/>
            <a:ext cx="1588" cy="296863"/>
          </a:xfrm>
          <a:prstGeom prst="line">
            <a:avLst/>
          </a:prstGeom>
          <a:noFill/>
          <a:ln w="31750">
            <a:solidFill>
              <a:srgbClr val="00A65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38" name="Line 54"/>
          <p:cNvSpPr>
            <a:spLocks noChangeShapeType="1"/>
          </p:cNvSpPr>
          <p:nvPr/>
        </p:nvSpPr>
        <p:spPr bwMode="auto">
          <a:xfrm flipV="1">
            <a:off x="5410200" y="2365375"/>
            <a:ext cx="1588" cy="395288"/>
          </a:xfrm>
          <a:prstGeom prst="line">
            <a:avLst/>
          </a:prstGeom>
          <a:noFill/>
          <a:ln w="31750">
            <a:solidFill>
              <a:srgbClr val="00A65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39" name="Line 56"/>
          <p:cNvSpPr>
            <a:spLocks noChangeShapeType="1"/>
          </p:cNvSpPr>
          <p:nvPr/>
        </p:nvSpPr>
        <p:spPr bwMode="auto">
          <a:xfrm>
            <a:off x="4148138" y="1949450"/>
            <a:ext cx="1587" cy="296863"/>
          </a:xfrm>
          <a:prstGeom prst="line">
            <a:avLst/>
          </a:prstGeom>
          <a:noFill/>
          <a:ln w="3175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40" name="Line 60"/>
          <p:cNvSpPr>
            <a:spLocks noChangeShapeType="1"/>
          </p:cNvSpPr>
          <p:nvPr/>
        </p:nvSpPr>
        <p:spPr bwMode="auto">
          <a:xfrm>
            <a:off x="4148138" y="3563938"/>
            <a:ext cx="1587" cy="296862"/>
          </a:xfrm>
          <a:prstGeom prst="line">
            <a:avLst/>
          </a:prstGeom>
          <a:noFill/>
          <a:ln w="3175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41" name="Line 64"/>
          <p:cNvSpPr>
            <a:spLocks noChangeShapeType="1"/>
          </p:cNvSpPr>
          <p:nvPr/>
        </p:nvSpPr>
        <p:spPr bwMode="auto">
          <a:xfrm>
            <a:off x="3695700" y="460375"/>
            <a:ext cx="1588" cy="255588"/>
          </a:xfrm>
          <a:prstGeom prst="line">
            <a:avLst/>
          </a:prstGeom>
          <a:noFill/>
          <a:ln w="3175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42" name="Line 68"/>
          <p:cNvSpPr>
            <a:spLocks noChangeShapeType="1"/>
          </p:cNvSpPr>
          <p:nvPr/>
        </p:nvSpPr>
        <p:spPr bwMode="auto">
          <a:xfrm>
            <a:off x="3695700" y="3803650"/>
            <a:ext cx="1588" cy="298450"/>
          </a:xfrm>
          <a:prstGeom prst="line">
            <a:avLst/>
          </a:prstGeom>
          <a:noFill/>
          <a:ln w="3175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43" name="Line 72"/>
          <p:cNvSpPr>
            <a:spLocks noChangeShapeType="1"/>
          </p:cNvSpPr>
          <p:nvPr/>
        </p:nvSpPr>
        <p:spPr bwMode="auto">
          <a:xfrm>
            <a:off x="3695700" y="1993900"/>
            <a:ext cx="1588" cy="298450"/>
          </a:xfrm>
          <a:prstGeom prst="line">
            <a:avLst/>
          </a:prstGeom>
          <a:noFill/>
          <a:ln w="3175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44" name="Line 76"/>
          <p:cNvSpPr>
            <a:spLocks noChangeShapeType="1"/>
          </p:cNvSpPr>
          <p:nvPr/>
        </p:nvSpPr>
        <p:spPr bwMode="auto">
          <a:xfrm>
            <a:off x="4143375" y="2706688"/>
            <a:ext cx="185738" cy="230187"/>
          </a:xfrm>
          <a:prstGeom prst="line">
            <a:avLst/>
          </a:prstGeom>
          <a:noFill/>
          <a:ln w="31750">
            <a:solidFill>
              <a:srgbClr val="ED1C24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45" name="Rectangle 5"/>
          <p:cNvSpPr>
            <a:spLocks noChangeArrowheads="1"/>
          </p:cNvSpPr>
          <p:nvPr/>
        </p:nvSpPr>
        <p:spPr bwMode="auto">
          <a:xfrm>
            <a:off x="2544763" y="1588"/>
            <a:ext cx="40544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7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78" name="Freeform 18"/>
          <p:cNvSpPr>
            <a:spLocks/>
          </p:cNvSpPr>
          <p:nvPr/>
        </p:nvSpPr>
        <p:spPr bwMode="auto">
          <a:xfrm>
            <a:off x="5294313" y="3678238"/>
            <a:ext cx="457200" cy="128587"/>
          </a:xfrm>
          <a:custGeom>
            <a:avLst/>
            <a:gdLst>
              <a:gd name="T0" fmla="*/ 0 w 288"/>
              <a:gd name="T1" fmla="*/ 204134216 h 81"/>
              <a:gd name="T2" fmla="*/ 332660583 w 288"/>
              <a:gd name="T3" fmla="*/ 0 h 81"/>
              <a:gd name="T4" fmla="*/ 725804891 w 288"/>
              <a:gd name="T5" fmla="*/ 0 h 81"/>
              <a:gd name="T6" fmla="*/ 0 60000 65536"/>
              <a:gd name="T7" fmla="*/ 0 60000 65536"/>
              <a:gd name="T8" fmla="*/ 0 60000 65536"/>
              <a:gd name="T9" fmla="*/ 0 w 288"/>
              <a:gd name="T10" fmla="*/ 0 h 81"/>
              <a:gd name="T11" fmla="*/ 288 w 288"/>
              <a:gd name="T12" fmla="*/ 81 h 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81">
                <a:moveTo>
                  <a:pt x="0" y="81"/>
                </a:moveTo>
                <a:lnTo>
                  <a:pt x="132" y="0"/>
                </a:lnTo>
                <a:lnTo>
                  <a:pt x="288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9" name="Line 19"/>
          <p:cNvSpPr>
            <a:spLocks noChangeShapeType="1"/>
          </p:cNvSpPr>
          <p:nvPr/>
        </p:nvSpPr>
        <p:spPr bwMode="auto">
          <a:xfrm flipH="1" flipV="1">
            <a:off x="5353050" y="3413125"/>
            <a:ext cx="150813" cy="265113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0" name="Line 20"/>
          <p:cNvSpPr>
            <a:spLocks noChangeShapeType="1"/>
          </p:cNvSpPr>
          <p:nvPr/>
        </p:nvSpPr>
        <p:spPr bwMode="auto">
          <a:xfrm>
            <a:off x="5238750" y="4554538"/>
            <a:ext cx="463550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auto">
          <a:xfrm>
            <a:off x="5399088" y="4878388"/>
            <a:ext cx="339725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2" name="Line 22"/>
          <p:cNvSpPr>
            <a:spLocks noChangeShapeType="1"/>
          </p:cNvSpPr>
          <p:nvPr/>
        </p:nvSpPr>
        <p:spPr bwMode="auto">
          <a:xfrm flipH="1">
            <a:off x="5019675" y="4179888"/>
            <a:ext cx="715963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3" name="Freeform 23"/>
          <p:cNvSpPr>
            <a:spLocks/>
          </p:cNvSpPr>
          <p:nvPr/>
        </p:nvSpPr>
        <p:spPr bwMode="auto">
          <a:xfrm>
            <a:off x="5126038" y="3949700"/>
            <a:ext cx="635000" cy="82550"/>
          </a:xfrm>
          <a:custGeom>
            <a:avLst/>
            <a:gdLst>
              <a:gd name="T0" fmla="*/ 0 w 400"/>
              <a:gd name="T1" fmla="*/ 0 h 52"/>
              <a:gd name="T2" fmla="*/ 388104043 w 400"/>
              <a:gd name="T3" fmla="*/ 131048136 h 52"/>
              <a:gd name="T4" fmla="*/ 1008062589 w 400"/>
              <a:gd name="T5" fmla="*/ 131048136 h 52"/>
              <a:gd name="T6" fmla="*/ 0 60000 65536"/>
              <a:gd name="T7" fmla="*/ 0 60000 65536"/>
              <a:gd name="T8" fmla="*/ 0 60000 65536"/>
              <a:gd name="T9" fmla="*/ 0 w 400"/>
              <a:gd name="T10" fmla="*/ 0 h 52"/>
              <a:gd name="T11" fmla="*/ 400 w 400"/>
              <a:gd name="T12" fmla="*/ 52 h 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52">
                <a:moveTo>
                  <a:pt x="0" y="0"/>
                </a:moveTo>
                <a:lnTo>
                  <a:pt x="154" y="52"/>
                </a:lnTo>
                <a:lnTo>
                  <a:pt x="400" y="52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2052" name="Freeform 18"/>
          <p:cNvSpPr>
            <a:spLocks/>
          </p:cNvSpPr>
          <p:nvPr/>
        </p:nvSpPr>
        <p:spPr bwMode="auto">
          <a:xfrm>
            <a:off x="5294313" y="3678238"/>
            <a:ext cx="457200" cy="128587"/>
          </a:xfrm>
          <a:custGeom>
            <a:avLst/>
            <a:gdLst>
              <a:gd name="T0" fmla="*/ 0 w 288"/>
              <a:gd name="T1" fmla="*/ 2147483647 h 81"/>
              <a:gd name="T2" fmla="*/ 2147483647 w 288"/>
              <a:gd name="T3" fmla="*/ 0 h 81"/>
              <a:gd name="T4" fmla="*/ 2147483647 w 288"/>
              <a:gd name="T5" fmla="*/ 0 h 81"/>
              <a:gd name="T6" fmla="*/ 0 60000 65536"/>
              <a:gd name="T7" fmla="*/ 0 60000 65536"/>
              <a:gd name="T8" fmla="*/ 0 60000 65536"/>
              <a:gd name="T9" fmla="*/ 0 w 288"/>
              <a:gd name="T10" fmla="*/ 0 h 81"/>
              <a:gd name="T11" fmla="*/ 288 w 288"/>
              <a:gd name="T12" fmla="*/ 81 h 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81">
                <a:moveTo>
                  <a:pt x="0" y="81"/>
                </a:moveTo>
                <a:lnTo>
                  <a:pt x="132" y="0"/>
                </a:lnTo>
                <a:lnTo>
                  <a:pt x="288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53" name="Line 19"/>
          <p:cNvSpPr>
            <a:spLocks noChangeShapeType="1"/>
          </p:cNvSpPr>
          <p:nvPr/>
        </p:nvSpPr>
        <p:spPr bwMode="auto">
          <a:xfrm flipH="1" flipV="1">
            <a:off x="5353050" y="3413125"/>
            <a:ext cx="150813" cy="2651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54" name="Line 20"/>
          <p:cNvSpPr>
            <a:spLocks noChangeShapeType="1"/>
          </p:cNvSpPr>
          <p:nvPr/>
        </p:nvSpPr>
        <p:spPr bwMode="auto">
          <a:xfrm>
            <a:off x="5238750" y="4554538"/>
            <a:ext cx="4635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55" name="Line 21"/>
          <p:cNvSpPr>
            <a:spLocks noChangeShapeType="1"/>
          </p:cNvSpPr>
          <p:nvPr/>
        </p:nvSpPr>
        <p:spPr bwMode="auto">
          <a:xfrm>
            <a:off x="5399088" y="4878388"/>
            <a:ext cx="3397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56" name="Line 22"/>
          <p:cNvSpPr>
            <a:spLocks noChangeShapeType="1"/>
          </p:cNvSpPr>
          <p:nvPr/>
        </p:nvSpPr>
        <p:spPr bwMode="auto">
          <a:xfrm flipH="1">
            <a:off x="5019675" y="4179888"/>
            <a:ext cx="71596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57" name="Freeform 23"/>
          <p:cNvSpPr>
            <a:spLocks/>
          </p:cNvSpPr>
          <p:nvPr/>
        </p:nvSpPr>
        <p:spPr bwMode="auto">
          <a:xfrm>
            <a:off x="5126038" y="3949700"/>
            <a:ext cx="635000" cy="82550"/>
          </a:xfrm>
          <a:custGeom>
            <a:avLst/>
            <a:gdLst>
              <a:gd name="T0" fmla="*/ 0 w 400"/>
              <a:gd name="T1" fmla="*/ 0 h 52"/>
              <a:gd name="T2" fmla="*/ 2147483647 w 400"/>
              <a:gd name="T3" fmla="*/ 2147483647 h 52"/>
              <a:gd name="T4" fmla="*/ 2147483647 w 400"/>
              <a:gd name="T5" fmla="*/ 2147483647 h 52"/>
              <a:gd name="T6" fmla="*/ 0 60000 65536"/>
              <a:gd name="T7" fmla="*/ 0 60000 65536"/>
              <a:gd name="T8" fmla="*/ 0 60000 65536"/>
              <a:gd name="T9" fmla="*/ 0 w 400"/>
              <a:gd name="T10" fmla="*/ 0 h 52"/>
              <a:gd name="T11" fmla="*/ 400 w 400"/>
              <a:gd name="T12" fmla="*/ 52 h 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52">
                <a:moveTo>
                  <a:pt x="0" y="0"/>
                </a:moveTo>
                <a:lnTo>
                  <a:pt x="154" y="52"/>
                </a:lnTo>
                <a:lnTo>
                  <a:pt x="400" y="5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58" name="Title 9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Arial" charset="0"/>
                <a:cs typeface="Arial" charset="0"/>
              </a:rPr>
              <a:t>Fig. 25.33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Fig. 25.4</a:t>
            </a:r>
          </a:p>
        </p:txBody>
      </p:sp>
      <p:pic>
        <p:nvPicPr>
          <p:cNvPr id="10243" name="Picture 2" descr="\\172.16.3.215\data4\Graphics\Powerpoint\MH_DCM\MH_DCM-TEXTEDIT PROJECTS\SALADIN 7e\Processed files\chapt25\chapt25_textedit\jpg\sal03717_25_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6050" y="373063"/>
            <a:ext cx="3989388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Box 222"/>
          <p:cNvSpPr txBox="1">
            <a:spLocks noChangeArrowheads="1"/>
          </p:cNvSpPr>
          <p:nvPr/>
        </p:nvSpPr>
        <p:spPr bwMode="auto">
          <a:xfrm>
            <a:off x="1493838" y="1314450"/>
            <a:ext cx="8763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Vestibule</a:t>
            </a:r>
          </a:p>
        </p:txBody>
      </p:sp>
      <p:sp>
        <p:nvSpPr>
          <p:cNvPr id="10245" name="TextBox 223"/>
          <p:cNvSpPr txBox="1">
            <a:spLocks noChangeArrowheads="1"/>
          </p:cNvSpPr>
          <p:nvPr/>
        </p:nvSpPr>
        <p:spPr bwMode="auto">
          <a:xfrm>
            <a:off x="1493838" y="1947863"/>
            <a:ext cx="1244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Palatoglossal</a:t>
            </a:r>
          </a:p>
          <a:p>
            <a:r>
              <a:rPr lang="en-US" sz="1400" b="1"/>
              <a:t>arch</a:t>
            </a:r>
          </a:p>
        </p:txBody>
      </p:sp>
      <p:sp>
        <p:nvSpPr>
          <p:cNvPr id="10246" name="TextBox 224"/>
          <p:cNvSpPr txBox="1">
            <a:spLocks noChangeArrowheads="1"/>
          </p:cNvSpPr>
          <p:nvPr/>
        </p:nvSpPr>
        <p:spPr bwMode="auto">
          <a:xfrm>
            <a:off x="1493838" y="2493963"/>
            <a:ext cx="1582737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Palatopharyngeal</a:t>
            </a:r>
          </a:p>
          <a:p>
            <a:r>
              <a:rPr lang="en-US" sz="1400" b="1"/>
              <a:t>arch</a:t>
            </a:r>
          </a:p>
        </p:txBody>
      </p:sp>
      <p:sp>
        <p:nvSpPr>
          <p:cNvPr id="10247" name="TextBox 225"/>
          <p:cNvSpPr txBox="1">
            <a:spLocks noChangeArrowheads="1"/>
          </p:cNvSpPr>
          <p:nvPr/>
        </p:nvSpPr>
        <p:spPr bwMode="auto">
          <a:xfrm>
            <a:off x="1493838" y="3206750"/>
            <a:ext cx="13033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Palatine tonsil</a:t>
            </a:r>
          </a:p>
        </p:txBody>
      </p:sp>
      <p:sp>
        <p:nvSpPr>
          <p:cNvPr id="10248" name="TextBox 226"/>
          <p:cNvSpPr txBox="1">
            <a:spLocks noChangeArrowheads="1"/>
          </p:cNvSpPr>
          <p:nvPr/>
        </p:nvSpPr>
        <p:spPr bwMode="auto">
          <a:xfrm>
            <a:off x="1493838" y="3684588"/>
            <a:ext cx="73501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Tongue</a:t>
            </a:r>
          </a:p>
        </p:txBody>
      </p:sp>
      <p:sp>
        <p:nvSpPr>
          <p:cNvPr id="10249" name="TextBox 227"/>
          <p:cNvSpPr txBox="1">
            <a:spLocks noChangeArrowheads="1"/>
          </p:cNvSpPr>
          <p:nvPr/>
        </p:nvSpPr>
        <p:spPr bwMode="auto">
          <a:xfrm>
            <a:off x="1493838" y="4205288"/>
            <a:ext cx="15430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Lingual frenulum</a:t>
            </a:r>
          </a:p>
        </p:txBody>
      </p:sp>
      <p:sp>
        <p:nvSpPr>
          <p:cNvPr id="10250" name="TextBox 228"/>
          <p:cNvSpPr txBox="1">
            <a:spLocks noChangeArrowheads="1"/>
          </p:cNvSpPr>
          <p:nvPr/>
        </p:nvSpPr>
        <p:spPr bwMode="auto">
          <a:xfrm>
            <a:off x="1493838" y="4486275"/>
            <a:ext cx="12065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Salivary duct</a:t>
            </a:r>
          </a:p>
          <a:p>
            <a:r>
              <a:rPr lang="en-US" sz="1400" b="1"/>
              <a:t>orifices:</a:t>
            </a:r>
          </a:p>
        </p:txBody>
      </p:sp>
      <p:sp>
        <p:nvSpPr>
          <p:cNvPr id="10251" name="TextBox 229"/>
          <p:cNvSpPr txBox="1">
            <a:spLocks noChangeArrowheads="1"/>
          </p:cNvSpPr>
          <p:nvPr/>
        </p:nvSpPr>
        <p:spPr bwMode="auto">
          <a:xfrm>
            <a:off x="1592263" y="4964113"/>
            <a:ext cx="9969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Sublingual</a:t>
            </a:r>
          </a:p>
        </p:txBody>
      </p:sp>
      <p:sp>
        <p:nvSpPr>
          <p:cNvPr id="10252" name="TextBox 230"/>
          <p:cNvSpPr txBox="1">
            <a:spLocks noChangeArrowheads="1"/>
          </p:cNvSpPr>
          <p:nvPr/>
        </p:nvSpPr>
        <p:spPr bwMode="auto">
          <a:xfrm>
            <a:off x="1592263" y="5195888"/>
            <a:ext cx="13954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Submandibular</a:t>
            </a:r>
          </a:p>
        </p:txBody>
      </p:sp>
      <p:sp>
        <p:nvSpPr>
          <p:cNvPr id="10253" name="TextBox 231"/>
          <p:cNvSpPr txBox="1">
            <a:spLocks noChangeArrowheads="1"/>
          </p:cNvSpPr>
          <p:nvPr/>
        </p:nvSpPr>
        <p:spPr bwMode="auto">
          <a:xfrm>
            <a:off x="6470650" y="5673725"/>
            <a:ext cx="8699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Lower lip</a:t>
            </a:r>
          </a:p>
        </p:txBody>
      </p:sp>
      <p:sp>
        <p:nvSpPr>
          <p:cNvPr id="10254" name="TextBox 232"/>
          <p:cNvSpPr txBox="1">
            <a:spLocks noChangeArrowheads="1"/>
          </p:cNvSpPr>
          <p:nvPr/>
        </p:nvSpPr>
        <p:spPr bwMode="auto">
          <a:xfrm>
            <a:off x="6486525" y="5181600"/>
            <a:ext cx="12160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Inferior labial</a:t>
            </a:r>
          </a:p>
          <a:p>
            <a:r>
              <a:rPr lang="en-US" sz="1400" b="1"/>
              <a:t>frenulum</a:t>
            </a:r>
          </a:p>
        </p:txBody>
      </p:sp>
      <p:sp>
        <p:nvSpPr>
          <p:cNvPr id="10255" name="TextBox 233"/>
          <p:cNvSpPr txBox="1">
            <a:spLocks noChangeArrowheads="1"/>
          </p:cNvSpPr>
          <p:nvPr/>
        </p:nvSpPr>
        <p:spPr bwMode="auto">
          <a:xfrm>
            <a:off x="6451600" y="3849688"/>
            <a:ext cx="5778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Uvula</a:t>
            </a:r>
          </a:p>
        </p:txBody>
      </p:sp>
      <p:sp>
        <p:nvSpPr>
          <p:cNvPr id="10256" name="TextBox 234"/>
          <p:cNvSpPr txBox="1">
            <a:spLocks noChangeArrowheads="1"/>
          </p:cNvSpPr>
          <p:nvPr/>
        </p:nvSpPr>
        <p:spPr bwMode="auto">
          <a:xfrm>
            <a:off x="6470650" y="3298825"/>
            <a:ext cx="10064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Soft palate</a:t>
            </a:r>
          </a:p>
        </p:txBody>
      </p:sp>
      <p:sp>
        <p:nvSpPr>
          <p:cNvPr id="10257" name="TextBox 236"/>
          <p:cNvSpPr txBox="1">
            <a:spLocks noChangeArrowheads="1"/>
          </p:cNvSpPr>
          <p:nvPr/>
        </p:nvSpPr>
        <p:spPr bwMode="auto">
          <a:xfrm>
            <a:off x="6470650" y="2359025"/>
            <a:ext cx="113347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Hard palate</a:t>
            </a:r>
          </a:p>
          <a:p>
            <a:r>
              <a:rPr lang="en-US" sz="1400" b="1"/>
              <a:t>and palatine</a:t>
            </a:r>
          </a:p>
          <a:p>
            <a:r>
              <a:rPr lang="en-US" sz="1400" b="1"/>
              <a:t>rugae</a:t>
            </a:r>
          </a:p>
        </p:txBody>
      </p:sp>
      <p:sp>
        <p:nvSpPr>
          <p:cNvPr id="10258" name="TextBox 237"/>
          <p:cNvSpPr txBox="1">
            <a:spLocks noChangeArrowheads="1"/>
          </p:cNvSpPr>
          <p:nvPr/>
        </p:nvSpPr>
        <p:spPr bwMode="auto">
          <a:xfrm>
            <a:off x="6461125" y="1330325"/>
            <a:ext cx="85883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Superior</a:t>
            </a:r>
          </a:p>
          <a:p>
            <a:r>
              <a:rPr lang="en-US" sz="1400" b="1"/>
              <a:t>labial</a:t>
            </a:r>
          </a:p>
          <a:p>
            <a:r>
              <a:rPr lang="en-US" sz="1400" b="1"/>
              <a:t>frenulum</a:t>
            </a:r>
          </a:p>
        </p:txBody>
      </p:sp>
      <p:sp>
        <p:nvSpPr>
          <p:cNvPr id="10259" name="TextBox 238"/>
          <p:cNvSpPr txBox="1">
            <a:spLocks noChangeArrowheads="1"/>
          </p:cNvSpPr>
          <p:nvPr/>
        </p:nvSpPr>
        <p:spPr bwMode="auto">
          <a:xfrm>
            <a:off x="6470650" y="939800"/>
            <a:ext cx="86836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Upper lip</a:t>
            </a:r>
          </a:p>
        </p:txBody>
      </p:sp>
      <p:sp>
        <p:nvSpPr>
          <p:cNvPr id="10260" name="Rectangle 5"/>
          <p:cNvSpPr>
            <a:spLocks noChangeArrowheads="1"/>
          </p:cNvSpPr>
          <p:nvPr/>
        </p:nvSpPr>
        <p:spPr bwMode="auto">
          <a:xfrm>
            <a:off x="1828800" y="241300"/>
            <a:ext cx="54864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62" name="Freeform 34"/>
          <p:cNvSpPr>
            <a:spLocks/>
          </p:cNvSpPr>
          <p:nvPr/>
        </p:nvSpPr>
        <p:spPr bwMode="auto">
          <a:xfrm>
            <a:off x="2919413" y="4675188"/>
            <a:ext cx="1628775" cy="636587"/>
          </a:xfrm>
          <a:custGeom>
            <a:avLst/>
            <a:gdLst>
              <a:gd name="T0" fmla="*/ 0 w 900"/>
              <a:gd name="T1" fmla="*/ 2147483647 h 352"/>
              <a:gd name="T2" fmla="*/ 2147483647 w 900"/>
              <a:gd name="T3" fmla="*/ 2147483647 h 352"/>
              <a:gd name="T4" fmla="*/ 2147483647 w 900"/>
              <a:gd name="T5" fmla="*/ 0 h 352"/>
              <a:gd name="T6" fmla="*/ 0 60000 65536"/>
              <a:gd name="T7" fmla="*/ 0 60000 65536"/>
              <a:gd name="T8" fmla="*/ 0 60000 65536"/>
              <a:gd name="T9" fmla="*/ 0 w 900"/>
              <a:gd name="T10" fmla="*/ 0 h 352"/>
              <a:gd name="T11" fmla="*/ 900 w 900"/>
              <a:gd name="T12" fmla="*/ 352 h 3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0" h="352">
                <a:moveTo>
                  <a:pt x="0" y="352"/>
                </a:moveTo>
                <a:lnTo>
                  <a:pt x="634" y="352"/>
                </a:lnTo>
                <a:lnTo>
                  <a:pt x="90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3" name="Line 20"/>
          <p:cNvSpPr>
            <a:spLocks noChangeShapeType="1"/>
          </p:cNvSpPr>
          <p:nvPr/>
        </p:nvSpPr>
        <p:spPr bwMode="auto">
          <a:xfrm>
            <a:off x="4906963" y="1058863"/>
            <a:ext cx="1490662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" name="Line 21"/>
          <p:cNvSpPr>
            <a:spLocks noChangeShapeType="1"/>
          </p:cNvSpPr>
          <p:nvPr/>
        </p:nvSpPr>
        <p:spPr bwMode="auto">
          <a:xfrm>
            <a:off x="4906963" y="2455863"/>
            <a:ext cx="1490662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5" name="Freeform 22"/>
          <p:cNvSpPr>
            <a:spLocks/>
          </p:cNvSpPr>
          <p:nvPr/>
        </p:nvSpPr>
        <p:spPr bwMode="auto">
          <a:xfrm>
            <a:off x="4906963" y="2820988"/>
            <a:ext cx="1490662" cy="593725"/>
          </a:xfrm>
          <a:custGeom>
            <a:avLst/>
            <a:gdLst>
              <a:gd name="T0" fmla="*/ 2147483647 w 824"/>
              <a:gd name="T1" fmla="*/ 2147483647 h 328"/>
              <a:gd name="T2" fmla="*/ 0 w 824"/>
              <a:gd name="T3" fmla="*/ 2147483647 h 328"/>
              <a:gd name="T4" fmla="*/ 0 w 824"/>
              <a:gd name="T5" fmla="*/ 0 h 328"/>
              <a:gd name="T6" fmla="*/ 0 60000 65536"/>
              <a:gd name="T7" fmla="*/ 0 60000 65536"/>
              <a:gd name="T8" fmla="*/ 0 60000 65536"/>
              <a:gd name="T9" fmla="*/ 0 w 824"/>
              <a:gd name="T10" fmla="*/ 0 h 328"/>
              <a:gd name="T11" fmla="*/ 824 w 824"/>
              <a:gd name="T12" fmla="*/ 328 h 3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4" h="328">
                <a:moveTo>
                  <a:pt x="824" y="328"/>
                </a:moveTo>
                <a:lnTo>
                  <a:pt x="0" y="328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6" name="Freeform 23"/>
          <p:cNvSpPr>
            <a:spLocks/>
          </p:cNvSpPr>
          <p:nvPr/>
        </p:nvSpPr>
        <p:spPr bwMode="auto">
          <a:xfrm>
            <a:off x="4667250" y="3303588"/>
            <a:ext cx="1730375" cy="661987"/>
          </a:xfrm>
          <a:custGeom>
            <a:avLst/>
            <a:gdLst>
              <a:gd name="T0" fmla="*/ 2147483647 w 956"/>
              <a:gd name="T1" fmla="*/ 2147483647 h 366"/>
              <a:gd name="T2" fmla="*/ 0 w 956"/>
              <a:gd name="T3" fmla="*/ 2147483647 h 366"/>
              <a:gd name="T4" fmla="*/ 0 w 956"/>
              <a:gd name="T5" fmla="*/ 0 h 366"/>
              <a:gd name="T6" fmla="*/ 0 60000 65536"/>
              <a:gd name="T7" fmla="*/ 0 60000 65536"/>
              <a:gd name="T8" fmla="*/ 0 60000 65536"/>
              <a:gd name="T9" fmla="*/ 0 w 956"/>
              <a:gd name="T10" fmla="*/ 0 h 366"/>
              <a:gd name="T11" fmla="*/ 956 w 956"/>
              <a:gd name="T12" fmla="*/ 366 h 3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56" h="366">
                <a:moveTo>
                  <a:pt x="956" y="366"/>
                </a:moveTo>
                <a:lnTo>
                  <a:pt x="0" y="366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7" name="Line 24"/>
          <p:cNvSpPr>
            <a:spLocks noChangeShapeType="1"/>
          </p:cNvSpPr>
          <p:nvPr/>
        </p:nvSpPr>
        <p:spPr bwMode="auto">
          <a:xfrm flipH="1">
            <a:off x="4718050" y="5507038"/>
            <a:ext cx="1679575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8" name="Line 25"/>
          <p:cNvSpPr>
            <a:spLocks noChangeShapeType="1"/>
          </p:cNvSpPr>
          <p:nvPr/>
        </p:nvSpPr>
        <p:spPr bwMode="auto">
          <a:xfrm flipH="1">
            <a:off x="4906963" y="5792788"/>
            <a:ext cx="1490662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9" name="Freeform 26"/>
          <p:cNvSpPr>
            <a:spLocks/>
          </p:cNvSpPr>
          <p:nvPr/>
        </p:nvSpPr>
        <p:spPr bwMode="auto">
          <a:xfrm>
            <a:off x="2355850" y="1311275"/>
            <a:ext cx="1931988" cy="119063"/>
          </a:xfrm>
          <a:custGeom>
            <a:avLst/>
            <a:gdLst>
              <a:gd name="T0" fmla="*/ 0 w 1068"/>
              <a:gd name="T1" fmla="*/ 2147483647 h 66"/>
              <a:gd name="T2" fmla="*/ 2147483647 w 1068"/>
              <a:gd name="T3" fmla="*/ 2147483647 h 66"/>
              <a:gd name="T4" fmla="*/ 2147483647 w 1068"/>
              <a:gd name="T5" fmla="*/ 0 h 66"/>
              <a:gd name="T6" fmla="*/ 0 60000 65536"/>
              <a:gd name="T7" fmla="*/ 0 60000 65536"/>
              <a:gd name="T8" fmla="*/ 0 60000 65536"/>
              <a:gd name="T9" fmla="*/ 0 w 1068"/>
              <a:gd name="T10" fmla="*/ 0 h 66"/>
              <a:gd name="T11" fmla="*/ 1068 w 1068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68" h="66">
                <a:moveTo>
                  <a:pt x="0" y="66"/>
                </a:moveTo>
                <a:lnTo>
                  <a:pt x="1068" y="66"/>
                </a:lnTo>
                <a:lnTo>
                  <a:pt x="1068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0" name="Freeform 28"/>
          <p:cNvSpPr>
            <a:spLocks/>
          </p:cNvSpPr>
          <p:nvPr/>
        </p:nvSpPr>
        <p:spPr bwMode="auto">
          <a:xfrm>
            <a:off x="4678363" y="1322388"/>
            <a:ext cx="1724025" cy="120650"/>
          </a:xfrm>
          <a:custGeom>
            <a:avLst/>
            <a:gdLst>
              <a:gd name="T0" fmla="*/ 2147483647 w 952"/>
              <a:gd name="T1" fmla="*/ 2147483647 h 66"/>
              <a:gd name="T2" fmla="*/ 0 w 952"/>
              <a:gd name="T3" fmla="*/ 2147483647 h 66"/>
              <a:gd name="T4" fmla="*/ 0 w 952"/>
              <a:gd name="T5" fmla="*/ 0 h 66"/>
              <a:gd name="T6" fmla="*/ 0 60000 65536"/>
              <a:gd name="T7" fmla="*/ 0 60000 65536"/>
              <a:gd name="T8" fmla="*/ 0 60000 65536"/>
              <a:gd name="T9" fmla="*/ 0 w 952"/>
              <a:gd name="T10" fmla="*/ 0 h 66"/>
              <a:gd name="T11" fmla="*/ 952 w 952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52" h="66">
                <a:moveTo>
                  <a:pt x="952" y="66"/>
                </a:moveTo>
                <a:lnTo>
                  <a:pt x="0" y="66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1" name="Freeform 29"/>
          <p:cNvSpPr>
            <a:spLocks/>
          </p:cNvSpPr>
          <p:nvPr/>
        </p:nvSpPr>
        <p:spPr bwMode="auto">
          <a:xfrm>
            <a:off x="2667000" y="2071688"/>
            <a:ext cx="1504950" cy="649287"/>
          </a:xfrm>
          <a:custGeom>
            <a:avLst/>
            <a:gdLst>
              <a:gd name="T0" fmla="*/ 0 w 832"/>
              <a:gd name="T1" fmla="*/ 0 h 358"/>
              <a:gd name="T2" fmla="*/ 2147483647 w 832"/>
              <a:gd name="T3" fmla="*/ 0 h 358"/>
              <a:gd name="T4" fmla="*/ 2147483647 w 832"/>
              <a:gd name="T5" fmla="*/ 2147483647 h 358"/>
              <a:gd name="T6" fmla="*/ 0 60000 65536"/>
              <a:gd name="T7" fmla="*/ 0 60000 65536"/>
              <a:gd name="T8" fmla="*/ 0 60000 65536"/>
              <a:gd name="T9" fmla="*/ 0 w 832"/>
              <a:gd name="T10" fmla="*/ 0 h 358"/>
              <a:gd name="T11" fmla="*/ 832 w 832"/>
              <a:gd name="T12" fmla="*/ 358 h 3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32" h="358">
                <a:moveTo>
                  <a:pt x="0" y="0"/>
                </a:moveTo>
                <a:lnTo>
                  <a:pt x="832" y="0"/>
                </a:lnTo>
                <a:lnTo>
                  <a:pt x="832" y="358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2" name="Line 30"/>
          <p:cNvSpPr>
            <a:spLocks noChangeShapeType="1"/>
          </p:cNvSpPr>
          <p:nvPr/>
        </p:nvSpPr>
        <p:spPr bwMode="auto">
          <a:xfrm>
            <a:off x="2720975" y="3336925"/>
            <a:ext cx="1196975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" name="Line 31"/>
          <p:cNvSpPr>
            <a:spLocks noChangeShapeType="1"/>
          </p:cNvSpPr>
          <p:nvPr/>
        </p:nvSpPr>
        <p:spPr bwMode="auto">
          <a:xfrm>
            <a:off x="2224088" y="3803650"/>
            <a:ext cx="1925637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" name="Line 32"/>
          <p:cNvSpPr>
            <a:spLocks noChangeShapeType="1"/>
          </p:cNvSpPr>
          <p:nvPr/>
        </p:nvSpPr>
        <p:spPr bwMode="auto">
          <a:xfrm>
            <a:off x="3043238" y="4327525"/>
            <a:ext cx="1649412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5" name="Freeform 33"/>
          <p:cNvSpPr>
            <a:spLocks/>
          </p:cNvSpPr>
          <p:nvPr/>
        </p:nvSpPr>
        <p:spPr bwMode="auto">
          <a:xfrm>
            <a:off x="2543175" y="4514850"/>
            <a:ext cx="1563688" cy="561975"/>
          </a:xfrm>
          <a:custGeom>
            <a:avLst/>
            <a:gdLst>
              <a:gd name="T0" fmla="*/ 0 w 864"/>
              <a:gd name="T1" fmla="*/ 2147483647 h 310"/>
              <a:gd name="T2" fmla="*/ 2147483647 w 864"/>
              <a:gd name="T3" fmla="*/ 2147483647 h 310"/>
              <a:gd name="T4" fmla="*/ 2147483647 w 864"/>
              <a:gd name="T5" fmla="*/ 0 h 310"/>
              <a:gd name="T6" fmla="*/ 0 60000 65536"/>
              <a:gd name="T7" fmla="*/ 0 60000 65536"/>
              <a:gd name="T8" fmla="*/ 0 60000 65536"/>
              <a:gd name="T9" fmla="*/ 0 w 864"/>
              <a:gd name="T10" fmla="*/ 0 h 310"/>
              <a:gd name="T11" fmla="*/ 864 w 864"/>
              <a:gd name="T12" fmla="*/ 310 h 3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4" h="310">
                <a:moveTo>
                  <a:pt x="0" y="310"/>
                </a:moveTo>
                <a:lnTo>
                  <a:pt x="630" y="310"/>
                </a:lnTo>
                <a:lnTo>
                  <a:pt x="864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6" name="Freeform 36"/>
          <p:cNvSpPr>
            <a:spLocks/>
          </p:cNvSpPr>
          <p:nvPr/>
        </p:nvSpPr>
        <p:spPr bwMode="auto">
          <a:xfrm>
            <a:off x="1982788" y="2824163"/>
            <a:ext cx="2197100" cy="104775"/>
          </a:xfrm>
          <a:custGeom>
            <a:avLst/>
            <a:gdLst>
              <a:gd name="T0" fmla="*/ 0 w 1214"/>
              <a:gd name="T1" fmla="*/ 0 h 58"/>
              <a:gd name="T2" fmla="*/ 2147483647 w 1214"/>
              <a:gd name="T3" fmla="*/ 0 h 58"/>
              <a:gd name="T4" fmla="*/ 2147483647 w 1214"/>
              <a:gd name="T5" fmla="*/ 2147483647 h 58"/>
              <a:gd name="T6" fmla="*/ 0 60000 65536"/>
              <a:gd name="T7" fmla="*/ 0 60000 65536"/>
              <a:gd name="T8" fmla="*/ 0 60000 65536"/>
              <a:gd name="T9" fmla="*/ 0 w 1214"/>
              <a:gd name="T10" fmla="*/ 0 h 58"/>
              <a:gd name="T11" fmla="*/ 1214 w 1214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14" h="58">
                <a:moveTo>
                  <a:pt x="0" y="0"/>
                </a:moveTo>
                <a:lnTo>
                  <a:pt x="1014" y="0"/>
                </a:lnTo>
                <a:lnTo>
                  <a:pt x="1214" y="58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76" name="Freeform 34"/>
          <p:cNvSpPr>
            <a:spLocks/>
          </p:cNvSpPr>
          <p:nvPr/>
        </p:nvSpPr>
        <p:spPr bwMode="auto">
          <a:xfrm>
            <a:off x="2919413" y="4675188"/>
            <a:ext cx="1628775" cy="636587"/>
          </a:xfrm>
          <a:custGeom>
            <a:avLst/>
            <a:gdLst>
              <a:gd name="T0" fmla="*/ 0 w 900"/>
              <a:gd name="T1" fmla="*/ 2147483647 h 352"/>
              <a:gd name="T2" fmla="*/ 2147483647 w 900"/>
              <a:gd name="T3" fmla="*/ 2147483647 h 352"/>
              <a:gd name="T4" fmla="*/ 2147483647 w 900"/>
              <a:gd name="T5" fmla="*/ 0 h 352"/>
              <a:gd name="T6" fmla="*/ 0 60000 65536"/>
              <a:gd name="T7" fmla="*/ 0 60000 65536"/>
              <a:gd name="T8" fmla="*/ 0 60000 65536"/>
              <a:gd name="T9" fmla="*/ 0 w 900"/>
              <a:gd name="T10" fmla="*/ 0 h 352"/>
              <a:gd name="T11" fmla="*/ 900 w 900"/>
              <a:gd name="T12" fmla="*/ 352 h 3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0" h="352">
                <a:moveTo>
                  <a:pt x="0" y="352"/>
                </a:moveTo>
                <a:lnTo>
                  <a:pt x="634" y="352"/>
                </a:lnTo>
                <a:lnTo>
                  <a:pt x="90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7" name="Line 20"/>
          <p:cNvSpPr>
            <a:spLocks noChangeShapeType="1"/>
          </p:cNvSpPr>
          <p:nvPr/>
        </p:nvSpPr>
        <p:spPr bwMode="auto">
          <a:xfrm>
            <a:off x="4906963" y="1058863"/>
            <a:ext cx="14906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8" name="Line 21"/>
          <p:cNvSpPr>
            <a:spLocks noChangeShapeType="1"/>
          </p:cNvSpPr>
          <p:nvPr/>
        </p:nvSpPr>
        <p:spPr bwMode="auto">
          <a:xfrm>
            <a:off x="4906963" y="2455863"/>
            <a:ext cx="14906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9" name="Freeform 22"/>
          <p:cNvSpPr>
            <a:spLocks/>
          </p:cNvSpPr>
          <p:nvPr/>
        </p:nvSpPr>
        <p:spPr bwMode="auto">
          <a:xfrm>
            <a:off x="4906963" y="2820988"/>
            <a:ext cx="1490662" cy="593725"/>
          </a:xfrm>
          <a:custGeom>
            <a:avLst/>
            <a:gdLst>
              <a:gd name="T0" fmla="*/ 2147483647 w 824"/>
              <a:gd name="T1" fmla="*/ 2147483647 h 328"/>
              <a:gd name="T2" fmla="*/ 0 w 824"/>
              <a:gd name="T3" fmla="*/ 2147483647 h 328"/>
              <a:gd name="T4" fmla="*/ 0 w 824"/>
              <a:gd name="T5" fmla="*/ 0 h 328"/>
              <a:gd name="T6" fmla="*/ 0 60000 65536"/>
              <a:gd name="T7" fmla="*/ 0 60000 65536"/>
              <a:gd name="T8" fmla="*/ 0 60000 65536"/>
              <a:gd name="T9" fmla="*/ 0 w 824"/>
              <a:gd name="T10" fmla="*/ 0 h 328"/>
              <a:gd name="T11" fmla="*/ 824 w 824"/>
              <a:gd name="T12" fmla="*/ 328 h 3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24" h="328">
                <a:moveTo>
                  <a:pt x="824" y="328"/>
                </a:moveTo>
                <a:lnTo>
                  <a:pt x="0" y="328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0" name="Freeform 23"/>
          <p:cNvSpPr>
            <a:spLocks/>
          </p:cNvSpPr>
          <p:nvPr/>
        </p:nvSpPr>
        <p:spPr bwMode="auto">
          <a:xfrm>
            <a:off x="4667250" y="3303588"/>
            <a:ext cx="1730375" cy="661987"/>
          </a:xfrm>
          <a:custGeom>
            <a:avLst/>
            <a:gdLst>
              <a:gd name="T0" fmla="*/ 2147483647 w 956"/>
              <a:gd name="T1" fmla="*/ 2147483647 h 366"/>
              <a:gd name="T2" fmla="*/ 0 w 956"/>
              <a:gd name="T3" fmla="*/ 2147483647 h 366"/>
              <a:gd name="T4" fmla="*/ 0 w 956"/>
              <a:gd name="T5" fmla="*/ 0 h 366"/>
              <a:gd name="T6" fmla="*/ 0 60000 65536"/>
              <a:gd name="T7" fmla="*/ 0 60000 65536"/>
              <a:gd name="T8" fmla="*/ 0 60000 65536"/>
              <a:gd name="T9" fmla="*/ 0 w 956"/>
              <a:gd name="T10" fmla="*/ 0 h 366"/>
              <a:gd name="T11" fmla="*/ 956 w 956"/>
              <a:gd name="T12" fmla="*/ 366 h 3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56" h="366">
                <a:moveTo>
                  <a:pt x="956" y="366"/>
                </a:moveTo>
                <a:lnTo>
                  <a:pt x="0" y="366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1" name="Line 24"/>
          <p:cNvSpPr>
            <a:spLocks noChangeShapeType="1"/>
          </p:cNvSpPr>
          <p:nvPr/>
        </p:nvSpPr>
        <p:spPr bwMode="auto">
          <a:xfrm flipH="1">
            <a:off x="4718050" y="5507038"/>
            <a:ext cx="16795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2" name="Line 25"/>
          <p:cNvSpPr>
            <a:spLocks noChangeShapeType="1"/>
          </p:cNvSpPr>
          <p:nvPr/>
        </p:nvSpPr>
        <p:spPr bwMode="auto">
          <a:xfrm flipH="1">
            <a:off x="4906963" y="5792788"/>
            <a:ext cx="1490662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3" name="Freeform 26"/>
          <p:cNvSpPr>
            <a:spLocks/>
          </p:cNvSpPr>
          <p:nvPr/>
        </p:nvSpPr>
        <p:spPr bwMode="auto">
          <a:xfrm>
            <a:off x="2355850" y="1311275"/>
            <a:ext cx="1931988" cy="119063"/>
          </a:xfrm>
          <a:custGeom>
            <a:avLst/>
            <a:gdLst>
              <a:gd name="T0" fmla="*/ 0 w 1068"/>
              <a:gd name="T1" fmla="*/ 2147483647 h 66"/>
              <a:gd name="T2" fmla="*/ 2147483647 w 1068"/>
              <a:gd name="T3" fmla="*/ 2147483647 h 66"/>
              <a:gd name="T4" fmla="*/ 2147483647 w 1068"/>
              <a:gd name="T5" fmla="*/ 0 h 66"/>
              <a:gd name="T6" fmla="*/ 0 60000 65536"/>
              <a:gd name="T7" fmla="*/ 0 60000 65536"/>
              <a:gd name="T8" fmla="*/ 0 60000 65536"/>
              <a:gd name="T9" fmla="*/ 0 w 1068"/>
              <a:gd name="T10" fmla="*/ 0 h 66"/>
              <a:gd name="T11" fmla="*/ 1068 w 1068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68" h="66">
                <a:moveTo>
                  <a:pt x="0" y="66"/>
                </a:moveTo>
                <a:lnTo>
                  <a:pt x="1068" y="66"/>
                </a:lnTo>
                <a:lnTo>
                  <a:pt x="1068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4" name="Freeform 28"/>
          <p:cNvSpPr>
            <a:spLocks/>
          </p:cNvSpPr>
          <p:nvPr/>
        </p:nvSpPr>
        <p:spPr bwMode="auto">
          <a:xfrm>
            <a:off x="4678363" y="1322388"/>
            <a:ext cx="1724025" cy="120650"/>
          </a:xfrm>
          <a:custGeom>
            <a:avLst/>
            <a:gdLst>
              <a:gd name="T0" fmla="*/ 2147483647 w 952"/>
              <a:gd name="T1" fmla="*/ 2147483647 h 66"/>
              <a:gd name="T2" fmla="*/ 0 w 952"/>
              <a:gd name="T3" fmla="*/ 2147483647 h 66"/>
              <a:gd name="T4" fmla="*/ 0 w 952"/>
              <a:gd name="T5" fmla="*/ 0 h 66"/>
              <a:gd name="T6" fmla="*/ 0 60000 65536"/>
              <a:gd name="T7" fmla="*/ 0 60000 65536"/>
              <a:gd name="T8" fmla="*/ 0 60000 65536"/>
              <a:gd name="T9" fmla="*/ 0 w 952"/>
              <a:gd name="T10" fmla="*/ 0 h 66"/>
              <a:gd name="T11" fmla="*/ 952 w 952"/>
              <a:gd name="T12" fmla="*/ 66 h 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52" h="66">
                <a:moveTo>
                  <a:pt x="952" y="66"/>
                </a:moveTo>
                <a:lnTo>
                  <a:pt x="0" y="66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5" name="Freeform 29"/>
          <p:cNvSpPr>
            <a:spLocks/>
          </p:cNvSpPr>
          <p:nvPr/>
        </p:nvSpPr>
        <p:spPr bwMode="auto">
          <a:xfrm>
            <a:off x="2667000" y="2071688"/>
            <a:ext cx="1504950" cy="649287"/>
          </a:xfrm>
          <a:custGeom>
            <a:avLst/>
            <a:gdLst>
              <a:gd name="T0" fmla="*/ 0 w 832"/>
              <a:gd name="T1" fmla="*/ 0 h 358"/>
              <a:gd name="T2" fmla="*/ 2147483647 w 832"/>
              <a:gd name="T3" fmla="*/ 0 h 358"/>
              <a:gd name="T4" fmla="*/ 2147483647 w 832"/>
              <a:gd name="T5" fmla="*/ 2147483647 h 358"/>
              <a:gd name="T6" fmla="*/ 0 60000 65536"/>
              <a:gd name="T7" fmla="*/ 0 60000 65536"/>
              <a:gd name="T8" fmla="*/ 0 60000 65536"/>
              <a:gd name="T9" fmla="*/ 0 w 832"/>
              <a:gd name="T10" fmla="*/ 0 h 358"/>
              <a:gd name="T11" fmla="*/ 832 w 832"/>
              <a:gd name="T12" fmla="*/ 358 h 3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32" h="358">
                <a:moveTo>
                  <a:pt x="0" y="0"/>
                </a:moveTo>
                <a:lnTo>
                  <a:pt x="832" y="0"/>
                </a:lnTo>
                <a:lnTo>
                  <a:pt x="832" y="358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6" name="Line 30"/>
          <p:cNvSpPr>
            <a:spLocks noChangeShapeType="1"/>
          </p:cNvSpPr>
          <p:nvPr/>
        </p:nvSpPr>
        <p:spPr bwMode="auto">
          <a:xfrm>
            <a:off x="2720975" y="3336925"/>
            <a:ext cx="11969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7" name="Line 31"/>
          <p:cNvSpPr>
            <a:spLocks noChangeShapeType="1"/>
          </p:cNvSpPr>
          <p:nvPr/>
        </p:nvSpPr>
        <p:spPr bwMode="auto">
          <a:xfrm>
            <a:off x="2224088" y="3803650"/>
            <a:ext cx="192563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8" name="Line 32"/>
          <p:cNvSpPr>
            <a:spLocks noChangeShapeType="1"/>
          </p:cNvSpPr>
          <p:nvPr/>
        </p:nvSpPr>
        <p:spPr bwMode="auto">
          <a:xfrm>
            <a:off x="3043238" y="4327525"/>
            <a:ext cx="1649412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9" name="Freeform 33"/>
          <p:cNvSpPr>
            <a:spLocks/>
          </p:cNvSpPr>
          <p:nvPr/>
        </p:nvSpPr>
        <p:spPr bwMode="auto">
          <a:xfrm>
            <a:off x="2543175" y="4514850"/>
            <a:ext cx="1563688" cy="561975"/>
          </a:xfrm>
          <a:custGeom>
            <a:avLst/>
            <a:gdLst>
              <a:gd name="T0" fmla="*/ 0 w 864"/>
              <a:gd name="T1" fmla="*/ 2147483647 h 310"/>
              <a:gd name="T2" fmla="*/ 2147483647 w 864"/>
              <a:gd name="T3" fmla="*/ 2147483647 h 310"/>
              <a:gd name="T4" fmla="*/ 2147483647 w 864"/>
              <a:gd name="T5" fmla="*/ 0 h 310"/>
              <a:gd name="T6" fmla="*/ 0 60000 65536"/>
              <a:gd name="T7" fmla="*/ 0 60000 65536"/>
              <a:gd name="T8" fmla="*/ 0 60000 65536"/>
              <a:gd name="T9" fmla="*/ 0 w 864"/>
              <a:gd name="T10" fmla="*/ 0 h 310"/>
              <a:gd name="T11" fmla="*/ 864 w 864"/>
              <a:gd name="T12" fmla="*/ 310 h 31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4" h="310">
                <a:moveTo>
                  <a:pt x="0" y="310"/>
                </a:moveTo>
                <a:lnTo>
                  <a:pt x="630" y="310"/>
                </a:lnTo>
                <a:lnTo>
                  <a:pt x="864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90" name="Freeform 36"/>
          <p:cNvSpPr>
            <a:spLocks/>
          </p:cNvSpPr>
          <p:nvPr/>
        </p:nvSpPr>
        <p:spPr bwMode="auto">
          <a:xfrm>
            <a:off x="1982788" y="2824163"/>
            <a:ext cx="2197100" cy="104775"/>
          </a:xfrm>
          <a:custGeom>
            <a:avLst/>
            <a:gdLst>
              <a:gd name="T0" fmla="*/ 0 w 1214"/>
              <a:gd name="T1" fmla="*/ 0 h 58"/>
              <a:gd name="T2" fmla="*/ 2147483647 w 1214"/>
              <a:gd name="T3" fmla="*/ 0 h 58"/>
              <a:gd name="T4" fmla="*/ 2147483647 w 1214"/>
              <a:gd name="T5" fmla="*/ 2147483647 h 58"/>
              <a:gd name="T6" fmla="*/ 0 60000 65536"/>
              <a:gd name="T7" fmla="*/ 0 60000 65536"/>
              <a:gd name="T8" fmla="*/ 0 60000 65536"/>
              <a:gd name="T9" fmla="*/ 0 w 1214"/>
              <a:gd name="T10" fmla="*/ 0 h 58"/>
              <a:gd name="T11" fmla="*/ 1214 w 1214"/>
              <a:gd name="T12" fmla="*/ 58 h 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14" h="58">
                <a:moveTo>
                  <a:pt x="0" y="0"/>
                </a:moveTo>
                <a:lnTo>
                  <a:pt x="1014" y="0"/>
                </a:lnTo>
                <a:lnTo>
                  <a:pt x="1214" y="58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Fig. 25.5</a:t>
            </a:r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1828800" y="1557338"/>
            <a:ext cx="54864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11268" name="Picture 2" descr="\\172.16.3.215\data4\Graphics\Powerpoint\MH_DCM\MH_DCM-TEXTEDIT PROJECTS\SALADIN 7e\Processed files\chapt25\chapt25_textedit\jpg\sal03717_25_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550" y="1931988"/>
            <a:ext cx="6672263" cy="357981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1269" name="Line 43"/>
          <p:cNvSpPr>
            <a:spLocks noChangeShapeType="1"/>
          </p:cNvSpPr>
          <p:nvPr/>
        </p:nvSpPr>
        <p:spPr bwMode="auto">
          <a:xfrm flipH="1">
            <a:off x="549275" y="2647950"/>
            <a:ext cx="889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Line 44"/>
          <p:cNvSpPr>
            <a:spLocks noChangeShapeType="1"/>
          </p:cNvSpPr>
          <p:nvPr/>
        </p:nvSpPr>
        <p:spPr bwMode="auto">
          <a:xfrm flipH="1">
            <a:off x="549275" y="4398963"/>
            <a:ext cx="88900" cy="31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1" name="Freeform 45"/>
          <p:cNvSpPr>
            <a:spLocks/>
          </p:cNvSpPr>
          <p:nvPr/>
        </p:nvSpPr>
        <p:spPr bwMode="auto">
          <a:xfrm>
            <a:off x="638175" y="1893888"/>
            <a:ext cx="88900" cy="1516062"/>
          </a:xfrm>
          <a:custGeom>
            <a:avLst/>
            <a:gdLst>
              <a:gd name="T0" fmla="*/ 2147483647 w 51"/>
              <a:gd name="T1" fmla="*/ 2147483647 h 868"/>
              <a:gd name="T2" fmla="*/ 0 w 51"/>
              <a:gd name="T3" fmla="*/ 2147483647 h 868"/>
              <a:gd name="T4" fmla="*/ 0 w 51"/>
              <a:gd name="T5" fmla="*/ 0 h 868"/>
              <a:gd name="T6" fmla="*/ 2147483647 w 51"/>
              <a:gd name="T7" fmla="*/ 0 h 868"/>
              <a:gd name="T8" fmla="*/ 0 60000 65536"/>
              <a:gd name="T9" fmla="*/ 0 60000 65536"/>
              <a:gd name="T10" fmla="*/ 0 60000 65536"/>
              <a:gd name="T11" fmla="*/ 0 60000 65536"/>
              <a:gd name="T12" fmla="*/ 0 w 51"/>
              <a:gd name="T13" fmla="*/ 0 h 868"/>
              <a:gd name="T14" fmla="*/ 51 w 51"/>
              <a:gd name="T15" fmla="*/ 868 h 8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1" h="868">
                <a:moveTo>
                  <a:pt x="51" y="868"/>
                </a:moveTo>
                <a:lnTo>
                  <a:pt x="0" y="868"/>
                </a:lnTo>
                <a:lnTo>
                  <a:pt x="0" y="0"/>
                </a:lnTo>
                <a:lnTo>
                  <a:pt x="51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2" name="Freeform 46"/>
          <p:cNvSpPr>
            <a:spLocks/>
          </p:cNvSpPr>
          <p:nvPr/>
        </p:nvSpPr>
        <p:spPr bwMode="auto">
          <a:xfrm>
            <a:off x="638175" y="3463925"/>
            <a:ext cx="88900" cy="1881188"/>
          </a:xfrm>
          <a:custGeom>
            <a:avLst/>
            <a:gdLst>
              <a:gd name="T0" fmla="*/ 2147483647 w 51"/>
              <a:gd name="T1" fmla="*/ 2147483647 h 1077"/>
              <a:gd name="T2" fmla="*/ 0 w 51"/>
              <a:gd name="T3" fmla="*/ 2147483647 h 1077"/>
              <a:gd name="T4" fmla="*/ 0 w 51"/>
              <a:gd name="T5" fmla="*/ 0 h 1077"/>
              <a:gd name="T6" fmla="*/ 2147483647 w 51"/>
              <a:gd name="T7" fmla="*/ 0 h 1077"/>
              <a:gd name="T8" fmla="*/ 0 60000 65536"/>
              <a:gd name="T9" fmla="*/ 0 60000 65536"/>
              <a:gd name="T10" fmla="*/ 0 60000 65536"/>
              <a:gd name="T11" fmla="*/ 0 60000 65536"/>
              <a:gd name="T12" fmla="*/ 0 w 51"/>
              <a:gd name="T13" fmla="*/ 0 h 1077"/>
              <a:gd name="T14" fmla="*/ 51 w 51"/>
              <a:gd name="T15" fmla="*/ 1077 h 10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1" h="1077">
                <a:moveTo>
                  <a:pt x="51" y="1077"/>
                </a:moveTo>
                <a:lnTo>
                  <a:pt x="0" y="1077"/>
                </a:lnTo>
                <a:lnTo>
                  <a:pt x="0" y="0"/>
                </a:lnTo>
                <a:lnTo>
                  <a:pt x="51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3" name="Rectangle 123"/>
          <p:cNvSpPr>
            <a:spLocks noChangeArrowheads="1"/>
          </p:cNvSpPr>
          <p:nvPr/>
        </p:nvSpPr>
        <p:spPr bwMode="auto">
          <a:xfrm>
            <a:off x="7531100" y="2649538"/>
            <a:ext cx="558800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900" b="1">
                <a:solidFill>
                  <a:srgbClr val="000000"/>
                </a:solidFill>
              </a:rPr>
              <a:t>1st molar</a:t>
            </a:r>
            <a:endParaRPr lang="en-US" b="1"/>
          </a:p>
        </p:txBody>
      </p:sp>
      <p:sp>
        <p:nvSpPr>
          <p:cNvPr id="11274" name="TextBox 275"/>
          <p:cNvSpPr txBox="1">
            <a:spLocks noChangeArrowheads="1"/>
          </p:cNvSpPr>
          <p:nvPr/>
        </p:nvSpPr>
        <p:spPr bwMode="auto">
          <a:xfrm>
            <a:off x="242888" y="5440363"/>
            <a:ext cx="10207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(a) Superior view</a:t>
            </a:r>
          </a:p>
        </p:txBody>
      </p:sp>
      <p:sp>
        <p:nvSpPr>
          <p:cNvPr id="11275" name="TextBox 276"/>
          <p:cNvSpPr txBox="1">
            <a:spLocks noChangeArrowheads="1"/>
          </p:cNvSpPr>
          <p:nvPr/>
        </p:nvSpPr>
        <p:spPr bwMode="auto">
          <a:xfrm>
            <a:off x="4052888" y="5440363"/>
            <a:ext cx="187483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(b) Frontal section, anterior view</a:t>
            </a:r>
          </a:p>
        </p:txBody>
      </p:sp>
      <p:sp>
        <p:nvSpPr>
          <p:cNvPr id="11276" name="TextBox 277"/>
          <p:cNvSpPr txBox="1">
            <a:spLocks noChangeArrowheads="1"/>
          </p:cNvSpPr>
          <p:nvPr/>
        </p:nvSpPr>
        <p:spPr bwMode="auto">
          <a:xfrm>
            <a:off x="3186113" y="1982788"/>
            <a:ext cx="674687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Epiglottis</a:t>
            </a:r>
          </a:p>
        </p:txBody>
      </p:sp>
      <p:sp>
        <p:nvSpPr>
          <p:cNvPr id="11277" name="TextBox 278"/>
          <p:cNvSpPr txBox="1">
            <a:spLocks noChangeArrowheads="1"/>
          </p:cNvSpPr>
          <p:nvPr/>
        </p:nvSpPr>
        <p:spPr bwMode="auto">
          <a:xfrm>
            <a:off x="3186113" y="2471738"/>
            <a:ext cx="5492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Lingual</a:t>
            </a:r>
          </a:p>
          <a:p>
            <a:r>
              <a:rPr lang="en-US" sz="900" b="1"/>
              <a:t>tonsils</a:t>
            </a:r>
          </a:p>
        </p:txBody>
      </p:sp>
      <p:sp>
        <p:nvSpPr>
          <p:cNvPr id="11278" name="TextBox 279"/>
          <p:cNvSpPr txBox="1">
            <a:spLocks noChangeArrowheads="1"/>
          </p:cNvSpPr>
          <p:nvPr/>
        </p:nvSpPr>
        <p:spPr bwMode="auto">
          <a:xfrm>
            <a:off x="3186113" y="2779713"/>
            <a:ext cx="5842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Palatine</a:t>
            </a:r>
          </a:p>
          <a:p>
            <a:r>
              <a:rPr lang="en-US" sz="900" b="1"/>
              <a:t>tonsil</a:t>
            </a:r>
          </a:p>
        </p:txBody>
      </p:sp>
      <p:sp>
        <p:nvSpPr>
          <p:cNvPr id="11279" name="TextBox 281"/>
          <p:cNvSpPr txBox="1">
            <a:spLocks noChangeArrowheads="1"/>
          </p:cNvSpPr>
          <p:nvPr/>
        </p:nvSpPr>
        <p:spPr bwMode="auto">
          <a:xfrm>
            <a:off x="3201988" y="3359150"/>
            <a:ext cx="5683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Vallate</a:t>
            </a:r>
          </a:p>
          <a:p>
            <a:r>
              <a:rPr lang="en-US" sz="900" b="1"/>
              <a:t>papillae</a:t>
            </a:r>
          </a:p>
        </p:txBody>
      </p:sp>
      <p:sp>
        <p:nvSpPr>
          <p:cNvPr id="11280" name="TextBox 282"/>
          <p:cNvSpPr txBox="1">
            <a:spLocks noChangeArrowheads="1"/>
          </p:cNvSpPr>
          <p:nvPr/>
        </p:nvSpPr>
        <p:spPr bwMode="auto">
          <a:xfrm>
            <a:off x="3186113" y="3854450"/>
            <a:ext cx="56991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Foliate</a:t>
            </a:r>
          </a:p>
          <a:p>
            <a:r>
              <a:rPr lang="en-US" sz="900" b="1"/>
              <a:t>papillae</a:t>
            </a:r>
          </a:p>
        </p:txBody>
      </p:sp>
      <p:sp>
        <p:nvSpPr>
          <p:cNvPr id="11281" name="TextBox 283"/>
          <p:cNvSpPr txBox="1">
            <a:spLocks noChangeArrowheads="1"/>
          </p:cNvSpPr>
          <p:nvPr/>
        </p:nvSpPr>
        <p:spPr bwMode="auto">
          <a:xfrm>
            <a:off x="3186113" y="4511675"/>
            <a:ext cx="7239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Fungiform</a:t>
            </a:r>
          </a:p>
          <a:p>
            <a:r>
              <a:rPr lang="en-US" sz="900" b="1"/>
              <a:t>papillae</a:t>
            </a:r>
          </a:p>
        </p:txBody>
      </p:sp>
      <p:sp>
        <p:nvSpPr>
          <p:cNvPr id="11282" name="TextBox 284"/>
          <p:cNvSpPr txBox="1">
            <a:spLocks noChangeArrowheads="1"/>
          </p:cNvSpPr>
          <p:nvPr/>
        </p:nvSpPr>
        <p:spPr bwMode="auto">
          <a:xfrm>
            <a:off x="7535863" y="2214563"/>
            <a:ext cx="1176337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Intrinsic muscles of</a:t>
            </a:r>
          </a:p>
          <a:p>
            <a:r>
              <a:rPr lang="en-US" sz="900" b="1"/>
              <a:t>the tongue</a:t>
            </a:r>
          </a:p>
        </p:txBody>
      </p:sp>
      <p:sp>
        <p:nvSpPr>
          <p:cNvPr id="11283" name="TextBox 285"/>
          <p:cNvSpPr txBox="1">
            <a:spLocks noChangeArrowheads="1"/>
          </p:cNvSpPr>
          <p:nvPr/>
        </p:nvSpPr>
        <p:spPr bwMode="auto">
          <a:xfrm>
            <a:off x="7531100" y="2493963"/>
            <a:ext cx="93980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Buccinator m.</a:t>
            </a:r>
          </a:p>
        </p:txBody>
      </p:sp>
      <p:sp>
        <p:nvSpPr>
          <p:cNvPr id="11284" name="TextBox 286"/>
          <p:cNvSpPr txBox="1">
            <a:spLocks noChangeArrowheads="1"/>
          </p:cNvSpPr>
          <p:nvPr/>
        </p:nvSpPr>
        <p:spPr bwMode="auto">
          <a:xfrm>
            <a:off x="7531100" y="2828925"/>
            <a:ext cx="1065213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Styloglossus m.</a:t>
            </a:r>
          </a:p>
        </p:txBody>
      </p:sp>
      <p:sp>
        <p:nvSpPr>
          <p:cNvPr id="11285" name="TextBox 287"/>
          <p:cNvSpPr txBox="1">
            <a:spLocks noChangeArrowheads="1"/>
          </p:cNvSpPr>
          <p:nvPr/>
        </p:nvSpPr>
        <p:spPr bwMode="auto">
          <a:xfrm>
            <a:off x="7531100" y="3303588"/>
            <a:ext cx="99536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Hyoglossus m.</a:t>
            </a:r>
          </a:p>
        </p:txBody>
      </p:sp>
      <p:sp>
        <p:nvSpPr>
          <p:cNvPr id="11286" name="TextBox 288"/>
          <p:cNvSpPr txBox="1">
            <a:spLocks noChangeArrowheads="1"/>
          </p:cNvSpPr>
          <p:nvPr/>
        </p:nvSpPr>
        <p:spPr bwMode="auto">
          <a:xfrm>
            <a:off x="7531100" y="3582988"/>
            <a:ext cx="11144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Genioglossus m.</a:t>
            </a:r>
          </a:p>
        </p:txBody>
      </p:sp>
      <p:sp>
        <p:nvSpPr>
          <p:cNvPr id="11287" name="TextBox 289"/>
          <p:cNvSpPr txBox="1">
            <a:spLocks noChangeArrowheads="1"/>
          </p:cNvSpPr>
          <p:nvPr/>
        </p:nvSpPr>
        <p:spPr bwMode="auto">
          <a:xfrm>
            <a:off x="7531100" y="3816350"/>
            <a:ext cx="646113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Mandible</a:t>
            </a:r>
          </a:p>
        </p:txBody>
      </p:sp>
      <p:sp>
        <p:nvSpPr>
          <p:cNvPr id="11288" name="TextBox 290"/>
          <p:cNvSpPr txBox="1">
            <a:spLocks noChangeArrowheads="1"/>
          </p:cNvSpPr>
          <p:nvPr/>
        </p:nvSpPr>
        <p:spPr bwMode="auto">
          <a:xfrm>
            <a:off x="7531100" y="4132263"/>
            <a:ext cx="1114425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Sublingual gland</a:t>
            </a:r>
          </a:p>
        </p:txBody>
      </p:sp>
      <p:sp>
        <p:nvSpPr>
          <p:cNvPr id="11289" name="TextBox 291"/>
          <p:cNvSpPr txBox="1">
            <a:spLocks noChangeArrowheads="1"/>
          </p:cNvSpPr>
          <p:nvPr/>
        </p:nvSpPr>
        <p:spPr bwMode="auto">
          <a:xfrm>
            <a:off x="7531100" y="4448175"/>
            <a:ext cx="13858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Submandibular gland</a:t>
            </a:r>
          </a:p>
        </p:txBody>
      </p:sp>
      <p:sp>
        <p:nvSpPr>
          <p:cNvPr id="11290" name="TextBox 292"/>
          <p:cNvSpPr txBox="1">
            <a:spLocks noChangeArrowheads="1"/>
          </p:cNvSpPr>
          <p:nvPr/>
        </p:nvSpPr>
        <p:spPr bwMode="auto">
          <a:xfrm>
            <a:off x="7531100" y="4686300"/>
            <a:ext cx="9048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Mylohyoid m.</a:t>
            </a:r>
          </a:p>
        </p:txBody>
      </p:sp>
      <p:sp>
        <p:nvSpPr>
          <p:cNvPr id="11291" name="TextBox 293"/>
          <p:cNvSpPr txBox="1">
            <a:spLocks noChangeArrowheads="1"/>
          </p:cNvSpPr>
          <p:nvPr/>
        </p:nvSpPr>
        <p:spPr bwMode="auto">
          <a:xfrm>
            <a:off x="7531100" y="4891088"/>
            <a:ext cx="785813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Hyoid bone</a:t>
            </a:r>
          </a:p>
        </p:txBody>
      </p:sp>
      <p:sp>
        <p:nvSpPr>
          <p:cNvPr id="11292" name="TextBox 273"/>
          <p:cNvSpPr txBox="1">
            <a:spLocks noChangeArrowheads="1"/>
          </p:cNvSpPr>
          <p:nvPr/>
        </p:nvSpPr>
        <p:spPr bwMode="auto">
          <a:xfrm>
            <a:off x="227013" y="2576513"/>
            <a:ext cx="387350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Root</a:t>
            </a:r>
          </a:p>
        </p:txBody>
      </p:sp>
      <p:sp>
        <p:nvSpPr>
          <p:cNvPr id="11293" name="TextBox 274"/>
          <p:cNvSpPr txBox="1">
            <a:spLocks noChangeArrowheads="1"/>
          </p:cNvSpPr>
          <p:nvPr/>
        </p:nvSpPr>
        <p:spPr bwMode="auto">
          <a:xfrm>
            <a:off x="227013" y="4318000"/>
            <a:ext cx="414337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Body</a:t>
            </a:r>
          </a:p>
        </p:txBody>
      </p:sp>
      <p:sp>
        <p:nvSpPr>
          <p:cNvPr id="11294" name="TextBox 136"/>
          <p:cNvSpPr txBox="1">
            <a:spLocks noChangeArrowheads="1"/>
          </p:cNvSpPr>
          <p:nvPr/>
        </p:nvSpPr>
        <p:spPr bwMode="auto">
          <a:xfrm>
            <a:off x="3186113" y="3081338"/>
            <a:ext cx="630237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Terminal</a:t>
            </a:r>
          </a:p>
          <a:p>
            <a:r>
              <a:rPr lang="en-US" sz="900" b="1"/>
              <a:t>sulcus</a:t>
            </a:r>
          </a:p>
        </p:txBody>
      </p:sp>
      <p:sp>
        <p:nvSpPr>
          <p:cNvPr id="84" name="Line 18"/>
          <p:cNvSpPr>
            <a:spLocks noChangeShapeType="1"/>
          </p:cNvSpPr>
          <p:nvPr/>
        </p:nvSpPr>
        <p:spPr bwMode="auto">
          <a:xfrm>
            <a:off x="2671763" y="2852738"/>
            <a:ext cx="488950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5" name="Freeform 31"/>
          <p:cNvSpPr>
            <a:spLocks/>
          </p:cNvSpPr>
          <p:nvPr/>
        </p:nvSpPr>
        <p:spPr bwMode="auto">
          <a:xfrm>
            <a:off x="1974850" y="2546350"/>
            <a:ext cx="1185863" cy="330200"/>
          </a:xfrm>
          <a:custGeom>
            <a:avLst/>
            <a:gdLst>
              <a:gd name="T0" fmla="*/ 0 w 679"/>
              <a:gd name="T1" fmla="*/ 2147483647 h 189"/>
              <a:gd name="T2" fmla="*/ 2147483647 w 679"/>
              <a:gd name="T3" fmla="*/ 0 h 189"/>
              <a:gd name="T4" fmla="*/ 2147483647 w 679"/>
              <a:gd name="T5" fmla="*/ 0 h 189"/>
              <a:gd name="T6" fmla="*/ 0 60000 65536"/>
              <a:gd name="T7" fmla="*/ 0 60000 65536"/>
              <a:gd name="T8" fmla="*/ 0 60000 65536"/>
              <a:gd name="T9" fmla="*/ 0 w 679"/>
              <a:gd name="T10" fmla="*/ 0 h 189"/>
              <a:gd name="T11" fmla="*/ 679 w 679"/>
              <a:gd name="T12" fmla="*/ 189 h 1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9" h="189">
                <a:moveTo>
                  <a:pt x="0" y="189"/>
                </a:moveTo>
                <a:lnTo>
                  <a:pt x="330" y="0"/>
                </a:lnTo>
                <a:lnTo>
                  <a:pt x="679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6" name="Line 32"/>
          <p:cNvSpPr>
            <a:spLocks noChangeShapeType="1"/>
          </p:cNvSpPr>
          <p:nvPr/>
        </p:nvSpPr>
        <p:spPr bwMode="auto">
          <a:xfrm>
            <a:off x="1860550" y="3154363"/>
            <a:ext cx="1300163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7" name="Line 33"/>
          <p:cNvSpPr>
            <a:spLocks noChangeShapeType="1"/>
          </p:cNvSpPr>
          <p:nvPr/>
        </p:nvSpPr>
        <p:spPr bwMode="auto">
          <a:xfrm flipV="1">
            <a:off x="2071688" y="4589463"/>
            <a:ext cx="479425" cy="360362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8" name="Line 35"/>
          <p:cNvSpPr>
            <a:spLocks noChangeShapeType="1"/>
          </p:cNvSpPr>
          <p:nvPr/>
        </p:nvSpPr>
        <p:spPr bwMode="auto">
          <a:xfrm>
            <a:off x="2420938" y="3797300"/>
            <a:ext cx="130175" cy="12223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9" name="Line 36"/>
          <p:cNvSpPr>
            <a:spLocks noChangeShapeType="1"/>
          </p:cNvSpPr>
          <p:nvPr/>
        </p:nvSpPr>
        <p:spPr bwMode="auto">
          <a:xfrm flipV="1">
            <a:off x="1779588" y="2051050"/>
            <a:ext cx="1381125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0" name="Line 37"/>
          <p:cNvSpPr>
            <a:spLocks noChangeShapeType="1"/>
          </p:cNvSpPr>
          <p:nvPr/>
        </p:nvSpPr>
        <p:spPr bwMode="auto">
          <a:xfrm flipH="1" flipV="1">
            <a:off x="2011363" y="4589463"/>
            <a:ext cx="1149350" cy="4762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1" name="Line 38"/>
          <p:cNvSpPr>
            <a:spLocks noChangeShapeType="1"/>
          </p:cNvSpPr>
          <p:nvPr/>
        </p:nvSpPr>
        <p:spPr bwMode="auto">
          <a:xfrm flipV="1">
            <a:off x="2220913" y="3419475"/>
            <a:ext cx="344487" cy="182563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2" name="Line 39"/>
          <p:cNvSpPr>
            <a:spLocks noChangeShapeType="1"/>
          </p:cNvSpPr>
          <p:nvPr/>
        </p:nvSpPr>
        <p:spPr bwMode="auto">
          <a:xfrm flipH="1">
            <a:off x="1941513" y="3419475"/>
            <a:ext cx="1233487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3" name="Line 40"/>
          <p:cNvSpPr>
            <a:spLocks noChangeShapeType="1"/>
          </p:cNvSpPr>
          <p:nvPr/>
        </p:nvSpPr>
        <p:spPr bwMode="auto">
          <a:xfrm>
            <a:off x="2470150" y="3924300"/>
            <a:ext cx="690563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4" name="Line 41"/>
          <p:cNvSpPr>
            <a:spLocks noChangeShapeType="1"/>
          </p:cNvSpPr>
          <p:nvPr/>
        </p:nvSpPr>
        <p:spPr bwMode="auto">
          <a:xfrm flipV="1">
            <a:off x="2136775" y="2546350"/>
            <a:ext cx="414338" cy="460375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5" name="Line 42"/>
          <p:cNvSpPr>
            <a:spLocks noChangeShapeType="1"/>
          </p:cNvSpPr>
          <p:nvPr/>
        </p:nvSpPr>
        <p:spPr bwMode="auto">
          <a:xfrm flipV="1">
            <a:off x="2019300" y="3154363"/>
            <a:ext cx="531813" cy="106362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307" name="Line 18"/>
          <p:cNvSpPr>
            <a:spLocks noChangeShapeType="1"/>
          </p:cNvSpPr>
          <p:nvPr/>
        </p:nvSpPr>
        <p:spPr bwMode="auto">
          <a:xfrm>
            <a:off x="2671763" y="2852738"/>
            <a:ext cx="488950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8" name="Freeform 31"/>
          <p:cNvSpPr>
            <a:spLocks/>
          </p:cNvSpPr>
          <p:nvPr/>
        </p:nvSpPr>
        <p:spPr bwMode="auto">
          <a:xfrm>
            <a:off x="1974850" y="2546350"/>
            <a:ext cx="1185863" cy="330200"/>
          </a:xfrm>
          <a:custGeom>
            <a:avLst/>
            <a:gdLst>
              <a:gd name="T0" fmla="*/ 0 w 679"/>
              <a:gd name="T1" fmla="*/ 2147483647 h 189"/>
              <a:gd name="T2" fmla="*/ 2147483647 w 679"/>
              <a:gd name="T3" fmla="*/ 0 h 189"/>
              <a:gd name="T4" fmla="*/ 2147483647 w 679"/>
              <a:gd name="T5" fmla="*/ 0 h 189"/>
              <a:gd name="T6" fmla="*/ 0 60000 65536"/>
              <a:gd name="T7" fmla="*/ 0 60000 65536"/>
              <a:gd name="T8" fmla="*/ 0 60000 65536"/>
              <a:gd name="T9" fmla="*/ 0 w 679"/>
              <a:gd name="T10" fmla="*/ 0 h 189"/>
              <a:gd name="T11" fmla="*/ 679 w 679"/>
              <a:gd name="T12" fmla="*/ 189 h 1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9" h="189">
                <a:moveTo>
                  <a:pt x="0" y="189"/>
                </a:moveTo>
                <a:lnTo>
                  <a:pt x="330" y="0"/>
                </a:lnTo>
                <a:lnTo>
                  <a:pt x="679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09" name="Line 32"/>
          <p:cNvSpPr>
            <a:spLocks noChangeShapeType="1"/>
          </p:cNvSpPr>
          <p:nvPr/>
        </p:nvSpPr>
        <p:spPr bwMode="auto">
          <a:xfrm>
            <a:off x="1860550" y="3154363"/>
            <a:ext cx="1300163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0" name="Line 33"/>
          <p:cNvSpPr>
            <a:spLocks noChangeShapeType="1"/>
          </p:cNvSpPr>
          <p:nvPr/>
        </p:nvSpPr>
        <p:spPr bwMode="auto">
          <a:xfrm flipV="1">
            <a:off x="2071688" y="4589463"/>
            <a:ext cx="479425" cy="3603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1" name="Line 35"/>
          <p:cNvSpPr>
            <a:spLocks noChangeShapeType="1"/>
          </p:cNvSpPr>
          <p:nvPr/>
        </p:nvSpPr>
        <p:spPr bwMode="auto">
          <a:xfrm>
            <a:off x="2420938" y="3797300"/>
            <a:ext cx="130175" cy="1222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2" name="Line 36"/>
          <p:cNvSpPr>
            <a:spLocks noChangeShapeType="1"/>
          </p:cNvSpPr>
          <p:nvPr/>
        </p:nvSpPr>
        <p:spPr bwMode="auto">
          <a:xfrm flipV="1">
            <a:off x="1779588" y="2051050"/>
            <a:ext cx="13811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3" name="Line 37"/>
          <p:cNvSpPr>
            <a:spLocks noChangeShapeType="1"/>
          </p:cNvSpPr>
          <p:nvPr/>
        </p:nvSpPr>
        <p:spPr bwMode="auto">
          <a:xfrm flipH="1" flipV="1">
            <a:off x="2011363" y="4589463"/>
            <a:ext cx="1149350" cy="47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4" name="Line 38"/>
          <p:cNvSpPr>
            <a:spLocks noChangeShapeType="1"/>
          </p:cNvSpPr>
          <p:nvPr/>
        </p:nvSpPr>
        <p:spPr bwMode="auto">
          <a:xfrm flipV="1">
            <a:off x="2220913" y="3419475"/>
            <a:ext cx="344487" cy="1825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5" name="Line 39"/>
          <p:cNvSpPr>
            <a:spLocks noChangeShapeType="1"/>
          </p:cNvSpPr>
          <p:nvPr/>
        </p:nvSpPr>
        <p:spPr bwMode="auto">
          <a:xfrm flipH="1">
            <a:off x="1941513" y="3419475"/>
            <a:ext cx="123348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6" name="Line 40"/>
          <p:cNvSpPr>
            <a:spLocks noChangeShapeType="1"/>
          </p:cNvSpPr>
          <p:nvPr/>
        </p:nvSpPr>
        <p:spPr bwMode="auto">
          <a:xfrm>
            <a:off x="2470150" y="3924300"/>
            <a:ext cx="69056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7" name="Line 41"/>
          <p:cNvSpPr>
            <a:spLocks noChangeShapeType="1"/>
          </p:cNvSpPr>
          <p:nvPr/>
        </p:nvSpPr>
        <p:spPr bwMode="auto">
          <a:xfrm flipV="1">
            <a:off x="2136775" y="2546350"/>
            <a:ext cx="414338" cy="460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18" name="Line 42"/>
          <p:cNvSpPr>
            <a:spLocks noChangeShapeType="1"/>
          </p:cNvSpPr>
          <p:nvPr/>
        </p:nvSpPr>
        <p:spPr bwMode="auto">
          <a:xfrm flipV="1">
            <a:off x="2019300" y="3154363"/>
            <a:ext cx="531813" cy="1063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Line 20"/>
          <p:cNvSpPr>
            <a:spLocks noChangeShapeType="1"/>
          </p:cNvSpPr>
          <p:nvPr/>
        </p:nvSpPr>
        <p:spPr bwMode="auto">
          <a:xfrm>
            <a:off x="4962525" y="4967288"/>
            <a:ext cx="2547938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2" name="Freeform 49"/>
          <p:cNvSpPr>
            <a:spLocks/>
          </p:cNvSpPr>
          <p:nvPr/>
        </p:nvSpPr>
        <p:spPr bwMode="auto">
          <a:xfrm>
            <a:off x="5222875" y="4273550"/>
            <a:ext cx="2287588" cy="487363"/>
          </a:xfrm>
          <a:custGeom>
            <a:avLst/>
            <a:gdLst>
              <a:gd name="T0" fmla="*/ 2147483647 w 1310"/>
              <a:gd name="T1" fmla="*/ 2147483647 h 279"/>
              <a:gd name="T2" fmla="*/ 2147483647 w 1310"/>
              <a:gd name="T3" fmla="*/ 2147483647 h 279"/>
              <a:gd name="T4" fmla="*/ 0 w 1310"/>
              <a:gd name="T5" fmla="*/ 0 h 279"/>
              <a:gd name="T6" fmla="*/ 0 60000 65536"/>
              <a:gd name="T7" fmla="*/ 0 60000 65536"/>
              <a:gd name="T8" fmla="*/ 0 60000 65536"/>
              <a:gd name="T9" fmla="*/ 0 w 1310"/>
              <a:gd name="T10" fmla="*/ 0 h 279"/>
              <a:gd name="T11" fmla="*/ 1310 w 1310"/>
              <a:gd name="T12" fmla="*/ 279 h 2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10" h="279">
                <a:moveTo>
                  <a:pt x="1310" y="279"/>
                </a:moveTo>
                <a:lnTo>
                  <a:pt x="366" y="27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3" name="Freeform 50"/>
          <p:cNvSpPr>
            <a:spLocks/>
          </p:cNvSpPr>
          <p:nvPr/>
        </p:nvSpPr>
        <p:spPr bwMode="auto">
          <a:xfrm>
            <a:off x="5470525" y="3779838"/>
            <a:ext cx="2039938" cy="423862"/>
          </a:xfrm>
          <a:custGeom>
            <a:avLst/>
            <a:gdLst>
              <a:gd name="T0" fmla="*/ 2147483647 w 1168"/>
              <a:gd name="T1" fmla="*/ 2147483647 h 243"/>
              <a:gd name="T2" fmla="*/ 2147483647 w 1168"/>
              <a:gd name="T3" fmla="*/ 2147483647 h 243"/>
              <a:gd name="T4" fmla="*/ 0 w 1168"/>
              <a:gd name="T5" fmla="*/ 0 h 243"/>
              <a:gd name="T6" fmla="*/ 0 60000 65536"/>
              <a:gd name="T7" fmla="*/ 0 60000 65536"/>
              <a:gd name="T8" fmla="*/ 0 60000 65536"/>
              <a:gd name="T9" fmla="*/ 0 w 1168"/>
              <a:gd name="T10" fmla="*/ 0 h 243"/>
              <a:gd name="T11" fmla="*/ 1168 w 1168"/>
              <a:gd name="T12" fmla="*/ 243 h 2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8" h="243">
                <a:moveTo>
                  <a:pt x="1168" y="243"/>
                </a:moveTo>
                <a:lnTo>
                  <a:pt x="224" y="243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4" name="Line 51"/>
          <p:cNvSpPr>
            <a:spLocks noChangeShapeType="1"/>
          </p:cNvSpPr>
          <p:nvPr/>
        </p:nvSpPr>
        <p:spPr bwMode="auto">
          <a:xfrm flipH="1">
            <a:off x="5797550" y="4530725"/>
            <a:ext cx="1712913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5" name="Line 52"/>
          <p:cNvSpPr>
            <a:spLocks noChangeShapeType="1"/>
          </p:cNvSpPr>
          <p:nvPr/>
        </p:nvSpPr>
        <p:spPr bwMode="auto">
          <a:xfrm flipH="1">
            <a:off x="6573838" y="3887788"/>
            <a:ext cx="936625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6" name="Freeform 53"/>
          <p:cNvSpPr>
            <a:spLocks/>
          </p:cNvSpPr>
          <p:nvPr/>
        </p:nvSpPr>
        <p:spPr bwMode="auto">
          <a:xfrm>
            <a:off x="4614863" y="3654425"/>
            <a:ext cx="2895600" cy="200025"/>
          </a:xfrm>
          <a:custGeom>
            <a:avLst/>
            <a:gdLst>
              <a:gd name="T0" fmla="*/ 2147483647 w 1658"/>
              <a:gd name="T1" fmla="*/ 0 h 115"/>
              <a:gd name="T2" fmla="*/ 2147483647 w 1658"/>
              <a:gd name="T3" fmla="*/ 0 h 115"/>
              <a:gd name="T4" fmla="*/ 0 w 1658"/>
              <a:gd name="T5" fmla="*/ 2147483647 h 115"/>
              <a:gd name="T6" fmla="*/ 0 60000 65536"/>
              <a:gd name="T7" fmla="*/ 0 60000 65536"/>
              <a:gd name="T8" fmla="*/ 0 60000 65536"/>
              <a:gd name="T9" fmla="*/ 0 w 1658"/>
              <a:gd name="T10" fmla="*/ 0 h 115"/>
              <a:gd name="T11" fmla="*/ 1658 w 1658"/>
              <a:gd name="T12" fmla="*/ 115 h 1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8" h="115">
                <a:moveTo>
                  <a:pt x="1658" y="0"/>
                </a:moveTo>
                <a:lnTo>
                  <a:pt x="165" y="0"/>
                </a:lnTo>
                <a:lnTo>
                  <a:pt x="0" y="115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7" name="Line 54"/>
          <p:cNvSpPr>
            <a:spLocks noChangeShapeType="1"/>
          </p:cNvSpPr>
          <p:nvPr/>
        </p:nvSpPr>
        <p:spPr bwMode="auto">
          <a:xfrm flipH="1">
            <a:off x="5307013" y="3379788"/>
            <a:ext cx="2198687" cy="15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8" name="Freeform 55"/>
          <p:cNvSpPr>
            <a:spLocks/>
          </p:cNvSpPr>
          <p:nvPr/>
        </p:nvSpPr>
        <p:spPr bwMode="auto">
          <a:xfrm>
            <a:off x="5599113" y="2736850"/>
            <a:ext cx="1911350" cy="158750"/>
          </a:xfrm>
          <a:custGeom>
            <a:avLst/>
            <a:gdLst>
              <a:gd name="T0" fmla="*/ 2147483647 w 1094"/>
              <a:gd name="T1" fmla="*/ 2147483647 h 91"/>
              <a:gd name="T2" fmla="*/ 2147483647 w 1094"/>
              <a:gd name="T3" fmla="*/ 2147483647 h 91"/>
              <a:gd name="T4" fmla="*/ 0 w 1094"/>
              <a:gd name="T5" fmla="*/ 0 h 91"/>
              <a:gd name="T6" fmla="*/ 0 60000 65536"/>
              <a:gd name="T7" fmla="*/ 0 60000 65536"/>
              <a:gd name="T8" fmla="*/ 0 60000 65536"/>
              <a:gd name="T9" fmla="*/ 0 w 1094"/>
              <a:gd name="T10" fmla="*/ 0 h 91"/>
              <a:gd name="T11" fmla="*/ 1094 w 1094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94" h="91">
                <a:moveTo>
                  <a:pt x="1094" y="91"/>
                </a:moveTo>
                <a:lnTo>
                  <a:pt x="150" y="91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9" name="Line 56"/>
          <p:cNvSpPr>
            <a:spLocks noChangeShapeType="1"/>
          </p:cNvSpPr>
          <p:nvPr/>
        </p:nvSpPr>
        <p:spPr bwMode="auto">
          <a:xfrm flipH="1">
            <a:off x="6494463" y="2727325"/>
            <a:ext cx="1016000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0" name="Line 57"/>
          <p:cNvSpPr>
            <a:spLocks noChangeShapeType="1"/>
          </p:cNvSpPr>
          <p:nvPr/>
        </p:nvSpPr>
        <p:spPr bwMode="auto">
          <a:xfrm flipH="1">
            <a:off x="6919913" y="2559050"/>
            <a:ext cx="590550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1" name="Line 58"/>
          <p:cNvSpPr>
            <a:spLocks noChangeShapeType="1"/>
          </p:cNvSpPr>
          <p:nvPr/>
        </p:nvSpPr>
        <p:spPr bwMode="auto">
          <a:xfrm flipH="1">
            <a:off x="5083175" y="2279650"/>
            <a:ext cx="2427288" cy="1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" name="Line 59"/>
          <p:cNvSpPr>
            <a:spLocks noChangeShapeType="1"/>
          </p:cNvSpPr>
          <p:nvPr/>
        </p:nvSpPr>
        <p:spPr bwMode="auto">
          <a:xfrm flipV="1">
            <a:off x="5140325" y="2274888"/>
            <a:ext cx="458788" cy="42703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3" name="Line 60"/>
          <p:cNvSpPr>
            <a:spLocks noChangeShapeType="1"/>
          </p:cNvSpPr>
          <p:nvPr/>
        </p:nvSpPr>
        <p:spPr bwMode="auto">
          <a:xfrm flipV="1">
            <a:off x="5005388" y="2274888"/>
            <a:ext cx="855662" cy="903287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332" name="Line 20"/>
          <p:cNvSpPr>
            <a:spLocks noChangeShapeType="1"/>
          </p:cNvSpPr>
          <p:nvPr/>
        </p:nvSpPr>
        <p:spPr bwMode="auto">
          <a:xfrm>
            <a:off x="4962525" y="4967288"/>
            <a:ext cx="2547938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33" name="Freeform 49"/>
          <p:cNvSpPr>
            <a:spLocks/>
          </p:cNvSpPr>
          <p:nvPr/>
        </p:nvSpPr>
        <p:spPr bwMode="auto">
          <a:xfrm>
            <a:off x="5222875" y="4273550"/>
            <a:ext cx="2287588" cy="487363"/>
          </a:xfrm>
          <a:custGeom>
            <a:avLst/>
            <a:gdLst>
              <a:gd name="T0" fmla="*/ 2147483647 w 1310"/>
              <a:gd name="T1" fmla="*/ 2147483647 h 279"/>
              <a:gd name="T2" fmla="*/ 2147483647 w 1310"/>
              <a:gd name="T3" fmla="*/ 2147483647 h 279"/>
              <a:gd name="T4" fmla="*/ 0 w 1310"/>
              <a:gd name="T5" fmla="*/ 0 h 279"/>
              <a:gd name="T6" fmla="*/ 0 60000 65536"/>
              <a:gd name="T7" fmla="*/ 0 60000 65536"/>
              <a:gd name="T8" fmla="*/ 0 60000 65536"/>
              <a:gd name="T9" fmla="*/ 0 w 1310"/>
              <a:gd name="T10" fmla="*/ 0 h 279"/>
              <a:gd name="T11" fmla="*/ 1310 w 1310"/>
              <a:gd name="T12" fmla="*/ 279 h 2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10" h="279">
                <a:moveTo>
                  <a:pt x="1310" y="279"/>
                </a:moveTo>
                <a:lnTo>
                  <a:pt x="366" y="279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34" name="Freeform 50"/>
          <p:cNvSpPr>
            <a:spLocks/>
          </p:cNvSpPr>
          <p:nvPr/>
        </p:nvSpPr>
        <p:spPr bwMode="auto">
          <a:xfrm>
            <a:off x="5470525" y="3779838"/>
            <a:ext cx="2039938" cy="423862"/>
          </a:xfrm>
          <a:custGeom>
            <a:avLst/>
            <a:gdLst>
              <a:gd name="T0" fmla="*/ 2147483647 w 1168"/>
              <a:gd name="T1" fmla="*/ 2147483647 h 243"/>
              <a:gd name="T2" fmla="*/ 2147483647 w 1168"/>
              <a:gd name="T3" fmla="*/ 2147483647 h 243"/>
              <a:gd name="T4" fmla="*/ 0 w 1168"/>
              <a:gd name="T5" fmla="*/ 0 h 243"/>
              <a:gd name="T6" fmla="*/ 0 60000 65536"/>
              <a:gd name="T7" fmla="*/ 0 60000 65536"/>
              <a:gd name="T8" fmla="*/ 0 60000 65536"/>
              <a:gd name="T9" fmla="*/ 0 w 1168"/>
              <a:gd name="T10" fmla="*/ 0 h 243"/>
              <a:gd name="T11" fmla="*/ 1168 w 1168"/>
              <a:gd name="T12" fmla="*/ 243 h 2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8" h="243">
                <a:moveTo>
                  <a:pt x="1168" y="243"/>
                </a:moveTo>
                <a:lnTo>
                  <a:pt x="224" y="243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35" name="Line 51"/>
          <p:cNvSpPr>
            <a:spLocks noChangeShapeType="1"/>
          </p:cNvSpPr>
          <p:nvPr/>
        </p:nvSpPr>
        <p:spPr bwMode="auto">
          <a:xfrm flipH="1">
            <a:off x="5797550" y="4530725"/>
            <a:ext cx="1712913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36" name="Line 52"/>
          <p:cNvSpPr>
            <a:spLocks noChangeShapeType="1"/>
          </p:cNvSpPr>
          <p:nvPr/>
        </p:nvSpPr>
        <p:spPr bwMode="auto">
          <a:xfrm flipH="1">
            <a:off x="6573838" y="3887788"/>
            <a:ext cx="9366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37" name="Freeform 53"/>
          <p:cNvSpPr>
            <a:spLocks/>
          </p:cNvSpPr>
          <p:nvPr/>
        </p:nvSpPr>
        <p:spPr bwMode="auto">
          <a:xfrm>
            <a:off x="4614863" y="3654425"/>
            <a:ext cx="2895600" cy="200025"/>
          </a:xfrm>
          <a:custGeom>
            <a:avLst/>
            <a:gdLst>
              <a:gd name="T0" fmla="*/ 2147483647 w 1658"/>
              <a:gd name="T1" fmla="*/ 0 h 115"/>
              <a:gd name="T2" fmla="*/ 2147483647 w 1658"/>
              <a:gd name="T3" fmla="*/ 0 h 115"/>
              <a:gd name="T4" fmla="*/ 0 w 1658"/>
              <a:gd name="T5" fmla="*/ 2147483647 h 115"/>
              <a:gd name="T6" fmla="*/ 0 60000 65536"/>
              <a:gd name="T7" fmla="*/ 0 60000 65536"/>
              <a:gd name="T8" fmla="*/ 0 60000 65536"/>
              <a:gd name="T9" fmla="*/ 0 w 1658"/>
              <a:gd name="T10" fmla="*/ 0 h 115"/>
              <a:gd name="T11" fmla="*/ 1658 w 1658"/>
              <a:gd name="T12" fmla="*/ 115 h 1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8" h="115">
                <a:moveTo>
                  <a:pt x="1658" y="0"/>
                </a:moveTo>
                <a:lnTo>
                  <a:pt x="165" y="0"/>
                </a:lnTo>
                <a:lnTo>
                  <a:pt x="0" y="115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38" name="Line 54"/>
          <p:cNvSpPr>
            <a:spLocks noChangeShapeType="1"/>
          </p:cNvSpPr>
          <p:nvPr/>
        </p:nvSpPr>
        <p:spPr bwMode="auto">
          <a:xfrm flipH="1">
            <a:off x="5307013" y="3379788"/>
            <a:ext cx="219868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39" name="Freeform 55"/>
          <p:cNvSpPr>
            <a:spLocks/>
          </p:cNvSpPr>
          <p:nvPr/>
        </p:nvSpPr>
        <p:spPr bwMode="auto">
          <a:xfrm>
            <a:off x="5599113" y="2736850"/>
            <a:ext cx="1911350" cy="158750"/>
          </a:xfrm>
          <a:custGeom>
            <a:avLst/>
            <a:gdLst>
              <a:gd name="T0" fmla="*/ 2147483647 w 1094"/>
              <a:gd name="T1" fmla="*/ 2147483647 h 91"/>
              <a:gd name="T2" fmla="*/ 2147483647 w 1094"/>
              <a:gd name="T3" fmla="*/ 2147483647 h 91"/>
              <a:gd name="T4" fmla="*/ 0 w 1094"/>
              <a:gd name="T5" fmla="*/ 0 h 91"/>
              <a:gd name="T6" fmla="*/ 0 60000 65536"/>
              <a:gd name="T7" fmla="*/ 0 60000 65536"/>
              <a:gd name="T8" fmla="*/ 0 60000 65536"/>
              <a:gd name="T9" fmla="*/ 0 w 1094"/>
              <a:gd name="T10" fmla="*/ 0 h 91"/>
              <a:gd name="T11" fmla="*/ 1094 w 1094"/>
              <a:gd name="T12" fmla="*/ 91 h 9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94" h="91">
                <a:moveTo>
                  <a:pt x="1094" y="91"/>
                </a:moveTo>
                <a:lnTo>
                  <a:pt x="150" y="91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40" name="Line 56"/>
          <p:cNvSpPr>
            <a:spLocks noChangeShapeType="1"/>
          </p:cNvSpPr>
          <p:nvPr/>
        </p:nvSpPr>
        <p:spPr bwMode="auto">
          <a:xfrm flipH="1">
            <a:off x="6494463" y="2727325"/>
            <a:ext cx="101600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41" name="Line 57"/>
          <p:cNvSpPr>
            <a:spLocks noChangeShapeType="1"/>
          </p:cNvSpPr>
          <p:nvPr/>
        </p:nvSpPr>
        <p:spPr bwMode="auto">
          <a:xfrm flipH="1">
            <a:off x="6919913" y="2559050"/>
            <a:ext cx="590550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42" name="Line 58"/>
          <p:cNvSpPr>
            <a:spLocks noChangeShapeType="1"/>
          </p:cNvSpPr>
          <p:nvPr/>
        </p:nvSpPr>
        <p:spPr bwMode="auto">
          <a:xfrm flipH="1">
            <a:off x="5083175" y="2279650"/>
            <a:ext cx="2427288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43" name="Line 59"/>
          <p:cNvSpPr>
            <a:spLocks noChangeShapeType="1"/>
          </p:cNvSpPr>
          <p:nvPr/>
        </p:nvSpPr>
        <p:spPr bwMode="auto">
          <a:xfrm flipV="1">
            <a:off x="5140325" y="2274888"/>
            <a:ext cx="458788" cy="4270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44" name="Line 60"/>
          <p:cNvSpPr>
            <a:spLocks noChangeShapeType="1"/>
          </p:cNvSpPr>
          <p:nvPr/>
        </p:nvSpPr>
        <p:spPr bwMode="auto">
          <a:xfrm flipV="1">
            <a:off x="5005388" y="2274888"/>
            <a:ext cx="855662" cy="9032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Fig. 25.6</a:t>
            </a:r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1828800" y="85725"/>
            <a:ext cx="54864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12292" name="Picture 4" descr="sal03717_25_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6363" y="347663"/>
            <a:ext cx="3851275" cy="637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63"/>
          <p:cNvSpPr txBox="1">
            <a:spLocks noChangeArrowheads="1"/>
          </p:cNvSpPr>
          <p:nvPr/>
        </p:nvSpPr>
        <p:spPr bwMode="auto">
          <a:xfrm>
            <a:off x="2874963" y="427038"/>
            <a:ext cx="930275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Names of teeth</a:t>
            </a:r>
          </a:p>
        </p:txBody>
      </p:sp>
      <p:sp>
        <p:nvSpPr>
          <p:cNvPr id="12294" name="Text Box 64"/>
          <p:cNvSpPr txBox="1">
            <a:spLocks noChangeArrowheads="1"/>
          </p:cNvSpPr>
          <p:nvPr/>
        </p:nvSpPr>
        <p:spPr bwMode="auto">
          <a:xfrm>
            <a:off x="5478463" y="414338"/>
            <a:ext cx="9493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Age at eruption</a:t>
            </a:r>
          </a:p>
          <a:p>
            <a:r>
              <a:rPr lang="en-US" sz="900" b="1"/>
              <a:t>      (months)</a:t>
            </a:r>
          </a:p>
        </p:txBody>
      </p:sp>
      <p:sp>
        <p:nvSpPr>
          <p:cNvPr id="12295" name="Text Box 65"/>
          <p:cNvSpPr txBox="1">
            <a:spLocks noChangeArrowheads="1"/>
          </p:cNvSpPr>
          <p:nvPr/>
        </p:nvSpPr>
        <p:spPr bwMode="auto">
          <a:xfrm>
            <a:off x="3389313" y="658813"/>
            <a:ext cx="911225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Central incisor</a:t>
            </a:r>
          </a:p>
        </p:txBody>
      </p:sp>
      <p:sp>
        <p:nvSpPr>
          <p:cNvPr id="12296" name="Text Box 66"/>
          <p:cNvSpPr txBox="1">
            <a:spLocks noChangeArrowheads="1"/>
          </p:cNvSpPr>
          <p:nvPr/>
        </p:nvSpPr>
        <p:spPr bwMode="auto">
          <a:xfrm>
            <a:off x="3052763" y="857250"/>
            <a:ext cx="890587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Lateral incisor</a:t>
            </a:r>
          </a:p>
        </p:txBody>
      </p:sp>
      <p:sp>
        <p:nvSpPr>
          <p:cNvPr id="12297" name="Text Box 67"/>
          <p:cNvSpPr txBox="1">
            <a:spLocks noChangeArrowheads="1"/>
          </p:cNvSpPr>
          <p:nvPr/>
        </p:nvSpPr>
        <p:spPr bwMode="auto">
          <a:xfrm>
            <a:off x="3248025" y="1103313"/>
            <a:ext cx="4826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Canine</a:t>
            </a:r>
          </a:p>
        </p:txBody>
      </p:sp>
      <p:sp>
        <p:nvSpPr>
          <p:cNvPr id="12298" name="Text Box 68"/>
          <p:cNvSpPr txBox="1">
            <a:spLocks noChangeArrowheads="1"/>
          </p:cNvSpPr>
          <p:nvPr/>
        </p:nvSpPr>
        <p:spPr bwMode="auto">
          <a:xfrm>
            <a:off x="2844800" y="1487488"/>
            <a:ext cx="611188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1st molar</a:t>
            </a:r>
          </a:p>
        </p:txBody>
      </p:sp>
      <p:sp>
        <p:nvSpPr>
          <p:cNvPr id="12299" name="Text Box 69"/>
          <p:cNvSpPr txBox="1">
            <a:spLocks noChangeArrowheads="1"/>
          </p:cNvSpPr>
          <p:nvPr/>
        </p:nvSpPr>
        <p:spPr bwMode="auto">
          <a:xfrm>
            <a:off x="2728913" y="1914525"/>
            <a:ext cx="650875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2nd molar</a:t>
            </a:r>
          </a:p>
        </p:txBody>
      </p:sp>
      <p:sp>
        <p:nvSpPr>
          <p:cNvPr id="12300" name="Text Box 70"/>
          <p:cNvSpPr txBox="1">
            <a:spLocks noChangeArrowheads="1"/>
          </p:cNvSpPr>
          <p:nvPr/>
        </p:nvSpPr>
        <p:spPr bwMode="auto">
          <a:xfrm>
            <a:off x="2874963" y="3303588"/>
            <a:ext cx="930275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Names of teeth</a:t>
            </a:r>
          </a:p>
        </p:txBody>
      </p:sp>
      <p:sp>
        <p:nvSpPr>
          <p:cNvPr id="12301" name="Text Box 71"/>
          <p:cNvSpPr txBox="1">
            <a:spLocks noChangeArrowheads="1"/>
          </p:cNvSpPr>
          <p:nvPr/>
        </p:nvSpPr>
        <p:spPr bwMode="auto">
          <a:xfrm>
            <a:off x="5464175" y="3303588"/>
            <a:ext cx="9477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/>
              <a:t>Age at eruption</a:t>
            </a:r>
          </a:p>
          <a:p>
            <a:pPr algn="ctr"/>
            <a:r>
              <a:rPr lang="en-US" sz="900" b="1"/>
              <a:t>    (years)</a:t>
            </a:r>
          </a:p>
        </p:txBody>
      </p:sp>
      <p:sp>
        <p:nvSpPr>
          <p:cNvPr id="12302" name="Text Box 72"/>
          <p:cNvSpPr txBox="1">
            <a:spLocks noChangeArrowheads="1"/>
          </p:cNvSpPr>
          <p:nvPr/>
        </p:nvSpPr>
        <p:spPr bwMode="auto">
          <a:xfrm>
            <a:off x="2667000" y="6592888"/>
            <a:ext cx="1189038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(b) Permanent teeth</a:t>
            </a:r>
          </a:p>
        </p:txBody>
      </p:sp>
      <p:sp>
        <p:nvSpPr>
          <p:cNvPr id="12303" name="Text Box 73"/>
          <p:cNvSpPr txBox="1">
            <a:spLocks noChangeArrowheads="1"/>
          </p:cNvSpPr>
          <p:nvPr/>
        </p:nvSpPr>
        <p:spPr bwMode="auto">
          <a:xfrm>
            <a:off x="5116513" y="658813"/>
            <a:ext cx="287337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6–9</a:t>
            </a:r>
          </a:p>
        </p:txBody>
      </p:sp>
      <p:sp>
        <p:nvSpPr>
          <p:cNvPr id="12304" name="Text Box 74"/>
          <p:cNvSpPr txBox="1">
            <a:spLocks noChangeArrowheads="1"/>
          </p:cNvSpPr>
          <p:nvPr/>
        </p:nvSpPr>
        <p:spPr bwMode="auto">
          <a:xfrm>
            <a:off x="5457825" y="857250"/>
            <a:ext cx="354013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7–11</a:t>
            </a:r>
          </a:p>
        </p:txBody>
      </p:sp>
      <p:sp>
        <p:nvSpPr>
          <p:cNvPr id="12305" name="Text Box 75"/>
          <p:cNvSpPr txBox="1">
            <a:spLocks noChangeArrowheads="1"/>
          </p:cNvSpPr>
          <p:nvPr/>
        </p:nvSpPr>
        <p:spPr bwMode="auto">
          <a:xfrm>
            <a:off x="5651500" y="1095375"/>
            <a:ext cx="417513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16–20</a:t>
            </a:r>
          </a:p>
        </p:txBody>
      </p:sp>
      <p:sp>
        <p:nvSpPr>
          <p:cNvPr id="12306" name="Text Box 76"/>
          <p:cNvSpPr txBox="1">
            <a:spLocks noChangeArrowheads="1"/>
          </p:cNvSpPr>
          <p:nvPr/>
        </p:nvSpPr>
        <p:spPr bwMode="auto">
          <a:xfrm>
            <a:off x="5932488" y="1493838"/>
            <a:ext cx="417512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12–16</a:t>
            </a:r>
          </a:p>
        </p:txBody>
      </p:sp>
      <p:sp>
        <p:nvSpPr>
          <p:cNvPr id="12307" name="Text Box 77"/>
          <p:cNvSpPr txBox="1">
            <a:spLocks noChangeArrowheads="1"/>
          </p:cNvSpPr>
          <p:nvPr/>
        </p:nvSpPr>
        <p:spPr bwMode="auto">
          <a:xfrm>
            <a:off x="6049963" y="1922463"/>
            <a:ext cx="417512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20–26</a:t>
            </a:r>
          </a:p>
        </p:txBody>
      </p:sp>
      <p:sp>
        <p:nvSpPr>
          <p:cNvPr id="12308" name="Text Box 78"/>
          <p:cNvSpPr txBox="1">
            <a:spLocks noChangeArrowheads="1"/>
          </p:cNvSpPr>
          <p:nvPr/>
        </p:nvSpPr>
        <p:spPr bwMode="auto">
          <a:xfrm>
            <a:off x="3505200" y="3575050"/>
            <a:ext cx="911225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Central incisor</a:t>
            </a:r>
          </a:p>
        </p:txBody>
      </p:sp>
      <p:sp>
        <p:nvSpPr>
          <p:cNvPr id="12309" name="Text Box 79"/>
          <p:cNvSpPr txBox="1">
            <a:spLocks noChangeArrowheads="1"/>
          </p:cNvSpPr>
          <p:nvPr/>
        </p:nvSpPr>
        <p:spPr bwMode="auto">
          <a:xfrm>
            <a:off x="3190875" y="3746500"/>
            <a:ext cx="890588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Lateral incisor</a:t>
            </a:r>
          </a:p>
        </p:txBody>
      </p:sp>
      <p:sp>
        <p:nvSpPr>
          <p:cNvPr id="12310" name="Text Box 80"/>
          <p:cNvSpPr txBox="1">
            <a:spLocks noChangeArrowheads="1"/>
          </p:cNvSpPr>
          <p:nvPr/>
        </p:nvSpPr>
        <p:spPr bwMode="auto">
          <a:xfrm>
            <a:off x="5026025" y="3562350"/>
            <a:ext cx="287338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6–8</a:t>
            </a:r>
          </a:p>
        </p:txBody>
      </p:sp>
      <p:sp>
        <p:nvSpPr>
          <p:cNvPr id="12311" name="Text Box 81"/>
          <p:cNvSpPr txBox="1">
            <a:spLocks noChangeArrowheads="1"/>
          </p:cNvSpPr>
          <p:nvPr/>
        </p:nvSpPr>
        <p:spPr bwMode="auto">
          <a:xfrm>
            <a:off x="5362575" y="3743325"/>
            <a:ext cx="287338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7–9</a:t>
            </a:r>
          </a:p>
        </p:txBody>
      </p:sp>
      <p:sp>
        <p:nvSpPr>
          <p:cNvPr id="12312" name="Text Box 82"/>
          <p:cNvSpPr txBox="1">
            <a:spLocks noChangeArrowheads="1"/>
          </p:cNvSpPr>
          <p:nvPr/>
        </p:nvSpPr>
        <p:spPr bwMode="auto">
          <a:xfrm>
            <a:off x="4244975" y="4313238"/>
            <a:ext cx="4826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Canine</a:t>
            </a:r>
          </a:p>
        </p:txBody>
      </p:sp>
      <p:sp>
        <p:nvSpPr>
          <p:cNvPr id="12313" name="Text Box 83"/>
          <p:cNvSpPr txBox="1">
            <a:spLocks noChangeArrowheads="1"/>
          </p:cNvSpPr>
          <p:nvPr/>
        </p:nvSpPr>
        <p:spPr bwMode="auto">
          <a:xfrm>
            <a:off x="3970338" y="4792663"/>
            <a:ext cx="831850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2nd premolar</a:t>
            </a:r>
          </a:p>
        </p:txBody>
      </p:sp>
      <p:sp>
        <p:nvSpPr>
          <p:cNvPr id="12314" name="Text Box 84"/>
          <p:cNvSpPr txBox="1">
            <a:spLocks noChangeArrowheads="1"/>
          </p:cNvSpPr>
          <p:nvPr/>
        </p:nvSpPr>
        <p:spPr bwMode="auto">
          <a:xfrm>
            <a:off x="3902075" y="5168900"/>
            <a:ext cx="61118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1st molar</a:t>
            </a:r>
          </a:p>
        </p:txBody>
      </p:sp>
      <p:sp>
        <p:nvSpPr>
          <p:cNvPr id="12315" name="Text Box 85"/>
          <p:cNvSpPr txBox="1">
            <a:spLocks noChangeArrowheads="1"/>
          </p:cNvSpPr>
          <p:nvPr/>
        </p:nvSpPr>
        <p:spPr bwMode="auto">
          <a:xfrm>
            <a:off x="3824288" y="5543550"/>
            <a:ext cx="650875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2nd molar</a:t>
            </a:r>
          </a:p>
        </p:txBody>
      </p:sp>
      <p:sp>
        <p:nvSpPr>
          <p:cNvPr id="12316" name="Text Box 86"/>
          <p:cNvSpPr txBox="1">
            <a:spLocks noChangeArrowheads="1"/>
          </p:cNvSpPr>
          <p:nvPr/>
        </p:nvSpPr>
        <p:spPr bwMode="auto">
          <a:xfrm>
            <a:off x="3749675" y="5835650"/>
            <a:ext cx="9286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3rd molar</a:t>
            </a:r>
          </a:p>
          <a:p>
            <a:r>
              <a:rPr lang="en-US" sz="900" b="1"/>
              <a:t>(wisdom tooth)</a:t>
            </a:r>
          </a:p>
        </p:txBody>
      </p:sp>
      <p:sp>
        <p:nvSpPr>
          <p:cNvPr id="12317" name="Text Box 87"/>
          <p:cNvSpPr txBox="1">
            <a:spLocks noChangeArrowheads="1"/>
          </p:cNvSpPr>
          <p:nvPr/>
        </p:nvSpPr>
        <p:spPr bwMode="auto">
          <a:xfrm>
            <a:off x="5205413" y="5849938"/>
            <a:ext cx="419100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17–25</a:t>
            </a:r>
          </a:p>
        </p:txBody>
      </p:sp>
      <p:sp>
        <p:nvSpPr>
          <p:cNvPr id="12318" name="Text Box 88"/>
          <p:cNvSpPr txBox="1">
            <a:spLocks noChangeArrowheads="1"/>
          </p:cNvSpPr>
          <p:nvPr/>
        </p:nvSpPr>
        <p:spPr bwMode="auto">
          <a:xfrm>
            <a:off x="5137150" y="5530850"/>
            <a:ext cx="417513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11–13</a:t>
            </a:r>
          </a:p>
        </p:txBody>
      </p:sp>
      <p:sp>
        <p:nvSpPr>
          <p:cNvPr id="12319" name="Text Box 89"/>
          <p:cNvSpPr txBox="1">
            <a:spLocks noChangeArrowheads="1"/>
          </p:cNvSpPr>
          <p:nvPr/>
        </p:nvSpPr>
        <p:spPr bwMode="auto">
          <a:xfrm>
            <a:off x="5167313" y="5168900"/>
            <a:ext cx="288925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6–7</a:t>
            </a:r>
          </a:p>
        </p:txBody>
      </p:sp>
      <p:sp>
        <p:nvSpPr>
          <p:cNvPr id="12320" name="Text Box 90"/>
          <p:cNvSpPr txBox="1">
            <a:spLocks noChangeArrowheads="1"/>
          </p:cNvSpPr>
          <p:nvPr/>
        </p:nvSpPr>
        <p:spPr bwMode="auto">
          <a:xfrm>
            <a:off x="4932363" y="4806950"/>
            <a:ext cx="419100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10–12</a:t>
            </a:r>
          </a:p>
        </p:txBody>
      </p:sp>
      <p:sp>
        <p:nvSpPr>
          <p:cNvPr id="12321" name="Text Box 91"/>
          <p:cNvSpPr txBox="1">
            <a:spLocks noChangeArrowheads="1"/>
          </p:cNvSpPr>
          <p:nvPr/>
        </p:nvSpPr>
        <p:spPr bwMode="auto">
          <a:xfrm>
            <a:off x="4859338" y="4522788"/>
            <a:ext cx="417512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10–12</a:t>
            </a:r>
          </a:p>
        </p:txBody>
      </p:sp>
      <p:sp>
        <p:nvSpPr>
          <p:cNvPr id="12322" name="Text Box 92"/>
          <p:cNvSpPr txBox="1">
            <a:spLocks noChangeArrowheads="1"/>
          </p:cNvSpPr>
          <p:nvPr/>
        </p:nvSpPr>
        <p:spPr bwMode="auto">
          <a:xfrm>
            <a:off x="4106863" y="4532313"/>
            <a:ext cx="793750" cy="13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1st premolar</a:t>
            </a:r>
          </a:p>
        </p:txBody>
      </p:sp>
      <p:sp>
        <p:nvSpPr>
          <p:cNvPr id="12323" name="Text Box 93"/>
          <p:cNvSpPr txBox="1">
            <a:spLocks noChangeArrowheads="1"/>
          </p:cNvSpPr>
          <p:nvPr/>
        </p:nvSpPr>
        <p:spPr bwMode="auto">
          <a:xfrm>
            <a:off x="4795838" y="4308475"/>
            <a:ext cx="352425" cy="13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9–12</a:t>
            </a:r>
          </a:p>
        </p:txBody>
      </p:sp>
      <p:sp>
        <p:nvSpPr>
          <p:cNvPr id="12324" name="TextBox 116"/>
          <p:cNvSpPr txBox="1">
            <a:spLocks noChangeArrowheads="1"/>
          </p:cNvSpPr>
          <p:nvPr/>
        </p:nvSpPr>
        <p:spPr bwMode="auto">
          <a:xfrm>
            <a:off x="2667000" y="2849563"/>
            <a:ext cx="1573213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>
            <a:prstTxWarp prst="textNoShape">
              <a:avLst/>
            </a:prstTxWarp>
            <a:spAutoFit/>
          </a:bodyPr>
          <a:lstStyle/>
          <a:p>
            <a:r>
              <a:rPr lang="en-US" sz="900" b="1"/>
              <a:t>(a) Deciduous (baby) teeth</a:t>
            </a:r>
          </a:p>
        </p:txBody>
      </p:sp>
      <p:sp>
        <p:nvSpPr>
          <p:cNvPr id="162" name="Line 42"/>
          <p:cNvSpPr>
            <a:spLocks noChangeShapeType="1"/>
          </p:cNvSpPr>
          <p:nvPr/>
        </p:nvSpPr>
        <p:spPr bwMode="auto">
          <a:xfrm>
            <a:off x="4081463" y="4370388"/>
            <a:ext cx="146050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3" name="Line 47"/>
          <p:cNvSpPr>
            <a:spLocks noChangeShapeType="1"/>
          </p:cNvSpPr>
          <p:nvPr/>
        </p:nvSpPr>
        <p:spPr bwMode="auto">
          <a:xfrm flipH="1">
            <a:off x="3932238" y="4598988"/>
            <a:ext cx="155575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4" name="Line 43"/>
          <p:cNvSpPr>
            <a:spLocks noChangeShapeType="1"/>
          </p:cNvSpPr>
          <p:nvPr/>
        </p:nvSpPr>
        <p:spPr bwMode="auto">
          <a:xfrm flipH="1">
            <a:off x="3630613" y="5603875"/>
            <a:ext cx="146050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5" name="Line 44"/>
          <p:cNvSpPr>
            <a:spLocks noChangeShapeType="1"/>
          </p:cNvSpPr>
          <p:nvPr/>
        </p:nvSpPr>
        <p:spPr bwMode="auto">
          <a:xfrm flipH="1">
            <a:off x="3565525" y="5911850"/>
            <a:ext cx="153988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6" name="Line 45"/>
          <p:cNvSpPr>
            <a:spLocks noChangeShapeType="1"/>
          </p:cNvSpPr>
          <p:nvPr/>
        </p:nvSpPr>
        <p:spPr bwMode="auto">
          <a:xfrm flipH="1">
            <a:off x="3738563" y="5235575"/>
            <a:ext cx="147637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7" name="Line 46"/>
          <p:cNvSpPr>
            <a:spLocks noChangeShapeType="1"/>
          </p:cNvSpPr>
          <p:nvPr/>
        </p:nvSpPr>
        <p:spPr bwMode="auto">
          <a:xfrm flipH="1">
            <a:off x="3813175" y="4864100"/>
            <a:ext cx="131763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8" name="Freeform 48"/>
          <p:cNvSpPr>
            <a:spLocks/>
          </p:cNvSpPr>
          <p:nvPr/>
        </p:nvSpPr>
        <p:spPr bwMode="auto">
          <a:xfrm>
            <a:off x="4005263" y="3822700"/>
            <a:ext cx="177800" cy="82550"/>
          </a:xfrm>
          <a:custGeom>
            <a:avLst/>
            <a:gdLst>
              <a:gd name="T0" fmla="*/ 2147483647 w 110"/>
              <a:gd name="T1" fmla="*/ 2147483647 h 51"/>
              <a:gd name="T2" fmla="*/ 2147483647 w 110"/>
              <a:gd name="T3" fmla="*/ 0 h 51"/>
              <a:gd name="T4" fmla="*/ 0 w 110"/>
              <a:gd name="T5" fmla="*/ 0 h 51"/>
              <a:gd name="T6" fmla="*/ 0 60000 65536"/>
              <a:gd name="T7" fmla="*/ 0 60000 65536"/>
              <a:gd name="T8" fmla="*/ 0 60000 65536"/>
              <a:gd name="T9" fmla="*/ 0 w 110"/>
              <a:gd name="T10" fmla="*/ 0 h 51"/>
              <a:gd name="T11" fmla="*/ 110 w 110"/>
              <a:gd name="T12" fmla="*/ 51 h 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0" h="51">
                <a:moveTo>
                  <a:pt x="110" y="51"/>
                </a:moveTo>
                <a:lnTo>
                  <a:pt x="61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9" name="Freeform 49"/>
          <p:cNvSpPr>
            <a:spLocks/>
          </p:cNvSpPr>
          <p:nvPr/>
        </p:nvSpPr>
        <p:spPr bwMode="auto">
          <a:xfrm>
            <a:off x="4344988" y="3656013"/>
            <a:ext cx="168275" cy="79375"/>
          </a:xfrm>
          <a:custGeom>
            <a:avLst/>
            <a:gdLst>
              <a:gd name="T0" fmla="*/ 2147483647 w 104"/>
              <a:gd name="T1" fmla="*/ 2147483647 h 49"/>
              <a:gd name="T2" fmla="*/ 2147483647 w 104"/>
              <a:gd name="T3" fmla="*/ 0 h 49"/>
              <a:gd name="T4" fmla="*/ 0 w 104"/>
              <a:gd name="T5" fmla="*/ 0 h 49"/>
              <a:gd name="T6" fmla="*/ 0 60000 65536"/>
              <a:gd name="T7" fmla="*/ 0 60000 65536"/>
              <a:gd name="T8" fmla="*/ 0 60000 65536"/>
              <a:gd name="T9" fmla="*/ 0 w 104"/>
              <a:gd name="T10" fmla="*/ 0 h 49"/>
              <a:gd name="T11" fmla="*/ 104 w 104"/>
              <a:gd name="T12" fmla="*/ 49 h 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49">
                <a:moveTo>
                  <a:pt x="104" y="49"/>
                </a:moveTo>
                <a:lnTo>
                  <a:pt x="59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0" name="Line 50"/>
          <p:cNvSpPr>
            <a:spLocks noChangeShapeType="1"/>
          </p:cNvSpPr>
          <p:nvPr/>
        </p:nvSpPr>
        <p:spPr bwMode="auto">
          <a:xfrm flipH="1">
            <a:off x="5078413" y="4375150"/>
            <a:ext cx="123825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1" name="Line 51"/>
          <p:cNvSpPr>
            <a:spLocks noChangeShapeType="1"/>
          </p:cNvSpPr>
          <p:nvPr/>
        </p:nvSpPr>
        <p:spPr bwMode="auto">
          <a:xfrm>
            <a:off x="5495925" y="5600700"/>
            <a:ext cx="155575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2" name="Line 52"/>
          <p:cNvSpPr>
            <a:spLocks noChangeShapeType="1"/>
          </p:cNvSpPr>
          <p:nvPr/>
        </p:nvSpPr>
        <p:spPr bwMode="auto">
          <a:xfrm>
            <a:off x="5561013" y="5915025"/>
            <a:ext cx="158750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3" name="Line 53"/>
          <p:cNvSpPr>
            <a:spLocks noChangeShapeType="1"/>
          </p:cNvSpPr>
          <p:nvPr/>
        </p:nvSpPr>
        <p:spPr bwMode="auto">
          <a:xfrm>
            <a:off x="5383213" y="5229225"/>
            <a:ext cx="161925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4" name="Line 54"/>
          <p:cNvSpPr>
            <a:spLocks noChangeShapeType="1"/>
          </p:cNvSpPr>
          <p:nvPr/>
        </p:nvSpPr>
        <p:spPr bwMode="auto">
          <a:xfrm>
            <a:off x="5280025" y="4870450"/>
            <a:ext cx="147638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5" name="Line 55"/>
          <p:cNvSpPr>
            <a:spLocks noChangeShapeType="1"/>
          </p:cNvSpPr>
          <p:nvPr/>
        </p:nvSpPr>
        <p:spPr bwMode="auto">
          <a:xfrm>
            <a:off x="5202238" y="4592638"/>
            <a:ext cx="147637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6" name="Freeform 56"/>
          <p:cNvSpPr>
            <a:spLocks/>
          </p:cNvSpPr>
          <p:nvPr/>
        </p:nvSpPr>
        <p:spPr bwMode="auto">
          <a:xfrm>
            <a:off x="5095875" y="3805238"/>
            <a:ext cx="234950" cy="96837"/>
          </a:xfrm>
          <a:custGeom>
            <a:avLst/>
            <a:gdLst>
              <a:gd name="T0" fmla="*/ 0 w 145"/>
              <a:gd name="T1" fmla="*/ 2147483647 h 60"/>
              <a:gd name="T2" fmla="*/ 2147483647 w 145"/>
              <a:gd name="T3" fmla="*/ 0 h 60"/>
              <a:gd name="T4" fmla="*/ 2147483647 w 145"/>
              <a:gd name="T5" fmla="*/ 0 h 60"/>
              <a:gd name="T6" fmla="*/ 0 60000 65536"/>
              <a:gd name="T7" fmla="*/ 0 60000 65536"/>
              <a:gd name="T8" fmla="*/ 0 60000 65536"/>
              <a:gd name="T9" fmla="*/ 0 w 145"/>
              <a:gd name="T10" fmla="*/ 0 h 60"/>
              <a:gd name="T11" fmla="*/ 145 w 145"/>
              <a:gd name="T12" fmla="*/ 60 h 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5" h="60">
                <a:moveTo>
                  <a:pt x="0" y="60"/>
                </a:moveTo>
                <a:lnTo>
                  <a:pt x="51" y="0"/>
                </a:lnTo>
                <a:lnTo>
                  <a:pt x="145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7" name="Freeform 57"/>
          <p:cNvSpPr>
            <a:spLocks/>
          </p:cNvSpPr>
          <p:nvPr/>
        </p:nvSpPr>
        <p:spPr bwMode="auto">
          <a:xfrm>
            <a:off x="4768850" y="3621088"/>
            <a:ext cx="217488" cy="111125"/>
          </a:xfrm>
          <a:custGeom>
            <a:avLst/>
            <a:gdLst>
              <a:gd name="T0" fmla="*/ 0 w 134"/>
              <a:gd name="T1" fmla="*/ 2147483647 h 69"/>
              <a:gd name="T2" fmla="*/ 2147483647 w 134"/>
              <a:gd name="T3" fmla="*/ 0 h 69"/>
              <a:gd name="T4" fmla="*/ 2147483647 w 134"/>
              <a:gd name="T5" fmla="*/ 0 h 69"/>
              <a:gd name="T6" fmla="*/ 0 60000 65536"/>
              <a:gd name="T7" fmla="*/ 0 60000 65536"/>
              <a:gd name="T8" fmla="*/ 0 60000 65536"/>
              <a:gd name="T9" fmla="*/ 0 w 134"/>
              <a:gd name="T10" fmla="*/ 0 h 69"/>
              <a:gd name="T11" fmla="*/ 134 w 134"/>
              <a:gd name="T12" fmla="*/ 69 h 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" h="69">
                <a:moveTo>
                  <a:pt x="0" y="69"/>
                </a:moveTo>
                <a:lnTo>
                  <a:pt x="46" y="0"/>
                </a:lnTo>
                <a:lnTo>
                  <a:pt x="134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8" name="Freeform 16"/>
          <p:cNvSpPr>
            <a:spLocks/>
          </p:cNvSpPr>
          <p:nvPr/>
        </p:nvSpPr>
        <p:spPr bwMode="auto">
          <a:xfrm>
            <a:off x="3305175" y="1993900"/>
            <a:ext cx="209550" cy="79375"/>
          </a:xfrm>
          <a:custGeom>
            <a:avLst/>
            <a:gdLst>
              <a:gd name="T0" fmla="*/ 2147483647 w 129"/>
              <a:gd name="T1" fmla="*/ 2147483647 h 49"/>
              <a:gd name="T2" fmla="*/ 2147483647 w 129"/>
              <a:gd name="T3" fmla="*/ 0 h 49"/>
              <a:gd name="T4" fmla="*/ 0 w 129"/>
              <a:gd name="T5" fmla="*/ 0 h 49"/>
              <a:gd name="T6" fmla="*/ 0 60000 65536"/>
              <a:gd name="T7" fmla="*/ 0 60000 65536"/>
              <a:gd name="T8" fmla="*/ 0 60000 65536"/>
              <a:gd name="T9" fmla="*/ 0 w 129"/>
              <a:gd name="T10" fmla="*/ 0 h 49"/>
              <a:gd name="T11" fmla="*/ 129 w 129"/>
              <a:gd name="T12" fmla="*/ 49 h 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" h="49">
                <a:moveTo>
                  <a:pt x="129" y="49"/>
                </a:moveTo>
                <a:lnTo>
                  <a:pt x="55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9" name="Freeform 21"/>
          <p:cNvSpPr>
            <a:spLocks/>
          </p:cNvSpPr>
          <p:nvPr/>
        </p:nvSpPr>
        <p:spPr bwMode="auto">
          <a:xfrm>
            <a:off x="5695950" y="1989138"/>
            <a:ext cx="320675" cy="111125"/>
          </a:xfrm>
          <a:custGeom>
            <a:avLst/>
            <a:gdLst>
              <a:gd name="T0" fmla="*/ 0 w 198"/>
              <a:gd name="T1" fmla="*/ 2147483647 h 69"/>
              <a:gd name="T2" fmla="*/ 2147483647 w 198"/>
              <a:gd name="T3" fmla="*/ 0 h 69"/>
              <a:gd name="T4" fmla="*/ 2147483647 w 198"/>
              <a:gd name="T5" fmla="*/ 0 h 69"/>
              <a:gd name="T6" fmla="*/ 0 60000 65536"/>
              <a:gd name="T7" fmla="*/ 0 60000 65536"/>
              <a:gd name="T8" fmla="*/ 0 60000 65536"/>
              <a:gd name="T9" fmla="*/ 0 w 198"/>
              <a:gd name="T10" fmla="*/ 0 h 69"/>
              <a:gd name="T11" fmla="*/ 198 w 198"/>
              <a:gd name="T12" fmla="*/ 69 h 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8" h="69">
                <a:moveTo>
                  <a:pt x="0" y="69"/>
                </a:moveTo>
                <a:lnTo>
                  <a:pt x="96" y="0"/>
                </a:lnTo>
                <a:lnTo>
                  <a:pt x="198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0" name="Freeform 22"/>
          <p:cNvSpPr>
            <a:spLocks/>
          </p:cNvSpPr>
          <p:nvPr/>
        </p:nvSpPr>
        <p:spPr bwMode="auto">
          <a:xfrm>
            <a:off x="5607050" y="1562100"/>
            <a:ext cx="307975" cy="111125"/>
          </a:xfrm>
          <a:custGeom>
            <a:avLst/>
            <a:gdLst>
              <a:gd name="T0" fmla="*/ 0 w 190"/>
              <a:gd name="T1" fmla="*/ 2147483647 h 68"/>
              <a:gd name="T2" fmla="*/ 2147483647 w 190"/>
              <a:gd name="T3" fmla="*/ 0 h 68"/>
              <a:gd name="T4" fmla="*/ 2147483647 w 190"/>
              <a:gd name="T5" fmla="*/ 0 h 68"/>
              <a:gd name="T6" fmla="*/ 0 60000 65536"/>
              <a:gd name="T7" fmla="*/ 0 60000 65536"/>
              <a:gd name="T8" fmla="*/ 0 60000 65536"/>
              <a:gd name="T9" fmla="*/ 0 w 190"/>
              <a:gd name="T10" fmla="*/ 0 h 68"/>
              <a:gd name="T11" fmla="*/ 190 w 190"/>
              <a:gd name="T12" fmla="*/ 68 h 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0" h="68">
                <a:moveTo>
                  <a:pt x="0" y="68"/>
                </a:moveTo>
                <a:lnTo>
                  <a:pt x="90" y="0"/>
                </a:lnTo>
                <a:lnTo>
                  <a:pt x="19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1" name="Freeform 23"/>
          <p:cNvSpPr>
            <a:spLocks/>
          </p:cNvSpPr>
          <p:nvPr/>
        </p:nvSpPr>
        <p:spPr bwMode="auto">
          <a:xfrm>
            <a:off x="5376863" y="1166813"/>
            <a:ext cx="255587" cy="96837"/>
          </a:xfrm>
          <a:custGeom>
            <a:avLst/>
            <a:gdLst>
              <a:gd name="T0" fmla="*/ 0 w 158"/>
              <a:gd name="T1" fmla="*/ 2147483647 h 60"/>
              <a:gd name="T2" fmla="*/ 2147483647 w 158"/>
              <a:gd name="T3" fmla="*/ 0 h 60"/>
              <a:gd name="T4" fmla="*/ 2147483647 w 158"/>
              <a:gd name="T5" fmla="*/ 0 h 60"/>
              <a:gd name="T6" fmla="*/ 0 60000 65536"/>
              <a:gd name="T7" fmla="*/ 0 60000 65536"/>
              <a:gd name="T8" fmla="*/ 0 60000 65536"/>
              <a:gd name="T9" fmla="*/ 0 w 158"/>
              <a:gd name="T10" fmla="*/ 0 h 60"/>
              <a:gd name="T11" fmla="*/ 158 w 158"/>
              <a:gd name="T12" fmla="*/ 60 h 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" h="60">
                <a:moveTo>
                  <a:pt x="0" y="60"/>
                </a:moveTo>
                <a:lnTo>
                  <a:pt x="58" y="0"/>
                </a:lnTo>
                <a:lnTo>
                  <a:pt x="158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2" name="Freeform 24"/>
          <p:cNvSpPr>
            <a:spLocks/>
          </p:cNvSpPr>
          <p:nvPr/>
        </p:nvSpPr>
        <p:spPr bwMode="auto">
          <a:xfrm>
            <a:off x="5135563" y="922338"/>
            <a:ext cx="285750" cy="146050"/>
          </a:xfrm>
          <a:custGeom>
            <a:avLst/>
            <a:gdLst>
              <a:gd name="T0" fmla="*/ 0 w 176"/>
              <a:gd name="T1" fmla="*/ 2147483647 h 90"/>
              <a:gd name="T2" fmla="*/ 2147483647 w 176"/>
              <a:gd name="T3" fmla="*/ 0 h 90"/>
              <a:gd name="T4" fmla="*/ 2147483647 w 176"/>
              <a:gd name="T5" fmla="*/ 0 h 90"/>
              <a:gd name="T6" fmla="*/ 0 60000 65536"/>
              <a:gd name="T7" fmla="*/ 0 60000 65536"/>
              <a:gd name="T8" fmla="*/ 0 60000 65536"/>
              <a:gd name="T9" fmla="*/ 0 w 176"/>
              <a:gd name="T10" fmla="*/ 0 h 90"/>
              <a:gd name="T11" fmla="*/ 176 w 176"/>
              <a:gd name="T12" fmla="*/ 90 h 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6" h="90">
                <a:moveTo>
                  <a:pt x="0" y="90"/>
                </a:moveTo>
                <a:lnTo>
                  <a:pt x="76" y="0"/>
                </a:lnTo>
                <a:lnTo>
                  <a:pt x="176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3" name="Freeform 17"/>
          <p:cNvSpPr>
            <a:spLocks/>
          </p:cNvSpPr>
          <p:nvPr/>
        </p:nvSpPr>
        <p:spPr bwMode="auto">
          <a:xfrm>
            <a:off x="3384550" y="1570038"/>
            <a:ext cx="231775" cy="87312"/>
          </a:xfrm>
          <a:custGeom>
            <a:avLst/>
            <a:gdLst>
              <a:gd name="T0" fmla="*/ 2147483647 w 143"/>
              <a:gd name="T1" fmla="*/ 2147483647 h 54"/>
              <a:gd name="T2" fmla="*/ 2147483647 w 143"/>
              <a:gd name="T3" fmla="*/ 0 h 54"/>
              <a:gd name="T4" fmla="*/ 0 w 143"/>
              <a:gd name="T5" fmla="*/ 0 h 54"/>
              <a:gd name="T6" fmla="*/ 0 60000 65536"/>
              <a:gd name="T7" fmla="*/ 0 60000 65536"/>
              <a:gd name="T8" fmla="*/ 0 60000 65536"/>
              <a:gd name="T9" fmla="*/ 0 w 143"/>
              <a:gd name="T10" fmla="*/ 0 h 54"/>
              <a:gd name="T11" fmla="*/ 143 w 143"/>
              <a:gd name="T12" fmla="*/ 54 h 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3" h="54">
                <a:moveTo>
                  <a:pt x="143" y="54"/>
                </a:moveTo>
                <a:lnTo>
                  <a:pt x="67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4" name="Freeform 18"/>
          <p:cNvSpPr>
            <a:spLocks/>
          </p:cNvSpPr>
          <p:nvPr/>
        </p:nvSpPr>
        <p:spPr bwMode="auto">
          <a:xfrm>
            <a:off x="3673475" y="1181100"/>
            <a:ext cx="206375" cy="106363"/>
          </a:xfrm>
          <a:custGeom>
            <a:avLst/>
            <a:gdLst>
              <a:gd name="T0" fmla="*/ 2147483647 w 128"/>
              <a:gd name="T1" fmla="*/ 2147483647 h 65"/>
              <a:gd name="T2" fmla="*/ 2147483647 w 128"/>
              <a:gd name="T3" fmla="*/ 0 h 65"/>
              <a:gd name="T4" fmla="*/ 0 w 128"/>
              <a:gd name="T5" fmla="*/ 0 h 65"/>
              <a:gd name="T6" fmla="*/ 0 60000 65536"/>
              <a:gd name="T7" fmla="*/ 0 60000 65536"/>
              <a:gd name="T8" fmla="*/ 0 60000 65536"/>
              <a:gd name="T9" fmla="*/ 0 w 128"/>
              <a:gd name="T10" fmla="*/ 0 h 65"/>
              <a:gd name="T11" fmla="*/ 128 w 128"/>
              <a:gd name="T12" fmla="*/ 65 h 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8" h="65">
                <a:moveTo>
                  <a:pt x="128" y="65"/>
                </a:moveTo>
                <a:lnTo>
                  <a:pt x="65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5" name="Freeform 19"/>
          <p:cNvSpPr>
            <a:spLocks/>
          </p:cNvSpPr>
          <p:nvPr/>
        </p:nvSpPr>
        <p:spPr bwMode="auto">
          <a:xfrm>
            <a:off x="3873500" y="939800"/>
            <a:ext cx="215900" cy="128588"/>
          </a:xfrm>
          <a:custGeom>
            <a:avLst/>
            <a:gdLst>
              <a:gd name="T0" fmla="*/ 2147483647 w 133"/>
              <a:gd name="T1" fmla="*/ 2147483647 h 79"/>
              <a:gd name="T2" fmla="*/ 2147483647 w 133"/>
              <a:gd name="T3" fmla="*/ 0 h 79"/>
              <a:gd name="T4" fmla="*/ 0 w 133"/>
              <a:gd name="T5" fmla="*/ 0 h 79"/>
              <a:gd name="T6" fmla="*/ 0 60000 65536"/>
              <a:gd name="T7" fmla="*/ 0 60000 65536"/>
              <a:gd name="T8" fmla="*/ 0 60000 65536"/>
              <a:gd name="T9" fmla="*/ 0 w 133"/>
              <a:gd name="T10" fmla="*/ 0 h 79"/>
              <a:gd name="T11" fmla="*/ 133 w 133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3" h="79">
                <a:moveTo>
                  <a:pt x="133" y="79"/>
                </a:moveTo>
                <a:lnTo>
                  <a:pt x="57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6" name="Freeform 20"/>
          <p:cNvSpPr>
            <a:spLocks/>
          </p:cNvSpPr>
          <p:nvPr/>
        </p:nvSpPr>
        <p:spPr bwMode="auto">
          <a:xfrm>
            <a:off x="4222750" y="741363"/>
            <a:ext cx="190500" cy="149225"/>
          </a:xfrm>
          <a:custGeom>
            <a:avLst/>
            <a:gdLst>
              <a:gd name="T0" fmla="*/ 2147483647 w 118"/>
              <a:gd name="T1" fmla="*/ 2147483647 h 92"/>
              <a:gd name="T2" fmla="*/ 2147483647 w 118"/>
              <a:gd name="T3" fmla="*/ 0 h 92"/>
              <a:gd name="T4" fmla="*/ 0 w 118"/>
              <a:gd name="T5" fmla="*/ 0 h 92"/>
              <a:gd name="T6" fmla="*/ 0 60000 65536"/>
              <a:gd name="T7" fmla="*/ 0 60000 65536"/>
              <a:gd name="T8" fmla="*/ 0 60000 65536"/>
              <a:gd name="T9" fmla="*/ 0 w 118"/>
              <a:gd name="T10" fmla="*/ 0 h 92"/>
              <a:gd name="T11" fmla="*/ 118 w 118"/>
              <a:gd name="T12" fmla="*/ 92 h 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8" h="92">
                <a:moveTo>
                  <a:pt x="118" y="92"/>
                </a:moveTo>
                <a:lnTo>
                  <a:pt x="51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7" name="Freeform 25"/>
          <p:cNvSpPr>
            <a:spLocks/>
          </p:cNvSpPr>
          <p:nvPr/>
        </p:nvSpPr>
        <p:spPr bwMode="auto">
          <a:xfrm>
            <a:off x="4835525" y="725488"/>
            <a:ext cx="250825" cy="165100"/>
          </a:xfrm>
          <a:custGeom>
            <a:avLst/>
            <a:gdLst>
              <a:gd name="T0" fmla="*/ 0 w 155"/>
              <a:gd name="T1" fmla="*/ 2147483647 h 102"/>
              <a:gd name="T2" fmla="*/ 2147483647 w 155"/>
              <a:gd name="T3" fmla="*/ 0 h 102"/>
              <a:gd name="T4" fmla="*/ 2147483647 w 155"/>
              <a:gd name="T5" fmla="*/ 0 h 102"/>
              <a:gd name="T6" fmla="*/ 0 60000 65536"/>
              <a:gd name="T7" fmla="*/ 0 60000 65536"/>
              <a:gd name="T8" fmla="*/ 0 60000 65536"/>
              <a:gd name="T9" fmla="*/ 0 w 155"/>
              <a:gd name="T10" fmla="*/ 0 h 102"/>
              <a:gd name="T11" fmla="*/ 155 w 155"/>
              <a:gd name="T12" fmla="*/ 102 h 1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5" h="102">
                <a:moveTo>
                  <a:pt x="0" y="102"/>
                </a:moveTo>
                <a:lnTo>
                  <a:pt x="62" y="0"/>
                </a:lnTo>
                <a:lnTo>
                  <a:pt x="155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351" name="Line 42"/>
          <p:cNvSpPr>
            <a:spLocks noChangeShapeType="1"/>
          </p:cNvSpPr>
          <p:nvPr/>
        </p:nvSpPr>
        <p:spPr bwMode="auto">
          <a:xfrm>
            <a:off x="4081463" y="4370388"/>
            <a:ext cx="146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2" name="Line 47"/>
          <p:cNvSpPr>
            <a:spLocks noChangeShapeType="1"/>
          </p:cNvSpPr>
          <p:nvPr/>
        </p:nvSpPr>
        <p:spPr bwMode="auto">
          <a:xfrm flipH="1">
            <a:off x="3932238" y="4598988"/>
            <a:ext cx="1555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3" name="Line 43"/>
          <p:cNvSpPr>
            <a:spLocks noChangeShapeType="1"/>
          </p:cNvSpPr>
          <p:nvPr/>
        </p:nvSpPr>
        <p:spPr bwMode="auto">
          <a:xfrm flipH="1">
            <a:off x="3630613" y="5603875"/>
            <a:ext cx="1460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4" name="Line 44"/>
          <p:cNvSpPr>
            <a:spLocks noChangeShapeType="1"/>
          </p:cNvSpPr>
          <p:nvPr/>
        </p:nvSpPr>
        <p:spPr bwMode="auto">
          <a:xfrm flipH="1">
            <a:off x="3565525" y="5911850"/>
            <a:ext cx="1539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5" name="Line 45"/>
          <p:cNvSpPr>
            <a:spLocks noChangeShapeType="1"/>
          </p:cNvSpPr>
          <p:nvPr/>
        </p:nvSpPr>
        <p:spPr bwMode="auto">
          <a:xfrm flipH="1">
            <a:off x="3738563" y="5235575"/>
            <a:ext cx="1476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6" name="Line 46"/>
          <p:cNvSpPr>
            <a:spLocks noChangeShapeType="1"/>
          </p:cNvSpPr>
          <p:nvPr/>
        </p:nvSpPr>
        <p:spPr bwMode="auto">
          <a:xfrm flipH="1">
            <a:off x="3813175" y="4864100"/>
            <a:ext cx="1317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7" name="Freeform 48"/>
          <p:cNvSpPr>
            <a:spLocks/>
          </p:cNvSpPr>
          <p:nvPr/>
        </p:nvSpPr>
        <p:spPr bwMode="auto">
          <a:xfrm>
            <a:off x="4005263" y="3822700"/>
            <a:ext cx="177800" cy="82550"/>
          </a:xfrm>
          <a:custGeom>
            <a:avLst/>
            <a:gdLst>
              <a:gd name="T0" fmla="*/ 2147483647 w 110"/>
              <a:gd name="T1" fmla="*/ 2147483647 h 51"/>
              <a:gd name="T2" fmla="*/ 2147483647 w 110"/>
              <a:gd name="T3" fmla="*/ 0 h 51"/>
              <a:gd name="T4" fmla="*/ 0 w 110"/>
              <a:gd name="T5" fmla="*/ 0 h 51"/>
              <a:gd name="T6" fmla="*/ 0 60000 65536"/>
              <a:gd name="T7" fmla="*/ 0 60000 65536"/>
              <a:gd name="T8" fmla="*/ 0 60000 65536"/>
              <a:gd name="T9" fmla="*/ 0 w 110"/>
              <a:gd name="T10" fmla="*/ 0 h 51"/>
              <a:gd name="T11" fmla="*/ 110 w 110"/>
              <a:gd name="T12" fmla="*/ 51 h 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0" h="51">
                <a:moveTo>
                  <a:pt x="110" y="51"/>
                </a:moveTo>
                <a:lnTo>
                  <a:pt x="61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8" name="Freeform 49"/>
          <p:cNvSpPr>
            <a:spLocks/>
          </p:cNvSpPr>
          <p:nvPr/>
        </p:nvSpPr>
        <p:spPr bwMode="auto">
          <a:xfrm>
            <a:off x="4344988" y="3656013"/>
            <a:ext cx="168275" cy="79375"/>
          </a:xfrm>
          <a:custGeom>
            <a:avLst/>
            <a:gdLst>
              <a:gd name="T0" fmla="*/ 2147483647 w 104"/>
              <a:gd name="T1" fmla="*/ 2147483647 h 49"/>
              <a:gd name="T2" fmla="*/ 2147483647 w 104"/>
              <a:gd name="T3" fmla="*/ 0 h 49"/>
              <a:gd name="T4" fmla="*/ 0 w 104"/>
              <a:gd name="T5" fmla="*/ 0 h 49"/>
              <a:gd name="T6" fmla="*/ 0 60000 65536"/>
              <a:gd name="T7" fmla="*/ 0 60000 65536"/>
              <a:gd name="T8" fmla="*/ 0 60000 65536"/>
              <a:gd name="T9" fmla="*/ 0 w 104"/>
              <a:gd name="T10" fmla="*/ 0 h 49"/>
              <a:gd name="T11" fmla="*/ 104 w 104"/>
              <a:gd name="T12" fmla="*/ 49 h 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" h="49">
                <a:moveTo>
                  <a:pt x="104" y="49"/>
                </a:moveTo>
                <a:lnTo>
                  <a:pt x="59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9" name="Line 50"/>
          <p:cNvSpPr>
            <a:spLocks noChangeShapeType="1"/>
          </p:cNvSpPr>
          <p:nvPr/>
        </p:nvSpPr>
        <p:spPr bwMode="auto">
          <a:xfrm flipH="1">
            <a:off x="5078413" y="4375150"/>
            <a:ext cx="1238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0" name="Line 51"/>
          <p:cNvSpPr>
            <a:spLocks noChangeShapeType="1"/>
          </p:cNvSpPr>
          <p:nvPr/>
        </p:nvSpPr>
        <p:spPr bwMode="auto">
          <a:xfrm>
            <a:off x="5495925" y="5600700"/>
            <a:ext cx="1555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1" name="Line 52"/>
          <p:cNvSpPr>
            <a:spLocks noChangeShapeType="1"/>
          </p:cNvSpPr>
          <p:nvPr/>
        </p:nvSpPr>
        <p:spPr bwMode="auto">
          <a:xfrm>
            <a:off x="5561013" y="5915025"/>
            <a:ext cx="1587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2" name="Line 53"/>
          <p:cNvSpPr>
            <a:spLocks noChangeShapeType="1"/>
          </p:cNvSpPr>
          <p:nvPr/>
        </p:nvSpPr>
        <p:spPr bwMode="auto">
          <a:xfrm>
            <a:off x="5383213" y="5229225"/>
            <a:ext cx="161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3" name="Line 54"/>
          <p:cNvSpPr>
            <a:spLocks noChangeShapeType="1"/>
          </p:cNvSpPr>
          <p:nvPr/>
        </p:nvSpPr>
        <p:spPr bwMode="auto">
          <a:xfrm>
            <a:off x="5280025" y="4870450"/>
            <a:ext cx="1476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4" name="Line 55"/>
          <p:cNvSpPr>
            <a:spLocks noChangeShapeType="1"/>
          </p:cNvSpPr>
          <p:nvPr/>
        </p:nvSpPr>
        <p:spPr bwMode="auto">
          <a:xfrm>
            <a:off x="5202238" y="4592638"/>
            <a:ext cx="1476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5" name="Freeform 56"/>
          <p:cNvSpPr>
            <a:spLocks/>
          </p:cNvSpPr>
          <p:nvPr/>
        </p:nvSpPr>
        <p:spPr bwMode="auto">
          <a:xfrm>
            <a:off x="5095875" y="3805238"/>
            <a:ext cx="234950" cy="96837"/>
          </a:xfrm>
          <a:custGeom>
            <a:avLst/>
            <a:gdLst>
              <a:gd name="T0" fmla="*/ 0 w 145"/>
              <a:gd name="T1" fmla="*/ 2147483647 h 60"/>
              <a:gd name="T2" fmla="*/ 2147483647 w 145"/>
              <a:gd name="T3" fmla="*/ 0 h 60"/>
              <a:gd name="T4" fmla="*/ 2147483647 w 145"/>
              <a:gd name="T5" fmla="*/ 0 h 60"/>
              <a:gd name="T6" fmla="*/ 0 60000 65536"/>
              <a:gd name="T7" fmla="*/ 0 60000 65536"/>
              <a:gd name="T8" fmla="*/ 0 60000 65536"/>
              <a:gd name="T9" fmla="*/ 0 w 145"/>
              <a:gd name="T10" fmla="*/ 0 h 60"/>
              <a:gd name="T11" fmla="*/ 145 w 145"/>
              <a:gd name="T12" fmla="*/ 60 h 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5" h="60">
                <a:moveTo>
                  <a:pt x="0" y="60"/>
                </a:moveTo>
                <a:lnTo>
                  <a:pt x="51" y="0"/>
                </a:lnTo>
                <a:lnTo>
                  <a:pt x="145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6" name="Freeform 57"/>
          <p:cNvSpPr>
            <a:spLocks/>
          </p:cNvSpPr>
          <p:nvPr/>
        </p:nvSpPr>
        <p:spPr bwMode="auto">
          <a:xfrm>
            <a:off x="4768850" y="3621088"/>
            <a:ext cx="217488" cy="111125"/>
          </a:xfrm>
          <a:custGeom>
            <a:avLst/>
            <a:gdLst>
              <a:gd name="T0" fmla="*/ 0 w 134"/>
              <a:gd name="T1" fmla="*/ 2147483647 h 69"/>
              <a:gd name="T2" fmla="*/ 2147483647 w 134"/>
              <a:gd name="T3" fmla="*/ 0 h 69"/>
              <a:gd name="T4" fmla="*/ 2147483647 w 134"/>
              <a:gd name="T5" fmla="*/ 0 h 69"/>
              <a:gd name="T6" fmla="*/ 0 60000 65536"/>
              <a:gd name="T7" fmla="*/ 0 60000 65536"/>
              <a:gd name="T8" fmla="*/ 0 60000 65536"/>
              <a:gd name="T9" fmla="*/ 0 w 134"/>
              <a:gd name="T10" fmla="*/ 0 h 69"/>
              <a:gd name="T11" fmla="*/ 134 w 134"/>
              <a:gd name="T12" fmla="*/ 69 h 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" h="69">
                <a:moveTo>
                  <a:pt x="0" y="69"/>
                </a:moveTo>
                <a:lnTo>
                  <a:pt x="46" y="0"/>
                </a:lnTo>
                <a:lnTo>
                  <a:pt x="134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7" name="Freeform 16"/>
          <p:cNvSpPr>
            <a:spLocks/>
          </p:cNvSpPr>
          <p:nvPr/>
        </p:nvSpPr>
        <p:spPr bwMode="auto">
          <a:xfrm>
            <a:off x="3305175" y="1993900"/>
            <a:ext cx="209550" cy="79375"/>
          </a:xfrm>
          <a:custGeom>
            <a:avLst/>
            <a:gdLst>
              <a:gd name="T0" fmla="*/ 2147483647 w 129"/>
              <a:gd name="T1" fmla="*/ 2147483647 h 49"/>
              <a:gd name="T2" fmla="*/ 2147483647 w 129"/>
              <a:gd name="T3" fmla="*/ 0 h 49"/>
              <a:gd name="T4" fmla="*/ 0 w 129"/>
              <a:gd name="T5" fmla="*/ 0 h 49"/>
              <a:gd name="T6" fmla="*/ 0 60000 65536"/>
              <a:gd name="T7" fmla="*/ 0 60000 65536"/>
              <a:gd name="T8" fmla="*/ 0 60000 65536"/>
              <a:gd name="T9" fmla="*/ 0 w 129"/>
              <a:gd name="T10" fmla="*/ 0 h 49"/>
              <a:gd name="T11" fmla="*/ 129 w 129"/>
              <a:gd name="T12" fmla="*/ 49 h 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" h="49">
                <a:moveTo>
                  <a:pt x="129" y="49"/>
                </a:moveTo>
                <a:lnTo>
                  <a:pt x="55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8" name="Freeform 21"/>
          <p:cNvSpPr>
            <a:spLocks/>
          </p:cNvSpPr>
          <p:nvPr/>
        </p:nvSpPr>
        <p:spPr bwMode="auto">
          <a:xfrm>
            <a:off x="5695950" y="1989138"/>
            <a:ext cx="320675" cy="111125"/>
          </a:xfrm>
          <a:custGeom>
            <a:avLst/>
            <a:gdLst>
              <a:gd name="T0" fmla="*/ 0 w 198"/>
              <a:gd name="T1" fmla="*/ 2147483647 h 69"/>
              <a:gd name="T2" fmla="*/ 2147483647 w 198"/>
              <a:gd name="T3" fmla="*/ 0 h 69"/>
              <a:gd name="T4" fmla="*/ 2147483647 w 198"/>
              <a:gd name="T5" fmla="*/ 0 h 69"/>
              <a:gd name="T6" fmla="*/ 0 60000 65536"/>
              <a:gd name="T7" fmla="*/ 0 60000 65536"/>
              <a:gd name="T8" fmla="*/ 0 60000 65536"/>
              <a:gd name="T9" fmla="*/ 0 w 198"/>
              <a:gd name="T10" fmla="*/ 0 h 69"/>
              <a:gd name="T11" fmla="*/ 198 w 198"/>
              <a:gd name="T12" fmla="*/ 69 h 6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8" h="69">
                <a:moveTo>
                  <a:pt x="0" y="69"/>
                </a:moveTo>
                <a:lnTo>
                  <a:pt x="96" y="0"/>
                </a:lnTo>
                <a:lnTo>
                  <a:pt x="198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9" name="Freeform 22"/>
          <p:cNvSpPr>
            <a:spLocks/>
          </p:cNvSpPr>
          <p:nvPr/>
        </p:nvSpPr>
        <p:spPr bwMode="auto">
          <a:xfrm>
            <a:off x="5607050" y="1562100"/>
            <a:ext cx="307975" cy="111125"/>
          </a:xfrm>
          <a:custGeom>
            <a:avLst/>
            <a:gdLst>
              <a:gd name="T0" fmla="*/ 0 w 190"/>
              <a:gd name="T1" fmla="*/ 2147483647 h 68"/>
              <a:gd name="T2" fmla="*/ 2147483647 w 190"/>
              <a:gd name="T3" fmla="*/ 0 h 68"/>
              <a:gd name="T4" fmla="*/ 2147483647 w 190"/>
              <a:gd name="T5" fmla="*/ 0 h 68"/>
              <a:gd name="T6" fmla="*/ 0 60000 65536"/>
              <a:gd name="T7" fmla="*/ 0 60000 65536"/>
              <a:gd name="T8" fmla="*/ 0 60000 65536"/>
              <a:gd name="T9" fmla="*/ 0 w 190"/>
              <a:gd name="T10" fmla="*/ 0 h 68"/>
              <a:gd name="T11" fmla="*/ 190 w 190"/>
              <a:gd name="T12" fmla="*/ 68 h 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0" h="68">
                <a:moveTo>
                  <a:pt x="0" y="68"/>
                </a:moveTo>
                <a:lnTo>
                  <a:pt x="90" y="0"/>
                </a:lnTo>
                <a:lnTo>
                  <a:pt x="19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70" name="Freeform 23"/>
          <p:cNvSpPr>
            <a:spLocks/>
          </p:cNvSpPr>
          <p:nvPr/>
        </p:nvSpPr>
        <p:spPr bwMode="auto">
          <a:xfrm>
            <a:off x="5376863" y="1166813"/>
            <a:ext cx="255587" cy="96837"/>
          </a:xfrm>
          <a:custGeom>
            <a:avLst/>
            <a:gdLst>
              <a:gd name="T0" fmla="*/ 0 w 158"/>
              <a:gd name="T1" fmla="*/ 2147483647 h 60"/>
              <a:gd name="T2" fmla="*/ 2147483647 w 158"/>
              <a:gd name="T3" fmla="*/ 0 h 60"/>
              <a:gd name="T4" fmla="*/ 2147483647 w 158"/>
              <a:gd name="T5" fmla="*/ 0 h 60"/>
              <a:gd name="T6" fmla="*/ 0 60000 65536"/>
              <a:gd name="T7" fmla="*/ 0 60000 65536"/>
              <a:gd name="T8" fmla="*/ 0 60000 65536"/>
              <a:gd name="T9" fmla="*/ 0 w 158"/>
              <a:gd name="T10" fmla="*/ 0 h 60"/>
              <a:gd name="T11" fmla="*/ 158 w 158"/>
              <a:gd name="T12" fmla="*/ 60 h 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" h="60">
                <a:moveTo>
                  <a:pt x="0" y="60"/>
                </a:moveTo>
                <a:lnTo>
                  <a:pt x="58" y="0"/>
                </a:lnTo>
                <a:lnTo>
                  <a:pt x="158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71" name="Freeform 24"/>
          <p:cNvSpPr>
            <a:spLocks/>
          </p:cNvSpPr>
          <p:nvPr/>
        </p:nvSpPr>
        <p:spPr bwMode="auto">
          <a:xfrm>
            <a:off x="5135563" y="922338"/>
            <a:ext cx="285750" cy="146050"/>
          </a:xfrm>
          <a:custGeom>
            <a:avLst/>
            <a:gdLst>
              <a:gd name="T0" fmla="*/ 0 w 176"/>
              <a:gd name="T1" fmla="*/ 2147483647 h 90"/>
              <a:gd name="T2" fmla="*/ 2147483647 w 176"/>
              <a:gd name="T3" fmla="*/ 0 h 90"/>
              <a:gd name="T4" fmla="*/ 2147483647 w 176"/>
              <a:gd name="T5" fmla="*/ 0 h 90"/>
              <a:gd name="T6" fmla="*/ 0 60000 65536"/>
              <a:gd name="T7" fmla="*/ 0 60000 65536"/>
              <a:gd name="T8" fmla="*/ 0 60000 65536"/>
              <a:gd name="T9" fmla="*/ 0 w 176"/>
              <a:gd name="T10" fmla="*/ 0 h 90"/>
              <a:gd name="T11" fmla="*/ 176 w 176"/>
              <a:gd name="T12" fmla="*/ 90 h 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6" h="90">
                <a:moveTo>
                  <a:pt x="0" y="90"/>
                </a:moveTo>
                <a:lnTo>
                  <a:pt x="76" y="0"/>
                </a:lnTo>
                <a:lnTo>
                  <a:pt x="176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72" name="Freeform 17"/>
          <p:cNvSpPr>
            <a:spLocks/>
          </p:cNvSpPr>
          <p:nvPr/>
        </p:nvSpPr>
        <p:spPr bwMode="auto">
          <a:xfrm>
            <a:off x="3384550" y="1570038"/>
            <a:ext cx="231775" cy="87312"/>
          </a:xfrm>
          <a:custGeom>
            <a:avLst/>
            <a:gdLst>
              <a:gd name="T0" fmla="*/ 2147483647 w 143"/>
              <a:gd name="T1" fmla="*/ 2147483647 h 54"/>
              <a:gd name="T2" fmla="*/ 2147483647 w 143"/>
              <a:gd name="T3" fmla="*/ 0 h 54"/>
              <a:gd name="T4" fmla="*/ 0 w 143"/>
              <a:gd name="T5" fmla="*/ 0 h 54"/>
              <a:gd name="T6" fmla="*/ 0 60000 65536"/>
              <a:gd name="T7" fmla="*/ 0 60000 65536"/>
              <a:gd name="T8" fmla="*/ 0 60000 65536"/>
              <a:gd name="T9" fmla="*/ 0 w 143"/>
              <a:gd name="T10" fmla="*/ 0 h 54"/>
              <a:gd name="T11" fmla="*/ 143 w 143"/>
              <a:gd name="T12" fmla="*/ 54 h 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3" h="54">
                <a:moveTo>
                  <a:pt x="143" y="54"/>
                </a:moveTo>
                <a:lnTo>
                  <a:pt x="67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73" name="Freeform 18"/>
          <p:cNvSpPr>
            <a:spLocks/>
          </p:cNvSpPr>
          <p:nvPr/>
        </p:nvSpPr>
        <p:spPr bwMode="auto">
          <a:xfrm>
            <a:off x="3673475" y="1181100"/>
            <a:ext cx="206375" cy="106363"/>
          </a:xfrm>
          <a:custGeom>
            <a:avLst/>
            <a:gdLst>
              <a:gd name="T0" fmla="*/ 2147483647 w 128"/>
              <a:gd name="T1" fmla="*/ 2147483647 h 65"/>
              <a:gd name="T2" fmla="*/ 2147483647 w 128"/>
              <a:gd name="T3" fmla="*/ 0 h 65"/>
              <a:gd name="T4" fmla="*/ 0 w 128"/>
              <a:gd name="T5" fmla="*/ 0 h 65"/>
              <a:gd name="T6" fmla="*/ 0 60000 65536"/>
              <a:gd name="T7" fmla="*/ 0 60000 65536"/>
              <a:gd name="T8" fmla="*/ 0 60000 65536"/>
              <a:gd name="T9" fmla="*/ 0 w 128"/>
              <a:gd name="T10" fmla="*/ 0 h 65"/>
              <a:gd name="T11" fmla="*/ 128 w 128"/>
              <a:gd name="T12" fmla="*/ 65 h 6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8" h="65">
                <a:moveTo>
                  <a:pt x="128" y="65"/>
                </a:moveTo>
                <a:lnTo>
                  <a:pt x="65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74" name="Freeform 19"/>
          <p:cNvSpPr>
            <a:spLocks/>
          </p:cNvSpPr>
          <p:nvPr/>
        </p:nvSpPr>
        <p:spPr bwMode="auto">
          <a:xfrm>
            <a:off x="3873500" y="939800"/>
            <a:ext cx="215900" cy="128588"/>
          </a:xfrm>
          <a:custGeom>
            <a:avLst/>
            <a:gdLst>
              <a:gd name="T0" fmla="*/ 2147483647 w 133"/>
              <a:gd name="T1" fmla="*/ 2147483647 h 79"/>
              <a:gd name="T2" fmla="*/ 2147483647 w 133"/>
              <a:gd name="T3" fmla="*/ 0 h 79"/>
              <a:gd name="T4" fmla="*/ 0 w 133"/>
              <a:gd name="T5" fmla="*/ 0 h 79"/>
              <a:gd name="T6" fmla="*/ 0 60000 65536"/>
              <a:gd name="T7" fmla="*/ 0 60000 65536"/>
              <a:gd name="T8" fmla="*/ 0 60000 65536"/>
              <a:gd name="T9" fmla="*/ 0 w 133"/>
              <a:gd name="T10" fmla="*/ 0 h 79"/>
              <a:gd name="T11" fmla="*/ 133 w 133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3" h="79">
                <a:moveTo>
                  <a:pt x="133" y="79"/>
                </a:moveTo>
                <a:lnTo>
                  <a:pt x="57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75" name="Freeform 20"/>
          <p:cNvSpPr>
            <a:spLocks/>
          </p:cNvSpPr>
          <p:nvPr/>
        </p:nvSpPr>
        <p:spPr bwMode="auto">
          <a:xfrm>
            <a:off x="4222750" y="741363"/>
            <a:ext cx="190500" cy="149225"/>
          </a:xfrm>
          <a:custGeom>
            <a:avLst/>
            <a:gdLst>
              <a:gd name="T0" fmla="*/ 2147483647 w 118"/>
              <a:gd name="T1" fmla="*/ 2147483647 h 92"/>
              <a:gd name="T2" fmla="*/ 2147483647 w 118"/>
              <a:gd name="T3" fmla="*/ 0 h 92"/>
              <a:gd name="T4" fmla="*/ 0 w 118"/>
              <a:gd name="T5" fmla="*/ 0 h 92"/>
              <a:gd name="T6" fmla="*/ 0 60000 65536"/>
              <a:gd name="T7" fmla="*/ 0 60000 65536"/>
              <a:gd name="T8" fmla="*/ 0 60000 65536"/>
              <a:gd name="T9" fmla="*/ 0 w 118"/>
              <a:gd name="T10" fmla="*/ 0 h 92"/>
              <a:gd name="T11" fmla="*/ 118 w 118"/>
              <a:gd name="T12" fmla="*/ 92 h 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8" h="92">
                <a:moveTo>
                  <a:pt x="118" y="92"/>
                </a:moveTo>
                <a:lnTo>
                  <a:pt x="51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76" name="Freeform 25"/>
          <p:cNvSpPr>
            <a:spLocks/>
          </p:cNvSpPr>
          <p:nvPr/>
        </p:nvSpPr>
        <p:spPr bwMode="auto">
          <a:xfrm>
            <a:off x="4835525" y="725488"/>
            <a:ext cx="250825" cy="165100"/>
          </a:xfrm>
          <a:custGeom>
            <a:avLst/>
            <a:gdLst>
              <a:gd name="T0" fmla="*/ 0 w 155"/>
              <a:gd name="T1" fmla="*/ 2147483647 h 102"/>
              <a:gd name="T2" fmla="*/ 2147483647 w 155"/>
              <a:gd name="T3" fmla="*/ 0 h 102"/>
              <a:gd name="T4" fmla="*/ 2147483647 w 155"/>
              <a:gd name="T5" fmla="*/ 0 h 102"/>
              <a:gd name="T6" fmla="*/ 0 60000 65536"/>
              <a:gd name="T7" fmla="*/ 0 60000 65536"/>
              <a:gd name="T8" fmla="*/ 0 60000 65536"/>
              <a:gd name="T9" fmla="*/ 0 w 155"/>
              <a:gd name="T10" fmla="*/ 0 h 102"/>
              <a:gd name="T11" fmla="*/ 155 w 155"/>
              <a:gd name="T12" fmla="*/ 102 h 1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5" h="102">
                <a:moveTo>
                  <a:pt x="0" y="102"/>
                </a:moveTo>
                <a:lnTo>
                  <a:pt x="62" y="0"/>
                </a:lnTo>
                <a:lnTo>
                  <a:pt x="155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Fig. 25.7</a:t>
            </a:r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1828800" y="111125"/>
            <a:ext cx="54864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pic>
        <p:nvPicPr>
          <p:cNvPr id="13316" name="Picture 4" descr="sal03717_25_07"/>
          <p:cNvPicPr>
            <a:picLocks noChangeAspect="1" noChangeArrowheads="1"/>
          </p:cNvPicPr>
          <p:nvPr/>
        </p:nvPicPr>
        <p:blipFill>
          <a:blip r:embed="rId3"/>
          <a:srcRect l="12930" t="3835" r="16466" b="3983"/>
          <a:stretch>
            <a:fillRect/>
          </a:stretch>
        </p:blipFill>
        <p:spPr bwMode="auto">
          <a:xfrm>
            <a:off x="2705100" y="303213"/>
            <a:ext cx="3905250" cy="63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Freeform 16"/>
          <p:cNvSpPr>
            <a:spLocks/>
          </p:cNvSpPr>
          <p:nvPr/>
        </p:nvSpPr>
        <p:spPr bwMode="auto">
          <a:xfrm>
            <a:off x="3184525" y="2184400"/>
            <a:ext cx="425450" cy="142875"/>
          </a:xfrm>
          <a:custGeom>
            <a:avLst/>
            <a:gdLst>
              <a:gd name="T0" fmla="*/ 0 w 279"/>
              <a:gd name="T1" fmla="*/ 0 h 83"/>
              <a:gd name="T2" fmla="*/ 2147483647 w 279"/>
              <a:gd name="T3" fmla="*/ 0 h 83"/>
              <a:gd name="T4" fmla="*/ 2147483647 w 279"/>
              <a:gd name="T5" fmla="*/ 2147483647 h 83"/>
              <a:gd name="T6" fmla="*/ 0 60000 65536"/>
              <a:gd name="T7" fmla="*/ 0 60000 65536"/>
              <a:gd name="T8" fmla="*/ 0 60000 65536"/>
              <a:gd name="T9" fmla="*/ 0 w 279"/>
              <a:gd name="T10" fmla="*/ 0 h 83"/>
              <a:gd name="T11" fmla="*/ 279 w 279"/>
              <a:gd name="T12" fmla="*/ 83 h 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9" h="83">
                <a:moveTo>
                  <a:pt x="0" y="0"/>
                </a:moveTo>
                <a:lnTo>
                  <a:pt x="146" y="0"/>
                </a:lnTo>
                <a:lnTo>
                  <a:pt x="279" y="83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8" name="Freeform 17"/>
          <p:cNvSpPr>
            <a:spLocks/>
          </p:cNvSpPr>
          <p:nvPr/>
        </p:nvSpPr>
        <p:spPr bwMode="auto">
          <a:xfrm>
            <a:off x="6378575" y="631825"/>
            <a:ext cx="84138" cy="1747838"/>
          </a:xfrm>
          <a:custGeom>
            <a:avLst/>
            <a:gdLst>
              <a:gd name="T0" fmla="*/ 0 w 49"/>
              <a:gd name="T1" fmla="*/ 0 h 1019"/>
              <a:gd name="T2" fmla="*/ 2147483647 w 49"/>
              <a:gd name="T3" fmla="*/ 0 h 1019"/>
              <a:gd name="T4" fmla="*/ 2147483647 w 49"/>
              <a:gd name="T5" fmla="*/ 2147483647 h 1019"/>
              <a:gd name="T6" fmla="*/ 2147483647 w 49"/>
              <a:gd name="T7" fmla="*/ 2147483647 h 1019"/>
              <a:gd name="T8" fmla="*/ 0 60000 65536"/>
              <a:gd name="T9" fmla="*/ 0 60000 65536"/>
              <a:gd name="T10" fmla="*/ 0 60000 65536"/>
              <a:gd name="T11" fmla="*/ 0 60000 65536"/>
              <a:gd name="T12" fmla="*/ 0 w 49"/>
              <a:gd name="T13" fmla="*/ 0 h 1019"/>
              <a:gd name="T14" fmla="*/ 49 w 49"/>
              <a:gd name="T15" fmla="*/ 1019 h 101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9" h="1019">
                <a:moveTo>
                  <a:pt x="0" y="0"/>
                </a:moveTo>
                <a:lnTo>
                  <a:pt x="49" y="0"/>
                </a:lnTo>
                <a:lnTo>
                  <a:pt x="49" y="1019"/>
                </a:lnTo>
                <a:lnTo>
                  <a:pt x="2" y="1019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9" name="Freeform 18"/>
          <p:cNvSpPr>
            <a:spLocks/>
          </p:cNvSpPr>
          <p:nvPr/>
        </p:nvSpPr>
        <p:spPr bwMode="auto">
          <a:xfrm>
            <a:off x="6378575" y="2533650"/>
            <a:ext cx="80963" cy="3052763"/>
          </a:xfrm>
          <a:custGeom>
            <a:avLst/>
            <a:gdLst>
              <a:gd name="T0" fmla="*/ 0 w 47"/>
              <a:gd name="T1" fmla="*/ 0 h 1781"/>
              <a:gd name="T2" fmla="*/ 2147483647 w 47"/>
              <a:gd name="T3" fmla="*/ 0 h 1781"/>
              <a:gd name="T4" fmla="*/ 2147483647 w 47"/>
              <a:gd name="T5" fmla="*/ 2147483647 h 1781"/>
              <a:gd name="T6" fmla="*/ 2147483647 w 47"/>
              <a:gd name="T7" fmla="*/ 2147483647 h 1781"/>
              <a:gd name="T8" fmla="*/ 0 60000 65536"/>
              <a:gd name="T9" fmla="*/ 0 60000 65536"/>
              <a:gd name="T10" fmla="*/ 0 60000 65536"/>
              <a:gd name="T11" fmla="*/ 0 60000 65536"/>
              <a:gd name="T12" fmla="*/ 0 w 47"/>
              <a:gd name="T13" fmla="*/ 0 h 1781"/>
              <a:gd name="T14" fmla="*/ 47 w 47"/>
              <a:gd name="T15" fmla="*/ 1781 h 17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7" h="1781">
                <a:moveTo>
                  <a:pt x="0" y="0"/>
                </a:moveTo>
                <a:lnTo>
                  <a:pt x="47" y="0"/>
                </a:lnTo>
                <a:lnTo>
                  <a:pt x="47" y="1781"/>
                </a:lnTo>
                <a:lnTo>
                  <a:pt x="5" y="1781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0" name="Line 19"/>
          <p:cNvSpPr>
            <a:spLocks noChangeShapeType="1"/>
          </p:cNvSpPr>
          <p:nvPr/>
        </p:nvSpPr>
        <p:spPr bwMode="auto">
          <a:xfrm>
            <a:off x="6464300" y="4059238"/>
            <a:ext cx="1952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1" name="Line 20"/>
          <p:cNvSpPr>
            <a:spLocks noChangeShapeType="1"/>
          </p:cNvSpPr>
          <p:nvPr/>
        </p:nvSpPr>
        <p:spPr bwMode="auto">
          <a:xfrm>
            <a:off x="6462713" y="1506538"/>
            <a:ext cx="1968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2" name="Freeform 21"/>
          <p:cNvSpPr>
            <a:spLocks/>
          </p:cNvSpPr>
          <p:nvPr/>
        </p:nvSpPr>
        <p:spPr bwMode="auto">
          <a:xfrm>
            <a:off x="3363913" y="2397125"/>
            <a:ext cx="76200" cy="250825"/>
          </a:xfrm>
          <a:custGeom>
            <a:avLst/>
            <a:gdLst>
              <a:gd name="T0" fmla="*/ 2147483647 w 45"/>
              <a:gd name="T1" fmla="*/ 2147483647 h 146"/>
              <a:gd name="T2" fmla="*/ 0 w 45"/>
              <a:gd name="T3" fmla="*/ 2147483647 h 146"/>
              <a:gd name="T4" fmla="*/ 0 w 45"/>
              <a:gd name="T5" fmla="*/ 0 h 146"/>
              <a:gd name="T6" fmla="*/ 2147483647 w 45"/>
              <a:gd name="T7" fmla="*/ 0 h 146"/>
              <a:gd name="T8" fmla="*/ 0 60000 65536"/>
              <a:gd name="T9" fmla="*/ 0 60000 65536"/>
              <a:gd name="T10" fmla="*/ 0 60000 65536"/>
              <a:gd name="T11" fmla="*/ 0 60000 65536"/>
              <a:gd name="T12" fmla="*/ 0 w 45"/>
              <a:gd name="T13" fmla="*/ 0 h 146"/>
              <a:gd name="T14" fmla="*/ 45 w 45"/>
              <a:gd name="T15" fmla="*/ 146 h 1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" h="146">
                <a:moveTo>
                  <a:pt x="45" y="146"/>
                </a:moveTo>
                <a:lnTo>
                  <a:pt x="0" y="146"/>
                </a:lnTo>
                <a:lnTo>
                  <a:pt x="0" y="0"/>
                </a:lnTo>
                <a:lnTo>
                  <a:pt x="45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3" name="Text Box 22"/>
          <p:cNvSpPr txBox="1">
            <a:spLocks noChangeArrowheads="1"/>
          </p:cNvSpPr>
          <p:nvPr/>
        </p:nvSpPr>
        <p:spPr bwMode="auto">
          <a:xfrm>
            <a:off x="6719888" y="1398588"/>
            <a:ext cx="64928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Crown</a:t>
            </a:r>
          </a:p>
        </p:txBody>
      </p:sp>
      <p:sp>
        <p:nvSpPr>
          <p:cNvPr id="13324" name="Text Box 23"/>
          <p:cNvSpPr txBox="1">
            <a:spLocks noChangeArrowheads="1"/>
          </p:cNvSpPr>
          <p:nvPr/>
        </p:nvSpPr>
        <p:spPr bwMode="auto">
          <a:xfrm>
            <a:off x="6719888" y="2351088"/>
            <a:ext cx="519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Neck</a:t>
            </a:r>
          </a:p>
        </p:txBody>
      </p:sp>
      <p:sp>
        <p:nvSpPr>
          <p:cNvPr id="13325" name="Text Box 24"/>
          <p:cNvSpPr txBox="1">
            <a:spLocks noChangeArrowheads="1"/>
          </p:cNvSpPr>
          <p:nvPr/>
        </p:nvSpPr>
        <p:spPr bwMode="auto">
          <a:xfrm>
            <a:off x="6719888" y="3956050"/>
            <a:ext cx="4984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Root</a:t>
            </a:r>
          </a:p>
        </p:txBody>
      </p:sp>
      <p:sp>
        <p:nvSpPr>
          <p:cNvPr id="13326" name="Text Box 25"/>
          <p:cNvSpPr txBox="1">
            <a:spLocks noChangeArrowheads="1"/>
          </p:cNvSpPr>
          <p:nvPr/>
        </p:nvSpPr>
        <p:spPr bwMode="auto">
          <a:xfrm>
            <a:off x="1841500" y="954088"/>
            <a:ext cx="7302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Enamel</a:t>
            </a:r>
          </a:p>
        </p:txBody>
      </p:sp>
      <p:sp>
        <p:nvSpPr>
          <p:cNvPr id="13327" name="Text Box 26"/>
          <p:cNvSpPr txBox="1">
            <a:spLocks noChangeArrowheads="1"/>
          </p:cNvSpPr>
          <p:nvPr/>
        </p:nvSpPr>
        <p:spPr bwMode="auto">
          <a:xfrm>
            <a:off x="1841500" y="1436688"/>
            <a:ext cx="6492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Dentin</a:t>
            </a:r>
          </a:p>
        </p:txBody>
      </p:sp>
      <p:sp>
        <p:nvSpPr>
          <p:cNvPr id="13328" name="Text Box 27"/>
          <p:cNvSpPr txBox="1">
            <a:spLocks noChangeArrowheads="1"/>
          </p:cNvSpPr>
          <p:nvPr/>
        </p:nvSpPr>
        <p:spPr bwMode="auto">
          <a:xfrm>
            <a:off x="1841500" y="5880100"/>
            <a:ext cx="10271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Artery,</a:t>
            </a:r>
          </a:p>
          <a:p>
            <a:r>
              <a:rPr lang="en-US" sz="1400" b="1"/>
              <a:t>nerve, vein</a:t>
            </a:r>
          </a:p>
        </p:txBody>
      </p:sp>
      <p:sp>
        <p:nvSpPr>
          <p:cNvPr id="13329" name="Text Box 28"/>
          <p:cNvSpPr txBox="1">
            <a:spLocks noChangeArrowheads="1"/>
          </p:cNvSpPr>
          <p:nvPr/>
        </p:nvSpPr>
        <p:spPr bwMode="auto">
          <a:xfrm>
            <a:off x="1841500" y="5372100"/>
            <a:ext cx="800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Apical</a:t>
            </a:r>
          </a:p>
          <a:p>
            <a:r>
              <a:rPr lang="en-US" sz="1400" b="1"/>
              <a:t>foramen</a:t>
            </a:r>
          </a:p>
        </p:txBody>
      </p:sp>
      <p:sp>
        <p:nvSpPr>
          <p:cNvPr id="13330" name="Text Box 29"/>
          <p:cNvSpPr txBox="1">
            <a:spLocks noChangeArrowheads="1"/>
          </p:cNvSpPr>
          <p:nvPr/>
        </p:nvSpPr>
        <p:spPr bwMode="auto">
          <a:xfrm>
            <a:off x="1841500" y="3970338"/>
            <a:ext cx="1019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Cementum</a:t>
            </a:r>
          </a:p>
        </p:txBody>
      </p:sp>
      <p:sp>
        <p:nvSpPr>
          <p:cNvPr id="13331" name="Text Box 30"/>
          <p:cNvSpPr txBox="1">
            <a:spLocks noChangeArrowheads="1"/>
          </p:cNvSpPr>
          <p:nvPr/>
        </p:nvSpPr>
        <p:spPr bwMode="auto">
          <a:xfrm>
            <a:off x="1841500" y="3633788"/>
            <a:ext cx="10064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Root canal</a:t>
            </a:r>
          </a:p>
        </p:txBody>
      </p:sp>
      <p:sp>
        <p:nvSpPr>
          <p:cNvPr id="13332" name="Text Box 31"/>
          <p:cNvSpPr txBox="1">
            <a:spLocks noChangeArrowheads="1"/>
          </p:cNvSpPr>
          <p:nvPr/>
        </p:nvSpPr>
        <p:spPr bwMode="auto">
          <a:xfrm>
            <a:off x="1841500" y="3119438"/>
            <a:ext cx="1076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Periodontal</a:t>
            </a:r>
          </a:p>
          <a:p>
            <a:r>
              <a:rPr lang="en-US" sz="1400" b="1"/>
              <a:t>ligament</a:t>
            </a:r>
          </a:p>
        </p:txBody>
      </p:sp>
      <p:sp>
        <p:nvSpPr>
          <p:cNvPr id="13333" name="Text Box 32"/>
          <p:cNvSpPr txBox="1">
            <a:spLocks noChangeArrowheads="1"/>
          </p:cNvSpPr>
          <p:nvPr/>
        </p:nvSpPr>
        <p:spPr bwMode="auto">
          <a:xfrm>
            <a:off x="1835150" y="2806700"/>
            <a:ext cx="12763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Alveolar bone</a:t>
            </a:r>
          </a:p>
        </p:txBody>
      </p:sp>
      <p:sp>
        <p:nvSpPr>
          <p:cNvPr id="13334" name="Text Box 33"/>
          <p:cNvSpPr txBox="1">
            <a:spLocks noChangeArrowheads="1"/>
          </p:cNvSpPr>
          <p:nvPr/>
        </p:nvSpPr>
        <p:spPr bwMode="auto">
          <a:xfrm>
            <a:off x="1841500" y="2397125"/>
            <a:ext cx="7477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Gingiva</a:t>
            </a:r>
          </a:p>
        </p:txBody>
      </p:sp>
      <p:sp>
        <p:nvSpPr>
          <p:cNvPr id="13335" name="Text Box 34"/>
          <p:cNvSpPr txBox="1">
            <a:spLocks noChangeArrowheads="1"/>
          </p:cNvSpPr>
          <p:nvPr/>
        </p:nvSpPr>
        <p:spPr bwMode="auto">
          <a:xfrm>
            <a:off x="1841500" y="2074863"/>
            <a:ext cx="14128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Gingival sulcus</a:t>
            </a:r>
          </a:p>
        </p:txBody>
      </p:sp>
      <p:sp>
        <p:nvSpPr>
          <p:cNvPr id="13336" name="Text Box 35"/>
          <p:cNvSpPr txBox="1">
            <a:spLocks noChangeArrowheads="1"/>
          </p:cNvSpPr>
          <p:nvPr/>
        </p:nvSpPr>
        <p:spPr bwMode="auto">
          <a:xfrm>
            <a:off x="1841500" y="1733550"/>
            <a:ext cx="16716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Pulp in pulp cavity</a:t>
            </a:r>
          </a:p>
        </p:txBody>
      </p:sp>
      <p:sp>
        <p:nvSpPr>
          <p:cNvPr id="13337" name="Line 36"/>
          <p:cNvSpPr>
            <a:spLocks noChangeShapeType="1"/>
          </p:cNvSpPr>
          <p:nvPr/>
        </p:nvSpPr>
        <p:spPr bwMode="auto">
          <a:xfrm>
            <a:off x="2532063" y="2524125"/>
            <a:ext cx="8318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8" name="Line 37"/>
          <p:cNvSpPr>
            <a:spLocks noChangeShapeType="1"/>
          </p:cNvSpPr>
          <p:nvPr/>
        </p:nvSpPr>
        <p:spPr bwMode="auto">
          <a:xfrm>
            <a:off x="5659438" y="2459038"/>
            <a:ext cx="10017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9" name="Line 38"/>
          <p:cNvSpPr>
            <a:spLocks noChangeShapeType="1"/>
          </p:cNvSpPr>
          <p:nvPr/>
        </p:nvSpPr>
        <p:spPr bwMode="auto">
          <a:xfrm>
            <a:off x="2532063" y="1062038"/>
            <a:ext cx="20574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40" name="Line 39"/>
          <p:cNvSpPr>
            <a:spLocks noChangeShapeType="1"/>
          </p:cNvSpPr>
          <p:nvPr/>
        </p:nvSpPr>
        <p:spPr bwMode="auto">
          <a:xfrm>
            <a:off x="2463800" y="1555750"/>
            <a:ext cx="215265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41" name="Line 40"/>
          <p:cNvSpPr>
            <a:spLocks noChangeShapeType="1"/>
          </p:cNvSpPr>
          <p:nvPr/>
        </p:nvSpPr>
        <p:spPr bwMode="auto">
          <a:xfrm>
            <a:off x="3457575" y="1849438"/>
            <a:ext cx="773113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42" name="Line 41"/>
          <p:cNvSpPr>
            <a:spLocks noChangeShapeType="1"/>
          </p:cNvSpPr>
          <p:nvPr/>
        </p:nvSpPr>
        <p:spPr bwMode="auto">
          <a:xfrm>
            <a:off x="2884488" y="3240088"/>
            <a:ext cx="858837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43" name="Line 42"/>
          <p:cNvSpPr>
            <a:spLocks noChangeShapeType="1"/>
          </p:cNvSpPr>
          <p:nvPr/>
        </p:nvSpPr>
        <p:spPr bwMode="auto">
          <a:xfrm>
            <a:off x="2787650" y="3751263"/>
            <a:ext cx="1157288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44" name="Line 43"/>
          <p:cNvSpPr>
            <a:spLocks noChangeShapeType="1"/>
          </p:cNvSpPr>
          <p:nvPr/>
        </p:nvSpPr>
        <p:spPr bwMode="auto">
          <a:xfrm>
            <a:off x="2806700" y="4095750"/>
            <a:ext cx="93345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45" name="Line 44"/>
          <p:cNvSpPr>
            <a:spLocks noChangeShapeType="1"/>
          </p:cNvSpPr>
          <p:nvPr/>
        </p:nvSpPr>
        <p:spPr bwMode="auto">
          <a:xfrm>
            <a:off x="2482850" y="5491163"/>
            <a:ext cx="1481138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46" name="Freeform 45"/>
          <p:cNvSpPr>
            <a:spLocks/>
          </p:cNvSpPr>
          <p:nvPr/>
        </p:nvSpPr>
        <p:spPr bwMode="auto">
          <a:xfrm>
            <a:off x="2462213" y="5864225"/>
            <a:ext cx="1550987" cy="139700"/>
          </a:xfrm>
          <a:custGeom>
            <a:avLst/>
            <a:gdLst>
              <a:gd name="T0" fmla="*/ 0 w 855"/>
              <a:gd name="T1" fmla="*/ 2147483647 h 81"/>
              <a:gd name="T2" fmla="*/ 2147483647 w 855"/>
              <a:gd name="T3" fmla="*/ 2147483647 h 81"/>
              <a:gd name="T4" fmla="*/ 2147483647 w 855"/>
              <a:gd name="T5" fmla="*/ 0 h 81"/>
              <a:gd name="T6" fmla="*/ 0 60000 65536"/>
              <a:gd name="T7" fmla="*/ 0 60000 65536"/>
              <a:gd name="T8" fmla="*/ 0 60000 65536"/>
              <a:gd name="T9" fmla="*/ 0 w 855"/>
              <a:gd name="T10" fmla="*/ 0 h 81"/>
              <a:gd name="T11" fmla="*/ 855 w 855"/>
              <a:gd name="T12" fmla="*/ 81 h 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55" h="81">
                <a:moveTo>
                  <a:pt x="0" y="81"/>
                </a:moveTo>
                <a:lnTo>
                  <a:pt x="855" y="81"/>
                </a:lnTo>
                <a:lnTo>
                  <a:pt x="855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47" name="Freeform 47"/>
          <p:cNvSpPr>
            <a:spLocks/>
          </p:cNvSpPr>
          <p:nvPr/>
        </p:nvSpPr>
        <p:spPr bwMode="auto">
          <a:xfrm>
            <a:off x="3960813" y="5561013"/>
            <a:ext cx="111125" cy="304800"/>
          </a:xfrm>
          <a:custGeom>
            <a:avLst/>
            <a:gdLst>
              <a:gd name="T0" fmla="*/ 0 w 65"/>
              <a:gd name="T1" fmla="*/ 0 h 178"/>
              <a:gd name="T2" fmla="*/ 0 w 65"/>
              <a:gd name="T3" fmla="*/ 2147483647 h 178"/>
              <a:gd name="T4" fmla="*/ 2147483647 w 65"/>
              <a:gd name="T5" fmla="*/ 2147483647 h 178"/>
              <a:gd name="T6" fmla="*/ 2147483647 w 65"/>
              <a:gd name="T7" fmla="*/ 0 h 178"/>
              <a:gd name="T8" fmla="*/ 0 60000 65536"/>
              <a:gd name="T9" fmla="*/ 0 60000 65536"/>
              <a:gd name="T10" fmla="*/ 0 60000 65536"/>
              <a:gd name="T11" fmla="*/ 0 60000 65536"/>
              <a:gd name="T12" fmla="*/ 0 w 65"/>
              <a:gd name="T13" fmla="*/ 0 h 178"/>
              <a:gd name="T14" fmla="*/ 65 w 65"/>
              <a:gd name="T15" fmla="*/ 178 h 1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" h="178">
                <a:moveTo>
                  <a:pt x="0" y="0"/>
                </a:moveTo>
                <a:lnTo>
                  <a:pt x="0" y="178"/>
                </a:lnTo>
                <a:lnTo>
                  <a:pt x="65" y="178"/>
                </a:lnTo>
                <a:lnTo>
                  <a:pt x="65" y="0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48" name="Line 38"/>
          <p:cNvSpPr>
            <a:spLocks noChangeShapeType="1"/>
          </p:cNvSpPr>
          <p:nvPr/>
        </p:nvSpPr>
        <p:spPr bwMode="auto">
          <a:xfrm>
            <a:off x="2532063" y="1062038"/>
            <a:ext cx="20574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49" name="Line 39"/>
          <p:cNvSpPr>
            <a:spLocks noChangeShapeType="1"/>
          </p:cNvSpPr>
          <p:nvPr/>
        </p:nvSpPr>
        <p:spPr bwMode="auto">
          <a:xfrm>
            <a:off x="2463800" y="1555750"/>
            <a:ext cx="21526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50" name="Line 40"/>
          <p:cNvSpPr>
            <a:spLocks noChangeShapeType="1"/>
          </p:cNvSpPr>
          <p:nvPr/>
        </p:nvSpPr>
        <p:spPr bwMode="auto">
          <a:xfrm>
            <a:off x="3457575" y="1849438"/>
            <a:ext cx="7731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51" name="Line 41"/>
          <p:cNvSpPr>
            <a:spLocks noChangeShapeType="1"/>
          </p:cNvSpPr>
          <p:nvPr/>
        </p:nvSpPr>
        <p:spPr bwMode="auto">
          <a:xfrm>
            <a:off x="2884488" y="3240088"/>
            <a:ext cx="8588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52" name="Line 42"/>
          <p:cNvSpPr>
            <a:spLocks noChangeShapeType="1"/>
          </p:cNvSpPr>
          <p:nvPr/>
        </p:nvSpPr>
        <p:spPr bwMode="auto">
          <a:xfrm>
            <a:off x="2787650" y="3751263"/>
            <a:ext cx="115728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53" name="Line 43"/>
          <p:cNvSpPr>
            <a:spLocks noChangeShapeType="1"/>
          </p:cNvSpPr>
          <p:nvPr/>
        </p:nvSpPr>
        <p:spPr bwMode="auto">
          <a:xfrm>
            <a:off x="2806700" y="4095750"/>
            <a:ext cx="9334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54" name="Line 44"/>
          <p:cNvSpPr>
            <a:spLocks noChangeShapeType="1"/>
          </p:cNvSpPr>
          <p:nvPr/>
        </p:nvSpPr>
        <p:spPr bwMode="auto">
          <a:xfrm>
            <a:off x="2482850" y="5491163"/>
            <a:ext cx="14811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55" name="Freeform 45"/>
          <p:cNvSpPr>
            <a:spLocks/>
          </p:cNvSpPr>
          <p:nvPr/>
        </p:nvSpPr>
        <p:spPr bwMode="auto">
          <a:xfrm>
            <a:off x="2462213" y="5864225"/>
            <a:ext cx="1550987" cy="139700"/>
          </a:xfrm>
          <a:custGeom>
            <a:avLst/>
            <a:gdLst>
              <a:gd name="T0" fmla="*/ 0 w 855"/>
              <a:gd name="T1" fmla="*/ 2147483647 h 81"/>
              <a:gd name="T2" fmla="*/ 2147483647 w 855"/>
              <a:gd name="T3" fmla="*/ 2147483647 h 81"/>
              <a:gd name="T4" fmla="*/ 2147483647 w 855"/>
              <a:gd name="T5" fmla="*/ 0 h 81"/>
              <a:gd name="T6" fmla="*/ 0 60000 65536"/>
              <a:gd name="T7" fmla="*/ 0 60000 65536"/>
              <a:gd name="T8" fmla="*/ 0 60000 65536"/>
              <a:gd name="T9" fmla="*/ 0 w 855"/>
              <a:gd name="T10" fmla="*/ 0 h 81"/>
              <a:gd name="T11" fmla="*/ 855 w 855"/>
              <a:gd name="T12" fmla="*/ 81 h 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55" h="81">
                <a:moveTo>
                  <a:pt x="0" y="81"/>
                </a:moveTo>
                <a:lnTo>
                  <a:pt x="855" y="81"/>
                </a:lnTo>
                <a:lnTo>
                  <a:pt x="855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56" name="Freeform 47"/>
          <p:cNvSpPr>
            <a:spLocks/>
          </p:cNvSpPr>
          <p:nvPr/>
        </p:nvSpPr>
        <p:spPr bwMode="auto">
          <a:xfrm>
            <a:off x="3960813" y="5561013"/>
            <a:ext cx="111125" cy="304800"/>
          </a:xfrm>
          <a:custGeom>
            <a:avLst/>
            <a:gdLst>
              <a:gd name="T0" fmla="*/ 0 w 65"/>
              <a:gd name="T1" fmla="*/ 0 h 178"/>
              <a:gd name="T2" fmla="*/ 0 w 65"/>
              <a:gd name="T3" fmla="*/ 2147483647 h 178"/>
              <a:gd name="T4" fmla="*/ 2147483647 w 65"/>
              <a:gd name="T5" fmla="*/ 2147483647 h 178"/>
              <a:gd name="T6" fmla="*/ 2147483647 w 65"/>
              <a:gd name="T7" fmla="*/ 0 h 178"/>
              <a:gd name="T8" fmla="*/ 0 60000 65536"/>
              <a:gd name="T9" fmla="*/ 0 60000 65536"/>
              <a:gd name="T10" fmla="*/ 0 60000 65536"/>
              <a:gd name="T11" fmla="*/ 0 60000 65536"/>
              <a:gd name="T12" fmla="*/ 0 w 65"/>
              <a:gd name="T13" fmla="*/ 0 h 178"/>
              <a:gd name="T14" fmla="*/ 65 w 65"/>
              <a:gd name="T15" fmla="*/ 178 h 17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" h="178">
                <a:moveTo>
                  <a:pt x="0" y="0"/>
                </a:moveTo>
                <a:lnTo>
                  <a:pt x="0" y="178"/>
                </a:lnTo>
                <a:lnTo>
                  <a:pt x="65" y="178"/>
                </a:lnTo>
                <a:lnTo>
                  <a:pt x="65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57" name="Line 46"/>
          <p:cNvSpPr>
            <a:spLocks noChangeShapeType="1"/>
          </p:cNvSpPr>
          <p:nvPr/>
        </p:nvSpPr>
        <p:spPr bwMode="auto">
          <a:xfrm>
            <a:off x="3048000" y="2927350"/>
            <a:ext cx="46037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58" name="Line 46"/>
          <p:cNvSpPr>
            <a:spLocks noChangeShapeType="1"/>
          </p:cNvSpPr>
          <p:nvPr/>
        </p:nvSpPr>
        <p:spPr bwMode="auto">
          <a:xfrm>
            <a:off x="3046413" y="2927350"/>
            <a:ext cx="4603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Fig. 25.9</a:t>
            </a:r>
          </a:p>
        </p:txBody>
      </p:sp>
      <p:pic>
        <p:nvPicPr>
          <p:cNvPr id="15363" name="Picture 4" descr="sal03717_25_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2663" y="352425"/>
            <a:ext cx="4386262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18"/>
          <p:cNvSpPr txBox="1">
            <a:spLocks noChangeArrowheads="1"/>
          </p:cNvSpPr>
          <p:nvPr/>
        </p:nvSpPr>
        <p:spPr bwMode="auto">
          <a:xfrm>
            <a:off x="2178050" y="4008438"/>
            <a:ext cx="7175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Masseter</a:t>
            </a:r>
          </a:p>
          <a:p>
            <a:r>
              <a:rPr lang="en-US" sz="1100" b="1"/>
              <a:t>muscle</a:t>
            </a:r>
          </a:p>
        </p:txBody>
      </p:sp>
      <p:sp>
        <p:nvSpPr>
          <p:cNvPr id="15365" name="Text Box 19"/>
          <p:cNvSpPr txBox="1">
            <a:spLocks noChangeArrowheads="1"/>
          </p:cNvSpPr>
          <p:nvPr/>
        </p:nvSpPr>
        <p:spPr bwMode="auto">
          <a:xfrm>
            <a:off x="2338388" y="4757738"/>
            <a:ext cx="11430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Submandibular</a:t>
            </a:r>
          </a:p>
          <a:p>
            <a:r>
              <a:rPr lang="en-US" sz="1100" b="1"/>
              <a:t>duct</a:t>
            </a:r>
          </a:p>
        </p:txBody>
      </p:sp>
      <p:sp>
        <p:nvSpPr>
          <p:cNvPr id="15366" name="Text Box 20"/>
          <p:cNvSpPr txBox="1">
            <a:spLocks noChangeArrowheads="1"/>
          </p:cNvSpPr>
          <p:nvPr/>
        </p:nvSpPr>
        <p:spPr bwMode="auto">
          <a:xfrm>
            <a:off x="2833688" y="5254625"/>
            <a:ext cx="1141412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Submandibular</a:t>
            </a:r>
          </a:p>
          <a:p>
            <a:r>
              <a:rPr lang="en-US" sz="1100" b="1"/>
              <a:t>gland</a:t>
            </a:r>
          </a:p>
        </p:txBody>
      </p:sp>
      <p:sp>
        <p:nvSpPr>
          <p:cNvPr id="15367" name="Text Box 21"/>
          <p:cNvSpPr txBox="1">
            <a:spLocks noChangeArrowheads="1"/>
          </p:cNvSpPr>
          <p:nvPr/>
        </p:nvSpPr>
        <p:spPr bwMode="auto">
          <a:xfrm>
            <a:off x="3051175" y="1770063"/>
            <a:ext cx="5905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Parotid</a:t>
            </a:r>
          </a:p>
          <a:p>
            <a:r>
              <a:rPr lang="en-US" sz="1100" b="1"/>
              <a:t>gland</a:t>
            </a:r>
          </a:p>
        </p:txBody>
      </p:sp>
      <p:sp>
        <p:nvSpPr>
          <p:cNvPr id="15368" name="Text Box 22"/>
          <p:cNvSpPr txBox="1">
            <a:spLocks noChangeArrowheads="1"/>
          </p:cNvSpPr>
          <p:nvPr/>
        </p:nvSpPr>
        <p:spPr bwMode="auto">
          <a:xfrm>
            <a:off x="5808663" y="5692775"/>
            <a:ext cx="1127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Opening of</a:t>
            </a:r>
          </a:p>
          <a:p>
            <a:r>
              <a:rPr lang="en-US" sz="1100" b="1"/>
              <a:t>submandibular</a:t>
            </a:r>
          </a:p>
          <a:p>
            <a:r>
              <a:rPr lang="en-US" sz="1100" b="1"/>
              <a:t>duct</a:t>
            </a:r>
          </a:p>
        </p:txBody>
      </p:sp>
      <p:sp>
        <p:nvSpPr>
          <p:cNvPr id="15369" name="Text Box 23"/>
          <p:cNvSpPr txBox="1">
            <a:spLocks noChangeArrowheads="1"/>
          </p:cNvSpPr>
          <p:nvPr/>
        </p:nvSpPr>
        <p:spPr bwMode="auto">
          <a:xfrm>
            <a:off x="6183313" y="5121275"/>
            <a:ext cx="709612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Lingual</a:t>
            </a:r>
          </a:p>
          <a:p>
            <a:r>
              <a:rPr lang="en-US" sz="1100" b="1"/>
              <a:t>frenulum</a:t>
            </a:r>
          </a:p>
        </p:txBody>
      </p:sp>
      <p:sp>
        <p:nvSpPr>
          <p:cNvPr id="15370" name="Text Box 24"/>
          <p:cNvSpPr txBox="1">
            <a:spLocks noChangeArrowheads="1"/>
          </p:cNvSpPr>
          <p:nvPr/>
        </p:nvSpPr>
        <p:spPr bwMode="auto">
          <a:xfrm>
            <a:off x="3929063" y="5716588"/>
            <a:ext cx="830262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Sublingual</a:t>
            </a:r>
          </a:p>
          <a:p>
            <a:r>
              <a:rPr lang="en-US" sz="1100" b="1"/>
              <a:t>gland</a:t>
            </a:r>
          </a:p>
        </p:txBody>
      </p:sp>
      <p:sp>
        <p:nvSpPr>
          <p:cNvPr id="15371" name="Text Box 25"/>
          <p:cNvSpPr txBox="1">
            <a:spLocks noChangeArrowheads="1"/>
          </p:cNvSpPr>
          <p:nvPr/>
        </p:nvSpPr>
        <p:spPr bwMode="auto">
          <a:xfrm>
            <a:off x="5091113" y="5875338"/>
            <a:ext cx="717550" cy="17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Mandible</a:t>
            </a:r>
          </a:p>
        </p:txBody>
      </p:sp>
      <p:sp>
        <p:nvSpPr>
          <p:cNvPr id="15372" name="Text Box 26"/>
          <p:cNvSpPr txBox="1">
            <a:spLocks noChangeArrowheads="1"/>
          </p:cNvSpPr>
          <p:nvPr/>
        </p:nvSpPr>
        <p:spPr bwMode="auto">
          <a:xfrm>
            <a:off x="5286375" y="2562225"/>
            <a:ext cx="8318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Sublingual</a:t>
            </a:r>
          </a:p>
          <a:p>
            <a:r>
              <a:rPr lang="en-US" sz="1100" b="1"/>
              <a:t>ducts</a:t>
            </a:r>
          </a:p>
        </p:txBody>
      </p:sp>
      <p:sp>
        <p:nvSpPr>
          <p:cNvPr id="15373" name="Text Box 27"/>
          <p:cNvSpPr txBox="1">
            <a:spLocks noChangeArrowheads="1"/>
          </p:cNvSpPr>
          <p:nvPr/>
        </p:nvSpPr>
        <p:spPr bwMode="auto">
          <a:xfrm>
            <a:off x="3743325" y="2025650"/>
            <a:ext cx="933450" cy="17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Parotid duct</a:t>
            </a:r>
          </a:p>
        </p:txBody>
      </p:sp>
      <p:sp>
        <p:nvSpPr>
          <p:cNvPr id="15374" name="Text Box 28"/>
          <p:cNvSpPr txBox="1">
            <a:spLocks noChangeArrowheads="1"/>
          </p:cNvSpPr>
          <p:nvPr/>
        </p:nvSpPr>
        <p:spPr bwMode="auto">
          <a:xfrm>
            <a:off x="4581525" y="2417763"/>
            <a:ext cx="615950" cy="17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100" b="1"/>
              <a:t>Tongue</a:t>
            </a:r>
          </a:p>
        </p:txBody>
      </p:sp>
      <p:sp>
        <p:nvSpPr>
          <p:cNvPr id="15375" name="Rectangle 5"/>
          <p:cNvSpPr>
            <a:spLocks noChangeArrowheads="1"/>
          </p:cNvSpPr>
          <p:nvPr/>
        </p:nvSpPr>
        <p:spPr bwMode="auto">
          <a:xfrm>
            <a:off x="701675" y="265113"/>
            <a:ext cx="7740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45" name="Freeform 36"/>
          <p:cNvSpPr>
            <a:spLocks/>
          </p:cNvSpPr>
          <p:nvPr/>
        </p:nvSpPr>
        <p:spPr bwMode="auto">
          <a:xfrm>
            <a:off x="3889375" y="4833938"/>
            <a:ext cx="674688" cy="512762"/>
          </a:xfrm>
          <a:custGeom>
            <a:avLst/>
            <a:gdLst>
              <a:gd name="T0" fmla="*/ 0 w 413"/>
              <a:gd name="T1" fmla="*/ 2147483647 h 314"/>
              <a:gd name="T2" fmla="*/ 2147483647 w 413"/>
              <a:gd name="T3" fmla="*/ 2147483647 h 314"/>
              <a:gd name="T4" fmla="*/ 2147483647 w 413"/>
              <a:gd name="T5" fmla="*/ 0 h 314"/>
              <a:gd name="T6" fmla="*/ 0 60000 65536"/>
              <a:gd name="T7" fmla="*/ 0 60000 65536"/>
              <a:gd name="T8" fmla="*/ 0 60000 65536"/>
              <a:gd name="T9" fmla="*/ 0 w 413"/>
              <a:gd name="T10" fmla="*/ 0 h 314"/>
              <a:gd name="T11" fmla="*/ 413 w 413"/>
              <a:gd name="T12" fmla="*/ 314 h 3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3" h="314">
                <a:moveTo>
                  <a:pt x="0" y="314"/>
                </a:moveTo>
                <a:lnTo>
                  <a:pt x="69" y="314"/>
                </a:lnTo>
                <a:lnTo>
                  <a:pt x="413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6" name="Line 29"/>
          <p:cNvSpPr>
            <a:spLocks noChangeShapeType="1"/>
          </p:cNvSpPr>
          <p:nvPr/>
        </p:nvSpPr>
        <p:spPr bwMode="auto">
          <a:xfrm>
            <a:off x="3243263" y="2136775"/>
            <a:ext cx="0" cy="116363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7" name="Line 30"/>
          <p:cNvSpPr>
            <a:spLocks noChangeShapeType="1"/>
          </p:cNvSpPr>
          <p:nvPr/>
        </p:nvSpPr>
        <p:spPr bwMode="auto">
          <a:xfrm>
            <a:off x="4114800" y="2205038"/>
            <a:ext cx="0" cy="1000125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8" name="Freeform 31"/>
          <p:cNvSpPr>
            <a:spLocks/>
          </p:cNvSpPr>
          <p:nvPr/>
        </p:nvSpPr>
        <p:spPr bwMode="auto">
          <a:xfrm>
            <a:off x="4822825" y="2601913"/>
            <a:ext cx="425450" cy="950912"/>
          </a:xfrm>
          <a:custGeom>
            <a:avLst/>
            <a:gdLst>
              <a:gd name="T0" fmla="*/ 0 w 260"/>
              <a:gd name="T1" fmla="*/ 0 h 581"/>
              <a:gd name="T2" fmla="*/ 2147483647 w 260"/>
              <a:gd name="T3" fmla="*/ 2147483647 h 581"/>
              <a:gd name="T4" fmla="*/ 2147483647 w 260"/>
              <a:gd name="T5" fmla="*/ 2147483647 h 581"/>
              <a:gd name="T6" fmla="*/ 0 60000 65536"/>
              <a:gd name="T7" fmla="*/ 0 60000 65536"/>
              <a:gd name="T8" fmla="*/ 0 60000 65536"/>
              <a:gd name="T9" fmla="*/ 0 w 260"/>
              <a:gd name="T10" fmla="*/ 0 h 581"/>
              <a:gd name="T11" fmla="*/ 260 w 260"/>
              <a:gd name="T12" fmla="*/ 581 h 5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0" h="581">
                <a:moveTo>
                  <a:pt x="0" y="0"/>
                </a:moveTo>
                <a:lnTo>
                  <a:pt x="4" y="322"/>
                </a:lnTo>
                <a:lnTo>
                  <a:pt x="260" y="581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9" name="Line 32"/>
          <p:cNvSpPr>
            <a:spLocks noChangeShapeType="1"/>
          </p:cNvSpPr>
          <p:nvPr/>
        </p:nvSpPr>
        <p:spPr bwMode="auto">
          <a:xfrm>
            <a:off x="5464175" y="2916238"/>
            <a:ext cx="0" cy="974725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0" name="Line 33"/>
          <p:cNvSpPr>
            <a:spLocks noChangeShapeType="1"/>
          </p:cNvSpPr>
          <p:nvPr/>
        </p:nvSpPr>
        <p:spPr bwMode="auto">
          <a:xfrm flipH="1" flipV="1">
            <a:off x="5464175" y="3632200"/>
            <a:ext cx="185738" cy="219075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1" name="Line 34"/>
          <p:cNvSpPr>
            <a:spLocks noChangeShapeType="1"/>
          </p:cNvSpPr>
          <p:nvPr/>
        </p:nvSpPr>
        <p:spPr bwMode="auto">
          <a:xfrm flipH="1">
            <a:off x="2824163" y="4110038"/>
            <a:ext cx="1069975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2" name="Freeform 35"/>
          <p:cNvSpPr>
            <a:spLocks/>
          </p:cNvSpPr>
          <p:nvPr/>
        </p:nvSpPr>
        <p:spPr bwMode="auto">
          <a:xfrm>
            <a:off x="3390900" y="4405313"/>
            <a:ext cx="1382713" cy="457200"/>
          </a:xfrm>
          <a:custGeom>
            <a:avLst/>
            <a:gdLst>
              <a:gd name="T0" fmla="*/ 0 w 846"/>
              <a:gd name="T1" fmla="*/ 2147483647 h 280"/>
              <a:gd name="T2" fmla="*/ 2147483647 w 846"/>
              <a:gd name="T3" fmla="*/ 2147483647 h 280"/>
              <a:gd name="T4" fmla="*/ 2147483647 w 846"/>
              <a:gd name="T5" fmla="*/ 0 h 280"/>
              <a:gd name="T6" fmla="*/ 0 60000 65536"/>
              <a:gd name="T7" fmla="*/ 0 60000 65536"/>
              <a:gd name="T8" fmla="*/ 0 60000 65536"/>
              <a:gd name="T9" fmla="*/ 0 w 846"/>
              <a:gd name="T10" fmla="*/ 0 h 280"/>
              <a:gd name="T11" fmla="*/ 846 w 846"/>
              <a:gd name="T12" fmla="*/ 280 h 2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46" h="280">
                <a:moveTo>
                  <a:pt x="0" y="280"/>
                </a:moveTo>
                <a:lnTo>
                  <a:pt x="81" y="280"/>
                </a:lnTo>
                <a:lnTo>
                  <a:pt x="846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3" name="Freeform 37"/>
          <p:cNvSpPr>
            <a:spLocks/>
          </p:cNvSpPr>
          <p:nvPr/>
        </p:nvSpPr>
        <p:spPr bwMode="auto">
          <a:xfrm>
            <a:off x="4691063" y="4205288"/>
            <a:ext cx="600075" cy="1606550"/>
          </a:xfrm>
          <a:custGeom>
            <a:avLst/>
            <a:gdLst>
              <a:gd name="T0" fmla="*/ 0 w 367"/>
              <a:gd name="T1" fmla="*/ 2147483647 h 982"/>
              <a:gd name="T2" fmla="*/ 2147483647 w 367"/>
              <a:gd name="T3" fmla="*/ 2147483647 h 982"/>
              <a:gd name="T4" fmla="*/ 2147483647 w 367"/>
              <a:gd name="T5" fmla="*/ 0 h 982"/>
              <a:gd name="T6" fmla="*/ 0 60000 65536"/>
              <a:gd name="T7" fmla="*/ 0 60000 65536"/>
              <a:gd name="T8" fmla="*/ 0 60000 65536"/>
              <a:gd name="T9" fmla="*/ 0 w 367"/>
              <a:gd name="T10" fmla="*/ 0 h 982"/>
              <a:gd name="T11" fmla="*/ 367 w 367"/>
              <a:gd name="T12" fmla="*/ 982 h 9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7" h="982">
                <a:moveTo>
                  <a:pt x="0" y="982"/>
                </a:moveTo>
                <a:lnTo>
                  <a:pt x="74" y="980"/>
                </a:lnTo>
                <a:lnTo>
                  <a:pt x="367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4" name="Freeform 38"/>
          <p:cNvSpPr>
            <a:spLocks/>
          </p:cNvSpPr>
          <p:nvPr/>
        </p:nvSpPr>
        <p:spPr bwMode="auto">
          <a:xfrm>
            <a:off x="5913438" y="3670300"/>
            <a:ext cx="495300" cy="1476375"/>
          </a:xfrm>
          <a:custGeom>
            <a:avLst/>
            <a:gdLst>
              <a:gd name="T0" fmla="*/ 0 w 303"/>
              <a:gd name="T1" fmla="*/ 0 h 903"/>
              <a:gd name="T2" fmla="*/ 2147483647 w 303"/>
              <a:gd name="T3" fmla="*/ 2147483647 h 903"/>
              <a:gd name="T4" fmla="*/ 2147483647 w 303"/>
              <a:gd name="T5" fmla="*/ 2147483647 h 903"/>
              <a:gd name="T6" fmla="*/ 0 60000 65536"/>
              <a:gd name="T7" fmla="*/ 0 60000 65536"/>
              <a:gd name="T8" fmla="*/ 0 60000 65536"/>
              <a:gd name="T9" fmla="*/ 0 w 303"/>
              <a:gd name="T10" fmla="*/ 0 h 903"/>
              <a:gd name="T11" fmla="*/ 303 w 303"/>
              <a:gd name="T12" fmla="*/ 903 h 9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3" h="903">
                <a:moveTo>
                  <a:pt x="0" y="0"/>
                </a:moveTo>
                <a:lnTo>
                  <a:pt x="300" y="820"/>
                </a:lnTo>
                <a:lnTo>
                  <a:pt x="303" y="903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5" name="Line 39"/>
          <p:cNvSpPr>
            <a:spLocks noChangeShapeType="1"/>
          </p:cNvSpPr>
          <p:nvPr/>
        </p:nvSpPr>
        <p:spPr bwMode="auto">
          <a:xfrm>
            <a:off x="5821363" y="3824288"/>
            <a:ext cx="0" cy="1865312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6" name="Line 40"/>
          <p:cNvSpPr>
            <a:spLocks noChangeShapeType="1"/>
          </p:cNvSpPr>
          <p:nvPr/>
        </p:nvSpPr>
        <p:spPr bwMode="auto">
          <a:xfrm>
            <a:off x="5521325" y="4921250"/>
            <a:ext cx="0" cy="93980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388" name="Freeform 36"/>
          <p:cNvSpPr>
            <a:spLocks/>
          </p:cNvSpPr>
          <p:nvPr/>
        </p:nvSpPr>
        <p:spPr bwMode="auto">
          <a:xfrm>
            <a:off x="3889375" y="4833938"/>
            <a:ext cx="674688" cy="512762"/>
          </a:xfrm>
          <a:custGeom>
            <a:avLst/>
            <a:gdLst>
              <a:gd name="T0" fmla="*/ 0 w 413"/>
              <a:gd name="T1" fmla="*/ 2147483647 h 314"/>
              <a:gd name="T2" fmla="*/ 2147483647 w 413"/>
              <a:gd name="T3" fmla="*/ 2147483647 h 314"/>
              <a:gd name="T4" fmla="*/ 2147483647 w 413"/>
              <a:gd name="T5" fmla="*/ 0 h 314"/>
              <a:gd name="T6" fmla="*/ 0 60000 65536"/>
              <a:gd name="T7" fmla="*/ 0 60000 65536"/>
              <a:gd name="T8" fmla="*/ 0 60000 65536"/>
              <a:gd name="T9" fmla="*/ 0 w 413"/>
              <a:gd name="T10" fmla="*/ 0 h 314"/>
              <a:gd name="T11" fmla="*/ 413 w 413"/>
              <a:gd name="T12" fmla="*/ 314 h 3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3" h="314">
                <a:moveTo>
                  <a:pt x="0" y="314"/>
                </a:moveTo>
                <a:lnTo>
                  <a:pt x="69" y="314"/>
                </a:lnTo>
                <a:lnTo>
                  <a:pt x="413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9" name="Line 29"/>
          <p:cNvSpPr>
            <a:spLocks noChangeShapeType="1"/>
          </p:cNvSpPr>
          <p:nvPr/>
        </p:nvSpPr>
        <p:spPr bwMode="auto">
          <a:xfrm>
            <a:off x="3243263" y="2136775"/>
            <a:ext cx="0" cy="11636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0" name="Line 30"/>
          <p:cNvSpPr>
            <a:spLocks noChangeShapeType="1"/>
          </p:cNvSpPr>
          <p:nvPr/>
        </p:nvSpPr>
        <p:spPr bwMode="auto">
          <a:xfrm>
            <a:off x="4114800" y="2205038"/>
            <a:ext cx="0" cy="10001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1" name="Freeform 31"/>
          <p:cNvSpPr>
            <a:spLocks/>
          </p:cNvSpPr>
          <p:nvPr/>
        </p:nvSpPr>
        <p:spPr bwMode="auto">
          <a:xfrm>
            <a:off x="4822825" y="2601913"/>
            <a:ext cx="425450" cy="950912"/>
          </a:xfrm>
          <a:custGeom>
            <a:avLst/>
            <a:gdLst>
              <a:gd name="T0" fmla="*/ 0 w 260"/>
              <a:gd name="T1" fmla="*/ 0 h 581"/>
              <a:gd name="T2" fmla="*/ 2147483647 w 260"/>
              <a:gd name="T3" fmla="*/ 2147483647 h 581"/>
              <a:gd name="T4" fmla="*/ 2147483647 w 260"/>
              <a:gd name="T5" fmla="*/ 2147483647 h 581"/>
              <a:gd name="T6" fmla="*/ 0 60000 65536"/>
              <a:gd name="T7" fmla="*/ 0 60000 65536"/>
              <a:gd name="T8" fmla="*/ 0 60000 65536"/>
              <a:gd name="T9" fmla="*/ 0 w 260"/>
              <a:gd name="T10" fmla="*/ 0 h 581"/>
              <a:gd name="T11" fmla="*/ 260 w 260"/>
              <a:gd name="T12" fmla="*/ 581 h 5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0" h="581">
                <a:moveTo>
                  <a:pt x="0" y="0"/>
                </a:moveTo>
                <a:lnTo>
                  <a:pt x="4" y="322"/>
                </a:lnTo>
                <a:lnTo>
                  <a:pt x="260" y="581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2" name="Line 32"/>
          <p:cNvSpPr>
            <a:spLocks noChangeShapeType="1"/>
          </p:cNvSpPr>
          <p:nvPr/>
        </p:nvSpPr>
        <p:spPr bwMode="auto">
          <a:xfrm>
            <a:off x="5464175" y="2916238"/>
            <a:ext cx="0" cy="9747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3" name="Line 33"/>
          <p:cNvSpPr>
            <a:spLocks noChangeShapeType="1"/>
          </p:cNvSpPr>
          <p:nvPr/>
        </p:nvSpPr>
        <p:spPr bwMode="auto">
          <a:xfrm flipH="1" flipV="1">
            <a:off x="5464175" y="3632200"/>
            <a:ext cx="185738" cy="2190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4" name="Line 34"/>
          <p:cNvSpPr>
            <a:spLocks noChangeShapeType="1"/>
          </p:cNvSpPr>
          <p:nvPr/>
        </p:nvSpPr>
        <p:spPr bwMode="auto">
          <a:xfrm flipH="1">
            <a:off x="2824163" y="4110038"/>
            <a:ext cx="10699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5" name="Freeform 35"/>
          <p:cNvSpPr>
            <a:spLocks/>
          </p:cNvSpPr>
          <p:nvPr/>
        </p:nvSpPr>
        <p:spPr bwMode="auto">
          <a:xfrm>
            <a:off x="3390900" y="4405313"/>
            <a:ext cx="1382713" cy="457200"/>
          </a:xfrm>
          <a:custGeom>
            <a:avLst/>
            <a:gdLst>
              <a:gd name="T0" fmla="*/ 0 w 846"/>
              <a:gd name="T1" fmla="*/ 2147483647 h 280"/>
              <a:gd name="T2" fmla="*/ 2147483647 w 846"/>
              <a:gd name="T3" fmla="*/ 2147483647 h 280"/>
              <a:gd name="T4" fmla="*/ 2147483647 w 846"/>
              <a:gd name="T5" fmla="*/ 0 h 280"/>
              <a:gd name="T6" fmla="*/ 0 60000 65536"/>
              <a:gd name="T7" fmla="*/ 0 60000 65536"/>
              <a:gd name="T8" fmla="*/ 0 60000 65536"/>
              <a:gd name="T9" fmla="*/ 0 w 846"/>
              <a:gd name="T10" fmla="*/ 0 h 280"/>
              <a:gd name="T11" fmla="*/ 846 w 846"/>
              <a:gd name="T12" fmla="*/ 280 h 2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46" h="280">
                <a:moveTo>
                  <a:pt x="0" y="280"/>
                </a:moveTo>
                <a:lnTo>
                  <a:pt x="81" y="280"/>
                </a:lnTo>
                <a:lnTo>
                  <a:pt x="846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6" name="Freeform 37"/>
          <p:cNvSpPr>
            <a:spLocks/>
          </p:cNvSpPr>
          <p:nvPr/>
        </p:nvSpPr>
        <p:spPr bwMode="auto">
          <a:xfrm>
            <a:off x="4691063" y="4205288"/>
            <a:ext cx="600075" cy="1606550"/>
          </a:xfrm>
          <a:custGeom>
            <a:avLst/>
            <a:gdLst>
              <a:gd name="T0" fmla="*/ 0 w 367"/>
              <a:gd name="T1" fmla="*/ 2147483647 h 982"/>
              <a:gd name="T2" fmla="*/ 2147483647 w 367"/>
              <a:gd name="T3" fmla="*/ 2147483647 h 982"/>
              <a:gd name="T4" fmla="*/ 2147483647 w 367"/>
              <a:gd name="T5" fmla="*/ 0 h 982"/>
              <a:gd name="T6" fmla="*/ 0 60000 65536"/>
              <a:gd name="T7" fmla="*/ 0 60000 65536"/>
              <a:gd name="T8" fmla="*/ 0 60000 65536"/>
              <a:gd name="T9" fmla="*/ 0 w 367"/>
              <a:gd name="T10" fmla="*/ 0 h 982"/>
              <a:gd name="T11" fmla="*/ 367 w 367"/>
              <a:gd name="T12" fmla="*/ 982 h 9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7" h="982">
                <a:moveTo>
                  <a:pt x="0" y="982"/>
                </a:moveTo>
                <a:lnTo>
                  <a:pt x="74" y="980"/>
                </a:lnTo>
                <a:lnTo>
                  <a:pt x="367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7" name="Freeform 38"/>
          <p:cNvSpPr>
            <a:spLocks/>
          </p:cNvSpPr>
          <p:nvPr/>
        </p:nvSpPr>
        <p:spPr bwMode="auto">
          <a:xfrm>
            <a:off x="5913438" y="3670300"/>
            <a:ext cx="495300" cy="1476375"/>
          </a:xfrm>
          <a:custGeom>
            <a:avLst/>
            <a:gdLst>
              <a:gd name="T0" fmla="*/ 0 w 303"/>
              <a:gd name="T1" fmla="*/ 0 h 903"/>
              <a:gd name="T2" fmla="*/ 2147483647 w 303"/>
              <a:gd name="T3" fmla="*/ 2147483647 h 903"/>
              <a:gd name="T4" fmla="*/ 2147483647 w 303"/>
              <a:gd name="T5" fmla="*/ 2147483647 h 903"/>
              <a:gd name="T6" fmla="*/ 0 60000 65536"/>
              <a:gd name="T7" fmla="*/ 0 60000 65536"/>
              <a:gd name="T8" fmla="*/ 0 60000 65536"/>
              <a:gd name="T9" fmla="*/ 0 w 303"/>
              <a:gd name="T10" fmla="*/ 0 h 903"/>
              <a:gd name="T11" fmla="*/ 303 w 303"/>
              <a:gd name="T12" fmla="*/ 903 h 9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3" h="903">
                <a:moveTo>
                  <a:pt x="0" y="0"/>
                </a:moveTo>
                <a:lnTo>
                  <a:pt x="300" y="820"/>
                </a:lnTo>
                <a:lnTo>
                  <a:pt x="303" y="903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8" name="Line 39"/>
          <p:cNvSpPr>
            <a:spLocks noChangeShapeType="1"/>
          </p:cNvSpPr>
          <p:nvPr/>
        </p:nvSpPr>
        <p:spPr bwMode="auto">
          <a:xfrm>
            <a:off x="5821363" y="3824288"/>
            <a:ext cx="0" cy="18653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99" name="Line 40"/>
          <p:cNvSpPr>
            <a:spLocks noChangeShapeType="1"/>
          </p:cNvSpPr>
          <p:nvPr/>
        </p:nvSpPr>
        <p:spPr bwMode="auto">
          <a:xfrm>
            <a:off x="5521325" y="4921250"/>
            <a:ext cx="0" cy="939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Fig. 25.10</a:t>
            </a: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360738" y="6599238"/>
            <a:ext cx="24225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ヒラギノ角ゴ Pro W3" charset="-128"/>
                <a:cs typeface="ヒラギノ角ゴ Pro W3" charset="-128"/>
              </a:rPr>
              <a:t>b: ©McGraw Hill Education/Dennis Strete</a:t>
            </a:r>
          </a:p>
        </p:txBody>
      </p:sp>
      <p:pic>
        <p:nvPicPr>
          <p:cNvPr id="16388" name="Picture 4" descr="sal03717_25_10"/>
          <p:cNvPicPr>
            <a:picLocks noChangeAspect="1" noChangeArrowheads="1"/>
          </p:cNvPicPr>
          <p:nvPr/>
        </p:nvPicPr>
        <p:blipFill>
          <a:blip r:embed="rId3"/>
          <a:srcRect t="5981"/>
          <a:stretch>
            <a:fillRect/>
          </a:stretch>
        </p:blipFill>
        <p:spPr bwMode="auto">
          <a:xfrm>
            <a:off x="2244725" y="184150"/>
            <a:ext cx="4665663" cy="628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61"/>
          <p:cNvSpPr txBox="1">
            <a:spLocks noChangeArrowheads="1"/>
          </p:cNvSpPr>
          <p:nvPr/>
        </p:nvSpPr>
        <p:spPr bwMode="auto">
          <a:xfrm>
            <a:off x="2420938" y="654050"/>
            <a:ext cx="1046162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Mucous acinus</a:t>
            </a:r>
          </a:p>
        </p:txBody>
      </p:sp>
      <p:sp>
        <p:nvSpPr>
          <p:cNvPr id="16390" name="Text Box 62"/>
          <p:cNvSpPr txBox="1">
            <a:spLocks noChangeArrowheads="1"/>
          </p:cNvSpPr>
          <p:nvPr/>
        </p:nvSpPr>
        <p:spPr bwMode="auto">
          <a:xfrm>
            <a:off x="5378450" y="661988"/>
            <a:ext cx="92075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Mucous cells</a:t>
            </a:r>
          </a:p>
        </p:txBody>
      </p:sp>
      <p:sp>
        <p:nvSpPr>
          <p:cNvPr id="16391" name="Text Box 63"/>
          <p:cNvSpPr txBox="1">
            <a:spLocks noChangeArrowheads="1"/>
          </p:cNvSpPr>
          <p:nvPr/>
        </p:nvSpPr>
        <p:spPr bwMode="auto">
          <a:xfrm>
            <a:off x="5773738" y="1111250"/>
            <a:ext cx="866775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Serous cells</a:t>
            </a:r>
          </a:p>
        </p:txBody>
      </p:sp>
      <p:sp>
        <p:nvSpPr>
          <p:cNvPr id="16392" name="Text Box 64"/>
          <p:cNvSpPr txBox="1">
            <a:spLocks noChangeArrowheads="1"/>
          </p:cNvSpPr>
          <p:nvPr/>
        </p:nvSpPr>
        <p:spPr bwMode="auto">
          <a:xfrm>
            <a:off x="3448050" y="3282950"/>
            <a:ext cx="54133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Serous</a:t>
            </a:r>
          </a:p>
          <a:p>
            <a:r>
              <a:rPr lang="en-US" sz="1000" b="1"/>
              <a:t>acinus</a:t>
            </a:r>
          </a:p>
        </p:txBody>
      </p:sp>
      <p:sp>
        <p:nvSpPr>
          <p:cNvPr id="16393" name="Text Box 65"/>
          <p:cNvSpPr txBox="1">
            <a:spLocks noChangeArrowheads="1"/>
          </p:cNvSpPr>
          <p:nvPr/>
        </p:nvSpPr>
        <p:spPr bwMode="auto">
          <a:xfrm>
            <a:off x="2281238" y="3725863"/>
            <a:ext cx="257175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(a)</a:t>
            </a:r>
          </a:p>
        </p:txBody>
      </p:sp>
      <p:sp>
        <p:nvSpPr>
          <p:cNvPr id="16394" name="Text Box 66"/>
          <p:cNvSpPr txBox="1">
            <a:spLocks noChangeArrowheads="1"/>
          </p:cNvSpPr>
          <p:nvPr/>
        </p:nvSpPr>
        <p:spPr bwMode="auto">
          <a:xfrm>
            <a:off x="6243638" y="5969000"/>
            <a:ext cx="388937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Duct</a:t>
            </a:r>
          </a:p>
        </p:txBody>
      </p:sp>
      <p:sp>
        <p:nvSpPr>
          <p:cNvPr id="16395" name="Text Box 67"/>
          <p:cNvSpPr txBox="1">
            <a:spLocks noChangeArrowheads="1"/>
          </p:cNvSpPr>
          <p:nvPr/>
        </p:nvSpPr>
        <p:spPr bwMode="auto">
          <a:xfrm>
            <a:off x="6243638" y="5522913"/>
            <a:ext cx="549275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Stroma</a:t>
            </a:r>
          </a:p>
        </p:txBody>
      </p:sp>
      <p:sp>
        <p:nvSpPr>
          <p:cNvPr id="16396" name="Text Box 68"/>
          <p:cNvSpPr txBox="1">
            <a:spLocks noChangeArrowheads="1"/>
          </p:cNvSpPr>
          <p:nvPr/>
        </p:nvSpPr>
        <p:spPr bwMode="auto">
          <a:xfrm>
            <a:off x="6243638" y="5153025"/>
            <a:ext cx="6731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Serous</a:t>
            </a:r>
          </a:p>
          <a:p>
            <a:r>
              <a:rPr lang="en-US" sz="1000" b="1"/>
              <a:t>demilune</a:t>
            </a:r>
          </a:p>
        </p:txBody>
      </p:sp>
      <p:sp>
        <p:nvSpPr>
          <p:cNvPr id="16397" name="Text Box 69"/>
          <p:cNvSpPr txBox="1">
            <a:spLocks noChangeArrowheads="1"/>
          </p:cNvSpPr>
          <p:nvPr/>
        </p:nvSpPr>
        <p:spPr bwMode="auto">
          <a:xfrm>
            <a:off x="6243638" y="4318000"/>
            <a:ext cx="5937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Mucous</a:t>
            </a:r>
          </a:p>
          <a:p>
            <a:r>
              <a:rPr lang="en-US" sz="1000" b="1"/>
              <a:t>cells</a:t>
            </a:r>
          </a:p>
        </p:txBody>
      </p:sp>
      <p:sp>
        <p:nvSpPr>
          <p:cNvPr id="16398" name="Text Box 70"/>
          <p:cNvSpPr txBox="1">
            <a:spLocks noChangeArrowheads="1"/>
          </p:cNvSpPr>
          <p:nvPr/>
        </p:nvSpPr>
        <p:spPr bwMode="auto">
          <a:xfrm>
            <a:off x="2235200" y="6515100"/>
            <a:ext cx="265113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(b)</a:t>
            </a:r>
          </a:p>
        </p:txBody>
      </p:sp>
      <p:sp>
        <p:nvSpPr>
          <p:cNvPr id="16399" name="Text Box 71"/>
          <p:cNvSpPr txBox="1">
            <a:spLocks noChangeArrowheads="1"/>
          </p:cNvSpPr>
          <p:nvPr/>
        </p:nvSpPr>
        <p:spPr bwMode="auto">
          <a:xfrm>
            <a:off x="2719388" y="2112963"/>
            <a:ext cx="912812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Salivary duct</a:t>
            </a:r>
          </a:p>
        </p:txBody>
      </p:sp>
      <p:sp>
        <p:nvSpPr>
          <p:cNvPr id="16400" name="Text Box 72"/>
          <p:cNvSpPr txBox="1">
            <a:spLocks noChangeArrowheads="1"/>
          </p:cNvSpPr>
          <p:nvPr/>
        </p:nvSpPr>
        <p:spPr bwMode="auto">
          <a:xfrm>
            <a:off x="5770563" y="3141663"/>
            <a:ext cx="6731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Serous</a:t>
            </a:r>
          </a:p>
          <a:p>
            <a:r>
              <a:rPr lang="en-US" sz="1000" b="1"/>
              <a:t>demilune</a:t>
            </a:r>
          </a:p>
          <a:p>
            <a:r>
              <a:rPr lang="en-US" sz="1000" b="1"/>
              <a:t>on mixed</a:t>
            </a:r>
          </a:p>
          <a:p>
            <a:r>
              <a:rPr lang="en-US" sz="1000" b="1"/>
              <a:t>acinus</a:t>
            </a:r>
          </a:p>
        </p:txBody>
      </p:sp>
      <p:sp>
        <p:nvSpPr>
          <p:cNvPr id="16401" name="Text Box 73"/>
          <p:cNvSpPr txBox="1">
            <a:spLocks noChangeArrowheads="1"/>
          </p:cNvSpPr>
          <p:nvPr/>
        </p:nvSpPr>
        <p:spPr bwMode="auto">
          <a:xfrm>
            <a:off x="4230688" y="3451225"/>
            <a:ext cx="92075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bIns="0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Mixed acinus</a:t>
            </a:r>
          </a:p>
        </p:txBody>
      </p:sp>
      <p:sp>
        <p:nvSpPr>
          <p:cNvPr id="16402" name="Line 90"/>
          <p:cNvSpPr>
            <a:spLocks noChangeShapeType="1"/>
          </p:cNvSpPr>
          <p:nvPr/>
        </p:nvSpPr>
        <p:spPr bwMode="auto">
          <a:xfrm>
            <a:off x="6019800" y="3038475"/>
            <a:ext cx="0" cy="98425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3" name="Rectangle 5"/>
          <p:cNvSpPr>
            <a:spLocks noChangeAspect="1" noChangeArrowheads="1"/>
          </p:cNvSpPr>
          <p:nvPr/>
        </p:nvSpPr>
        <p:spPr bwMode="auto">
          <a:xfrm>
            <a:off x="1828800" y="96838"/>
            <a:ext cx="5486400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>
                <a:ea typeface="ヒラギノ角ゴ Pro W3" charset="-128"/>
                <a:cs typeface="ヒラギノ角ゴ Pro W3" charset="-128"/>
              </a:rPr>
              <a:t>Copyright © McGraw-Hill Education. Permission required for reproduction or display.</a:t>
            </a:r>
          </a:p>
        </p:txBody>
      </p:sp>
      <p:sp>
        <p:nvSpPr>
          <p:cNvPr id="67" name="Freeform 74"/>
          <p:cNvSpPr>
            <a:spLocks/>
          </p:cNvSpPr>
          <p:nvPr/>
        </p:nvSpPr>
        <p:spPr bwMode="auto">
          <a:xfrm>
            <a:off x="3783013" y="377825"/>
            <a:ext cx="195262" cy="728663"/>
          </a:xfrm>
          <a:custGeom>
            <a:avLst/>
            <a:gdLst>
              <a:gd name="T0" fmla="*/ 2147483647 w 105"/>
              <a:gd name="T1" fmla="*/ 2147483647 h 394"/>
              <a:gd name="T2" fmla="*/ 0 w 105"/>
              <a:gd name="T3" fmla="*/ 2147483647 h 394"/>
              <a:gd name="T4" fmla="*/ 0 w 105"/>
              <a:gd name="T5" fmla="*/ 0 h 394"/>
              <a:gd name="T6" fmla="*/ 2147483647 w 105"/>
              <a:gd name="T7" fmla="*/ 0 h 394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394"/>
              <a:gd name="T14" fmla="*/ 105 w 105"/>
              <a:gd name="T15" fmla="*/ 394 h 3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394">
                <a:moveTo>
                  <a:pt x="56" y="394"/>
                </a:moveTo>
                <a:lnTo>
                  <a:pt x="0" y="394"/>
                </a:lnTo>
                <a:lnTo>
                  <a:pt x="0" y="0"/>
                </a:lnTo>
                <a:lnTo>
                  <a:pt x="105" y="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8" name="Line 76"/>
          <p:cNvSpPr>
            <a:spLocks noChangeShapeType="1"/>
          </p:cNvSpPr>
          <p:nvPr/>
        </p:nvSpPr>
        <p:spPr bwMode="auto">
          <a:xfrm flipH="1">
            <a:off x="3395663" y="744538"/>
            <a:ext cx="387350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9" name="Freeform 77"/>
          <p:cNvSpPr>
            <a:spLocks/>
          </p:cNvSpPr>
          <p:nvPr/>
        </p:nvSpPr>
        <p:spPr bwMode="auto">
          <a:xfrm>
            <a:off x="5603875" y="2420938"/>
            <a:ext cx="842963" cy="606425"/>
          </a:xfrm>
          <a:custGeom>
            <a:avLst/>
            <a:gdLst>
              <a:gd name="T0" fmla="*/ 2147483647 w 454"/>
              <a:gd name="T1" fmla="*/ 0 h 328"/>
              <a:gd name="T2" fmla="*/ 2147483647 w 454"/>
              <a:gd name="T3" fmla="*/ 2147483647 h 328"/>
              <a:gd name="T4" fmla="*/ 0 w 454"/>
              <a:gd name="T5" fmla="*/ 2147483647 h 328"/>
              <a:gd name="T6" fmla="*/ 0 w 454"/>
              <a:gd name="T7" fmla="*/ 2147483647 h 328"/>
              <a:gd name="T8" fmla="*/ 0 60000 65536"/>
              <a:gd name="T9" fmla="*/ 0 60000 65536"/>
              <a:gd name="T10" fmla="*/ 0 60000 65536"/>
              <a:gd name="T11" fmla="*/ 0 60000 65536"/>
              <a:gd name="T12" fmla="*/ 0 w 454"/>
              <a:gd name="T13" fmla="*/ 0 h 328"/>
              <a:gd name="T14" fmla="*/ 454 w 454"/>
              <a:gd name="T15" fmla="*/ 328 h 3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4" h="328">
                <a:moveTo>
                  <a:pt x="454" y="0"/>
                </a:moveTo>
                <a:lnTo>
                  <a:pt x="454" y="328"/>
                </a:lnTo>
                <a:lnTo>
                  <a:pt x="0" y="328"/>
                </a:lnTo>
                <a:lnTo>
                  <a:pt x="0" y="25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0" name="Freeform 78"/>
          <p:cNvSpPr>
            <a:spLocks/>
          </p:cNvSpPr>
          <p:nvPr/>
        </p:nvSpPr>
        <p:spPr bwMode="auto">
          <a:xfrm>
            <a:off x="4244975" y="3106738"/>
            <a:ext cx="719138" cy="244475"/>
          </a:xfrm>
          <a:custGeom>
            <a:avLst/>
            <a:gdLst>
              <a:gd name="T0" fmla="*/ 2147483647 w 388"/>
              <a:gd name="T1" fmla="*/ 0 h 131"/>
              <a:gd name="T2" fmla="*/ 2147483647 w 388"/>
              <a:gd name="T3" fmla="*/ 2147483647 h 131"/>
              <a:gd name="T4" fmla="*/ 0 w 388"/>
              <a:gd name="T5" fmla="*/ 2147483647 h 131"/>
              <a:gd name="T6" fmla="*/ 0 w 388"/>
              <a:gd name="T7" fmla="*/ 2147483647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388"/>
              <a:gd name="T13" fmla="*/ 0 h 131"/>
              <a:gd name="T14" fmla="*/ 388 w 388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8" h="131">
                <a:moveTo>
                  <a:pt x="388" y="0"/>
                </a:moveTo>
                <a:lnTo>
                  <a:pt x="388" y="131"/>
                </a:lnTo>
                <a:lnTo>
                  <a:pt x="0" y="131"/>
                </a:lnTo>
                <a:lnTo>
                  <a:pt x="0" y="36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1" name="Line 79"/>
          <p:cNvSpPr>
            <a:spLocks noChangeShapeType="1"/>
          </p:cNvSpPr>
          <p:nvPr/>
        </p:nvSpPr>
        <p:spPr bwMode="auto">
          <a:xfrm>
            <a:off x="4618038" y="3351213"/>
            <a:ext cx="0" cy="98425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2" name="Freeform 80"/>
          <p:cNvSpPr>
            <a:spLocks/>
          </p:cNvSpPr>
          <p:nvPr/>
        </p:nvSpPr>
        <p:spPr bwMode="auto">
          <a:xfrm>
            <a:off x="3346450" y="2566988"/>
            <a:ext cx="654050" cy="363537"/>
          </a:xfrm>
          <a:custGeom>
            <a:avLst/>
            <a:gdLst>
              <a:gd name="T0" fmla="*/ 2147483647 w 352"/>
              <a:gd name="T1" fmla="*/ 0 h 197"/>
              <a:gd name="T2" fmla="*/ 2147483647 w 352"/>
              <a:gd name="T3" fmla="*/ 2147483647 h 197"/>
              <a:gd name="T4" fmla="*/ 0 w 352"/>
              <a:gd name="T5" fmla="*/ 2147483647 h 197"/>
              <a:gd name="T6" fmla="*/ 0 w 352"/>
              <a:gd name="T7" fmla="*/ 2147483647 h 197"/>
              <a:gd name="T8" fmla="*/ 0 60000 65536"/>
              <a:gd name="T9" fmla="*/ 0 60000 65536"/>
              <a:gd name="T10" fmla="*/ 0 60000 65536"/>
              <a:gd name="T11" fmla="*/ 0 60000 65536"/>
              <a:gd name="T12" fmla="*/ 0 w 352"/>
              <a:gd name="T13" fmla="*/ 0 h 197"/>
              <a:gd name="T14" fmla="*/ 352 w 352"/>
              <a:gd name="T15" fmla="*/ 197 h 19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52" h="197">
                <a:moveTo>
                  <a:pt x="352" y="0"/>
                </a:moveTo>
                <a:lnTo>
                  <a:pt x="352" y="197"/>
                </a:lnTo>
                <a:lnTo>
                  <a:pt x="0" y="197"/>
                </a:lnTo>
                <a:lnTo>
                  <a:pt x="0" y="58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3" name="Line 81"/>
          <p:cNvSpPr>
            <a:spLocks noChangeShapeType="1"/>
          </p:cNvSpPr>
          <p:nvPr/>
        </p:nvSpPr>
        <p:spPr bwMode="auto">
          <a:xfrm>
            <a:off x="3673475" y="2930525"/>
            <a:ext cx="0" cy="377825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4" name="Line 82"/>
          <p:cNvSpPr>
            <a:spLocks noChangeShapeType="1"/>
          </p:cNvSpPr>
          <p:nvPr/>
        </p:nvSpPr>
        <p:spPr bwMode="auto">
          <a:xfrm flipH="1">
            <a:off x="4821238" y="742950"/>
            <a:ext cx="519112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5" name="Line 83"/>
          <p:cNvSpPr>
            <a:spLocks noChangeShapeType="1"/>
          </p:cNvSpPr>
          <p:nvPr/>
        </p:nvSpPr>
        <p:spPr bwMode="auto">
          <a:xfrm flipV="1">
            <a:off x="4768850" y="742950"/>
            <a:ext cx="387350" cy="16033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6" name="Line 84"/>
          <p:cNvSpPr>
            <a:spLocks noChangeShapeType="1"/>
          </p:cNvSpPr>
          <p:nvPr/>
        </p:nvSpPr>
        <p:spPr bwMode="auto">
          <a:xfrm flipV="1">
            <a:off x="6015038" y="1268413"/>
            <a:ext cx="0" cy="48895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7" name="Line 85"/>
          <p:cNvSpPr>
            <a:spLocks noChangeShapeType="1"/>
          </p:cNvSpPr>
          <p:nvPr/>
        </p:nvSpPr>
        <p:spPr bwMode="auto">
          <a:xfrm>
            <a:off x="6015038" y="1381125"/>
            <a:ext cx="257175" cy="509588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8" name="Line 86"/>
          <p:cNvSpPr>
            <a:spLocks noChangeShapeType="1"/>
          </p:cNvSpPr>
          <p:nvPr/>
        </p:nvSpPr>
        <p:spPr bwMode="auto">
          <a:xfrm flipH="1">
            <a:off x="4560888" y="5238750"/>
            <a:ext cx="1647825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9" name="Freeform 87"/>
          <p:cNvSpPr>
            <a:spLocks/>
          </p:cNvSpPr>
          <p:nvPr/>
        </p:nvSpPr>
        <p:spPr bwMode="auto">
          <a:xfrm>
            <a:off x="5424488" y="4394200"/>
            <a:ext cx="784225" cy="133350"/>
          </a:xfrm>
          <a:custGeom>
            <a:avLst/>
            <a:gdLst>
              <a:gd name="T0" fmla="*/ 2147483647 w 423"/>
              <a:gd name="T1" fmla="*/ 0 h 72"/>
              <a:gd name="T2" fmla="*/ 2147483647 w 423"/>
              <a:gd name="T3" fmla="*/ 0 h 72"/>
              <a:gd name="T4" fmla="*/ 0 w 423"/>
              <a:gd name="T5" fmla="*/ 2147483647 h 72"/>
              <a:gd name="T6" fmla="*/ 0 60000 65536"/>
              <a:gd name="T7" fmla="*/ 0 60000 65536"/>
              <a:gd name="T8" fmla="*/ 0 60000 65536"/>
              <a:gd name="T9" fmla="*/ 0 w 423"/>
              <a:gd name="T10" fmla="*/ 0 h 72"/>
              <a:gd name="T11" fmla="*/ 423 w 423"/>
              <a:gd name="T12" fmla="*/ 72 h 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3" h="72">
                <a:moveTo>
                  <a:pt x="423" y="0"/>
                </a:moveTo>
                <a:lnTo>
                  <a:pt x="96" y="0"/>
                </a:lnTo>
                <a:lnTo>
                  <a:pt x="0" y="72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0" name="Line 88"/>
          <p:cNvSpPr>
            <a:spLocks noChangeShapeType="1"/>
          </p:cNvSpPr>
          <p:nvPr/>
        </p:nvSpPr>
        <p:spPr bwMode="auto">
          <a:xfrm>
            <a:off x="4551363" y="5600700"/>
            <a:ext cx="1657350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1" name="Line 89"/>
          <p:cNvSpPr>
            <a:spLocks noChangeShapeType="1"/>
          </p:cNvSpPr>
          <p:nvPr/>
        </p:nvSpPr>
        <p:spPr bwMode="auto">
          <a:xfrm>
            <a:off x="4656138" y="6054725"/>
            <a:ext cx="1552575" cy="0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2" name="Line 90"/>
          <p:cNvSpPr>
            <a:spLocks noChangeShapeType="1"/>
          </p:cNvSpPr>
          <p:nvPr/>
        </p:nvSpPr>
        <p:spPr bwMode="auto">
          <a:xfrm>
            <a:off x="6021388" y="3036888"/>
            <a:ext cx="0" cy="100012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3" name="Line 42"/>
          <p:cNvSpPr>
            <a:spLocks noChangeShapeType="1"/>
          </p:cNvSpPr>
          <p:nvPr/>
        </p:nvSpPr>
        <p:spPr bwMode="auto">
          <a:xfrm flipH="1">
            <a:off x="5451475" y="4395788"/>
            <a:ext cx="150813" cy="4762"/>
          </a:xfrm>
          <a:prstGeom prst="line">
            <a:avLst/>
          </a:pr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4" name="Freeform 59"/>
          <p:cNvSpPr>
            <a:spLocks/>
          </p:cNvSpPr>
          <p:nvPr/>
        </p:nvSpPr>
        <p:spPr bwMode="auto">
          <a:xfrm>
            <a:off x="3517900" y="2097088"/>
            <a:ext cx="111125" cy="112712"/>
          </a:xfrm>
          <a:custGeom>
            <a:avLst/>
            <a:gdLst>
              <a:gd name="T0" fmla="*/ 2147483647 w 60"/>
              <a:gd name="T1" fmla="*/ 0 h 61"/>
              <a:gd name="T2" fmla="*/ 2147483647 w 60"/>
              <a:gd name="T3" fmla="*/ 2147483647 h 61"/>
              <a:gd name="T4" fmla="*/ 0 w 60"/>
              <a:gd name="T5" fmla="*/ 2147483647 h 61"/>
              <a:gd name="T6" fmla="*/ 0 60000 65536"/>
              <a:gd name="T7" fmla="*/ 0 60000 65536"/>
              <a:gd name="T8" fmla="*/ 0 60000 65536"/>
              <a:gd name="T9" fmla="*/ 0 w 60"/>
              <a:gd name="T10" fmla="*/ 0 h 61"/>
              <a:gd name="T11" fmla="*/ 60 w 60"/>
              <a:gd name="T12" fmla="*/ 61 h 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61">
                <a:moveTo>
                  <a:pt x="60" y="0"/>
                </a:moveTo>
                <a:lnTo>
                  <a:pt x="60" y="61"/>
                </a:lnTo>
                <a:lnTo>
                  <a:pt x="0" y="61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00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422" name="Freeform 75"/>
          <p:cNvSpPr>
            <a:spLocks/>
          </p:cNvSpPr>
          <p:nvPr/>
        </p:nvSpPr>
        <p:spPr bwMode="auto">
          <a:xfrm>
            <a:off x="2552700" y="1790700"/>
            <a:ext cx="115888" cy="419100"/>
          </a:xfrm>
          <a:custGeom>
            <a:avLst/>
            <a:gdLst>
              <a:gd name="T0" fmla="*/ 2147483647 w 63"/>
              <a:gd name="T1" fmla="*/ 2147483647 h 227"/>
              <a:gd name="T2" fmla="*/ 0 w 63"/>
              <a:gd name="T3" fmla="*/ 2147483647 h 227"/>
              <a:gd name="T4" fmla="*/ 0 w 63"/>
              <a:gd name="T5" fmla="*/ 0 h 227"/>
              <a:gd name="T6" fmla="*/ 0 60000 65536"/>
              <a:gd name="T7" fmla="*/ 0 60000 65536"/>
              <a:gd name="T8" fmla="*/ 0 60000 65536"/>
              <a:gd name="T9" fmla="*/ 0 w 63"/>
              <a:gd name="T10" fmla="*/ 0 h 227"/>
              <a:gd name="T11" fmla="*/ 63 w 63"/>
              <a:gd name="T12" fmla="*/ 227 h 2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" h="227">
                <a:moveTo>
                  <a:pt x="63" y="227"/>
                </a:moveTo>
                <a:lnTo>
                  <a:pt x="0" y="227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3" name="Freeform 74"/>
          <p:cNvSpPr>
            <a:spLocks/>
          </p:cNvSpPr>
          <p:nvPr/>
        </p:nvSpPr>
        <p:spPr bwMode="auto">
          <a:xfrm>
            <a:off x="3783013" y="377825"/>
            <a:ext cx="195262" cy="728663"/>
          </a:xfrm>
          <a:custGeom>
            <a:avLst/>
            <a:gdLst>
              <a:gd name="T0" fmla="*/ 2147483647 w 105"/>
              <a:gd name="T1" fmla="*/ 2147483647 h 394"/>
              <a:gd name="T2" fmla="*/ 0 w 105"/>
              <a:gd name="T3" fmla="*/ 2147483647 h 394"/>
              <a:gd name="T4" fmla="*/ 0 w 105"/>
              <a:gd name="T5" fmla="*/ 0 h 394"/>
              <a:gd name="T6" fmla="*/ 2147483647 w 105"/>
              <a:gd name="T7" fmla="*/ 0 h 394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394"/>
              <a:gd name="T14" fmla="*/ 105 w 105"/>
              <a:gd name="T15" fmla="*/ 394 h 3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394">
                <a:moveTo>
                  <a:pt x="56" y="394"/>
                </a:moveTo>
                <a:lnTo>
                  <a:pt x="0" y="394"/>
                </a:lnTo>
                <a:lnTo>
                  <a:pt x="0" y="0"/>
                </a:lnTo>
                <a:lnTo>
                  <a:pt x="105" y="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4" name="Line 76"/>
          <p:cNvSpPr>
            <a:spLocks noChangeShapeType="1"/>
          </p:cNvSpPr>
          <p:nvPr/>
        </p:nvSpPr>
        <p:spPr bwMode="auto">
          <a:xfrm flipH="1">
            <a:off x="3395663" y="744538"/>
            <a:ext cx="3873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5" name="Freeform 77"/>
          <p:cNvSpPr>
            <a:spLocks/>
          </p:cNvSpPr>
          <p:nvPr/>
        </p:nvSpPr>
        <p:spPr bwMode="auto">
          <a:xfrm>
            <a:off x="5603875" y="2420938"/>
            <a:ext cx="842963" cy="606425"/>
          </a:xfrm>
          <a:custGeom>
            <a:avLst/>
            <a:gdLst>
              <a:gd name="T0" fmla="*/ 2147483647 w 454"/>
              <a:gd name="T1" fmla="*/ 0 h 328"/>
              <a:gd name="T2" fmla="*/ 2147483647 w 454"/>
              <a:gd name="T3" fmla="*/ 2147483647 h 328"/>
              <a:gd name="T4" fmla="*/ 0 w 454"/>
              <a:gd name="T5" fmla="*/ 2147483647 h 328"/>
              <a:gd name="T6" fmla="*/ 0 w 454"/>
              <a:gd name="T7" fmla="*/ 2147483647 h 328"/>
              <a:gd name="T8" fmla="*/ 0 60000 65536"/>
              <a:gd name="T9" fmla="*/ 0 60000 65536"/>
              <a:gd name="T10" fmla="*/ 0 60000 65536"/>
              <a:gd name="T11" fmla="*/ 0 60000 65536"/>
              <a:gd name="T12" fmla="*/ 0 w 454"/>
              <a:gd name="T13" fmla="*/ 0 h 328"/>
              <a:gd name="T14" fmla="*/ 454 w 454"/>
              <a:gd name="T15" fmla="*/ 328 h 3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4" h="328">
                <a:moveTo>
                  <a:pt x="454" y="0"/>
                </a:moveTo>
                <a:lnTo>
                  <a:pt x="454" y="328"/>
                </a:lnTo>
                <a:lnTo>
                  <a:pt x="0" y="328"/>
                </a:lnTo>
                <a:lnTo>
                  <a:pt x="0" y="25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6" name="Freeform 78"/>
          <p:cNvSpPr>
            <a:spLocks/>
          </p:cNvSpPr>
          <p:nvPr/>
        </p:nvSpPr>
        <p:spPr bwMode="auto">
          <a:xfrm>
            <a:off x="4244975" y="3106738"/>
            <a:ext cx="719138" cy="244475"/>
          </a:xfrm>
          <a:custGeom>
            <a:avLst/>
            <a:gdLst>
              <a:gd name="T0" fmla="*/ 2147483647 w 388"/>
              <a:gd name="T1" fmla="*/ 0 h 131"/>
              <a:gd name="T2" fmla="*/ 2147483647 w 388"/>
              <a:gd name="T3" fmla="*/ 2147483647 h 131"/>
              <a:gd name="T4" fmla="*/ 0 w 388"/>
              <a:gd name="T5" fmla="*/ 2147483647 h 131"/>
              <a:gd name="T6" fmla="*/ 0 w 388"/>
              <a:gd name="T7" fmla="*/ 2147483647 h 131"/>
              <a:gd name="T8" fmla="*/ 0 60000 65536"/>
              <a:gd name="T9" fmla="*/ 0 60000 65536"/>
              <a:gd name="T10" fmla="*/ 0 60000 65536"/>
              <a:gd name="T11" fmla="*/ 0 60000 65536"/>
              <a:gd name="T12" fmla="*/ 0 w 388"/>
              <a:gd name="T13" fmla="*/ 0 h 131"/>
              <a:gd name="T14" fmla="*/ 388 w 388"/>
              <a:gd name="T15" fmla="*/ 131 h 1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8" h="131">
                <a:moveTo>
                  <a:pt x="388" y="0"/>
                </a:moveTo>
                <a:lnTo>
                  <a:pt x="388" y="131"/>
                </a:lnTo>
                <a:lnTo>
                  <a:pt x="0" y="131"/>
                </a:lnTo>
                <a:lnTo>
                  <a:pt x="0" y="36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7" name="Line 79"/>
          <p:cNvSpPr>
            <a:spLocks noChangeShapeType="1"/>
          </p:cNvSpPr>
          <p:nvPr/>
        </p:nvSpPr>
        <p:spPr bwMode="auto">
          <a:xfrm>
            <a:off x="4618038" y="3351213"/>
            <a:ext cx="0" cy="984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8" name="Freeform 80"/>
          <p:cNvSpPr>
            <a:spLocks/>
          </p:cNvSpPr>
          <p:nvPr/>
        </p:nvSpPr>
        <p:spPr bwMode="auto">
          <a:xfrm>
            <a:off x="3346450" y="2566988"/>
            <a:ext cx="654050" cy="363537"/>
          </a:xfrm>
          <a:custGeom>
            <a:avLst/>
            <a:gdLst>
              <a:gd name="T0" fmla="*/ 2147483647 w 352"/>
              <a:gd name="T1" fmla="*/ 0 h 197"/>
              <a:gd name="T2" fmla="*/ 2147483647 w 352"/>
              <a:gd name="T3" fmla="*/ 2147483647 h 197"/>
              <a:gd name="T4" fmla="*/ 0 w 352"/>
              <a:gd name="T5" fmla="*/ 2147483647 h 197"/>
              <a:gd name="T6" fmla="*/ 0 w 352"/>
              <a:gd name="T7" fmla="*/ 2147483647 h 197"/>
              <a:gd name="T8" fmla="*/ 0 60000 65536"/>
              <a:gd name="T9" fmla="*/ 0 60000 65536"/>
              <a:gd name="T10" fmla="*/ 0 60000 65536"/>
              <a:gd name="T11" fmla="*/ 0 60000 65536"/>
              <a:gd name="T12" fmla="*/ 0 w 352"/>
              <a:gd name="T13" fmla="*/ 0 h 197"/>
              <a:gd name="T14" fmla="*/ 352 w 352"/>
              <a:gd name="T15" fmla="*/ 197 h 19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52" h="197">
                <a:moveTo>
                  <a:pt x="352" y="0"/>
                </a:moveTo>
                <a:lnTo>
                  <a:pt x="352" y="197"/>
                </a:lnTo>
                <a:lnTo>
                  <a:pt x="0" y="197"/>
                </a:lnTo>
                <a:lnTo>
                  <a:pt x="0" y="58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29" name="Line 81"/>
          <p:cNvSpPr>
            <a:spLocks noChangeShapeType="1"/>
          </p:cNvSpPr>
          <p:nvPr/>
        </p:nvSpPr>
        <p:spPr bwMode="auto">
          <a:xfrm>
            <a:off x="3673475" y="2930525"/>
            <a:ext cx="0" cy="3778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0" name="Line 82"/>
          <p:cNvSpPr>
            <a:spLocks noChangeShapeType="1"/>
          </p:cNvSpPr>
          <p:nvPr/>
        </p:nvSpPr>
        <p:spPr bwMode="auto">
          <a:xfrm flipH="1">
            <a:off x="4821238" y="742950"/>
            <a:ext cx="51911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1" name="Line 83"/>
          <p:cNvSpPr>
            <a:spLocks noChangeShapeType="1"/>
          </p:cNvSpPr>
          <p:nvPr/>
        </p:nvSpPr>
        <p:spPr bwMode="auto">
          <a:xfrm flipV="1">
            <a:off x="4768850" y="742950"/>
            <a:ext cx="387350" cy="160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2" name="Line 84"/>
          <p:cNvSpPr>
            <a:spLocks noChangeShapeType="1"/>
          </p:cNvSpPr>
          <p:nvPr/>
        </p:nvSpPr>
        <p:spPr bwMode="auto">
          <a:xfrm flipV="1">
            <a:off x="6015038" y="1268413"/>
            <a:ext cx="0" cy="4889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3" name="Line 85"/>
          <p:cNvSpPr>
            <a:spLocks noChangeShapeType="1"/>
          </p:cNvSpPr>
          <p:nvPr/>
        </p:nvSpPr>
        <p:spPr bwMode="auto">
          <a:xfrm>
            <a:off x="6015038" y="1381125"/>
            <a:ext cx="257175" cy="509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4" name="Line 86"/>
          <p:cNvSpPr>
            <a:spLocks noChangeShapeType="1"/>
          </p:cNvSpPr>
          <p:nvPr/>
        </p:nvSpPr>
        <p:spPr bwMode="auto">
          <a:xfrm flipH="1">
            <a:off x="4560888" y="5238750"/>
            <a:ext cx="16478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5" name="Freeform 87"/>
          <p:cNvSpPr>
            <a:spLocks/>
          </p:cNvSpPr>
          <p:nvPr/>
        </p:nvSpPr>
        <p:spPr bwMode="auto">
          <a:xfrm>
            <a:off x="5424488" y="4394200"/>
            <a:ext cx="784225" cy="133350"/>
          </a:xfrm>
          <a:custGeom>
            <a:avLst/>
            <a:gdLst>
              <a:gd name="T0" fmla="*/ 2147483647 w 423"/>
              <a:gd name="T1" fmla="*/ 0 h 72"/>
              <a:gd name="T2" fmla="*/ 2147483647 w 423"/>
              <a:gd name="T3" fmla="*/ 0 h 72"/>
              <a:gd name="T4" fmla="*/ 0 w 423"/>
              <a:gd name="T5" fmla="*/ 2147483647 h 72"/>
              <a:gd name="T6" fmla="*/ 0 60000 65536"/>
              <a:gd name="T7" fmla="*/ 0 60000 65536"/>
              <a:gd name="T8" fmla="*/ 0 60000 65536"/>
              <a:gd name="T9" fmla="*/ 0 w 423"/>
              <a:gd name="T10" fmla="*/ 0 h 72"/>
              <a:gd name="T11" fmla="*/ 423 w 423"/>
              <a:gd name="T12" fmla="*/ 72 h 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3" h="72">
                <a:moveTo>
                  <a:pt x="423" y="0"/>
                </a:moveTo>
                <a:lnTo>
                  <a:pt x="96" y="0"/>
                </a:lnTo>
                <a:lnTo>
                  <a:pt x="0" y="72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6" name="Line 88"/>
          <p:cNvSpPr>
            <a:spLocks noChangeShapeType="1"/>
          </p:cNvSpPr>
          <p:nvPr/>
        </p:nvSpPr>
        <p:spPr bwMode="auto">
          <a:xfrm>
            <a:off x="4551363" y="5600700"/>
            <a:ext cx="165735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7" name="Line 89"/>
          <p:cNvSpPr>
            <a:spLocks noChangeShapeType="1"/>
          </p:cNvSpPr>
          <p:nvPr/>
        </p:nvSpPr>
        <p:spPr bwMode="auto">
          <a:xfrm>
            <a:off x="4656138" y="6054725"/>
            <a:ext cx="15525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8" name="Line 90"/>
          <p:cNvSpPr>
            <a:spLocks noChangeShapeType="1"/>
          </p:cNvSpPr>
          <p:nvPr/>
        </p:nvSpPr>
        <p:spPr bwMode="auto">
          <a:xfrm>
            <a:off x="6021388" y="3036888"/>
            <a:ext cx="0" cy="1000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39" name="Line 42"/>
          <p:cNvSpPr>
            <a:spLocks noChangeShapeType="1"/>
          </p:cNvSpPr>
          <p:nvPr/>
        </p:nvSpPr>
        <p:spPr bwMode="auto">
          <a:xfrm flipH="1">
            <a:off x="5451475" y="4395788"/>
            <a:ext cx="150813" cy="4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0" name="Freeform 59"/>
          <p:cNvSpPr>
            <a:spLocks/>
          </p:cNvSpPr>
          <p:nvPr/>
        </p:nvSpPr>
        <p:spPr bwMode="auto">
          <a:xfrm>
            <a:off x="3517900" y="2097088"/>
            <a:ext cx="111125" cy="112712"/>
          </a:xfrm>
          <a:custGeom>
            <a:avLst/>
            <a:gdLst>
              <a:gd name="T0" fmla="*/ 2147483647 w 60"/>
              <a:gd name="T1" fmla="*/ 0 h 61"/>
              <a:gd name="T2" fmla="*/ 2147483647 w 60"/>
              <a:gd name="T3" fmla="*/ 2147483647 h 61"/>
              <a:gd name="T4" fmla="*/ 0 w 60"/>
              <a:gd name="T5" fmla="*/ 2147483647 h 61"/>
              <a:gd name="T6" fmla="*/ 0 60000 65536"/>
              <a:gd name="T7" fmla="*/ 0 60000 65536"/>
              <a:gd name="T8" fmla="*/ 0 60000 65536"/>
              <a:gd name="T9" fmla="*/ 0 w 60"/>
              <a:gd name="T10" fmla="*/ 0 h 61"/>
              <a:gd name="T11" fmla="*/ 60 w 60"/>
              <a:gd name="T12" fmla="*/ 61 h 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61">
                <a:moveTo>
                  <a:pt x="60" y="0"/>
                </a:moveTo>
                <a:lnTo>
                  <a:pt x="60" y="61"/>
                </a:lnTo>
                <a:lnTo>
                  <a:pt x="0" y="61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41" name="Freeform 59"/>
          <p:cNvSpPr>
            <a:spLocks/>
          </p:cNvSpPr>
          <p:nvPr/>
        </p:nvSpPr>
        <p:spPr bwMode="auto">
          <a:xfrm rot="5400000">
            <a:off x="2417763" y="1908175"/>
            <a:ext cx="417512" cy="147638"/>
          </a:xfrm>
          <a:custGeom>
            <a:avLst/>
            <a:gdLst>
              <a:gd name="T0" fmla="*/ 2147483647 w 60"/>
              <a:gd name="T1" fmla="*/ 0 h 61"/>
              <a:gd name="T2" fmla="*/ 2147483647 w 60"/>
              <a:gd name="T3" fmla="*/ 2147483647 h 61"/>
              <a:gd name="T4" fmla="*/ 0 w 60"/>
              <a:gd name="T5" fmla="*/ 2147483647 h 61"/>
              <a:gd name="T6" fmla="*/ 0 60000 65536"/>
              <a:gd name="T7" fmla="*/ 0 60000 65536"/>
              <a:gd name="T8" fmla="*/ 0 60000 65536"/>
              <a:gd name="T9" fmla="*/ 0 w 60"/>
              <a:gd name="T10" fmla="*/ 0 h 61"/>
              <a:gd name="T11" fmla="*/ 60 w 60"/>
              <a:gd name="T12" fmla="*/ 61 h 6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" h="61">
                <a:moveTo>
                  <a:pt x="60" y="0"/>
                </a:moveTo>
                <a:lnTo>
                  <a:pt x="60" y="61"/>
                </a:lnTo>
                <a:lnTo>
                  <a:pt x="0" y="61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Chapter 25&amp;#x0D;&amp;#x0A;FlexArt&amp;quot;&quot;/&gt;&lt;property id=&quot;20307&quot; value=&quot;257&quot;/&gt;&lt;/object&gt;&lt;object type=&quot;3&quot; unique_id=&quot;154456&quot;&gt;&lt;property id=&quot;20148&quot; value=&quot;5&quot;/&gt;&lt;property id=&quot;20300&quot; value=&quot;Slide 2 - &amp;quot;Co 25&amp;quot;&quot;/&gt;&lt;property id=&quot;20307&quot; value=&quot;264&quot;/&gt;&lt;/object&gt;&lt;object type=&quot;3&quot; unique_id=&quot;204344&quot;&gt;&lt;property id=&quot;20148&quot; value=&quot;5&quot;/&gt;&lt;property id=&quot;20300&quot; value=&quot;Slide 3 - &amp;quot;Fig. 25.1&amp;quot;&quot;/&gt;&lt;property id=&quot;20307&quot; value=&quot;265&quot;/&gt;&lt;/object&gt;&lt;object type=&quot;3&quot; unique_id=&quot;204370&quot;&gt;&lt;property id=&quot;20148&quot; value=&quot;5&quot;/&gt;&lt;property id=&quot;20300&quot; value=&quot;Slide 4 - &amp;quot;Fig. 25.2&amp;quot;&quot;/&gt;&lt;property id=&quot;20307&quot; value=&quot;266&quot;/&gt;&lt;/object&gt;&lt;object type=&quot;3&quot; unique_id=&quot;204371&quot;&gt;&lt;property id=&quot;20148&quot; value=&quot;5&quot;/&gt;&lt;property id=&quot;20300&quot; value=&quot;Slide 5 - &amp;quot;Fig. 25.3&amp;quot;&quot;/&gt;&lt;property id=&quot;20307&quot; value=&quot;267&quot;/&gt;&lt;/object&gt;&lt;object type=&quot;3&quot; unique_id=&quot;204372&quot;&gt;&lt;property id=&quot;20148&quot; value=&quot;5&quot;/&gt;&lt;property id=&quot;20300&quot; value=&quot;Slide 6 - &amp;quot;Fig. 25.4&amp;quot;&quot;/&gt;&lt;property id=&quot;20307&quot; value=&quot;268&quot;/&gt;&lt;/object&gt;&lt;object type=&quot;3&quot; unique_id=&quot;204373&quot;&gt;&lt;property id=&quot;20148&quot; value=&quot;5&quot;/&gt;&lt;property id=&quot;20300&quot; value=&quot;Slide 7 - &amp;quot;Fig. 25.5&amp;quot;&quot;/&gt;&lt;property id=&quot;20307&quot; value=&quot;269&quot;/&gt;&lt;/object&gt;&lt;object type=&quot;3&quot; unique_id=&quot;204374&quot;&gt;&lt;property id=&quot;20148&quot; value=&quot;5&quot;/&gt;&lt;property id=&quot;20300&quot; value=&quot;Slide 8 - &amp;quot;Fig. 25.6&amp;quot;&quot;/&gt;&lt;property id=&quot;20307&quot; value=&quot;270&quot;/&gt;&lt;/object&gt;&lt;object type=&quot;3&quot; unique_id=&quot;204375&quot;&gt;&lt;property id=&quot;20148&quot; value=&quot;5&quot;/&gt;&lt;property id=&quot;20300&quot; value=&quot;Slide 9 - &amp;quot;Fig. 25.7&amp;quot;&quot;/&gt;&lt;property id=&quot;20307&quot; value=&quot;271&quot;/&gt;&lt;/object&gt;&lt;object type=&quot;3&quot; unique_id=&quot;204376&quot;&gt;&lt;property id=&quot;20148&quot; value=&quot;5&quot;/&gt;&lt;property id=&quot;20300&quot; value=&quot;Slide 10 - &amp;quot;Fig. 25.8&amp;quot;&quot;/&gt;&lt;property id=&quot;20307&quot; value=&quot;272&quot;/&gt;&lt;/object&gt;&lt;object type=&quot;3&quot; unique_id=&quot;204377&quot;&gt;&lt;property id=&quot;20148&quot; value=&quot;5&quot;/&gt;&lt;property id=&quot;20300&quot; value=&quot;Slide 11 - &amp;quot;Fig. 25.9&amp;quot;&quot;/&gt;&lt;property id=&quot;20307&quot; value=&quot;273&quot;/&gt;&lt;/object&gt;&lt;object type=&quot;3&quot; unique_id=&quot;204378&quot;&gt;&lt;property id=&quot;20148&quot; value=&quot;5&quot;/&gt;&lt;property id=&quot;20300&quot; value=&quot;Slide 12 - &amp;quot;Fig. 25.10&amp;quot;&quot;/&gt;&lt;property id=&quot;20307&quot; value=&quot;274&quot;/&gt;&lt;/object&gt;&lt;object type=&quot;3&quot; unique_id=&quot;204449&quot;&gt;&lt;property id=&quot;20148&quot; value=&quot;5&quot;/&gt;&lt;property id=&quot;20300&quot; value=&quot;Slide 13 - &amp;quot;Fig. 25.11&amp;quot;&quot;/&gt;&lt;property id=&quot;20307&quot; value=&quot;275&quot;/&gt;&lt;/object&gt;&lt;object type=&quot;3&quot; unique_id=&quot;204450&quot;&gt;&lt;property id=&quot;20148&quot; value=&quot;5&quot;/&gt;&lt;property id=&quot;20300&quot; value=&quot;Slide 14 - &amp;quot;Fig. 25.12&amp;quot;&quot;/&gt;&lt;property id=&quot;20307&quot; value=&quot;276&quot;/&gt;&lt;/object&gt;&lt;object type=&quot;3&quot; unique_id=&quot;204451&quot;&gt;&lt;property id=&quot;20148&quot; value=&quot;5&quot;/&gt;&lt;property id=&quot;20300&quot; value=&quot;Slide 15 - &amp;quot;Fig. 25.13&amp;quot;&quot;/&gt;&lt;property id=&quot;20307&quot; value=&quot;277&quot;/&gt;&lt;/object&gt;&lt;object type=&quot;3&quot; unique_id=&quot;204452&quot;&gt;&lt;property id=&quot;20148&quot; value=&quot;5&quot;/&gt;&lt;property id=&quot;20300&quot; value=&quot;Slide 16 - &amp;quot;Fig. 25.14&amp;quot;&quot;/&gt;&lt;property id=&quot;20307&quot; value=&quot;278&quot;/&gt;&lt;/object&gt;&lt;object type=&quot;3&quot; unique_id=&quot;204453&quot;&gt;&lt;property id=&quot;20148&quot; value=&quot;5&quot;/&gt;&lt;property id=&quot;20300&quot; value=&quot;Slide 17 - &amp;quot;Fig. 25.15&amp;quot;&quot;/&gt;&lt;property id=&quot;20307&quot; value=&quot;279&quot;/&gt;&lt;/object&gt;&lt;object type=&quot;3&quot; unique_id=&quot;204454&quot;&gt;&lt;property id=&quot;20148&quot; value=&quot;5&quot;/&gt;&lt;property id=&quot;20300&quot; value=&quot;Slide 19 - &amp;quot;Fig. 25.16&amp;quot;&quot;/&gt;&lt;property id=&quot;20307&quot; value=&quot;280&quot;/&gt;&lt;/object&gt;&lt;object type=&quot;3&quot; unique_id=&quot;204455&quot;&gt;&lt;property id=&quot;20148&quot; value=&quot;5&quot;/&gt;&lt;property id=&quot;20300&quot; value=&quot;Slide 20 - &amp;quot;Fig. 25.17&amp;quot;&quot;/&gt;&lt;property id=&quot;20307&quot; value=&quot;281&quot;/&gt;&lt;/object&gt;&lt;object type=&quot;3&quot; unique_id=&quot;204456&quot;&gt;&lt;property id=&quot;20148&quot; value=&quot;5&quot;/&gt;&lt;property id=&quot;20300&quot; value=&quot;Slide 21 - &amp;quot;Fig. 25.18&amp;quot;&quot;/&gt;&lt;property id=&quot;20307&quot; value=&quot;282&quot;/&gt;&lt;/object&gt;&lt;object type=&quot;3&quot; unique_id=&quot;204457&quot;&gt;&lt;property id=&quot;20148&quot; value=&quot;5&quot;/&gt;&lt;property id=&quot;20300&quot; value=&quot;Slide 22 - &amp;quot;Fig. 25.19&amp;quot;&quot;/&gt;&lt;property id=&quot;20307&quot; value=&quot;283&quot;/&gt;&lt;/object&gt;&lt;object type=&quot;3&quot; unique_id=&quot;204895&quot;&gt;&lt;property id=&quot;20148&quot; value=&quot;5&quot;/&gt;&lt;property id=&quot;20300&quot; value=&quot;Slide 23 - &amp;quot;Fig. 25.20&amp;quot;&quot;/&gt;&lt;property id=&quot;20307&quot; value=&quot;284&quot;/&gt;&lt;/object&gt;&lt;object type=&quot;3&quot; unique_id=&quot;205016&quot;&gt;&lt;property id=&quot;20148&quot; value=&quot;5&quot;/&gt;&lt;property id=&quot;20300&quot; value=&quot;Slide 24 - &amp;quot;Fig. 25.21&amp;quot;&quot;/&gt;&lt;property id=&quot;20307&quot; value=&quot;285&quot;/&gt;&lt;/object&gt;&lt;object type=&quot;3&quot; unique_id=&quot;205492&quot;&gt;&lt;property id=&quot;20148&quot; value=&quot;5&quot;/&gt;&lt;property id=&quot;20300&quot; value=&quot;Slide 25 - &amp;quot;Fig. 25.22&amp;quot;&quot;/&gt;&lt;property id=&quot;20307&quot; value=&quot;286&quot;/&gt;&lt;/object&gt;&lt;object type=&quot;3&quot; unique_id=&quot;205493&quot;&gt;&lt;property id=&quot;20148&quot; value=&quot;5&quot;/&gt;&lt;property id=&quot;20300&quot; value=&quot;Slide 26 - &amp;quot;Fig. 25.23&amp;quot;&quot;/&gt;&lt;property id=&quot;20307&quot; value=&quot;287&quot;/&gt;&lt;/object&gt;&lt;object type=&quot;3&quot; unique_id=&quot;205494&quot;&gt;&lt;property id=&quot;20148&quot; value=&quot;5&quot;/&gt;&lt;property id=&quot;20300&quot; value=&quot;Slide 28 - &amp;quot;Fig. 25.24&amp;quot;&quot;/&gt;&lt;property id=&quot;20307&quot; value=&quot;288&quot;/&gt;&lt;/object&gt;&lt;object type=&quot;3&quot; unique_id=&quot;205495&quot;&gt;&lt;property id=&quot;20148&quot; value=&quot;5&quot;/&gt;&lt;property id=&quot;20300&quot; value=&quot;Slide 29 - &amp;quot;Fig. 25.25&amp;quot;&quot;/&gt;&lt;property id=&quot;20307&quot; value=&quot;289&quot;/&gt;&lt;/object&gt;&lt;object type=&quot;3&quot; unique_id=&quot;205496&quot;&gt;&lt;property id=&quot;20148&quot; value=&quot;5&quot;/&gt;&lt;property id=&quot;20300&quot; value=&quot;Slide 30 - &amp;quot;Fig. 25.26&amp;quot;&quot;/&gt;&lt;property id=&quot;20307&quot; value=&quot;290&quot;/&gt;&lt;/object&gt;&lt;object type=&quot;3&quot; unique_id=&quot;205497&quot;&gt;&lt;property id=&quot;20148&quot; value=&quot;5&quot;/&gt;&lt;property id=&quot;20300&quot; value=&quot;Slide 31 - &amp;quot;Fig. 25.27&amp;quot;&quot;/&gt;&lt;property id=&quot;20307&quot; value=&quot;291&quot;/&gt;&lt;/object&gt;&lt;object type=&quot;3&quot; unique_id=&quot;205498&quot;&gt;&lt;property id=&quot;20148&quot; value=&quot;5&quot;/&gt;&lt;property id=&quot;20300&quot; value=&quot;Slide 32 - &amp;quot;Fig. 25.28&amp;quot;&quot;/&gt;&lt;property id=&quot;20307&quot; value=&quot;292&quot;/&gt;&lt;/object&gt;&lt;object type=&quot;3&quot; unique_id=&quot;205499&quot;&gt;&lt;property id=&quot;20148&quot; value=&quot;5&quot;/&gt;&lt;property id=&quot;20300&quot; value=&quot;Slide 33 - &amp;quot;Fig. 25.29&amp;quot;&quot;/&gt;&lt;property id=&quot;20307&quot; value=&quot;293&quot;/&gt;&lt;/object&gt;&lt;object type=&quot;3&quot; unique_id=&quot;205500&quot;&gt;&lt;property id=&quot;20148&quot; value=&quot;5&quot;/&gt;&lt;property id=&quot;20300&quot; value=&quot;Slide 34 - &amp;quot;Fig. 25.30&amp;quot;&quot;/&gt;&lt;property id=&quot;20307&quot; value=&quot;294&quot;/&gt;&lt;/object&gt;&lt;object type=&quot;3&quot; unique_id=&quot;205501&quot;&gt;&lt;property id=&quot;20148&quot; value=&quot;5&quot;/&gt;&lt;property id=&quot;20300&quot; value=&quot;Slide 35 - &amp;quot;Fig. 25.31&amp;quot;&quot;/&gt;&lt;property id=&quot;20307&quot; value=&quot;295&quot;/&gt;&lt;/object&gt;&lt;object type=&quot;3&quot; unique_id=&quot;205502&quot;&gt;&lt;property id=&quot;20148&quot; value=&quot;5&quot;/&gt;&lt;property id=&quot;20300&quot; value=&quot;Slide 36 - &amp;quot;Fig. 25.32&amp;quot;&quot;/&gt;&lt;property id=&quot;20307&quot; value=&quot;296&quot;/&gt;&lt;/object&gt;&lt;object type=&quot;3&quot; unique_id=&quot;205503&quot;&gt;&lt;property id=&quot;20148&quot; value=&quot;5&quot;/&gt;&lt;property id=&quot;20300&quot; value=&quot;Slide 37 - &amp;quot;Fig. 25.33&amp;quot;&quot;/&gt;&lt;property id=&quot;20307&quot; value=&quot;297&quot;/&gt;&lt;/object&gt;&lt;object type=&quot;3&quot; unique_id=&quot;205504&quot;&gt;&lt;property id=&quot;20148&quot; value=&quot;5&quot;/&gt;&lt;property id=&quot;20300&quot; value=&quot;Slide 39 - &amp;quot;Fig. 25.34&amp;quot;&quot;/&gt;&lt;property id=&quot;20307&quot; value=&quot;298&quot;/&gt;&lt;/object&gt;&lt;object type=&quot;3&quot; unique_id=&quot;205505&quot;&gt;&lt;property id=&quot;20148&quot; value=&quot;5&quot;/&gt;&lt;property id=&quot;20300&quot; value=&quot;Slide 40 - &amp;quot;Fig. 25.35&amp;quot;&quot;/&gt;&lt;property id=&quot;20307&quot; value=&quot;299&quot;/&gt;&lt;/object&gt;&lt;object type=&quot;3&quot; unique_id=&quot;209541&quot;&gt;&lt;property id=&quot;20148&quot; value=&quot;5&quot;/&gt;&lt;property id=&quot;20300&quot; value=&quot;Slide 18 - &amp;quot;Table 25.1&amp;quot;&quot;/&gt;&lt;property id=&quot;20307&quot; value=&quot;303&quot;/&gt;&lt;/object&gt;&lt;object type=&quot;3&quot; unique_id=&quot;209542&quot;&gt;&lt;property id=&quot;20148&quot; value=&quot;5&quot;/&gt;&lt;property id=&quot;20300&quot; value=&quot;Slide 27 - &amp;quot;Table 25.2&amp;quot;&quot;/&gt;&lt;property id=&quot;20307&quot; value=&quot;304&quot;/&gt;&lt;/object&gt;&lt;object type=&quot;3&quot; unique_id=&quot;209543&quot;&gt;&lt;property id=&quot;20148&quot; value=&quot;5&quot;/&gt;&lt;property id=&quot;20300&quot; value=&quot;Slide 38 - &amp;quot;Table 25.3&amp;quot;&quot;/&gt;&lt;property id=&quot;20307&quot; value=&quot;305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3017</TotalTime>
  <Words>2628</Words>
  <Application>Microsoft Macintosh PowerPoint</Application>
  <PresentationFormat>On-screen Show (4:3)</PresentationFormat>
  <Paragraphs>1075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ヒラギノ角ゴ Pro W3</vt:lpstr>
      <vt:lpstr>Symbol</vt:lpstr>
      <vt:lpstr>Tahoma</vt:lpstr>
      <vt:lpstr>Calibri</vt:lpstr>
      <vt:lpstr>Times New Roman</vt:lpstr>
      <vt:lpstr>UtopiaStd-Regular</vt:lpstr>
      <vt:lpstr>Default Design</vt:lpstr>
      <vt:lpstr>Fig. 25.1</vt:lpstr>
      <vt:lpstr>Fig. 25.2</vt:lpstr>
      <vt:lpstr>Fig. 25.3</vt:lpstr>
      <vt:lpstr>Fig. 25.4</vt:lpstr>
      <vt:lpstr>Fig. 25.5</vt:lpstr>
      <vt:lpstr>Fig. 25.6</vt:lpstr>
      <vt:lpstr>Fig. 25.7</vt:lpstr>
      <vt:lpstr>Fig. 25.9</vt:lpstr>
      <vt:lpstr>Fig. 25.10</vt:lpstr>
      <vt:lpstr>Fig. 25.11</vt:lpstr>
      <vt:lpstr>Fig. 25.12</vt:lpstr>
      <vt:lpstr>Fig. 25.13</vt:lpstr>
      <vt:lpstr>Fig. 25.14</vt:lpstr>
      <vt:lpstr>Fig. 25.15</vt:lpstr>
      <vt:lpstr>Table 25.1</vt:lpstr>
      <vt:lpstr>Fig. 25.17</vt:lpstr>
      <vt:lpstr>Fig. 25.18</vt:lpstr>
      <vt:lpstr>Fig. 25.19</vt:lpstr>
      <vt:lpstr>Fig. 25.20</vt:lpstr>
      <vt:lpstr>Fig. 25.21</vt:lpstr>
      <vt:lpstr>Fig. 25.22</vt:lpstr>
      <vt:lpstr>Fig. 25.23</vt:lpstr>
      <vt:lpstr>Table 25.2</vt:lpstr>
      <vt:lpstr>Fig. 25.24</vt:lpstr>
      <vt:lpstr>Fig. 25.25</vt:lpstr>
      <vt:lpstr>Fig. 25.26</vt:lpstr>
      <vt:lpstr>Fig. 25.27</vt:lpstr>
      <vt:lpstr>Fig. 25.28</vt:lpstr>
      <vt:lpstr>Fig. 25.29</vt:lpstr>
      <vt:lpstr>Fig. 25.30</vt:lpstr>
      <vt:lpstr>Fig. 25.31</vt:lpstr>
      <vt:lpstr>Fig. 25.32</vt:lpstr>
      <vt:lpstr>Fig. 25.33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01 FlexArt</dc:title>
  <dc:creator>Laser</dc:creator>
  <cp:lastModifiedBy>Ty Hoffman</cp:lastModifiedBy>
  <cp:revision>757</cp:revision>
  <dcterms:created xsi:type="dcterms:W3CDTF">2014-12-30T19:10:05Z</dcterms:created>
  <dcterms:modified xsi:type="dcterms:W3CDTF">2014-12-30T19:15:04Z</dcterms:modified>
</cp:coreProperties>
</file>