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  <p:sldMasterId id="2147484046" r:id="rId2"/>
  </p:sldMasterIdLst>
  <p:notesMasterIdLst>
    <p:notesMasterId r:id="rId17"/>
  </p:notesMasterIdLst>
  <p:sldIdLst>
    <p:sldId id="265" r:id="rId3"/>
    <p:sldId id="266" r:id="rId4"/>
    <p:sldId id="267" r:id="rId5"/>
    <p:sldId id="269" r:id="rId6"/>
    <p:sldId id="270" r:id="rId7"/>
    <p:sldId id="27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19CD7"/>
    <a:srgbClr val="48A7DC"/>
    <a:srgbClr val="0F374E"/>
    <a:srgbClr val="243E50"/>
    <a:srgbClr val="FFFFFF"/>
    <a:srgbClr val="8A9E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036" autoAdjust="0"/>
    <p:restoredTop sz="88903" autoAdjust="0"/>
  </p:normalViewPr>
  <p:slideViewPr>
    <p:cSldViewPr snapToGrid="0" snapToObjects="1" showGuides="1">
      <p:cViewPr varScale="1">
        <p:scale>
          <a:sx n="202" d="100"/>
          <a:sy n="202" d="100"/>
        </p:scale>
        <p:origin x="-3192" y="-112"/>
      </p:cViewPr>
      <p:guideLst>
        <p:guide orient="horz" pos="2198"/>
        <p:guide pos="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9C00C4-F4F5-E54B-9B9A-30A470DB3D30}" type="datetimeFigureOut">
              <a:rPr lang="en-US"/>
              <a:pPr/>
              <a:t>12/30/14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50A977-60FD-8C46-8575-A48691DC6D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75561B-909B-3545-B8B1-03F6938666D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D43CB03-CC79-B340-A881-095C96D2B44E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780DA44-A3A1-E942-9C48-C3784EB10CED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D216046-2E72-6C42-9701-C8027F7172D3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AD15DD-9464-0645-851E-C735E70AE5EA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173D6BE-8079-0646-B1A0-DECCC3D70AC6}" type="slidenum">
              <a:rPr lang="en-US" sz="1200"/>
              <a:pPr algn="r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0D654EF-12FD-3445-BB07-63C3D6E35A25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897F130-A624-A741-A65E-50D5FD6554C0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D572862-E868-5D4D-BDCD-E7B8A6FB98C4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0B18B33-61DF-C146-BF50-A638F4B27AB7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F170A18-1A92-8546-8715-AAF2E4AE3AFF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2E0A191-E76C-E74A-A8A1-1543A095C98F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8EF4A08-A775-E247-8231-406D00A3110A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C0B7114-64A7-E047-A9AC-B2950D7F8DB3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9688"/>
            <a:ext cx="2286000" cy="6818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9688"/>
            <a:ext cx="6705600" cy="6818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688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688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sal03717_24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3" y="773113"/>
            <a:ext cx="84105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Freeform 17"/>
          <p:cNvSpPr>
            <a:spLocks/>
          </p:cNvSpPr>
          <p:nvPr/>
        </p:nvSpPr>
        <p:spPr bwMode="auto">
          <a:xfrm>
            <a:off x="4341813" y="4740275"/>
            <a:ext cx="214312" cy="620713"/>
          </a:xfrm>
          <a:custGeom>
            <a:avLst/>
            <a:gdLst>
              <a:gd name="T0" fmla="*/ 2147483647 w 135"/>
              <a:gd name="T1" fmla="*/ 2147483647 h 391"/>
              <a:gd name="T2" fmla="*/ 2147483647 w 135"/>
              <a:gd name="T3" fmla="*/ 2147483647 h 391"/>
              <a:gd name="T4" fmla="*/ 0 w 135"/>
              <a:gd name="T5" fmla="*/ 0 h 391"/>
              <a:gd name="T6" fmla="*/ 0 60000 65536"/>
              <a:gd name="T7" fmla="*/ 0 60000 65536"/>
              <a:gd name="T8" fmla="*/ 0 60000 65536"/>
              <a:gd name="T9" fmla="*/ 0 w 135"/>
              <a:gd name="T10" fmla="*/ 0 h 391"/>
              <a:gd name="T11" fmla="*/ 135 w 135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391">
                <a:moveTo>
                  <a:pt x="135" y="391"/>
                </a:moveTo>
                <a:lnTo>
                  <a:pt x="29" y="391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Freeform 17"/>
          <p:cNvSpPr>
            <a:spLocks/>
          </p:cNvSpPr>
          <p:nvPr/>
        </p:nvSpPr>
        <p:spPr bwMode="auto">
          <a:xfrm>
            <a:off x="4341813" y="4740275"/>
            <a:ext cx="214312" cy="620713"/>
          </a:xfrm>
          <a:custGeom>
            <a:avLst/>
            <a:gdLst>
              <a:gd name="T0" fmla="*/ 2147483647 w 135"/>
              <a:gd name="T1" fmla="*/ 2147483647 h 391"/>
              <a:gd name="T2" fmla="*/ 2147483647 w 135"/>
              <a:gd name="T3" fmla="*/ 2147483647 h 391"/>
              <a:gd name="T4" fmla="*/ 0 w 135"/>
              <a:gd name="T5" fmla="*/ 0 h 391"/>
              <a:gd name="T6" fmla="*/ 0 60000 65536"/>
              <a:gd name="T7" fmla="*/ 0 60000 65536"/>
              <a:gd name="T8" fmla="*/ 0 60000 65536"/>
              <a:gd name="T9" fmla="*/ 0 w 135"/>
              <a:gd name="T10" fmla="*/ 0 h 391"/>
              <a:gd name="T11" fmla="*/ 135 w 135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391">
                <a:moveTo>
                  <a:pt x="135" y="391"/>
                </a:moveTo>
                <a:lnTo>
                  <a:pt x="29" y="39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Freeform 76"/>
          <p:cNvSpPr>
            <a:spLocks/>
          </p:cNvSpPr>
          <p:nvPr/>
        </p:nvSpPr>
        <p:spPr bwMode="auto">
          <a:xfrm>
            <a:off x="5164138" y="4630738"/>
            <a:ext cx="165100" cy="731837"/>
          </a:xfrm>
          <a:custGeom>
            <a:avLst/>
            <a:gdLst>
              <a:gd name="T0" fmla="*/ 0 w 88"/>
              <a:gd name="T1" fmla="*/ 2147483647 h 386"/>
              <a:gd name="T2" fmla="*/ 2147483647 w 88"/>
              <a:gd name="T3" fmla="*/ 2147483647 h 386"/>
              <a:gd name="T4" fmla="*/ 2147483647 w 88"/>
              <a:gd name="T5" fmla="*/ 0 h 386"/>
              <a:gd name="T6" fmla="*/ 0 60000 65536"/>
              <a:gd name="T7" fmla="*/ 0 60000 65536"/>
              <a:gd name="T8" fmla="*/ 0 60000 65536"/>
              <a:gd name="T9" fmla="*/ 0 w 88"/>
              <a:gd name="T10" fmla="*/ 0 h 386"/>
              <a:gd name="T11" fmla="*/ 88 w 88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" h="386">
                <a:moveTo>
                  <a:pt x="0" y="386"/>
                </a:moveTo>
                <a:lnTo>
                  <a:pt x="88" y="386"/>
                </a:lnTo>
                <a:lnTo>
                  <a:pt x="88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Freeform 18"/>
          <p:cNvSpPr>
            <a:spLocks/>
          </p:cNvSpPr>
          <p:nvPr/>
        </p:nvSpPr>
        <p:spPr bwMode="auto">
          <a:xfrm>
            <a:off x="5165725" y="4630738"/>
            <a:ext cx="163513" cy="739775"/>
          </a:xfrm>
          <a:custGeom>
            <a:avLst/>
            <a:gdLst>
              <a:gd name="T0" fmla="*/ 0 w 103"/>
              <a:gd name="T1" fmla="*/ 2147483647 h 466"/>
              <a:gd name="T2" fmla="*/ 2147483647 w 103"/>
              <a:gd name="T3" fmla="*/ 2147483647 h 466"/>
              <a:gd name="T4" fmla="*/ 2147483647 w 103"/>
              <a:gd name="T5" fmla="*/ 0 h 466"/>
              <a:gd name="T6" fmla="*/ 0 60000 65536"/>
              <a:gd name="T7" fmla="*/ 0 60000 65536"/>
              <a:gd name="T8" fmla="*/ 0 60000 65536"/>
              <a:gd name="T9" fmla="*/ 0 w 103"/>
              <a:gd name="T10" fmla="*/ 0 h 466"/>
              <a:gd name="T11" fmla="*/ 103 w 103"/>
              <a:gd name="T12" fmla="*/ 466 h 4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466">
                <a:moveTo>
                  <a:pt x="0" y="466"/>
                </a:moveTo>
                <a:lnTo>
                  <a:pt x="103" y="466"/>
                </a:lnTo>
                <a:lnTo>
                  <a:pt x="10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Freeform 16"/>
          <p:cNvSpPr>
            <a:spLocks/>
          </p:cNvSpPr>
          <p:nvPr/>
        </p:nvSpPr>
        <p:spPr bwMode="auto">
          <a:xfrm>
            <a:off x="4492625" y="1555750"/>
            <a:ext cx="873125" cy="693738"/>
          </a:xfrm>
          <a:custGeom>
            <a:avLst/>
            <a:gdLst>
              <a:gd name="T0" fmla="*/ 0 w 550"/>
              <a:gd name="T1" fmla="*/ 2147483647 h 437"/>
              <a:gd name="T2" fmla="*/ 2147483647 w 550"/>
              <a:gd name="T3" fmla="*/ 0 h 437"/>
              <a:gd name="T4" fmla="*/ 2147483647 w 550"/>
              <a:gd name="T5" fmla="*/ 2147483647 h 437"/>
              <a:gd name="T6" fmla="*/ 0 60000 65536"/>
              <a:gd name="T7" fmla="*/ 0 60000 65536"/>
              <a:gd name="T8" fmla="*/ 0 60000 65536"/>
              <a:gd name="T9" fmla="*/ 0 w 550"/>
              <a:gd name="T10" fmla="*/ 0 h 437"/>
              <a:gd name="T11" fmla="*/ 550 w 550"/>
              <a:gd name="T12" fmla="*/ 437 h 4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437">
                <a:moveTo>
                  <a:pt x="0" y="295"/>
                </a:moveTo>
                <a:lnTo>
                  <a:pt x="228" y="0"/>
                </a:lnTo>
                <a:lnTo>
                  <a:pt x="550" y="437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Freeform 19"/>
          <p:cNvSpPr>
            <a:spLocks/>
          </p:cNvSpPr>
          <p:nvPr/>
        </p:nvSpPr>
        <p:spPr bwMode="auto">
          <a:xfrm>
            <a:off x="4494213" y="1554163"/>
            <a:ext cx="868362" cy="695325"/>
          </a:xfrm>
          <a:custGeom>
            <a:avLst/>
            <a:gdLst>
              <a:gd name="T0" fmla="*/ 0 w 547"/>
              <a:gd name="T1" fmla="*/ 2147483647 h 437"/>
              <a:gd name="T2" fmla="*/ 2147483647 w 547"/>
              <a:gd name="T3" fmla="*/ 0 h 437"/>
              <a:gd name="T4" fmla="*/ 2147483647 w 547"/>
              <a:gd name="T5" fmla="*/ 2147483647 h 437"/>
              <a:gd name="T6" fmla="*/ 0 60000 65536"/>
              <a:gd name="T7" fmla="*/ 0 60000 65536"/>
              <a:gd name="T8" fmla="*/ 0 60000 65536"/>
              <a:gd name="T9" fmla="*/ 0 w 547"/>
              <a:gd name="T10" fmla="*/ 0 h 437"/>
              <a:gd name="T11" fmla="*/ 547 w 547"/>
              <a:gd name="T12" fmla="*/ 437 h 4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437">
                <a:moveTo>
                  <a:pt x="0" y="296"/>
                </a:moveTo>
                <a:lnTo>
                  <a:pt x="228" y="0"/>
                </a:lnTo>
                <a:lnTo>
                  <a:pt x="547" y="4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24.1</a:t>
            </a: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1828800" y="596900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8203" name="Text Box 43"/>
          <p:cNvSpPr txBox="1">
            <a:spLocks noChangeArrowheads="1"/>
          </p:cNvSpPr>
          <p:nvPr/>
        </p:nvSpPr>
        <p:spPr bwMode="auto">
          <a:xfrm>
            <a:off x="898525" y="4932363"/>
            <a:ext cx="7953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Digestive tract</a:t>
            </a:r>
          </a:p>
        </p:txBody>
      </p:sp>
      <p:sp>
        <p:nvSpPr>
          <p:cNvPr id="8204" name="Text Box 44"/>
          <p:cNvSpPr txBox="1">
            <a:spLocks noChangeArrowheads="1"/>
          </p:cNvSpPr>
          <p:nvPr/>
        </p:nvSpPr>
        <p:spPr bwMode="auto">
          <a:xfrm>
            <a:off x="3019425" y="5307013"/>
            <a:ext cx="7143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Bloodstream</a:t>
            </a:r>
          </a:p>
        </p:txBody>
      </p:sp>
      <p:sp>
        <p:nvSpPr>
          <p:cNvPr id="8205" name="Text Box 45"/>
          <p:cNvSpPr txBox="1">
            <a:spLocks noChangeArrowheads="1"/>
          </p:cNvSpPr>
          <p:nvPr/>
        </p:nvSpPr>
        <p:spPr bwMode="auto">
          <a:xfrm>
            <a:off x="4575175" y="5292725"/>
            <a:ext cx="6588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Tissue fluid</a:t>
            </a:r>
          </a:p>
        </p:txBody>
      </p:sp>
      <p:sp>
        <p:nvSpPr>
          <p:cNvPr id="8206" name="Text Box 46"/>
          <p:cNvSpPr txBox="1">
            <a:spLocks noChangeArrowheads="1"/>
          </p:cNvSpPr>
          <p:nvPr/>
        </p:nvSpPr>
        <p:spPr bwMode="auto">
          <a:xfrm>
            <a:off x="6519863" y="5313363"/>
            <a:ext cx="4254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Lymph</a:t>
            </a:r>
          </a:p>
        </p:txBody>
      </p:sp>
      <p:sp>
        <p:nvSpPr>
          <p:cNvPr id="8207" name="Text Box 47"/>
          <p:cNvSpPr txBox="1">
            <a:spLocks noChangeArrowheads="1"/>
          </p:cNvSpPr>
          <p:nvPr/>
        </p:nvSpPr>
        <p:spPr bwMode="auto">
          <a:xfrm>
            <a:off x="7950200" y="5307013"/>
            <a:ext cx="7143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Bloodstream</a:t>
            </a:r>
          </a:p>
        </p:txBody>
      </p:sp>
      <p:sp>
        <p:nvSpPr>
          <p:cNvPr id="8208" name="Text Box 50"/>
          <p:cNvSpPr txBox="1">
            <a:spLocks noChangeArrowheads="1"/>
          </p:cNvSpPr>
          <p:nvPr/>
        </p:nvSpPr>
        <p:spPr bwMode="auto">
          <a:xfrm>
            <a:off x="4570413" y="1277938"/>
            <a:ext cx="671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Intracellular</a:t>
            </a:r>
          </a:p>
          <a:p>
            <a:pPr algn="ctr"/>
            <a:r>
              <a:rPr lang="en-US" sz="800" b="1"/>
              <a:t>fluid</a:t>
            </a:r>
          </a:p>
        </p:txBody>
      </p:sp>
      <p:pic>
        <p:nvPicPr>
          <p:cNvPr id="8209" name="Picture 52" descr="sal03717_24_01_arrow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25" y="4117975"/>
            <a:ext cx="2111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53" descr="sal03717_24_01_arrow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4013" y="2016125"/>
            <a:ext cx="10699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54" descr="sal03717_24_01_arrow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8350" y="3421063"/>
            <a:ext cx="1114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55" descr="sal03717_24_01_arrow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7875" y="3392488"/>
            <a:ext cx="9779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56" descr="sal03717_24_01_arrow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18150" y="4267200"/>
            <a:ext cx="8778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58" descr="sal03717_24_01_arrow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03588" y="4019550"/>
            <a:ext cx="9032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59" descr="sal03717_24_01_arrow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3213" y="3287713"/>
            <a:ext cx="2841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60" descr="sal03717_24_01_arrow0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03588" y="4283075"/>
            <a:ext cx="10191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61" descr="sal03717_24_01_arrow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84625" y="3779838"/>
            <a:ext cx="5397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62" descr="sal03717_24_01_arrow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30575" y="3124200"/>
            <a:ext cx="876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64" descr="sal03717_24_01_arrow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00663" y="2017713"/>
            <a:ext cx="110648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33" descr="W:\Graphics\Powerpoint\MH_DCM\MH_DCM-TEXTEDIT PROJECTS\SALADIN 7e\Processed files\chapt24\chapt24_textedit\png\sal03717_24_01_arrow06a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43388" y="2151063"/>
            <a:ext cx="225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34" descr="W:\Graphics\Powerpoint\MH_DCM\MH_DCM-TEXTEDIT PROJECTS\SALADIN 7e\Processed files\chapt24\chapt24_textedit\png\sal03717_24_01_arrow06b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24325" y="2406650"/>
            <a:ext cx="342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5" descr="W:\Graphics\Powerpoint\MH_DCM\MH_DCM-TEXTEDIT PROJECTS\SALADIN 7e\Processed files\chapt24\chapt24_textedit\png\sal03717_24_01_arrow12a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303713" y="4313238"/>
            <a:ext cx="3603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6" descr="W:\Graphics\Powerpoint\MH_DCM\MH_DCM-TEXTEDIT PROJECTS\SALADIN 7e\Processed files\chapt24\chapt24_textedit\png\sal03717_24_01_arrow12b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75125" y="4332288"/>
            <a:ext cx="336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37" descr="W:\Graphics\Powerpoint\MH_DCM\MH_DCM-TEXTEDIT PROJECTS\SALADIN 7e\Processed files\chapt24\chapt24_textedit\png\sal03717_24_01_arrow14a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33975" y="2357438"/>
            <a:ext cx="4238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38" descr="W:\Graphics\Powerpoint\MH_DCM\MH_DCM-TEXTEDIT PROJECTS\SALADIN 7e\Processed files\chapt24\chapt24_textedit\png\sal03717_24_01_arrow14b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053013" y="2549525"/>
            <a:ext cx="5143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9" descr="W:\Graphics\Powerpoint\MH_DCM\MH_DCM-TEXTEDIT PROJECTS\SALADIN 7e\Processed files\chapt24\chapt24_textedit\png\sal03717_24_01_arrow15b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192713" y="3181350"/>
            <a:ext cx="525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40" descr="W:\Graphics\Powerpoint\MH_DCM\MH_DCM-TEXTEDIT PROJECTS\SALADIN 7e\Processed files\chapt24\chapt24_textedit\png\sal03717_24_01_arrow15a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334000" y="3013075"/>
            <a:ext cx="38735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41" descr="W:\Graphics\Powerpoint\MH_DCM\MH_DCM-TEXTEDIT PROJECTS\SALADIN 7e\Processed files\chapt24\chapt24_textedit\png\sal03717_24_01_arrow16a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167313" y="4000500"/>
            <a:ext cx="4778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42" descr="W:\Graphics\Powerpoint\MH_DCM\MH_DCM-TEXTEDIT PROJECTS\SALADIN 7e\Processed files\chapt24\chapt24_textedit\png\sal03717_24_01_arrow16b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429250" y="3862388"/>
            <a:ext cx="280988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24.10</a:t>
            </a:r>
          </a:p>
        </p:txBody>
      </p:sp>
      <p:pic>
        <p:nvPicPr>
          <p:cNvPr id="18435" name="Picture 2" descr="\\172.16.3.215\data4\Graphics\Powerpoint\MH_DCM\MH_DCM-TEXTEDIT PROJECTS\SALADIN 7e\Processed files\chapt24\chapt24_textedit\jpg\sal03717_24_10.jpg"/>
          <p:cNvPicPr>
            <a:picLocks noChangeAspect="1" noChangeArrowheads="1"/>
          </p:cNvPicPr>
          <p:nvPr/>
        </p:nvPicPr>
        <p:blipFill>
          <a:blip r:embed="rId3"/>
          <a:srcRect b="9261"/>
          <a:stretch>
            <a:fillRect/>
          </a:stretch>
        </p:blipFill>
        <p:spPr bwMode="auto">
          <a:xfrm>
            <a:off x="198438" y="917575"/>
            <a:ext cx="8748712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828800" y="630238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V="1">
            <a:off x="7851775" y="1660525"/>
            <a:ext cx="1588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V="1">
            <a:off x="7851775" y="2038350"/>
            <a:ext cx="1588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V="1">
            <a:off x="7851775" y="2435225"/>
            <a:ext cx="1588" cy="495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1" name="Freeform 11"/>
          <p:cNvSpPr>
            <a:spLocks/>
          </p:cNvSpPr>
          <p:nvPr/>
        </p:nvSpPr>
        <p:spPr bwMode="auto">
          <a:xfrm>
            <a:off x="7540625" y="2066925"/>
            <a:ext cx="311150" cy="158750"/>
          </a:xfrm>
          <a:custGeom>
            <a:avLst/>
            <a:gdLst>
              <a:gd name="T0" fmla="*/ 2147483647 w 196"/>
              <a:gd name="T1" fmla="*/ 2147483647 h 100"/>
              <a:gd name="T2" fmla="*/ 0 w 196"/>
              <a:gd name="T3" fmla="*/ 2147483647 h 100"/>
              <a:gd name="T4" fmla="*/ 0 w 196"/>
              <a:gd name="T5" fmla="*/ 2147483647 h 100"/>
              <a:gd name="T6" fmla="*/ 2147483647 w 196"/>
              <a:gd name="T7" fmla="*/ 2147483647 h 100"/>
              <a:gd name="T8" fmla="*/ 2147483647 w 196"/>
              <a:gd name="T9" fmla="*/ 2147483647 h 100"/>
              <a:gd name="T10" fmla="*/ 2147483647 w 196"/>
              <a:gd name="T11" fmla="*/ 2147483647 h 100"/>
              <a:gd name="T12" fmla="*/ 2147483647 w 196"/>
              <a:gd name="T13" fmla="*/ 2147483647 h 100"/>
              <a:gd name="T14" fmla="*/ 2147483647 w 196"/>
              <a:gd name="T15" fmla="*/ 2147483647 h 100"/>
              <a:gd name="T16" fmla="*/ 2147483647 w 196"/>
              <a:gd name="T17" fmla="*/ 2147483647 h 100"/>
              <a:gd name="T18" fmla="*/ 2147483647 w 196"/>
              <a:gd name="T19" fmla="*/ 2147483647 h 100"/>
              <a:gd name="T20" fmla="*/ 2147483647 w 196"/>
              <a:gd name="T21" fmla="*/ 2147483647 h 100"/>
              <a:gd name="T22" fmla="*/ 2147483647 w 196"/>
              <a:gd name="T23" fmla="*/ 2147483647 h 100"/>
              <a:gd name="T24" fmla="*/ 2147483647 w 196"/>
              <a:gd name="T25" fmla="*/ 2147483647 h 100"/>
              <a:gd name="T26" fmla="*/ 2147483647 w 196"/>
              <a:gd name="T27" fmla="*/ 0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6"/>
              <a:gd name="T43" fmla="*/ 0 h 100"/>
              <a:gd name="T44" fmla="*/ 196 w 196"/>
              <a:gd name="T45" fmla="*/ 100 h 1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6" h="100">
                <a:moveTo>
                  <a:pt x="10" y="100"/>
                </a:moveTo>
                <a:lnTo>
                  <a:pt x="0" y="100"/>
                </a:lnTo>
                <a:lnTo>
                  <a:pt x="30" y="100"/>
                </a:lnTo>
                <a:lnTo>
                  <a:pt x="62" y="96"/>
                </a:lnTo>
                <a:lnTo>
                  <a:pt x="98" y="88"/>
                </a:lnTo>
                <a:lnTo>
                  <a:pt x="116" y="82"/>
                </a:lnTo>
                <a:lnTo>
                  <a:pt x="134" y="76"/>
                </a:lnTo>
                <a:lnTo>
                  <a:pt x="150" y="68"/>
                </a:lnTo>
                <a:lnTo>
                  <a:pt x="166" y="58"/>
                </a:lnTo>
                <a:lnTo>
                  <a:pt x="178" y="46"/>
                </a:lnTo>
                <a:lnTo>
                  <a:pt x="188" y="32"/>
                </a:lnTo>
                <a:lnTo>
                  <a:pt x="194" y="18"/>
                </a:lnTo>
                <a:lnTo>
                  <a:pt x="19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2" name="Freeform 12"/>
          <p:cNvSpPr>
            <a:spLocks/>
          </p:cNvSpPr>
          <p:nvPr/>
        </p:nvSpPr>
        <p:spPr bwMode="auto">
          <a:xfrm>
            <a:off x="7489825" y="2460625"/>
            <a:ext cx="361950" cy="158750"/>
          </a:xfrm>
          <a:custGeom>
            <a:avLst/>
            <a:gdLst>
              <a:gd name="T0" fmla="*/ 0 w 228"/>
              <a:gd name="T1" fmla="*/ 0 h 100"/>
              <a:gd name="T2" fmla="*/ 2147483647 w 228"/>
              <a:gd name="T3" fmla="*/ 0 h 100"/>
              <a:gd name="T4" fmla="*/ 2147483647 w 228"/>
              <a:gd name="T5" fmla="*/ 0 h 100"/>
              <a:gd name="T6" fmla="*/ 2147483647 w 228"/>
              <a:gd name="T7" fmla="*/ 2147483647 h 100"/>
              <a:gd name="T8" fmla="*/ 2147483647 w 228"/>
              <a:gd name="T9" fmla="*/ 2147483647 h 100"/>
              <a:gd name="T10" fmla="*/ 2147483647 w 228"/>
              <a:gd name="T11" fmla="*/ 2147483647 h 100"/>
              <a:gd name="T12" fmla="*/ 2147483647 w 228"/>
              <a:gd name="T13" fmla="*/ 2147483647 h 100"/>
              <a:gd name="T14" fmla="*/ 2147483647 w 228"/>
              <a:gd name="T15" fmla="*/ 2147483647 h 100"/>
              <a:gd name="T16" fmla="*/ 2147483647 w 228"/>
              <a:gd name="T17" fmla="*/ 2147483647 h 100"/>
              <a:gd name="T18" fmla="*/ 2147483647 w 228"/>
              <a:gd name="T19" fmla="*/ 2147483647 h 100"/>
              <a:gd name="T20" fmla="*/ 2147483647 w 228"/>
              <a:gd name="T21" fmla="*/ 2147483647 h 100"/>
              <a:gd name="T22" fmla="*/ 2147483647 w 228"/>
              <a:gd name="T23" fmla="*/ 2147483647 h 100"/>
              <a:gd name="T24" fmla="*/ 2147483647 w 228"/>
              <a:gd name="T25" fmla="*/ 2147483647 h 100"/>
              <a:gd name="T26" fmla="*/ 2147483647 w 228"/>
              <a:gd name="T27" fmla="*/ 2147483647 h 100"/>
              <a:gd name="T28" fmla="*/ 2147483647 w 228"/>
              <a:gd name="T29" fmla="*/ 2147483647 h 1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8"/>
              <a:gd name="T46" fmla="*/ 0 h 100"/>
              <a:gd name="T47" fmla="*/ 228 w 228"/>
              <a:gd name="T48" fmla="*/ 100 h 1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8" h="100">
                <a:moveTo>
                  <a:pt x="0" y="0"/>
                </a:moveTo>
                <a:lnTo>
                  <a:pt x="22" y="0"/>
                </a:lnTo>
                <a:lnTo>
                  <a:pt x="54" y="2"/>
                </a:lnTo>
                <a:lnTo>
                  <a:pt x="88" y="6"/>
                </a:lnTo>
                <a:lnTo>
                  <a:pt x="124" y="12"/>
                </a:lnTo>
                <a:lnTo>
                  <a:pt x="144" y="18"/>
                </a:lnTo>
                <a:lnTo>
                  <a:pt x="162" y="24"/>
                </a:lnTo>
                <a:lnTo>
                  <a:pt x="180" y="32"/>
                </a:lnTo>
                <a:lnTo>
                  <a:pt x="196" y="42"/>
                </a:lnTo>
                <a:lnTo>
                  <a:pt x="210" y="54"/>
                </a:lnTo>
                <a:lnTo>
                  <a:pt x="220" y="68"/>
                </a:lnTo>
                <a:lnTo>
                  <a:pt x="226" y="84"/>
                </a:lnTo>
                <a:lnTo>
                  <a:pt x="228" y="92"/>
                </a:lnTo>
                <a:lnTo>
                  <a:pt x="228" y="10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5311775" y="2232025"/>
            <a:ext cx="19748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4" name="Freeform 14"/>
          <p:cNvSpPr>
            <a:spLocks/>
          </p:cNvSpPr>
          <p:nvPr/>
        </p:nvSpPr>
        <p:spPr bwMode="auto">
          <a:xfrm>
            <a:off x="5083175" y="4079875"/>
            <a:ext cx="2292350" cy="1588"/>
          </a:xfrm>
          <a:custGeom>
            <a:avLst/>
            <a:gdLst>
              <a:gd name="T0" fmla="*/ 2147483647 w 1444"/>
              <a:gd name="T1" fmla="*/ 0 h 1588"/>
              <a:gd name="T2" fmla="*/ 2147483647 w 1444"/>
              <a:gd name="T3" fmla="*/ 0 h 1588"/>
              <a:gd name="T4" fmla="*/ 0 w 1444"/>
              <a:gd name="T5" fmla="*/ 0 h 1588"/>
              <a:gd name="T6" fmla="*/ 0 60000 65536"/>
              <a:gd name="T7" fmla="*/ 0 60000 65536"/>
              <a:gd name="T8" fmla="*/ 0 60000 65536"/>
              <a:gd name="T9" fmla="*/ 0 w 1444"/>
              <a:gd name="T10" fmla="*/ 0 h 1588"/>
              <a:gd name="T11" fmla="*/ 1444 w 144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4" h="1588">
                <a:moveTo>
                  <a:pt x="1444" y="0"/>
                </a:moveTo>
                <a:lnTo>
                  <a:pt x="142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7391400" y="4960938"/>
            <a:ext cx="1397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 flipH="1">
            <a:off x="7254875" y="5121275"/>
            <a:ext cx="1365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7204075" y="5337175"/>
            <a:ext cx="3714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>
            <a:off x="7213600" y="5673725"/>
            <a:ext cx="349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9" name="Line 19"/>
          <p:cNvSpPr>
            <a:spLocks noChangeShapeType="1"/>
          </p:cNvSpPr>
          <p:nvPr/>
        </p:nvSpPr>
        <p:spPr bwMode="auto">
          <a:xfrm>
            <a:off x="3892550" y="2016125"/>
            <a:ext cx="2698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 flipH="1">
            <a:off x="3384550" y="2254250"/>
            <a:ext cx="508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51" name="Line 21"/>
          <p:cNvSpPr>
            <a:spLocks noChangeShapeType="1"/>
          </p:cNvSpPr>
          <p:nvPr/>
        </p:nvSpPr>
        <p:spPr bwMode="auto">
          <a:xfrm>
            <a:off x="3422650" y="2463800"/>
            <a:ext cx="952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52" name="Freeform 22"/>
          <p:cNvSpPr>
            <a:spLocks/>
          </p:cNvSpPr>
          <p:nvPr/>
        </p:nvSpPr>
        <p:spPr bwMode="auto">
          <a:xfrm>
            <a:off x="4016375" y="2130425"/>
            <a:ext cx="981075" cy="98425"/>
          </a:xfrm>
          <a:custGeom>
            <a:avLst/>
            <a:gdLst>
              <a:gd name="T0" fmla="*/ 0 w 618"/>
              <a:gd name="T1" fmla="*/ 0 h 62"/>
              <a:gd name="T2" fmla="*/ 2147483647 w 618"/>
              <a:gd name="T3" fmla="*/ 0 h 62"/>
              <a:gd name="T4" fmla="*/ 2147483647 w 618"/>
              <a:gd name="T5" fmla="*/ 0 h 62"/>
              <a:gd name="T6" fmla="*/ 2147483647 w 618"/>
              <a:gd name="T7" fmla="*/ 2147483647 h 62"/>
              <a:gd name="T8" fmla="*/ 2147483647 w 618"/>
              <a:gd name="T9" fmla="*/ 2147483647 h 62"/>
              <a:gd name="T10" fmla="*/ 2147483647 w 618"/>
              <a:gd name="T11" fmla="*/ 2147483647 h 62"/>
              <a:gd name="T12" fmla="*/ 2147483647 w 618"/>
              <a:gd name="T13" fmla="*/ 2147483647 h 62"/>
              <a:gd name="T14" fmla="*/ 2147483647 w 618"/>
              <a:gd name="T15" fmla="*/ 2147483647 h 62"/>
              <a:gd name="T16" fmla="*/ 2147483647 w 618"/>
              <a:gd name="T17" fmla="*/ 2147483647 h 62"/>
              <a:gd name="T18" fmla="*/ 2147483647 w 618"/>
              <a:gd name="T19" fmla="*/ 2147483647 h 62"/>
              <a:gd name="T20" fmla="*/ 2147483647 w 618"/>
              <a:gd name="T21" fmla="*/ 2147483647 h 62"/>
              <a:gd name="T22" fmla="*/ 2147483647 w 618"/>
              <a:gd name="T23" fmla="*/ 2147483647 h 62"/>
              <a:gd name="T24" fmla="*/ 2147483647 w 618"/>
              <a:gd name="T25" fmla="*/ 2147483647 h 62"/>
              <a:gd name="T26" fmla="*/ 2147483647 w 618"/>
              <a:gd name="T27" fmla="*/ 2147483647 h 62"/>
              <a:gd name="T28" fmla="*/ 2147483647 w 618"/>
              <a:gd name="T29" fmla="*/ 2147483647 h 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18"/>
              <a:gd name="T46" fmla="*/ 0 h 62"/>
              <a:gd name="T47" fmla="*/ 618 w 618"/>
              <a:gd name="T48" fmla="*/ 62 h 6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18" h="62">
                <a:moveTo>
                  <a:pt x="0" y="0"/>
                </a:moveTo>
                <a:lnTo>
                  <a:pt x="232" y="0"/>
                </a:lnTo>
                <a:lnTo>
                  <a:pt x="264" y="4"/>
                </a:lnTo>
                <a:lnTo>
                  <a:pt x="294" y="8"/>
                </a:lnTo>
                <a:lnTo>
                  <a:pt x="324" y="16"/>
                </a:lnTo>
                <a:lnTo>
                  <a:pt x="384" y="36"/>
                </a:lnTo>
                <a:lnTo>
                  <a:pt x="416" y="46"/>
                </a:lnTo>
                <a:lnTo>
                  <a:pt x="446" y="54"/>
                </a:lnTo>
                <a:lnTo>
                  <a:pt x="472" y="58"/>
                </a:lnTo>
                <a:lnTo>
                  <a:pt x="502" y="62"/>
                </a:lnTo>
                <a:lnTo>
                  <a:pt x="538" y="62"/>
                </a:lnTo>
                <a:lnTo>
                  <a:pt x="618" y="6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53" name="Line 23"/>
          <p:cNvSpPr>
            <a:spLocks noChangeShapeType="1"/>
          </p:cNvSpPr>
          <p:nvPr/>
        </p:nvSpPr>
        <p:spPr bwMode="auto">
          <a:xfrm flipH="1">
            <a:off x="3575050" y="4092575"/>
            <a:ext cx="1117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54" name="Line 24"/>
          <p:cNvSpPr>
            <a:spLocks noChangeShapeType="1"/>
          </p:cNvSpPr>
          <p:nvPr/>
        </p:nvSpPr>
        <p:spPr bwMode="auto">
          <a:xfrm>
            <a:off x="3127375" y="2533650"/>
            <a:ext cx="1588" cy="396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55" name="Freeform 25"/>
          <p:cNvSpPr>
            <a:spLocks/>
          </p:cNvSpPr>
          <p:nvPr/>
        </p:nvSpPr>
        <p:spPr bwMode="auto">
          <a:xfrm>
            <a:off x="3159125" y="3841750"/>
            <a:ext cx="44450" cy="257175"/>
          </a:xfrm>
          <a:custGeom>
            <a:avLst/>
            <a:gdLst>
              <a:gd name="T0" fmla="*/ 2147483647 w 28"/>
              <a:gd name="T1" fmla="*/ 2147483647 h 162"/>
              <a:gd name="T2" fmla="*/ 2147483647 w 28"/>
              <a:gd name="T3" fmla="*/ 2147483647 h 162"/>
              <a:gd name="T4" fmla="*/ 2147483647 w 28"/>
              <a:gd name="T5" fmla="*/ 2147483647 h 162"/>
              <a:gd name="T6" fmla="*/ 2147483647 w 28"/>
              <a:gd name="T7" fmla="*/ 2147483647 h 162"/>
              <a:gd name="T8" fmla="*/ 2147483647 w 28"/>
              <a:gd name="T9" fmla="*/ 2147483647 h 162"/>
              <a:gd name="T10" fmla="*/ 2147483647 w 28"/>
              <a:gd name="T11" fmla="*/ 2147483647 h 162"/>
              <a:gd name="T12" fmla="*/ 0 w 28"/>
              <a:gd name="T13" fmla="*/ 2147483647 h 162"/>
              <a:gd name="T14" fmla="*/ 0 w 28"/>
              <a:gd name="T15" fmla="*/ 0 h 1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162"/>
              <a:gd name="T26" fmla="*/ 28 w 28"/>
              <a:gd name="T27" fmla="*/ 162 h 1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162">
                <a:moveTo>
                  <a:pt x="28" y="162"/>
                </a:moveTo>
                <a:lnTo>
                  <a:pt x="28" y="162"/>
                </a:lnTo>
                <a:lnTo>
                  <a:pt x="18" y="160"/>
                </a:lnTo>
                <a:lnTo>
                  <a:pt x="10" y="154"/>
                </a:lnTo>
                <a:lnTo>
                  <a:pt x="2" y="146"/>
                </a:lnTo>
                <a:lnTo>
                  <a:pt x="2" y="140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56" name="Line 26"/>
          <p:cNvSpPr>
            <a:spLocks noChangeShapeType="1"/>
          </p:cNvSpPr>
          <p:nvPr/>
        </p:nvSpPr>
        <p:spPr bwMode="auto">
          <a:xfrm flipV="1">
            <a:off x="4683125" y="4400550"/>
            <a:ext cx="1588" cy="742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57" name="Line 27"/>
          <p:cNvSpPr>
            <a:spLocks noChangeShapeType="1"/>
          </p:cNvSpPr>
          <p:nvPr/>
        </p:nvSpPr>
        <p:spPr bwMode="auto">
          <a:xfrm>
            <a:off x="4492625" y="3797300"/>
            <a:ext cx="1588" cy="266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58" name="Freeform 28"/>
          <p:cNvSpPr>
            <a:spLocks/>
          </p:cNvSpPr>
          <p:nvPr/>
        </p:nvSpPr>
        <p:spPr bwMode="auto">
          <a:xfrm>
            <a:off x="4492625" y="4117975"/>
            <a:ext cx="381000" cy="244475"/>
          </a:xfrm>
          <a:custGeom>
            <a:avLst/>
            <a:gdLst>
              <a:gd name="T0" fmla="*/ 0 w 240"/>
              <a:gd name="T1" fmla="*/ 0 h 154"/>
              <a:gd name="T2" fmla="*/ 0 w 240"/>
              <a:gd name="T3" fmla="*/ 2147483647 h 154"/>
              <a:gd name="T4" fmla="*/ 0 w 240"/>
              <a:gd name="T5" fmla="*/ 2147483647 h 154"/>
              <a:gd name="T6" fmla="*/ 2147483647 w 240"/>
              <a:gd name="T7" fmla="*/ 2147483647 h 154"/>
              <a:gd name="T8" fmla="*/ 2147483647 w 240"/>
              <a:gd name="T9" fmla="*/ 2147483647 h 154"/>
              <a:gd name="T10" fmla="*/ 2147483647 w 240"/>
              <a:gd name="T11" fmla="*/ 2147483647 h 154"/>
              <a:gd name="T12" fmla="*/ 2147483647 w 240"/>
              <a:gd name="T13" fmla="*/ 2147483647 h 154"/>
              <a:gd name="T14" fmla="*/ 2147483647 w 240"/>
              <a:gd name="T15" fmla="*/ 2147483647 h 154"/>
              <a:gd name="T16" fmla="*/ 2147483647 w 240"/>
              <a:gd name="T17" fmla="*/ 2147483647 h 154"/>
              <a:gd name="T18" fmla="*/ 2147483647 w 240"/>
              <a:gd name="T19" fmla="*/ 2147483647 h 154"/>
              <a:gd name="T20" fmla="*/ 2147483647 w 240"/>
              <a:gd name="T21" fmla="*/ 2147483647 h 154"/>
              <a:gd name="T22" fmla="*/ 2147483647 w 240"/>
              <a:gd name="T23" fmla="*/ 2147483647 h 154"/>
              <a:gd name="T24" fmla="*/ 2147483647 w 240"/>
              <a:gd name="T25" fmla="*/ 2147483647 h 154"/>
              <a:gd name="T26" fmla="*/ 2147483647 w 240"/>
              <a:gd name="T27" fmla="*/ 2147483647 h 154"/>
              <a:gd name="T28" fmla="*/ 2147483647 w 240"/>
              <a:gd name="T29" fmla="*/ 2147483647 h 154"/>
              <a:gd name="T30" fmla="*/ 2147483647 w 240"/>
              <a:gd name="T31" fmla="*/ 2147483647 h 154"/>
              <a:gd name="T32" fmla="*/ 2147483647 w 240"/>
              <a:gd name="T33" fmla="*/ 2147483647 h 154"/>
              <a:gd name="T34" fmla="*/ 2147483647 w 240"/>
              <a:gd name="T35" fmla="*/ 2147483647 h 154"/>
              <a:gd name="T36" fmla="*/ 2147483647 w 240"/>
              <a:gd name="T37" fmla="*/ 2147483647 h 154"/>
              <a:gd name="T38" fmla="*/ 2147483647 w 240"/>
              <a:gd name="T39" fmla="*/ 2147483647 h 154"/>
              <a:gd name="T40" fmla="*/ 2147483647 w 240"/>
              <a:gd name="T41" fmla="*/ 2147483647 h 154"/>
              <a:gd name="T42" fmla="*/ 2147483647 w 240"/>
              <a:gd name="T43" fmla="*/ 2147483647 h 154"/>
              <a:gd name="T44" fmla="*/ 2147483647 w 240"/>
              <a:gd name="T45" fmla="*/ 2147483647 h 154"/>
              <a:gd name="T46" fmla="*/ 2147483647 w 240"/>
              <a:gd name="T47" fmla="*/ 2147483647 h 154"/>
              <a:gd name="T48" fmla="*/ 2147483647 w 240"/>
              <a:gd name="T49" fmla="*/ 2147483647 h 154"/>
              <a:gd name="T50" fmla="*/ 2147483647 w 240"/>
              <a:gd name="T51" fmla="*/ 2147483647 h 154"/>
              <a:gd name="T52" fmla="*/ 2147483647 w 240"/>
              <a:gd name="T53" fmla="*/ 2147483647 h 154"/>
              <a:gd name="T54" fmla="*/ 2147483647 w 240"/>
              <a:gd name="T55" fmla="*/ 2147483647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0"/>
              <a:gd name="T85" fmla="*/ 0 h 154"/>
              <a:gd name="T86" fmla="*/ 240 w 240"/>
              <a:gd name="T87" fmla="*/ 154 h 15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0" h="154">
                <a:moveTo>
                  <a:pt x="0" y="0"/>
                </a:moveTo>
                <a:lnTo>
                  <a:pt x="0" y="52"/>
                </a:lnTo>
                <a:lnTo>
                  <a:pt x="2" y="64"/>
                </a:lnTo>
                <a:lnTo>
                  <a:pt x="2" y="74"/>
                </a:lnTo>
                <a:lnTo>
                  <a:pt x="6" y="86"/>
                </a:lnTo>
                <a:lnTo>
                  <a:pt x="10" y="96"/>
                </a:lnTo>
                <a:lnTo>
                  <a:pt x="14" y="104"/>
                </a:lnTo>
                <a:lnTo>
                  <a:pt x="20" y="112"/>
                </a:lnTo>
                <a:lnTo>
                  <a:pt x="36" y="128"/>
                </a:lnTo>
                <a:lnTo>
                  <a:pt x="54" y="138"/>
                </a:lnTo>
                <a:lnTo>
                  <a:pt x="74" y="148"/>
                </a:lnTo>
                <a:lnTo>
                  <a:pt x="96" y="152"/>
                </a:lnTo>
                <a:lnTo>
                  <a:pt x="120" y="154"/>
                </a:lnTo>
                <a:lnTo>
                  <a:pt x="144" y="152"/>
                </a:lnTo>
                <a:lnTo>
                  <a:pt x="168" y="148"/>
                </a:lnTo>
                <a:lnTo>
                  <a:pt x="188" y="138"/>
                </a:lnTo>
                <a:lnTo>
                  <a:pt x="206" y="128"/>
                </a:lnTo>
                <a:lnTo>
                  <a:pt x="220" y="112"/>
                </a:lnTo>
                <a:lnTo>
                  <a:pt x="226" y="104"/>
                </a:lnTo>
                <a:lnTo>
                  <a:pt x="232" y="96"/>
                </a:lnTo>
                <a:lnTo>
                  <a:pt x="236" y="86"/>
                </a:lnTo>
                <a:lnTo>
                  <a:pt x="238" y="74"/>
                </a:lnTo>
                <a:lnTo>
                  <a:pt x="240" y="64"/>
                </a:lnTo>
                <a:lnTo>
                  <a:pt x="240" y="52"/>
                </a:lnTo>
                <a:lnTo>
                  <a:pt x="240" y="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59" name="Line 29"/>
          <p:cNvSpPr>
            <a:spLocks noChangeShapeType="1"/>
          </p:cNvSpPr>
          <p:nvPr/>
        </p:nvSpPr>
        <p:spPr bwMode="auto">
          <a:xfrm flipV="1">
            <a:off x="4873625" y="3432175"/>
            <a:ext cx="1588" cy="5397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60" name="Freeform 30"/>
          <p:cNvSpPr>
            <a:spLocks/>
          </p:cNvSpPr>
          <p:nvPr/>
        </p:nvSpPr>
        <p:spPr bwMode="auto">
          <a:xfrm>
            <a:off x="5251450" y="2200275"/>
            <a:ext cx="76200" cy="66675"/>
          </a:xfrm>
          <a:custGeom>
            <a:avLst/>
            <a:gdLst>
              <a:gd name="T0" fmla="*/ 2147483647 w 48"/>
              <a:gd name="T1" fmla="*/ 0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0 w 48"/>
              <a:gd name="T7" fmla="*/ 2147483647 h 42"/>
              <a:gd name="T8" fmla="*/ 2147483647 w 48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2"/>
              <a:gd name="T17" fmla="*/ 48 w 4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2">
                <a:moveTo>
                  <a:pt x="48" y="0"/>
                </a:moveTo>
                <a:lnTo>
                  <a:pt x="40" y="20"/>
                </a:lnTo>
                <a:lnTo>
                  <a:pt x="48" y="42"/>
                </a:lnTo>
                <a:lnTo>
                  <a:pt x="0" y="20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61" name="Freeform 31"/>
          <p:cNvSpPr>
            <a:spLocks/>
          </p:cNvSpPr>
          <p:nvPr/>
        </p:nvSpPr>
        <p:spPr bwMode="auto">
          <a:xfrm>
            <a:off x="3990975" y="2095500"/>
            <a:ext cx="79375" cy="63500"/>
          </a:xfrm>
          <a:custGeom>
            <a:avLst/>
            <a:gdLst>
              <a:gd name="T0" fmla="*/ 2147483647 w 50"/>
              <a:gd name="T1" fmla="*/ 0 h 40"/>
              <a:gd name="T2" fmla="*/ 2147483647 w 50"/>
              <a:gd name="T3" fmla="*/ 2147483647 h 40"/>
              <a:gd name="T4" fmla="*/ 2147483647 w 50"/>
              <a:gd name="T5" fmla="*/ 2147483647 h 40"/>
              <a:gd name="T6" fmla="*/ 0 w 50"/>
              <a:gd name="T7" fmla="*/ 2147483647 h 40"/>
              <a:gd name="T8" fmla="*/ 2147483647 w 50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40"/>
              <a:gd name="T17" fmla="*/ 50 w 5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40">
                <a:moveTo>
                  <a:pt x="50" y="0"/>
                </a:moveTo>
                <a:lnTo>
                  <a:pt x="40" y="20"/>
                </a:lnTo>
                <a:lnTo>
                  <a:pt x="50" y="40"/>
                </a:lnTo>
                <a:lnTo>
                  <a:pt x="0" y="20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62" name="Freeform 32"/>
          <p:cNvSpPr>
            <a:spLocks/>
          </p:cNvSpPr>
          <p:nvPr/>
        </p:nvSpPr>
        <p:spPr bwMode="auto">
          <a:xfrm>
            <a:off x="4137025" y="1984375"/>
            <a:ext cx="762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0 w 48"/>
              <a:gd name="T5" fmla="*/ 0 h 42"/>
              <a:gd name="T6" fmla="*/ 2147483647 w 48"/>
              <a:gd name="T7" fmla="*/ 2147483647 h 42"/>
              <a:gd name="T8" fmla="*/ 0 w 48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2"/>
              <a:gd name="T17" fmla="*/ 48 w 4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2">
                <a:moveTo>
                  <a:pt x="0" y="42"/>
                </a:moveTo>
                <a:lnTo>
                  <a:pt x="10" y="20"/>
                </a:lnTo>
                <a:lnTo>
                  <a:pt x="0" y="0"/>
                </a:lnTo>
                <a:lnTo>
                  <a:pt x="48" y="20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63" name="Freeform 33"/>
          <p:cNvSpPr>
            <a:spLocks/>
          </p:cNvSpPr>
          <p:nvPr/>
        </p:nvSpPr>
        <p:spPr bwMode="auto">
          <a:xfrm>
            <a:off x="3330575" y="2222500"/>
            <a:ext cx="76200" cy="63500"/>
          </a:xfrm>
          <a:custGeom>
            <a:avLst/>
            <a:gdLst>
              <a:gd name="T0" fmla="*/ 2147483647 w 48"/>
              <a:gd name="T1" fmla="*/ 0 h 40"/>
              <a:gd name="T2" fmla="*/ 2147483647 w 48"/>
              <a:gd name="T3" fmla="*/ 2147483647 h 40"/>
              <a:gd name="T4" fmla="*/ 2147483647 w 48"/>
              <a:gd name="T5" fmla="*/ 2147483647 h 40"/>
              <a:gd name="T6" fmla="*/ 0 w 48"/>
              <a:gd name="T7" fmla="*/ 2147483647 h 40"/>
              <a:gd name="T8" fmla="*/ 2147483647 w 48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0"/>
              <a:gd name="T17" fmla="*/ 48 w 4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0">
                <a:moveTo>
                  <a:pt x="48" y="0"/>
                </a:moveTo>
                <a:lnTo>
                  <a:pt x="40" y="20"/>
                </a:lnTo>
                <a:lnTo>
                  <a:pt x="48" y="40"/>
                </a:lnTo>
                <a:lnTo>
                  <a:pt x="0" y="20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64" name="Freeform 34"/>
          <p:cNvSpPr>
            <a:spLocks/>
          </p:cNvSpPr>
          <p:nvPr/>
        </p:nvSpPr>
        <p:spPr bwMode="auto">
          <a:xfrm>
            <a:off x="3387725" y="2432050"/>
            <a:ext cx="76200" cy="66675"/>
          </a:xfrm>
          <a:custGeom>
            <a:avLst/>
            <a:gdLst>
              <a:gd name="T0" fmla="*/ 2147483647 w 48"/>
              <a:gd name="T1" fmla="*/ 0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0 w 48"/>
              <a:gd name="T7" fmla="*/ 2147483647 h 42"/>
              <a:gd name="T8" fmla="*/ 2147483647 w 48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2"/>
              <a:gd name="T17" fmla="*/ 48 w 4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2">
                <a:moveTo>
                  <a:pt x="48" y="0"/>
                </a:moveTo>
                <a:lnTo>
                  <a:pt x="38" y="20"/>
                </a:lnTo>
                <a:lnTo>
                  <a:pt x="48" y="42"/>
                </a:lnTo>
                <a:lnTo>
                  <a:pt x="0" y="20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65" name="Freeform 35"/>
          <p:cNvSpPr>
            <a:spLocks/>
          </p:cNvSpPr>
          <p:nvPr/>
        </p:nvSpPr>
        <p:spPr bwMode="auto">
          <a:xfrm>
            <a:off x="4460875" y="3746500"/>
            <a:ext cx="63500" cy="76200"/>
          </a:xfrm>
          <a:custGeom>
            <a:avLst/>
            <a:gdLst>
              <a:gd name="T0" fmla="*/ 2147483647 w 40"/>
              <a:gd name="T1" fmla="*/ 2147483647 h 48"/>
              <a:gd name="T2" fmla="*/ 2147483647 w 40"/>
              <a:gd name="T3" fmla="*/ 2147483647 h 48"/>
              <a:gd name="T4" fmla="*/ 0 w 40"/>
              <a:gd name="T5" fmla="*/ 2147483647 h 48"/>
              <a:gd name="T6" fmla="*/ 2147483647 w 40"/>
              <a:gd name="T7" fmla="*/ 0 h 48"/>
              <a:gd name="T8" fmla="*/ 2147483647 w 40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8"/>
              <a:gd name="T17" fmla="*/ 40 w 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8">
                <a:moveTo>
                  <a:pt x="40" y="48"/>
                </a:moveTo>
                <a:lnTo>
                  <a:pt x="20" y="40"/>
                </a:lnTo>
                <a:lnTo>
                  <a:pt x="0" y="48"/>
                </a:lnTo>
                <a:lnTo>
                  <a:pt x="20" y="0"/>
                </a:lnTo>
                <a:lnTo>
                  <a:pt x="4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66" name="Freeform 36"/>
          <p:cNvSpPr>
            <a:spLocks/>
          </p:cNvSpPr>
          <p:nvPr/>
        </p:nvSpPr>
        <p:spPr bwMode="auto">
          <a:xfrm>
            <a:off x="4651375" y="4371975"/>
            <a:ext cx="63500" cy="76200"/>
          </a:xfrm>
          <a:custGeom>
            <a:avLst/>
            <a:gdLst>
              <a:gd name="T0" fmla="*/ 2147483647 w 40"/>
              <a:gd name="T1" fmla="*/ 2147483647 h 48"/>
              <a:gd name="T2" fmla="*/ 2147483647 w 40"/>
              <a:gd name="T3" fmla="*/ 2147483647 h 48"/>
              <a:gd name="T4" fmla="*/ 0 w 40"/>
              <a:gd name="T5" fmla="*/ 2147483647 h 48"/>
              <a:gd name="T6" fmla="*/ 2147483647 w 40"/>
              <a:gd name="T7" fmla="*/ 0 h 48"/>
              <a:gd name="T8" fmla="*/ 2147483647 w 40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8"/>
              <a:gd name="T17" fmla="*/ 40 w 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8">
                <a:moveTo>
                  <a:pt x="40" y="48"/>
                </a:moveTo>
                <a:lnTo>
                  <a:pt x="20" y="40"/>
                </a:lnTo>
                <a:lnTo>
                  <a:pt x="0" y="48"/>
                </a:lnTo>
                <a:lnTo>
                  <a:pt x="20" y="0"/>
                </a:lnTo>
                <a:lnTo>
                  <a:pt x="4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67" name="Freeform 37"/>
          <p:cNvSpPr>
            <a:spLocks/>
          </p:cNvSpPr>
          <p:nvPr/>
        </p:nvSpPr>
        <p:spPr bwMode="auto">
          <a:xfrm>
            <a:off x="4667250" y="4060825"/>
            <a:ext cx="76200" cy="63500"/>
          </a:xfrm>
          <a:custGeom>
            <a:avLst/>
            <a:gdLst>
              <a:gd name="T0" fmla="*/ 0 w 48"/>
              <a:gd name="T1" fmla="*/ 2147483647 h 40"/>
              <a:gd name="T2" fmla="*/ 2147483647 w 48"/>
              <a:gd name="T3" fmla="*/ 2147483647 h 40"/>
              <a:gd name="T4" fmla="*/ 0 w 48"/>
              <a:gd name="T5" fmla="*/ 0 h 40"/>
              <a:gd name="T6" fmla="*/ 2147483647 w 48"/>
              <a:gd name="T7" fmla="*/ 2147483647 h 40"/>
              <a:gd name="T8" fmla="*/ 0 w 48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0"/>
              <a:gd name="T17" fmla="*/ 48 w 4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0">
                <a:moveTo>
                  <a:pt x="0" y="40"/>
                </a:moveTo>
                <a:lnTo>
                  <a:pt x="8" y="20"/>
                </a:lnTo>
                <a:lnTo>
                  <a:pt x="0" y="0"/>
                </a:lnTo>
                <a:lnTo>
                  <a:pt x="48" y="2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68" name="Freeform 38"/>
          <p:cNvSpPr>
            <a:spLocks/>
          </p:cNvSpPr>
          <p:nvPr/>
        </p:nvSpPr>
        <p:spPr bwMode="auto">
          <a:xfrm>
            <a:off x="7820025" y="1800225"/>
            <a:ext cx="63500" cy="79375"/>
          </a:xfrm>
          <a:custGeom>
            <a:avLst/>
            <a:gdLst>
              <a:gd name="T0" fmla="*/ 0 w 40"/>
              <a:gd name="T1" fmla="*/ 0 h 50"/>
              <a:gd name="T2" fmla="*/ 2147483647 w 40"/>
              <a:gd name="T3" fmla="*/ 2147483647 h 50"/>
              <a:gd name="T4" fmla="*/ 2147483647 w 40"/>
              <a:gd name="T5" fmla="*/ 0 h 50"/>
              <a:gd name="T6" fmla="*/ 2147483647 w 40"/>
              <a:gd name="T7" fmla="*/ 2147483647 h 50"/>
              <a:gd name="T8" fmla="*/ 0 w 40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50"/>
              <a:gd name="T17" fmla="*/ 40 w 40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50">
                <a:moveTo>
                  <a:pt x="0" y="0"/>
                </a:moveTo>
                <a:lnTo>
                  <a:pt x="20" y="10"/>
                </a:lnTo>
                <a:lnTo>
                  <a:pt x="40" y="0"/>
                </a:lnTo>
                <a:lnTo>
                  <a:pt x="20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69" name="Freeform 39"/>
          <p:cNvSpPr>
            <a:spLocks/>
          </p:cNvSpPr>
          <p:nvPr/>
        </p:nvSpPr>
        <p:spPr bwMode="auto">
          <a:xfrm>
            <a:off x="7820025" y="2203450"/>
            <a:ext cx="63500" cy="76200"/>
          </a:xfrm>
          <a:custGeom>
            <a:avLst/>
            <a:gdLst>
              <a:gd name="T0" fmla="*/ 0 w 40"/>
              <a:gd name="T1" fmla="*/ 0 h 48"/>
              <a:gd name="T2" fmla="*/ 2147483647 w 40"/>
              <a:gd name="T3" fmla="*/ 2147483647 h 48"/>
              <a:gd name="T4" fmla="*/ 2147483647 w 40"/>
              <a:gd name="T5" fmla="*/ 0 h 48"/>
              <a:gd name="T6" fmla="*/ 2147483647 w 40"/>
              <a:gd name="T7" fmla="*/ 2147483647 h 48"/>
              <a:gd name="T8" fmla="*/ 0 w 4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8"/>
              <a:gd name="T17" fmla="*/ 40 w 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8">
                <a:moveTo>
                  <a:pt x="0" y="0"/>
                </a:moveTo>
                <a:lnTo>
                  <a:pt x="20" y="8"/>
                </a:lnTo>
                <a:lnTo>
                  <a:pt x="40" y="0"/>
                </a:lnTo>
                <a:lnTo>
                  <a:pt x="20" y="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70" name="Freeform 40"/>
          <p:cNvSpPr>
            <a:spLocks/>
          </p:cNvSpPr>
          <p:nvPr/>
        </p:nvSpPr>
        <p:spPr bwMode="auto">
          <a:xfrm>
            <a:off x="7820025" y="2895600"/>
            <a:ext cx="63500" cy="79375"/>
          </a:xfrm>
          <a:custGeom>
            <a:avLst/>
            <a:gdLst>
              <a:gd name="T0" fmla="*/ 0 w 40"/>
              <a:gd name="T1" fmla="*/ 0 h 50"/>
              <a:gd name="T2" fmla="*/ 2147483647 w 40"/>
              <a:gd name="T3" fmla="*/ 2147483647 h 50"/>
              <a:gd name="T4" fmla="*/ 2147483647 w 40"/>
              <a:gd name="T5" fmla="*/ 0 h 50"/>
              <a:gd name="T6" fmla="*/ 2147483647 w 40"/>
              <a:gd name="T7" fmla="*/ 2147483647 h 50"/>
              <a:gd name="T8" fmla="*/ 0 w 40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50"/>
              <a:gd name="T17" fmla="*/ 40 w 40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50">
                <a:moveTo>
                  <a:pt x="0" y="0"/>
                </a:moveTo>
                <a:lnTo>
                  <a:pt x="20" y="10"/>
                </a:lnTo>
                <a:lnTo>
                  <a:pt x="40" y="0"/>
                </a:lnTo>
                <a:lnTo>
                  <a:pt x="20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71" name="Freeform 41"/>
          <p:cNvSpPr>
            <a:spLocks/>
          </p:cNvSpPr>
          <p:nvPr/>
        </p:nvSpPr>
        <p:spPr bwMode="auto">
          <a:xfrm>
            <a:off x="5035550" y="4048125"/>
            <a:ext cx="76200" cy="66675"/>
          </a:xfrm>
          <a:custGeom>
            <a:avLst/>
            <a:gdLst>
              <a:gd name="T0" fmla="*/ 2147483647 w 48"/>
              <a:gd name="T1" fmla="*/ 0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0 w 48"/>
              <a:gd name="T7" fmla="*/ 2147483647 h 42"/>
              <a:gd name="T8" fmla="*/ 2147483647 w 48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2"/>
              <a:gd name="T17" fmla="*/ 48 w 4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2">
                <a:moveTo>
                  <a:pt x="48" y="0"/>
                </a:moveTo>
                <a:lnTo>
                  <a:pt x="40" y="20"/>
                </a:lnTo>
                <a:lnTo>
                  <a:pt x="48" y="42"/>
                </a:lnTo>
                <a:lnTo>
                  <a:pt x="0" y="20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72" name="Freeform 42"/>
          <p:cNvSpPr>
            <a:spLocks/>
          </p:cNvSpPr>
          <p:nvPr/>
        </p:nvSpPr>
        <p:spPr bwMode="auto">
          <a:xfrm>
            <a:off x="7515225" y="4941888"/>
            <a:ext cx="47625" cy="41275"/>
          </a:xfrm>
          <a:custGeom>
            <a:avLst/>
            <a:gdLst>
              <a:gd name="T0" fmla="*/ 0 w 30"/>
              <a:gd name="T1" fmla="*/ 2147483647 h 26"/>
              <a:gd name="T2" fmla="*/ 2147483647 w 30"/>
              <a:gd name="T3" fmla="*/ 2147483647 h 26"/>
              <a:gd name="T4" fmla="*/ 0 w 30"/>
              <a:gd name="T5" fmla="*/ 0 h 26"/>
              <a:gd name="T6" fmla="*/ 2147483647 w 30"/>
              <a:gd name="T7" fmla="*/ 2147483647 h 26"/>
              <a:gd name="T8" fmla="*/ 0 w 30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0" y="26"/>
                </a:moveTo>
                <a:lnTo>
                  <a:pt x="4" y="12"/>
                </a:lnTo>
                <a:lnTo>
                  <a:pt x="0" y="0"/>
                </a:lnTo>
                <a:lnTo>
                  <a:pt x="30" y="12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73" name="Freeform 43"/>
          <p:cNvSpPr>
            <a:spLocks/>
          </p:cNvSpPr>
          <p:nvPr/>
        </p:nvSpPr>
        <p:spPr bwMode="auto">
          <a:xfrm>
            <a:off x="7223125" y="5099050"/>
            <a:ext cx="47625" cy="41275"/>
          </a:xfrm>
          <a:custGeom>
            <a:avLst/>
            <a:gdLst>
              <a:gd name="T0" fmla="*/ 2147483647 w 30"/>
              <a:gd name="T1" fmla="*/ 0 h 26"/>
              <a:gd name="T2" fmla="*/ 2147483647 w 30"/>
              <a:gd name="T3" fmla="*/ 2147483647 h 26"/>
              <a:gd name="T4" fmla="*/ 2147483647 w 30"/>
              <a:gd name="T5" fmla="*/ 2147483647 h 26"/>
              <a:gd name="T6" fmla="*/ 0 w 30"/>
              <a:gd name="T7" fmla="*/ 2147483647 h 26"/>
              <a:gd name="T8" fmla="*/ 2147483647 w 30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30" y="0"/>
                </a:moveTo>
                <a:lnTo>
                  <a:pt x="24" y="14"/>
                </a:lnTo>
                <a:lnTo>
                  <a:pt x="30" y="26"/>
                </a:lnTo>
                <a:lnTo>
                  <a:pt x="0" y="14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74" name="Freeform 44"/>
          <p:cNvSpPr>
            <a:spLocks/>
          </p:cNvSpPr>
          <p:nvPr/>
        </p:nvSpPr>
        <p:spPr bwMode="auto">
          <a:xfrm>
            <a:off x="7169150" y="5319713"/>
            <a:ext cx="50800" cy="41275"/>
          </a:xfrm>
          <a:custGeom>
            <a:avLst/>
            <a:gdLst>
              <a:gd name="T0" fmla="*/ 2147483647 w 32"/>
              <a:gd name="T1" fmla="*/ 0 h 26"/>
              <a:gd name="T2" fmla="*/ 2147483647 w 32"/>
              <a:gd name="T3" fmla="*/ 2147483647 h 26"/>
              <a:gd name="T4" fmla="*/ 2147483647 w 32"/>
              <a:gd name="T5" fmla="*/ 2147483647 h 26"/>
              <a:gd name="T6" fmla="*/ 0 w 32"/>
              <a:gd name="T7" fmla="*/ 2147483647 h 26"/>
              <a:gd name="T8" fmla="*/ 2147483647 w 32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26"/>
              <a:gd name="T17" fmla="*/ 32 w 32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26">
                <a:moveTo>
                  <a:pt x="32" y="0"/>
                </a:moveTo>
                <a:lnTo>
                  <a:pt x="26" y="14"/>
                </a:lnTo>
                <a:lnTo>
                  <a:pt x="32" y="26"/>
                </a:lnTo>
                <a:lnTo>
                  <a:pt x="0" y="1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75" name="Freeform 45"/>
          <p:cNvSpPr>
            <a:spLocks/>
          </p:cNvSpPr>
          <p:nvPr/>
        </p:nvSpPr>
        <p:spPr bwMode="auto">
          <a:xfrm>
            <a:off x="7181850" y="5651500"/>
            <a:ext cx="47625" cy="41275"/>
          </a:xfrm>
          <a:custGeom>
            <a:avLst/>
            <a:gdLst>
              <a:gd name="T0" fmla="*/ 2147483647 w 30"/>
              <a:gd name="T1" fmla="*/ 0 h 26"/>
              <a:gd name="T2" fmla="*/ 2147483647 w 30"/>
              <a:gd name="T3" fmla="*/ 2147483647 h 26"/>
              <a:gd name="T4" fmla="*/ 2147483647 w 30"/>
              <a:gd name="T5" fmla="*/ 2147483647 h 26"/>
              <a:gd name="T6" fmla="*/ 0 w 30"/>
              <a:gd name="T7" fmla="*/ 2147483647 h 26"/>
              <a:gd name="T8" fmla="*/ 2147483647 w 30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30" y="0"/>
                </a:moveTo>
                <a:lnTo>
                  <a:pt x="26" y="14"/>
                </a:lnTo>
                <a:lnTo>
                  <a:pt x="30" y="26"/>
                </a:lnTo>
                <a:lnTo>
                  <a:pt x="0" y="14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76" name="Freeform 46"/>
          <p:cNvSpPr>
            <a:spLocks/>
          </p:cNvSpPr>
          <p:nvPr/>
        </p:nvSpPr>
        <p:spPr bwMode="auto">
          <a:xfrm>
            <a:off x="3194050" y="4070350"/>
            <a:ext cx="60325" cy="53975"/>
          </a:xfrm>
          <a:custGeom>
            <a:avLst/>
            <a:gdLst>
              <a:gd name="T0" fmla="*/ 0 w 38"/>
              <a:gd name="T1" fmla="*/ 2147483647 h 34"/>
              <a:gd name="T2" fmla="*/ 2147483647 w 38"/>
              <a:gd name="T3" fmla="*/ 2147483647 h 34"/>
              <a:gd name="T4" fmla="*/ 0 w 38"/>
              <a:gd name="T5" fmla="*/ 0 h 34"/>
              <a:gd name="T6" fmla="*/ 2147483647 w 38"/>
              <a:gd name="T7" fmla="*/ 2147483647 h 34"/>
              <a:gd name="T8" fmla="*/ 0 w 38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4"/>
              <a:gd name="T17" fmla="*/ 38 w 38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4">
                <a:moveTo>
                  <a:pt x="0" y="34"/>
                </a:moveTo>
                <a:lnTo>
                  <a:pt x="6" y="18"/>
                </a:lnTo>
                <a:lnTo>
                  <a:pt x="0" y="0"/>
                </a:lnTo>
                <a:lnTo>
                  <a:pt x="38" y="18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77" name="Freeform 47"/>
          <p:cNvSpPr>
            <a:spLocks/>
          </p:cNvSpPr>
          <p:nvPr/>
        </p:nvSpPr>
        <p:spPr bwMode="auto">
          <a:xfrm>
            <a:off x="4841875" y="4133850"/>
            <a:ext cx="63500" cy="76200"/>
          </a:xfrm>
          <a:custGeom>
            <a:avLst/>
            <a:gdLst>
              <a:gd name="T0" fmla="*/ 2147483647 w 40"/>
              <a:gd name="T1" fmla="*/ 2147483647 h 48"/>
              <a:gd name="T2" fmla="*/ 2147483647 w 40"/>
              <a:gd name="T3" fmla="*/ 2147483647 h 48"/>
              <a:gd name="T4" fmla="*/ 0 w 40"/>
              <a:gd name="T5" fmla="*/ 2147483647 h 48"/>
              <a:gd name="T6" fmla="*/ 2147483647 w 40"/>
              <a:gd name="T7" fmla="*/ 0 h 48"/>
              <a:gd name="T8" fmla="*/ 2147483647 w 40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8"/>
              <a:gd name="T17" fmla="*/ 40 w 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8">
                <a:moveTo>
                  <a:pt x="40" y="48"/>
                </a:moveTo>
                <a:lnTo>
                  <a:pt x="20" y="40"/>
                </a:lnTo>
                <a:lnTo>
                  <a:pt x="0" y="48"/>
                </a:lnTo>
                <a:lnTo>
                  <a:pt x="20" y="0"/>
                </a:lnTo>
                <a:lnTo>
                  <a:pt x="4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78" name="Freeform 48"/>
          <p:cNvSpPr>
            <a:spLocks/>
          </p:cNvSpPr>
          <p:nvPr/>
        </p:nvSpPr>
        <p:spPr bwMode="auto">
          <a:xfrm>
            <a:off x="3898900" y="1260475"/>
            <a:ext cx="3454400" cy="98425"/>
          </a:xfrm>
          <a:custGeom>
            <a:avLst/>
            <a:gdLst>
              <a:gd name="T0" fmla="*/ 0 w 2176"/>
              <a:gd name="T1" fmla="*/ 2147483647 h 62"/>
              <a:gd name="T2" fmla="*/ 0 w 2176"/>
              <a:gd name="T3" fmla="*/ 0 h 62"/>
              <a:gd name="T4" fmla="*/ 2147483647 w 2176"/>
              <a:gd name="T5" fmla="*/ 0 h 62"/>
              <a:gd name="T6" fmla="*/ 2147483647 w 2176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  <a:gd name="T12" fmla="*/ 0 w 2176"/>
              <a:gd name="T13" fmla="*/ 0 h 62"/>
              <a:gd name="T14" fmla="*/ 2176 w 2176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6" h="62">
                <a:moveTo>
                  <a:pt x="0" y="62"/>
                </a:moveTo>
                <a:lnTo>
                  <a:pt x="0" y="0"/>
                </a:lnTo>
                <a:lnTo>
                  <a:pt x="2176" y="0"/>
                </a:lnTo>
                <a:lnTo>
                  <a:pt x="2176" y="6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79" name="Freeform 50"/>
          <p:cNvSpPr>
            <a:spLocks/>
          </p:cNvSpPr>
          <p:nvPr/>
        </p:nvSpPr>
        <p:spPr bwMode="auto">
          <a:xfrm>
            <a:off x="2692400" y="1257300"/>
            <a:ext cx="1114425" cy="101600"/>
          </a:xfrm>
          <a:custGeom>
            <a:avLst/>
            <a:gdLst>
              <a:gd name="T0" fmla="*/ 2147483647 w 702"/>
              <a:gd name="T1" fmla="*/ 2147483647 h 64"/>
              <a:gd name="T2" fmla="*/ 2147483647 w 702"/>
              <a:gd name="T3" fmla="*/ 0 h 64"/>
              <a:gd name="T4" fmla="*/ 0 w 702"/>
              <a:gd name="T5" fmla="*/ 0 h 64"/>
              <a:gd name="T6" fmla="*/ 0 w 702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702"/>
              <a:gd name="T13" fmla="*/ 0 h 64"/>
              <a:gd name="T14" fmla="*/ 702 w 702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2" h="64">
                <a:moveTo>
                  <a:pt x="702" y="64"/>
                </a:moveTo>
                <a:lnTo>
                  <a:pt x="702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80" name="Line 51"/>
          <p:cNvSpPr>
            <a:spLocks noChangeShapeType="1"/>
          </p:cNvSpPr>
          <p:nvPr/>
        </p:nvSpPr>
        <p:spPr bwMode="auto">
          <a:xfrm flipV="1">
            <a:off x="3257550" y="1200150"/>
            <a:ext cx="1588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81" name="Freeform 52"/>
          <p:cNvSpPr>
            <a:spLocks/>
          </p:cNvSpPr>
          <p:nvPr/>
        </p:nvSpPr>
        <p:spPr bwMode="auto">
          <a:xfrm>
            <a:off x="7407275" y="1260475"/>
            <a:ext cx="1517650" cy="98425"/>
          </a:xfrm>
          <a:custGeom>
            <a:avLst/>
            <a:gdLst>
              <a:gd name="T0" fmla="*/ 0 w 956"/>
              <a:gd name="T1" fmla="*/ 2147483647 h 62"/>
              <a:gd name="T2" fmla="*/ 0 w 956"/>
              <a:gd name="T3" fmla="*/ 0 h 62"/>
              <a:gd name="T4" fmla="*/ 2147483647 w 956"/>
              <a:gd name="T5" fmla="*/ 0 h 62"/>
              <a:gd name="T6" fmla="*/ 2147483647 w 956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  <a:gd name="T12" fmla="*/ 0 w 956"/>
              <a:gd name="T13" fmla="*/ 0 h 62"/>
              <a:gd name="T14" fmla="*/ 956 w 956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6" h="62">
                <a:moveTo>
                  <a:pt x="0" y="62"/>
                </a:moveTo>
                <a:lnTo>
                  <a:pt x="0" y="0"/>
                </a:lnTo>
                <a:lnTo>
                  <a:pt x="956" y="0"/>
                </a:lnTo>
                <a:lnTo>
                  <a:pt x="956" y="6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82" name="Line 53"/>
          <p:cNvSpPr>
            <a:spLocks noChangeShapeType="1"/>
          </p:cNvSpPr>
          <p:nvPr/>
        </p:nvSpPr>
        <p:spPr bwMode="auto">
          <a:xfrm flipV="1">
            <a:off x="8159750" y="1203325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75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83" name="TextBox 498"/>
          <p:cNvSpPr txBox="1">
            <a:spLocks noChangeArrowheads="1"/>
          </p:cNvSpPr>
          <p:nvPr/>
        </p:nvSpPr>
        <p:spPr bwMode="auto">
          <a:xfrm>
            <a:off x="247650" y="931863"/>
            <a:ext cx="1539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8484" name="TextBox 499"/>
          <p:cNvSpPr txBox="1">
            <a:spLocks noChangeArrowheads="1"/>
          </p:cNvSpPr>
          <p:nvPr/>
        </p:nvSpPr>
        <p:spPr bwMode="auto">
          <a:xfrm>
            <a:off x="247650" y="1344613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8485" name="TextBox 500"/>
          <p:cNvSpPr txBox="1">
            <a:spLocks noChangeArrowheads="1"/>
          </p:cNvSpPr>
          <p:nvPr/>
        </p:nvSpPr>
        <p:spPr bwMode="auto">
          <a:xfrm>
            <a:off x="254000" y="1770063"/>
            <a:ext cx="1539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8486" name="TextBox 501"/>
          <p:cNvSpPr txBox="1">
            <a:spLocks noChangeArrowheads="1"/>
          </p:cNvSpPr>
          <p:nvPr/>
        </p:nvSpPr>
        <p:spPr bwMode="auto">
          <a:xfrm>
            <a:off x="247650" y="2335213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8487" name="TextBox 502"/>
          <p:cNvSpPr txBox="1">
            <a:spLocks noChangeArrowheads="1"/>
          </p:cNvSpPr>
          <p:nvPr/>
        </p:nvSpPr>
        <p:spPr bwMode="auto">
          <a:xfrm>
            <a:off x="254000" y="2773363"/>
            <a:ext cx="1539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488" name="TextBox 503"/>
          <p:cNvSpPr txBox="1">
            <a:spLocks noChangeArrowheads="1"/>
          </p:cNvSpPr>
          <p:nvPr/>
        </p:nvSpPr>
        <p:spPr bwMode="auto">
          <a:xfrm>
            <a:off x="247650" y="3224213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18489" name="TextBox 504"/>
          <p:cNvSpPr txBox="1">
            <a:spLocks noChangeArrowheads="1"/>
          </p:cNvSpPr>
          <p:nvPr/>
        </p:nvSpPr>
        <p:spPr bwMode="auto">
          <a:xfrm>
            <a:off x="254000" y="3565525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7</a:t>
            </a:r>
          </a:p>
        </p:txBody>
      </p:sp>
      <p:sp>
        <p:nvSpPr>
          <p:cNvPr id="18490" name="TextBox 505"/>
          <p:cNvSpPr txBox="1">
            <a:spLocks noChangeArrowheads="1"/>
          </p:cNvSpPr>
          <p:nvPr/>
        </p:nvSpPr>
        <p:spPr bwMode="auto">
          <a:xfrm>
            <a:off x="254000" y="4170363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8</a:t>
            </a:r>
          </a:p>
        </p:txBody>
      </p:sp>
      <p:sp>
        <p:nvSpPr>
          <p:cNvPr id="18491" name="TextBox 506"/>
          <p:cNvSpPr txBox="1">
            <a:spLocks noChangeArrowheads="1"/>
          </p:cNvSpPr>
          <p:nvPr/>
        </p:nvSpPr>
        <p:spPr bwMode="auto">
          <a:xfrm>
            <a:off x="254000" y="4633913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9</a:t>
            </a:r>
          </a:p>
        </p:txBody>
      </p:sp>
      <p:sp>
        <p:nvSpPr>
          <p:cNvPr id="18492" name="TextBox 508"/>
          <p:cNvSpPr txBox="1">
            <a:spLocks noChangeArrowheads="1"/>
          </p:cNvSpPr>
          <p:nvPr/>
        </p:nvSpPr>
        <p:spPr bwMode="auto">
          <a:xfrm>
            <a:off x="207963" y="5619750"/>
            <a:ext cx="2174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11</a:t>
            </a:r>
          </a:p>
        </p:txBody>
      </p:sp>
      <p:sp>
        <p:nvSpPr>
          <p:cNvPr id="18493" name="TextBox 509"/>
          <p:cNvSpPr txBox="1">
            <a:spLocks noChangeArrowheads="1"/>
          </p:cNvSpPr>
          <p:nvPr/>
        </p:nvSpPr>
        <p:spPr bwMode="auto">
          <a:xfrm>
            <a:off x="422275" y="911225"/>
            <a:ext cx="17986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</a:t>
            </a:r>
            <a:r>
              <a:rPr lang="en-US" sz="800" b="1" baseline="30000"/>
              <a:t>+</a:t>
            </a:r>
            <a:r>
              <a:rPr lang="en-US" sz="800" b="1"/>
              <a:t> in blood reacts with HCO</a:t>
            </a:r>
            <a:r>
              <a:rPr lang="en-US" sz="800" b="1" baseline="-25000"/>
              <a:t>3</a:t>
            </a:r>
            <a:r>
              <a:rPr lang="en-US" sz="800" b="1" baseline="30000"/>
              <a:t>–</a:t>
            </a:r>
            <a:r>
              <a:rPr lang="en-US" sz="800" b="1"/>
              <a:t> to</a:t>
            </a:r>
          </a:p>
          <a:p>
            <a:r>
              <a:rPr lang="en-US" sz="800" b="1"/>
              <a:t>form H</a:t>
            </a:r>
            <a:r>
              <a:rPr lang="en-US" sz="800" b="1" baseline="-25000"/>
              <a:t>2</a:t>
            </a:r>
            <a:r>
              <a:rPr lang="en-US" sz="800" b="1"/>
              <a:t>CO</a:t>
            </a:r>
            <a:r>
              <a:rPr lang="en-US" sz="800" b="1" baseline="-25000"/>
              <a:t>3</a:t>
            </a:r>
            <a:r>
              <a:rPr lang="en-US" sz="800" b="1"/>
              <a:t>.</a:t>
            </a:r>
          </a:p>
        </p:txBody>
      </p:sp>
      <p:sp>
        <p:nvSpPr>
          <p:cNvPr id="18494" name="TextBox 510"/>
          <p:cNvSpPr txBox="1">
            <a:spLocks noChangeArrowheads="1"/>
          </p:cNvSpPr>
          <p:nvPr/>
        </p:nvSpPr>
        <p:spPr bwMode="auto">
          <a:xfrm>
            <a:off x="422275" y="1330325"/>
            <a:ext cx="18510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</a:t>
            </a:r>
            <a:r>
              <a:rPr lang="en-US" sz="800" b="1" baseline="-25000"/>
              <a:t>2</a:t>
            </a:r>
            <a:r>
              <a:rPr lang="en-US" sz="800" b="1"/>
              <a:t>CO</a:t>
            </a:r>
            <a:r>
              <a:rPr lang="en-US" sz="800" b="1" baseline="-25000"/>
              <a:t>3</a:t>
            </a:r>
            <a:r>
              <a:rPr lang="en-US" sz="800" b="1"/>
              <a:t> decomposes into H</a:t>
            </a:r>
            <a:r>
              <a:rPr lang="en-US" sz="800" b="1" baseline="-25000"/>
              <a:t>2</a:t>
            </a:r>
            <a:r>
              <a:rPr lang="en-US" sz="800" b="1"/>
              <a:t>O and</a:t>
            </a:r>
          </a:p>
          <a:p>
            <a:r>
              <a:rPr lang="en-US" sz="800" b="1"/>
              <a:t>CO</a:t>
            </a:r>
            <a:r>
              <a:rPr lang="en-US" sz="800" b="1" baseline="-25000"/>
              <a:t>2</a:t>
            </a:r>
            <a:r>
              <a:rPr lang="en-US" sz="800" b="1"/>
              <a:t>, which enter the tubule cell.</a:t>
            </a:r>
          </a:p>
        </p:txBody>
      </p:sp>
      <p:sp>
        <p:nvSpPr>
          <p:cNvPr id="18495" name="TextBox 511"/>
          <p:cNvSpPr txBox="1">
            <a:spLocks noChangeArrowheads="1"/>
          </p:cNvSpPr>
          <p:nvPr/>
        </p:nvSpPr>
        <p:spPr bwMode="auto">
          <a:xfrm>
            <a:off x="422275" y="1749425"/>
            <a:ext cx="18938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Tubule cells acquire CO</a:t>
            </a:r>
            <a:r>
              <a:rPr lang="en-US" sz="800" b="1" baseline="-25000"/>
              <a:t>2</a:t>
            </a:r>
            <a:r>
              <a:rPr lang="en-US" sz="800" b="1"/>
              <a:t> from</a:t>
            </a:r>
          </a:p>
          <a:p>
            <a:r>
              <a:rPr lang="en-US" sz="800" b="1"/>
              <a:t>blood, tubular fluid, and their own</a:t>
            </a:r>
          </a:p>
          <a:p>
            <a:r>
              <a:rPr lang="en-US" sz="800" b="1"/>
              <a:t>aerobic respiration.</a:t>
            </a:r>
          </a:p>
        </p:txBody>
      </p:sp>
      <p:sp>
        <p:nvSpPr>
          <p:cNvPr id="18496" name="TextBox 512"/>
          <p:cNvSpPr txBox="1">
            <a:spLocks noChangeArrowheads="1"/>
          </p:cNvSpPr>
          <p:nvPr/>
        </p:nvSpPr>
        <p:spPr bwMode="auto">
          <a:xfrm>
            <a:off x="422275" y="2308225"/>
            <a:ext cx="20764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Carbonic anhydrase (CAH) combines</a:t>
            </a:r>
          </a:p>
          <a:p>
            <a:r>
              <a:rPr lang="en-US" sz="800" b="1"/>
              <a:t>H</a:t>
            </a:r>
            <a:r>
              <a:rPr lang="en-US" sz="800" b="1" baseline="-25000"/>
              <a:t>2</a:t>
            </a:r>
            <a:r>
              <a:rPr lang="en-US" sz="800" b="1"/>
              <a:t>O and CO</a:t>
            </a:r>
            <a:r>
              <a:rPr lang="en-US" sz="800" b="1" baseline="-25000"/>
              <a:t>2</a:t>
            </a:r>
            <a:r>
              <a:rPr lang="en-US" sz="800" b="1"/>
              <a:t> to re-form H</a:t>
            </a:r>
            <a:r>
              <a:rPr lang="en-US" sz="800" b="1" baseline="-25000"/>
              <a:t>2</a:t>
            </a:r>
            <a:r>
              <a:rPr lang="en-US" sz="800" b="1"/>
              <a:t>CO</a:t>
            </a:r>
            <a:r>
              <a:rPr lang="en-US" sz="800" b="1" baseline="-25000"/>
              <a:t>3</a:t>
            </a:r>
            <a:r>
              <a:rPr lang="en-US" sz="800" b="1"/>
              <a:t>.</a:t>
            </a:r>
          </a:p>
        </p:txBody>
      </p:sp>
      <p:sp>
        <p:nvSpPr>
          <p:cNvPr id="18497" name="TextBox 513"/>
          <p:cNvSpPr txBox="1">
            <a:spLocks noChangeArrowheads="1"/>
          </p:cNvSpPr>
          <p:nvPr/>
        </p:nvSpPr>
        <p:spPr bwMode="auto">
          <a:xfrm>
            <a:off x="422275" y="2752725"/>
            <a:ext cx="20002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</a:t>
            </a:r>
            <a:r>
              <a:rPr lang="en-US" sz="800" b="1" baseline="-25000"/>
              <a:t>2</a:t>
            </a:r>
            <a:r>
              <a:rPr lang="en-US" sz="800" b="1"/>
              <a:t>CO</a:t>
            </a:r>
            <a:r>
              <a:rPr lang="en-US" sz="800" b="1" baseline="-25000"/>
              <a:t>3</a:t>
            </a:r>
            <a:r>
              <a:rPr lang="en-US" sz="800" b="1"/>
              <a:t> ionizes to form HCO</a:t>
            </a:r>
            <a:r>
              <a:rPr lang="en-US" sz="800" b="1" baseline="-25000"/>
              <a:t>3</a:t>
            </a:r>
            <a:r>
              <a:rPr lang="en-US" sz="800" b="1" baseline="30000"/>
              <a:t>–</a:t>
            </a:r>
            <a:r>
              <a:rPr lang="en-US" sz="800" b="1"/>
              <a:t> (which</a:t>
            </a:r>
          </a:p>
          <a:p>
            <a:r>
              <a:rPr lang="en-US" sz="800" b="1"/>
              <a:t>returns to the blood) and H</a:t>
            </a:r>
            <a:r>
              <a:rPr lang="en-US" sz="800" b="1" baseline="30000"/>
              <a:t>+</a:t>
            </a:r>
            <a:r>
              <a:rPr lang="en-US" sz="800" b="1"/>
              <a:t>.</a:t>
            </a:r>
          </a:p>
        </p:txBody>
      </p:sp>
      <p:sp>
        <p:nvSpPr>
          <p:cNvPr id="18498" name="TextBox 514"/>
          <p:cNvSpPr txBox="1">
            <a:spLocks noChangeArrowheads="1"/>
          </p:cNvSpPr>
          <p:nvPr/>
        </p:nvSpPr>
        <p:spPr bwMode="auto">
          <a:xfrm>
            <a:off x="422275" y="3197225"/>
            <a:ext cx="21097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Na</a:t>
            </a:r>
            <a:r>
              <a:rPr lang="en-US" sz="800" b="1" baseline="30000"/>
              <a:t>+</a:t>
            </a:r>
            <a:r>
              <a:rPr lang="en-US" sz="800" b="1"/>
              <a:t>–H</a:t>
            </a:r>
            <a:r>
              <a:rPr lang="en-US" sz="800" b="1" baseline="30000"/>
              <a:t>+</a:t>
            </a:r>
            <a:r>
              <a:rPr lang="en-US" sz="800" b="1"/>
              <a:t> antiport exchanges H</a:t>
            </a:r>
            <a:r>
              <a:rPr lang="en-US" sz="800" b="1" baseline="30000"/>
              <a:t>+</a:t>
            </a:r>
            <a:r>
              <a:rPr lang="en-US" sz="800" b="1"/>
              <a:t> for Na</a:t>
            </a:r>
            <a:r>
              <a:rPr lang="en-US" sz="800" b="1" baseline="30000"/>
              <a:t>+</a:t>
            </a:r>
            <a:r>
              <a:rPr lang="en-US" sz="800" b="1"/>
              <a:t>.</a:t>
            </a:r>
          </a:p>
        </p:txBody>
      </p:sp>
      <p:sp>
        <p:nvSpPr>
          <p:cNvPr id="18499" name="TextBox 516"/>
          <p:cNvSpPr txBox="1">
            <a:spLocks noChangeArrowheads="1"/>
          </p:cNvSpPr>
          <p:nvPr/>
        </p:nvSpPr>
        <p:spPr bwMode="auto">
          <a:xfrm>
            <a:off x="422275" y="4149725"/>
            <a:ext cx="15954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Na</a:t>
            </a:r>
            <a:r>
              <a:rPr lang="en-US" sz="800" b="1" baseline="30000"/>
              <a:t>+</a:t>
            </a:r>
            <a:r>
              <a:rPr lang="en-US" sz="800" b="1"/>
              <a:t> is removed by Na</a:t>
            </a:r>
            <a:r>
              <a:rPr lang="en-US" sz="800" b="1" baseline="30000"/>
              <a:t>+</a:t>
            </a:r>
            <a:r>
              <a:rPr lang="en-US" sz="800" b="1"/>
              <a:t>–K</a:t>
            </a:r>
            <a:r>
              <a:rPr lang="en-US" sz="800" b="1" baseline="30000"/>
              <a:t>+</a:t>
            </a:r>
          </a:p>
          <a:p>
            <a:r>
              <a:rPr lang="en-US" sz="800" b="1"/>
              <a:t>pump at the base of the cell.</a:t>
            </a:r>
          </a:p>
        </p:txBody>
      </p:sp>
      <p:sp>
        <p:nvSpPr>
          <p:cNvPr id="18500" name="TextBox 517"/>
          <p:cNvSpPr txBox="1">
            <a:spLocks noChangeArrowheads="1"/>
          </p:cNvSpPr>
          <p:nvPr/>
        </p:nvSpPr>
        <p:spPr bwMode="auto">
          <a:xfrm>
            <a:off x="422275" y="4606925"/>
            <a:ext cx="18415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HCO</a:t>
            </a:r>
            <a:r>
              <a:rPr lang="en-US" sz="800" b="1" baseline="-25000"/>
              <a:t>3</a:t>
            </a:r>
            <a:r>
              <a:rPr lang="en-US" sz="800" b="1" baseline="30000"/>
              <a:t>–</a:t>
            </a:r>
            <a:r>
              <a:rPr lang="en-US" sz="800" b="1"/>
              <a:t> reacts with H</a:t>
            </a:r>
            <a:r>
              <a:rPr lang="en-US" sz="800" b="1" baseline="30000"/>
              <a:t>+</a:t>
            </a:r>
            <a:r>
              <a:rPr lang="en-US" sz="800" b="1"/>
              <a:t> from tubule</a:t>
            </a:r>
          </a:p>
          <a:p>
            <a:r>
              <a:rPr lang="en-US" sz="800" b="1"/>
              <a:t>cell to form H</a:t>
            </a:r>
            <a:r>
              <a:rPr lang="en-US" sz="800" b="1" baseline="-25000"/>
              <a:t>2</a:t>
            </a:r>
            <a:r>
              <a:rPr lang="en-US" sz="800" b="1"/>
              <a:t>CO</a:t>
            </a:r>
            <a:r>
              <a:rPr lang="en-US" sz="800" b="1" baseline="-25000"/>
              <a:t>3</a:t>
            </a:r>
            <a:r>
              <a:rPr lang="en-US" sz="800" b="1"/>
              <a:t>.</a:t>
            </a:r>
          </a:p>
        </p:txBody>
      </p:sp>
      <p:sp>
        <p:nvSpPr>
          <p:cNvPr id="18501" name="TextBox 518"/>
          <p:cNvSpPr txBox="1">
            <a:spLocks noChangeArrowheads="1"/>
          </p:cNvSpPr>
          <p:nvPr/>
        </p:nvSpPr>
        <p:spPr bwMode="auto">
          <a:xfrm>
            <a:off x="422275" y="5102225"/>
            <a:ext cx="19542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CAH on brush border decomposes</a:t>
            </a:r>
          </a:p>
          <a:p>
            <a:r>
              <a:rPr lang="en-US" sz="800" b="1"/>
              <a:t>H</a:t>
            </a:r>
            <a:r>
              <a:rPr lang="en-US" sz="800" b="1" baseline="-25000"/>
              <a:t>2</a:t>
            </a:r>
            <a:r>
              <a:rPr lang="en-US" sz="800" b="1"/>
              <a:t>CO</a:t>
            </a:r>
            <a:r>
              <a:rPr lang="en-US" sz="800" b="1" baseline="-25000"/>
              <a:t>3</a:t>
            </a:r>
            <a:r>
              <a:rPr lang="en-US" sz="800" b="1"/>
              <a:t> to H</a:t>
            </a:r>
            <a:r>
              <a:rPr lang="en-US" sz="800" b="1" baseline="-25000"/>
              <a:t>2</a:t>
            </a:r>
            <a:r>
              <a:rPr lang="en-US" sz="800" b="1"/>
              <a:t>O and CO</a:t>
            </a:r>
            <a:r>
              <a:rPr lang="en-US" sz="800" b="1" baseline="-25000"/>
              <a:t>2</a:t>
            </a:r>
            <a:r>
              <a:rPr lang="en-US" sz="800" b="1"/>
              <a:t> again.</a:t>
            </a:r>
          </a:p>
        </p:txBody>
      </p:sp>
      <p:sp>
        <p:nvSpPr>
          <p:cNvPr id="18502" name="TextBox 519"/>
          <p:cNvSpPr txBox="1">
            <a:spLocks noChangeArrowheads="1"/>
          </p:cNvSpPr>
          <p:nvPr/>
        </p:nvSpPr>
        <p:spPr bwMode="auto">
          <a:xfrm>
            <a:off x="422275" y="5597525"/>
            <a:ext cx="29686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</a:t>
            </a:r>
            <a:r>
              <a:rPr lang="en-US" sz="800" b="1" baseline="-25000"/>
              <a:t>2</a:t>
            </a:r>
            <a:r>
              <a:rPr lang="en-US" sz="800" b="1"/>
              <a:t> enters the tubular cell and H</a:t>
            </a:r>
            <a:r>
              <a:rPr lang="en-US" sz="800" b="1" baseline="-25000"/>
              <a:t>2</a:t>
            </a:r>
            <a:r>
              <a:rPr lang="en-US" sz="800" b="1"/>
              <a:t>O passes in the</a:t>
            </a:r>
          </a:p>
          <a:p>
            <a:r>
              <a:rPr lang="en-US" sz="800" b="1"/>
              <a:t>urine (carrying the H</a:t>
            </a:r>
            <a:r>
              <a:rPr lang="en-US" sz="800" b="1" baseline="30000"/>
              <a:t>+</a:t>
            </a:r>
            <a:r>
              <a:rPr lang="en-US" sz="800" b="1"/>
              <a:t> that was originally in the blood).</a:t>
            </a:r>
          </a:p>
        </p:txBody>
      </p:sp>
      <p:sp>
        <p:nvSpPr>
          <p:cNvPr id="18503" name="TextBox 520"/>
          <p:cNvSpPr txBox="1">
            <a:spLocks noChangeArrowheads="1"/>
          </p:cNvSpPr>
          <p:nvPr/>
        </p:nvSpPr>
        <p:spPr bwMode="auto">
          <a:xfrm>
            <a:off x="4092575" y="5129213"/>
            <a:ext cx="11207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Aerobic respiration</a:t>
            </a:r>
          </a:p>
        </p:txBody>
      </p:sp>
      <p:sp>
        <p:nvSpPr>
          <p:cNvPr id="18504" name="TextBox 523"/>
          <p:cNvSpPr txBox="1">
            <a:spLocks noChangeArrowheads="1"/>
          </p:cNvSpPr>
          <p:nvPr/>
        </p:nvSpPr>
        <p:spPr bwMode="auto">
          <a:xfrm>
            <a:off x="220663" y="5130800"/>
            <a:ext cx="2174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18505" name="TextBox 524"/>
          <p:cNvSpPr txBox="1">
            <a:spLocks noChangeArrowheads="1"/>
          </p:cNvSpPr>
          <p:nvPr/>
        </p:nvSpPr>
        <p:spPr bwMode="auto">
          <a:xfrm>
            <a:off x="422275" y="3533775"/>
            <a:ext cx="18589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NaHCO</a:t>
            </a:r>
            <a:r>
              <a:rPr lang="en-US" sz="800" b="1" baseline="-25000"/>
              <a:t>3</a:t>
            </a:r>
            <a:r>
              <a:rPr lang="en-US" sz="800" b="1"/>
              <a:t> from glomerular filtrate</a:t>
            </a:r>
          </a:p>
          <a:p>
            <a:r>
              <a:rPr lang="en-US" sz="800" b="1"/>
              <a:t>decomposes into Na</a:t>
            </a:r>
            <a:r>
              <a:rPr lang="en-US" sz="800" b="1" baseline="30000"/>
              <a:t>+</a:t>
            </a:r>
            <a:r>
              <a:rPr lang="en-US" sz="800" b="1"/>
              <a:t> and HCO</a:t>
            </a:r>
            <a:r>
              <a:rPr lang="en-US" sz="800" b="1" baseline="-25000"/>
              <a:t>3</a:t>
            </a:r>
            <a:r>
              <a:rPr lang="en-US" sz="800" b="1" baseline="30000"/>
              <a:t>–</a:t>
            </a:r>
            <a:r>
              <a:rPr lang="en-US" sz="800" b="1"/>
              <a:t>.</a:t>
            </a:r>
          </a:p>
          <a:p>
            <a:r>
              <a:rPr lang="en-US" sz="800" b="1"/>
              <a:t>Na</a:t>
            </a:r>
            <a:r>
              <a:rPr lang="en-US" sz="800" b="1" baseline="30000"/>
              <a:t>+</a:t>
            </a:r>
            <a:r>
              <a:rPr lang="en-US" sz="800" b="1"/>
              <a:t> is pumped into tubule cell.</a:t>
            </a:r>
          </a:p>
        </p:txBody>
      </p:sp>
      <p:sp>
        <p:nvSpPr>
          <p:cNvPr id="18506" name="TextBox 527"/>
          <p:cNvSpPr txBox="1">
            <a:spLocks noChangeArrowheads="1"/>
          </p:cNvSpPr>
          <p:nvPr/>
        </p:nvSpPr>
        <p:spPr bwMode="auto">
          <a:xfrm>
            <a:off x="2652713" y="889000"/>
            <a:ext cx="11604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 algn="ctr"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Blood of</a:t>
            </a:r>
          </a:p>
          <a:p>
            <a:pPr algn="ctr"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peritubular capillary</a:t>
            </a:r>
          </a:p>
        </p:txBody>
      </p:sp>
      <p:sp>
        <p:nvSpPr>
          <p:cNvPr id="18507" name="TextBox 530"/>
          <p:cNvSpPr txBox="1">
            <a:spLocks noChangeArrowheads="1"/>
          </p:cNvSpPr>
          <p:nvPr/>
        </p:nvSpPr>
        <p:spPr bwMode="auto">
          <a:xfrm>
            <a:off x="7810500" y="1049338"/>
            <a:ext cx="7699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Tubular fluid</a:t>
            </a:r>
          </a:p>
        </p:txBody>
      </p:sp>
      <p:sp>
        <p:nvSpPr>
          <p:cNvPr id="18508" name="TextBox 532"/>
          <p:cNvSpPr txBox="1">
            <a:spLocks noChangeArrowheads="1"/>
          </p:cNvSpPr>
          <p:nvPr/>
        </p:nvSpPr>
        <p:spPr bwMode="auto">
          <a:xfrm>
            <a:off x="3352800" y="2030413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8</a:t>
            </a:r>
          </a:p>
        </p:txBody>
      </p:sp>
      <p:sp>
        <p:nvSpPr>
          <p:cNvPr id="18509" name="TextBox 533"/>
          <p:cNvSpPr txBox="1">
            <a:spLocks noChangeArrowheads="1"/>
          </p:cNvSpPr>
          <p:nvPr/>
        </p:nvSpPr>
        <p:spPr bwMode="auto">
          <a:xfrm>
            <a:off x="3122613" y="2170113"/>
            <a:ext cx="279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Na</a:t>
            </a:r>
            <a:r>
              <a:rPr lang="en-US" sz="875" b="1" baseline="30000"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8510" name="TextBox 534"/>
          <p:cNvSpPr txBox="1">
            <a:spLocks noChangeArrowheads="1"/>
          </p:cNvSpPr>
          <p:nvPr/>
        </p:nvSpPr>
        <p:spPr bwMode="auto">
          <a:xfrm>
            <a:off x="3016250" y="2381250"/>
            <a:ext cx="425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>
                <a:solidFill>
                  <a:srgbClr val="319CD7"/>
                </a:solidFill>
              </a:rPr>
              <a:t>H</a:t>
            </a:r>
            <a:r>
              <a:rPr lang="en-US" sz="800" b="1"/>
              <a:t>CO</a:t>
            </a:r>
            <a:r>
              <a:rPr lang="en-US" sz="800" b="1" baseline="-25000"/>
              <a:t>3</a:t>
            </a:r>
            <a:r>
              <a:rPr lang="en-US" sz="800" b="1" baseline="30000"/>
              <a:t>–</a:t>
            </a:r>
          </a:p>
        </p:txBody>
      </p:sp>
      <p:sp>
        <p:nvSpPr>
          <p:cNvPr id="18511" name="TextBox 535"/>
          <p:cNvSpPr txBox="1">
            <a:spLocks noChangeArrowheads="1"/>
          </p:cNvSpPr>
          <p:nvPr/>
        </p:nvSpPr>
        <p:spPr bwMode="auto">
          <a:xfrm>
            <a:off x="2981325" y="3211513"/>
            <a:ext cx="425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>
                <a:solidFill>
                  <a:srgbClr val="319CD7"/>
                </a:solidFill>
              </a:rPr>
              <a:t>H</a:t>
            </a:r>
            <a:r>
              <a:rPr lang="en-US" sz="800" b="1" baseline="-25000"/>
              <a:t>2</a:t>
            </a:r>
            <a:r>
              <a:rPr lang="en-US" sz="800" b="1"/>
              <a:t>CO</a:t>
            </a:r>
            <a:r>
              <a:rPr lang="en-US" sz="800" b="1" baseline="-25000"/>
              <a:t>3</a:t>
            </a:r>
          </a:p>
        </p:txBody>
      </p:sp>
      <p:sp>
        <p:nvSpPr>
          <p:cNvPr id="18512" name="TextBox 536"/>
          <p:cNvSpPr txBox="1">
            <a:spLocks noChangeArrowheads="1"/>
          </p:cNvSpPr>
          <p:nvPr/>
        </p:nvSpPr>
        <p:spPr bwMode="auto">
          <a:xfrm>
            <a:off x="3344863" y="2717800"/>
            <a:ext cx="2174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solidFill>
                  <a:srgbClr val="319CD7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US" sz="875" b="1" baseline="30000"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8513" name="TextBox 537"/>
          <p:cNvSpPr txBox="1">
            <a:spLocks noChangeArrowheads="1"/>
          </p:cNvSpPr>
          <p:nvPr/>
        </p:nvSpPr>
        <p:spPr bwMode="auto">
          <a:xfrm>
            <a:off x="3300413" y="3557588"/>
            <a:ext cx="3016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>
                <a:solidFill>
                  <a:srgbClr val="319CD7"/>
                </a:solidFill>
              </a:rPr>
              <a:t>H</a:t>
            </a:r>
            <a:r>
              <a:rPr lang="en-US" sz="800" b="1" baseline="-25000"/>
              <a:t>2</a:t>
            </a:r>
            <a:r>
              <a:rPr lang="en-US" sz="800" b="1"/>
              <a:t>O</a:t>
            </a:r>
            <a:endParaRPr lang="en-US" sz="800" b="1" baseline="-25000"/>
          </a:p>
        </p:txBody>
      </p:sp>
      <p:sp>
        <p:nvSpPr>
          <p:cNvPr id="18514" name="TextBox 538"/>
          <p:cNvSpPr txBox="1">
            <a:spLocks noChangeArrowheads="1"/>
          </p:cNvSpPr>
          <p:nvPr/>
        </p:nvSpPr>
        <p:spPr bwMode="auto">
          <a:xfrm>
            <a:off x="3302000" y="4024313"/>
            <a:ext cx="301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</a:t>
            </a:r>
            <a:r>
              <a:rPr lang="en-US" sz="800" b="1" baseline="-25000"/>
              <a:t>2</a:t>
            </a:r>
          </a:p>
        </p:txBody>
      </p:sp>
      <p:sp>
        <p:nvSpPr>
          <p:cNvPr id="18515" name="TextBox 539"/>
          <p:cNvSpPr txBox="1">
            <a:spLocks noChangeArrowheads="1"/>
          </p:cNvSpPr>
          <p:nvPr/>
        </p:nvSpPr>
        <p:spPr bwMode="auto">
          <a:xfrm>
            <a:off x="2984500" y="3776663"/>
            <a:ext cx="153988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8516" name="TextBox 540"/>
          <p:cNvSpPr txBox="1">
            <a:spLocks noChangeArrowheads="1"/>
          </p:cNvSpPr>
          <p:nvPr/>
        </p:nvSpPr>
        <p:spPr bwMode="auto">
          <a:xfrm>
            <a:off x="3244850" y="2862263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8517" name="TextBox 541"/>
          <p:cNvSpPr txBox="1">
            <a:spLocks noChangeArrowheads="1"/>
          </p:cNvSpPr>
          <p:nvPr/>
        </p:nvSpPr>
        <p:spPr bwMode="auto">
          <a:xfrm>
            <a:off x="4699000" y="2665413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518" name="TextBox 542"/>
          <p:cNvSpPr txBox="1">
            <a:spLocks noChangeArrowheads="1"/>
          </p:cNvSpPr>
          <p:nvPr/>
        </p:nvSpPr>
        <p:spPr bwMode="auto">
          <a:xfrm>
            <a:off x="4705350" y="3370263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8519" name="TextBox 544"/>
          <p:cNvSpPr txBox="1">
            <a:spLocks noChangeArrowheads="1"/>
          </p:cNvSpPr>
          <p:nvPr/>
        </p:nvSpPr>
        <p:spPr bwMode="auto">
          <a:xfrm>
            <a:off x="7148513" y="2543175"/>
            <a:ext cx="1555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18520" name="TextBox 545"/>
          <p:cNvSpPr txBox="1">
            <a:spLocks noChangeArrowheads="1"/>
          </p:cNvSpPr>
          <p:nvPr/>
        </p:nvSpPr>
        <p:spPr bwMode="auto">
          <a:xfrm>
            <a:off x="7224713" y="3346450"/>
            <a:ext cx="2174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18521" name="TextBox 546"/>
          <p:cNvSpPr txBox="1">
            <a:spLocks noChangeArrowheads="1"/>
          </p:cNvSpPr>
          <p:nvPr/>
        </p:nvSpPr>
        <p:spPr bwMode="auto">
          <a:xfrm>
            <a:off x="7685088" y="4219575"/>
            <a:ext cx="2174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11</a:t>
            </a:r>
          </a:p>
        </p:txBody>
      </p:sp>
      <p:sp>
        <p:nvSpPr>
          <p:cNvPr id="18522" name="TextBox 547"/>
          <p:cNvSpPr txBox="1">
            <a:spLocks noChangeArrowheads="1"/>
          </p:cNvSpPr>
          <p:nvPr/>
        </p:nvSpPr>
        <p:spPr bwMode="auto">
          <a:xfrm>
            <a:off x="7886700" y="4468813"/>
            <a:ext cx="3794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Urine</a:t>
            </a:r>
          </a:p>
        </p:txBody>
      </p:sp>
      <p:sp>
        <p:nvSpPr>
          <p:cNvPr id="18523" name="TextBox 549"/>
          <p:cNvSpPr txBox="1">
            <a:spLocks noChangeArrowheads="1"/>
          </p:cNvSpPr>
          <p:nvPr/>
        </p:nvSpPr>
        <p:spPr bwMode="auto">
          <a:xfrm>
            <a:off x="5029200" y="2398713"/>
            <a:ext cx="2174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solidFill>
                  <a:srgbClr val="319CD7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US" sz="875" b="1" baseline="30000"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8524" name="TextBox 550"/>
          <p:cNvSpPr txBox="1">
            <a:spLocks noChangeArrowheads="1"/>
          </p:cNvSpPr>
          <p:nvPr/>
        </p:nvSpPr>
        <p:spPr bwMode="auto">
          <a:xfrm>
            <a:off x="4851400" y="2392363"/>
            <a:ext cx="1571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8525" name="TextBox 551"/>
          <p:cNvSpPr txBox="1">
            <a:spLocks noChangeArrowheads="1"/>
          </p:cNvSpPr>
          <p:nvPr/>
        </p:nvSpPr>
        <p:spPr bwMode="auto">
          <a:xfrm>
            <a:off x="4476750" y="2376488"/>
            <a:ext cx="425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HCO</a:t>
            </a:r>
            <a:r>
              <a:rPr lang="en-US" sz="800" b="1" baseline="-25000"/>
              <a:t>3</a:t>
            </a:r>
            <a:r>
              <a:rPr lang="en-US" sz="800" b="1" baseline="30000"/>
              <a:t>–</a:t>
            </a:r>
          </a:p>
        </p:txBody>
      </p:sp>
      <p:sp>
        <p:nvSpPr>
          <p:cNvPr id="18526" name="TextBox 552"/>
          <p:cNvSpPr txBox="1">
            <a:spLocks noChangeArrowheads="1"/>
          </p:cNvSpPr>
          <p:nvPr/>
        </p:nvSpPr>
        <p:spPr bwMode="auto">
          <a:xfrm>
            <a:off x="4927600" y="3351213"/>
            <a:ext cx="3381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CAH</a:t>
            </a:r>
          </a:p>
        </p:txBody>
      </p:sp>
      <p:sp>
        <p:nvSpPr>
          <p:cNvPr id="18527" name="TextBox 553"/>
          <p:cNvSpPr txBox="1">
            <a:spLocks noChangeArrowheads="1"/>
          </p:cNvSpPr>
          <p:nvPr/>
        </p:nvSpPr>
        <p:spPr bwMode="auto">
          <a:xfrm>
            <a:off x="4275138" y="1951038"/>
            <a:ext cx="2174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K</a:t>
            </a:r>
            <a:r>
              <a:rPr lang="en-US" sz="875" b="1" baseline="30000"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8528" name="TextBox 554"/>
          <p:cNvSpPr txBox="1">
            <a:spLocks noChangeArrowheads="1"/>
          </p:cNvSpPr>
          <p:nvPr/>
        </p:nvSpPr>
        <p:spPr bwMode="auto">
          <a:xfrm>
            <a:off x="5035550" y="2144713"/>
            <a:ext cx="280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Na</a:t>
            </a:r>
            <a:r>
              <a:rPr lang="en-US" sz="800" b="1" baseline="30000"/>
              <a:t>+</a:t>
            </a:r>
            <a:endParaRPr lang="en-US" sz="800" b="1"/>
          </a:p>
        </p:txBody>
      </p:sp>
      <p:sp>
        <p:nvSpPr>
          <p:cNvPr id="18529" name="TextBox 556"/>
          <p:cNvSpPr txBox="1">
            <a:spLocks noChangeArrowheads="1"/>
          </p:cNvSpPr>
          <p:nvPr/>
        </p:nvSpPr>
        <p:spPr bwMode="auto">
          <a:xfrm>
            <a:off x="4702175" y="2882900"/>
            <a:ext cx="425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>
                <a:solidFill>
                  <a:srgbClr val="319CD7"/>
                </a:solidFill>
              </a:rPr>
              <a:t>H</a:t>
            </a:r>
            <a:r>
              <a:rPr lang="en-US" sz="800" b="1" baseline="-25000"/>
              <a:t>2</a:t>
            </a:r>
            <a:r>
              <a:rPr lang="en-US" sz="800" b="1"/>
              <a:t>CO</a:t>
            </a:r>
            <a:r>
              <a:rPr lang="en-US" sz="800" b="1" baseline="-25000"/>
              <a:t>3</a:t>
            </a:r>
          </a:p>
        </p:txBody>
      </p:sp>
      <p:sp>
        <p:nvSpPr>
          <p:cNvPr id="18530" name="TextBox 559"/>
          <p:cNvSpPr txBox="1">
            <a:spLocks noChangeArrowheads="1"/>
          </p:cNvSpPr>
          <p:nvPr/>
        </p:nvSpPr>
        <p:spPr bwMode="auto">
          <a:xfrm>
            <a:off x="4406900" y="3563938"/>
            <a:ext cx="301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>
                <a:solidFill>
                  <a:srgbClr val="319CD7"/>
                </a:solidFill>
              </a:rPr>
              <a:t>H</a:t>
            </a:r>
            <a:r>
              <a:rPr lang="en-US" sz="800" b="1" baseline="-25000"/>
              <a:t>2</a:t>
            </a:r>
            <a:r>
              <a:rPr lang="en-US" sz="800" b="1"/>
              <a:t>O</a:t>
            </a:r>
            <a:endParaRPr lang="en-US" sz="800" b="1" baseline="-25000"/>
          </a:p>
        </p:txBody>
      </p:sp>
      <p:sp>
        <p:nvSpPr>
          <p:cNvPr id="18531" name="TextBox 560"/>
          <p:cNvSpPr txBox="1">
            <a:spLocks noChangeArrowheads="1"/>
          </p:cNvSpPr>
          <p:nvPr/>
        </p:nvSpPr>
        <p:spPr bwMode="auto">
          <a:xfrm>
            <a:off x="4787900" y="3998913"/>
            <a:ext cx="301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</a:t>
            </a:r>
            <a:r>
              <a:rPr lang="en-US" sz="800" b="1" baseline="-25000"/>
              <a:t>2</a:t>
            </a:r>
          </a:p>
        </p:txBody>
      </p:sp>
      <p:sp>
        <p:nvSpPr>
          <p:cNvPr id="18532" name="TextBox 561"/>
          <p:cNvSpPr txBox="1">
            <a:spLocks noChangeArrowheads="1"/>
          </p:cNvSpPr>
          <p:nvPr/>
        </p:nvSpPr>
        <p:spPr bwMode="auto">
          <a:xfrm>
            <a:off x="4705350" y="3859213"/>
            <a:ext cx="1539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8533" name="TextBox 562"/>
          <p:cNvSpPr txBox="1">
            <a:spLocks noChangeArrowheads="1"/>
          </p:cNvSpPr>
          <p:nvPr/>
        </p:nvSpPr>
        <p:spPr bwMode="auto">
          <a:xfrm>
            <a:off x="7658100" y="1370013"/>
            <a:ext cx="6889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Glomerular</a:t>
            </a:r>
          </a:p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filtrate</a:t>
            </a:r>
          </a:p>
        </p:txBody>
      </p:sp>
      <p:sp>
        <p:nvSpPr>
          <p:cNvPr id="18534" name="TextBox 563"/>
          <p:cNvSpPr txBox="1">
            <a:spLocks noChangeArrowheads="1"/>
          </p:cNvSpPr>
          <p:nvPr/>
        </p:nvSpPr>
        <p:spPr bwMode="auto">
          <a:xfrm>
            <a:off x="7989888" y="1724025"/>
            <a:ext cx="1539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7</a:t>
            </a:r>
          </a:p>
        </p:txBody>
      </p:sp>
      <p:sp>
        <p:nvSpPr>
          <p:cNvPr id="18535" name="TextBox 564"/>
          <p:cNvSpPr txBox="1">
            <a:spLocks noChangeArrowheads="1"/>
          </p:cNvSpPr>
          <p:nvPr/>
        </p:nvSpPr>
        <p:spPr bwMode="auto">
          <a:xfrm>
            <a:off x="7331075" y="2154238"/>
            <a:ext cx="279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Na</a:t>
            </a:r>
            <a:r>
              <a:rPr lang="en-US" sz="875" b="1" baseline="30000"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8536" name="TextBox 565"/>
          <p:cNvSpPr txBox="1">
            <a:spLocks noChangeArrowheads="1"/>
          </p:cNvSpPr>
          <p:nvPr/>
        </p:nvSpPr>
        <p:spPr bwMode="auto">
          <a:xfrm>
            <a:off x="7908925" y="1890713"/>
            <a:ext cx="5286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NaHCO</a:t>
            </a:r>
            <a:r>
              <a:rPr lang="en-US" sz="800" b="1" baseline="-25000"/>
              <a:t>3</a:t>
            </a:r>
          </a:p>
        </p:txBody>
      </p:sp>
      <p:sp>
        <p:nvSpPr>
          <p:cNvPr id="18537" name="TextBox 566"/>
          <p:cNvSpPr txBox="1">
            <a:spLocks noChangeArrowheads="1"/>
          </p:cNvSpPr>
          <p:nvPr/>
        </p:nvSpPr>
        <p:spPr bwMode="auto">
          <a:xfrm>
            <a:off x="7867650" y="2278063"/>
            <a:ext cx="425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HCO</a:t>
            </a:r>
            <a:r>
              <a:rPr lang="en-US" sz="800" b="1" baseline="-25000"/>
              <a:t>3</a:t>
            </a:r>
            <a:r>
              <a:rPr lang="en-US" sz="800" b="1" baseline="30000"/>
              <a:t>–</a:t>
            </a:r>
          </a:p>
        </p:txBody>
      </p:sp>
      <p:sp>
        <p:nvSpPr>
          <p:cNvPr id="18538" name="TextBox 567"/>
          <p:cNvSpPr txBox="1">
            <a:spLocks noChangeArrowheads="1"/>
          </p:cNvSpPr>
          <p:nvPr/>
        </p:nvSpPr>
        <p:spPr bwMode="auto">
          <a:xfrm>
            <a:off x="8001000" y="2771775"/>
            <a:ext cx="1555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9</a:t>
            </a:r>
          </a:p>
        </p:txBody>
      </p:sp>
      <p:sp>
        <p:nvSpPr>
          <p:cNvPr id="18539" name="TextBox 568"/>
          <p:cNvSpPr txBox="1">
            <a:spLocks noChangeArrowheads="1"/>
          </p:cNvSpPr>
          <p:nvPr/>
        </p:nvSpPr>
        <p:spPr bwMode="auto">
          <a:xfrm>
            <a:off x="7388225" y="3341688"/>
            <a:ext cx="3381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CAH</a:t>
            </a:r>
          </a:p>
        </p:txBody>
      </p:sp>
      <p:sp>
        <p:nvSpPr>
          <p:cNvPr id="18540" name="TextBox 570"/>
          <p:cNvSpPr txBox="1">
            <a:spLocks noChangeArrowheads="1"/>
          </p:cNvSpPr>
          <p:nvPr/>
        </p:nvSpPr>
        <p:spPr bwMode="auto">
          <a:xfrm>
            <a:off x="7408863" y="3665538"/>
            <a:ext cx="301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>
                <a:solidFill>
                  <a:srgbClr val="319CD7"/>
                </a:solidFill>
              </a:rPr>
              <a:t>H</a:t>
            </a:r>
            <a:r>
              <a:rPr lang="en-US" sz="800" b="1" baseline="-25000"/>
              <a:t>2</a:t>
            </a:r>
            <a:r>
              <a:rPr lang="en-US" sz="800" b="1"/>
              <a:t>O</a:t>
            </a:r>
            <a:endParaRPr lang="en-US" sz="800" b="1" baseline="-25000"/>
          </a:p>
        </p:txBody>
      </p:sp>
      <p:sp>
        <p:nvSpPr>
          <p:cNvPr id="18541" name="TextBox 571"/>
          <p:cNvSpPr txBox="1">
            <a:spLocks noChangeArrowheads="1"/>
          </p:cNvSpPr>
          <p:nvPr/>
        </p:nvSpPr>
        <p:spPr bwMode="auto">
          <a:xfrm>
            <a:off x="7481888" y="3846513"/>
            <a:ext cx="1587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8542" name="TextBox 572"/>
          <p:cNvSpPr txBox="1">
            <a:spLocks noChangeArrowheads="1"/>
          </p:cNvSpPr>
          <p:nvPr/>
        </p:nvSpPr>
        <p:spPr bwMode="auto">
          <a:xfrm>
            <a:off x="7429500" y="3998913"/>
            <a:ext cx="301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</a:t>
            </a:r>
            <a:r>
              <a:rPr lang="en-US" sz="800" b="1" baseline="-25000"/>
              <a:t>2</a:t>
            </a:r>
          </a:p>
        </p:txBody>
      </p:sp>
      <p:sp>
        <p:nvSpPr>
          <p:cNvPr id="18543" name="TextBox 574"/>
          <p:cNvSpPr txBox="1">
            <a:spLocks noChangeArrowheads="1"/>
          </p:cNvSpPr>
          <p:nvPr/>
        </p:nvSpPr>
        <p:spPr bwMode="auto">
          <a:xfrm>
            <a:off x="7594600" y="4951413"/>
            <a:ext cx="5365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Antiport</a:t>
            </a:r>
          </a:p>
        </p:txBody>
      </p:sp>
      <p:sp>
        <p:nvSpPr>
          <p:cNvPr id="18544" name="TextBox 575"/>
          <p:cNvSpPr txBox="1">
            <a:spLocks noChangeArrowheads="1"/>
          </p:cNvSpPr>
          <p:nvPr/>
        </p:nvSpPr>
        <p:spPr bwMode="auto">
          <a:xfrm>
            <a:off x="7594600" y="5205413"/>
            <a:ext cx="11461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Diffusion through a</a:t>
            </a:r>
          </a:p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membrane channel</a:t>
            </a:r>
          </a:p>
        </p:txBody>
      </p:sp>
      <p:sp>
        <p:nvSpPr>
          <p:cNvPr id="18545" name="TextBox 576"/>
          <p:cNvSpPr txBox="1">
            <a:spLocks noChangeArrowheads="1"/>
          </p:cNvSpPr>
          <p:nvPr/>
        </p:nvSpPr>
        <p:spPr bwMode="auto">
          <a:xfrm>
            <a:off x="7594600" y="5535613"/>
            <a:ext cx="12541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Diffusion through the</a:t>
            </a:r>
          </a:p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membrane lipid</a:t>
            </a:r>
          </a:p>
        </p:txBody>
      </p:sp>
      <p:sp>
        <p:nvSpPr>
          <p:cNvPr id="18546" name="TextBox 549"/>
          <p:cNvSpPr txBox="1">
            <a:spLocks noChangeArrowheads="1"/>
          </p:cNvSpPr>
          <p:nvPr/>
        </p:nvSpPr>
        <p:spPr bwMode="auto">
          <a:xfrm>
            <a:off x="7337425" y="2389188"/>
            <a:ext cx="2174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875" b="1">
                <a:solidFill>
                  <a:srgbClr val="319CD7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US" sz="875" b="1" baseline="30000"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8547" name="Rectangle 580"/>
          <p:cNvSpPr>
            <a:spLocks noChangeArrowheads="1"/>
          </p:cNvSpPr>
          <p:nvPr/>
        </p:nvSpPr>
        <p:spPr bwMode="auto">
          <a:xfrm>
            <a:off x="7156450" y="4691063"/>
            <a:ext cx="3921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75" b="1">
                <a:latin typeface="Arial" pitchFamily="34" charset="0"/>
                <a:ea typeface="+mn-ea"/>
                <a:cs typeface="Arial" pitchFamily="34" charset="0"/>
              </a:rPr>
              <a:t>Key</a:t>
            </a:r>
          </a:p>
        </p:txBody>
      </p:sp>
      <p:sp>
        <p:nvSpPr>
          <p:cNvPr id="18548" name="TextBox 529"/>
          <p:cNvSpPr txBox="1">
            <a:spLocks noChangeArrowheads="1"/>
          </p:cNvSpPr>
          <p:nvPr/>
        </p:nvSpPr>
        <p:spPr bwMode="auto">
          <a:xfrm>
            <a:off x="4787900" y="901700"/>
            <a:ext cx="16303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b="1"/>
              <a:t>Renal tubule cells</a:t>
            </a:r>
          </a:p>
          <a:p>
            <a:pPr algn="ctr"/>
            <a:r>
              <a:rPr lang="fr-FR" sz="800" b="1"/>
              <a:t>(proximal convoluted tubule)</a:t>
            </a:r>
            <a:endParaRPr lang="en-US" sz="800" b="1"/>
          </a:p>
        </p:txBody>
      </p:sp>
      <p:cxnSp>
        <p:nvCxnSpPr>
          <p:cNvPr id="124" name="Straight Connector 123"/>
          <p:cNvCxnSpPr/>
          <p:nvPr/>
        </p:nvCxnSpPr>
        <p:spPr>
          <a:xfrm rot="5400000">
            <a:off x="5601494" y="1227931"/>
            <a:ext cx="63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50" name="TextBox 556"/>
          <p:cNvSpPr txBox="1">
            <a:spLocks noChangeArrowheads="1"/>
          </p:cNvSpPr>
          <p:nvPr/>
        </p:nvSpPr>
        <p:spPr bwMode="auto">
          <a:xfrm>
            <a:off x="7704138" y="3022600"/>
            <a:ext cx="425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>
                <a:solidFill>
                  <a:srgbClr val="319CD7"/>
                </a:solidFill>
              </a:rPr>
              <a:t>H</a:t>
            </a:r>
            <a:r>
              <a:rPr lang="en-US" sz="800" b="1" baseline="-25000"/>
              <a:t>2</a:t>
            </a:r>
            <a:r>
              <a:rPr lang="en-US" sz="800" b="1"/>
              <a:t>CO</a:t>
            </a:r>
            <a:r>
              <a:rPr lang="en-US" sz="800" b="1" baseline="-25000"/>
              <a:t>3</a:t>
            </a:r>
          </a:p>
        </p:txBody>
      </p:sp>
      <p:sp>
        <p:nvSpPr>
          <p:cNvPr id="2" name="Freeform 122"/>
          <p:cNvSpPr>
            <a:spLocks/>
          </p:cNvSpPr>
          <p:nvPr/>
        </p:nvSpPr>
        <p:spPr bwMode="auto">
          <a:xfrm>
            <a:off x="7224713" y="2459038"/>
            <a:ext cx="76200" cy="63500"/>
          </a:xfrm>
          <a:custGeom>
            <a:avLst/>
            <a:gdLst>
              <a:gd name="T0" fmla="*/ 0 w 48"/>
              <a:gd name="T1" fmla="*/ 40 h 40"/>
              <a:gd name="T2" fmla="*/ 8 w 48"/>
              <a:gd name="T3" fmla="*/ 20 h 40"/>
              <a:gd name="T4" fmla="*/ 0 w 48"/>
              <a:gd name="T5" fmla="*/ 0 h 40"/>
              <a:gd name="T6" fmla="*/ 48 w 48"/>
              <a:gd name="T7" fmla="*/ 20 h 40"/>
              <a:gd name="T8" fmla="*/ 0 w 48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0"/>
              <a:gd name="T17" fmla="*/ 48 w 4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0">
                <a:moveTo>
                  <a:pt x="0" y="40"/>
                </a:moveTo>
                <a:lnTo>
                  <a:pt x="8" y="20"/>
                </a:lnTo>
                <a:lnTo>
                  <a:pt x="0" y="0"/>
                </a:lnTo>
                <a:lnTo>
                  <a:pt x="48" y="20"/>
                </a:lnTo>
                <a:lnTo>
                  <a:pt x="0" y="40"/>
                </a:lnTo>
                <a:close/>
              </a:path>
            </a:pathLst>
          </a:custGeom>
          <a:solidFill>
            <a:srgbClr val="00BDF2"/>
          </a:solidFill>
          <a:ln w="2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1" name="Line 123"/>
          <p:cNvSpPr>
            <a:spLocks noChangeShapeType="1"/>
          </p:cNvSpPr>
          <p:nvPr/>
        </p:nvSpPr>
        <p:spPr bwMode="auto">
          <a:xfrm>
            <a:off x="5208588" y="2490788"/>
            <a:ext cx="2076450" cy="1587"/>
          </a:xfrm>
          <a:prstGeom prst="line">
            <a:avLst/>
          </a:prstGeom>
          <a:noFill/>
          <a:ln w="8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2" name="Line 124"/>
          <p:cNvSpPr>
            <a:spLocks noChangeShapeType="1"/>
          </p:cNvSpPr>
          <p:nvPr/>
        </p:nvSpPr>
        <p:spPr bwMode="auto">
          <a:xfrm>
            <a:off x="5208588" y="2490788"/>
            <a:ext cx="2076450" cy="1587"/>
          </a:xfrm>
          <a:prstGeom prst="line">
            <a:avLst/>
          </a:prstGeom>
          <a:noFill/>
          <a:ln w="1270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3" name="Freeform 125"/>
          <p:cNvSpPr>
            <a:spLocks/>
          </p:cNvSpPr>
          <p:nvPr/>
        </p:nvSpPr>
        <p:spPr bwMode="auto">
          <a:xfrm>
            <a:off x="7989888" y="4395788"/>
            <a:ext cx="63500" cy="76200"/>
          </a:xfrm>
          <a:custGeom>
            <a:avLst/>
            <a:gdLst>
              <a:gd name="T0" fmla="*/ 0 w 40"/>
              <a:gd name="T1" fmla="*/ 0 h 48"/>
              <a:gd name="T2" fmla="*/ 20 w 40"/>
              <a:gd name="T3" fmla="*/ 8 h 48"/>
              <a:gd name="T4" fmla="*/ 40 w 40"/>
              <a:gd name="T5" fmla="*/ 0 h 48"/>
              <a:gd name="T6" fmla="*/ 20 w 40"/>
              <a:gd name="T7" fmla="*/ 48 h 48"/>
              <a:gd name="T8" fmla="*/ 0 w 4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8"/>
              <a:gd name="T17" fmla="*/ 40 w 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8">
                <a:moveTo>
                  <a:pt x="0" y="0"/>
                </a:moveTo>
                <a:lnTo>
                  <a:pt x="20" y="8"/>
                </a:lnTo>
                <a:lnTo>
                  <a:pt x="40" y="0"/>
                </a:lnTo>
                <a:lnTo>
                  <a:pt x="20" y="48"/>
                </a:lnTo>
                <a:lnTo>
                  <a:pt x="0" y="0"/>
                </a:lnTo>
                <a:close/>
              </a:path>
            </a:pathLst>
          </a:custGeom>
          <a:solidFill>
            <a:srgbClr val="00BDF2"/>
          </a:solidFill>
          <a:ln w="2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4" name="Freeform 126"/>
          <p:cNvSpPr>
            <a:spLocks/>
          </p:cNvSpPr>
          <p:nvPr/>
        </p:nvSpPr>
        <p:spPr bwMode="auto">
          <a:xfrm>
            <a:off x="7329488" y="3913188"/>
            <a:ext cx="79375" cy="63500"/>
          </a:xfrm>
          <a:custGeom>
            <a:avLst/>
            <a:gdLst>
              <a:gd name="T0" fmla="*/ 0 w 50"/>
              <a:gd name="T1" fmla="*/ 40 h 40"/>
              <a:gd name="T2" fmla="*/ 10 w 50"/>
              <a:gd name="T3" fmla="*/ 20 h 40"/>
              <a:gd name="T4" fmla="*/ 0 w 50"/>
              <a:gd name="T5" fmla="*/ 0 h 40"/>
              <a:gd name="T6" fmla="*/ 50 w 50"/>
              <a:gd name="T7" fmla="*/ 20 h 40"/>
              <a:gd name="T8" fmla="*/ 0 w 50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40"/>
              <a:gd name="T17" fmla="*/ 50 w 5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40">
                <a:moveTo>
                  <a:pt x="0" y="40"/>
                </a:moveTo>
                <a:lnTo>
                  <a:pt x="10" y="20"/>
                </a:lnTo>
                <a:lnTo>
                  <a:pt x="0" y="0"/>
                </a:lnTo>
                <a:lnTo>
                  <a:pt x="50" y="20"/>
                </a:lnTo>
                <a:lnTo>
                  <a:pt x="0" y="40"/>
                </a:lnTo>
                <a:close/>
              </a:path>
            </a:pathLst>
          </a:custGeom>
          <a:solidFill>
            <a:srgbClr val="00BDF2"/>
          </a:solidFill>
          <a:ln w="2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5" name="Freeform 127"/>
          <p:cNvSpPr>
            <a:spLocks/>
          </p:cNvSpPr>
          <p:nvPr/>
        </p:nvSpPr>
        <p:spPr bwMode="auto">
          <a:xfrm>
            <a:off x="7735888" y="3735388"/>
            <a:ext cx="285750" cy="698500"/>
          </a:xfrm>
          <a:custGeom>
            <a:avLst/>
            <a:gdLst>
              <a:gd name="T0" fmla="*/ 0 w 180"/>
              <a:gd name="T1" fmla="*/ 0 h 440"/>
              <a:gd name="T2" fmla="*/ 132 w 180"/>
              <a:gd name="T3" fmla="*/ 0 h 440"/>
              <a:gd name="T4" fmla="*/ 132 w 180"/>
              <a:gd name="T5" fmla="*/ 0 h 440"/>
              <a:gd name="T6" fmla="*/ 138 w 180"/>
              <a:gd name="T7" fmla="*/ 2 h 440"/>
              <a:gd name="T8" fmla="*/ 146 w 180"/>
              <a:gd name="T9" fmla="*/ 6 h 440"/>
              <a:gd name="T10" fmla="*/ 154 w 180"/>
              <a:gd name="T11" fmla="*/ 14 h 440"/>
              <a:gd name="T12" fmla="*/ 162 w 180"/>
              <a:gd name="T13" fmla="*/ 22 h 440"/>
              <a:gd name="T14" fmla="*/ 168 w 180"/>
              <a:gd name="T15" fmla="*/ 32 h 440"/>
              <a:gd name="T16" fmla="*/ 174 w 180"/>
              <a:gd name="T17" fmla="*/ 46 h 440"/>
              <a:gd name="T18" fmla="*/ 178 w 180"/>
              <a:gd name="T19" fmla="*/ 58 h 440"/>
              <a:gd name="T20" fmla="*/ 180 w 180"/>
              <a:gd name="T21" fmla="*/ 74 h 440"/>
              <a:gd name="T22" fmla="*/ 180 w 180"/>
              <a:gd name="T23" fmla="*/ 274 h 440"/>
              <a:gd name="T24" fmla="*/ 180 w 180"/>
              <a:gd name="T25" fmla="*/ 44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0"/>
              <a:gd name="T40" fmla="*/ 0 h 440"/>
              <a:gd name="T41" fmla="*/ 180 w 180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0" h="440">
                <a:moveTo>
                  <a:pt x="0" y="0"/>
                </a:moveTo>
                <a:lnTo>
                  <a:pt x="132" y="0"/>
                </a:lnTo>
                <a:lnTo>
                  <a:pt x="138" y="2"/>
                </a:lnTo>
                <a:lnTo>
                  <a:pt x="146" y="6"/>
                </a:lnTo>
                <a:lnTo>
                  <a:pt x="154" y="14"/>
                </a:lnTo>
                <a:lnTo>
                  <a:pt x="162" y="22"/>
                </a:lnTo>
                <a:lnTo>
                  <a:pt x="168" y="32"/>
                </a:lnTo>
                <a:lnTo>
                  <a:pt x="174" y="46"/>
                </a:lnTo>
                <a:lnTo>
                  <a:pt x="178" y="58"/>
                </a:lnTo>
                <a:lnTo>
                  <a:pt x="180" y="74"/>
                </a:lnTo>
                <a:lnTo>
                  <a:pt x="180" y="274"/>
                </a:lnTo>
                <a:lnTo>
                  <a:pt x="180" y="440"/>
                </a:lnTo>
              </a:path>
            </a:pathLst>
          </a:custGeom>
          <a:noFill/>
          <a:ln w="8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6" name="Freeform 128"/>
          <p:cNvSpPr>
            <a:spLocks/>
          </p:cNvSpPr>
          <p:nvPr/>
        </p:nvSpPr>
        <p:spPr bwMode="auto">
          <a:xfrm>
            <a:off x="7681913" y="3735388"/>
            <a:ext cx="339725" cy="698500"/>
          </a:xfrm>
          <a:custGeom>
            <a:avLst/>
            <a:gdLst>
              <a:gd name="T0" fmla="*/ 0 w 214"/>
              <a:gd name="T1" fmla="*/ 0 h 440"/>
              <a:gd name="T2" fmla="*/ 166 w 214"/>
              <a:gd name="T3" fmla="*/ 0 h 440"/>
              <a:gd name="T4" fmla="*/ 166 w 214"/>
              <a:gd name="T5" fmla="*/ 0 h 440"/>
              <a:gd name="T6" fmla="*/ 172 w 214"/>
              <a:gd name="T7" fmla="*/ 2 h 440"/>
              <a:gd name="T8" fmla="*/ 180 w 214"/>
              <a:gd name="T9" fmla="*/ 6 h 440"/>
              <a:gd name="T10" fmla="*/ 188 w 214"/>
              <a:gd name="T11" fmla="*/ 14 h 440"/>
              <a:gd name="T12" fmla="*/ 196 w 214"/>
              <a:gd name="T13" fmla="*/ 22 h 440"/>
              <a:gd name="T14" fmla="*/ 202 w 214"/>
              <a:gd name="T15" fmla="*/ 32 h 440"/>
              <a:gd name="T16" fmla="*/ 208 w 214"/>
              <a:gd name="T17" fmla="*/ 46 h 440"/>
              <a:gd name="T18" fmla="*/ 212 w 214"/>
              <a:gd name="T19" fmla="*/ 58 h 440"/>
              <a:gd name="T20" fmla="*/ 214 w 214"/>
              <a:gd name="T21" fmla="*/ 74 h 440"/>
              <a:gd name="T22" fmla="*/ 214 w 214"/>
              <a:gd name="T23" fmla="*/ 274 h 440"/>
              <a:gd name="T24" fmla="*/ 214 w 214"/>
              <a:gd name="T25" fmla="*/ 44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4"/>
              <a:gd name="T40" fmla="*/ 0 h 440"/>
              <a:gd name="T41" fmla="*/ 214 w 214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4" h="440">
                <a:moveTo>
                  <a:pt x="0" y="0"/>
                </a:moveTo>
                <a:lnTo>
                  <a:pt x="166" y="0"/>
                </a:lnTo>
                <a:lnTo>
                  <a:pt x="172" y="2"/>
                </a:lnTo>
                <a:lnTo>
                  <a:pt x="180" y="6"/>
                </a:lnTo>
                <a:lnTo>
                  <a:pt x="188" y="14"/>
                </a:lnTo>
                <a:lnTo>
                  <a:pt x="196" y="22"/>
                </a:lnTo>
                <a:lnTo>
                  <a:pt x="202" y="32"/>
                </a:lnTo>
                <a:lnTo>
                  <a:pt x="208" y="46"/>
                </a:lnTo>
                <a:lnTo>
                  <a:pt x="212" y="58"/>
                </a:lnTo>
                <a:lnTo>
                  <a:pt x="214" y="74"/>
                </a:lnTo>
                <a:lnTo>
                  <a:pt x="214" y="274"/>
                </a:lnTo>
                <a:lnTo>
                  <a:pt x="214" y="440"/>
                </a:lnTo>
              </a:path>
            </a:pathLst>
          </a:custGeom>
          <a:noFill/>
          <a:ln w="1270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7" name="Freeform 129"/>
          <p:cNvSpPr>
            <a:spLocks/>
          </p:cNvSpPr>
          <p:nvPr/>
        </p:nvSpPr>
        <p:spPr bwMode="auto">
          <a:xfrm>
            <a:off x="7065963" y="3100388"/>
            <a:ext cx="574675" cy="844550"/>
          </a:xfrm>
          <a:custGeom>
            <a:avLst/>
            <a:gdLst>
              <a:gd name="T0" fmla="*/ 180 w 362"/>
              <a:gd name="T1" fmla="*/ 532 h 532"/>
              <a:gd name="T2" fmla="*/ 172 w 362"/>
              <a:gd name="T3" fmla="*/ 532 h 532"/>
              <a:gd name="T4" fmla="*/ 172 w 362"/>
              <a:gd name="T5" fmla="*/ 532 h 532"/>
              <a:gd name="T6" fmla="*/ 150 w 362"/>
              <a:gd name="T7" fmla="*/ 532 h 532"/>
              <a:gd name="T8" fmla="*/ 130 w 362"/>
              <a:gd name="T9" fmla="*/ 528 h 532"/>
              <a:gd name="T10" fmla="*/ 112 w 362"/>
              <a:gd name="T11" fmla="*/ 524 h 532"/>
              <a:gd name="T12" fmla="*/ 94 w 362"/>
              <a:gd name="T13" fmla="*/ 518 h 532"/>
              <a:gd name="T14" fmla="*/ 80 w 362"/>
              <a:gd name="T15" fmla="*/ 510 h 532"/>
              <a:gd name="T16" fmla="*/ 66 w 362"/>
              <a:gd name="T17" fmla="*/ 500 h 532"/>
              <a:gd name="T18" fmla="*/ 52 w 362"/>
              <a:gd name="T19" fmla="*/ 490 h 532"/>
              <a:gd name="T20" fmla="*/ 42 w 362"/>
              <a:gd name="T21" fmla="*/ 478 h 532"/>
              <a:gd name="T22" fmla="*/ 32 w 362"/>
              <a:gd name="T23" fmla="*/ 464 h 532"/>
              <a:gd name="T24" fmla="*/ 22 w 362"/>
              <a:gd name="T25" fmla="*/ 450 h 532"/>
              <a:gd name="T26" fmla="*/ 16 w 362"/>
              <a:gd name="T27" fmla="*/ 434 h 532"/>
              <a:gd name="T28" fmla="*/ 10 w 362"/>
              <a:gd name="T29" fmla="*/ 418 h 532"/>
              <a:gd name="T30" fmla="*/ 4 w 362"/>
              <a:gd name="T31" fmla="*/ 402 h 532"/>
              <a:gd name="T32" fmla="*/ 2 w 362"/>
              <a:gd name="T33" fmla="*/ 384 h 532"/>
              <a:gd name="T34" fmla="*/ 0 w 362"/>
              <a:gd name="T35" fmla="*/ 364 h 532"/>
              <a:gd name="T36" fmla="*/ 0 w 362"/>
              <a:gd name="T37" fmla="*/ 346 h 532"/>
              <a:gd name="T38" fmla="*/ 0 w 362"/>
              <a:gd name="T39" fmla="*/ 196 h 532"/>
              <a:gd name="T40" fmla="*/ 0 w 362"/>
              <a:gd name="T41" fmla="*/ 196 h 532"/>
              <a:gd name="T42" fmla="*/ 0 w 362"/>
              <a:gd name="T43" fmla="*/ 176 h 532"/>
              <a:gd name="T44" fmla="*/ 2 w 362"/>
              <a:gd name="T45" fmla="*/ 158 h 532"/>
              <a:gd name="T46" fmla="*/ 4 w 362"/>
              <a:gd name="T47" fmla="*/ 140 h 532"/>
              <a:gd name="T48" fmla="*/ 10 w 362"/>
              <a:gd name="T49" fmla="*/ 122 h 532"/>
              <a:gd name="T50" fmla="*/ 16 w 362"/>
              <a:gd name="T51" fmla="*/ 104 h 532"/>
              <a:gd name="T52" fmla="*/ 22 w 362"/>
              <a:gd name="T53" fmla="*/ 88 h 532"/>
              <a:gd name="T54" fmla="*/ 32 w 362"/>
              <a:gd name="T55" fmla="*/ 72 h 532"/>
              <a:gd name="T56" fmla="*/ 42 w 362"/>
              <a:gd name="T57" fmla="*/ 58 h 532"/>
              <a:gd name="T58" fmla="*/ 52 w 362"/>
              <a:gd name="T59" fmla="*/ 46 h 532"/>
              <a:gd name="T60" fmla="*/ 66 w 362"/>
              <a:gd name="T61" fmla="*/ 34 h 532"/>
              <a:gd name="T62" fmla="*/ 80 w 362"/>
              <a:gd name="T63" fmla="*/ 24 h 532"/>
              <a:gd name="T64" fmla="*/ 94 w 362"/>
              <a:gd name="T65" fmla="*/ 16 h 532"/>
              <a:gd name="T66" fmla="*/ 112 w 362"/>
              <a:gd name="T67" fmla="*/ 8 h 532"/>
              <a:gd name="T68" fmla="*/ 130 w 362"/>
              <a:gd name="T69" fmla="*/ 4 h 532"/>
              <a:gd name="T70" fmla="*/ 150 w 362"/>
              <a:gd name="T71" fmla="*/ 0 h 532"/>
              <a:gd name="T72" fmla="*/ 172 w 362"/>
              <a:gd name="T73" fmla="*/ 0 h 532"/>
              <a:gd name="T74" fmla="*/ 362 w 362"/>
              <a:gd name="T75" fmla="*/ 0 h 5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2"/>
              <a:gd name="T115" fmla="*/ 0 h 532"/>
              <a:gd name="T116" fmla="*/ 362 w 362"/>
              <a:gd name="T117" fmla="*/ 532 h 53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2" h="532">
                <a:moveTo>
                  <a:pt x="180" y="532"/>
                </a:moveTo>
                <a:lnTo>
                  <a:pt x="172" y="532"/>
                </a:lnTo>
                <a:lnTo>
                  <a:pt x="150" y="532"/>
                </a:lnTo>
                <a:lnTo>
                  <a:pt x="130" y="528"/>
                </a:lnTo>
                <a:lnTo>
                  <a:pt x="112" y="524"/>
                </a:lnTo>
                <a:lnTo>
                  <a:pt x="94" y="518"/>
                </a:lnTo>
                <a:lnTo>
                  <a:pt x="80" y="510"/>
                </a:lnTo>
                <a:lnTo>
                  <a:pt x="66" y="500"/>
                </a:lnTo>
                <a:lnTo>
                  <a:pt x="52" y="490"/>
                </a:lnTo>
                <a:lnTo>
                  <a:pt x="42" y="478"/>
                </a:lnTo>
                <a:lnTo>
                  <a:pt x="32" y="464"/>
                </a:lnTo>
                <a:lnTo>
                  <a:pt x="22" y="450"/>
                </a:lnTo>
                <a:lnTo>
                  <a:pt x="16" y="434"/>
                </a:lnTo>
                <a:lnTo>
                  <a:pt x="10" y="418"/>
                </a:lnTo>
                <a:lnTo>
                  <a:pt x="4" y="402"/>
                </a:lnTo>
                <a:lnTo>
                  <a:pt x="2" y="384"/>
                </a:lnTo>
                <a:lnTo>
                  <a:pt x="0" y="364"/>
                </a:lnTo>
                <a:lnTo>
                  <a:pt x="0" y="346"/>
                </a:lnTo>
                <a:lnTo>
                  <a:pt x="0" y="196"/>
                </a:lnTo>
                <a:lnTo>
                  <a:pt x="0" y="176"/>
                </a:lnTo>
                <a:lnTo>
                  <a:pt x="2" y="158"/>
                </a:lnTo>
                <a:lnTo>
                  <a:pt x="4" y="140"/>
                </a:lnTo>
                <a:lnTo>
                  <a:pt x="10" y="122"/>
                </a:lnTo>
                <a:lnTo>
                  <a:pt x="16" y="104"/>
                </a:lnTo>
                <a:lnTo>
                  <a:pt x="22" y="88"/>
                </a:lnTo>
                <a:lnTo>
                  <a:pt x="32" y="72"/>
                </a:lnTo>
                <a:lnTo>
                  <a:pt x="42" y="58"/>
                </a:lnTo>
                <a:lnTo>
                  <a:pt x="52" y="46"/>
                </a:lnTo>
                <a:lnTo>
                  <a:pt x="66" y="34"/>
                </a:lnTo>
                <a:lnTo>
                  <a:pt x="80" y="24"/>
                </a:lnTo>
                <a:lnTo>
                  <a:pt x="94" y="16"/>
                </a:lnTo>
                <a:lnTo>
                  <a:pt x="112" y="8"/>
                </a:lnTo>
                <a:lnTo>
                  <a:pt x="130" y="4"/>
                </a:lnTo>
                <a:lnTo>
                  <a:pt x="150" y="0"/>
                </a:lnTo>
                <a:lnTo>
                  <a:pt x="172" y="0"/>
                </a:lnTo>
                <a:lnTo>
                  <a:pt x="362" y="0"/>
                </a:lnTo>
              </a:path>
            </a:pathLst>
          </a:custGeom>
          <a:noFill/>
          <a:ln w="1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8" name="Freeform 130"/>
          <p:cNvSpPr>
            <a:spLocks/>
          </p:cNvSpPr>
          <p:nvPr/>
        </p:nvSpPr>
        <p:spPr bwMode="auto">
          <a:xfrm>
            <a:off x="7065963" y="3100388"/>
            <a:ext cx="574675" cy="844550"/>
          </a:xfrm>
          <a:custGeom>
            <a:avLst/>
            <a:gdLst>
              <a:gd name="T0" fmla="*/ 180 w 362"/>
              <a:gd name="T1" fmla="*/ 532 h 532"/>
              <a:gd name="T2" fmla="*/ 172 w 362"/>
              <a:gd name="T3" fmla="*/ 532 h 532"/>
              <a:gd name="T4" fmla="*/ 172 w 362"/>
              <a:gd name="T5" fmla="*/ 532 h 532"/>
              <a:gd name="T6" fmla="*/ 150 w 362"/>
              <a:gd name="T7" fmla="*/ 532 h 532"/>
              <a:gd name="T8" fmla="*/ 130 w 362"/>
              <a:gd name="T9" fmla="*/ 528 h 532"/>
              <a:gd name="T10" fmla="*/ 112 w 362"/>
              <a:gd name="T11" fmla="*/ 524 h 532"/>
              <a:gd name="T12" fmla="*/ 94 w 362"/>
              <a:gd name="T13" fmla="*/ 518 h 532"/>
              <a:gd name="T14" fmla="*/ 80 w 362"/>
              <a:gd name="T15" fmla="*/ 510 h 532"/>
              <a:gd name="T16" fmla="*/ 66 w 362"/>
              <a:gd name="T17" fmla="*/ 500 h 532"/>
              <a:gd name="T18" fmla="*/ 52 w 362"/>
              <a:gd name="T19" fmla="*/ 490 h 532"/>
              <a:gd name="T20" fmla="*/ 42 w 362"/>
              <a:gd name="T21" fmla="*/ 478 h 532"/>
              <a:gd name="T22" fmla="*/ 32 w 362"/>
              <a:gd name="T23" fmla="*/ 464 h 532"/>
              <a:gd name="T24" fmla="*/ 22 w 362"/>
              <a:gd name="T25" fmla="*/ 450 h 532"/>
              <a:gd name="T26" fmla="*/ 16 w 362"/>
              <a:gd name="T27" fmla="*/ 434 h 532"/>
              <a:gd name="T28" fmla="*/ 10 w 362"/>
              <a:gd name="T29" fmla="*/ 418 h 532"/>
              <a:gd name="T30" fmla="*/ 4 w 362"/>
              <a:gd name="T31" fmla="*/ 402 h 532"/>
              <a:gd name="T32" fmla="*/ 2 w 362"/>
              <a:gd name="T33" fmla="*/ 384 h 532"/>
              <a:gd name="T34" fmla="*/ 0 w 362"/>
              <a:gd name="T35" fmla="*/ 364 h 532"/>
              <a:gd name="T36" fmla="*/ 0 w 362"/>
              <a:gd name="T37" fmla="*/ 346 h 532"/>
              <a:gd name="T38" fmla="*/ 0 w 362"/>
              <a:gd name="T39" fmla="*/ 196 h 532"/>
              <a:gd name="T40" fmla="*/ 0 w 362"/>
              <a:gd name="T41" fmla="*/ 196 h 532"/>
              <a:gd name="T42" fmla="*/ 0 w 362"/>
              <a:gd name="T43" fmla="*/ 176 h 532"/>
              <a:gd name="T44" fmla="*/ 2 w 362"/>
              <a:gd name="T45" fmla="*/ 158 h 532"/>
              <a:gd name="T46" fmla="*/ 4 w 362"/>
              <a:gd name="T47" fmla="*/ 140 h 532"/>
              <a:gd name="T48" fmla="*/ 10 w 362"/>
              <a:gd name="T49" fmla="*/ 122 h 532"/>
              <a:gd name="T50" fmla="*/ 16 w 362"/>
              <a:gd name="T51" fmla="*/ 104 h 532"/>
              <a:gd name="T52" fmla="*/ 22 w 362"/>
              <a:gd name="T53" fmla="*/ 88 h 532"/>
              <a:gd name="T54" fmla="*/ 32 w 362"/>
              <a:gd name="T55" fmla="*/ 72 h 532"/>
              <a:gd name="T56" fmla="*/ 42 w 362"/>
              <a:gd name="T57" fmla="*/ 58 h 532"/>
              <a:gd name="T58" fmla="*/ 52 w 362"/>
              <a:gd name="T59" fmla="*/ 46 h 532"/>
              <a:gd name="T60" fmla="*/ 66 w 362"/>
              <a:gd name="T61" fmla="*/ 34 h 532"/>
              <a:gd name="T62" fmla="*/ 80 w 362"/>
              <a:gd name="T63" fmla="*/ 24 h 532"/>
              <a:gd name="T64" fmla="*/ 94 w 362"/>
              <a:gd name="T65" fmla="*/ 16 h 532"/>
              <a:gd name="T66" fmla="*/ 112 w 362"/>
              <a:gd name="T67" fmla="*/ 8 h 532"/>
              <a:gd name="T68" fmla="*/ 130 w 362"/>
              <a:gd name="T69" fmla="*/ 4 h 532"/>
              <a:gd name="T70" fmla="*/ 150 w 362"/>
              <a:gd name="T71" fmla="*/ 0 h 532"/>
              <a:gd name="T72" fmla="*/ 172 w 362"/>
              <a:gd name="T73" fmla="*/ 0 h 532"/>
              <a:gd name="T74" fmla="*/ 362 w 362"/>
              <a:gd name="T75" fmla="*/ 0 h 5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2"/>
              <a:gd name="T115" fmla="*/ 0 h 532"/>
              <a:gd name="T116" fmla="*/ 362 w 362"/>
              <a:gd name="T117" fmla="*/ 532 h 53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2" h="532">
                <a:moveTo>
                  <a:pt x="180" y="532"/>
                </a:moveTo>
                <a:lnTo>
                  <a:pt x="172" y="532"/>
                </a:lnTo>
                <a:lnTo>
                  <a:pt x="150" y="532"/>
                </a:lnTo>
                <a:lnTo>
                  <a:pt x="130" y="528"/>
                </a:lnTo>
                <a:lnTo>
                  <a:pt x="112" y="524"/>
                </a:lnTo>
                <a:lnTo>
                  <a:pt x="94" y="518"/>
                </a:lnTo>
                <a:lnTo>
                  <a:pt x="80" y="510"/>
                </a:lnTo>
                <a:lnTo>
                  <a:pt x="66" y="500"/>
                </a:lnTo>
                <a:lnTo>
                  <a:pt x="52" y="490"/>
                </a:lnTo>
                <a:lnTo>
                  <a:pt x="42" y="478"/>
                </a:lnTo>
                <a:lnTo>
                  <a:pt x="32" y="464"/>
                </a:lnTo>
                <a:lnTo>
                  <a:pt x="22" y="450"/>
                </a:lnTo>
                <a:lnTo>
                  <a:pt x="16" y="434"/>
                </a:lnTo>
                <a:lnTo>
                  <a:pt x="10" y="418"/>
                </a:lnTo>
                <a:lnTo>
                  <a:pt x="4" y="402"/>
                </a:lnTo>
                <a:lnTo>
                  <a:pt x="2" y="384"/>
                </a:lnTo>
                <a:lnTo>
                  <a:pt x="0" y="364"/>
                </a:lnTo>
                <a:lnTo>
                  <a:pt x="0" y="346"/>
                </a:lnTo>
                <a:lnTo>
                  <a:pt x="0" y="196"/>
                </a:lnTo>
                <a:lnTo>
                  <a:pt x="0" y="176"/>
                </a:lnTo>
                <a:lnTo>
                  <a:pt x="2" y="158"/>
                </a:lnTo>
                <a:lnTo>
                  <a:pt x="4" y="140"/>
                </a:lnTo>
                <a:lnTo>
                  <a:pt x="10" y="122"/>
                </a:lnTo>
                <a:lnTo>
                  <a:pt x="16" y="104"/>
                </a:lnTo>
                <a:lnTo>
                  <a:pt x="22" y="88"/>
                </a:lnTo>
                <a:lnTo>
                  <a:pt x="32" y="72"/>
                </a:lnTo>
                <a:lnTo>
                  <a:pt x="42" y="58"/>
                </a:lnTo>
                <a:lnTo>
                  <a:pt x="52" y="46"/>
                </a:lnTo>
                <a:lnTo>
                  <a:pt x="66" y="34"/>
                </a:lnTo>
                <a:lnTo>
                  <a:pt x="80" y="24"/>
                </a:lnTo>
                <a:lnTo>
                  <a:pt x="94" y="16"/>
                </a:lnTo>
                <a:lnTo>
                  <a:pt x="112" y="8"/>
                </a:lnTo>
                <a:lnTo>
                  <a:pt x="130" y="4"/>
                </a:lnTo>
                <a:lnTo>
                  <a:pt x="150" y="0"/>
                </a:lnTo>
                <a:lnTo>
                  <a:pt x="172" y="0"/>
                </a:lnTo>
                <a:lnTo>
                  <a:pt x="362" y="0"/>
                </a:lnTo>
              </a:path>
            </a:pathLst>
          </a:custGeom>
          <a:noFill/>
          <a:ln w="1270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9" name="Freeform 131"/>
          <p:cNvSpPr>
            <a:spLocks/>
          </p:cNvSpPr>
          <p:nvPr/>
        </p:nvSpPr>
        <p:spPr bwMode="auto">
          <a:xfrm>
            <a:off x="4256088" y="3602038"/>
            <a:ext cx="76200" cy="66675"/>
          </a:xfrm>
          <a:custGeom>
            <a:avLst/>
            <a:gdLst>
              <a:gd name="T0" fmla="*/ 0 w 48"/>
              <a:gd name="T1" fmla="*/ 42 h 42"/>
              <a:gd name="T2" fmla="*/ 8 w 48"/>
              <a:gd name="T3" fmla="*/ 20 h 42"/>
              <a:gd name="T4" fmla="*/ 0 w 48"/>
              <a:gd name="T5" fmla="*/ 0 h 42"/>
              <a:gd name="T6" fmla="*/ 48 w 48"/>
              <a:gd name="T7" fmla="*/ 20 h 42"/>
              <a:gd name="T8" fmla="*/ 0 w 48"/>
              <a:gd name="T9" fmla="*/ 42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2"/>
              <a:gd name="T17" fmla="*/ 48 w 4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2">
                <a:moveTo>
                  <a:pt x="0" y="42"/>
                </a:moveTo>
                <a:lnTo>
                  <a:pt x="8" y="20"/>
                </a:lnTo>
                <a:lnTo>
                  <a:pt x="0" y="0"/>
                </a:lnTo>
                <a:lnTo>
                  <a:pt x="48" y="20"/>
                </a:lnTo>
                <a:lnTo>
                  <a:pt x="0" y="42"/>
                </a:lnTo>
                <a:close/>
              </a:path>
            </a:pathLst>
          </a:custGeom>
          <a:solidFill>
            <a:srgbClr val="00BDF2"/>
          </a:solidFill>
          <a:ln w="2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0" name="Line 132"/>
          <p:cNvSpPr>
            <a:spLocks noChangeShapeType="1"/>
          </p:cNvSpPr>
          <p:nvPr/>
        </p:nvSpPr>
        <p:spPr bwMode="auto">
          <a:xfrm flipH="1">
            <a:off x="3570288" y="3633788"/>
            <a:ext cx="708025" cy="1587"/>
          </a:xfrm>
          <a:prstGeom prst="line">
            <a:avLst/>
          </a:prstGeom>
          <a:noFill/>
          <a:ln w="8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1" name="Line 133"/>
          <p:cNvSpPr>
            <a:spLocks noChangeShapeType="1"/>
          </p:cNvSpPr>
          <p:nvPr/>
        </p:nvSpPr>
        <p:spPr bwMode="auto">
          <a:xfrm flipH="1">
            <a:off x="3567113" y="3633788"/>
            <a:ext cx="711200" cy="1587"/>
          </a:xfrm>
          <a:prstGeom prst="line">
            <a:avLst/>
          </a:prstGeom>
          <a:noFill/>
          <a:ln w="1270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2" name="Freeform 134"/>
          <p:cNvSpPr>
            <a:spLocks/>
          </p:cNvSpPr>
          <p:nvPr/>
        </p:nvSpPr>
        <p:spPr bwMode="auto">
          <a:xfrm>
            <a:off x="3094038" y="3128963"/>
            <a:ext cx="66675" cy="79375"/>
          </a:xfrm>
          <a:custGeom>
            <a:avLst/>
            <a:gdLst>
              <a:gd name="T0" fmla="*/ 0 w 42"/>
              <a:gd name="T1" fmla="*/ 0 h 50"/>
              <a:gd name="T2" fmla="*/ 20 w 42"/>
              <a:gd name="T3" fmla="*/ 10 h 50"/>
              <a:gd name="T4" fmla="*/ 42 w 42"/>
              <a:gd name="T5" fmla="*/ 0 h 50"/>
              <a:gd name="T6" fmla="*/ 20 w 42"/>
              <a:gd name="T7" fmla="*/ 50 h 50"/>
              <a:gd name="T8" fmla="*/ 0 w 42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50"/>
              <a:gd name="T17" fmla="*/ 42 w 42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50">
                <a:moveTo>
                  <a:pt x="0" y="0"/>
                </a:moveTo>
                <a:lnTo>
                  <a:pt x="20" y="10"/>
                </a:lnTo>
                <a:lnTo>
                  <a:pt x="42" y="0"/>
                </a:lnTo>
                <a:lnTo>
                  <a:pt x="20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BDF2"/>
          </a:solidFill>
          <a:ln w="2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3" name="Freeform 135"/>
          <p:cNvSpPr>
            <a:spLocks/>
          </p:cNvSpPr>
          <p:nvPr/>
        </p:nvSpPr>
        <p:spPr bwMode="auto">
          <a:xfrm>
            <a:off x="3221038" y="3611563"/>
            <a:ext cx="53975" cy="44450"/>
          </a:xfrm>
          <a:custGeom>
            <a:avLst/>
            <a:gdLst>
              <a:gd name="T0" fmla="*/ 0 w 34"/>
              <a:gd name="T1" fmla="*/ 28 h 28"/>
              <a:gd name="T2" fmla="*/ 6 w 34"/>
              <a:gd name="T3" fmla="*/ 14 h 28"/>
              <a:gd name="T4" fmla="*/ 0 w 34"/>
              <a:gd name="T5" fmla="*/ 0 h 28"/>
              <a:gd name="T6" fmla="*/ 34 w 34"/>
              <a:gd name="T7" fmla="*/ 14 h 28"/>
              <a:gd name="T8" fmla="*/ 0 w 34"/>
              <a:gd name="T9" fmla="*/ 28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28"/>
              <a:gd name="T17" fmla="*/ 34 w 34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28">
                <a:moveTo>
                  <a:pt x="0" y="28"/>
                </a:moveTo>
                <a:lnTo>
                  <a:pt x="6" y="14"/>
                </a:lnTo>
                <a:lnTo>
                  <a:pt x="0" y="0"/>
                </a:lnTo>
                <a:lnTo>
                  <a:pt x="34" y="14"/>
                </a:lnTo>
                <a:lnTo>
                  <a:pt x="0" y="28"/>
                </a:lnTo>
                <a:close/>
              </a:path>
            </a:pathLst>
          </a:custGeom>
          <a:solidFill>
            <a:srgbClr val="00BDF2"/>
          </a:solidFill>
          <a:ln w="2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4" name="Freeform 136"/>
          <p:cNvSpPr>
            <a:spLocks/>
          </p:cNvSpPr>
          <p:nvPr/>
        </p:nvSpPr>
        <p:spPr bwMode="auto">
          <a:xfrm>
            <a:off x="3125788" y="2786063"/>
            <a:ext cx="187325" cy="361950"/>
          </a:xfrm>
          <a:custGeom>
            <a:avLst/>
            <a:gdLst>
              <a:gd name="T0" fmla="*/ 118 w 118"/>
              <a:gd name="T1" fmla="*/ 0 h 228"/>
              <a:gd name="T2" fmla="*/ 118 w 118"/>
              <a:gd name="T3" fmla="*/ 0 h 228"/>
              <a:gd name="T4" fmla="*/ 118 w 118"/>
              <a:gd name="T5" fmla="*/ 0 h 228"/>
              <a:gd name="T6" fmla="*/ 106 w 118"/>
              <a:gd name="T7" fmla="*/ 0 h 228"/>
              <a:gd name="T8" fmla="*/ 94 w 118"/>
              <a:gd name="T9" fmla="*/ 2 h 228"/>
              <a:gd name="T10" fmla="*/ 72 w 118"/>
              <a:gd name="T11" fmla="*/ 8 h 228"/>
              <a:gd name="T12" fmla="*/ 52 w 118"/>
              <a:gd name="T13" fmla="*/ 20 h 228"/>
              <a:gd name="T14" fmla="*/ 36 w 118"/>
              <a:gd name="T15" fmla="*/ 34 h 228"/>
              <a:gd name="T16" fmla="*/ 22 w 118"/>
              <a:gd name="T17" fmla="*/ 52 h 228"/>
              <a:gd name="T18" fmla="*/ 10 w 118"/>
              <a:gd name="T19" fmla="*/ 72 h 228"/>
              <a:gd name="T20" fmla="*/ 4 w 118"/>
              <a:gd name="T21" fmla="*/ 94 h 228"/>
              <a:gd name="T22" fmla="*/ 2 w 118"/>
              <a:gd name="T23" fmla="*/ 106 h 228"/>
              <a:gd name="T24" fmla="*/ 0 w 118"/>
              <a:gd name="T25" fmla="*/ 118 h 228"/>
              <a:gd name="T26" fmla="*/ 0 w 118"/>
              <a:gd name="T27" fmla="*/ 228 h 2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"/>
              <a:gd name="T43" fmla="*/ 0 h 228"/>
              <a:gd name="T44" fmla="*/ 118 w 118"/>
              <a:gd name="T45" fmla="*/ 228 h 2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" h="228">
                <a:moveTo>
                  <a:pt x="118" y="0"/>
                </a:moveTo>
                <a:lnTo>
                  <a:pt x="118" y="0"/>
                </a:lnTo>
                <a:lnTo>
                  <a:pt x="106" y="0"/>
                </a:lnTo>
                <a:lnTo>
                  <a:pt x="94" y="2"/>
                </a:lnTo>
                <a:lnTo>
                  <a:pt x="72" y="8"/>
                </a:lnTo>
                <a:lnTo>
                  <a:pt x="52" y="20"/>
                </a:lnTo>
                <a:lnTo>
                  <a:pt x="36" y="34"/>
                </a:lnTo>
                <a:lnTo>
                  <a:pt x="22" y="52"/>
                </a:lnTo>
                <a:lnTo>
                  <a:pt x="10" y="72"/>
                </a:lnTo>
                <a:lnTo>
                  <a:pt x="4" y="94"/>
                </a:lnTo>
                <a:lnTo>
                  <a:pt x="2" y="106"/>
                </a:lnTo>
                <a:lnTo>
                  <a:pt x="0" y="118"/>
                </a:lnTo>
                <a:lnTo>
                  <a:pt x="0" y="228"/>
                </a:lnTo>
              </a:path>
            </a:pathLst>
          </a:custGeom>
          <a:noFill/>
          <a:ln w="8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5" name="Freeform 137"/>
          <p:cNvSpPr>
            <a:spLocks/>
          </p:cNvSpPr>
          <p:nvPr/>
        </p:nvSpPr>
        <p:spPr bwMode="auto">
          <a:xfrm>
            <a:off x="3128963" y="3789363"/>
            <a:ext cx="34925" cy="53975"/>
          </a:xfrm>
          <a:custGeom>
            <a:avLst/>
            <a:gdLst>
              <a:gd name="T0" fmla="*/ 0 w 22"/>
              <a:gd name="T1" fmla="*/ 0 h 34"/>
              <a:gd name="T2" fmla="*/ 0 w 22"/>
              <a:gd name="T3" fmla="*/ 0 h 34"/>
              <a:gd name="T4" fmla="*/ 2 w 22"/>
              <a:gd name="T5" fmla="*/ 14 h 34"/>
              <a:gd name="T6" fmla="*/ 6 w 22"/>
              <a:gd name="T7" fmla="*/ 24 h 34"/>
              <a:gd name="T8" fmla="*/ 14 w 22"/>
              <a:gd name="T9" fmla="*/ 32 h 34"/>
              <a:gd name="T10" fmla="*/ 18 w 22"/>
              <a:gd name="T11" fmla="*/ 34 h 34"/>
              <a:gd name="T12" fmla="*/ 22 w 22"/>
              <a:gd name="T13" fmla="*/ 34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34"/>
              <a:gd name="T23" fmla="*/ 22 w 22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34">
                <a:moveTo>
                  <a:pt x="0" y="0"/>
                </a:moveTo>
                <a:lnTo>
                  <a:pt x="0" y="0"/>
                </a:lnTo>
                <a:lnTo>
                  <a:pt x="2" y="14"/>
                </a:lnTo>
                <a:lnTo>
                  <a:pt x="6" y="24"/>
                </a:lnTo>
                <a:lnTo>
                  <a:pt x="14" y="32"/>
                </a:lnTo>
                <a:lnTo>
                  <a:pt x="18" y="34"/>
                </a:lnTo>
                <a:lnTo>
                  <a:pt x="22" y="34"/>
                </a:lnTo>
              </a:path>
            </a:pathLst>
          </a:custGeom>
          <a:noFill/>
          <a:ln w="8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6" name="Freeform 138"/>
          <p:cNvSpPr>
            <a:spLocks/>
          </p:cNvSpPr>
          <p:nvPr/>
        </p:nvSpPr>
        <p:spPr bwMode="auto">
          <a:xfrm>
            <a:off x="3167063" y="3633788"/>
            <a:ext cx="38100" cy="206375"/>
          </a:xfrm>
          <a:custGeom>
            <a:avLst/>
            <a:gdLst>
              <a:gd name="T0" fmla="*/ 24 w 24"/>
              <a:gd name="T1" fmla="*/ 0 h 130"/>
              <a:gd name="T2" fmla="*/ 24 w 24"/>
              <a:gd name="T3" fmla="*/ 0 h 130"/>
              <a:gd name="T4" fmla="*/ 24 w 24"/>
              <a:gd name="T5" fmla="*/ 0 h 130"/>
              <a:gd name="T6" fmla="*/ 14 w 24"/>
              <a:gd name="T7" fmla="*/ 2 h 130"/>
              <a:gd name="T8" fmla="*/ 6 w 24"/>
              <a:gd name="T9" fmla="*/ 8 h 130"/>
              <a:gd name="T10" fmla="*/ 2 w 24"/>
              <a:gd name="T11" fmla="*/ 16 h 130"/>
              <a:gd name="T12" fmla="*/ 0 w 24"/>
              <a:gd name="T13" fmla="*/ 26 h 130"/>
              <a:gd name="T14" fmla="*/ 0 w 24"/>
              <a:gd name="T15" fmla="*/ 130 h 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30"/>
              <a:gd name="T26" fmla="*/ 24 w 24"/>
              <a:gd name="T27" fmla="*/ 130 h 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30">
                <a:moveTo>
                  <a:pt x="24" y="0"/>
                </a:moveTo>
                <a:lnTo>
                  <a:pt x="24" y="0"/>
                </a:lnTo>
                <a:lnTo>
                  <a:pt x="14" y="2"/>
                </a:lnTo>
                <a:lnTo>
                  <a:pt x="6" y="8"/>
                </a:lnTo>
                <a:lnTo>
                  <a:pt x="2" y="16"/>
                </a:lnTo>
                <a:lnTo>
                  <a:pt x="0" y="26"/>
                </a:lnTo>
                <a:lnTo>
                  <a:pt x="0" y="130"/>
                </a:lnTo>
              </a:path>
            </a:pathLst>
          </a:custGeom>
          <a:noFill/>
          <a:ln w="8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7" name="Freeform 139"/>
          <p:cNvSpPr>
            <a:spLocks/>
          </p:cNvSpPr>
          <p:nvPr/>
        </p:nvSpPr>
        <p:spPr bwMode="auto">
          <a:xfrm>
            <a:off x="3125788" y="2786063"/>
            <a:ext cx="187325" cy="361950"/>
          </a:xfrm>
          <a:custGeom>
            <a:avLst/>
            <a:gdLst>
              <a:gd name="T0" fmla="*/ 118 w 118"/>
              <a:gd name="T1" fmla="*/ 0 h 228"/>
              <a:gd name="T2" fmla="*/ 118 w 118"/>
              <a:gd name="T3" fmla="*/ 0 h 228"/>
              <a:gd name="T4" fmla="*/ 118 w 118"/>
              <a:gd name="T5" fmla="*/ 0 h 228"/>
              <a:gd name="T6" fmla="*/ 106 w 118"/>
              <a:gd name="T7" fmla="*/ 0 h 228"/>
              <a:gd name="T8" fmla="*/ 94 w 118"/>
              <a:gd name="T9" fmla="*/ 2 h 228"/>
              <a:gd name="T10" fmla="*/ 72 w 118"/>
              <a:gd name="T11" fmla="*/ 8 h 228"/>
              <a:gd name="T12" fmla="*/ 52 w 118"/>
              <a:gd name="T13" fmla="*/ 20 h 228"/>
              <a:gd name="T14" fmla="*/ 36 w 118"/>
              <a:gd name="T15" fmla="*/ 34 h 228"/>
              <a:gd name="T16" fmla="*/ 22 w 118"/>
              <a:gd name="T17" fmla="*/ 52 h 228"/>
              <a:gd name="T18" fmla="*/ 10 w 118"/>
              <a:gd name="T19" fmla="*/ 72 h 228"/>
              <a:gd name="T20" fmla="*/ 4 w 118"/>
              <a:gd name="T21" fmla="*/ 94 h 228"/>
              <a:gd name="T22" fmla="*/ 2 w 118"/>
              <a:gd name="T23" fmla="*/ 106 h 228"/>
              <a:gd name="T24" fmla="*/ 0 w 118"/>
              <a:gd name="T25" fmla="*/ 118 h 228"/>
              <a:gd name="T26" fmla="*/ 0 w 118"/>
              <a:gd name="T27" fmla="*/ 228 h 2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"/>
              <a:gd name="T43" fmla="*/ 0 h 228"/>
              <a:gd name="T44" fmla="*/ 118 w 118"/>
              <a:gd name="T45" fmla="*/ 228 h 2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" h="228">
                <a:moveTo>
                  <a:pt x="118" y="0"/>
                </a:moveTo>
                <a:lnTo>
                  <a:pt x="118" y="0"/>
                </a:lnTo>
                <a:lnTo>
                  <a:pt x="106" y="0"/>
                </a:lnTo>
                <a:lnTo>
                  <a:pt x="94" y="2"/>
                </a:lnTo>
                <a:lnTo>
                  <a:pt x="72" y="8"/>
                </a:lnTo>
                <a:lnTo>
                  <a:pt x="52" y="20"/>
                </a:lnTo>
                <a:lnTo>
                  <a:pt x="36" y="34"/>
                </a:lnTo>
                <a:lnTo>
                  <a:pt x="22" y="52"/>
                </a:lnTo>
                <a:lnTo>
                  <a:pt x="10" y="72"/>
                </a:lnTo>
                <a:lnTo>
                  <a:pt x="4" y="94"/>
                </a:lnTo>
                <a:lnTo>
                  <a:pt x="2" y="106"/>
                </a:lnTo>
                <a:lnTo>
                  <a:pt x="0" y="118"/>
                </a:lnTo>
                <a:lnTo>
                  <a:pt x="0" y="228"/>
                </a:lnTo>
              </a:path>
            </a:pathLst>
          </a:custGeom>
          <a:noFill/>
          <a:ln w="1270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8" name="Freeform 140"/>
          <p:cNvSpPr>
            <a:spLocks/>
          </p:cNvSpPr>
          <p:nvPr/>
        </p:nvSpPr>
        <p:spPr bwMode="auto">
          <a:xfrm>
            <a:off x="3128963" y="3370263"/>
            <a:ext cx="76200" cy="473075"/>
          </a:xfrm>
          <a:custGeom>
            <a:avLst/>
            <a:gdLst>
              <a:gd name="T0" fmla="*/ 0 w 48"/>
              <a:gd name="T1" fmla="*/ 0 h 298"/>
              <a:gd name="T2" fmla="*/ 0 w 48"/>
              <a:gd name="T3" fmla="*/ 228 h 298"/>
              <a:gd name="T4" fmla="*/ 0 w 48"/>
              <a:gd name="T5" fmla="*/ 264 h 298"/>
              <a:gd name="T6" fmla="*/ 0 w 48"/>
              <a:gd name="T7" fmla="*/ 264 h 298"/>
              <a:gd name="T8" fmla="*/ 2 w 48"/>
              <a:gd name="T9" fmla="*/ 278 h 298"/>
              <a:gd name="T10" fmla="*/ 6 w 48"/>
              <a:gd name="T11" fmla="*/ 288 h 298"/>
              <a:gd name="T12" fmla="*/ 14 w 48"/>
              <a:gd name="T13" fmla="*/ 296 h 298"/>
              <a:gd name="T14" fmla="*/ 18 w 48"/>
              <a:gd name="T15" fmla="*/ 298 h 298"/>
              <a:gd name="T16" fmla="*/ 22 w 48"/>
              <a:gd name="T17" fmla="*/ 298 h 298"/>
              <a:gd name="T18" fmla="*/ 24 w 48"/>
              <a:gd name="T19" fmla="*/ 296 h 298"/>
              <a:gd name="T20" fmla="*/ 24 w 48"/>
              <a:gd name="T21" fmla="*/ 192 h 298"/>
              <a:gd name="T22" fmla="*/ 24 w 48"/>
              <a:gd name="T23" fmla="*/ 192 h 298"/>
              <a:gd name="T24" fmla="*/ 26 w 48"/>
              <a:gd name="T25" fmla="*/ 182 h 298"/>
              <a:gd name="T26" fmla="*/ 30 w 48"/>
              <a:gd name="T27" fmla="*/ 174 h 298"/>
              <a:gd name="T28" fmla="*/ 38 w 48"/>
              <a:gd name="T29" fmla="*/ 168 h 298"/>
              <a:gd name="T30" fmla="*/ 48 w 48"/>
              <a:gd name="T31" fmla="*/ 166 h 298"/>
              <a:gd name="T32" fmla="*/ 48 w 48"/>
              <a:gd name="T33" fmla="*/ 166 h 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298"/>
              <a:gd name="T53" fmla="*/ 48 w 48"/>
              <a:gd name="T54" fmla="*/ 298 h 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298">
                <a:moveTo>
                  <a:pt x="0" y="0"/>
                </a:moveTo>
                <a:lnTo>
                  <a:pt x="0" y="228"/>
                </a:lnTo>
                <a:lnTo>
                  <a:pt x="0" y="264"/>
                </a:lnTo>
                <a:lnTo>
                  <a:pt x="2" y="278"/>
                </a:lnTo>
                <a:lnTo>
                  <a:pt x="6" y="288"/>
                </a:lnTo>
                <a:lnTo>
                  <a:pt x="14" y="296"/>
                </a:lnTo>
                <a:lnTo>
                  <a:pt x="18" y="298"/>
                </a:lnTo>
                <a:lnTo>
                  <a:pt x="22" y="298"/>
                </a:lnTo>
                <a:lnTo>
                  <a:pt x="24" y="296"/>
                </a:lnTo>
                <a:lnTo>
                  <a:pt x="24" y="192"/>
                </a:lnTo>
                <a:lnTo>
                  <a:pt x="26" y="182"/>
                </a:lnTo>
                <a:lnTo>
                  <a:pt x="30" y="174"/>
                </a:lnTo>
                <a:lnTo>
                  <a:pt x="38" y="168"/>
                </a:lnTo>
                <a:lnTo>
                  <a:pt x="48" y="166"/>
                </a:lnTo>
              </a:path>
            </a:pathLst>
          </a:custGeom>
          <a:noFill/>
          <a:ln w="1270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9" name="Line 141"/>
          <p:cNvSpPr>
            <a:spLocks noChangeShapeType="1"/>
          </p:cNvSpPr>
          <p:nvPr/>
        </p:nvSpPr>
        <p:spPr bwMode="auto">
          <a:xfrm flipH="1">
            <a:off x="3205163" y="3633788"/>
            <a:ext cx="44450" cy="1587"/>
          </a:xfrm>
          <a:prstGeom prst="line">
            <a:avLst/>
          </a:prstGeom>
          <a:noFill/>
          <a:ln w="8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70" name="Line 142"/>
          <p:cNvSpPr>
            <a:spLocks noChangeShapeType="1"/>
          </p:cNvSpPr>
          <p:nvPr/>
        </p:nvSpPr>
        <p:spPr bwMode="auto">
          <a:xfrm flipH="1">
            <a:off x="3205163" y="3633788"/>
            <a:ext cx="44450" cy="1587"/>
          </a:xfrm>
          <a:prstGeom prst="line">
            <a:avLst/>
          </a:prstGeom>
          <a:noFill/>
          <a:ln w="1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71" name="Line 143"/>
          <p:cNvSpPr>
            <a:spLocks noChangeShapeType="1"/>
          </p:cNvSpPr>
          <p:nvPr/>
        </p:nvSpPr>
        <p:spPr bwMode="auto">
          <a:xfrm>
            <a:off x="3128963" y="3370263"/>
            <a:ext cx="1587" cy="428625"/>
          </a:xfrm>
          <a:prstGeom prst="line">
            <a:avLst/>
          </a:prstGeom>
          <a:noFill/>
          <a:ln w="1270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72" name="Freeform 144"/>
          <p:cNvSpPr>
            <a:spLocks/>
          </p:cNvSpPr>
          <p:nvPr/>
        </p:nvSpPr>
        <p:spPr bwMode="auto">
          <a:xfrm>
            <a:off x="4846638" y="2547938"/>
            <a:ext cx="63500" cy="76200"/>
          </a:xfrm>
          <a:custGeom>
            <a:avLst/>
            <a:gdLst>
              <a:gd name="T0" fmla="*/ 40 w 40"/>
              <a:gd name="T1" fmla="*/ 48 h 48"/>
              <a:gd name="T2" fmla="*/ 20 w 40"/>
              <a:gd name="T3" fmla="*/ 40 h 48"/>
              <a:gd name="T4" fmla="*/ 0 w 40"/>
              <a:gd name="T5" fmla="*/ 48 h 48"/>
              <a:gd name="T6" fmla="*/ 20 w 40"/>
              <a:gd name="T7" fmla="*/ 0 h 48"/>
              <a:gd name="T8" fmla="*/ 40 w 4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8"/>
              <a:gd name="T17" fmla="*/ 40 w 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8">
                <a:moveTo>
                  <a:pt x="40" y="48"/>
                </a:moveTo>
                <a:lnTo>
                  <a:pt x="20" y="40"/>
                </a:lnTo>
                <a:lnTo>
                  <a:pt x="0" y="48"/>
                </a:lnTo>
                <a:lnTo>
                  <a:pt x="20" y="0"/>
                </a:lnTo>
                <a:lnTo>
                  <a:pt x="40" y="48"/>
                </a:lnTo>
                <a:close/>
              </a:path>
            </a:pathLst>
          </a:custGeom>
          <a:solidFill>
            <a:srgbClr val="00BDF2"/>
          </a:solidFill>
          <a:ln w="2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73" name="Freeform 145"/>
          <p:cNvSpPr>
            <a:spLocks/>
          </p:cNvSpPr>
          <p:nvPr/>
        </p:nvSpPr>
        <p:spPr bwMode="auto">
          <a:xfrm>
            <a:off x="4681538" y="3043238"/>
            <a:ext cx="196850" cy="600075"/>
          </a:xfrm>
          <a:custGeom>
            <a:avLst/>
            <a:gdLst>
              <a:gd name="T0" fmla="*/ 124 w 124"/>
              <a:gd name="T1" fmla="*/ 0 h 378"/>
              <a:gd name="T2" fmla="*/ 124 w 124"/>
              <a:gd name="T3" fmla="*/ 246 h 378"/>
              <a:gd name="T4" fmla="*/ 124 w 124"/>
              <a:gd name="T5" fmla="*/ 246 h 378"/>
              <a:gd name="T6" fmla="*/ 124 w 124"/>
              <a:gd name="T7" fmla="*/ 258 h 378"/>
              <a:gd name="T8" fmla="*/ 122 w 124"/>
              <a:gd name="T9" fmla="*/ 270 h 378"/>
              <a:gd name="T10" fmla="*/ 114 w 124"/>
              <a:gd name="T11" fmla="*/ 294 h 378"/>
              <a:gd name="T12" fmla="*/ 102 w 124"/>
              <a:gd name="T13" fmla="*/ 316 h 378"/>
              <a:gd name="T14" fmla="*/ 86 w 124"/>
              <a:gd name="T15" fmla="*/ 336 h 378"/>
              <a:gd name="T16" fmla="*/ 68 w 124"/>
              <a:gd name="T17" fmla="*/ 354 h 378"/>
              <a:gd name="T18" fmla="*/ 58 w 124"/>
              <a:gd name="T19" fmla="*/ 360 h 378"/>
              <a:gd name="T20" fmla="*/ 46 w 124"/>
              <a:gd name="T21" fmla="*/ 366 h 378"/>
              <a:gd name="T22" fmla="*/ 36 w 124"/>
              <a:gd name="T23" fmla="*/ 372 h 378"/>
              <a:gd name="T24" fmla="*/ 24 w 124"/>
              <a:gd name="T25" fmla="*/ 374 h 378"/>
              <a:gd name="T26" fmla="*/ 12 w 124"/>
              <a:gd name="T27" fmla="*/ 376 h 378"/>
              <a:gd name="T28" fmla="*/ 0 w 124"/>
              <a:gd name="T29" fmla="*/ 378 h 378"/>
              <a:gd name="T30" fmla="*/ 0 w 124"/>
              <a:gd name="T31" fmla="*/ 378 h 378"/>
              <a:gd name="T32" fmla="*/ 0 w 124"/>
              <a:gd name="T33" fmla="*/ 378 h 378"/>
              <a:gd name="T34" fmla="*/ 0 w 124"/>
              <a:gd name="T35" fmla="*/ 378 h 3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4"/>
              <a:gd name="T55" fmla="*/ 0 h 378"/>
              <a:gd name="T56" fmla="*/ 124 w 124"/>
              <a:gd name="T57" fmla="*/ 378 h 37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4" h="378">
                <a:moveTo>
                  <a:pt x="124" y="0"/>
                </a:moveTo>
                <a:lnTo>
                  <a:pt x="124" y="246"/>
                </a:lnTo>
                <a:lnTo>
                  <a:pt x="124" y="258"/>
                </a:lnTo>
                <a:lnTo>
                  <a:pt x="122" y="270"/>
                </a:lnTo>
                <a:lnTo>
                  <a:pt x="114" y="294"/>
                </a:lnTo>
                <a:lnTo>
                  <a:pt x="102" y="316"/>
                </a:lnTo>
                <a:lnTo>
                  <a:pt x="86" y="336"/>
                </a:lnTo>
                <a:lnTo>
                  <a:pt x="68" y="354"/>
                </a:lnTo>
                <a:lnTo>
                  <a:pt x="58" y="360"/>
                </a:lnTo>
                <a:lnTo>
                  <a:pt x="46" y="366"/>
                </a:lnTo>
                <a:lnTo>
                  <a:pt x="36" y="372"/>
                </a:lnTo>
                <a:lnTo>
                  <a:pt x="24" y="374"/>
                </a:lnTo>
                <a:lnTo>
                  <a:pt x="12" y="376"/>
                </a:lnTo>
                <a:lnTo>
                  <a:pt x="0" y="378"/>
                </a:lnTo>
              </a:path>
            </a:pathLst>
          </a:custGeom>
          <a:noFill/>
          <a:ln w="8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74" name="Line 146"/>
          <p:cNvSpPr>
            <a:spLocks noChangeShapeType="1"/>
          </p:cNvSpPr>
          <p:nvPr/>
        </p:nvSpPr>
        <p:spPr bwMode="auto">
          <a:xfrm>
            <a:off x="4878388" y="2595563"/>
            <a:ext cx="1587" cy="288925"/>
          </a:xfrm>
          <a:prstGeom prst="line">
            <a:avLst/>
          </a:prstGeom>
          <a:noFill/>
          <a:ln w="1270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75" name="Freeform 147"/>
          <p:cNvSpPr>
            <a:spLocks/>
          </p:cNvSpPr>
          <p:nvPr/>
        </p:nvSpPr>
        <p:spPr bwMode="auto">
          <a:xfrm>
            <a:off x="4681538" y="3043238"/>
            <a:ext cx="196850" cy="600075"/>
          </a:xfrm>
          <a:custGeom>
            <a:avLst/>
            <a:gdLst>
              <a:gd name="T0" fmla="*/ 124 w 124"/>
              <a:gd name="T1" fmla="*/ 0 h 378"/>
              <a:gd name="T2" fmla="*/ 124 w 124"/>
              <a:gd name="T3" fmla="*/ 246 h 378"/>
              <a:gd name="T4" fmla="*/ 124 w 124"/>
              <a:gd name="T5" fmla="*/ 246 h 378"/>
              <a:gd name="T6" fmla="*/ 124 w 124"/>
              <a:gd name="T7" fmla="*/ 258 h 378"/>
              <a:gd name="T8" fmla="*/ 122 w 124"/>
              <a:gd name="T9" fmla="*/ 270 h 378"/>
              <a:gd name="T10" fmla="*/ 114 w 124"/>
              <a:gd name="T11" fmla="*/ 294 h 378"/>
              <a:gd name="T12" fmla="*/ 102 w 124"/>
              <a:gd name="T13" fmla="*/ 316 h 378"/>
              <a:gd name="T14" fmla="*/ 86 w 124"/>
              <a:gd name="T15" fmla="*/ 336 h 378"/>
              <a:gd name="T16" fmla="*/ 68 w 124"/>
              <a:gd name="T17" fmla="*/ 354 h 378"/>
              <a:gd name="T18" fmla="*/ 58 w 124"/>
              <a:gd name="T19" fmla="*/ 360 h 378"/>
              <a:gd name="T20" fmla="*/ 46 w 124"/>
              <a:gd name="T21" fmla="*/ 366 h 378"/>
              <a:gd name="T22" fmla="*/ 36 w 124"/>
              <a:gd name="T23" fmla="*/ 372 h 378"/>
              <a:gd name="T24" fmla="*/ 24 w 124"/>
              <a:gd name="T25" fmla="*/ 374 h 378"/>
              <a:gd name="T26" fmla="*/ 12 w 124"/>
              <a:gd name="T27" fmla="*/ 376 h 378"/>
              <a:gd name="T28" fmla="*/ 0 w 124"/>
              <a:gd name="T29" fmla="*/ 378 h 378"/>
              <a:gd name="T30" fmla="*/ 0 w 124"/>
              <a:gd name="T31" fmla="*/ 378 h 378"/>
              <a:gd name="T32" fmla="*/ 0 w 124"/>
              <a:gd name="T33" fmla="*/ 378 h 378"/>
              <a:gd name="T34" fmla="*/ 0 w 124"/>
              <a:gd name="T35" fmla="*/ 378 h 3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4"/>
              <a:gd name="T55" fmla="*/ 0 h 378"/>
              <a:gd name="T56" fmla="*/ 124 w 124"/>
              <a:gd name="T57" fmla="*/ 378 h 37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4" h="378">
                <a:moveTo>
                  <a:pt x="124" y="0"/>
                </a:moveTo>
                <a:lnTo>
                  <a:pt x="124" y="246"/>
                </a:lnTo>
                <a:lnTo>
                  <a:pt x="124" y="258"/>
                </a:lnTo>
                <a:lnTo>
                  <a:pt x="122" y="270"/>
                </a:lnTo>
                <a:lnTo>
                  <a:pt x="114" y="294"/>
                </a:lnTo>
                <a:lnTo>
                  <a:pt x="102" y="316"/>
                </a:lnTo>
                <a:lnTo>
                  <a:pt x="86" y="336"/>
                </a:lnTo>
                <a:lnTo>
                  <a:pt x="68" y="354"/>
                </a:lnTo>
                <a:lnTo>
                  <a:pt x="58" y="360"/>
                </a:lnTo>
                <a:lnTo>
                  <a:pt x="46" y="366"/>
                </a:lnTo>
                <a:lnTo>
                  <a:pt x="36" y="372"/>
                </a:lnTo>
                <a:lnTo>
                  <a:pt x="24" y="374"/>
                </a:lnTo>
                <a:lnTo>
                  <a:pt x="12" y="376"/>
                </a:lnTo>
                <a:lnTo>
                  <a:pt x="0" y="378"/>
                </a:lnTo>
              </a:path>
            </a:pathLst>
          </a:custGeom>
          <a:noFill/>
          <a:ln w="1270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76" name="Line 148"/>
          <p:cNvSpPr>
            <a:spLocks noChangeShapeType="1"/>
          </p:cNvSpPr>
          <p:nvPr/>
        </p:nvSpPr>
        <p:spPr bwMode="auto">
          <a:xfrm>
            <a:off x="4878388" y="2741613"/>
            <a:ext cx="1587" cy="104775"/>
          </a:xfrm>
          <a:prstGeom prst="line">
            <a:avLst/>
          </a:prstGeom>
          <a:noFill/>
          <a:ln w="8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172.16.3.215\data4\Graphics\Powerpoint\MH_DCM\MH_DCM-TEXTEDIT PROJECTS\SALADIN 7e\Processed files\chapt24\chapt24_textedit\jpg\sal03717_24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931157"/>
            <a:ext cx="8994775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24.11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828800" y="204788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7167563" y="5293607"/>
            <a:ext cx="155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Freeform 8"/>
          <p:cNvSpPr>
            <a:spLocks/>
          </p:cNvSpPr>
          <p:nvPr/>
        </p:nvSpPr>
        <p:spPr bwMode="auto">
          <a:xfrm>
            <a:off x="7305675" y="5272970"/>
            <a:ext cx="52388" cy="46037"/>
          </a:xfrm>
          <a:custGeom>
            <a:avLst/>
            <a:gdLst>
              <a:gd name="T0" fmla="*/ 0 w 33"/>
              <a:gd name="T1" fmla="*/ 2147483647 h 29"/>
              <a:gd name="T2" fmla="*/ 2147483647 w 33"/>
              <a:gd name="T3" fmla="*/ 2147483647 h 29"/>
              <a:gd name="T4" fmla="*/ 0 w 33"/>
              <a:gd name="T5" fmla="*/ 0 h 29"/>
              <a:gd name="T6" fmla="*/ 2147483647 w 33"/>
              <a:gd name="T7" fmla="*/ 2147483647 h 29"/>
              <a:gd name="T8" fmla="*/ 0 w 33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29"/>
              <a:gd name="T17" fmla="*/ 33 w 33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29">
                <a:moveTo>
                  <a:pt x="0" y="29"/>
                </a:moveTo>
                <a:lnTo>
                  <a:pt x="4" y="13"/>
                </a:lnTo>
                <a:lnTo>
                  <a:pt x="0" y="0"/>
                </a:lnTo>
                <a:lnTo>
                  <a:pt x="33" y="13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H="1">
            <a:off x="7013575" y="5465057"/>
            <a:ext cx="1539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Freeform 10"/>
          <p:cNvSpPr>
            <a:spLocks/>
          </p:cNvSpPr>
          <p:nvPr/>
        </p:nvSpPr>
        <p:spPr bwMode="auto">
          <a:xfrm>
            <a:off x="6978650" y="5441245"/>
            <a:ext cx="53975" cy="46037"/>
          </a:xfrm>
          <a:custGeom>
            <a:avLst/>
            <a:gdLst>
              <a:gd name="T0" fmla="*/ 2147483647 w 34"/>
              <a:gd name="T1" fmla="*/ 0 h 29"/>
              <a:gd name="T2" fmla="*/ 2147483647 w 34"/>
              <a:gd name="T3" fmla="*/ 2147483647 h 29"/>
              <a:gd name="T4" fmla="*/ 2147483647 w 34"/>
              <a:gd name="T5" fmla="*/ 2147483647 h 29"/>
              <a:gd name="T6" fmla="*/ 0 w 34"/>
              <a:gd name="T7" fmla="*/ 2147483647 h 29"/>
              <a:gd name="T8" fmla="*/ 2147483647 w 34"/>
              <a:gd name="T9" fmla="*/ 0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29"/>
              <a:gd name="T17" fmla="*/ 34 w 34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29">
                <a:moveTo>
                  <a:pt x="34" y="0"/>
                </a:moveTo>
                <a:lnTo>
                  <a:pt x="27" y="16"/>
                </a:lnTo>
                <a:lnTo>
                  <a:pt x="34" y="29"/>
                </a:lnTo>
                <a:lnTo>
                  <a:pt x="0" y="16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6958013" y="5720645"/>
            <a:ext cx="4143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Freeform 12"/>
          <p:cNvSpPr>
            <a:spLocks/>
          </p:cNvSpPr>
          <p:nvPr/>
        </p:nvSpPr>
        <p:spPr bwMode="auto">
          <a:xfrm>
            <a:off x="6918325" y="5695245"/>
            <a:ext cx="57150" cy="46037"/>
          </a:xfrm>
          <a:custGeom>
            <a:avLst/>
            <a:gdLst>
              <a:gd name="T0" fmla="*/ 2147483647 w 36"/>
              <a:gd name="T1" fmla="*/ 0 h 29"/>
              <a:gd name="T2" fmla="*/ 2147483647 w 36"/>
              <a:gd name="T3" fmla="*/ 2147483647 h 29"/>
              <a:gd name="T4" fmla="*/ 2147483647 w 36"/>
              <a:gd name="T5" fmla="*/ 2147483647 h 29"/>
              <a:gd name="T6" fmla="*/ 0 w 36"/>
              <a:gd name="T7" fmla="*/ 2147483647 h 29"/>
              <a:gd name="T8" fmla="*/ 2147483647 w 36"/>
              <a:gd name="T9" fmla="*/ 0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9"/>
              <a:gd name="T17" fmla="*/ 36 w 36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9">
                <a:moveTo>
                  <a:pt x="36" y="0"/>
                </a:moveTo>
                <a:lnTo>
                  <a:pt x="29" y="16"/>
                </a:lnTo>
                <a:lnTo>
                  <a:pt x="36" y="29"/>
                </a:lnTo>
                <a:lnTo>
                  <a:pt x="0" y="16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>
            <a:off x="6981825" y="6101645"/>
            <a:ext cx="387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Freeform 14"/>
          <p:cNvSpPr>
            <a:spLocks/>
          </p:cNvSpPr>
          <p:nvPr/>
        </p:nvSpPr>
        <p:spPr bwMode="auto">
          <a:xfrm>
            <a:off x="6943725" y="6076245"/>
            <a:ext cx="55563" cy="46037"/>
          </a:xfrm>
          <a:custGeom>
            <a:avLst/>
            <a:gdLst>
              <a:gd name="T0" fmla="*/ 2147483647 w 35"/>
              <a:gd name="T1" fmla="*/ 0 h 29"/>
              <a:gd name="T2" fmla="*/ 2147483647 w 35"/>
              <a:gd name="T3" fmla="*/ 2147483647 h 29"/>
              <a:gd name="T4" fmla="*/ 2147483647 w 35"/>
              <a:gd name="T5" fmla="*/ 2147483647 h 29"/>
              <a:gd name="T6" fmla="*/ 0 w 35"/>
              <a:gd name="T7" fmla="*/ 2147483647 h 29"/>
              <a:gd name="T8" fmla="*/ 2147483647 w 35"/>
              <a:gd name="T9" fmla="*/ 0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29"/>
              <a:gd name="T17" fmla="*/ 35 w 35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29">
                <a:moveTo>
                  <a:pt x="35" y="0"/>
                </a:moveTo>
                <a:lnTo>
                  <a:pt x="29" y="16"/>
                </a:lnTo>
                <a:lnTo>
                  <a:pt x="35" y="29"/>
                </a:lnTo>
                <a:lnTo>
                  <a:pt x="0" y="16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Freeform 15"/>
          <p:cNvSpPr>
            <a:spLocks/>
          </p:cNvSpPr>
          <p:nvPr/>
        </p:nvSpPr>
        <p:spPr bwMode="auto">
          <a:xfrm>
            <a:off x="1343025" y="2615495"/>
            <a:ext cx="4754563" cy="1587"/>
          </a:xfrm>
          <a:custGeom>
            <a:avLst/>
            <a:gdLst>
              <a:gd name="T0" fmla="*/ 0 w 2995"/>
              <a:gd name="T1" fmla="*/ 0 h 1588"/>
              <a:gd name="T2" fmla="*/ 2147483647 w 2995"/>
              <a:gd name="T3" fmla="*/ 0 h 1588"/>
              <a:gd name="T4" fmla="*/ 2147483647 w 2995"/>
              <a:gd name="T5" fmla="*/ 0 h 1588"/>
              <a:gd name="T6" fmla="*/ 0 60000 65536"/>
              <a:gd name="T7" fmla="*/ 0 60000 65536"/>
              <a:gd name="T8" fmla="*/ 0 60000 65536"/>
              <a:gd name="T9" fmla="*/ 0 w 2995"/>
              <a:gd name="T10" fmla="*/ 0 h 1588"/>
              <a:gd name="T11" fmla="*/ 2995 w 299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95" h="1588">
                <a:moveTo>
                  <a:pt x="0" y="0"/>
                </a:moveTo>
                <a:lnTo>
                  <a:pt x="398" y="0"/>
                </a:lnTo>
                <a:lnTo>
                  <a:pt x="299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Freeform 16"/>
          <p:cNvSpPr>
            <a:spLocks/>
          </p:cNvSpPr>
          <p:nvPr/>
        </p:nvSpPr>
        <p:spPr bwMode="auto">
          <a:xfrm>
            <a:off x="1285875" y="2578982"/>
            <a:ext cx="85725" cy="71438"/>
          </a:xfrm>
          <a:custGeom>
            <a:avLst/>
            <a:gdLst>
              <a:gd name="T0" fmla="*/ 2147483647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0 h 45"/>
              <a:gd name="T6" fmla="*/ 0 w 54"/>
              <a:gd name="T7" fmla="*/ 2147483647 h 45"/>
              <a:gd name="T8" fmla="*/ 2147483647 w 54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5"/>
              <a:gd name="T17" fmla="*/ 54 w 5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5">
                <a:moveTo>
                  <a:pt x="54" y="45"/>
                </a:moveTo>
                <a:lnTo>
                  <a:pt x="43" y="23"/>
                </a:lnTo>
                <a:lnTo>
                  <a:pt x="54" y="0"/>
                </a:lnTo>
                <a:lnTo>
                  <a:pt x="0" y="23"/>
                </a:lnTo>
                <a:lnTo>
                  <a:pt x="54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>
            <a:off x="1982788" y="2882195"/>
            <a:ext cx="8810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Freeform 18"/>
          <p:cNvSpPr>
            <a:spLocks/>
          </p:cNvSpPr>
          <p:nvPr/>
        </p:nvSpPr>
        <p:spPr bwMode="auto">
          <a:xfrm>
            <a:off x="2835275" y="2845682"/>
            <a:ext cx="85725" cy="71438"/>
          </a:xfrm>
          <a:custGeom>
            <a:avLst/>
            <a:gdLst>
              <a:gd name="T0" fmla="*/ 0 w 54"/>
              <a:gd name="T1" fmla="*/ 0 h 45"/>
              <a:gd name="T2" fmla="*/ 2147483647 w 54"/>
              <a:gd name="T3" fmla="*/ 2147483647 h 45"/>
              <a:gd name="T4" fmla="*/ 0 w 54"/>
              <a:gd name="T5" fmla="*/ 2147483647 h 45"/>
              <a:gd name="T6" fmla="*/ 2147483647 w 54"/>
              <a:gd name="T7" fmla="*/ 2147483647 h 45"/>
              <a:gd name="T8" fmla="*/ 0 w 54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5"/>
              <a:gd name="T17" fmla="*/ 54 w 5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5">
                <a:moveTo>
                  <a:pt x="0" y="0"/>
                </a:moveTo>
                <a:lnTo>
                  <a:pt x="9" y="23"/>
                </a:lnTo>
                <a:lnTo>
                  <a:pt x="0" y="45"/>
                </a:lnTo>
                <a:lnTo>
                  <a:pt x="54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Line 19"/>
          <p:cNvSpPr>
            <a:spLocks noChangeShapeType="1"/>
          </p:cNvSpPr>
          <p:nvPr/>
        </p:nvSpPr>
        <p:spPr bwMode="auto">
          <a:xfrm>
            <a:off x="1343025" y="1929695"/>
            <a:ext cx="15462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Freeform 20"/>
          <p:cNvSpPr>
            <a:spLocks/>
          </p:cNvSpPr>
          <p:nvPr/>
        </p:nvSpPr>
        <p:spPr bwMode="auto">
          <a:xfrm>
            <a:off x="1300163" y="1893182"/>
            <a:ext cx="85725" cy="71438"/>
          </a:xfrm>
          <a:custGeom>
            <a:avLst/>
            <a:gdLst>
              <a:gd name="T0" fmla="*/ 2147483647 w 54"/>
              <a:gd name="T1" fmla="*/ 0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0 w 54"/>
              <a:gd name="T7" fmla="*/ 2147483647 h 45"/>
              <a:gd name="T8" fmla="*/ 2147483647 w 54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5"/>
              <a:gd name="T17" fmla="*/ 54 w 5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5">
                <a:moveTo>
                  <a:pt x="54" y="0"/>
                </a:moveTo>
                <a:lnTo>
                  <a:pt x="45" y="23"/>
                </a:lnTo>
                <a:lnTo>
                  <a:pt x="54" y="45"/>
                </a:lnTo>
                <a:lnTo>
                  <a:pt x="0" y="23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5" name="Freeform 21"/>
          <p:cNvSpPr>
            <a:spLocks/>
          </p:cNvSpPr>
          <p:nvPr/>
        </p:nvSpPr>
        <p:spPr bwMode="auto">
          <a:xfrm>
            <a:off x="4114800" y="3972807"/>
            <a:ext cx="2835275" cy="1588"/>
          </a:xfrm>
          <a:custGeom>
            <a:avLst/>
            <a:gdLst>
              <a:gd name="T0" fmla="*/ 0 w 1786"/>
              <a:gd name="T1" fmla="*/ 0 h 1588"/>
              <a:gd name="T2" fmla="*/ 2147483647 w 1786"/>
              <a:gd name="T3" fmla="*/ 0 h 1588"/>
              <a:gd name="T4" fmla="*/ 2147483647 w 1786"/>
              <a:gd name="T5" fmla="*/ 0 h 1588"/>
              <a:gd name="T6" fmla="*/ 0 60000 65536"/>
              <a:gd name="T7" fmla="*/ 0 60000 65536"/>
              <a:gd name="T8" fmla="*/ 0 60000 65536"/>
              <a:gd name="T9" fmla="*/ 0 w 1786"/>
              <a:gd name="T10" fmla="*/ 0 h 1588"/>
              <a:gd name="T11" fmla="*/ 1786 w 178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6" h="1588">
                <a:moveTo>
                  <a:pt x="0" y="0"/>
                </a:moveTo>
                <a:lnTo>
                  <a:pt x="9" y="0"/>
                </a:lnTo>
                <a:lnTo>
                  <a:pt x="1786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Freeform 22"/>
          <p:cNvSpPr>
            <a:spLocks/>
          </p:cNvSpPr>
          <p:nvPr/>
        </p:nvSpPr>
        <p:spPr bwMode="auto">
          <a:xfrm>
            <a:off x="6921500" y="3936295"/>
            <a:ext cx="85725" cy="71437"/>
          </a:xfrm>
          <a:custGeom>
            <a:avLst/>
            <a:gdLst>
              <a:gd name="T0" fmla="*/ 0 w 54"/>
              <a:gd name="T1" fmla="*/ 0 h 45"/>
              <a:gd name="T2" fmla="*/ 2147483647 w 54"/>
              <a:gd name="T3" fmla="*/ 2147483647 h 45"/>
              <a:gd name="T4" fmla="*/ 0 w 54"/>
              <a:gd name="T5" fmla="*/ 2147483647 h 45"/>
              <a:gd name="T6" fmla="*/ 2147483647 w 54"/>
              <a:gd name="T7" fmla="*/ 2147483647 h 45"/>
              <a:gd name="T8" fmla="*/ 0 w 54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5"/>
              <a:gd name="T17" fmla="*/ 54 w 5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5">
                <a:moveTo>
                  <a:pt x="0" y="0"/>
                </a:moveTo>
                <a:lnTo>
                  <a:pt x="11" y="23"/>
                </a:lnTo>
                <a:lnTo>
                  <a:pt x="0" y="45"/>
                </a:lnTo>
                <a:lnTo>
                  <a:pt x="54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7" name="Line 23"/>
          <p:cNvSpPr>
            <a:spLocks noChangeShapeType="1"/>
          </p:cNvSpPr>
          <p:nvPr/>
        </p:nvSpPr>
        <p:spPr bwMode="auto">
          <a:xfrm flipH="1">
            <a:off x="4508500" y="4231570"/>
            <a:ext cx="2413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Freeform 24"/>
          <p:cNvSpPr>
            <a:spLocks/>
          </p:cNvSpPr>
          <p:nvPr/>
        </p:nvSpPr>
        <p:spPr bwMode="auto">
          <a:xfrm>
            <a:off x="4451350" y="4196645"/>
            <a:ext cx="85725" cy="74612"/>
          </a:xfrm>
          <a:custGeom>
            <a:avLst/>
            <a:gdLst>
              <a:gd name="T0" fmla="*/ 2147483647 w 54"/>
              <a:gd name="T1" fmla="*/ 0 h 47"/>
              <a:gd name="T2" fmla="*/ 2147483647 w 54"/>
              <a:gd name="T3" fmla="*/ 2147483647 h 47"/>
              <a:gd name="T4" fmla="*/ 2147483647 w 54"/>
              <a:gd name="T5" fmla="*/ 2147483647 h 47"/>
              <a:gd name="T6" fmla="*/ 0 w 54"/>
              <a:gd name="T7" fmla="*/ 2147483647 h 47"/>
              <a:gd name="T8" fmla="*/ 2147483647 w 54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7"/>
              <a:gd name="T17" fmla="*/ 54 w 5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7">
                <a:moveTo>
                  <a:pt x="54" y="0"/>
                </a:moveTo>
                <a:lnTo>
                  <a:pt x="45" y="22"/>
                </a:lnTo>
                <a:lnTo>
                  <a:pt x="54" y="47"/>
                </a:lnTo>
                <a:lnTo>
                  <a:pt x="0" y="2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9" name="Freeform 25"/>
          <p:cNvSpPr>
            <a:spLocks/>
          </p:cNvSpPr>
          <p:nvPr/>
        </p:nvSpPr>
        <p:spPr bwMode="auto">
          <a:xfrm>
            <a:off x="3641725" y="2013832"/>
            <a:ext cx="2438400" cy="338138"/>
          </a:xfrm>
          <a:custGeom>
            <a:avLst/>
            <a:gdLst>
              <a:gd name="T0" fmla="*/ 2147483647 w 1536"/>
              <a:gd name="T1" fmla="*/ 2147483647 h 213"/>
              <a:gd name="T2" fmla="*/ 2147483647 w 1536"/>
              <a:gd name="T3" fmla="*/ 2147483647 h 213"/>
              <a:gd name="T4" fmla="*/ 2147483647 w 1536"/>
              <a:gd name="T5" fmla="*/ 2147483647 h 213"/>
              <a:gd name="T6" fmla="*/ 2147483647 w 1536"/>
              <a:gd name="T7" fmla="*/ 2147483647 h 213"/>
              <a:gd name="T8" fmla="*/ 2147483647 w 1536"/>
              <a:gd name="T9" fmla="*/ 2147483647 h 213"/>
              <a:gd name="T10" fmla="*/ 2147483647 w 1536"/>
              <a:gd name="T11" fmla="*/ 2147483647 h 213"/>
              <a:gd name="T12" fmla="*/ 2147483647 w 1536"/>
              <a:gd name="T13" fmla="*/ 2147483647 h 213"/>
              <a:gd name="T14" fmla="*/ 2147483647 w 1536"/>
              <a:gd name="T15" fmla="*/ 2147483647 h 213"/>
              <a:gd name="T16" fmla="*/ 2147483647 w 1536"/>
              <a:gd name="T17" fmla="*/ 2147483647 h 213"/>
              <a:gd name="T18" fmla="*/ 2147483647 w 1536"/>
              <a:gd name="T19" fmla="*/ 2147483647 h 213"/>
              <a:gd name="T20" fmla="*/ 2147483647 w 1536"/>
              <a:gd name="T21" fmla="*/ 2147483647 h 213"/>
              <a:gd name="T22" fmla="*/ 2147483647 w 1536"/>
              <a:gd name="T23" fmla="*/ 2147483647 h 213"/>
              <a:gd name="T24" fmla="*/ 2147483647 w 1536"/>
              <a:gd name="T25" fmla="*/ 2147483647 h 213"/>
              <a:gd name="T26" fmla="*/ 2147483647 w 1536"/>
              <a:gd name="T27" fmla="*/ 2147483647 h 213"/>
              <a:gd name="T28" fmla="*/ 2147483647 w 1536"/>
              <a:gd name="T29" fmla="*/ 2147483647 h 213"/>
              <a:gd name="T30" fmla="*/ 2147483647 w 1536"/>
              <a:gd name="T31" fmla="*/ 2147483647 h 213"/>
              <a:gd name="T32" fmla="*/ 2147483647 w 1536"/>
              <a:gd name="T33" fmla="*/ 2147483647 h 213"/>
              <a:gd name="T34" fmla="*/ 2147483647 w 1536"/>
              <a:gd name="T35" fmla="*/ 2147483647 h 213"/>
              <a:gd name="T36" fmla="*/ 2147483647 w 1536"/>
              <a:gd name="T37" fmla="*/ 2147483647 h 213"/>
              <a:gd name="T38" fmla="*/ 2147483647 w 1536"/>
              <a:gd name="T39" fmla="*/ 2147483647 h 213"/>
              <a:gd name="T40" fmla="*/ 2147483647 w 1536"/>
              <a:gd name="T41" fmla="*/ 2147483647 h 213"/>
              <a:gd name="T42" fmla="*/ 2147483647 w 1536"/>
              <a:gd name="T43" fmla="*/ 2147483647 h 213"/>
              <a:gd name="T44" fmla="*/ 2147483647 w 1536"/>
              <a:gd name="T45" fmla="*/ 2147483647 h 213"/>
              <a:gd name="T46" fmla="*/ 2147483647 w 1536"/>
              <a:gd name="T47" fmla="*/ 2147483647 h 213"/>
              <a:gd name="T48" fmla="*/ 2147483647 w 1536"/>
              <a:gd name="T49" fmla="*/ 2147483647 h 213"/>
              <a:gd name="T50" fmla="*/ 2147483647 w 1536"/>
              <a:gd name="T51" fmla="*/ 2147483647 h 213"/>
              <a:gd name="T52" fmla="*/ 2147483647 w 1536"/>
              <a:gd name="T53" fmla="*/ 2147483647 h 213"/>
              <a:gd name="T54" fmla="*/ 2147483647 w 1536"/>
              <a:gd name="T55" fmla="*/ 2147483647 h 213"/>
              <a:gd name="T56" fmla="*/ 2147483647 w 1536"/>
              <a:gd name="T57" fmla="*/ 2147483647 h 213"/>
              <a:gd name="T58" fmla="*/ 2147483647 w 1536"/>
              <a:gd name="T59" fmla="*/ 2147483647 h 213"/>
              <a:gd name="T60" fmla="*/ 2147483647 w 1536"/>
              <a:gd name="T61" fmla="*/ 2147483647 h 213"/>
              <a:gd name="T62" fmla="*/ 0 w 1536"/>
              <a:gd name="T63" fmla="*/ 0 h 2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36"/>
              <a:gd name="T97" fmla="*/ 0 h 213"/>
              <a:gd name="T98" fmla="*/ 1536 w 1536"/>
              <a:gd name="T99" fmla="*/ 213 h 2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36" h="213">
                <a:moveTo>
                  <a:pt x="1536" y="128"/>
                </a:moveTo>
                <a:lnTo>
                  <a:pt x="1536" y="128"/>
                </a:lnTo>
                <a:lnTo>
                  <a:pt x="1507" y="135"/>
                </a:lnTo>
                <a:lnTo>
                  <a:pt x="1464" y="144"/>
                </a:lnTo>
                <a:lnTo>
                  <a:pt x="1408" y="153"/>
                </a:lnTo>
                <a:lnTo>
                  <a:pt x="1341" y="162"/>
                </a:lnTo>
                <a:lnTo>
                  <a:pt x="1180" y="182"/>
                </a:lnTo>
                <a:lnTo>
                  <a:pt x="1088" y="191"/>
                </a:lnTo>
                <a:lnTo>
                  <a:pt x="992" y="197"/>
                </a:lnTo>
                <a:lnTo>
                  <a:pt x="893" y="204"/>
                </a:lnTo>
                <a:lnTo>
                  <a:pt x="792" y="209"/>
                </a:lnTo>
                <a:lnTo>
                  <a:pt x="694" y="211"/>
                </a:lnTo>
                <a:lnTo>
                  <a:pt x="596" y="213"/>
                </a:lnTo>
                <a:lnTo>
                  <a:pt x="502" y="211"/>
                </a:lnTo>
                <a:lnTo>
                  <a:pt x="414" y="206"/>
                </a:lnTo>
                <a:lnTo>
                  <a:pt x="334" y="200"/>
                </a:lnTo>
                <a:lnTo>
                  <a:pt x="262" y="191"/>
                </a:lnTo>
                <a:lnTo>
                  <a:pt x="222" y="184"/>
                </a:lnTo>
                <a:lnTo>
                  <a:pt x="170" y="171"/>
                </a:lnTo>
                <a:lnTo>
                  <a:pt x="143" y="164"/>
                </a:lnTo>
                <a:lnTo>
                  <a:pt x="117" y="153"/>
                </a:lnTo>
                <a:lnTo>
                  <a:pt x="94" y="142"/>
                </a:lnTo>
                <a:lnTo>
                  <a:pt x="72" y="126"/>
                </a:lnTo>
                <a:lnTo>
                  <a:pt x="45" y="99"/>
                </a:lnTo>
                <a:lnTo>
                  <a:pt x="31" y="83"/>
                </a:lnTo>
                <a:lnTo>
                  <a:pt x="22" y="68"/>
                </a:lnTo>
                <a:lnTo>
                  <a:pt x="14" y="52"/>
                </a:lnTo>
                <a:lnTo>
                  <a:pt x="7" y="36"/>
                </a:lnTo>
                <a:lnTo>
                  <a:pt x="2" y="1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0" name="Freeform 26"/>
          <p:cNvSpPr>
            <a:spLocks/>
          </p:cNvSpPr>
          <p:nvPr/>
        </p:nvSpPr>
        <p:spPr bwMode="auto">
          <a:xfrm>
            <a:off x="6040438" y="2191632"/>
            <a:ext cx="95250" cy="68263"/>
          </a:xfrm>
          <a:custGeom>
            <a:avLst/>
            <a:gdLst>
              <a:gd name="T0" fmla="*/ 2147483647 w 60"/>
              <a:gd name="T1" fmla="*/ 2147483647 h 43"/>
              <a:gd name="T2" fmla="*/ 2147483647 w 60"/>
              <a:gd name="T3" fmla="*/ 2147483647 h 43"/>
              <a:gd name="T4" fmla="*/ 0 w 60"/>
              <a:gd name="T5" fmla="*/ 0 h 43"/>
              <a:gd name="T6" fmla="*/ 2147483647 w 60"/>
              <a:gd name="T7" fmla="*/ 2147483647 h 43"/>
              <a:gd name="T8" fmla="*/ 2147483647 w 60"/>
              <a:gd name="T9" fmla="*/ 2147483647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3"/>
              <a:gd name="T17" fmla="*/ 60 w 60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3">
                <a:moveTo>
                  <a:pt x="16" y="43"/>
                </a:moveTo>
                <a:lnTo>
                  <a:pt x="18" y="18"/>
                </a:lnTo>
                <a:lnTo>
                  <a:pt x="0" y="0"/>
                </a:lnTo>
                <a:lnTo>
                  <a:pt x="60" y="3"/>
                </a:lnTo>
                <a:lnTo>
                  <a:pt x="16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Line 27"/>
          <p:cNvSpPr>
            <a:spLocks noChangeShapeType="1"/>
          </p:cNvSpPr>
          <p:nvPr/>
        </p:nvSpPr>
        <p:spPr bwMode="auto">
          <a:xfrm>
            <a:off x="6850063" y="1864607"/>
            <a:ext cx="1587" cy="196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2" name="Freeform 28"/>
          <p:cNvSpPr>
            <a:spLocks/>
          </p:cNvSpPr>
          <p:nvPr/>
        </p:nvSpPr>
        <p:spPr bwMode="auto">
          <a:xfrm>
            <a:off x="6815138" y="2032882"/>
            <a:ext cx="71437" cy="84138"/>
          </a:xfrm>
          <a:custGeom>
            <a:avLst/>
            <a:gdLst>
              <a:gd name="T0" fmla="*/ 0 w 45"/>
              <a:gd name="T1" fmla="*/ 0 h 53"/>
              <a:gd name="T2" fmla="*/ 2147483647 w 45"/>
              <a:gd name="T3" fmla="*/ 2147483647 h 53"/>
              <a:gd name="T4" fmla="*/ 2147483647 w 45"/>
              <a:gd name="T5" fmla="*/ 0 h 53"/>
              <a:gd name="T6" fmla="*/ 2147483647 w 45"/>
              <a:gd name="T7" fmla="*/ 2147483647 h 53"/>
              <a:gd name="T8" fmla="*/ 0 w 45"/>
              <a:gd name="T9" fmla="*/ 0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3"/>
              <a:gd name="T17" fmla="*/ 45 w 4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3">
                <a:moveTo>
                  <a:pt x="0" y="0"/>
                </a:moveTo>
                <a:lnTo>
                  <a:pt x="22" y="11"/>
                </a:lnTo>
                <a:lnTo>
                  <a:pt x="45" y="0"/>
                </a:lnTo>
                <a:lnTo>
                  <a:pt x="22" y="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3" name="Line 29"/>
          <p:cNvSpPr>
            <a:spLocks noChangeShapeType="1"/>
          </p:cNvSpPr>
          <p:nvPr/>
        </p:nvSpPr>
        <p:spPr bwMode="auto">
          <a:xfrm>
            <a:off x="7856538" y="1872545"/>
            <a:ext cx="1587" cy="19256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Freeform 30"/>
          <p:cNvSpPr>
            <a:spLocks/>
          </p:cNvSpPr>
          <p:nvPr/>
        </p:nvSpPr>
        <p:spPr bwMode="auto">
          <a:xfrm>
            <a:off x="7820025" y="3772782"/>
            <a:ext cx="71438" cy="85725"/>
          </a:xfrm>
          <a:custGeom>
            <a:avLst/>
            <a:gdLst>
              <a:gd name="T0" fmla="*/ 0 w 45"/>
              <a:gd name="T1" fmla="*/ 0 h 54"/>
              <a:gd name="T2" fmla="*/ 2147483647 w 45"/>
              <a:gd name="T3" fmla="*/ 2147483647 h 54"/>
              <a:gd name="T4" fmla="*/ 2147483647 w 45"/>
              <a:gd name="T5" fmla="*/ 0 h 54"/>
              <a:gd name="T6" fmla="*/ 2147483647 w 45"/>
              <a:gd name="T7" fmla="*/ 2147483647 h 54"/>
              <a:gd name="T8" fmla="*/ 0 w 45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4"/>
              <a:gd name="T17" fmla="*/ 45 w 45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4">
                <a:moveTo>
                  <a:pt x="0" y="0"/>
                </a:moveTo>
                <a:lnTo>
                  <a:pt x="23" y="9"/>
                </a:lnTo>
                <a:lnTo>
                  <a:pt x="45" y="0"/>
                </a:lnTo>
                <a:lnTo>
                  <a:pt x="23" y="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5" name="Line 31"/>
          <p:cNvSpPr>
            <a:spLocks noChangeShapeType="1"/>
          </p:cNvSpPr>
          <p:nvPr/>
        </p:nvSpPr>
        <p:spPr bwMode="auto">
          <a:xfrm>
            <a:off x="3463925" y="3525132"/>
            <a:ext cx="4762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Freeform 32"/>
          <p:cNvSpPr>
            <a:spLocks/>
          </p:cNvSpPr>
          <p:nvPr/>
        </p:nvSpPr>
        <p:spPr bwMode="auto">
          <a:xfrm>
            <a:off x="3911600" y="3488620"/>
            <a:ext cx="85725" cy="71437"/>
          </a:xfrm>
          <a:custGeom>
            <a:avLst/>
            <a:gdLst>
              <a:gd name="T0" fmla="*/ 0 w 54"/>
              <a:gd name="T1" fmla="*/ 0 h 45"/>
              <a:gd name="T2" fmla="*/ 2147483647 w 54"/>
              <a:gd name="T3" fmla="*/ 2147483647 h 45"/>
              <a:gd name="T4" fmla="*/ 0 w 54"/>
              <a:gd name="T5" fmla="*/ 2147483647 h 45"/>
              <a:gd name="T6" fmla="*/ 2147483647 w 54"/>
              <a:gd name="T7" fmla="*/ 2147483647 h 45"/>
              <a:gd name="T8" fmla="*/ 0 w 54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5"/>
              <a:gd name="T17" fmla="*/ 54 w 5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5">
                <a:moveTo>
                  <a:pt x="0" y="0"/>
                </a:moveTo>
                <a:lnTo>
                  <a:pt x="9" y="23"/>
                </a:lnTo>
                <a:lnTo>
                  <a:pt x="0" y="45"/>
                </a:lnTo>
                <a:lnTo>
                  <a:pt x="54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Line 33"/>
          <p:cNvSpPr>
            <a:spLocks noChangeShapeType="1"/>
          </p:cNvSpPr>
          <p:nvPr/>
        </p:nvSpPr>
        <p:spPr bwMode="auto">
          <a:xfrm flipV="1">
            <a:off x="3784600" y="4153782"/>
            <a:ext cx="1588" cy="2063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8" name="Freeform 34"/>
          <p:cNvSpPr>
            <a:spLocks/>
          </p:cNvSpPr>
          <p:nvPr/>
        </p:nvSpPr>
        <p:spPr bwMode="auto">
          <a:xfrm>
            <a:off x="3748088" y="4096632"/>
            <a:ext cx="74612" cy="85725"/>
          </a:xfrm>
          <a:custGeom>
            <a:avLst/>
            <a:gdLst>
              <a:gd name="T0" fmla="*/ 2147483647 w 47"/>
              <a:gd name="T1" fmla="*/ 2147483647 h 54"/>
              <a:gd name="T2" fmla="*/ 2147483647 w 47"/>
              <a:gd name="T3" fmla="*/ 2147483647 h 54"/>
              <a:gd name="T4" fmla="*/ 0 w 47"/>
              <a:gd name="T5" fmla="*/ 2147483647 h 54"/>
              <a:gd name="T6" fmla="*/ 2147483647 w 47"/>
              <a:gd name="T7" fmla="*/ 0 h 54"/>
              <a:gd name="T8" fmla="*/ 2147483647 w 47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54"/>
              <a:gd name="T17" fmla="*/ 47 w 47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54">
                <a:moveTo>
                  <a:pt x="47" y="54"/>
                </a:moveTo>
                <a:lnTo>
                  <a:pt x="23" y="45"/>
                </a:lnTo>
                <a:lnTo>
                  <a:pt x="0" y="54"/>
                </a:lnTo>
                <a:lnTo>
                  <a:pt x="23" y="0"/>
                </a:lnTo>
                <a:lnTo>
                  <a:pt x="47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9" name="Freeform 35"/>
          <p:cNvSpPr>
            <a:spLocks/>
          </p:cNvSpPr>
          <p:nvPr/>
        </p:nvSpPr>
        <p:spPr bwMode="auto">
          <a:xfrm>
            <a:off x="4324350" y="3514020"/>
            <a:ext cx="3159125" cy="284162"/>
          </a:xfrm>
          <a:custGeom>
            <a:avLst/>
            <a:gdLst>
              <a:gd name="T0" fmla="*/ 0 w 1990"/>
              <a:gd name="T1" fmla="*/ 0 h 179"/>
              <a:gd name="T2" fmla="*/ 2147483647 w 1990"/>
              <a:gd name="T3" fmla="*/ 2147483647 h 179"/>
              <a:gd name="T4" fmla="*/ 2147483647 w 1990"/>
              <a:gd name="T5" fmla="*/ 2147483647 h 179"/>
              <a:gd name="T6" fmla="*/ 2147483647 w 1990"/>
              <a:gd name="T7" fmla="*/ 2147483647 h 179"/>
              <a:gd name="T8" fmla="*/ 2147483647 w 1990"/>
              <a:gd name="T9" fmla="*/ 2147483647 h 179"/>
              <a:gd name="T10" fmla="*/ 2147483647 w 1990"/>
              <a:gd name="T11" fmla="*/ 2147483647 h 179"/>
              <a:gd name="T12" fmla="*/ 2147483647 w 1990"/>
              <a:gd name="T13" fmla="*/ 2147483647 h 179"/>
              <a:gd name="T14" fmla="*/ 2147483647 w 1990"/>
              <a:gd name="T15" fmla="*/ 2147483647 h 179"/>
              <a:gd name="T16" fmla="*/ 2147483647 w 1990"/>
              <a:gd name="T17" fmla="*/ 2147483647 h 179"/>
              <a:gd name="T18" fmla="*/ 2147483647 w 1990"/>
              <a:gd name="T19" fmla="*/ 2147483647 h 179"/>
              <a:gd name="T20" fmla="*/ 2147483647 w 1990"/>
              <a:gd name="T21" fmla="*/ 2147483647 h 179"/>
              <a:gd name="T22" fmla="*/ 2147483647 w 1990"/>
              <a:gd name="T23" fmla="*/ 2147483647 h 179"/>
              <a:gd name="T24" fmla="*/ 2147483647 w 1990"/>
              <a:gd name="T25" fmla="*/ 2147483647 h 179"/>
              <a:gd name="T26" fmla="*/ 2147483647 w 1990"/>
              <a:gd name="T27" fmla="*/ 2147483647 h 179"/>
              <a:gd name="T28" fmla="*/ 2147483647 w 1990"/>
              <a:gd name="T29" fmla="*/ 2147483647 h 179"/>
              <a:gd name="T30" fmla="*/ 2147483647 w 1990"/>
              <a:gd name="T31" fmla="*/ 2147483647 h 179"/>
              <a:gd name="T32" fmla="*/ 2147483647 w 1990"/>
              <a:gd name="T33" fmla="*/ 2147483647 h 179"/>
              <a:gd name="T34" fmla="*/ 2147483647 w 1990"/>
              <a:gd name="T35" fmla="*/ 2147483647 h 179"/>
              <a:gd name="T36" fmla="*/ 2147483647 w 1990"/>
              <a:gd name="T37" fmla="*/ 2147483647 h 179"/>
              <a:gd name="T38" fmla="*/ 2147483647 w 1990"/>
              <a:gd name="T39" fmla="*/ 2147483647 h 179"/>
              <a:gd name="T40" fmla="*/ 2147483647 w 1990"/>
              <a:gd name="T41" fmla="*/ 2147483647 h 1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90"/>
              <a:gd name="T64" fmla="*/ 0 h 179"/>
              <a:gd name="T65" fmla="*/ 1990 w 1990"/>
              <a:gd name="T66" fmla="*/ 179 h 1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90" h="179">
                <a:moveTo>
                  <a:pt x="0" y="0"/>
                </a:moveTo>
                <a:lnTo>
                  <a:pt x="1347" y="5"/>
                </a:lnTo>
                <a:lnTo>
                  <a:pt x="1376" y="2"/>
                </a:lnTo>
                <a:lnTo>
                  <a:pt x="1446" y="2"/>
                </a:lnTo>
                <a:lnTo>
                  <a:pt x="1549" y="5"/>
                </a:lnTo>
                <a:lnTo>
                  <a:pt x="1605" y="7"/>
                </a:lnTo>
                <a:lnTo>
                  <a:pt x="1665" y="13"/>
                </a:lnTo>
                <a:lnTo>
                  <a:pt x="1723" y="20"/>
                </a:lnTo>
                <a:lnTo>
                  <a:pt x="1782" y="31"/>
                </a:lnTo>
                <a:lnTo>
                  <a:pt x="1835" y="47"/>
                </a:lnTo>
                <a:lnTo>
                  <a:pt x="1860" y="54"/>
                </a:lnTo>
                <a:lnTo>
                  <a:pt x="1885" y="63"/>
                </a:lnTo>
                <a:lnTo>
                  <a:pt x="1907" y="74"/>
                </a:lnTo>
                <a:lnTo>
                  <a:pt x="1927" y="85"/>
                </a:lnTo>
                <a:lnTo>
                  <a:pt x="1945" y="99"/>
                </a:lnTo>
                <a:lnTo>
                  <a:pt x="1958" y="112"/>
                </a:lnTo>
                <a:lnTo>
                  <a:pt x="1972" y="128"/>
                </a:lnTo>
                <a:lnTo>
                  <a:pt x="1981" y="143"/>
                </a:lnTo>
                <a:lnTo>
                  <a:pt x="1988" y="159"/>
                </a:lnTo>
                <a:lnTo>
                  <a:pt x="1990" y="179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0" name="Freeform 36"/>
          <p:cNvSpPr>
            <a:spLocks/>
          </p:cNvSpPr>
          <p:nvPr/>
        </p:nvSpPr>
        <p:spPr bwMode="auto">
          <a:xfrm>
            <a:off x="7446963" y="3769607"/>
            <a:ext cx="71437" cy="85725"/>
          </a:xfrm>
          <a:custGeom>
            <a:avLst/>
            <a:gdLst>
              <a:gd name="T0" fmla="*/ 0 w 45"/>
              <a:gd name="T1" fmla="*/ 0 h 54"/>
              <a:gd name="T2" fmla="*/ 2147483647 w 45"/>
              <a:gd name="T3" fmla="*/ 2147483647 h 54"/>
              <a:gd name="T4" fmla="*/ 2147483647 w 45"/>
              <a:gd name="T5" fmla="*/ 0 h 54"/>
              <a:gd name="T6" fmla="*/ 2147483647 w 45"/>
              <a:gd name="T7" fmla="*/ 2147483647 h 54"/>
              <a:gd name="T8" fmla="*/ 0 w 45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4"/>
              <a:gd name="T17" fmla="*/ 45 w 45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4">
                <a:moveTo>
                  <a:pt x="0" y="0"/>
                </a:moveTo>
                <a:lnTo>
                  <a:pt x="23" y="9"/>
                </a:lnTo>
                <a:lnTo>
                  <a:pt x="45" y="0"/>
                </a:lnTo>
                <a:lnTo>
                  <a:pt x="25" y="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1" name="Line 37"/>
          <p:cNvSpPr>
            <a:spLocks noChangeShapeType="1"/>
          </p:cNvSpPr>
          <p:nvPr/>
        </p:nvSpPr>
        <p:spPr bwMode="auto">
          <a:xfrm>
            <a:off x="6850063" y="2753607"/>
            <a:ext cx="1587" cy="18303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2" name="Freeform 38"/>
          <p:cNvSpPr>
            <a:spLocks/>
          </p:cNvSpPr>
          <p:nvPr/>
        </p:nvSpPr>
        <p:spPr bwMode="auto">
          <a:xfrm>
            <a:off x="6815138" y="4555420"/>
            <a:ext cx="71437" cy="88900"/>
          </a:xfrm>
          <a:custGeom>
            <a:avLst/>
            <a:gdLst>
              <a:gd name="T0" fmla="*/ 0 w 45"/>
              <a:gd name="T1" fmla="*/ 0 h 56"/>
              <a:gd name="T2" fmla="*/ 2147483647 w 45"/>
              <a:gd name="T3" fmla="*/ 2147483647 h 56"/>
              <a:gd name="T4" fmla="*/ 2147483647 w 45"/>
              <a:gd name="T5" fmla="*/ 0 h 56"/>
              <a:gd name="T6" fmla="*/ 2147483647 w 45"/>
              <a:gd name="T7" fmla="*/ 2147483647 h 56"/>
              <a:gd name="T8" fmla="*/ 0 w 45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6"/>
              <a:gd name="T17" fmla="*/ 45 w 4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6">
                <a:moveTo>
                  <a:pt x="0" y="0"/>
                </a:moveTo>
                <a:lnTo>
                  <a:pt x="22" y="11"/>
                </a:lnTo>
                <a:lnTo>
                  <a:pt x="45" y="0"/>
                </a:lnTo>
                <a:lnTo>
                  <a:pt x="22" y="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3" name="Freeform 39"/>
          <p:cNvSpPr>
            <a:spLocks/>
          </p:cNvSpPr>
          <p:nvPr/>
        </p:nvSpPr>
        <p:spPr bwMode="auto">
          <a:xfrm>
            <a:off x="7013575" y="4029957"/>
            <a:ext cx="960438" cy="106363"/>
          </a:xfrm>
          <a:custGeom>
            <a:avLst/>
            <a:gdLst>
              <a:gd name="T0" fmla="*/ 0 w 605"/>
              <a:gd name="T1" fmla="*/ 2147483647 h 67"/>
              <a:gd name="T2" fmla="*/ 0 w 605"/>
              <a:gd name="T3" fmla="*/ 2147483647 h 67"/>
              <a:gd name="T4" fmla="*/ 2147483647 w 605"/>
              <a:gd name="T5" fmla="*/ 2147483647 h 67"/>
              <a:gd name="T6" fmla="*/ 2147483647 w 605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05"/>
              <a:gd name="T13" fmla="*/ 0 h 67"/>
              <a:gd name="T14" fmla="*/ 605 w 605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5" h="67">
                <a:moveTo>
                  <a:pt x="0" y="15"/>
                </a:moveTo>
                <a:lnTo>
                  <a:pt x="0" y="67"/>
                </a:lnTo>
                <a:lnTo>
                  <a:pt x="605" y="67"/>
                </a:lnTo>
                <a:lnTo>
                  <a:pt x="60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4" name="Line 40"/>
          <p:cNvSpPr>
            <a:spLocks noChangeShapeType="1"/>
          </p:cNvSpPr>
          <p:nvPr/>
        </p:nvSpPr>
        <p:spPr bwMode="auto">
          <a:xfrm>
            <a:off x="7486650" y="4136320"/>
            <a:ext cx="1588" cy="80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5" name="Line 41"/>
          <p:cNvSpPr>
            <a:spLocks noChangeShapeType="1"/>
          </p:cNvSpPr>
          <p:nvPr/>
        </p:nvSpPr>
        <p:spPr bwMode="auto">
          <a:xfrm>
            <a:off x="7475538" y="4420482"/>
            <a:ext cx="1587" cy="155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6" name="Freeform 42"/>
          <p:cNvSpPr>
            <a:spLocks/>
          </p:cNvSpPr>
          <p:nvPr/>
        </p:nvSpPr>
        <p:spPr bwMode="auto">
          <a:xfrm>
            <a:off x="7440613" y="4552245"/>
            <a:ext cx="71437" cy="84137"/>
          </a:xfrm>
          <a:custGeom>
            <a:avLst/>
            <a:gdLst>
              <a:gd name="T0" fmla="*/ 0 w 45"/>
              <a:gd name="T1" fmla="*/ 0 h 53"/>
              <a:gd name="T2" fmla="*/ 2147483647 w 45"/>
              <a:gd name="T3" fmla="*/ 2147483647 h 53"/>
              <a:gd name="T4" fmla="*/ 2147483647 w 45"/>
              <a:gd name="T5" fmla="*/ 0 h 53"/>
              <a:gd name="T6" fmla="*/ 2147483647 w 45"/>
              <a:gd name="T7" fmla="*/ 2147483647 h 53"/>
              <a:gd name="T8" fmla="*/ 0 w 45"/>
              <a:gd name="T9" fmla="*/ 0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3"/>
              <a:gd name="T17" fmla="*/ 45 w 4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3">
                <a:moveTo>
                  <a:pt x="0" y="0"/>
                </a:moveTo>
                <a:lnTo>
                  <a:pt x="22" y="9"/>
                </a:lnTo>
                <a:lnTo>
                  <a:pt x="45" y="0"/>
                </a:lnTo>
                <a:lnTo>
                  <a:pt x="22" y="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7" name="Freeform 43"/>
          <p:cNvSpPr>
            <a:spLocks/>
          </p:cNvSpPr>
          <p:nvPr/>
        </p:nvSpPr>
        <p:spPr bwMode="auto">
          <a:xfrm>
            <a:off x="6786563" y="4595107"/>
            <a:ext cx="788987" cy="106363"/>
          </a:xfrm>
          <a:custGeom>
            <a:avLst/>
            <a:gdLst>
              <a:gd name="T0" fmla="*/ 0 w 497"/>
              <a:gd name="T1" fmla="*/ 2147483647 h 67"/>
              <a:gd name="T2" fmla="*/ 0 w 497"/>
              <a:gd name="T3" fmla="*/ 2147483647 h 67"/>
              <a:gd name="T4" fmla="*/ 2147483647 w 497"/>
              <a:gd name="T5" fmla="*/ 2147483647 h 67"/>
              <a:gd name="T6" fmla="*/ 2147483647 w 497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497"/>
              <a:gd name="T13" fmla="*/ 0 h 67"/>
              <a:gd name="T14" fmla="*/ 497 w 497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7" h="67">
                <a:moveTo>
                  <a:pt x="0" y="13"/>
                </a:moveTo>
                <a:lnTo>
                  <a:pt x="0" y="67"/>
                </a:lnTo>
                <a:lnTo>
                  <a:pt x="497" y="67"/>
                </a:lnTo>
                <a:lnTo>
                  <a:pt x="497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8" name="Line 44"/>
          <p:cNvSpPr>
            <a:spLocks noChangeShapeType="1"/>
          </p:cNvSpPr>
          <p:nvPr/>
        </p:nvSpPr>
        <p:spPr bwMode="auto">
          <a:xfrm>
            <a:off x="7185025" y="4701470"/>
            <a:ext cx="1588" cy="80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9" name="Freeform 46"/>
          <p:cNvSpPr>
            <a:spLocks/>
          </p:cNvSpPr>
          <p:nvPr/>
        </p:nvSpPr>
        <p:spPr bwMode="auto">
          <a:xfrm>
            <a:off x="3446463" y="1794757"/>
            <a:ext cx="71437" cy="84138"/>
          </a:xfrm>
          <a:custGeom>
            <a:avLst/>
            <a:gdLst>
              <a:gd name="T0" fmla="*/ 0 w 45"/>
              <a:gd name="T1" fmla="*/ 0 h 53"/>
              <a:gd name="T2" fmla="*/ 2147483647 w 45"/>
              <a:gd name="T3" fmla="*/ 2147483647 h 53"/>
              <a:gd name="T4" fmla="*/ 2147483647 w 45"/>
              <a:gd name="T5" fmla="*/ 0 h 53"/>
              <a:gd name="T6" fmla="*/ 2147483647 w 45"/>
              <a:gd name="T7" fmla="*/ 2147483647 h 53"/>
              <a:gd name="T8" fmla="*/ 0 w 45"/>
              <a:gd name="T9" fmla="*/ 0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3"/>
              <a:gd name="T17" fmla="*/ 45 w 4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3">
                <a:moveTo>
                  <a:pt x="0" y="0"/>
                </a:moveTo>
                <a:lnTo>
                  <a:pt x="22" y="11"/>
                </a:lnTo>
                <a:lnTo>
                  <a:pt x="45" y="0"/>
                </a:lnTo>
                <a:lnTo>
                  <a:pt x="22" y="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0" name="Line 47"/>
          <p:cNvSpPr>
            <a:spLocks noChangeShapeType="1"/>
          </p:cNvSpPr>
          <p:nvPr/>
        </p:nvSpPr>
        <p:spPr bwMode="auto">
          <a:xfrm>
            <a:off x="6850063" y="2309107"/>
            <a:ext cx="1587" cy="163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1" name="Freeform 48"/>
          <p:cNvSpPr>
            <a:spLocks/>
          </p:cNvSpPr>
          <p:nvPr/>
        </p:nvSpPr>
        <p:spPr bwMode="auto">
          <a:xfrm>
            <a:off x="6815138" y="2444045"/>
            <a:ext cx="71437" cy="88900"/>
          </a:xfrm>
          <a:custGeom>
            <a:avLst/>
            <a:gdLst>
              <a:gd name="T0" fmla="*/ 0 w 45"/>
              <a:gd name="T1" fmla="*/ 0 h 56"/>
              <a:gd name="T2" fmla="*/ 2147483647 w 45"/>
              <a:gd name="T3" fmla="*/ 2147483647 h 56"/>
              <a:gd name="T4" fmla="*/ 2147483647 w 45"/>
              <a:gd name="T5" fmla="*/ 0 h 56"/>
              <a:gd name="T6" fmla="*/ 2147483647 w 45"/>
              <a:gd name="T7" fmla="*/ 2147483647 h 56"/>
              <a:gd name="T8" fmla="*/ 0 w 45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6"/>
              <a:gd name="T17" fmla="*/ 45 w 4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6">
                <a:moveTo>
                  <a:pt x="0" y="0"/>
                </a:moveTo>
                <a:lnTo>
                  <a:pt x="22" y="12"/>
                </a:lnTo>
                <a:lnTo>
                  <a:pt x="45" y="0"/>
                </a:lnTo>
                <a:lnTo>
                  <a:pt x="22" y="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2" name="Freeform 49"/>
          <p:cNvSpPr>
            <a:spLocks/>
          </p:cNvSpPr>
          <p:nvPr/>
        </p:nvSpPr>
        <p:spPr bwMode="auto">
          <a:xfrm>
            <a:off x="1928813" y="842257"/>
            <a:ext cx="3571875" cy="77788"/>
          </a:xfrm>
          <a:custGeom>
            <a:avLst/>
            <a:gdLst>
              <a:gd name="T0" fmla="*/ 0 w 2250"/>
              <a:gd name="T1" fmla="*/ 2147483647 h 49"/>
              <a:gd name="T2" fmla="*/ 0 w 2250"/>
              <a:gd name="T3" fmla="*/ 0 h 49"/>
              <a:gd name="T4" fmla="*/ 2147483647 w 2250"/>
              <a:gd name="T5" fmla="*/ 0 h 49"/>
              <a:gd name="T6" fmla="*/ 2147483647 w 2250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250"/>
              <a:gd name="T13" fmla="*/ 0 h 49"/>
              <a:gd name="T14" fmla="*/ 2250 w 2250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0" h="49">
                <a:moveTo>
                  <a:pt x="0" y="49"/>
                </a:moveTo>
                <a:lnTo>
                  <a:pt x="0" y="0"/>
                </a:lnTo>
                <a:lnTo>
                  <a:pt x="2250" y="0"/>
                </a:lnTo>
                <a:lnTo>
                  <a:pt x="2250" y="4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3" name="Line 50"/>
          <p:cNvSpPr>
            <a:spLocks noChangeShapeType="1"/>
          </p:cNvSpPr>
          <p:nvPr/>
        </p:nvSpPr>
        <p:spPr bwMode="auto">
          <a:xfrm flipV="1">
            <a:off x="3702050" y="753357"/>
            <a:ext cx="1588" cy="80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4" name="Freeform 51"/>
          <p:cNvSpPr>
            <a:spLocks/>
          </p:cNvSpPr>
          <p:nvPr/>
        </p:nvSpPr>
        <p:spPr bwMode="auto">
          <a:xfrm>
            <a:off x="244475" y="842257"/>
            <a:ext cx="1244600" cy="74613"/>
          </a:xfrm>
          <a:custGeom>
            <a:avLst/>
            <a:gdLst>
              <a:gd name="T0" fmla="*/ 2147483647 w 784"/>
              <a:gd name="T1" fmla="*/ 2147483647 h 47"/>
              <a:gd name="T2" fmla="*/ 2147483647 w 784"/>
              <a:gd name="T3" fmla="*/ 0 h 47"/>
              <a:gd name="T4" fmla="*/ 0 w 784"/>
              <a:gd name="T5" fmla="*/ 0 h 47"/>
              <a:gd name="T6" fmla="*/ 0 w 784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784"/>
              <a:gd name="T13" fmla="*/ 0 h 47"/>
              <a:gd name="T14" fmla="*/ 784 w 784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" h="47">
                <a:moveTo>
                  <a:pt x="784" y="47"/>
                </a:moveTo>
                <a:lnTo>
                  <a:pt x="784" y="0"/>
                </a:lnTo>
                <a:lnTo>
                  <a:pt x="0" y="0"/>
                </a:lnTo>
                <a:lnTo>
                  <a:pt x="0" y="4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5" name="Line 52"/>
          <p:cNvSpPr>
            <a:spLocks noChangeShapeType="1"/>
          </p:cNvSpPr>
          <p:nvPr/>
        </p:nvSpPr>
        <p:spPr bwMode="auto">
          <a:xfrm flipV="1">
            <a:off x="846138" y="750182"/>
            <a:ext cx="1587" cy="84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6" name="Freeform 53"/>
          <p:cNvSpPr>
            <a:spLocks/>
          </p:cNvSpPr>
          <p:nvPr/>
        </p:nvSpPr>
        <p:spPr bwMode="auto">
          <a:xfrm>
            <a:off x="5557838" y="842257"/>
            <a:ext cx="3460750" cy="77788"/>
          </a:xfrm>
          <a:custGeom>
            <a:avLst/>
            <a:gdLst>
              <a:gd name="T0" fmla="*/ 0 w 2180"/>
              <a:gd name="T1" fmla="*/ 2147483647 h 49"/>
              <a:gd name="T2" fmla="*/ 0 w 2180"/>
              <a:gd name="T3" fmla="*/ 0 h 49"/>
              <a:gd name="T4" fmla="*/ 2147483647 w 2180"/>
              <a:gd name="T5" fmla="*/ 0 h 49"/>
              <a:gd name="T6" fmla="*/ 2147483647 w 2180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180"/>
              <a:gd name="T13" fmla="*/ 0 h 49"/>
              <a:gd name="T14" fmla="*/ 2180 w 2180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0" h="49">
                <a:moveTo>
                  <a:pt x="0" y="49"/>
                </a:moveTo>
                <a:lnTo>
                  <a:pt x="0" y="0"/>
                </a:lnTo>
                <a:lnTo>
                  <a:pt x="2180" y="0"/>
                </a:lnTo>
                <a:lnTo>
                  <a:pt x="2180" y="4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7" name="Line 54"/>
          <p:cNvSpPr>
            <a:spLocks noChangeShapeType="1"/>
          </p:cNvSpPr>
          <p:nvPr/>
        </p:nvSpPr>
        <p:spPr bwMode="auto">
          <a:xfrm flipV="1">
            <a:off x="7273925" y="753357"/>
            <a:ext cx="1588" cy="80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8" name="Rectangle 79"/>
          <p:cNvSpPr>
            <a:spLocks noChangeArrowheads="1"/>
          </p:cNvSpPr>
          <p:nvPr/>
        </p:nvSpPr>
        <p:spPr bwMode="auto">
          <a:xfrm>
            <a:off x="1030288" y="2536120"/>
            <a:ext cx="2349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Na</a:t>
            </a:r>
            <a:r>
              <a:rPr lang="en-US" sz="1100" b="1" baseline="30000">
                <a:solidFill>
                  <a:srgbClr val="000000"/>
                </a:solidFill>
              </a:rPr>
              <a:t>+</a:t>
            </a:r>
            <a:endParaRPr lang="en-US" b="1" baseline="30000"/>
          </a:p>
        </p:txBody>
      </p:sp>
      <p:sp>
        <p:nvSpPr>
          <p:cNvPr id="19509" name="Rectangle 104"/>
          <p:cNvSpPr>
            <a:spLocks noChangeArrowheads="1"/>
          </p:cNvSpPr>
          <p:nvPr/>
        </p:nvSpPr>
        <p:spPr bwMode="auto">
          <a:xfrm>
            <a:off x="7216775" y="506977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19510" name="Rectangle 132"/>
          <p:cNvSpPr>
            <a:spLocks noChangeArrowheads="1"/>
          </p:cNvSpPr>
          <p:nvPr/>
        </p:nvSpPr>
        <p:spPr bwMode="auto">
          <a:xfrm>
            <a:off x="3741738" y="3898195"/>
            <a:ext cx="80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19511" name="Rectangle 154"/>
          <p:cNvSpPr>
            <a:spLocks noChangeArrowheads="1"/>
          </p:cNvSpPr>
          <p:nvPr/>
        </p:nvSpPr>
        <p:spPr bwMode="auto">
          <a:xfrm>
            <a:off x="2952750" y="2799645"/>
            <a:ext cx="153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K</a:t>
            </a:r>
            <a:r>
              <a:rPr lang="en-US" sz="1100" b="1" baseline="30000">
                <a:solidFill>
                  <a:srgbClr val="000000"/>
                </a:solidFill>
              </a:rPr>
              <a:t>+</a:t>
            </a:r>
            <a:endParaRPr lang="en-US" b="1" baseline="30000"/>
          </a:p>
        </p:txBody>
      </p:sp>
      <p:sp>
        <p:nvSpPr>
          <p:cNvPr id="19512" name="Rectangle 177"/>
          <p:cNvSpPr>
            <a:spLocks noChangeArrowheads="1"/>
          </p:cNvSpPr>
          <p:nvPr/>
        </p:nvSpPr>
        <p:spPr bwMode="auto">
          <a:xfrm>
            <a:off x="3440113" y="1869370"/>
            <a:ext cx="80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19513" name="TextBox 188"/>
          <p:cNvSpPr txBox="1">
            <a:spLocks noChangeArrowheads="1"/>
          </p:cNvSpPr>
          <p:nvPr/>
        </p:nvSpPr>
        <p:spPr bwMode="auto">
          <a:xfrm>
            <a:off x="3581400" y="1859845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319CD7"/>
                </a:solidFill>
              </a:rPr>
              <a:t>H</a:t>
            </a:r>
            <a:r>
              <a:rPr lang="en-US" sz="1000" b="1" baseline="30000"/>
              <a:t>+</a:t>
            </a:r>
          </a:p>
        </p:txBody>
      </p:sp>
      <p:sp>
        <p:nvSpPr>
          <p:cNvPr id="19514" name="TextBox 189"/>
          <p:cNvSpPr txBox="1">
            <a:spLocks noChangeArrowheads="1"/>
          </p:cNvSpPr>
          <p:nvPr/>
        </p:nvSpPr>
        <p:spPr bwMode="auto">
          <a:xfrm>
            <a:off x="3924300" y="3893432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319CD7"/>
                </a:solidFill>
              </a:rPr>
              <a:t>H</a:t>
            </a:r>
            <a:r>
              <a:rPr lang="en-US" sz="1000" b="1" baseline="30000"/>
              <a:t>+</a:t>
            </a:r>
          </a:p>
        </p:txBody>
      </p:sp>
      <p:sp>
        <p:nvSpPr>
          <p:cNvPr id="19515" name="TextBox 196"/>
          <p:cNvSpPr txBox="1">
            <a:spLocks noChangeArrowheads="1"/>
          </p:cNvSpPr>
          <p:nvPr/>
        </p:nvSpPr>
        <p:spPr bwMode="auto">
          <a:xfrm>
            <a:off x="7010400" y="4790370"/>
            <a:ext cx="4492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Urine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7416800" y="5285670"/>
            <a:ext cx="587375" cy="198437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 dirty="0" err="1">
                <a:latin typeface="Arial"/>
                <a:ea typeface="+mn-ea"/>
                <a:cs typeface="Arial" pitchFamily="34" charset="0"/>
              </a:rPr>
              <a:t>Antiport</a:t>
            </a:r>
            <a:endParaRPr lang="en-US" sz="1050" b="1" dirty="0"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429500" y="5565070"/>
            <a:ext cx="1263650" cy="350837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 dirty="0">
                <a:latin typeface="Arial"/>
                <a:ea typeface="+mn-ea"/>
                <a:cs typeface="Arial" pitchFamily="34" charset="0"/>
              </a:rPr>
              <a:t>Diffusion through a</a:t>
            </a:r>
          </a:p>
          <a:p>
            <a:pPr>
              <a:defRPr/>
            </a:pPr>
            <a:r>
              <a:rPr lang="en-US" sz="1050" b="1" dirty="0">
                <a:latin typeface="Arial"/>
                <a:ea typeface="+mn-ea"/>
                <a:cs typeface="Arial" pitchFamily="34" charset="0"/>
              </a:rPr>
              <a:t>membrane channel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7429500" y="5946070"/>
            <a:ext cx="1384300" cy="350837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 dirty="0">
                <a:latin typeface="Arial"/>
                <a:ea typeface="+mn-ea"/>
                <a:cs typeface="Arial" pitchFamily="34" charset="0"/>
              </a:rPr>
              <a:t>Diffusion through the</a:t>
            </a:r>
          </a:p>
          <a:p>
            <a:pPr>
              <a:defRPr/>
            </a:pPr>
            <a:r>
              <a:rPr lang="en-US" sz="1050" b="1" dirty="0">
                <a:latin typeface="Arial"/>
                <a:ea typeface="+mn-ea"/>
                <a:cs typeface="Arial" pitchFamily="34" charset="0"/>
              </a:rPr>
              <a:t>membrane lipid</a:t>
            </a:r>
          </a:p>
        </p:txBody>
      </p:sp>
      <p:sp>
        <p:nvSpPr>
          <p:cNvPr id="19519" name="TextBox 204"/>
          <p:cNvSpPr txBox="1">
            <a:spLocks noChangeArrowheads="1"/>
          </p:cNvSpPr>
          <p:nvPr/>
        </p:nvSpPr>
        <p:spPr bwMode="auto">
          <a:xfrm>
            <a:off x="3238500" y="3888670"/>
            <a:ext cx="501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HCO</a:t>
            </a:r>
            <a:r>
              <a:rPr lang="en-US" sz="1100" b="1" baseline="-25000"/>
              <a:t>3</a:t>
            </a:r>
            <a:r>
              <a:rPr lang="en-US" sz="1100" b="1" baseline="30000"/>
              <a:t>–</a:t>
            </a:r>
          </a:p>
        </p:txBody>
      </p:sp>
      <p:sp>
        <p:nvSpPr>
          <p:cNvPr id="19520" name="TextBox 206"/>
          <p:cNvSpPr txBox="1">
            <a:spLocks noChangeArrowheads="1"/>
          </p:cNvSpPr>
          <p:nvPr/>
        </p:nvSpPr>
        <p:spPr bwMode="auto">
          <a:xfrm>
            <a:off x="2955925" y="1847145"/>
            <a:ext cx="501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HCO</a:t>
            </a:r>
            <a:r>
              <a:rPr lang="en-US" sz="1100" b="1" baseline="-25000"/>
              <a:t>3</a:t>
            </a:r>
            <a:r>
              <a:rPr lang="en-US" sz="1100" b="1" baseline="30000"/>
              <a:t>–</a:t>
            </a:r>
          </a:p>
        </p:txBody>
      </p:sp>
      <p:sp>
        <p:nvSpPr>
          <p:cNvPr id="19521" name="TextBox 207"/>
          <p:cNvSpPr txBox="1">
            <a:spLocks noChangeArrowheads="1"/>
          </p:cNvSpPr>
          <p:nvPr/>
        </p:nvSpPr>
        <p:spPr bwMode="auto">
          <a:xfrm>
            <a:off x="866775" y="1823332"/>
            <a:ext cx="501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HCO</a:t>
            </a:r>
            <a:r>
              <a:rPr lang="en-US" sz="1100" b="1" baseline="-25000"/>
              <a:t>3</a:t>
            </a:r>
            <a:r>
              <a:rPr lang="en-US" sz="1100" b="1" baseline="30000"/>
              <a:t>–</a:t>
            </a:r>
          </a:p>
        </p:txBody>
      </p:sp>
      <p:sp>
        <p:nvSpPr>
          <p:cNvPr id="19522" name="TextBox 209"/>
          <p:cNvSpPr txBox="1">
            <a:spLocks noChangeArrowheads="1"/>
          </p:cNvSpPr>
          <p:nvPr/>
        </p:nvSpPr>
        <p:spPr bwMode="auto">
          <a:xfrm>
            <a:off x="4038600" y="3444170"/>
            <a:ext cx="3444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NH</a:t>
            </a:r>
            <a:r>
              <a:rPr lang="en-US" sz="1100" b="1" baseline="-25000"/>
              <a:t>3</a:t>
            </a:r>
          </a:p>
        </p:txBody>
      </p:sp>
      <p:sp>
        <p:nvSpPr>
          <p:cNvPr id="19523" name="TextBox 210"/>
          <p:cNvSpPr txBox="1">
            <a:spLocks noChangeArrowheads="1"/>
          </p:cNvSpPr>
          <p:nvPr/>
        </p:nvSpPr>
        <p:spPr bwMode="auto">
          <a:xfrm>
            <a:off x="2668588" y="3336220"/>
            <a:ext cx="8445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Amino acid</a:t>
            </a:r>
          </a:p>
          <a:p>
            <a:r>
              <a:rPr lang="en-US" sz="1100" b="1"/>
              <a:t>catabolism</a:t>
            </a:r>
          </a:p>
        </p:txBody>
      </p:sp>
      <p:sp>
        <p:nvSpPr>
          <p:cNvPr id="19524" name="TextBox 211"/>
          <p:cNvSpPr txBox="1">
            <a:spLocks noChangeArrowheads="1"/>
          </p:cNvSpPr>
          <p:nvPr/>
        </p:nvSpPr>
        <p:spPr bwMode="auto">
          <a:xfrm>
            <a:off x="3263900" y="1529645"/>
            <a:ext cx="473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319CD7"/>
                </a:solidFill>
              </a:rPr>
              <a:t>H</a:t>
            </a:r>
            <a:r>
              <a:rPr lang="en-US" sz="1000" b="1" baseline="-25000"/>
              <a:t>2</a:t>
            </a:r>
            <a:r>
              <a:rPr lang="en-US" sz="1000" b="1"/>
              <a:t>CO</a:t>
            </a:r>
            <a:r>
              <a:rPr lang="en-US" sz="1000" b="1" baseline="-25000"/>
              <a:t>3</a:t>
            </a:r>
          </a:p>
        </p:txBody>
      </p:sp>
      <p:sp>
        <p:nvSpPr>
          <p:cNvPr id="19525" name="TextBox 212"/>
          <p:cNvSpPr txBox="1">
            <a:spLocks noChangeArrowheads="1"/>
          </p:cNvSpPr>
          <p:nvPr/>
        </p:nvSpPr>
        <p:spPr bwMode="auto">
          <a:xfrm>
            <a:off x="3594100" y="4396670"/>
            <a:ext cx="473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319CD7"/>
                </a:solidFill>
              </a:rPr>
              <a:t>H</a:t>
            </a:r>
            <a:r>
              <a:rPr lang="en-US" sz="1000" b="1" baseline="-25000"/>
              <a:t>2</a:t>
            </a:r>
            <a:r>
              <a:rPr lang="en-US" sz="1000" b="1"/>
              <a:t>CO</a:t>
            </a:r>
            <a:r>
              <a:rPr lang="en-US" sz="1000" b="1" baseline="-25000"/>
              <a:t>3</a:t>
            </a:r>
          </a:p>
        </p:txBody>
      </p:sp>
      <p:sp>
        <p:nvSpPr>
          <p:cNvPr id="19526" name="TextBox 213"/>
          <p:cNvSpPr txBox="1">
            <a:spLocks noChangeArrowheads="1"/>
          </p:cNvSpPr>
          <p:nvPr/>
        </p:nvSpPr>
        <p:spPr bwMode="auto">
          <a:xfrm>
            <a:off x="4192588" y="4134732"/>
            <a:ext cx="323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Na</a:t>
            </a:r>
            <a:r>
              <a:rPr lang="en-US" sz="1100" b="1" baseline="30000"/>
              <a:t>+</a:t>
            </a:r>
          </a:p>
        </p:txBody>
      </p:sp>
      <p:sp>
        <p:nvSpPr>
          <p:cNvPr id="19527" name="TextBox 218"/>
          <p:cNvSpPr txBox="1">
            <a:spLocks noChangeArrowheads="1"/>
          </p:cNvSpPr>
          <p:nvPr/>
        </p:nvSpPr>
        <p:spPr bwMode="auto">
          <a:xfrm>
            <a:off x="465138" y="240595"/>
            <a:ext cx="8207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Blood of</a:t>
            </a:r>
          </a:p>
          <a:p>
            <a:pPr algn="ctr"/>
            <a:r>
              <a:rPr lang="en-US" sz="1100" b="1"/>
              <a:t>peritubular</a:t>
            </a:r>
          </a:p>
          <a:p>
            <a:pPr algn="ctr"/>
            <a:r>
              <a:rPr lang="en-US" sz="1100" b="1"/>
              <a:t>capillary</a:t>
            </a:r>
          </a:p>
        </p:txBody>
      </p:sp>
      <p:sp>
        <p:nvSpPr>
          <p:cNvPr id="19528" name="TextBox 219"/>
          <p:cNvSpPr txBox="1">
            <a:spLocks noChangeArrowheads="1"/>
          </p:cNvSpPr>
          <p:nvPr/>
        </p:nvSpPr>
        <p:spPr bwMode="auto">
          <a:xfrm>
            <a:off x="2727325" y="421570"/>
            <a:ext cx="20066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/>
              <a:t>Renal tubule cells</a:t>
            </a:r>
          </a:p>
          <a:p>
            <a:pPr algn="ctr"/>
            <a:r>
              <a:rPr lang="fr-FR" sz="1100" b="1"/>
              <a:t>(proximal convoluted tubule)</a:t>
            </a:r>
            <a:endParaRPr lang="en-US" sz="1100" b="1"/>
          </a:p>
        </p:txBody>
      </p:sp>
      <p:sp>
        <p:nvSpPr>
          <p:cNvPr id="19529" name="TextBox 220"/>
          <p:cNvSpPr txBox="1">
            <a:spLocks noChangeArrowheads="1"/>
          </p:cNvSpPr>
          <p:nvPr/>
        </p:nvSpPr>
        <p:spPr bwMode="auto">
          <a:xfrm>
            <a:off x="6896100" y="599370"/>
            <a:ext cx="936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Tubular fluid</a:t>
            </a:r>
          </a:p>
        </p:txBody>
      </p:sp>
      <p:sp>
        <p:nvSpPr>
          <p:cNvPr id="19530" name="TextBox 221"/>
          <p:cNvSpPr txBox="1">
            <a:spLocks noChangeArrowheads="1"/>
          </p:cNvSpPr>
          <p:nvPr/>
        </p:nvSpPr>
        <p:spPr bwMode="auto">
          <a:xfrm>
            <a:off x="6769100" y="1678870"/>
            <a:ext cx="12969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Glomerular filtrate</a:t>
            </a:r>
          </a:p>
        </p:txBody>
      </p:sp>
      <p:sp>
        <p:nvSpPr>
          <p:cNvPr id="19531" name="TextBox 226"/>
          <p:cNvSpPr txBox="1">
            <a:spLocks noChangeArrowheads="1"/>
          </p:cNvSpPr>
          <p:nvPr/>
        </p:nvSpPr>
        <p:spPr bwMode="auto">
          <a:xfrm>
            <a:off x="6210300" y="2136070"/>
            <a:ext cx="984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319CD7"/>
                </a:solidFill>
              </a:rPr>
              <a:t>H</a:t>
            </a:r>
            <a:r>
              <a:rPr lang="en-US" sz="1100" b="1" baseline="30000"/>
              <a:t>+</a:t>
            </a:r>
            <a:r>
              <a:rPr lang="en-US" sz="1100" b="1"/>
              <a:t> + Na</a:t>
            </a:r>
            <a:r>
              <a:rPr lang="en-US" sz="1100" b="1" baseline="-25000"/>
              <a:t>2</a:t>
            </a:r>
            <a:r>
              <a:rPr lang="en-US" sz="1100" b="1"/>
              <a:t>HPO</a:t>
            </a:r>
            <a:r>
              <a:rPr lang="en-US" sz="1100" b="1" baseline="-25000"/>
              <a:t>4</a:t>
            </a:r>
          </a:p>
        </p:txBody>
      </p:sp>
      <p:sp>
        <p:nvSpPr>
          <p:cNvPr id="19532" name="TextBox 229"/>
          <p:cNvSpPr txBox="1">
            <a:spLocks noChangeArrowheads="1"/>
          </p:cNvSpPr>
          <p:nvPr/>
        </p:nvSpPr>
        <p:spPr bwMode="auto">
          <a:xfrm>
            <a:off x="6248400" y="2529770"/>
            <a:ext cx="10620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Na</a:t>
            </a:r>
            <a:r>
              <a:rPr lang="en-US" sz="1100" b="1" baseline="30000"/>
              <a:t>+</a:t>
            </a:r>
            <a:r>
              <a:rPr lang="en-US" sz="1100" b="1"/>
              <a:t> + Na</a:t>
            </a:r>
            <a:r>
              <a:rPr lang="en-US" sz="1100" b="1">
                <a:solidFill>
                  <a:srgbClr val="319CD7"/>
                </a:solidFill>
              </a:rPr>
              <a:t>H</a:t>
            </a:r>
            <a:r>
              <a:rPr lang="en-US" sz="1100" b="1" baseline="-25000"/>
              <a:t>2</a:t>
            </a:r>
            <a:r>
              <a:rPr lang="en-US" sz="1100" b="1"/>
              <a:t>PO</a:t>
            </a:r>
            <a:r>
              <a:rPr lang="en-US" sz="1100" b="1" baseline="-25000"/>
              <a:t>4</a:t>
            </a:r>
          </a:p>
        </p:txBody>
      </p:sp>
      <p:sp>
        <p:nvSpPr>
          <p:cNvPr id="19533" name="TextBox 231"/>
          <p:cNvSpPr txBox="1">
            <a:spLocks noChangeArrowheads="1"/>
          </p:cNvSpPr>
          <p:nvPr/>
        </p:nvSpPr>
        <p:spPr bwMode="auto">
          <a:xfrm>
            <a:off x="7042150" y="3875970"/>
            <a:ext cx="9890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319CD7"/>
                </a:solidFill>
              </a:rPr>
              <a:t>H</a:t>
            </a:r>
            <a:r>
              <a:rPr lang="en-US" sz="1100" b="1" baseline="30000"/>
              <a:t>+</a:t>
            </a:r>
            <a:r>
              <a:rPr lang="en-US" sz="1100" b="1"/>
              <a:t> + NH</a:t>
            </a:r>
            <a:r>
              <a:rPr lang="en-US" sz="1100" b="1" baseline="-25000"/>
              <a:t>3 </a:t>
            </a:r>
            <a:r>
              <a:rPr lang="en-US" sz="1100" b="1"/>
              <a:t>+ Cl</a:t>
            </a:r>
            <a:r>
              <a:rPr lang="en-US" sz="1100" b="1" baseline="30000"/>
              <a:t>–</a:t>
            </a:r>
          </a:p>
        </p:txBody>
      </p:sp>
      <p:sp>
        <p:nvSpPr>
          <p:cNvPr id="19534" name="TextBox 232"/>
          <p:cNvSpPr txBox="1">
            <a:spLocks noChangeArrowheads="1"/>
          </p:cNvSpPr>
          <p:nvPr/>
        </p:nvSpPr>
        <p:spPr bwMode="auto">
          <a:xfrm>
            <a:off x="7277100" y="4231570"/>
            <a:ext cx="484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</a:t>
            </a:r>
            <a:r>
              <a:rPr lang="en-US" sz="1100" b="1">
                <a:solidFill>
                  <a:srgbClr val="319CD7"/>
                </a:solidFill>
              </a:rPr>
              <a:t>H</a:t>
            </a:r>
            <a:r>
              <a:rPr lang="en-US" sz="1100" b="1" baseline="-25000"/>
              <a:t>4</a:t>
            </a:r>
            <a:r>
              <a:rPr lang="en-US" sz="1100" b="1"/>
              <a:t>Cl</a:t>
            </a:r>
          </a:p>
        </p:txBody>
      </p:sp>
      <p:sp>
        <p:nvSpPr>
          <p:cNvPr id="19535" name="Line 27"/>
          <p:cNvSpPr>
            <a:spLocks noChangeShapeType="1"/>
          </p:cNvSpPr>
          <p:nvPr/>
        </p:nvSpPr>
        <p:spPr bwMode="auto">
          <a:xfrm>
            <a:off x="3481388" y="1697920"/>
            <a:ext cx="1587" cy="1381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6" name="TextBox 200"/>
          <p:cNvSpPr txBox="1">
            <a:spLocks noChangeArrowheads="1"/>
          </p:cNvSpPr>
          <p:nvPr/>
        </p:nvSpPr>
        <p:spPr bwMode="auto">
          <a:xfrm>
            <a:off x="7035800" y="5069770"/>
            <a:ext cx="271463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172.16.3.215\data4\Graphics\Powerpoint\MH_DCM\MH_DCM-TEXTEDIT PROJECTS\SALADIN 7e\Processed files\chapt24\chapt24_textedit\jpg\sal03717_24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39688"/>
            <a:ext cx="71913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24.12</a:t>
            </a:r>
          </a:p>
        </p:txBody>
      </p:sp>
      <p:sp>
        <p:nvSpPr>
          <p:cNvPr id="20484" name="TextBox 41"/>
          <p:cNvSpPr txBox="1">
            <a:spLocks noChangeArrowheads="1"/>
          </p:cNvSpPr>
          <p:nvPr/>
        </p:nvSpPr>
        <p:spPr bwMode="auto">
          <a:xfrm>
            <a:off x="1328738" y="3481388"/>
            <a:ext cx="7683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CO</a:t>
            </a:r>
            <a:r>
              <a:rPr lang="en-US" b="1" baseline="-25000"/>
              <a:t>3</a:t>
            </a:r>
          </a:p>
        </p:txBody>
      </p:sp>
      <p:sp>
        <p:nvSpPr>
          <p:cNvPr id="20485" name="TextBox 42"/>
          <p:cNvSpPr txBox="1">
            <a:spLocks noChangeArrowheads="1"/>
          </p:cNvSpPr>
          <p:nvPr/>
        </p:nvSpPr>
        <p:spPr bwMode="auto">
          <a:xfrm>
            <a:off x="7221538" y="3481388"/>
            <a:ext cx="7683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HCO</a:t>
            </a:r>
            <a:r>
              <a:rPr lang="en-US" b="1" baseline="-25000"/>
              <a:t>3</a:t>
            </a:r>
            <a:r>
              <a:rPr lang="en-US" b="1" baseline="30000"/>
              <a:t>–</a:t>
            </a:r>
          </a:p>
        </p:txBody>
      </p:sp>
      <p:sp>
        <p:nvSpPr>
          <p:cNvPr id="20486" name="TextBox 57"/>
          <p:cNvSpPr txBox="1">
            <a:spLocks noChangeArrowheads="1"/>
          </p:cNvSpPr>
          <p:nvPr/>
        </p:nvSpPr>
        <p:spPr bwMode="auto">
          <a:xfrm>
            <a:off x="4467225" y="584200"/>
            <a:ext cx="3619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pH</a:t>
            </a:r>
          </a:p>
        </p:txBody>
      </p:sp>
      <p:sp>
        <p:nvSpPr>
          <p:cNvPr id="20487" name="TextBox 62"/>
          <p:cNvSpPr txBox="1">
            <a:spLocks noChangeArrowheads="1"/>
          </p:cNvSpPr>
          <p:nvPr/>
        </p:nvSpPr>
        <p:spPr bwMode="auto">
          <a:xfrm rot="-3306504">
            <a:off x="1838325" y="2319338"/>
            <a:ext cx="727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Death</a:t>
            </a:r>
          </a:p>
        </p:txBody>
      </p:sp>
      <p:sp>
        <p:nvSpPr>
          <p:cNvPr id="20488" name="TextBox 63"/>
          <p:cNvSpPr txBox="1">
            <a:spLocks noChangeArrowheads="1"/>
          </p:cNvSpPr>
          <p:nvPr/>
        </p:nvSpPr>
        <p:spPr bwMode="auto">
          <a:xfrm rot="-1835968">
            <a:off x="2709863" y="1455738"/>
            <a:ext cx="1044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Acidosis</a:t>
            </a:r>
          </a:p>
        </p:txBody>
      </p:sp>
      <p:sp>
        <p:nvSpPr>
          <p:cNvPr id="20489" name="TextBox 64"/>
          <p:cNvSpPr txBox="1">
            <a:spLocks noChangeArrowheads="1"/>
          </p:cNvSpPr>
          <p:nvPr/>
        </p:nvSpPr>
        <p:spPr bwMode="auto">
          <a:xfrm>
            <a:off x="4170363" y="1011238"/>
            <a:ext cx="879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Normal</a:t>
            </a:r>
          </a:p>
        </p:txBody>
      </p:sp>
      <p:sp>
        <p:nvSpPr>
          <p:cNvPr id="20490" name="TextBox 65"/>
          <p:cNvSpPr txBox="1">
            <a:spLocks noChangeArrowheads="1"/>
          </p:cNvSpPr>
          <p:nvPr/>
        </p:nvSpPr>
        <p:spPr bwMode="auto">
          <a:xfrm rot="1659454">
            <a:off x="5254625" y="1412875"/>
            <a:ext cx="1095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Alkalosis</a:t>
            </a:r>
          </a:p>
        </p:txBody>
      </p:sp>
      <p:sp>
        <p:nvSpPr>
          <p:cNvPr id="20491" name="TextBox 66"/>
          <p:cNvSpPr txBox="1">
            <a:spLocks noChangeArrowheads="1"/>
          </p:cNvSpPr>
          <p:nvPr/>
        </p:nvSpPr>
        <p:spPr bwMode="auto">
          <a:xfrm rot="3152310">
            <a:off x="6578600" y="2351088"/>
            <a:ext cx="727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Death</a:t>
            </a:r>
          </a:p>
        </p:txBody>
      </p:sp>
      <p:sp>
        <p:nvSpPr>
          <p:cNvPr id="20492" name="TextBox 67"/>
          <p:cNvSpPr txBox="1">
            <a:spLocks noChangeArrowheads="1"/>
          </p:cNvSpPr>
          <p:nvPr/>
        </p:nvSpPr>
        <p:spPr bwMode="auto">
          <a:xfrm rot="-2733003">
            <a:off x="2517775" y="2120900"/>
            <a:ext cx="409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6.8</a:t>
            </a:r>
          </a:p>
        </p:txBody>
      </p:sp>
      <p:sp>
        <p:nvSpPr>
          <p:cNvPr id="20493" name="TextBox 68"/>
          <p:cNvSpPr txBox="1">
            <a:spLocks noChangeArrowheads="1"/>
          </p:cNvSpPr>
          <p:nvPr/>
        </p:nvSpPr>
        <p:spPr bwMode="auto">
          <a:xfrm rot="-498887">
            <a:off x="3959225" y="1390650"/>
            <a:ext cx="536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7.35</a:t>
            </a:r>
          </a:p>
        </p:txBody>
      </p:sp>
      <p:sp>
        <p:nvSpPr>
          <p:cNvPr id="20494" name="TextBox 69"/>
          <p:cNvSpPr txBox="1">
            <a:spLocks noChangeArrowheads="1"/>
          </p:cNvSpPr>
          <p:nvPr/>
        </p:nvSpPr>
        <p:spPr bwMode="auto">
          <a:xfrm rot="434307">
            <a:off x="4738688" y="1404938"/>
            <a:ext cx="536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7.45</a:t>
            </a:r>
          </a:p>
        </p:txBody>
      </p:sp>
      <p:sp>
        <p:nvSpPr>
          <p:cNvPr id="20495" name="TextBox 70"/>
          <p:cNvSpPr txBox="1">
            <a:spLocks noChangeArrowheads="1"/>
          </p:cNvSpPr>
          <p:nvPr/>
        </p:nvSpPr>
        <p:spPr bwMode="auto">
          <a:xfrm rot="2449993">
            <a:off x="6164263" y="2073275"/>
            <a:ext cx="409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8.0</a:t>
            </a:r>
          </a:p>
        </p:txBody>
      </p:sp>
      <p:sp>
        <p:nvSpPr>
          <p:cNvPr id="20496" name="Rectangle 5"/>
          <p:cNvSpPr>
            <a:spLocks noChangeArrowheads="1"/>
          </p:cNvSpPr>
          <p:nvPr/>
        </p:nvSpPr>
        <p:spPr bwMode="auto">
          <a:xfrm>
            <a:off x="793750" y="333375"/>
            <a:ext cx="7556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4" descr="sal03717_24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3" y="396875"/>
            <a:ext cx="6734175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54"/>
          <p:cNvSpPr>
            <a:spLocks noChangeShapeType="1"/>
          </p:cNvSpPr>
          <p:nvPr/>
        </p:nvSpPr>
        <p:spPr bwMode="auto">
          <a:xfrm flipV="1">
            <a:off x="1427163" y="504825"/>
            <a:ext cx="1587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Line 55"/>
          <p:cNvSpPr>
            <a:spLocks noChangeShapeType="1"/>
          </p:cNvSpPr>
          <p:nvPr/>
        </p:nvSpPr>
        <p:spPr bwMode="auto">
          <a:xfrm flipV="1">
            <a:off x="2335213" y="523875"/>
            <a:ext cx="1587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Line 56"/>
          <p:cNvSpPr>
            <a:spLocks noChangeShapeType="1"/>
          </p:cNvSpPr>
          <p:nvPr/>
        </p:nvSpPr>
        <p:spPr bwMode="auto">
          <a:xfrm flipV="1">
            <a:off x="2982913" y="523875"/>
            <a:ext cx="1587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57"/>
          <p:cNvSpPr>
            <a:spLocks noChangeShapeType="1"/>
          </p:cNvSpPr>
          <p:nvPr/>
        </p:nvSpPr>
        <p:spPr bwMode="auto">
          <a:xfrm flipV="1">
            <a:off x="2492375" y="3860800"/>
            <a:ext cx="1588" cy="387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58"/>
          <p:cNvSpPr>
            <a:spLocks noChangeShapeType="1"/>
          </p:cNvSpPr>
          <p:nvPr/>
        </p:nvSpPr>
        <p:spPr bwMode="auto">
          <a:xfrm flipV="1">
            <a:off x="1524000" y="3854450"/>
            <a:ext cx="1588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Line 59"/>
          <p:cNvSpPr>
            <a:spLocks noChangeShapeType="1"/>
          </p:cNvSpPr>
          <p:nvPr/>
        </p:nvSpPr>
        <p:spPr bwMode="auto">
          <a:xfrm flipV="1">
            <a:off x="2998788" y="3863975"/>
            <a:ext cx="1587" cy="409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24.13</a:t>
            </a:r>
          </a:p>
        </p:txBody>
      </p:sp>
      <p:sp>
        <p:nvSpPr>
          <p:cNvPr id="21514" name="Rectangle 5"/>
          <p:cNvSpPr>
            <a:spLocks noChangeArrowheads="1"/>
          </p:cNvSpPr>
          <p:nvPr/>
        </p:nvSpPr>
        <p:spPr bwMode="auto">
          <a:xfrm>
            <a:off x="1828800" y="60325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3405188" y="3375025"/>
            <a:ext cx="7747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Freeform 11"/>
          <p:cNvSpPr>
            <a:spLocks/>
          </p:cNvSpPr>
          <p:nvPr/>
        </p:nvSpPr>
        <p:spPr bwMode="auto">
          <a:xfrm>
            <a:off x="4144963" y="3324225"/>
            <a:ext cx="117475" cy="98425"/>
          </a:xfrm>
          <a:custGeom>
            <a:avLst/>
            <a:gdLst>
              <a:gd name="T0" fmla="*/ 2147483647 w 74"/>
              <a:gd name="T1" fmla="*/ 2147483647 h 62"/>
              <a:gd name="T2" fmla="*/ 0 w 74"/>
              <a:gd name="T3" fmla="*/ 2147483647 h 62"/>
              <a:gd name="T4" fmla="*/ 2147483647 w 74"/>
              <a:gd name="T5" fmla="*/ 2147483647 h 62"/>
              <a:gd name="T6" fmla="*/ 0 w 74"/>
              <a:gd name="T7" fmla="*/ 0 h 62"/>
              <a:gd name="T8" fmla="*/ 2147483647 w 74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62"/>
              <a:gd name="T17" fmla="*/ 74 w 74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62">
                <a:moveTo>
                  <a:pt x="74" y="32"/>
                </a:moveTo>
                <a:lnTo>
                  <a:pt x="0" y="62"/>
                </a:lnTo>
                <a:lnTo>
                  <a:pt x="18" y="32"/>
                </a:lnTo>
                <a:lnTo>
                  <a:pt x="0" y="0"/>
                </a:lnTo>
                <a:lnTo>
                  <a:pt x="74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1728788" y="781050"/>
            <a:ext cx="238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Freeform 13"/>
          <p:cNvSpPr>
            <a:spLocks/>
          </p:cNvSpPr>
          <p:nvPr/>
        </p:nvSpPr>
        <p:spPr bwMode="auto">
          <a:xfrm>
            <a:off x="1947863" y="755650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14"/>
          <p:cNvSpPr>
            <a:spLocks noChangeShapeType="1"/>
          </p:cNvSpPr>
          <p:nvPr/>
        </p:nvSpPr>
        <p:spPr bwMode="auto">
          <a:xfrm>
            <a:off x="1566863" y="1374775"/>
            <a:ext cx="2000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Freeform 15"/>
          <p:cNvSpPr>
            <a:spLocks/>
          </p:cNvSpPr>
          <p:nvPr/>
        </p:nvSpPr>
        <p:spPr bwMode="auto">
          <a:xfrm>
            <a:off x="1747838" y="1349375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>
            <a:off x="1792288" y="1555750"/>
            <a:ext cx="304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Freeform 17"/>
          <p:cNvSpPr>
            <a:spLocks/>
          </p:cNvSpPr>
          <p:nvPr/>
        </p:nvSpPr>
        <p:spPr bwMode="auto">
          <a:xfrm>
            <a:off x="2081213" y="1530350"/>
            <a:ext cx="60325" cy="50800"/>
          </a:xfrm>
          <a:custGeom>
            <a:avLst/>
            <a:gdLst>
              <a:gd name="T0" fmla="*/ 2147483647 w 38"/>
              <a:gd name="T1" fmla="*/ 2147483647 h 32"/>
              <a:gd name="T2" fmla="*/ 0 w 38"/>
              <a:gd name="T3" fmla="*/ 2147483647 h 32"/>
              <a:gd name="T4" fmla="*/ 2147483647 w 38"/>
              <a:gd name="T5" fmla="*/ 2147483647 h 32"/>
              <a:gd name="T6" fmla="*/ 0 w 38"/>
              <a:gd name="T7" fmla="*/ 0 h 32"/>
              <a:gd name="T8" fmla="*/ 2147483647 w 38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2"/>
              <a:gd name="T17" fmla="*/ 38 w 38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2">
                <a:moveTo>
                  <a:pt x="38" y="16"/>
                </a:moveTo>
                <a:lnTo>
                  <a:pt x="0" y="32"/>
                </a:lnTo>
                <a:lnTo>
                  <a:pt x="8" y="16"/>
                </a:lnTo>
                <a:lnTo>
                  <a:pt x="0" y="0"/>
                </a:lnTo>
                <a:lnTo>
                  <a:pt x="3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18"/>
          <p:cNvSpPr>
            <a:spLocks noChangeShapeType="1"/>
          </p:cNvSpPr>
          <p:nvPr/>
        </p:nvSpPr>
        <p:spPr bwMode="auto">
          <a:xfrm>
            <a:off x="2032000" y="4092575"/>
            <a:ext cx="3079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Freeform 19"/>
          <p:cNvSpPr>
            <a:spLocks/>
          </p:cNvSpPr>
          <p:nvPr/>
        </p:nvSpPr>
        <p:spPr bwMode="auto">
          <a:xfrm>
            <a:off x="2320925" y="4067175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>
            <a:off x="1784350" y="4322763"/>
            <a:ext cx="269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Freeform 21"/>
          <p:cNvSpPr>
            <a:spLocks/>
          </p:cNvSpPr>
          <p:nvPr/>
        </p:nvSpPr>
        <p:spPr bwMode="auto">
          <a:xfrm>
            <a:off x="2035175" y="4297363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>
            <a:off x="1801813" y="4683125"/>
            <a:ext cx="152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Freeform 23"/>
          <p:cNvSpPr>
            <a:spLocks/>
          </p:cNvSpPr>
          <p:nvPr/>
        </p:nvSpPr>
        <p:spPr bwMode="auto">
          <a:xfrm>
            <a:off x="1935163" y="4657725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Line 24"/>
          <p:cNvSpPr>
            <a:spLocks noChangeShapeType="1"/>
          </p:cNvSpPr>
          <p:nvPr/>
        </p:nvSpPr>
        <p:spPr bwMode="auto">
          <a:xfrm>
            <a:off x="1789113" y="4991100"/>
            <a:ext cx="3079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Freeform 25"/>
          <p:cNvSpPr>
            <a:spLocks/>
          </p:cNvSpPr>
          <p:nvPr/>
        </p:nvSpPr>
        <p:spPr bwMode="auto">
          <a:xfrm>
            <a:off x="2078038" y="4965700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1" name="Line 26"/>
          <p:cNvSpPr>
            <a:spLocks noChangeShapeType="1"/>
          </p:cNvSpPr>
          <p:nvPr/>
        </p:nvSpPr>
        <p:spPr bwMode="auto">
          <a:xfrm>
            <a:off x="1798638" y="5349875"/>
            <a:ext cx="1397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2" name="Freeform 27"/>
          <p:cNvSpPr>
            <a:spLocks/>
          </p:cNvSpPr>
          <p:nvPr/>
        </p:nvSpPr>
        <p:spPr bwMode="auto">
          <a:xfrm>
            <a:off x="1922463" y="5324475"/>
            <a:ext cx="60325" cy="50800"/>
          </a:xfrm>
          <a:custGeom>
            <a:avLst/>
            <a:gdLst>
              <a:gd name="T0" fmla="*/ 2147483647 w 38"/>
              <a:gd name="T1" fmla="*/ 2147483647 h 32"/>
              <a:gd name="T2" fmla="*/ 0 w 38"/>
              <a:gd name="T3" fmla="*/ 2147483647 h 32"/>
              <a:gd name="T4" fmla="*/ 2147483647 w 38"/>
              <a:gd name="T5" fmla="*/ 2147483647 h 32"/>
              <a:gd name="T6" fmla="*/ 0 w 38"/>
              <a:gd name="T7" fmla="*/ 0 h 32"/>
              <a:gd name="T8" fmla="*/ 2147483647 w 38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2"/>
              <a:gd name="T17" fmla="*/ 38 w 38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2">
                <a:moveTo>
                  <a:pt x="38" y="16"/>
                </a:moveTo>
                <a:lnTo>
                  <a:pt x="0" y="32"/>
                </a:lnTo>
                <a:lnTo>
                  <a:pt x="8" y="16"/>
                </a:lnTo>
                <a:lnTo>
                  <a:pt x="0" y="0"/>
                </a:lnTo>
                <a:lnTo>
                  <a:pt x="3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3" name="Line 28"/>
          <p:cNvSpPr>
            <a:spLocks noChangeShapeType="1"/>
          </p:cNvSpPr>
          <p:nvPr/>
        </p:nvSpPr>
        <p:spPr bwMode="auto">
          <a:xfrm>
            <a:off x="3876675" y="5294313"/>
            <a:ext cx="3079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4" name="Freeform 29"/>
          <p:cNvSpPr>
            <a:spLocks/>
          </p:cNvSpPr>
          <p:nvPr/>
        </p:nvSpPr>
        <p:spPr bwMode="auto">
          <a:xfrm>
            <a:off x="4165600" y="5268913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5" name="Freeform 30"/>
          <p:cNvSpPr>
            <a:spLocks/>
          </p:cNvSpPr>
          <p:nvPr/>
        </p:nvSpPr>
        <p:spPr bwMode="auto">
          <a:xfrm>
            <a:off x="3814763" y="4911725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6" name="Line 31"/>
          <p:cNvSpPr>
            <a:spLocks noChangeShapeType="1"/>
          </p:cNvSpPr>
          <p:nvPr/>
        </p:nvSpPr>
        <p:spPr bwMode="auto">
          <a:xfrm>
            <a:off x="3825875" y="4641850"/>
            <a:ext cx="149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7" name="Freeform 32"/>
          <p:cNvSpPr>
            <a:spLocks/>
          </p:cNvSpPr>
          <p:nvPr/>
        </p:nvSpPr>
        <p:spPr bwMode="auto">
          <a:xfrm>
            <a:off x="3956050" y="4616450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8" name="Line 33"/>
          <p:cNvSpPr>
            <a:spLocks noChangeShapeType="1"/>
          </p:cNvSpPr>
          <p:nvPr/>
        </p:nvSpPr>
        <p:spPr bwMode="auto">
          <a:xfrm>
            <a:off x="3308350" y="5216525"/>
            <a:ext cx="149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9" name="Freeform 34"/>
          <p:cNvSpPr>
            <a:spLocks/>
          </p:cNvSpPr>
          <p:nvPr/>
        </p:nvSpPr>
        <p:spPr bwMode="auto">
          <a:xfrm>
            <a:off x="3438525" y="5191125"/>
            <a:ext cx="60325" cy="50800"/>
          </a:xfrm>
          <a:custGeom>
            <a:avLst/>
            <a:gdLst>
              <a:gd name="T0" fmla="*/ 2147483647 w 38"/>
              <a:gd name="T1" fmla="*/ 2147483647 h 32"/>
              <a:gd name="T2" fmla="*/ 0 w 38"/>
              <a:gd name="T3" fmla="*/ 2147483647 h 32"/>
              <a:gd name="T4" fmla="*/ 2147483647 w 38"/>
              <a:gd name="T5" fmla="*/ 2147483647 h 32"/>
              <a:gd name="T6" fmla="*/ 0 w 38"/>
              <a:gd name="T7" fmla="*/ 0 h 32"/>
              <a:gd name="T8" fmla="*/ 2147483647 w 38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2"/>
              <a:gd name="T17" fmla="*/ 38 w 38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2">
                <a:moveTo>
                  <a:pt x="38" y="16"/>
                </a:moveTo>
                <a:lnTo>
                  <a:pt x="0" y="32"/>
                </a:lnTo>
                <a:lnTo>
                  <a:pt x="8" y="16"/>
                </a:lnTo>
                <a:lnTo>
                  <a:pt x="0" y="0"/>
                </a:lnTo>
                <a:lnTo>
                  <a:pt x="3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0" name="Line 35"/>
          <p:cNvSpPr>
            <a:spLocks noChangeShapeType="1"/>
          </p:cNvSpPr>
          <p:nvPr/>
        </p:nvSpPr>
        <p:spPr bwMode="auto">
          <a:xfrm>
            <a:off x="1592263" y="1797050"/>
            <a:ext cx="149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1" name="Freeform 36"/>
          <p:cNvSpPr>
            <a:spLocks/>
          </p:cNvSpPr>
          <p:nvPr/>
        </p:nvSpPr>
        <p:spPr bwMode="auto">
          <a:xfrm>
            <a:off x="1722438" y="1771650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2" name="Line 37"/>
          <p:cNvSpPr>
            <a:spLocks noChangeShapeType="1"/>
          </p:cNvSpPr>
          <p:nvPr/>
        </p:nvSpPr>
        <p:spPr bwMode="auto">
          <a:xfrm>
            <a:off x="3475038" y="2098675"/>
            <a:ext cx="149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3" name="Freeform 38"/>
          <p:cNvSpPr>
            <a:spLocks/>
          </p:cNvSpPr>
          <p:nvPr/>
        </p:nvSpPr>
        <p:spPr bwMode="auto">
          <a:xfrm>
            <a:off x="3608388" y="2073275"/>
            <a:ext cx="60325" cy="50800"/>
          </a:xfrm>
          <a:custGeom>
            <a:avLst/>
            <a:gdLst>
              <a:gd name="T0" fmla="*/ 2147483647 w 38"/>
              <a:gd name="T1" fmla="*/ 2147483647 h 32"/>
              <a:gd name="T2" fmla="*/ 0 w 38"/>
              <a:gd name="T3" fmla="*/ 2147483647 h 32"/>
              <a:gd name="T4" fmla="*/ 2147483647 w 38"/>
              <a:gd name="T5" fmla="*/ 2147483647 h 32"/>
              <a:gd name="T6" fmla="*/ 0 w 38"/>
              <a:gd name="T7" fmla="*/ 0 h 32"/>
              <a:gd name="T8" fmla="*/ 2147483647 w 38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2"/>
              <a:gd name="T17" fmla="*/ 38 w 38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2">
                <a:moveTo>
                  <a:pt x="38" y="16"/>
                </a:moveTo>
                <a:lnTo>
                  <a:pt x="0" y="32"/>
                </a:lnTo>
                <a:lnTo>
                  <a:pt x="8" y="16"/>
                </a:lnTo>
                <a:lnTo>
                  <a:pt x="0" y="0"/>
                </a:lnTo>
                <a:lnTo>
                  <a:pt x="3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4" name="Line 39"/>
          <p:cNvSpPr>
            <a:spLocks noChangeShapeType="1"/>
          </p:cNvSpPr>
          <p:nvPr/>
        </p:nvSpPr>
        <p:spPr bwMode="auto">
          <a:xfrm>
            <a:off x="3716338" y="1781175"/>
            <a:ext cx="149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5" name="Freeform 40"/>
          <p:cNvSpPr>
            <a:spLocks/>
          </p:cNvSpPr>
          <p:nvPr/>
        </p:nvSpPr>
        <p:spPr bwMode="auto">
          <a:xfrm>
            <a:off x="3846513" y="1755775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6" name="Line 41"/>
          <p:cNvSpPr>
            <a:spLocks noChangeShapeType="1"/>
          </p:cNvSpPr>
          <p:nvPr/>
        </p:nvSpPr>
        <p:spPr bwMode="auto">
          <a:xfrm>
            <a:off x="3767138" y="1447800"/>
            <a:ext cx="149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7" name="Freeform 42"/>
          <p:cNvSpPr>
            <a:spLocks/>
          </p:cNvSpPr>
          <p:nvPr/>
        </p:nvSpPr>
        <p:spPr bwMode="auto">
          <a:xfrm>
            <a:off x="3897313" y="1422400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8" name="Line 43"/>
          <p:cNvSpPr>
            <a:spLocks noChangeShapeType="1"/>
          </p:cNvSpPr>
          <p:nvPr/>
        </p:nvSpPr>
        <p:spPr bwMode="auto">
          <a:xfrm>
            <a:off x="3998913" y="1231900"/>
            <a:ext cx="149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9" name="Freeform 44"/>
          <p:cNvSpPr>
            <a:spLocks/>
          </p:cNvSpPr>
          <p:nvPr/>
        </p:nvSpPr>
        <p:spPr bwMode="auto">
          <a:xfrm>
            <a:off x="4132263" y="1206500"/>
            <a:ext cx="60325" cy="50800"/>
          </a:xfrm>
          <a:custGeom>
            <a:avLst/>
            <a:gdLst>
              <a:gd name="T0" fmla="*/ 2147483647 w 38"/>
              <a:gd name="T1" fmla="*/ 2147483647 h 32"/>
              <a:gd name="T2" fmla="*/ 0 w 38"/>
              <a:gd name="T3" fmla="*/ 2147483647 h 32"/>
              <a:gd name="T4" fmla="*/ 2147483647 w 38"/>
              <a:gd name="T5" fmla="*/ 2147483647 h 32"/>
              <a:gd name="T6" fmla="*/ 0 w 38"/>
              <a:gd name="T7" fmla="*/ 0 h 32"/>
              <a:gd name="T8" fmla="*/ 2147483647 w 38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2"/>
              <a:gd name="T17" fmla="*/ 38 w 38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2">
                <a:moveTo>
                  <a:pt x="38" y="16"/>
                </a:moveTo>
                <a:lnTo>
                  <a:pt x="0" y="32"/>
                </a:lnTo>
                <a:lnTo>
                  <a:pt x="8" y="16"/>
                </a:lnTo>
                <a:lnTo>
                  <a:pt x="0" y="0"/>
                </a:lnTo>
                <a:lnTo>
                  <a:pt x="3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0" name="Line 45"/>
          <p:cNvSpPr>
            <a:spLocks noChangeShapeType="1"/>
          </p:cNvSpPr>
          <p:nvPr/>
        </p:nvSpPr>
        <p:spPr bwMode="auto">
          <a:xfrm>
            <a:off x="1516063" y="2041525"/>
            <a:ext cx="238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1" name="Freeform 46"/>
          <p:cNvSpPr>
            <a:spLocks/>
          </p:cNvSpPr>
          <p:nvPr/>
        </p:nvSpPr>
        <p:spPr bwMode="auto">
          <a:xfrm>
            <a:off x="1735138" y="2016125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0 w 40"/>
              <a:gd name="T7" fmla="*/ 0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16"/>
                </a:moveTo>
                <a:lnTo>
                  <a:pt x="0" y="32"/>
                </a:lnTo>
                <a:lnTo>
                  <a:pt x="10" y="16"/>
                </a:lnTo>
                <a:lnTo>
                  <a:pt x="0" y="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2" name="Line 47"/>
          <p:cNvSpPr>
            <a:spLocks noChangeShapeType="1"/>
          </p:cNvSpPr>
          <p:nvPr/>
        </p:nvSpPr>
        <p:spPr bwMode="auto">
          <a:xfrm>
            <a:off x="5173663" y="3375025"/>
            <a:ext cx="5905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3" name="Freeform 48"/>
          <p:cNvSpPr>
            <a:spLocks/>
          </p:cNvSpPr>
          <p:nvPr/>
        </p:nvSpPr>
        <p:spPr bwMode="auto">
          <a:xfrm>
            <a:off x="5729288" y="3324225"/>
            <a:ext cx="117475" cy="98425"/>
          </a:xfrm>
          <a:custGeom>
            <a:avLst/>
            <a:gdLst>
              <a:gd name="T0" fmla="*/ 2147483647 w 74"/>
              <a:gd name="T1" fmla="*/ 2147483647 h 62"/>
              <a:gd name="T2" fmla="*/ 0 w 74"/>
              <a:gd name="T3" fmla="*/ 2147483647 h 62"/>
              <a:gd name="T4" fmla="*/ 2147483647 w 74"/>
              <a:gd name="T5" fmla="*/ 2147483647 h 62"/>
              <a:gd name="T6" fmla="*/ 0 w 74"/>
              <a:gd name="T7" fmla="*/ 0 h 62"/>
              <a:gd name="T8" fmla="*/ 2147483647 w 74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62"/>
              <a:gd name="T17" fmla="*/ 74 w 74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62">
                <a:moveTo>
                  <a:pt x="74" y="32"/>
                </a:moveTo>
                <a:lnTo>
                  <a:pt x="0" y="62"/>
                </a:lnTo>
                <a:lnTo>
                  <a:pt x="18" y="32"/>
                </a:lnTo>
                <a:lnTo>
                  <a:pt x="0" y="0"/>
                </a:lnTo>
                <a:lnTo>
                  <a:pt x="74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4" name="Line 49"/>
          <p:cNvSpPr>
            <a:spLocks noChangeShapeType="1"/>
          </p:cNvSpPr>
          <p:nvPr/>
        </p:nvSpPr>
        <p:spPr bwMode="auto">
          <a:xfrm>
            <a:off x="5214938" y="6702425"/>
            <a:ext cx="730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5" name="Freeform 50"/>
          <p:cNvSpPr>
            <a:spLocks/>
          </p:cNvSpPr>
          <p:nvPr/>
        </p:nvSpPr>
        <p:spPr bwMode="auto">
          <a:xfrm>
            <a:off x="5910263" y="6651625"/>
            <a:ext cx="117475" cy="98425"/>
          </a:xfrm>
          <a:custGeom>
            <a:avLst/>
            <a:gdLst>
              <a:gd name="T0" fmla="*/ 2147483647 w 74"/>
              <a:gd name="T1" fmla="*/ 2147483647 h 62"/>
              <a:gd name="T2" fmla="*/ 0 w 74"/>
              <a:gd name="T3" fmla="*/ 2147483647 h 62"/>
              <a:gd name="T4" fmla="*/ 2147483647 w 74"/>
              <a:gd name="T5" fmla="*/ 2147483647 h 62"/>
              <a:gd name="T6" fmla="*/ 0 w 74"/>
              <a:gd name="T7" fmla="*/ 0 h 62"/>
              <a:gd name="T8" fmla="*/ 2147483647 w 74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62"/>
              <a:gd name="T17" fmla="*/ 74 w 74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62">
                <a:moveTo>
                  <a:pt x="74" y="32"/>
                </a:moveTo>
                <a:lnTo>
                  <a:pt x="0" y="62"/>
                </a:lnTo>
                <a:lnTo>
                  <a:pt x="18" y="32"/>
                </a:lnTo>
                <a:lnTo>
                  <a:pt x="0" y="0"/>
                </a:lnTo>
                <a:lnTo>
                  <a:pt x="74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6" name="Line 51"/>
          <p:cNvSpPr>
            <a:spLocks noChangeShapeType="1"/>
          </p:cNvSpPr>
          <p:nvPr/>
        </p:nvSpPr>
        <p:spPr bwMode="auto">
          <a:xfrm>
            <a:off x="3379788" y="6702425"/>
            <a:ext cx="7778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7" name="Freeform 52"/>
          <p:cNvSpPr>
            <a:spLocks/>
          </p:cNvSpPr>
          <p:nvPr/>
        </p:nvSpPr>
        <p:spPr bwMode="auto">
          <a:xfrm>
            <a:off x="4122738" y="6651625"/>
            <a:ext cx="117475" cy="98425"/>
          </a:xfrm>
          <a:custGeom>
            <a:avLst/>
            <a:gdLst>
              <a:gd name="T0" fmla="*/ 2147483647 w 74"/>
              <a:gd name="T1" fmla="*/ 2147483647 h 62"/>
              <a:gd name="T2" fmla="*/ 0 w 74"/>
              <a:gd name="T3" fmla="*/ 2147483647 h 62"/>
              <a:gd name="T4" fmla="*/ 2147483647 w 74"/>
              <a:gd name="T5" fmla="*/ 2147483647 h 62"/>
              <a:gd name="T6" fmla="*/ 0 w 74"/>
              <a:gd name="T7" fmla="*/ 0 h 62"/>
              <a:gd name="T8" fmla="*/ 2147483647 w 74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62"/>
              <a:gd name="T17" fmla="*/ 74 w 74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62">
                <a:moveTo>
                  <a:pt x="74" y="32"/>
                </a:moveTo>
                <a:lnTo>
                  <a:pt x="0" y="62"/>
                </a:lnTo>
                <a:lnTo>
                  <a:pt x="18" y="32"/>
                </a:lnTo>
                <a:lnTo>
                  <a:pt x="0" y="0"/>
                </a:lnTo>
                <a:lnTo>
                  <a:pt x="74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8" name="Freeform 53"/>
          <p:cNvSpPr>
            <a:spLocks/>
          </p:cNvSpPr>
          <p:nvPr/>
        </p:nvSpPr>
        <p:spPr bwMode="auto">
          <a:xfrm>
            <a:off x="3605213" y="4937125"/>
            <a:ext cx="225425" cy="79375"/>
          </a:xfrm>
          <a:custGeom>
            <a:avLst/>
            <a:gdLst>
              <a:gd name="T0" fmla="*/ 0 w 142"/>
              <a:gd name="T1" fmla="*/ 2147483647 h 50"/>
              <a:gd name="T2" fmla="*/ 0 w 142"/>
              <a:gd name="T3" fmla="*/ 2147483647 h 50"/>
              <a:gd name="T4" fmla="*/ 0 w 142"/>
              <a:gd name="T5" fmla="*/ 2147483647 h 50"/>
              <a:gd name="T6" fmla="*/ 0 w 142"/>
              <a:gd name="T7" fmla="*/ 2147483647 h 50"/>
              <a:gd name="T8" fmla="*/ 2147483647 w 142"/>
              <a:gd name="T9" fmla="*/ 2147483647 h 50"/>
              <a:gd name="T10" fmla="*/ 2147483647 w 142"/>
              <a:gd name="T11" fmla="*/ 2147483647 h 50"/>
              <a:gd name="T12" fmla="*/ 2147483647 w 142"/>
              <a:gd name="T13" fmla="*/ 2147483647 h 50"/>
              <a:gd name="T14" fmla="*/ 2147483647 w 142"/>
              <a:gd name="T15" fmla="*/ 0 h 50"/>
              <a:gd name="T16" fmla="*/ 2147483647 w 142"/>
              <a:gd name="T17" fmla="*/ 0 h 50"/>
              <a:gd name="T18" fmla="*/ 2147483647 w 142"/>
              <a:gd name="T19" fmla="*/ 0 h 50"/>
              <a:gd name="T20" fmla="*/ 2147483647 w 142"/>
              <a:gd name="T21" fmla="*/ 0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2"/>
              <a:gd name="T34" fmla="*/ 0 h 50"/>
              <a:gd name="T35" fmla="*/ 142 w 142"/>
              <a:gd name="T36" fmla="*/ 50 h 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2" h="50">
                <a:moveTo>
                  <a:pt x="0" y="50"/>
                </a:moveTo>
                <a:lnTo>
                  <a:pt x="0" y="14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0" y="2"/>
                </a:lnTo>
                <a:lnTo>
                  <a:pt x="14" y="0"/>
                </a:lnTo>
                <a:lnTo>
                  <a:pt x="22" y="0"/>
                </a:lnTo>
                <a:lnTo>
                  <a:pt x="1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9" name="Text Box 91"/>
          <p:cNvSpPr txBox="1">
            <a:spLocks noChangeArrowheads="1"/>
          </p:cNvSpPr>
          <p:nvPr/>
        </p:nvSpPr>
        <p:spPr bwMode="auto">
          <a:xfrm>
            <a:off x="1358900" y="314325"/>
            <a:ext cx="307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H+</a:t>
            </a:r>
          </a:p>
        </p:txBody>
      </p:sp>
      <p:sp>
        <p:nvSpPr>
          <p:cNvPr id="21560" name="Text Box 92"/>
          <p:cNvSpPr txBox="1">
            <a:spLocks noChangeArrowheads="1"/>
          </p:cNvSpPr>
          <p:nvPr/>
        </p:nvSpPr>
        <p:spPr bwMode="auto">
          <a:xfrm>
            <a:off x="2260600" y="330200"/>
            <a:ext cx="307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K+</a:t>
            </a:r>
          </a:p>
        </p:txBody>
      </p:sp>
      <p:sp>
        <p:nvSpPr>
          <p:cNvPr id="21561" name="Text Box 93"/>
          <p:cNvSpPr txBox="1">
            <a:spLocks noChangeArrowheads="1"/>
          </p:cNvSpPr>
          <p:nvPr/>
        </p:nvSpPr>
        <p:spPr bwMode="auto">
          <a:xfrm>
            <a:off x="2768600" y="314325"/>
            <a:ext cx="6619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Protein</a:t>
            </a:r>
          </a:p>
        </p:txBody>
      </p:sp>
      <p:sp>
        <p:nvSpPr>
          <p:cNvPr id="21562" name="Text Box 95"/>
          <p:cNvSpPr txBox="1">
            <a:spLocks noChangeArrowheads="1"/>
          </p:cNvSpPr>
          <p:nvPr/>
        </p:nvSpPr>
        <p:spPr bwMode="auto">
          <a:xfrm>
            <a:off x="2387600" y="3263900"/>
            <a:ext cx="10318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(a) Acidosis</a:t>
            </a:r>
          </a:p>
        </p:txBody>
      </p:sp>
      <p:sp>
        <p:nvSpPr>
          <p:cNvPr id="21563" name="Text Box 96"/>
          <p:cNvSpPr txBox="1">
            <a:spLocks noChangeArrowheads="1"/>
          </p:cNvSpPr>
          <p:nvPr/>
        </p:nvSpPr>
        <p:spPr bwMode="auto">
          <a:xfrm>
            <a:off x="4318000" y="3276600"/>
            <a:ext cx="876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leading to</a:t>
            </a:r>
          </a:p>
        </p:txBody>
      </p:sp>
      <p:sp>
        <p:nvSpPr>
          <p:cNvPr id="21564" name="Text Box 97"/>
          <p:cNvSpPr txBox="1">
            <a:spLocks noChangeArrowheads="1"/>
          </p:cNvSpPr>
          <p:nvPr/>
        </p:nvSpPr>
        <p:spPr bwMode="auto">
          <a:xfrm>
            <a:off x="5886450" y="3263900"/>
            <a:ext cx="11668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Hyperkalemia</a:t>
            </a:r>
          </a:p>
        </p:txBody>
      </p:sp>
      <p:sp>
        <p:nvSpPr>
          <p:cNvPr id="21565" name="Text Box 98"/>
          <p:cNvSpPr txBox="1">
            <a:spLocks noChangeArrowheads="1"/>
          </p:cNvSpPr>
          <p:nvPr/>
        </p:nvSpPr>
        <p:spPr bwMode="auto">
          <a:xfrm>
            <a:off x="1454150" y="3656013"/>
            <a:ext cx="307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K+</a:t>
            </a:r>
          </a:p>
        </p:txBody>
      </p:sp>
      <p:sp>
        <p:nvSpPr>
          <p:cNvPr id="21566" name="Text Box 99"/>
          <p:cNvSpPr txBox="1">
            <a:spLocks noChangeArrowheads="1"/>
          </p:cNvSpPr>
          <p:nvPr/>
        </p:nvSpPr>
        <p:spPr bwMode="auto">
          <a:xfrm>
            <a:off x="2433638" y="3657600"/>
            <a:ext cx="307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H+</a:t>
            </a:r>
          </a:p>
        </p:txBody>
      </p:sp>
      <p:sp>
        <p:nvSpPr>
          <p:cNvPr id="21567" name="Text Box 100"/>
          <p:cNvSpPr txBox="1">
            <a:spLocks noChangeArrowheads="1"/>
          </p:cNvSpPr>
          <p:nvPr/>
        </p:nvSpPr>
        <p:spPr bwMode="auto">
          <a:xfrm>
            <a:off x="2765425" y="3670300"/>
            <a:ext cx="6619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Protein</a:t>
            </a:r>
          </a:p>
        </p:txBody>
      </p:sp>
      <p:sp>
        <p:nvSpPr>
          <p:cNvPr id="21568" name="Text Box 101"/>
          <p:cNvSpPr txBox="1">
            <a:spLocks noChangeArrowheads="1"/>
          </p:cNvSpPr>
          <p:nvPr/>
        </p:nvSpPr>
        <p:spPr bwMode="auto">
          <a:xfrm>
            <a:off x="2374900" y="6591300"/>
            <a:ext cx="10779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(b) Alkalosis</a:t>
            </a:r>
          </a:p>
        </p:txBody>
      </p:sp>
      <p:sp>
        <p:nvSpPr>
          <p:cNvPr id="21569" name="Text Box 102"/>
          <p:cNvSpPr txBox="1">
            <a:spLocks noChangeArrowheads="1"/>
          </p:cNvSpPr>
          <p:nvPr/>
        </p:nvSpPr>
        <p:spPr bwMode="auto">
          <a:xfrm>
            <a:off x="6084888" y="6591300"/>
            <a:ext cx="1112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Hypokalemia</a:t>
            </a:r>
          </a:p>
        </p:txBody>
      </p:sp>
      <p:sp>
        <p:nvSpPr>
          <p:cNvPr id="21570" name="Text Box 103"/>
          <p:cNvSpPr txBox="1">
            <a:spLocks noChangeArrowheads="1"/>
          </p:cNvSpPr>
          <p:nvPr/>
        </p:nvSpPr>
        <p:spPr bwMode="auto">
          <a:xfrm>
            <a:off x="4333875" y="6604000"/>
            <a:ext cx="876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leading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Table 24.2</a:t>
            </a:r>
          </a:p>
        </p:txBody>
      </p:sp>
      <p:pic>
        <p:nvPicPr>
          <p:cNvPr id="22531" name="Picture 4" descr="sal03717_t24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2393950"/>
            <a:ext cx="90106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24.2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01675" y="17303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9220" name="Picture 64" descr="sal03717_24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0275" y="1719263"/>
            <a:ext cx="474345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16"/>
          <p:cNvSpPr txBox="1">
            <a:spLocks noChangeArrowheads="1"/>
          </p:cNvSpPr>
          <p:nvPr/>
        </p:nvSpPr>
        <p:spPr bwMode="auto">
          <a:xfrm>
            <a:off x="3335338" y="400050"/>
            <a:ext cx="1047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Gains</a:t>
            </a:r>
          </a:p>
          <a:p>
            <a:pPr algn="ctr"/>
            <a:r>
              <a:rPr lang="en-US" sz="1200" b="1"/>
              <a:t>2,500 mL/day</a:t>
            </a:r>
          </a:p>
        </p:txBody>
      </p:sp>
      <p:sp>
        <p:nvSpPr>
          <p:cNvPr id="9222" name="Text Box 117"/>
          <p:cNvSpPr txBox="1">
            <a:spLocks noChangeArrowheads="1"/>
          </p:cNvSpPr>
          <p:nvPr/>
        </p:nvSpPr>
        <p:spPr bwMode="auto">
          <a:xfrm>
            <a:off x="4930775" y="400050"/>
            <a:ext cx="1047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Losses</a:t>
            </a:r>
          </a:p>
          <a:p>
            <a:pPr algn="ctr"/>
            <a:r>
              <a:rPr lang="en-US" sz="1200" b="1"/>
              <a:t>2,500 mL/day</a:t>
            </a:r>
          </a:p>
        </p:txBody>
      </p:sp>
      <p:sp>
        <p:nvSpPr>
          <p:cNvPr id="9223" name="Text Box 118"/>
          <p:cNvSpPr txBox="1">
            <a:spLocks noChangeArrowheads="1"/>
          </p:cNvSpPr>
          <p:nvPr/>
        </p:nvSpPr>
        <p:spPr bwMode="auto">
          <a:xfrm>
            <a:off x="5127625" y="1730375"/>
            <a:ext cx="615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Feces</a:t>
            </a:r>
          </a:p>
          <a:p>
            <a:pPr algn="ctr"/>
            <a:r>
              <a:rPr lang="en-US" sz="1200" b="1"/>
              <a:t>200 mL</a:t>
            </a:r>
          </a:p>
        </p:txBody>
      </p:sp>
      <p:sp>
        <p:nvSpPr>
          <p:cNvPr id="9224" name="Text Box 119"/>
          <p:cNvSpPr txBox="1">
            <a:spLocks noChangeArrowheads="1"/>
          </p:cNvSpPr>
          <p:nvPr/>
        </p:nvSpPr>
        <p:spPr bwMode="auto">
          <a:xfrm>
            <a:off x="4919663" y="2228850"/>
            <a:ext cx="879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Expired air</a:t>
            </a:r>
          </a:p>
          <a:p>
            <a:pPr algn="ctr"/>
            <a:r>
              <a:rPr lang="en-US" sz="1200" b="1"/>
              <a:t>300 mL</a:t>
            </a:r>
          </a:p>
        </p:txBody>
      </p:sp>
      <p:sp>
        <p:nvSpPr>
          <p:cNvPr id="9225" name="Text Box 120"/>
          <p:cNvSpPr txBox="1">
            <a:spLocks noChangeArrowheads="1"/>
          </p:cNvSpPr>
          <p:nvPr/>
        </p:nvSpPr>
        <p:spPr bwMode="auto">
          <a:xfrm>
            <a:off x="4837113" y="2805113"/>
            <a:ext cx="102393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Cutaneous</a:t>
            </a:r>
          </a:p>
          <a:p>
            <a:pPr algn="ctr"/>
            <a:r>
              <a:rPr lang="en-US" sz="1200" b="1"/>
              <a:t>transpiration</a:t>
            </a:r>
          </a:p>
          <a:p>
            <a:pPr algn="ctr"/>
            <a:r>
              <a:rPr lang="en-US" sz="1200" b="1"/>
              <a:t>400 mL</a:t>
            </a:r>
          </a:p>
        </p:txBody>
      </p:sp>
      <p:sp>
        <p:nvSpPr>
          <p:cNvPr id="9226" name="Text Box 121"/>
          <p:cNvSpPr txBox="1">
            <a:spLocks noChangeArrowheads="1"/>
          </p:cNvSpPr>
          <p:nvPr/>
        </p:nvSpPr>
        <p:spPr bwMode="auto">
          <a:xfrm>
            <a:off x="4848225" y="3486150"/>
            <a:ext cx="1098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Sweat 100 mL</a:t>
            </a:r>
          </a:p>
        </p:txBody>
      </p:sp>
      <p:sp>
        <p:nvSpPr>
          <p:cNvPr id="9227" name="Text Box 122"/>
          <p:cNvSpPr txBox="1">
            <a:spLocks noChangeArrowheads="1"/>
          </p:cNvSpPr>
          <p:nvPr/>
        </p:nvSpPr>
        <p:spPr bwMode="auto">
          <a:xfrm>
            <a:off x="5032375" y="4476750"/>
            <a:ext cx="742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Urine</a:t>
            </a:r>
          </a:p>
          <a:p>
            <a:pPr algn="ctr"/>
            <a:r>
              <a:rPr lang="en-US" sz="1200" b="1"/>
              <a:t>1,500 mL</a:t>
            </a:r>
          </a:p>
        </p:txBody>
      </p:sp>
      <p:sp>
        <p:nvSpPr>
          <p:cNvPr id="9228" name="Text Box 123"/>
          <p:cNvSpPr txBox="1">
            <a:spLocks noChangeArrowheads="1"/>
          </p:cNvSpPr>
          <p:nvPr/>
        </p:nvSpPr>
        <p:spPr bwMode="auto">
          <a:xfrm>
            <a:off x="3590925" y="4476750"/>
            <a:ext cx="742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Drink</a:t>
            </a:r>
          </a:p>
          <a:p>
            <a:pPr algn="ctr"/>
            <a:r>
              <a:rPr lang="en-US" sz="1200" b="1"/>
              <a:t>1,600 mL</a:t>
            </a:r>
          </a:p>
        </p:txBody>
      </p:sp>
      <p:sp>
        <p:nvSpPr>
          <p:cNvPr id="9229" name="Text Box 124"/>
          <p:cNvSpPr txBox="1">
            <a:spLocks noChangeArrowheads="1"/>
          </p:cNvSpPr>
          <p:nvPr/>
        </p:nvSpPr>
        <p:spPr bwMode="auto">
          <a:xfrm>
            <a:off x="3590925" y="2584450"/>
            <a:ext cx="615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Food</a:t>
            </a:r>
          </a:p>
          <a:p>
            <a:pPr algn="ctr"/>
            <a:r>
              <a:rPr lang="en-US" sz="1200" b="1"/>
              <a:t>700 mL</a:t>
            </a:r>
          </a:p>
        </p:txBody>
      </p:sp>
      <p:sp>
        <p:nvSpPr>
          <p:cNvPr id="9230" name="Text Box 125"/>
          <p:cNvSpPr txBox="1">
            <a:spLocks noChangeArrowheads="1"/>
          </p:cNvSpPr>
          <p:nvPr/>
        </p:nvSpPr>
        <p:spPr bwMode="auto">
          <a:xfrm>
            <a:off x="3189288" y="1758950"/>
            <a:ext cx="1235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Metabolic water</a:t>
            </a:r>
          </a:p>
          <a:p>
            <a:pPr algn="ctr"/>
            <a:r>
              <a:rPr lang="en-US" sz="1200" b="1"/>
              <a:t>200 mL</a:t>
            </a:r>
          </a:p>
        </p:txBody>
      </p:sp>
      <p:pic>
        <p:nvPicPr>
          <p:cNvPr id="9231" name="Picture 126" descr="sal03717_24_02_arrow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5513" y="803275"/>
            <a:ext cx="7318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27" descr="sal03717_24_02_arrow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803275"/>
            <a:ext cx="73183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24.3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01675" y="144463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0244" name="AutoShape 5"/>
          <p:cNvSpPr>
            <a:spLocks noChangeAspect="1" noChangeArrowheads="1" noTextEdit="1"/>
          </p:cNvSpPr>
          <p:nvPr/>
        </p:nvSpPr>
        <p:spPr bwMode="auto">
          <a:xfrm>
            <a:off x="3281363" y="452438"/>
            <a:ext cx="255905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18" descr="sal03717_24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0" y="369888"/>
            <a:ext cx="4268788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Freeform 163"/>
          <p:cNvSpPr>
            <a:spLocks/>
          </p:cNvSpPr>
          <p:nvPr/>
        </p:nvSpPr>
        <p:spPr bwMode="auto">
          <a:xfrm>
            <a:off x="5865813" y="4921250"/>
            <a:ext cx="66675" cy="498475"/>
          </a:xfrm>
          <a:custGeom>
            <a:avLst/>
            <a:gdLst>
              <a:gd name="T0" fmla="*/ 0 w 42"/>
              <a:gd name="T1" fmla="*/ 2147483647 h 314"/>
              <a:gd name="T2" fmla="*/ 2147483647 w 42"/>
              <a:gd name="T3" fmla="*/ 2147483647 h 314"/>
              <a:gd name="T4" fmla="*/ 2147483647 w 42"/>
              <a:gd name="T5" fmla="*/ 0 h 314"/>
              <a:gd name="T6" fmla="*/ 0 w 42"/>
              <a:gd name="T7" fmla="*/ 0 h 31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14"/>
              <a:gd name="T14" fmla="*/ 42 w 42"/>
              <a:gd name="T15" fmla="*/ 314 h 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14">
                <a:moveTo>
                  <a:pt x="0" y="314"/>
                </a:moveTo>
                <a:lnTo>
                  <a:pt x="42" y="314"/>
                </a:lnTo>
                <a:lnTo>
                  <a:pt x="4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Line 164"/>
          <p:cNvSpPr>
            <a:spLocks noChangeShapeType="1"/>
          </p:cNvSpPr>
          <p:nvPr/>
        </p:nvSpPr>
        <p:spPr bwMode="auto">
          <a:xfrm>
            <a:off x="5932488" y="5172075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Freeform 165"/>
          <p:cNvSpPr>
            <a:spLocks/>
          </p:cNvSpPr>
          <p:nvPr/>
        </p:nvSpPr>
        <p:spPr bwMode="auto">
          <a:xfrm>
            <a:off x="5865813" y="5508625"/>
            <a:ext cx="66675" cy="500063"/>
          </a:xfrm>
          <a:custGeom>
            <a:avLst/>
            <a:gdLst>
              <a:gd name="T0" fmla="*/ 0 w 42"/>
              <a:gd name="T1" fmla="*/ 2147483647 h 315"/>
              <a:gd name="T2" fmla="*/ 2147483647 w 42"/>
              <a:gd name="T3" fmla="*/ 2147483647 h 315"/>
              <a:gd name="T4" fmla="*/ 2147483647 w 42"/>
              <a:gd name="T5" fmla="*/ 0 h 315"/>
              <a:gd name="T6" fmla="*/ 0 w 42"/>
              <a:gd name="T7" fmla="*/ 0 h 315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15"/>
              <a:gd name="T14" fmla="*/ 42 w 42"/>
              <a:gd name="T15" fmla="*/ 315 h 3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15">
                <a:moveTo>
                  <a:pt x="0" y="315"/>
                </a:moveTo>
                <a:lnTo>
                  <a:pt x="42" y="315"/>
                </a:lnTo>
                <a:lnTo>
                  <a:pt x="4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Line 166"/>
          <p:cNvSpPr>
            <a:spLocks noChangeShapeType="1"/>
          </p:cNvSpPr>
          <p:nvPr/>
        </p:nvSpPr>
        <p:spPr bwMode="auto">
          <a:xfrm>
            <a:off x="5932488" y="5761038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Text Box 301"/>
          <p:cNvSpPr txBox="1">
            <a:spLocks noChangeArrowheads="1"/>
          </p:cNvSpPr>
          <p:nvPr/>
        </p:nvSpPr>
        <p:spPr bwMode="auto">
          <a:xfrm>
            <a:off x="2514600" y="1814513"/>
            <a:ext cx="685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Dehydration</a:t>
            </a:r>
          </a:p>
        </p:txBody>
      </p:sp>
      <p:sp>
        <p:nvSpPr>
          <p:cNvPr id="10251" name="Text Box 302"/>
          <p:cNvSpPr txBox="1">
            <a:spLocks noChangeArrowheads="1"/>
          </p:cNvSpPr>
          <p:nvPr/>
        </p:nvSpPr>
        <p:spPr bwMode="auto">
          <a:xfrm>
            <a:off x="3460750" y="2163763"/>
            <a:ext cx="828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Stimulates</a:t>
            </a:r>
          </a:p>
          <a:p>
            <a:pPr algn="ctr"/>
            <a:r>
              <a:rPr lang="en-US" sz="800" b="1"/>
              <a:t>hypothalamic</a:t>
            </a:r>
          </a:p>
          <a:p>
            <a:pPr algn="ctr"/>
            <a:r>
              <a:rPr lang="en-US" sz="800" b="1"/>
              <a:t>osmoreceptors</a:t>
            </a:r>
          </a:p>
        </p:txBody>
      </p:sp>
      <p:sp>
        <p:nvSpPr>
          <p:cNvPr id="10252" name="Text Box 303"/>
          <p:cNvSpPr txBox="1">
            <a:spLocks noChangeArrowheads="1"/>
          </p:cNvSpPr>
          <p:nvPr/>
        </p:nvSpPr>
        <p:spPr bwMode="auto">
          <a:xfrm>
            <a:off x="5605463" y="2190750"/>
            <a:ext cx="82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Stimulates</a:t>
            </a:r>
          </a:p>
          <a:p>
            <a:pPr algn="ctr"/>
            <a:r>
              <a:rPr lang="en-US" sz="800" b="1"/>
              <a:t>hypothalamic</a:t>
            </a:r>
          </a:p>
          <a:p>
            <a:pPr algn="ctr"/>
            <a:r>
              <a:rPr lang="en-US" sz="800" b="1"/>
              <a:t>osmoreceptors</a:t>
            </a:r>
          </a:p>
        </p:txBody>
      </p:sp>
      <p:sp>
        <p:nvSpPr>
          <p:cNvPr id="10253" name="Text Box 304"/>
          <p:cNvSpPr txBox="1">
            <a:spLocks noChangeArrowheads="1"/>
          </p:cNvSpPr>
          <p:nvPr/>
        </p:nvSpPr>
        <p:spPr bwMode="auto">
          <a:xfrm>
            <a:off x="2508250" y="5967413"/>
            <a:ext cx="685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Rehydration</a:t>
            </a:r>
          </a:p>
        </p:txBody>
      </p:sp>
      <p:sp>
        <p:nvSpPr>
          <p:cNvPr id="10254" name="Text Box 305"/>
          <p:cNvSpPr txBox="1">
            <a:spLocks noChangeArrowheads="1"/>
          </p:cNvSpPr>
          <p:nvPr/>
        </p:nvSpPr>
        <p:spPr bwMode="auto">
          <a:xfrm>
            <a:off x="2686050" y="3746500"/>
            <a:ext cx="374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Thirst</a:t>
            </a:r>
          </a:p>
        </p:txBody>
      </p:sp>
      <p:sp>
        <p:nvSpPr>
          <p:cNvPr id="10255" name="Text Box 306"/>
          <p:cNvSpPr txBox="1">
            <a:spLocks noChangeArrowheads="1"/>
          </p:cNvSpPr>
          <p:nvPr/>
        </p:nvSpPr>
        <p:spPr bwMode="auto">
          <a:xfrm>
            <a:off x="3552825" y="966788"/>
            <a:ext cx="912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Increased</a:t>
            </a:r>
          </a:p>
          <a:p>
            <a:pPr algn="ctr"/>
            <a:r>
              <a:rPr lang="en-US" sz="800" b="1"/>
              <a:t>blood osmolarity</a:t>
            </a:r>
          </a:p>
        </p:txBody>
      </p:sp>
      <p:sp>
        <p:nvSpPr>
          <p:cNvPr id="10256" name="Text Box 307"/>
          <p:cNvSpPr txBox="1">
            <a:spLocks noChangeArrowheads="1"/>
          </p:cNvSpPr>
          <p:nvPr/>
        </p:nvSpPr>
        <p:spPr bwMode="auto">
          <a:xfrm>
            <a:off x="4576763" y="615950"/>
            <a:ext cx="685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Dehydration</a:t>
            </a:r>
          </a:p>
        </p:txBody>
      </p:sp>
      <p:sp>
        <p:nvSpPr>
          <p:cNvPr id="10257" name="Text Box 308"/>
          <p:cNvSpPr txBox="1">
            <a:spLocks noChangeArrowheads="1"/>
          </p:cNvSpPr>
          <p:nvPr/>
        </p:nvSpPr>
        <p:spPr bwMode="auto">
          <a:xfrm>
            <a:off x="5594350" y="1000125"/>
            <a:ext cx="828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Reduced</a:t>
            </a:r>
          </a:p>
          <a:p>
            <a:pPr algn="ctr"/>
            <a:r>
              <a:rPr lang="en-US" sz="800" b="1"/>
              <a:t>blood pressure</a:t>
            </a:r>
          </a:p>
        </p:txBody>
      </p:sp>
      <p:sp>
        <p:nvSpPr>
          <p:cNvPr id="10258" name="Text Box 309"/>
          <p:cNvSpPr txBox="1">
            <a:spLocks noChangeArrowheads="1"/>
          </p:cNvSpPr>
          <p:nvPr/>
        </p:nvSpPr>
        <p:spPr bwMode="auto">
          <a:xfrm>
            <a:off x="5807075" y="1457325"/>
            <a:ext cx="374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Renin</a:t>
            </a:r>
          </a:p>
        </p:txBody>
      </p:sp>
      <p:sp>
        <p:nvSpPr>
          <p:cNvPr id="10259" name="Text Box 310"/>
          <p:cNvSpPr txBox="1">
            <a:spLocks noChangeArrowheads="1"/>
          </p:cNvSpPr>
          <p:nvPr/>
        </p:nvSpPr>
        <p:spPr bwMode="auto">
          <a:xfrm>
            <a:off x="5624513" y="1835150"/>
            <a:ext cx="765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Angiotensin II</a:t>
            </a:r>
          </a:p>
        </p:txBody>
      </p:sp>
      <p:sp>
        <p:nvSpPr>
          <p:cNvPr id="10260" name="Text Box 311"/>
          <p:cNvSpPr txBox="1">
            <a:spLocks noChangeArrowheads="1"/>
          </p:cNvSpPr>
          <p:nvPr/>
        </p:nvSpPr>
        <p:spPr bwMode="auto">
          <a:xfrm>
            <a:off x="4646613" y="2762250"/>
            <a:ext cx="56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Reduced</a:t>
            </a:r>
          </a:p>
          <a:p>
            <a:pPr algn="ctr"/>
            <a:r>
              <a:rPr lang="en-US" sz="800" b="1"/>
              <a:t>salivation</a:t>
            </a:r>
          </a:p>
        </p:txBody>
      </p:sp>
      <p:sp>
        <p:nvSpPr>
          <p:cNvPr id="10261" name="Text Box 312"/>
          <p:cNvSpPr txBox="1">
            <a:spLocks noChangeArrowheads="1"/>
          </p:cNvSpPr>
          <p:nvPr/>
        </p:nvSpPr>
        <p:spPr bwMode="auto">
          <a:xfrm>
            <a:off x="4648200" y="3340100"/>
            <a:ext cx="604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Dry mouth</a:t>
            </a:r>
          </a:p>
          <a:p>
            <a:pPr algn="ctr"/>
            <a:r>
              <a:rPr lang="en-US" sz="800" b="1"/>
              <a:t>?</a:t>
            </a:r>
          </a:p>
        </p:txBody>
      </p:sp>
      <p:sp>
        <p:nvSpPr>
          <p:cNvPr id="10262" name="Text Box 314"/>
          <p:cNvSpPr txBox="1">
            <a:spLocks noChangeArrowheads="1"/>
          </p:cNvSpPr>
          <p:nvPr/>
        </p:nvSpPr>
        <p:spPr bwMode="auto">
          <a:xfrm>
            <a:off x="4668838" y="3971925"/>
            <a:ext cx="51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Sense of</a:t>
            </a:r>
          </a:p>
          <a:p>
            <a:pPr algn="ctr"/>
            <a:r>
              <a:rPr lang="en-US" sz="800" b="1"/>
              <a:t>thirst</a:t>
            </a:r>
          </a:p>
        </p:txBody>
      </p:sp>
      <p:sp>
        <p:nvSpPr>
          <p:cNvPr id="10263" name="Text Box 315"/>
          <p:cNvSpPr txBox="1">
            <a:spLocks noChangeArrowheads="1"/>
          </p:cNvSpPr>
          <p:nvPr/>
        </p:nvSpPr>
        <p:spPr bwMode="auto">
          <a:xfrm>
            <a:off x="4667250" y="4510088"/>
            <a:ext cx="544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Ingestion</a:t>
            </a:r>
          </a:p>
          <a:p>
            <a:pPr algn="ctr"/>
            <a:r>
              <a:rPr lang="en-US" sz="800" b="1"/>
              <a:t>of water</a:t>
            </a:r>
          </a:p>
        </p:txBody>
      </p:sp>
      <p:sp>
        <p:nvSpPr>
          <p:cNvPr id="10264" name="Text Box 316"/>
          <p:cNvSpPr txBox="1">
            <a:spLocks noChangeArrowheads="1"/>
          </p:cNvSpPr>
          <p:nvPr/>
        </p:nvSpPr>
        <p:spPr bwMode="auto">
          <a:xfrm>
            <a:off x="3754438" y="4987925"/>
            <a:ext cx="877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Cools and</a:t>
            </a:r>
          </a:p>
          <a:p>
            <a:pPr algn="ctr"/>
            <a:r>
              <a:rPr lang="en-US" sz="800" b="1"/>
              <a:t>moistens mouth</a:t>
            </a:r>
          </a:p>
        </p:txBody>
      </p:sp>
      <p:sp>
        <p:nvSpPr>
          <p:cNvPr id="10265" name="Text Box 317"/>
          <p:cNvSpPr txBox="1">
            <a:spLocks noChangeArrowheads="1"/>
          </p:cNvSpPr>
          <p:nvPr/>
        </p:nvSpPr>
        <p:spPr bwMode="auto">
          <a:xfrm>
            <a:off x="4584700" y="576897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Rehydrates</a:t>
            </a:r>
          </a:p>
          <a:p>
            <a:pPr algn="ctr"/>
            <a:r>
              <a:rPr lang="en-US" sz="800" b="1"/>
              <a:t>blood</a:t>
            </a:r>
          </a:p>
        </p:txBody>
      </p:sp>
      <p:sp>
        <p:nvSpPr>
          <p:cNvPr id="10266" name="Text Box 330"/>
          <p:cNvSpPr txBox="1">
            <a:spLocks noChangeArrowheads="1"/>
          </p:cNvSpPr>
          <p:nvPr/>
        </p:nvSpPr>
        <p:spPr bwMode="auto">
          <a:xfrm>
            <a:off x="5207000" y="4978400"/>
            <a:ext cx="77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Distends</a:t>
            </a:r>
          </a:p>
          <a:p>
            <a:pPr algn="ctr"/>
            <a:r>
              <a:rPr lang="en-US" sz="800" b="1"/>
              <a:t>stomach</a:t>
            </a:r>
          </a:p>
          <a:p>
            <a:pPr algn="ctr"/>
            <a:r>
              <a:rPr lang="en-US" sz="800" b="1"/>
              <a:t>and intestines</a:t>
            </a:r>
          </a:p>
        </p:txBody>
      </p:sp>
      <p:pic>
        <p:nvPicPr>
          <p:cNvPr id="10267" name="Picture 331" descr="sal03717_24_03_arrow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5088" y="673100"/>
            <a:ext cx="65881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332" descr="sal03717_24_03_arrow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8113" y="703263"/>
            <a:ext cx="6508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333" descr="sal03717_24_03_arrow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7613" y="1254125"/>
            <a:ext cx="92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Picture 334" descr="sal03717_24_03_arrow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1950" y="1244600"/>
            <a:ext cx="533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Picture 335" descr="sal03717_24_03_arrow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3650" y="1257300"/>
            <a:ext cx="5286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2" name="Picture 336" descr="sal03717_24_03_arrow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95975" y="1254125"/>
            <a:ext cx="95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7" descr="sal03717_24_03_arrow0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4963" y="2528888"/>
            <a:ext cx="5095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38" descr="sal03717_24_03_arrow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64125" y="2535238"/>
            <a:ext cx="5603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5" name="Picture 339" descr="sal03717_24_03_arrow0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44925" y="2563813"/>
            <a:ext cx="75723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Picture 340" descr="sal03717_24_03_arrow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54613" y="2597150"/>
            <a:ext cx="757237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7" name="Picture 341" descr="sal03717_24_03_arrow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64138" y="4625975"/>
            <a:ext cx="4873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8" name="Picture 342" descr="sal03717_24_03_arrow1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38613" y="4464050"/>
            <a:ext cx="4841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9" name="Picture 343" descr="sal03717_24_03_arrow13"/>
          <p:cNvPicPr>
            <a:picLocks noChangeAspect="1" noChangeArrowheads="1"/>
          </p:cNvPicPr>
          <p:nvPr/>
        </p:nvPicPr>
        <p:blipFill>
          <a:blip r:embed="rId16"/>
          <a:srcRect t="81528"/>
          <a:stretch>
            <a:fillRect/>
          </a:stretch>
        </p:blipFill>
        <p:spPr bwMode="auto">
          <a:xfrm>
            <a:off x="4845050" y="4248150"/>
            <a:ext cx="1031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0" name="Picture 344" descr="sal03717_24_03_arrow1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48225" y="4645025"/>
            <a:ext cx="1000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1" name="Picture 343" descr="sal03717_24_03_arrow13"/>
          <p:cNvPicPr>
            <a:picLocks noChangeAspect="1" noChangeArrowheads="1"/>
          </p:cNvPicPr>
          <p:nvPr/>
        </p:nvPicPr>
        <p:blipFill>
          <a:blip r:embed="rId16"/>
          <a:srcRect l="3078" t="43652" b="37254"/>
          <a:stretch>
            <a:fillRect/>
          </a:stretch>
        </p:blipFill>
        <p:spPr bwMode="auto">
          <a:xfrm>
            <a:off x="4848225" y="3595688"/>
            <a:ext cx="10001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2" name="Picture 343" descr="sal03717_24_03_arrow13"/>
          <p:cNvPicPr>
            <a:picLocks noChangeAspect="1" noChangeArrowheads="1"/>
          </p:cNvPicPr>
          <p:nvPr/>
        </p:nvPicPr>
        <p:blipFill>
          <a:blip r:embed="rId16"/>
          <a:srcRect t="6812" b="71516"/>
          <a:stretch>
            <a:fillRect/>
          </a:stretch>
        </p:blipFill>
        <p:spPr bwMode="auto">
          <a:xfrm>
            <a:off x="4845050" y="3006725"/>
            <a:ext cx="1031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3" name="TextBox 48"/>
          <p:cNvSpPr txBox="1">
            <a:spLocks noChangeArrowheads="1"/>
          </p:cNvSpPr>
          <p:nvPr/>
        </p:nvSpPr>
        <p:spPr bwMode="auto">
          <a:xfrm>
            <a:off x="6005513" y="4978400"/>
            <a:ext cx="6175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Short-term</a:t>
            </a:r>
          </a:p>
          <a:p>
            <a:pPr algn="ctr"/>
            <a:r>
              <a:rPr lang="en-US" sz="800" b="1"/>
              <a:t>inhibition</a:t>
            </a:r>
          </a:p>
          <a:p>
            <a:pPr algn="ctr"/>
            <a:r>
              <a:rPr lang="en-US" sz="800" b="1"/>
              <a:t>  of thirst</a:t>
            </a:r>
          </a:p>
        </p:txBody>
      </p:sp>
      <p:sp>
        <p:nvSpPr>
          <p:cNvPr id="10284" name="TextBox 49"/>
          <p:cNvSpPr txBox="1">
            <a:spLocks noChangeArrowheads="1"/>
          </p:cNvSpPr>
          <p:nvPr/>
        </p:nvSpPr>
        <p:spPr bwMode="auto">
          <a:xfrm>
            <a:off x="6005513" y="5573713"/>
            <a:ext cx="6000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Long-term</a:t>
            </a:r>
          </a:p>
          <a:p>
            <a:pPr algn="ctr"/>
            <a:r>
              <a:rPr lang="en-US" sz="800" b="1"/>
              <a:t>inhibition</a:t>
            </a:r>
          </a:p>
          <a:p>
            <a:pPr algn="ctr"/>
            <a:r>
              <a:rPr lang="en-US" sz="800" b="1"/>
              <a:t>  of thirst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24.4</a:t>
            </a:r>
          </a:p>
        </p:txBody>
      </p:sp>
      <p:pic>
        <p:nvPicPr>
          <p:cNvPr id="11267" name="Picture 51" descr="sal03717_24_04"/>
          <p:cNvPicPr>
            <a:picLocks noChangeAspect="1" noChangeArrowheads="1"/>
          </p:cNvPicPr>
          <p:nvPr/>
        </p:nvPicPr>
        <p:blipFill>
          <a:blip r:embed="rId3"/>
          <a:srcRect t="4131"/>
          <a:stretch>
            <a:fillRect/>
          </a:stretch>
        </p:blipFill>
        <p:spPr bwMode="auto">
          <a:xfrm>
            <a:off x="2528888" y="231775"/>
            <a:ext cx="4500562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21" descr="sal03717_24_04_arrow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25" y="84138"/>
            <a:ext cx="10636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55"/>
          <p:cNvSpPr>
            <a:spLocks noChangeShapeType="1"/>
          </p:cNvSpPr>
          <p:nvPr/>
        </p:nvSpPr>
        <p:spPr bwMode="auto">
          <a:xfrm flipV="1">
            <a:off x="3460750" y="460375"/>
            <a:ext cx="0" cy="1698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Freeform 56"/>
          <p:cNvSpPr>
            <a:spLocks/>
          </p:cNvSpPr>
          <p:nvPr/>
        </p:nvSpPr>
        <p:spPr bwMode="auto">
          <a:xfrm>
            <a:off x="3425825" y="403225"/>
            <a:ext cx="71438" cy="85725"/>
          </a:xfrm>
          <a:custGeom>
            <a:avLst/>
            <a:gdLst>
              <a:gd name="T0" fmla="*/ 2147483647 w 39"/>
              <a:gd name="T1" fmla="*/ 2147483647 h 46"/>
              <a:gd name="T2" fmla="*/ 2147483647 w 39"/>
              <a:gd name="T3" fmla="*/ 2147483647 h 46"/>
              <a:gd name="T4" fmla="*/ 0 w 39"/>
              <a:gd name="T5" fmla="*/ 2147483647 h 46"/>
              <a:gd name="T6" fmla="*/ 2147483647 w 39"/>
              <a:gd name="T7" fmla="*/ 0 h 46"/>
              <a:gd name="T8" fmla="*/ 2147483647 w 39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6"/>
              <a:gd name="T17" fmla="*/ 39 w 39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6">
                <a:moveTo>
                  <a:pt x="39" y="46"/>
                </a:moveTo>
                <a:lnTo>
                  <a:pt x="19" y="38"/>
                </a:lnTo>
                <a:lnTo>
                  <a:pt x="0" y="46"/>
                </a:lnTo>
                <a:lnTo>
                  <a:pt x="19" y="0"/>
                </a:lnTo>
                <a:lnTo>
                  <a:pt x="3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" name="Line 57"/>
          <p:cNvSpPr>
            <a:spLocks noChangeShapeType="1"/>
          </p:cNvSpPr>
          <p:nvPr/>
        </p:nvSpPr>
        <p:spPr bwMode="auto">
          <a:xfrm>
            <a:off x="4437063" y="401638"/>
            <a:ext cx="0" cy="168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Freeform 58"/>
          <p:cNvSpPr>
            <a:spLocks/>
          </p:cNvSpPr>
          <p:nvPr/>
        </p:nvSpPr>
        <p:spPr bwMode="auto">
          <a:xfrm>
            <a:off x="4402138" y="544513"/>
            <a:ext cx="69850" cy="82550"/>
          </a:xfrm>
          <a:custGeom>
            <a:avLst/>
            <a:gdLst>
              <a:gd name="T0" fmla="*/ 0 w 38"/>
              <a:gd name="T1" fmla="*/ 0 h 45"/>
              <a:gd name="T2" fmla="*/ 2147483647 w 38"/>
              <a:gd name="T3" fmla="*/ 2147483647 h 45"/>
              <a:gd name="T4" fmla="*/ 2147483647 w 38"/>
              <a:gd name="T5" fmla="*/ 0 h 45"/>
              <a:gd name="T6" fmla="*/ 2147483647 w 38"/>
              <a:gd name="T7" fmla="*/ 2147483647 h 45"/>
              <a:gd name="T8" fmla="*/ 0 w 38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5"/>
              <a:gd name="T17" fmla="*/ 38 w 38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5">
                <a:moveTo>
                  <a:pt x="0" y="0"/>
                </a:moveTo>
                <a:lnTo>
                  <a:pt x="19" y="9"/>
                </a:lnTo>
                <a:lnTo>
                  <a:pt x="38" y="0"/>
                </a:lnTo>
                <a:lnTo>
                  <a:pt x="19" y="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Line 59"/>
          <p:cNvSpPr>
            <a:spLocks noChangeShapeType="1"/>
          </p:cNvSpPr>
          <p:nvPr/>
        </p:nvSpPr>
        <p:spPr bwMode="auto">
          <a:xfrm flipV="1">
            <a:off x="4913313" y="473075"/>
            <a:ext cx="0" cy="168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Freeform 60"/>
          <p:cNvSpPr>
            <a:spLocks/>
          </p:cNvSpPr>
          <p:nvPr/>
        </p:nvSpPr>
        <p:spPr bwMode="auto">
          <a:xfrm>
            <a:off x="4875213" y="409575"/>
            <a:ext cx="73025" cy="85725"/>
          </a:xfrm>
          <a:custGeom>
            <a:avLst/>
            <a:gdLst>
              <a:gd name="T0" fmla="*/ 2147483647 w 39"/>
              <a:gd name="T1" fmla="*/ 2147483647 h 46"/>
              <a:gd name="T2" fmla="*/ 2147483647 w 39"/>
              <a:gd name="T3" fmla="*/ 2147483647 h 46"/>
              <a:gd name="T4" fmla="*/ 0 w 39"/>
              <a:gd name="T5" fmla="*/ 2147483647 h 46"/>
              <a:gd name="T6" fmla="*/ 2147483647 w 39"/>
              <a:gd name="T7" fmla="*/ 0 h 46"/>
              <a:gd name="T8" fmla="*/ 2147483647 w 39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6"/>
              <a:gd name="T17" fmla="*/ 39 w 39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6">
                <a:moveTo>
                  <a:pt x="39" y="46"/>
                </a:moveTo>
                <a:lnTo>
                  <a:pt x="20" y="38"/>
                </a:lnTo>
                <a:lnTo>
                  <a:pt x="0" y="46"/>
                </a:lnTo>
                <a:lnTo>
                  <a:pt x="20" y="0"/>
                </a:lnTo>
                <a:lnTo>
                  <a:pt x="3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5" name="Line 61"/>
          <p:cNvSpPr>
            <a:spLocks noChangeShapeType="1"/>
          </p:cNvSpPr>
          <p:nvPr/>
        </p:nvSpPr>
        <p:spPr bwMode="auto">
          <a:xfrm>
            <a:off x="5654675" y="447675"/>
            <a:ext cx="0" cy="1698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Freeform 62"/>
          <p:cNvSpPr>
            <a:spLocks/>
          </p:cNvSpPr>
          <p:nvPr/>
        </p:nvSpPr>
        <p:spPr bwMode="auto">
          <a:xfrm>
            <a:off x="5618163" y="590550"/>
            <a:ext cx="73025" cy="84138"/>
          </a:xfrm>
          <a:custGeom>
            <a:avLst/>
            <a:gdLst>
              <a:gd name="T0" fmla="*/ 0 w 39"/>
              <a:gd name="T1" fmla="*/ 0 h 45"/>
              <a:gd name="T2" fmla="*/ 2147483647 w 39"/>
              <a:gd name="T3" fmla="*/ 2147483647 h 45"/>
              <a:gd name="T4" fmla="*/ 2147483647 w 39"/>
              <a:gd name="T5" fmla="*/ 0 h 45"/>
              <a:gd name="T6" fmla="*/ 2147483647 w 39"/>
              <a:gd name="T7" fmla="*/ 2147483647 h 45"/>
              <a:gd name="T8" fmla="*/ 0 w 39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5"/>
              <a:gd name="T17" fmla="*/ 39 w 39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5">
                <a:moveTo>
                  <a:pt x="0" y="0"/>
                </a:moveTo>
                <a:lnTo>
                  <a:pt x="20" y="9"/>
                </a:lnTo>
                <a:lnTo>
                  <a:pt x="39" y="0"/>
                </a:lnTo>
                <a:lnTo>
                  <a:pt x="20" y="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Text Box 200"/>
          <p:cNvSpPr txBox="1">
            <a:spLocks noChangeArrowheads="1"/>
          </p:cNvSpPr>
          <p:nvPr/>
        </p:nvSpPr>
        <p:spPr bwMode="auto">
          <a:xfrm>
            <a:off x="6529388" y="2006600"/>
            <a:ext cx="6873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Negative</a:t>
            </a:r>
          </a:p>
          <a:p>
            <a:pPr algn="ctr"/>
            <a:r>
              <a:rPr lang="en-US" sz="900" b="1"/>
              <a:t>feedback</a:t>
            </a:r>
          </a:p>
          <a:p>
            <a:pPr algn="ctr"/>
            <a:r>
              <a:rPr lang="en-US" sz="900" b="1"/>
              <a:t>loop</a:t>
            </a:r>
          </a:p>
        </p:txBody>
      </p:sp>
      <p:sp>
        <p:nvSpPr>
          <p:cNvPr id="11278" name="Text Box 203"/>
          <p:cNvSpPr txBox="1">
            <a:spLocks noChangeArrowheads="1"/>
          </p:cNvSpPr>
          <p:nvPr/>
        </p:nvSpPr>
        <p:spPr bwMode="auto">
          <a:xfrm>
            <a:off x="2794000" y="3232150"/>
            <a:ext cx="4794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Thirst</a:t>
            </a:r>
          </a:p>
        </p:txBody>
      </p:sp>
      <p:sp>
        <p:nvSpPr>
          <p:cNvPr id="11279" name="Text Box 204"/>
          <p:cNvSpPr txBox="1">
            <a:spLocks noChangeArrowheads="1"/>
          </p:cNvSpPr>
          <p:nvPr/>
        </p:nvSpPr>
        <p:spPr bwMode="auto">
          <a:xfrm>
            <a:off x="3838575" y="3817938"/>
            <a:ext cx="1963738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Increases water reabsorption</a:t>
            </a:r>
          </a:p>
        </p:txBody>
      </p:sp>
      <p:sp>
        <p:nvSpPr>
          <p:cNvPr id="11280" name="Text Box 205"/>
          <p:cNvSpPr txBox="1">
            <a:spLocks noChangeArrowheads="1"/>
          </p:cNvSpPr>
          <p:nvPr/>
        </p:nvSpPr>
        <p:spPr bwMode="auto">
          <a:xfrm>
            <a:off x="3203575" y="4691063"/>
            <a:ext cx="102711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Reduces urine</a:t>
            </a:r>
          </a:p>
          <a:p>
            <a:pPr algn="ctr"/>
            <a:r>
              <a:rPr lang="en-US" sz="900" b="1"/>
              <a:t>volume</a:t>
            </a:r>
          </a:p>
        </p:txBody>
      </p:sp>
      <p:sp>
        <p:nvSpPr>
          <p:cNvPr id="11281" name="Text Box 206"/>
          <p:cNvSpPr txBox="1">
            <a:spLocks noChangeArrowheads="1"/>
          </p:cNvSpPr>
          <p:nvPr/>
        </p:nvSpPr>
        <p:spPr bwMode="auto">
          <a:xfrm>
            <a:off x="5281613" y="4716463"/>
            <a:ext cx="906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Increases ratio</a:t>
            </a:r>
          </a:p>
          <a:p>
            <a:pPr algn="ctr"/>
            <a:r>
              <a:rPr lang="en-US" sz="900" b="1"/>
              <a:t>of Na</a:t>
            </a:r>
            <a:r>
              <a:rPr lang="en-US" sz="900" b="1" baseline="30000"/>
              <a:t>+</a:t>
            </a:r>
            <a:r>
              <a:rPr lang="en-US" sz="900" b="1"/>
              <a:t>: H</a:t>
            </a:r>
            <a:r>
              <a:rPr lang="en-US" sz="900" b="1" baseline="-25000"/>
              <a:t>2</a:t>
            </a:r>
            <a:r>
              <a:rPr lang="en-US" sz="900" b="1"/>
              <a:t>O</a:t>
            </a:r>
          </a:p>
          <a:p>
            <a:pPr algn="ctr"/>
            <a:r>
              <a:rPr lang="en-US" sz="900" b="1"/>
              <a:t>in urine</a:t>
            </a:r>
          </a:p>
        </p:txBody>
      </p:sp>
      <p:sp>
        <p:nvSpPr>
          <p:cNvPr id="11282" name="Text Box 207"/>
          <p:cNvSpPr txBox="1">
            <a:spLocks noChangeArrowheads="1"/>
          </p:cNvSpPr>
          <p:nvPr/>
        </p:nvSpPr>
        <p:spPr bwMode="auto">
          <a:xfrm>
            <a:off x="3860800" y="3008313"/>
            <a:ext cx="1657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Stimulates distal convoluted</a:t>
            </a:r>
          </a:p>
          <a:p>
            <a:pPr algn="ctr"/>
            <a:r>
              <a:rPr lang="en-US" sz="900" b="1"/>
              <a:t>tubule and collecting duct</a:t>
            </a:r>
          </a:p>
        </p:txBody>
      </p:sp>
      <p:sp>
        <p:nvSpPr>
          <p:cNvPr id="11283" name="Text Box 208"/>
          <p:cNvSpPr txBox="1">
            <a:spLocks noChangeArrowheads="1"/>
          </p:cNvSpPr>
          <p:nvPr/>
        </p:nvSpPr>
        <p:spPr bwMode="auto">
          <a:xfrm>
            <a:off x="3563938" y="2233613"/>
            <a:ext cx="25130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Stimulates posterior pituitary</a:t>
            </a:r>
          </a:p>
          <a:p>
            <a:pPr algn="ctr"/>
            <a:r>
              <a:rPr lang="en-US" sz="900" b="1"/>
              <a:t>to release antidiuretic hormone (ADH)</a:t>
            </a:r>
          </a:p>
        </p:txBody>
      </p:sp>
      <p:sp>
        <p:nvSpPr>
          <p:cNvPr id="11284" name="Text Box 209"/>
          <p:cNvSpPr txBox="1">
            <a:spLocks noChangeArrowheads="1"/>
          </p:cNvSpPr>
          <p:nvPr/>
        </p:nvSpPr>
        <p:spPr bwMode="auto">
          <a:xfrm>
            <a:off x="3979863" y="1482725"/>
            <a:ext cx="1450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Stimulates hypothalamic</a:t>
            </a:r>
          </a:p>
          <a:p>
            <a:pPr algn="ctr"/>
            <a:r>
              <a:rPr lang="en-US" sz="900" b="1"/>
              <a:t>osmoreceptors</a:t>
            </a:r>
          </a:p>
        </p:txBody>
      </p:sp>
      <p:sp>
        <p:nvSpPr>
          <p:cNvPr id="11285" name="Text Box 210"/>
          <p:cNvSpPr txBox="1">
            <a:spLocks noChangeArrowheads="1"/>
          </p:cNvSpPr>
          <p:nvPr/>
        </p:nvSpPr>
        <p:spPr bwMode="auto">
          <a:xfrm>
            <a:off x="3944938" y="915988"/>
            <a:ext cx="176371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Elevates blood osmolarity</a:t>
            </a:r>
          </a:p>
        </p:txBody>
      </p:sp>
      <p:sp>
        <p:nvSpPr>
          <p:cNvPr id="11286" name="Text Box 211"/>
          <p:cNvSpPr txBox="1">
            <a:spLocks noChangeArrowheads="1"/>
          </p:cNvSpPr>
          <p:nvPr/>
        </p:nvSpPr>
        <p:spPr bwMode="auto">
          <a:xfrm>
            <a:off x="4411663" y="198438"/>
            <a:ext cx="88741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Dehydration</a:t>
            </a:r>
          </a:p>
        </p:txBody>
      </p:sp>
      <p:sp>
        <p:nvSpPr>
          <p:cNvPr id="11287" name="Text Box 212"/>
          <p:cNvSpPr txBox="1">
            <a:spLocks noChangeArrowheads="1"/>
          </p:cNvSpPr>
          <p:nvPr/>
        </p:nvSpPr>
        <p:spPr bwMode="auto">
          <a:xfrm>
            <a:off x="5700713" y="449263"/>
            <a:ext cx="3159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 Na</a:t>
            </a:r>
            <a:r>
              <a:rPr lang="en-US" sz="900" b="1" baseline="30000"/>
              <a:t>+</a:t>
            </a:r>
          </a:p>
        </p:txBody>
      </p:sp>
      <p:sp>
        <p:nvSpPr>
          <p:cNvPr id="11288" name="Text Box 213"/>
          <p:cNvSpPr txBox="1">
            <a:spLocks noChangeArrowheads="1"/>
          </p:cNvSpPr>
          <p:nvPr/>
        </p:nvSpPr>
        <p:spPr bwMode="auto">
          <a:xfrm>
            <a:off x="3468688" y="449263"/>
            <a:ext cx="3730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  H</a:t>
            </a:r>
            <a:r>
              <a:rPr lang="en-US" sz="900" b="1" baseline="-25000"/>
              <a:t>2</a:t>
            </a:r>
            <a:r>
              <a:rPr lang="en-US" sz="900" b="1"/>
              <a:t>O</a:t>
            </a:r>
          </a:p>
        </p:txBody>
      </p:sp>
      <p:sp>
        <p:nvSpPr>
          <p:cNvPr id="11289" name="Text Box 214"/>
          <p:cNvSpPr txBox="1">
            <a:spLocks noChangeArrowheads="1"/>
          </p:cNvSpPr>
          <p:nvPr/>
        </p:nvSpPr>
        <p:spPr bwMode="auto">
          <a:xfrm>
            <a:off x="4487863" y="392113"/>
            <a:ext cx="3079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H</a:t>
            </a:r>
            <a:r>
              <a:rPr lang="en-US" sz="900" b="1" baseline="-25000"/>
              <a:t>2</a:t>
            </a:r>
            <a:r>
              <a:rPr lang="en-US" sz="900" b="1"/>
              <a:t>O</a:t>
            </a:r>
          </a:p>
        </p:txBody>
      </p:sp>
      <p:sp>
        <p:nvSpPr>
          <p:cNvPr id="11290" name="Text Box 215"/>
          <p:cNvSpPr txBox="1">
            <a:spLocks noChangeArrowheads="1"/>
          </p:cNvSpPr>
          <p:nvPr/>
        </p:nvSpPr>
        <p:spPr bwMode="auto">
          <a:xfrm>
            <a:off x="4967288" y="404813"/>
            <a:ext cx="2857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Na</a:t>
            </a:r>
            <a:r>
              <a:rPr lang="en-US" sz="900" b="1" baseline="30000"/>
              <a:t>+</a:t>
            </a:r>
          </a:p>
        </p:txBody>
      </p:sp>
      <p:pic>
        <p:nvPicPr>
          <p:cNvPr id="11291" name="Picture 217" descr="sal03717_24_04_arrow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6463" y="447675"/>
            <a:ext cx="855662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18" descr="sal03717_24_04_arrow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5331">
            <a:off x="3176588" y="2455863"/>
            <a:ext cx="14954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19" descr="sal03717_24_04_arrow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5225" y="3892550"/>
            <a:ext cx="9191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220" descr="sal03717_24_04_arrow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7263" y="3924300"/>
            <a:ext cx="9191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222" descr="sal03717_24_04_arrow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25" y="927100"/>
            <a:ext cx="1063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223" descr="sal03717_24_04_arrow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3125" y="1536700"/>
            <a:ext cx="106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224" descr="sal03717_24_04_arrow0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78363" y="2362200"/>
            <a:ext cx="1079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225" descr="sal03717_24_04_arrow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78363" y="3154363"/>
            <a:ext cx="10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44" descr="sal03717_24_04_arrow01"/>
          <p:cNvPicPr>
            <a:picLocks noChangeAspect="1" noChangeArrowheads="1"/>
          </p:cNvPicPr>
          <p:nvPr/>
        </p:nvPicPr>
        <p:blipFill>
          <a:blip r:embed="rId13"/>
          <a:srcRect t="14706"/>
          <a:stretch>
            <a:fillRect/>
          </a:stretch>
        </p:blipFill>
        <p:spPr bwMode="auto">
          <a:xfrm>
            <a:off x="2914650" y="471488"/>
            <a:ext cx="466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0" name="Rectangle 5"/>
          <p:cNvSpPr>
            <a:spLocks noChangeArrowheads="1"/>
          </p:cNvSpPr>
          <p:nvPr/>
        </p:nvSpPr>
        <p:spPr bwMode="auto">
          <a:xfrm>
            <a:off x="1828800" y="14288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1301" name="Text Box 201"/>
          <p:cNvSpPr txBox="1">
            <a:spLocks noChangeArrowheads="1"/>
          </p:cNvSpPr>
          <p:nvPr/>
        </p:nvSpPr>
        <p:spPr bwMode="auto">
          <a:xfrm>
            <a:off x="2668588" y="1243013"/>
            <a:ext cx="6873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Negative</a:t>
            </a:r>
          </a:p>
          <a:p>
            <a:pPr algn="ctr"/>
            <a:r>
              <a:rPr lang="en-US" sz="900" b="1"/>
              <a:t>feedback</a:t>
            </a:r>
          </a:p>
          <a:p>
            <a:pPr algn="ctr"/>
            <a:r>
              <a:rPr lang="en-US" sz="900" b="1"/>
              <a:t>loop</a:t>
            </a:r>
          </a:p>
        </p:txBody>
      </p:sp>
      <p:sp>
        <p:nvSpPr>
          <p:cNvPr id="11302" name="Text Box 202"/>
          <p:cNvSpPr txBox="1">
            <a:spLocks noChangeArrowheads="1"/>
          </p:cNvSpPr>
          <p:nvPr/>
        </p:nvSpPr>
        <p:spPr bwMode="auto">
          <a:xfrm>
            <a:off x="2668588" y="2406650"/>
            <a:ext cx="7016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Water</a:t>
            </a:r>
          </a:p>
          <a:p>
            <a:pPr algn="ctr"/>
            <a:r>
              <a:rPr lang="en-US" sz="900" b="1"/>
              <a:t>ingestion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0" descr="\\172.16.3.215\data4\Graphics\Powerpoint\MH_DCM\MH_DCM-TEXTEDIT PROJECTS\SALADIN 7e\Processed files\chapt24\chapt24_textedit\jpg\sal03717_24_05_unlabe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8225" y="350838"/>
            <a:ext cx="43053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reeform 88"/>
          <p:cNvSpPr>
            <a:spLocks/>
          </p:cNvSpPr>
          <p:nvPr/>
        </p:nvSpPr>
        <p:spPr bwMode="auto">
          <a:xfrm>
            <a:off x="4913313" y="5708650"/>
            <a:ext cx="282575" cy="165100"/>
          </a:xfrm>
          <a:custGeom>
            <a:avLst/>
            <a:gdLst>
              <a:gd name="T0" fmla="*/ 206 w 206"/>
              <a:gd name="T1" fmla="*/ 60 h 120"/>
              <a:gd name="T2" fmla="*/ 206 w 206"/>
              <a:gd name="T3" fmla="*/ 60 h 120"/>
              <a:gd name="T4" fmla="*/ 204 w 206"/>
              <a:gd name="T5" fmla="*/ 72 h 120"/>
              <a:gd name="T6" fmla="*/ 198 w 206"/>
              <a:gd name="T7" fmla="*/ 84 h 120"/>
              <a:gd name="T8" fmla="*/ 190 w 206"/>
              <a:gd name="T9" fmla="*/ 94 h 120"/>
              <a:gd name="T10" fmla="*/ 176 w 206"/>
              <a:gd name="T11" fmla="*/ 102 h 120"/>
              <a:gd name="T12" fmla="*/ 162 w 206"/>
              <a:gd name="T13" fmla="*/ 110 h 120"/>
              <a:gd name="T14" fmla="*/ 144 w 206"/>
              <a:gd name="T15" fmla="*/ 114 h 120"/>
              <a:gd name="T16" fmla="*/ 124 w 206"/>
              <a:gd name="T17" fmla="*/ 118 h 120"/>
              <a:gd name="T18" fmla="*/ 104 w 206"/>
              <a:gd name="T19" fmla="*/ 120 h 120"/>
              <a:gd name="T20" fmla="*/ 104 w 206"/>
              <a:gd name="T21" fmla="*/ 120 h 120"/>
              <a:gd name="T22" fmla="*/ 82 w 206"/>
              <a:gd name="T23" fmla="*/ 118 h 120"/>
              <a:gd name="T24" fmla="*/ 64 w 206"/>
              <a:gd name="T25" fmla="*/ 114 h 120"/>
              <a:gd name="T26" fmla="*/ 46 w 206"/>
              <a:gd name="T27" fmla="*/ 110 h 120"/>
              <a:gd name="T28" fmla="*/ 30 w 206"/>
              <a:gd name="T29" fmla="*/ 102 h 120"/>
              <a:gd name="T30" fmla="*/ 18 w 206"/>
              <a:gd name="T31" fmla="*/ 94 h 120"/>
              <a:gd name="T32" fmla="*/ 8 w 206"/>
              <a:gd name="T33" fmla="*/ 84 h 120"/>
              <a:gd name="T34" fmla="*/ 2 w 206"/>
              <a:gd name="T35" fmla="*/ 72 h 120"/>
              <a:gd name="T36" fmla="*/ 0 w 206"/>
              <a:gd name="T37" fmla="*/ 60 h 120"/>
              <a:gd name="T38" fmla="*/ 0 w 206"/>
              <a:gd name="T39" fmla="*/ 60 h 120"/>
              <a:gd name="T40" fmla="*/ 2 w 206"/>
              <a:gd name="T41" fmla="*/ 48 h 120"/>
              <a:gd name="T42" fmla="*/ 8 w 206"/>
              <a:gd name="T43" fmla="*/ 36 h 120"/>
              <a:gd name="T44" fmla="*/ 18 w 206"/>
              <a:gd name="T45" fmla="*/ 26 h 120"/>
              <a:gd name="T46" fmla="*/ 30 w 206"/>
              <a:gd name="T47" fmla="*/ 18 h 120"/>
              <a:gd name="T48" fmla="*/ 46 w 206"/>
              <a:gd name="T49" fmla="*/ 10 h 120"/>
              <a:gd name="T50" fmla="*/ 64 w 206"/>
              <a:gd name="T51" fmla="*/ 6 h 120"/>
              <a:gd name="T52" fmla="*/ 82 w 206"/>
              <a:gd name="T53" fmla="*/ 2 h 120"/>
              <a:gd name="T54" fmla="*/ 104 w 206"/>
              <a:gd name="T55" fmla="*/ 0 h 120"/>
              <a:gd name="T56" fmla="*/ 104 w 206"/>
              <a:gd name="T57" fmla="*/ 0 h 120"/>
              <a:gd name="T58" fmla="*/ 124 w 206"/>
              <a:gd name="T59" fmla="*/ 2 h 120"/>
              <a:gd name="T60" fmla="*/ 144 w 206"/>
              <a:gd name="T61" fmla="*/ 6 h 120"/>
              <a:gd name="T62" fmla="*/ 162 w 206"/>
              <a:gd name="T63" fmla="*/ 10 h 120"/>
              <a:gd name="T64" fmla="*/ 176 w 206"/>
              <a:gd name="T65" fmla="*/ 18 h 120"/>
              <a:gd name="T66" fmla="*/ 190 w 206"/>
              <a:gd name="T67" fmla="*/ 26 h 120"/>
              <a:gd name="T68" fmla="*/ 198 w 206"/>
              <a:gd name="T69" fmla="*/ 36 h 120"/>
              <a:gd name="T70" fmla="*/ 204 w 206"/>
              <a:gd name="T71" fmla="*/ 48 h 120"/>
              <a:gd name="T72" fmla="*/ 206 w 206"/>
              <a:gd name="T73" fmla="*/ 60 h 120"/>
              <a:gd name="T74" fmla="*/ 206 w 206"/>
              <a:gd name="T75" fmla="*/ 60 h 1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6"/>
              <a:gd name="T115" fmla="*/ 0 h 120"/>
              <a:gd name="T116" fmla="*/ 206 w 206"/>
              <a:gd name="T117" fmla="*/ 120 h 1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6" h="120">
                <a:moveTo>
                  <a:pt x="206" y="60"/>
                </a:moveTo>
                <a:lnTo>
                  <a:pt x="206" y="60"/>
                </a:lnTo>
                <a:lnTo>
                  <a:pt x="204" y="72"/>
                </a:lnTo>
                <a:lnTo>
                  <a:pt x="198" y="84"/>
                </a:lnTo>
                <a:lnTo>
                  <a:pt x="190" y="94"/>
                </a:lnTo>
                <a:lnTo>
                  <a:pt x="176" y="102"/>
                </a:lnTo>
                <a:lnTo>
                  <a:pt x="162" y="110"/>
                </a:lnTo>
                <a:lnTo>
                  <a:pt x="144" y="114"/>
                </a:lnTo>
                <a:lnTo>
                  <a:pt x="124" y="118"/>
                </a:lnTo>
                <a:lnTo>
                  <a:pt x="104" y="120"/>
                </a:lnTo>
                <a:lnTo>
                  <a:pt x="82" y="118"/>
                </a:lnTo>
                <a:lnTo>
                  <a:pt x="64" y="114"/>
                </a:lnTo>
                <a:lnTo>
                  <a:pt x="46" y="110"/>
                </a:lnTo>
                <a:lnTo>
                  <a:pt x="30" y="102"/>
                </a:lnTo>
                <a:lnTo>
                  <a:pt x="18" y="94"/>
                </a:lnTo>
                <a:lnTo>
                  <a:pt x="8" y="84"/>
                </a:lnTo>
                <a:lnTo>
                  <a:pt x="2" y="72"/>
                </a:lnTo>
                <a:lnTo>
                  <a:pt x="0" y="60"/>
                </a:lnTo>
                <a:lnTo>
                  <a:pt x="2" y="48"/>
                </a:lnTo>
                <a:lnTo>
                  <a:pt x="8" y="36"/>
                </a:lnTo>
                <a:lnTo>
                  <a:pt x="18" y="26"/>
                </a:lnTo>
                <a:lnTo>
                  <a:pt x="30" y="18"/>
                </a:lnTo>
                <a:lnTo>
                  <a:pt x="46" y="10"/>
                </a:lnTo>
                <a:lnTo>
                  <a:pt x="64" y="6"/>
                </a:lnTo>
                <a:lnTo>
                  <a:pt x="82" y="2"/>
                </a:lnTo>
                <a:lnTo>
                  <a:pt x="104" y="0"/>
                </a:lnTo>
                <a:lnTo>
                  <a:pt x="124" y="2"/>
                </a:lnTo>
                <a:lnTo>
                  <a:pt x="144" y="6"/>
                </a:lnTo>
                <a:lnTo>
                  <a:pt x="162" y="10"/>
                </a:lnTo>
                <a:lnTo>
                  <a:pt x="176" y="18"/>
                </a:lnTo>
                <a:lnTo>
                  <a:pt x="190" y="26"/>
                </a:lnTo>
                <a:lnTo>
                  <a:pt x="198" y="36"/>
                </a:lnTo>
                <a:lnTo>
                  <a:pt x="204" y="48"/>
                </a:lnTo>
                <a:lnTo>
                  <a:pt x="206" y="60"/>
                </a:lnTo>
                <a:close/>
              </a:path>
            </a:pathLst>
          </a:custGeom>
          <a:solidFill>
            <a:srgbClr val="D4E7F7"/>
          </a:solidFill>
          <a:ln w="12">
            <a:solidFill>
              <a:srgbClr val="D4E7F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Freeform 89"/>
          <p:cNvSpPr>
            <a:spLocks/>
          </p:cNvSpPr>
          <p:nvPr/>
        </p:nvSpPr>
        <p:spPr bwMode="auto">
          <a:xfrm>
            <a:off x="6053138" y="5724525"/>
            <a:ext cx="284162" cy="165100"/>
          </a:xfrm>
          <a:custGeom>
            <a:avLst/>
            <a:gdLst>
              <a:gd name="T0" fmla="*/ 206 w 206"/>
              <a:gd name="T1" fmla="*/ 60 h 120"/>
              <a:gd name="T2" fmla="*/ 206 w 206"/>
              <a:gd name="T3" fmla="*/ 60 h 120"/>
              <a:gd name="T4" fmla="*/ 204 w 206"/>
              <a:gd name="T5" fmla="*/ 72 h 120"/>
              <a:gd name="T6" fmla="*/ 198 w 206"/>
              <a:gd name="T7" fmla="*/ 84 h 120"/>
              <a:gd name="T8" fmla="*/ 188 w 206"/>
              <a:gd name="T9" fmla="*/ 94 h 120"/>
              <a:gd name="T10" fmla="*/ 176 w 206"/>
              <a:gd name="T11" fmla="*/ 102 h 120"/>
              <a:gd name="T12" fmla="*/ 160 w 206"/>
              <a:gd name="T13" fmla="*/ 110 h 120"/>
              <a:gd name="T14" fmla="*/ 144 w 206"/>
              <a:gd name="T15" fmla="*/ 114 h 120"/>
              <a:gd name="T16" fmla="*/ 124 w 206"/>
              <a:gd name="T17" fmla="*/ 118 h 120"/>
              <a:gd name="T18" fmla="*/ 104 w 206"/>
              <a:gd name="T19" fmla="*/ 120 h 120"/>
              <a:gd name="T20" fmla="*/ 104 w 206"/>
              <a:gd name="T21" fmla="*/ 120 h 120"/>
              <a:gd name="T22" fmla="*/ 82 w 206"/>
              <a:gd name="T23" fmla="*/ 118 h 120"/>
              <a:gd name="T24" fmla="*/ 64 w 206"/>
              <a:gd name="T25" fmla="*/ 114 h 120"/>
              <a:gd name="T26" fmla="*/ 46 w 206"/>
              <a:gd name="T27" fmla="*/ 110 h 120"/>
              <a:gd name="T28" fmla="*/ 30 w 206"/>
              <a:gd name="T29" fmla="*/ 102 h 120"/>
              <a:gd name="T30" fmla="*/ 18 w 206"/>
              <a:gd name="T31" fmla="*/ 94 h 120"/>
              <a:gd name="T32" fmla="*/ 8 w 206"/>
              <a:gd name="T33" fmla="*/ 84 h 120"/>
              <a:gd name="T34" fmla="*/ 2 w 206"/>
              <a:gd name="T35" fmla="*/ 72 h 120"/>
              <a:gd name="T36" fmla="*/ 0 w 206"/>
              <a:gd name="T37" fmla="*/ 60 h 120"/>
              <a:gd name="T38" fmla="*/ 0 w 206"/>
              <a:gd name="T39" fmla="*/ 60 h 120"/>
              <a:gd name="T40" fmla="*/ 2 w 206"/>
              <a:gd name="T41" fmla="*/ 48 h 120"/>
              <a:gd name="T42" fmla="*/ 8 w 206"/>
              <a:gd name="T43" fmla="*/ 36 h 120"/>
              <a:gd name="T44" fmla="*/ 18 w 206"/>
              <a:gd name="T45" fmla="*/ 26 h 120"/>
              <a:gd name="T46" fmla="*/ 30 w 206"/>
              <a:gd name="T47" fmla="*/ 18 h 120"/>
              <a:gd name="T48" fmla="*/ 46 w 206"/>
              <a:gd name="T49" fmla="*/ 10 h 120"/>
              <a:gd name="T50" fmla="*/ 64 w 206"/>
              <a:gd name="T51" fmla="*/ 6 h 120"/>
              <a:gd name="T52" fmla="*/ 82 w 206"/>
              <a:gd name="T53" fmla="*/ 2 h 120"/>
              <a:gd name="T54" fmla="*/ 104 w 206"/>
              <a:gd name="T55" fmla="*/ 0 h 120"/>
              <a:gd name="T56" fmla="*/ 104 w 206"/>
              <a:gd name="T57" fmla="*/ 0 h 120"/>
              <a:gd name="T58" fmla="*/ 124 w 206"/>
              <a:gd name="T59" fmla="*/ 2 h 120"/>
              <a:gd name="T60" fmla="*/ 144 w 206"/>
              <a:gd name="T61" fmla="*/ 6 h 120"/>
              <a:gd name="T62" fmla="*/ 160 w 206"/>
              <a:gd name="T63" fmla="*/ 10 h 120"/>
              <a:gd name="T64" fmla="*/ 176 w 206"/>
              <a:gd name="T65" fmla="*/ 18 h 120"/>
              <a:gd name="T66" fmla="*/ 188 w 206"/>
              <a:gd name="T67" fmla="*/ 26 h 120"/>
              <a:gd name="T68" fmla="*/ 198 w 206"/>
              <a:gd name="T69" fmla="*/ 36 h 120"/>
              <a:gd name="T70" fmla="*/ 204 w 206"/>
              <a:gd name="T71" fmla="*/ 48 h 120"/>
              <a:gd name="T72" fmla="*/ 206 w 206"/>
              <a:gd name="T73" fmla="*/ 60 h 120"/>
              <a:gd name="T74" fmla="*/ 206 w 206"/>
              <a:gd name="T75" fmla="*/ 60 h 1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6"/>
              <a:gd name="T115" fmla="*/ 0 h 120"/>
              <a:gd name="T116" fmla="*/ 206 w 206"/>
              <a:gd name="T117" fmla="*/ 120 h 1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6" h="120">
                <a:moveTo>
                  <a:pt x="206" y="60"/>
                </a:moveTo>
                <a:lnTo>
                  <a:pt x="206" y="60"/>
                </a:lnTo>
                <a:lnTo>
                  <a:pt x="204" y="72"/>
                </a:lnTo>
                <a:lnTo>
                  <a:pt x="198" y="84"/>
                </a:lnTo>
                <a:lnTo>
                  <a:pt x="188" y="94"/>
                </a:lnTo>
                <a:lnTo>
                  <a:pt x="176" y="102"/>
                </a:lnTo>
                <a:lnTo>
                  <a:pt x="160" y="110"/>
                </a:lnTo>
                <a:lnTo>
                  <a:pt x="144" y="114"/>
                </a:lnTo>
                <a:lnTo>
                  <a:pt x="124" y="118"/>
                </a:lnTo>
                <a:lnTo>
                  <a:pt x="104" y="120"/>
                </a:lnTo>
                <a:lnTo>
                  <a:pt x="82" y="118"/>
                </a:lnTo>
                <a:lnTo>
                  <a:pt x="64" y="114"/>
                </a:lnTo>
                <a:lnTo>
                  <a:pt x="46" y="110"/>
                </a:lnTo>
                <a:lnTo>
                  <a:pt x="30" y="102"/>
                </a:lnTo>
                <a:lnTo>
                  <a:pt x="18" y="94"/>
                </a:lnTo>
                <a:lnTo>
                  <a:pt x="8" y="84"/>
                </a:lnTo>
                <a:lnTo>
                  <a:pt x="2" y="72"/>
                </a:lnTo>
                <a:lnTo>
                  <a:pt x="0" y="60"/>
                </a:lnTo>
                <a:lnTo>
                  <a:pt x="2" y="48"/>
                </a:lnTo>
                <a:lnTo>
                  <a:pt x="8" y="36"/>
                </a:lnTo>
                <a:lnTo>
                  <a:pt x="18" y="26"/>
                </a:lnTo>
                <a:lnTo>
                  <a:pt x="30" y="18"/>
                </a:lnTo>
                <a:lnTo>
                  <a:pt x="46" y="10"/>
                </a:lnTo>
                <a:lnTo>
                  <a:pt x="64" y="6"/>
                </a:lnTo>
                <a:lnTo>
                  <a:pt x="82" y="2"/>
                </a:lnTo>
                <a:lnTo>
                  <a:pt x="104" y="0"/>
                </a:lnTo>
                <a:lnTo>
                  <a:pt x="124" y="2"/>
                </a:lnTo>
                <a:lnTo>
                  <a:pt x="144" y="6"/>
                </a:lnTo>
                <a:lnTo>
                  <a:pt x="160" y="10"/>
                </a:lnTo>
                <a:lnTo>
                  <a:pt x="176" y="18"/>
                </a:lnTo>
                <a:lnTo>
                  <a:pt x="188" y="26"/>
                </a:lnTo>
                <a:lnTo>
                  <a:pt x="198" y="36"/>
                </a:lnTo>
                <a:lnTo>
                  <a:pt x="204" y="48"/>
                </a:lnTo>
                <a:lnTo>
                  <a:pt x="206" y="60"/>
                </a:lnTo>
                <a:close/>
              </a:path>
            </a:pathLst>
          </a:custGeom>
          <a:solidFill>
            <a:srgbClr val="D4E7F7"/>
          </a:solidFill>
          <a:ln w="12">
            <a:solidFill>
              <a:srgbClr val="D4E7F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Freeform 65"/>
          <p:cNvSpPr>
            <a:spLocks/>
          </p:cNvSpPr>
          <p:nvPr/>
        </p:nvSpPr>
        <p:spPr bwMode="auto">
          <a:xfrm>
            <a:off x="5308600" y="5942013"/>
            <a:ext cx="96838" cy="161925"/>
          </a:xfrm>
          <a:custGeom>
            <a:avLst/>
            <a:gdLst>
              <a:gd name="T0" fmla="*/ 80645421 w 61"/>
              <a:gd name="T1" fmla="*/ 70564379 h 102"/>
              <a:gd name="T2" fmla="*/ 131048818 w 61"/>
              <a:gd name="T3" fmla="*/ 0 h 102"/>
              <a:gd name="T4" fmla="*/ 136089156 w 61"/>
              <a:gd name="T5" fmla="*/ 5040313 h 102"/>
              <a:gd name="T6" fmla="*/ 136089156 w 61"/>
              <a:gd name="T7" fmla="*/ 5040313 h 102"/>
              <a:gd name="T8" fmla="*/ 138610118 w 61"/>
              <a:gd name="T9" fmla="*/ 113407841 h 102"/>
              <a:gd name="T10" fmla="*/ 153731130 w 61"/>
              <a:gd name="T11" fmla="*/ 257055960 h 102"/>
              <a:gd name="T12" fmla="*/ 153731130 w 61"/>
              <a:gd name="T13" fmla="*/ 257055960 h 102"/>
              <a:gd name="T14" fmla="*/ 68045372 w 61"/>
              <a:gd name="T15" fmla="*/ 143648119 h 102"/>
              <a:gd name="T16" fmla="*/ 0 w 61"/>
              <a:gd name="T17" fmla="*/ 57964395 h 102"/>
              <a:gd name="T18" fmla="*/ 0 w 61"/>
              <a:gd name="T19" fmla="*/ 52924084 h 102"/>
              <a:gd name="T20" fmla="*/ 80645421 w 61"/>
              <a:gd name="T21" fmla="*/ 70564379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2"/>
              <a:gd name="T35" fmla="*/ 61 w 61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2">
                <a:moveTo>
                  <a:pt x="32" y="28"/>
                </a:moveTo>
                <a:lnTo>
                  <a:pt x="52" y="0"/>
                </a:lnTo>
                <a:lnTo>
                  <a:pt x="54" y="2"/>
                </a:lnTo>
                <a:lnTo>
                  <a:pt x="55" y="45"/>
                </a:lnTo>
                <a:lnTo>
                  <a:pt x="61" y="102"/>
                </a:lnTo>
                <a:lnTo>
                  <a:pt x="27" y="57"/>
                </a:lnTo>
                <a:lnTo>
                  <a:pt x="0" y="23"/>
                </a:lnTo>
                <a:lnTo>
                  <a:pt x="0" y="21"/>
                </a:lnTo>
                <a:lnTo>
                  <a:pt x="32" y="28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Freeform 66"/>
          <p:cNvSpPr>
            <a:spLocks/>
          </p:cNvSpPr>
          <p:nvPr/>
        </p:nvSpPr>
        <p:spPr bwMode="auto">
          <a:xfrm>
            <a:off x="5105400" y="5948363"/>
            <a:ext cx="90488" cy="155575"/>
          </a:xfrm>
          <a:custGeom>
            <a:avLst/>
            <a:gdLst>
              <a:gd name="T0" fmla="*/ 75605110 w 57"/>
              <a:gd name="T1" fmla="*/ 47883760 h 98"/>
              <a:gd name="T2" fmla="*/ 143650505 w 57"/>
              <a:gd name="T3" fmla="*/ 0 h 98"/>
              <a:gd name="T4" fmla="*/ 143650505 w 57"/>
              <a:gd name="T5" fmla="*/ 2520950 h 98"/>
              <a:gd name="T6" fmla="*/ 143650505 w 57"/>
              <a:gd name="T7" fmla="*/ 2520950 h 98"/>
              <a:gd name="T8" fmla="*/ 113408471 w 57"/>
              <a:gd name="T9" fmla="*/ 108367528 h 98"/>
              <a:gd name="T10" fmla="*/ 80645449 w 57"/>
              <a:gd name="T11" fmla="*/ 246975335 h 98"/>
              <a:gd name="T12" fmla="*/ 80645449 w 57"/>
              <a:gd name="T13" fmla="*/ 246975335 h 98"/>
              <a:gd name="T14" fmla="*/ 37803349 w 57"/>
              <a:gd name="T15" fmla="*/ 110886890 h 98"/>
              <a:gd name="T16" fmla="*/ 0 w 57"/>
              <a:gd name="T17" fmla="*/ 7561263 h 98"/>
              <a:gd name="T18" fmla="*/ 0 w 57"/>
              <a:gd name="T19" fmla="*/ 2520950 h 98"/>
              <a:gd name="T20" fmla="*/ 75605110 w 57"/>
              <a:gd name="T21" fmla="*/ 47883760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98"/>
              <a:gd name="T35" fmla="*/ 57 w 57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98">
                <a:moveTo>
                  <a:pt x="30" y="19"/>
                </a:moveTo>
                <a:lnTo>
                  <a:pt x="57" y="0"/>
                </a:lnTo>
                <a:lnTo>
                  <a:pt x="57" y="1"/>
                </a:lnTo>
                <a:lnTo>
                  <a:pt x="45" y="43"/>
                </a:lnTo>
                <a:lnTo>
                  <a:pt x="32" y="98"/>
                </a:lnTo>
                <a:lnTo>
                  <a:pt x="15" y="44"/>
                </a:lnTo>
                <a:lnTo>
                  <a:pt x="0" y="3"/>
                </a:lnTo>
                <a:lnTo>
                  <a:pt x="0" y="1"/>
                </a:lnTo>
                <a:lnTo>
                  <a:pt x="30" y="19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Freeform 75"/>
          <p:cNvSpPr>
            <a:spLocks/>
          </p:cNvSpPr>
          <p:nvPr/>
        </p:nvSpPr>
        <p:spPr bwMode="auto">
          <a:xfrm>
            <a:off x="5845175" y="5922963"/>
            <a:ext cx="96838" cy="161925"/>
          </a:xfrm>
          <a:custGeom>
            <a:avLst/>
            <a:gdLst>
              <a:gd name="T0" fmla="*/ 73085709 w 61"/>
              <a:gd name="T1" fmla="*/ 70564379 h 102"/>
              <a:gd name="T2" fmla="*/ 20161355 w 61"/>
              <a:gd name="T3" fmla="*/ 0 h 102"/>
              <a:gd name="T4" fmla="*/ 17641980 w 61"/>
              <a:gd name="T5" fmla="*/ 5040313 h 102"/>
              <a:gd name="T6" fmla="*/ 17641980 w 61"/>
              <a:gd name="T7" fmla="*/ 5040313 h 102"/>
              <a:gd name="T8" fmla="*/ 12601640 w 61"/>
              <a:gd name="T9" fmla="*/ 113407841 h 102"/>
              <a:gd name="T10" fmla="*/ 0 w 61"/>
              <a:gd name="T11" fmla="*/ 257055960 h 102"/>
              <a:gd name="T12" fmla="*/ 0 w 61"/>
              <a:gd name="T13" fmla="*/ 257055960 h 102"/>
              <a:gd name="T14" fmla="*/ 85685758 w 61"/>
              <a:gd name="T15" fmla="*/ 143648119 h 102"/>
              <a:gd name="T16" fmla="*/ 153731130 w 61"/>
              <a:gd name="T17" fmla="*/ 57964395 h 102"/>
              <a:gd name="T18" fmla="*/ 153731130 w 61"/>
              <a:gd name="T19" fmla="*/ 52924084 h 102"/>
              <a:gd name="T20" fmla="*/ 73085709 w 61"/>
              <a:gd name="T21" fmla="*/ 70564379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2"/>
              <a:gd name="T35" fmla="*/ 61 w 61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2">
                <a:moveTo>
                  <a:pt x="29" y="28"/>
                </a:moveTo>
                <a:lnTo>
                  <a:pt x="8" y="0"/>
                </a:lnTo>
                <a:lnTo>
                  <a:pt x="7" y="2"/>
                </a:lnTo>
                <a:lnTo>
                  <a:pt x="5" y="45"/>
                </a:lnTo>
                <a:lnTo>
                  <a:pt x="0" y="102"/>
                </a:lnTo>
                <a:lnTo>
                  <a:pt x="34" y="57"/>
                </a:lnTo>
                <a:lnTo>
                  <a:pt x="61" y="23"/>
                </a:lnTo>
                <a:lnTo>
                  <a:pt x="61" y="21"/>
                </a:lnTo>
                <a:lnTo>
                  <a:pt x="29" y="28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Freeform 76"/>
          <p:cNvSpPr>
            <a:spLocks/>
          </p:cNvSpPr>
          <p:nvPr/>
        </p:nvSpPr>
        <p:spPr bwMode="auto">
          <a:xfrm>
            <a:off x="6027738" y="5929313"/>
            <a:ext cx="92075" cy="155575"/>
          </a:xfrm>
          <a:custGeom>
            <a:avLst/>
            <a:gdLst>
              <a:gd name="T0" fmla="*/ 68045019 w 58"/>
              <a:gd name="T1" fmla="*/ 47883760 h 98"/>
              <a:gd name="T2" fmla="*/ 0 w 58"/>
              <a:gd name="T3" fmla="*/ 0 h 98"/>
              <a:gd name="T4" fmla="*/ 0 w 58"/>
              <a:gd name="T5" fmla="*/ 2520950 h 98"/>
              <a:gd name="T6" fmla="*/ 0 w 58"/>
              <a:gd name="T7" fmla="*/ 2520950 h 98"/>
              <a:gd name="T8" fmla="*/ 30241879 w 58"/>
              <a:gd name="T9" fmla="*/ 108367528 h 98"/>
              <a:gd name="T10" fmla="*/ 65524070 w 58"/>
              <a:gd name="T11" fmla="*/ 246975335 h 98"/>
              <a:gd name="T12" fmla="*/ 65524070 w 58"/>
              <a:gd name="T13" fmla="*/ 246975335 h 98"/>
              <a:gd name="T14" fmla="*/ 108367534 w 58"/>
              <a:gd name="T15" fmla="*/ 110886890 h 98"/>
              <a:gd name="T16" fmla="*/ 146169074 w 58"/>
              <a:gd name="T17" fmla="*/ 7561263 h 98"/>
              <a:gd name="T18" fmla="*/ 146169074 w 58"/>
              <a:gd name="T19" fmla="*/ 2520950 h 98"/>
              <a:gd name="T20" fmla="*/ 68045019 w 58"/>
              <a:gd name="T21" fmla="*/ 47883760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98"/>
              <a:gd name="T35" fmla="*/ 58 w 58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98">
                <a:moveTo>
                  <a:pt x="27" y="19"/>
                </a:moveTo>
                <a:lnTo>
                  <a:pt x="0" y="0"/>
                </a:lnTo>
                <a:lnTo>
                  <a:pt x="0" y="1"/>
                </a:lnTo>
                <a:lnTo>
                  <a:pt x="12" y="43"/>
                </a:lnTo>
                <a:lnTo>
                  <a:pt x="26" y="98"/>
                </a:lnTo>
                <a:lnTo>
                  <a:pt x="43" y="44"/>
                </a:lnTo>
                <a:lnTo>
                  <a:pt x="58" y="3"/>
                </a:lnTo>
                <a:lnTo>
                  <a:pt x="58" y="1"/>
                </a:lnTo>
                <a:lnTo>
                  <a:pt x="27" y="19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Freeform 65"/>
          <p:cNvSpPr>
            <a:spLocks/>
          </p:cNvSpPr>
          <p:nvPr/>
        </p:nvSpPr>
        <p:spPr bwMode="auto">
          <a:xfrm>
            <a:off x="4851400" y="5922963"/>
            <a:ext cx="96838" cy="161925"/>
          </a:xfrm>
          <a:custGeom>
            <a:avLst/>
            <a:gdLst>
              <a:gd name="T0" fmla="*/ 80645421 w 61"/>
              <a:gd name="T1" fmla="*/ 70564379 h 102"/>
              <a:gd name="T2" fmla="*/ 131048818 w 61"/>
              <a:gd name="T3" fmla="*/ 0 h 102"/>
              <a:gd name="T4" fmla="*/ 136089156 w 61"/>
              <a:gd name="T5" fmla="*/ 5040313 h 102"/>
              <a:gd name="T6" fmla="*/ 136089156 w 61"/>
              <a:gd name="T7" fmla="*/ 5040313 h 102"/>
              <a:gd name="T8" fmla="*/ 138610118 w 61"/>
              <a:gd name="T9" fmla="*/ 113407841 h 102"/>
              <a:gd name="T10" fmla="*/ 153731130 w 61"/>
              <a:gd name="T11" fmla="*/ 257055960 h 102"/>
              <a:gd name="T12" fmla="*/ 153731130 w 61"/>
              <a:gd name="T13" fmla="*/ 257055960 h 102"/>
              <a:gd name="T14" fmla="*/ 68045372 w 61"/>
              <a:gd name="T15" fmla="*/ 143648119 h 102"/>
              <a:gd name="T16" fmla="*/ 0 w 61"/>
              <a:gd name="T17" fmla="*/ 57964395 h 102"/>
              <a:gd name="T18" fmla="*/ 0 w 61"/>
              <a:gd name="T19" fmla="*/ 52924084 h 102"/>
              <a:gd name="T20" fmla="*/ 80645421 w 61"/>
              <a:gd name="T21" fmla="*/ 70564379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2"/>
              <a:gd name="T35" fmla="*/ 61 w 61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2">
                <a:moveTo>
                  <a:pt x="32" y="28"/>
                </a:moveTo>
                <a:lnTo>
                  <a:pt x="52" y="0"/>
                </a:lnTo>
                <a:lnTo>
                  <a:pt x="54" y="2"/>
                </a:lnTo>
                <a:lnTo>
                  <a:pt x="55" y="45"/>
                </a:lnTo>
                <a:lnTo>
                  <a:pt x="61" y="102"/>
                </a:lnTo>
                <a:lnTo>
                  <a:pt x="27" y="57"/>
                </a:lnTo>
                <a:lnTo>
                  <a:pt x="0" y="23"/>
                </a:lnTo>
                <a:lnTo>
                  <a:pt x="0" y="21"/>
                </a:lnTo>
                <a:lnTo>
                  <a:pt x="32" y="28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Freeform 62"/>
          <p:cNvSpPr>
            <a:spLocks/>
          </p:cNvSpPr>
          <p:nvPr/>
        </p:nvSpPr>
        <p:spPr bwMode="auto">
          <a:xfrm>
            <a:off x="4884738" y="5505450"/>
            <a:ext cx="214312" cy="515938"/>
          </a:xfrm>
          <a:custGeom>
            <a:avLst/>
            <a:gdLst>
              <a:gd name="T0" fmla="*/ 57962663 w 135"/>
              <a:gd name="T1" fmla="*/ 819052260 h 325"/>
              <a:gd name="T2" fmla="*/ 57962663 w 135"/>
              <a:gd name="T3" fmla="*/ 819052260 h 325"/>
              <a:gd name="T4" fmla="*/ 32761159 w 135"/>
              <a:gd name="T5" fmla="*/ 740926576 h 325"/>
              <a:gd name="T6" fmla="*/ 20161200 w 135"/>
              <a:gd name="T7" fmla="*/ 698084688 h 325"/>
              <a:gd name="T8" fmla="*/ 12599956 w 135"/>
              <a:gd name="T9" fmla="*/ 650200897 h 325"/>
              <a:gd name="T10" fmla="*/ 2519356 w 135"/>
              <a:gd name="T11" fmla="*/ 599797742 h 325"/>
              <a:gd name="T12" fmla="*/ 0 w 135"/>
              <a:gd name="T13" fmla="*/ 546875223 h 325"/>
              <a:gd name="T14" fmla="*/ 0 w 135"/>
              <a:gd name="T15" fmla="*/ 491431753 h 325"/>
              <a:gd name="T16" fmla="*/ 2519356 w 135"/>
              <a:gd name="T17" fmla="*/ 433467331 h 325"/>
              <a:gd name="T18" fmla="*/ 15120902 w 135"/>
              <a:gd name="T19" fmla="*/ 378023761 h 325"/>
              <a:gd name="T20" fmla="*/ 32761159 w 135"/>
              <a:gd name="T21" fmla="*/ 317539975 h 325"/>
              <a:gd name="T22" fmla="*/ 63002962 w 135"/>
              <a:gd name="T23" fmla="*/ 259577141 h 325"/>
              <a:gd name="T24" fmla="*/ 95765696 w 135"/>
              <a:gd name="T25" fmla="*/ 204133621 h 325"/>
              <a:gd name="T26" fmla="*/ 138607464 w 135"/>
              <a:gd name="T27" fmla="*/ 148690150 h 325"/>
              <a:gd name="T28" fmla="*/ 194050747 w 135"/>
              <a:gd name="T29" fmla="*/ 95766019 h 325"/>
              <a:gd name="T30" fmla="*/ 262095619 w 135"/>
              <a:gd name="T31" fmla="*/ 42843488 h 325"/>
              <a:gd name="T32" fmla="*/ 340219452 w 135"/>
              <a:gd name="T33" fmla="*/ 0 h 3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325"/>
              <a:gd name="T53" fmla="*/ 135 w 135"/>
              <a:gd name="T54" fmla="*/ 325 h 3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325">
                <a:moveTo>
                  <a:pt x="23" y="325"/>
                </a:moveTo>
                <a:lnTo>
                  <a:pt x="23" y="325"/>
                </a:lnTo>
                <a:lnTo>
                  <a:pt x="13" y="294"/>
                </a:lnTo>
                <a:lnTo>
                  <a:pt x="8" y="277"/>
                </a:lnTo>
                <a:lnTo>
                  <a:pt x="5" y="258"/>
                </a:lnTo>
                <a:lnTo>
                  <a:pt x="1" y="238"/>
                </a:lnTo>
                <a:lnTo>
                  <a:pt x="0" y="217"/>
                </a:lnTo>
                <a:lnTo>
                  <a:pt x="0" y="195"/>
                </a:lnTo>
                <a:lnTo>
                  <a:pt x="1" y="172"/>
                </a:lnTo>
                <a:lnTo>
                  <a:pt x="6" y="150"/>
                </a:lnTo>
                <a:lnTo>
                  <a:pt x="13" y="126"/>
                </a:lnTo>
                <a:lnTo>
                  <a:pt x="25" y="103"/>
                </a:lnTo>
                <a:lnTo>
                  <a:pt x="38" y="81"/>
                </a:lnTo>
                <a:lnTo>
                  <a:pt x="55" y="59"/>
                </a:lnTo>
                <a:lnTo>
                  <a:pt x="77" y="38"/>
                </a:lnTo>
                <a:lnTo>
                  <a:pt x="104" y="17"/>
                </a:lnTo>
                <a:lnTo>
                  <a:pt x="135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Freeform 63"/>
          <p:cNvSpPr>
            <a:spLocks/>
          </p:cNvSpPr>
          <p:nvPr/>
        </p:nvSpPr>
        <p:spPr bwMode="auto">
          <a:xfrm>
            <a:off x="5343525" y="5561013"/>
            <a:ext cx="106363" cy="452437"/>
          </a:xfrm>
          <a:custGeom>
            <a:avLst/>
            <a:gdLst>
              <a:gd name="T0" fmla="*/ 168852029 w 67"/>
              <a:gd name="T1" fmla="*/ 0 h 285"/>
              <a:gd name="T2" fmla="*/ 168852029 w 67"/>
              <a:gd name="T3" fmla="*/ 0 h 285"/>
              <a:gd name="T4" fmla="*/ 100806703 w 67"/>
              <a:gd name="T5" fmla="*/ 120967364 h 285"/>
              <a:gd name="T6" fmla="*/ 68045326 w 67"/>
              <a:gd name="T7" fmla="*/ 199091294 h 285"/>
              <a:gd name="T8" fmla="*/ 32762976 w 67"/>
              <a:gd name="T9" fmla="*/ 284776525 h 285"/>
              <a:gd name="T10" fmla="*/ 20161342 w 67"/>
              <a:gd name="T11" fmla="*/ 332660214 h 285"/>
              <a:gd name="T12" fmla="*/ 7561298 w 67"/>
              <a:gd name="T13" fmla="*/ 380542316 h 285"/>
              <a:gd name="T14" fmla="*/ 0 w 67"/>
              <a:gd name="T15" fmla="*/ 433466409 h 285"/>
              <a:gd name="T16" fmla="*/ 0 w 67"/>
              <a:gd name="T17" fmla="*/ 483869456 h 285"/>
              <a:gd name="T18" fmla="*/ 0 w 67"/>
              <a:gd name="T19" fmla="*/ 541832168 h 285"/>
              <a:gd name="T20" fmla="*/ 2520961 w 67"/>
              <a:gd name="T21" fmla="*/ 597275520 h 285"/>
              <a:gd name="T22" fmla="*/ 15121008 w 67"/>
              <a:gd name="T23" fmla="*/ 657759177 h 285"/>
              <a:gd name="T24" fmla="*/ 32762976 w 67"/>
              <a:gd name="T25" fmla="*/ 718242835 h 2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"/>
              <a:gd name="T40" fmla="*/ 0 h 285"/>
              <a:gd name="T41" fmla="*/ 67 w 67"/>
              <a:gd name="T42" fmla="*/ 285 h 2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" h="285">
                <a:moveTo>
                  <a:pt x="67" y="0"/>
                </a:moveTo>
                <a:lnTo>
                  <a:pt x="67" y="0"/>
                </a:lnTo>
                <a:lnTo>
                  <a:pt x="40" y="48"/>
                </a:lnTo>
                <a:lnTo>
                  <a:pt x="27" y="79"/>
                </a:lnTo>
                <a:lnTo>
                  <a:pt x="13" y="113"/>
                </a:lnTo>
                <a:lnTo>
                  <a:pt x="8" y="132"/>
                </a:lnTo>
                <a:lnTo>
                  <a:pt x="3" y="151"/>
                </a:lnTo>
                <a:lnTo>
                  <a:pt x="0" y="172"/>
                </a:lnTo>
                <a:lnTo>
                  <a:pt x="0" y="192"/>
                </a:lnTo>
                <a:lnTo>
                  <a:pt x="0" y="215"/>
                </a:lnTo>
                <a:lnTo>
                  <a:pt x="1" y="237"/>
                </a:lnTo>
                <a:lnTo>
                  <a:pt x="6" y="261"/>
                </a:lnTo>
                <a:lnTo>
                  <a:pt x="13" y="285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Freeform 64"/>
          <p:cNvSpPr>
            <a:spLocks/>
          </p:cNvSpPr>
          <p:nvPr/>
        </p:nvSpPr>
        <p:spPr bwMode="auto">
          <a:xfrm>
            <a:off x="5148263" y="5722938"/>
            <a:ext cx="147637" cy="303212"/>
          </a:xfrm>
          <a:custGeom>
            <a:avLst/>
            <a:gdLst>
              <a:gd name="T0" fmla="*/ 234372966 w 93"/>
              <a:gd name="T1" fmla="*/ 0 h 191"/>
              <a:gd name="T2" fmla="*/ 234372966 w 93"/>
              <a:gd name="T3" fmla="*/ 0 h 191"/>
              <a:gd name="T4" fmla="*/ 221773025 w 93"/>
              <a:gd name="T5" fmla="*/ 10080608 h 191"/>
              <a:gd name="T6" fmla="*/ 194050566 w 93"/>
              <a:gd name="T7" fmla="*/ 27720883 h 191"/>
              <a:gd name="T8" fmla="*/ 156249157 w 93"/>
              <a:gd name="T9" fmla="*/ 60483656 h 191"/>
              <a:gd name="T10" fmla="*/ 110886513 w 93"/>
              <a:gd name="T11" fmla="*/ 108365761 h 191"/>
              <a:gd name="T12" fmla="*/ 88204372 w 93"/>
              <a:gd name="T13" fmla="*/ 138607577 h 191"/>
              <a:gd name="T14" fmla="*/ 68043197 w 93"/>
              <a:gd name="T15" fmla="*/ 178929997 h 191"/>
              <a:gd name="T16" fmla="*/ 45362656 w 93"/>
              <a:gd name="T17" fmla="*/ 216733110 h 191"/>
              <a:gd name="T18" fmla="*/ 27720834 w 93"/>
              <a:gd name="T19" fmla="*/ 259574888 h 191"/>
              <a:gd name="T20" fmla="*/ 15120888 w 93"/>
              <a:gd name="T21" fmla="*/ 307458556 h 191"/>
              <a:gd name="T22" fmla="*/ 2519354 w 93"/>
              <a:gd name="T23" fmla="*/ 360380940 h 191"/>
              <a:gd name="T24" fmla="*/ 0 w 93"/>
              <a:gd name="T25" fmla="*/ 420864670 h 191"/>
              <a:gd name="T26" fmla="*/ 0 w 93"/>
              <a:gd name="T27" fmla="*/ 481348301 h 1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3"/>
              <a:gd name="T43" fmla="*/ 0 h 191"/>
              <a:gd name="T44" fmla="*/ 93 w 93"/>
              <a:gd name="T45" fmla="*/ 191 h 1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3" h="191">
                <a:moveTo>
                  <a:pt x="93" y="0"/>
                </a:moveTo>
                <a:lnTo>
                  <a:pt x="93" y="0"/>
                </a:lnTo>
                <a:lnTo>
                  <a:pt x="88" y="4"/>
                </a:lnTo>
                <a:lnTo>
                  <a:pt x="77" y="11"/>
                </a:lnTo>
                <a:lnTo>
                  <a:pt x="62" y="24"/>
                </a:lnTo>
                <a:lnTo>
                  <a:pt x="44" y="43"/>
                </a:lnTo>
                <a:lnTo>
                  <a:pt x="35" y="55"/>
                </a:lnTo>
                <a:lnTo>
                  <a:pt x="27" y="71"/>
                </a:lnTo>
                <a:lnTo>
                  <a:pt x="18" y="86"/>
                </a:lnTo>
                <a:lnTo>
                  <a:pt x="11" y="103"/>
                </a:lnTo>
                <a:lnTo>
                  <a:pt x="6" y="122"/>
                </a:lnTo>
                <a:lnTo>
                  <a:pt x="1" y="143"/>
                </a:lnTo>
                <a:lnTo>
                  <a:pt x="0" y="167"/>
                </a:lnTo>
                <a:lnTo>
                  <a:pt x="0" y="191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Freeform 69"/>
          <p:cNvSpPr>
            <a:spLocks/>
          </p:cNvSpPr>
          <p:nvPr/>
        </p:nvSpPr>
        <p:spPr bwMode="auto">
          <a:xfrm>
            <a:off x="6303963" y="5778500"/>
            <a:ext cx="38100" cy="242888"/>
          </a:xfrm>
          <a:custGeom>
            <a:avLst/>
            <a:gdLst>
              <a:gd name="T0" fmla="*/ 0 w 24"/>
              <a:gd name="T1" fmla="*/ 385585439 h 153"/>
              <a:gd name="T2" fmla="*/ 0 w 24"/>
              <a:gd name="T3" fmla="*/ 385585439 h 153"/>
              <a:gd name="T4" fmla="*/ 27722516 w 24"/>
              <a:gd name="T5" fmla="*/ 307459672 h 153"/>
              <a:gd name="T6" fmla="*/ 40322500 w 24"/>
              <a:gd name="T7" fmla="*/ 264617738 h 153"/>
              <a:gd name="T8" fmla="*/ 47883760 w 24"/>
              <a:gd name="T9" fmla="*/ 216733896 h 153"/>
              <a:gd name="T10" fmla="*/ 55443445 w 24"/>
              <a:gd name="T11" fmla="*/ 166330638 h 153"/>
              <a:gd name="T12" fmla="*/ 60483756 w 24"/>
              <a:gd name="T13" fmla="*/ 113408063 h 153"/>
              <a:gd name="T14" fmla="*/ 60483756 w 24"/>
              <a:gd name="T15" fmla="*/ 57964509 h 153"/>
              <a:gd name="T16" fmla="*/ 55443445 w 24"/>
              <a:gd name="T17" fmla="*/ 0 h 1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153"/>
              <a:gd name="T29" fmla="*/ 24 w 24"/>
              <a:gd name="T30" fmla="*/ 153 h 1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153">
                <a:moveTo>
                  <a:pt x="0" y="153"/>
                </a:moveTo>
                <a:lnTo>
                  <a:pt x="0" y="153"/>
                </a:lnTo>
                <a:lnTo>
                  <a:pt x="11" y="122"/>
                </a:lnTo>
                <a:lnTo>
                  <a:pt x="16" y="105"/>
                </a:lnTo>
                <a:lnTo>
                  <a:pt x="19" y="86"/>
                </a:lnTo>
                <a:lnTo>
                  <a:pt x="22" y="66"/>
                </a:lnTo>
                <a:lnTo>
                  <a:pt x="24" y="45"/>
                </a:lnTo>
                <a:lnTo>
                  <a:pt x="24" y="23"/>
                </a:lnTo>
                <a:lnTo>
                  <a:pt x="22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Freeform 70"/>
          <p:cNvSpPr>
            <a:spLocks/>
          </p:cNvSpPr>
          <p:nvPr/>
        </p:nvSpPr>
        <p:spPr bwMode="auto">
          <a:xfrm>
            <a:off x="5884863" y="5819775"/>
            <a:ext cx="22225" cy="174625"/>
          </a:xfrm>
          <a:custGeom>
            <a:avLst/>
            <a:gdLst>
              <a:gd name="T0" fmla="*/ 35282190 w 14"/>
              <a:gd name="T1" fmla="*/ 0 h 110"/>
              <a:gd name="T2" fmla="*/ 35282190 w 14"/>
              <a:gd name="T3" fmla="*/ 0 h 110"/>
              <a:gd name="T4" fmla="*/ 35282190 w 14"/>
              <a:gd name="T5" fmla="*/ 65524069 h 110"/>
              <a:gd name="T6" fmla="*/ 35282190 w 14"/>
              <a:gd name="T7" fmla="*/ 133569088 h 110"/>
              <a:gd name="T8" fmla="*/ 22682200 w 14"/>
              <a:gd name="T9" fmla="*/ 204133443 h 110"/>
              <a:gd name="T10" fmla="*/ 0 w 14"/>
              <a:gd name="T11" fmla="*/ 27721721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10"/>
              <a:gd name="T20" fmla="*/ 14 w 14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10">
                <a:moveTo>
                  <a:pt x="14" y="0"/>
                </a:moveTo>
                <a:lnTo>
                  <a:pt x="14" y="0"/>
                </a:lnTo>
                <a:lnTo>
                  <a:pt x="14" y="26"/>
                </a:lnTo>
                <a:lnTo>
                  <a:pt x="14" y="53"/>
                </a:lnTo>
                <a:lnTo>
                  <a:pt x="9" y="81"/>
                </a:lnTo>
                <a:lnTo>
                  <a:pt x="0" y="11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Freeform 71"/>
          <p:cNvSpPr>
            <a:spLocks/>
          </p:cNvSpPr>
          <p:nvPr/>
        </p:nvSpPr>
        <p:spPr bwMode="auto">
          <a:xfrm>
            <a:off x="6015038" y="5778500"/>
            <a:ext cx="61912" cy="223838"/>
          </a:xfrm>
          <a:custGeom>
            <a:avLst/>
            <a:gdLst>
              <a:gd name="T0" fmla="*/ 0 w 39"/>
              <a:gd name="T1" fmla="*/ 0 h 141"/>
              <a:gd name="T2" fmla="*/ 0 w 39"/>
              <a:gd name="T3" fmla="*/ 0 h 141"/>
              <a:gd name="T4" fmla="*/ 17642029 w 39"/>
              <a:gd name="T5" fmla="*/ 30241942 h 141"/>
              <a:gd name="T6" fmla="*/ 37803440 w 39"/>
              <a:gd name="T7" fmla="*/ 65524205 h 141"/>
              <a:gd name="T8" fmla="*/ 55443888 w 39"/>
              <a:gd name="T9" fmla="*/ 103327411 h 141"/>
              <a:gd name="T10" fmla="*/ 73085911 w 39"/>
              <a:gd name="T11" fmla="*/ 148690330 h 141"/>
              <a:gd name="T12" fmla="*/ 85685996 w 39"/>
              <a:gd name="T13" fmla="*/ 191532270 h 141"/>
              <a:gd name="T14" fmla="*/ 93247316 w 39"/>
              <a:gd name="T15" fmla="*/ 241935535 h 141"/>
              <a:gd name="T16" fmla="*/ 98287668 w 39"/>
              <a:gd name="T17" fmla="*/ 299900027 h 141"/>
              <a:gd name="T18" fmla="*/ 98287668 w 39"/>
              <a:gd name="T19" fmla="*/ 355343564 h 1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141"/>
              <a:gd name="T32" fmla="*/ 39 w 39"/>
              <a:gd name="T33" fmla="*/ 141 h 1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141">
                <a:moveTo>
                  <a:pt x="0" y="0"/>
                </a:moveTo>
                <a:lnTo>
                  <a:pt x="0" y="0"/>
                </a:lnTo>
                <a:lnTo>
                  <a:pt x="7" y="12"/>
                </a:lnTo>
                <a:lnTo>
                  <a:pt x="15" y="26"/>
                </a:lnTo>
                <a:lnTo>
                  <a:pt x="22" y="41"/>
                </a:lnTo>
                <a:lnTo>
                  <a:pt x="29" y="59"/>
                </a:lnTo>
                <a:lnTo>
                  <a:pt x="34" y="76"/>
                </a:lnTo>
                <a:lnTo>
                  <a:pt x="37" y="96"/>
                </a:lnTo>
                <a:lnTo>
                  <a:pt x="39" y="119"/>
                </a:lnTo>
                <a:lnTo>
                  <a:pt x="39" y="141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Freeform 73"/>
          <p:cNvSpPr>
            <a:spLocks/>
          </p:cNvSpPr>
          <p:nvPr/>
        </p:nvSpPr>
        <p:spPr bwMode="auto">
          <a:xfrm>
            <a:off x="5343525" y="5565775"/>
            <a:ext cx="106363" cy="452438"/>
          </a:xfrm>
          <a:custGeom>
            <a:avLst/>
            <a:gdLst>
              <a:gd name="T0" fmla="*/ 168852029 w 67"/>
              <a:gd name="T1" fmla="*/ 0 h 285"/>
              <a:gd name="T2" fmla="*/ 168852029 w 67"/>
              <a:gd name="T3" fmla="*/ 0 h 285"/>
              <a:gd name="T4" fmla="*/ 100806703 w 67"/>
              <a:gd name="T5" fmla="*/ 120967631 h 285"/>
              <a:gd name="T6" fmla="*/ 68045326 w 67"/>
              <a:gd name="T7" fmla="*/ 199093322 h 285"/>
              <a:gd name="T8" fmla="*/ 32762976 w 67"/>
              <a:gd name="T9" fmla="*/ 284778742 h 285"/>
              <a:gd name="T10" fmla="*/ 20161342 w 67"/>
              <a:gd name="T11" fmla="*/ 332660949 h 285"/>
              <a:gd name="T12" fmla="*/ 7561298 w 67"/>
              <a:gd name="T13" fmla="*/ 380544744 h 285"/>
              <a:gd name="T14" fmla="*/ 0 w 67"/>
              <a:gd name="T15" fmla="*/ 433467367 h 285"/>
              <a:gd name="T16" fmla="*/ 0 w 67"/>
              <a:gd name="T17" fmla="*/ 483870526 h 285"/>
              <a:gd name="T18" fmla="*/ 0 w 67"/>
              <a:gd name="T19" fmla="*/ 541834953 h 285"/>
              <a:gd name="T20" fmla="*/ 2520961 w 67"/>
              <a:gd name="T21" fmla="*/ 597278428 h 285"/>
              <a:gd name="T22" fmla="*/ 15121008 w 67"/>
              <a:gd name="T23" fmla="*/ 657762219 h 285"/>
              <a:gd name="T24" fmla="*/ 32762976 w 67"/>
              <a:gd name="T25" fmla="*/ 718246010 h 2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"/>
              <a:gd name="T40" fmla="*/ 0 h 285"/>
              <a:gd name="T41" fmla="*/ 67 w 67"/>
              <a:gd name="T42" fmla="*/ 285 h 2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" h="285">
                <a:moveTo>
                  <a:pt x="67" y="0"/>
                </a:moveTo>
                <a:lnTo>
                  <a:pt x="67" y="0"/>
                </a:lnTo>
                <a:lnTo>
                  <a:pt x="40" y="48"/>
                </a:lnTo>
                <a:lnTo>
                  <a:pt x="27" y="79"/>
                </a:lnTo>
                <a:lnTo>
                  <a:pt x="13" y="113"/>
                </a:lnTo>
                <a:lnTo>
                  <a:pt x="8" y="132"/>
                </a:lnTo>
                <a:lnTo>
                  <a:pt x="3" y="151"/>
                </a:lnTo>
                <a:lnTo>
                  <a:pt x="0" y="172"/>
                </a:lnTo>
                <a:lnTo>
                  <a:pt x="0" y="192"/>
                </a:lnTo>
                <a:lnTo>
                  <a:pt x="0" y="215"/>
                </a:lnTo>
                <a:lnTo>
                  <a:pt x="1" y="237"/>
                </a:lnTo>
                <a:lnTo>
                  <a:pt x="6" y="261"/>
                </a:lnTo>
                <a:lnTo>
                  <a:pt x="13" y="285"/>
                </a:lnTo>
              </a:path>
            </a:pathLst>
          </a:custGeom>
          <a:noFill/>
          <a:ln w="22225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Freeform 78"/>
          <p:cNvSpPr>
            <a:spLocks/>
          </p:cNvSpPr>
          <p:nvPr/>
        </p:nvSpPr>
        <p:spPr bwMode="auto">
          <a:xfrm>
            <a:off x="5308600" y="5942013"/>
            <a:ext cx="96838" cy="161925"/>
          </a:xfrm>
          <a:custGeom>
            <a:avLst/>
            <a:gdLst>
              <a:gd name="T0" fmla="*/ 80645421 w 61"/>
              <a:gd name="T1" fmla="*/ 70564379 h 102"/>
              <a:gd name="T2" fmla="*/ 131048818 w 61"/>
              <a:gd name="T3" fmla="*/ 0 h 102"/>
              <a:gd name="T4" fmla="*/ 136089156 w 61"/>
              <a:gd name="T5" fmla="*/ 5040313 h 102"/>
              <a:gd name="T6" fmla="*/ 136089156 w 61"/>
              <a:gd name="T7" fmla="*/ 5040313 h 102"/>
              <a:gd name="T8" fmla="*/ 138610118 w 61"/>
              <a:gd name="T9" fmla="*/ 113407841 h 102"/>
              <a:gd name="T10" fmla="*/ 153731130 w 61"/>
              <a:gd name="T11" fmla="*/ 257055960 h 102"/>
              <a:gd name="T12" fmla="*/ 153731130 w 61"/>
              <a:gd name="T13" fmla="*/ 257055960 h 102"/>
              <a:gd name="T14" fmla="*/ 68045372 w 61"/>
              <a:gd name="T15" fmla="*/ 143648119 h 102"/>
              <a:gd name="T16" fmla="*/ 0 w 61"/>
              <a:gd name="T17" fmla="*/ 57964395 h 102"/>
              <a:gd name="T18" fmla="*/ 0 w 61"/>
              <a:gd name="T19" fmla="*/ 52924084 h 102"/>
              <a:gd name="T20" fmla="*/ 80645421 w 61"/>
              <a:gd name="T21" fmla="*/ 70564379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2"/>
              <a:gd name="T35" fmla="*/ 61 w 61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2">
                <a:moveTo>
                  <a:pt x="32" y="28"/>
                </a:moveTo>
                <a:lnTo>
                  <a:pt x="52" y="0"/>
                </a:lnTo>
                <a:lnTo>
                  <a:pt x="54" y="2"/>
                </a:lnTo>
                <a:lnTo>
                  <a:pt x="55" y="45"/>
                </a:lnTo>
                <a:lnTo>
                  <a:pt x="61" y="102"/>
                </a:lnTo>
                <a:lnTo>
                  <a:pt x="27" y="57"/>
                </a:lnTo>
                <a:lnTo>
                  <a:pt x="0" y="23"/>
                </a:lnTo>
                <a:lnTo>
                  <a:pt x="0" y="21"/>
                </a:lnTo>
                <a:lnTo>
                  <a:pt x="32" y="28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Freeform 85"/>
          <p:cNvSpPr>
            <a:spLocks/>
          </p:cNvSpPr>
          <p:nvPr/>
        </p:nvSpPr>
        <p:spPr bwMode="auto">
          <a:xfrm>
            <a:off x="6303963" y="5778500"/>
            <a:ext cx="38100" cy="242888"/>
          </a:xfrm>
          <a:custGeom>
            <a:avLst/>
            <a:gdLst>
              <a:gd name="T0" fmla="*/ 0 w 24"/>
              <a:gd name="T1" fmla="*/ 385585439 h 153"/>
              <a:gd name="T2" fmla="*/ 0 w 24"/>
              <a:gd name="T3" fmla="*/ 385585439 h 153"/>
              <a:gd name="T4" fmla="*/ 27722516 w 24"/>
              <a:gd name="T5" fmla="*/ 307459672 h 153"/>
              <a:gd name="T6" fmla="*/ 40322500 w 24"/>
              <a:gd name="T7" fmla="*/ 264617738 h 153"/>
              <a:gd name="T8" fmla="*/ 47883760 w 24"/>
              <a:gd name="T9" fmla="*/ 216733896 h 153"/>
              <a:gd name="T10" fmla="*/ 55443445 w 24"/>
              <a:gd name="T11" fmla="*/ 166330638 h 153"/>
              <a:gd name="T12" fmla="*/ 60483756 w 24"/>
              <a:gd name="T13" fmla="*/ 113408063 h 153"/>
              <a:gd name="T14" fmla="*/ 60483756 w 24"/>
              <a:gd name="T15" fmla="*/ 57964509 h 153"/>
              <a:gd name="T16" fmla="*/ 55443445 w 24"/>
              <a:gd name="T17" fmla="*/ 0 h 1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153"/>
              <a:gd name="T29" fmla="*/ 24 w 24"/>
              <a:gd name="T30" fmla="*/ 153 h 1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153">
                <a:moveTo>
                  <a:pt x="0" y="153"/>
                </a:moveTo>
                <a:lnTo>
                  <a:pt x="0" y="153"/>
                </a:lnTo>
                <a:lnTo>
                  <a:pt x="11" y="122"/>
                </a:lnTo>
                <a:lnTo>
                  <a:pt x="16" y="105"/>
                </a:lnTo>
                <a:lnTo>
                  <a:pt x="19" y="86"/>
                </a:lnTo>
                <a:lnTo>
                  <a:pt x="22" y="66"/>
                </a:lnTo>
                <a:lnTo>
                  <a:pt x="24" y="45"/>
                </a:lnTo>
                <a:lnTo>
                  <a:pt x="24" y="23"/>
                </a:lnTo>
                <a:lnTo>
                  <a:pt x="22" y="0"/>
                </a:lnTo>
              </a:path>
            </a:pathLst>
          </a:custGeom>
          <a:noFill/>
          <a:ln w="22225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7" name="Freeform 86"/>
          <p:cNvSpPr>
            <a:spLocks/>
          </p:cNvSpPr>
          <p:nvPr/>
        </p:nvSpPr>
        <p:spPr bwMode="auto">
          <a:xfrm>
            <a:off x="5884863" y="5819775"/>
            <a:ext cx="22225" cy="174625"/>
          </a:xfrm>
          <a:custGeom>
            <a:avLst/>
            <a:gdLst>
              <a:gd name="T0" fmla="*/ 35282190 w 14"/>
              <a:gd name="T1" fmla="*/ 0 h 110"/>
              <a:gd name="T2" fmla="*/ 35282190 w 14"/>
              <a:gd name="T3" fmla="*/ 0 h 110"/>
              <a:gd name="T4" fmla="*/ 35282190 w 14"/>
              <a:gd name="T5" fmla="*/ 65524069 h 110"/>
              <a:gd name="T6" fmla="*/ 35282190 w 14"/>
              <a:gd name="T7" fmla="*/ 133569088 h 110"/>
              <a:gd name="T8" fmla="*/ 22682200 w 14"/>
              <a:gd name="T9" fmla="*/ 204133443 h 110"/>
              <a:gd name="T10" fmla="*/ 0 w 14"/>
              <a:gd name="T11" fmla="*/ 27721721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10"/>
              <a:gd name="T20" fmla="*/ 14 w 14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10">
                <a:moveTo>
                  <a:pt x="14" y="0"/>
                </a:moveTo>
                <a:lnTo>
                  <a:pt x="14" y="0"/>
                </a:lnTo>
                <a:lnTo>
                  <a:pt x="14" y="26"/>
                </a:lnTo>
                <a:lnTo>
                  <a:pt x="14" y="53"/>
                </a:lnTo>
                <a:lnTo>
                  <a:pt x="9" y="81"/>
                </a:lnTo>
                <a:lnTo>
                  <a:pt x="0" y="110"/>
                </a:lnTo>
              </a:path>
            </a:pathLst>
          </a:custGeom>
          <a:noFill/>
          <a:ln w="22225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Freeform 87"/>
          <p:cNvSpPr>
            <a:spLocks/>
          </p:cNvSpPr>
          <p:nvPr/>
        </p:nvSpPr>
        <p:spPr bwMode="auto">
          <a:xfrm>
            <a:off x="6015038" y="5778500"/>
            <a:ext cx="61912" cy="223838"/>
          </a:xfrm>
          <a:custGeom>
            <a:avLst/>
            <a:gdLst>
              <a:gd name="T0" fmla="*/ 0 w 39"/>
              <a:gd name="T1" fmla="*/ 0 h 141"/>
              <a:gd name="T2" fmla="*/ 0 w 39"/>
              <a:gd name="T3" fmla="*/ 0 h 141"/>
              <a:gd name="T4" fmla="*/ 17642029 w 39"/>
              <a:gd name="T5" fmla="*/ 30241942 h 141"/>
              <a:gd name="T6" fmla="*/ 37803440 w 39"/>
              <a:gd name="T7" fmla="*/ 65524205 h 141"/>
              <a:gd name="T8" fmla="*/ 55443888 w 39"/>
              <a:gd name="T9" fmla="*/ 103327411 h 141"/>
              <a:gd name="T10" fmla="*/ 73085911 w 39"/>
              <a:gd name="T11" fmla="*/ 148690330 h 141"/>
              <a:gd name="T12" fmla="*/ 85685996 w 39"/>
              <a:gd name="T13" fmla="*/ 191532270 h 141"/>
              <a:gd name="T14" fmla="*/ 93247316 w 39"/>
              <a:gd name="T15" fmla="*/ 241935535 h 141"/>
              <a:gd name="T16" fmla="*/ 98287668 w 39"/>
              <a:gd name="T17" fmla="*/ 299900027 h 141"/>
              <a:gd name="T18" fmla="*/ 98287668 w 39"/>
              <a:gd name="T19" fmla="*/ 355343564 h 1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141"/>
              <a:gd name="T32" fmla="*/ 39 w 39"/>
              <a:gd name="T33" fmla="*/ 141 h 1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141">
                <a:moveTo>
                  <a:pt x="0" y="0"/>
                </a:moveTo>
                <a:lnTo>
                  <a:pt x="0" y="0"/>
                </a:lnTo>
                <a:lnTo>
                  <a:pt x="7" y="12"/>
                </a:lnTo>
                <a:lnTo>
                  <a:pt x="15" y="26"/>
                </a:lnTo>
                <a:lnTo>
                  <a:pt x="22" y="41"/>
                </a:lnTo>
                <a:lnTo>
                  <a:pt x="29" y="59"/>
                </a:lnTo>
                <a:lnTo>
                  <a:pt x="34" y="76"/>
                </a:lnTo>
                <a:lnTo>
                  <a:pt x="37" y="96"/>
                </a:lnTo>
                <a:lnTo>
                  <a:pt x="39" y="119"/>
                </a:lnTo>
                <a:lnTo>
                  <a:pt x="39" y="141"/>
                </a:lnTo>
              </a:path>
            </a:pathLst>
          </a:custGeom>
          <a:noFill/>
          <a:ln w="22225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Freeform 74"/>
          <p:cNvSpPr>
            <a:spLocks/>
          </p:cNvSpPr>
          <p:nvPr/>
        </p:nvSpPr>
        <p:spPr bwMode="auto">
          <a:xfrm>
            <a:off x="5148263" y="5718175"/>
            <a:ext cx="147637" cy="303213"/>
          </a:xfrm>
          <a:custGeom>
            <a:avLst/>
            <a:gdLst>
              <a:gd name="T0" fmla="*/ 234372966 w 93"/>
              <a:gd name="T1" fmla="*/ 0 h 191"/>
              <a:gd name="T2" fmla="*/ 234372966 w 93"/>
              <a:gd name="T3" fmla="*/ 0 h 191"/>
              <a:gd name="T4" fmla="*/ 221773025 w 93"/>
              <a:gd name="T5" fmla="*/ 10080642 h 191"/>
              <a:gd name="T6" fmla="*/ 194050566 w 93"/>
              <a:gd name="T7" fmla="*/ 27722562 h 191"/>
              <a:gd name="T8" fmla="*/ 156249157 w 93"/>
              <a:gd name="T9" fmla="*/ 60483855 h 191"/>
              <a:gd name="T10" fmla="*/ 110886513 w 93"/>
              <a:gd name="T11" fmla="*/ 108367706 h 191"/>
              <a:gd name="T12" fmla="*/ 88204372 w 93"/>
              <a:gd name="T13" fmla="*/ 138609621 h 191"/>
              <a:gd name="T14" fmla="*/ 68043197 w 93"/>
              <a:gd name="T15" fmla="*/ 178932175 h 191"/>
              <a:gd name="T16" fmla="*/ 45362656 w 93"/>
              <a:gd name="T17" fmla="*/ 216733825 h 191"/>
              <a:gd name="T18" fmla="*/ 27720834 w 93"/>
              <a:gd name="T19" fmla="*/ 259577332 h 191"/>
              <a:gd name="T20" fmla="*/ 15120888 w 93"/>
              <a:gd name="T21" fmla="*/ 307459570 h 191"/>
              <a:gd name="T22" fmla="*/ 2519354 w 93"/>
              <a:gd name="T23" fmla="*/ 360383716 h 191"/>
              <a:gd name="T24" fmla="*/ 0 w 93"/>
              <a:gd name="T25" fmla="*/ 420867645 h 191"/>
              <a:gd name="T26" fmla="*/ 0 w 93"/>
              <a:gd name="T27" fmla="*/ 481351476 h 1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3"/>
              <a:gd name="T43" fmla="*/ 0 h 191"/>
              <a:gd name="T44" fmla="*/ 93 w 93"/>
              <a:gd name="T45" fmla="*/ 191 h 1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3" h="191">
                <a:moveTo>
                  <a:pt x="93" y="0"/>
                </a:moveTo>
                <a:lnTo>
                  <a:pt x="93" y="0"/>
                </a:lnTo>
                <a:lnTo>
                  <a:pt x="88" y="4"/>
                </a:lnTo>
                <a:lnTo>
                  <a:pt x="77" y="11"/>
                </a:lnTo>
                <a:lnTo>
                  <a:pt x="62" y="24"/>
                </a:lnTo>
                <a:lnTo>
                  <a:pt x="44" y="43"/>
                </a:lnTo>
                <a:lnTo>
                  <a:pt x="35" y="55"/>
                </a:lnTo>
                <a:lnTo>
                  <a:pt x="27" y="71"/>
                </a:lnTo>
                <a:lnTo>
                  <a:pt x="18" y="86"/>
                </a:lnTo>
                <a:lnTo>
                  <a:pt x="11" y="103"/>
                </a:lnTo>
                <a:lnTo>
                  <a:pt x="6" y="122"/>
                </a:lnTo>
                <a:lnTo>
                  <a:pt x="1" y="143"/>
                </a:lnTo>
                <a:lnTo>
                  <a:pt x="0" y="167"/>
                </a:lnTo>
                <a:lnTo>
                  <a:pt x="0" y="191"/>
                </a:lnTo>
              </a:path>
            </a:pathLst>
          </a:custGeom>
          <a:noFill/>
          <a:ln w="22225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0" name="Freeform 79"/>
          <p:cNvSpPr>
            <a:spLocks/>
          </p:cNvSpPr>
          <p:nvPr/>
        </p:nvSpPr>
        <p:spPr bwMode="auto">
          <a:xfrm>
            <a:off x="5105400" y="5948363"/>
            <a:ext cx="90488" cy="155575"/>
          </a:xfrm>
          <a:custGeom>
            <a:avLst/>
            <a:gdLst>
              <a:gd name="T0" fmla="*/ 75605110 w 57"/>
              <a:gd name="T1" fmla="*/ 47883760 h 98"/>
              <a:gd name="T2" fmla="*/ 143650505 w 57"/>
              <a:gd name="T3" fmla="*/ 0 h 98"/>
              <a:gd name="T4" fmla="*/ 143650505 w 57"/>
              <a:gd name="T5" fmla="*/ 2520950 h 98"/>
              <a:gd name="T6" fmla="*/ 143650505 w 57"/>
              <a:gd name="T7" fmla="*/ 2520950 h 98"/>
              <a:gd name="T8" fmla="*/ 113408471 w 57"/>
              <a:gd name="T9" fmla="*/ 108367528 h 98"/>
              <a:gd name="T10" fmla="*/ 80645449 w 57"/>
              <a:gd name="T11" fmla="*/ 246975335 h 98"/>
              <a:gd name="T12" fmla="*/ 80645449 w 57"/>
              <a:gd name="T13" fmla="*/ 246975335 h 98"/>
              <a:gd name="T14" fmla="*/ 37803349 w 57"/>
              <a:gd name="T15" fmla="*/ 110886890 h 98"/>
              <a:gd name="T16" fmla="*/ 0 w 57"/>
              <a:gd name="T17" fmla="*/ 7561263 h 98"/>
              <a:gd name="T18" fmla="*/ 0 w 57"/>
              <a:gd name="T19" fmla="*/ 2520950 h 98"/>
              <a:gd name="T20" fmla="*/ 75605110 w 57"/>
              <a:gd name="T21" fmla="*/ 47883760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98"/>
              <a:gd name="T35" fmla="*/ 57 w 57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98">
                <a:moveTo>
                  <a:pt x="30" y="19"/>
                </a:moveTo>
                <a:lnTo>
                  <a:pt x="57" y="0"/>
                </a:lnTo>
                <a:lnTo>
                  <a:pt x="57" y="1"/>
                </a:lnTo>
                <a:lnTo>
                  <a:pt x="45" y="43"/>
                </a:lnTo>
                <a:lnTo>
                  <a:pt x="32" y="98"/>
                </a:lnTo>
                <a:lnTo>
                  <a:pt x="15" y="44"/>
                </a:lnTo>
                <a:lnTo>
                  <a:pt x="0" y="3"/>
                </a:lnTo>
                <a:lnTo>
                  <a:pt x="0" y="1"/>
                </a:lnTo>
                <a:lnTo>
                  <a:pt x="30" y="19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1" name="Freeform 80"/>
          <p:cNvSpPr>
            <a:spLocks/>
          </p:cNvSpPr>
          <p:nvPr/>
        </p:nvSpPr>
        <p:spPr bwMode="auto">
          <a:xfrm>
            <a:off x="4854575" y="5922963"/>
            <a:ext cx="93663" cy="161925"/>
          </a:xfrm>
          <a:custGeom>
            <a:avLst/>
            <a:gdLst>
              <a:gd name="T0" fmla="*/ 93247073 w 59"/>
              <a:gd name="T1" fmla="*/ 178931884 h 102"/>
              <a:gd name="T2" fmla="*/ 93247073 w 59"/>
              <a:gd name="T3" fmla="*/ 178931884 h 102"/>
              <a:gd name="T4" fmla="*/ 0 w 59"/>
              <a:gd name="T5" fmla="*/ 52924084 h 102"/>
              <a:gd name="T6" fmla="*/ 0 w 59"/>
              <a:gd name="T7" fmla="*/ 52924084 h 102"/>
              <a:gd name="T8" fmla="*/ 80645434 w 59"/>
              <a:gd name="T9" fmla="*/ 70564379 h 102"/>
              <a:gd name="T10" fmla="*/ 136089178 w 59"/>
              <a:gd name="T11" fmla="*/ 0 h 102"/>
              <a:gd name="T12" fmla="*/ 136089178 w 59"/>
              <a:gd name="T13" fmla="*/ 5040313 h 102"/>
              <a:gd name="T14" fmla="*/ 136089178 w 59"/>
              <a:gd name="T15" fmla="*/ 5040313 h 102"/>
              <a:gd name="T16" fmla="*/ 141129517 w 59"/>
              <a:gd name="T17" fmla="*/ 113407841 h 102"/>
              <a:gd name="T18" fmla="*/ 148690817 w 59"/>
              <a:gd name="T19" fmla="*/ 257055960 h 102"/>
              <a:gd name="T20" fmla="*/ 148690817 w 59"/>
              <a:gd name="T21" fmla="*/ 257055960 h 102"/>
              <a:gd name="T22" fmla="*/ 93247073 w 59"/>
              <a:gd name="T23" fmla="*/ 178931884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"/>
              <a:gd name="T37" fmla="*/ 0 h 102"/>
              <a:gd name="T38" fmla="*/ 59 w 59"/>
              <a:gd name="T39" fmla="*/ 102 h 1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" h="102">
                <a:moveTo>
                  <a:pt x="37" y="71"/>
                </a:moveTo>
                <a:lnTo>
                  <a:pt x="37" y="71"/>
                </a:lnTo>
                <a:lnTo>
                  <a:pt x="0" y="21"/>
                </a:lnTo>
                <a:lnTo>
                  <a:pt x="32" y="28"/>
                </a:lnTo>
                <a:lnTo>
                  <a:pt x="54" y="0"/>
                </a:lnTo>
                <a:lnTo>
                  <a:pt x="54" y="2"/>
                </a:lnTo>
                <a:lnTo>
                  <a:pt x="56" y="45"/>
                </a:lnTo>
                <a:lnTo>
                  <a:pt x="59" y="102"/>
                </a:lnTo>
                <a:lnTo>
                  <a:pt x="37" y="71"/>
                </a:lnTo>
                <a:close/>
              </a:path>
            </a:pathLst>
          </a:custGeom>
          <a:solidFill>
            <a:srgbClr val="00BDF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Freeform 72"/>
          <p:cNvSpPr>
            <a:spLocks/>
          </p:cNvSpPr>
          <p:nvPr/>
        </p:nvSpPr>
        <p:spPr bwMode="auto">
          <a:xfrm>
            <a:off x="4884738" y="5505450"/>
            <a:ext cx="214312" cy="515938"/>
          </a:xfrm>
          <a:custGeom>
            <a:avLst/>
            <a:gdLst>
              <a:gd name="T0" fmla="*/ 57962663 w 135"/>
              <a:gd name="T1" fmla="*/ 819052260 h 325"/>
              <a:gd name="T2" fmla="*/ 57962663 w 135"/>
              <a:gd name="T3" fmla="*/ 819052260 h 325"/>
              <a:gd name="T4" fmla="*/ 32761159 w 135"/>
              <a:gd name="T5" fmla="*/ 740926576 h 325"/>
              <a:gd name="T6" fmla="*/ 20161200 w 135"/>
              <a:gd name="T7" fmla="*/ 698084688 h 325"/>
              <a:gd name="T8" fmla="*/ 12599956 w 135"/>
              <a:gd name="T9" fmla="*/ 650200897 h 325"/>
              <a:gd name="T10" fmla="*/ 2519356 w 135"/>
              <a:gd name="T11" fmla="*/ 599797742 h 325"/>
              <a:gd name="T12" fmla="*/ 0 w 135"/>
              <a:gd name="T13" fmla="*/ 546875223 h 325"/>
              <a:gd name="T14" fmla="*/ 0 w 135"/>
              <a:gd name="T15" fmla="*/ 491431753 h 325"/>
              <a:gd name="T16" fmla="*/ 2519356 w 135"/>
              <a:gd name="T17" fmla="*/ 433467331 h 325"/>
              <a:gd name="T18" fmla="*/ 15120902 w 135"/>
              <a:gd name="T19" fmla="*/ 378023761 h 325"/>
              <a:gd name="T20" fmla="*/ 32761159 w 135"/>
              <a:gd name="T21" fmla="*/ 317539975 h 325"/>
              <a:gd name="T22" fmla="*/ 63002962 w 135"/>
              <a:gd name="T23" fmla="*/ 259577141 h 325"/>
              <a:gd name="T24" fmla="*/ 95765696 w 135"/>
              <a:gd name="T25" fmla="*/ 204133621 h 325"/>
              <a:gd name="T26" fmla="*/ 138607464 w 135"/>
              <a:gd name="T27" fmla="*/ 148690150 h 325"/>
              <a:gd name="T28" fmla="*/ 194050747 w 135"/>
              <a:gd name="T29" fmla="*/ 95766019 h 325"/>
              <a:gd name="T30" fmla="*/ 262095619 w 135"/>
              <a:gd name="T31" fmla="*/ 42843488 h 325"/>
              <a:gd name="T32" fmla="*/ 340219452 w 135"/>
              <a:gd name="T33" fmla="*/ 0 h 3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325"/>
              <a:gd name="T53" fmla="*/ 135 w 135"/>
              <a:gd name="T54" fmla="*/ 325 h 3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325">
                <a:moveTo>
                  <a:pt x="23" y="325"/>
                </a:moveTo>
                <a:lnTo>
                  <a:pt x="23" y="325"/>
                </a:lnTo>
                <a:lnTo>
                  <a:pt x="13" y="294"/>
                </a:lnTo>
                <a:lnTo>
                  <a:pt x="8" y="277"/>
                </a:lnTo>
                <a:lnTo>
                  <a:pt x="5" y="258"/>
                </a:lnTo>
                <a:lnTo>
                  <a:pt x="1" y="238"/>
                </a:lnTo>
                <a:lnTo>
                  <a:pt x="0" y="217"/>
                </a:lnTo>
                <a:lnTo>
                  <a:pt x="0" y="195"/>
                </a:lnTo>
                <a:lnTo>
                  <a:pt x="1" y="172"/>
                </a:lnTo>
                <a:lnTo>
                  <a:pt x="6" y="150"/>
                </a:lnTo>
                <a:lnTo>
                  <a:pt x="13" y="126"/>
                </a:lnTo>
                <a:lnTo>
                  <a:pt x="25" y="103"/>
                </a:lnTo>
                <a:lnTo>
                  <a:pt x="38" y="81"/>
                </a:lnTo>
                <a:lnTo>
                  <a:pt x="55" y="59"/>
                </a:lnTo>
                <a:lnTo>
                  <a:pt x="77" y="38"/>
                </a:lnTo>
                <a:lnTo>
                  <a:pt x="104" y="17"/>
                </a:lnTo>
                <a:lnTo>
                  <a:pt x="135" y="0"/>
                </a:lnTo>
              </a:path>
            </a:pathLst>
          </a:custGeom>
          <a:noFill/>
          <a:ln w="22225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3" name="Line 241"/>
          <p:cNvSpPr>
            <a:spLocks noChangeShapeType="1"/>
          </p:cNvSpPr>
          <p:nvPr/>
        </p:nvSpPr>
        <p:spPr bwMode="auto">
          <a:xfrm>
            <a:off x="4562475" y="2503488"/>
            <a:ext cx="635000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4" name="Line 242"/>
          <p:cNvSpPr>
            <a:spLocks noChangeShapeType="1"/>
          </p:cNvSpPr>
          <p:nvPr/>
        </p:nvSpPr>
        <p:spPr bwMode="auto">
          <a:xfrm flipH="1" flipV="1">
            <a:off x="4019550" y="4660900"/>
            <a:ext cx="263525" cy="214313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5" name="Line 243"/>
          <p:cNvSpPr>
            <a:spLocks noChangeShapeType="1"/>
          </p:cNvSpPr>
          <p:nvPr/>
        </p:nvSpPr>
        <p:spPr bwMode="auto">
          <a:xfrm flipH="1">
            <a:off x="3871913" y="4660900"/>
            <a:ext cx="423862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6" name="Line 247"/>
          <p:cNvSpPr>
            <a:spLocks noChangeShapeType="1"/>
          </p:cNvSpPr>
          <p:nvPr/>
        </p:nvSpPr>
        <p:spPr bwMode="auto">
          <a:xfrm>
            <a:off x="4564063" y="2503488"/>
            <a:ext cx="625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7" name="Line 248"/>
          <p:cNvSpPr>
            <a:spLocks noChangeShapeType="1"/>
          </p:cNvSpPr>
          <p:nvPr/>
        </p:nvSpPr>
        <p:spPr bwMode="auto">
          <a:xfrm flipH="1" flipV="1">
            <a:off x="4022725" y="4662488"/>
            <a:ext cx="263525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8" name="Freeform 249"/>
          <p:cNvSpPr>
            <a:spLocks/>
          </p:cNvSpPr>
          <p:nvPr/>
        </p:nvSpPr>
        <p:spPr bwMode="auto">
          <a:xfrm>
            <a:off x="3875088" y="4662488"/>
            <a:ext cx="423862" cy="1587"/>
          </a:xfrm>
          <a:custGeom>
            <a:avLst/>
            <a:gdLst>
              <a:gd name="T0" fmla="*/ 2147483647 w 267"/>
              <a:gd name="T1" fmla="*/ 0 h 1588"/>
              <a:gd name="T2" fmla="*/ 2147483647 w 267"/>
              <a:gd name="T3" fmla="*/ 0 h 1588"/>
              <a:gd name="T4" fmla="*/ 0 w 267"/>
              <a:gd name="T5" fmla="*/ 0 h 1588"/>
              <a:gd name="T6" fmla="*/ 0 60000 65536"/>
              <a:gd name="T7" fmla="*/ 0 60000 65536"/>
              <a:gd name="T8" fmla="*/ 0 60000 65536"/>
              <a:gd name="T9" fmla="*/ 0 w 267"/>
              <a:gd name="T10" fmla="*/ 0 h 1588"/>
              <a:gd name="T11" fmla="*/ 267 w 26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" h="1588">
                <a:moveTo>
                  <a:pt x="267" y="0"/>
                </a:moveTo>
                <a:lnTo>
                  <a:pt x="6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24.5</a:t>
            </a:r>
          </a:p>
        </p:txBody>
      </p:sp>
      <p:sp>
        <p:nvSpPr>
          <p:cNvPr id="12320" name="Rectangle 5"/>
          <p:cNvSpPr>
            <a:spLocks noChangeArrowheads="1"/>
          </p:cNvSpPr>
          <p:nvPr/>
        </p:nvSpPr>
        <p:spPr bwMode="auto">
          <a:xfrm>
            <a:off x="1828800" y="69850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grpSp>
        <p:nvGrpSpPr>
          <p:cNvPr id="12321" name="Group 41"/>
          <p:cNvGrpSpPr>
            <a:grpSpLocks/>
          </p:cNvGrpSpPr>
          <p:nvPr/>
        </p:nvGrpSpPr>
        <p:grpSpPr bwMode="auto">
          <a:xfrm>
            <a:off x="4491038" y="2538413"/>
            <a:ext cx="219075" cy="200025"/>
            <a:chOff x="4488654" y="2578095"/>
            <a:chExt cx="200025" cy="200025"/>
          </a:xfrm>
        </p:grpSpPr>
        <p:sp>
          <p:nvSpPr>
            <p:cNvPr id="12369" name="Rectangle 237"/>
            <p:cNvSpPr>
              <a:spLocks noChangeArrowheads="1"/>
            </p:cNvSpPr>
            <p:nvPr/>
          </p:nvSpPr>
          <p:spPr bwMode="auto">
            <a:xfrm>
              <a:off x="4488654" y="2578095"/>
              <a:ext cx="200025" cy="200025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0" name="Rectangle 238"/>
            <p:cNvSpPr>
              <a:spLocks noChangeArrowheads="1"/>
            </p:cNvSpPr>
            <p:nvPr/>
          </p:nvSpPr>
          <p:spPr bwMode="auto">
            <a:xfrm>
              <a:off x="4488654" y="2578888"/>
              <a:ext cx="200025" cy="1984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22" name="Rectangle 368"/>
          <p:cNvSpPr>
            <a:spLocks noChangeArrowheads="1"/>
          </p:cNvSpPr>
          <p:nvPr/>
        </p:nvSpPr>
        <p:spPr bwMode="auto">
          <a:xfrm>
            <a:off x="3867150" y="35242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b="1"/>
          </a:p>
        </p:txBody>
      </p:sp>
      <p:sp>
        <p:nvSpPr>
          <p:cNvPr id="12323" name="TextBox 192"/>
          <p:cNvSpPr txBox="1">
            <a:spLocks noChangeArrowheads="1"/>
          </p:cNvSpPr>
          <p:nvPr/>
        </p:nvSpPr>
        <p:spPr bwMode="auto">
          <a:xfrm>
            <a:off x="3211513" y="1595438"/>
            <a:ext cx="350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12324" name="TextBox 194"/>
          <p:cNvSpPr txBox="1">
            <a:spLocks noChangeArrowheads="1"/>
          </p:cNvSpPr>
          <p:nvPr/>
        </p:nvSpPr>
        <p:spPr bwMode="auto">
          <a:xfrm>
            <a:off x="3516313" y="633413"/>
            <a:ext cx="350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12325" name="TextBox 195"/>
          <p:cNvSpPr txBox="1">
            <a:spLocks noChangeArrowheads="1"/>
          </p:cNvSpPr>
          <p:nvPr/>
        </p:nvSpPr>
        <p:spPr bwMode="auto">
          <a:xfrm>
            <a:off x="4799013" y="949325"/>
            <a:ext cx="350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12326" name="TextBox 196"/>
          <p:cNvSpPr txBox="1">
            <a:spLocks noChangeArrowheads="1"/>
          </p:cNvSpPr>
          <p:nvPr/>
        </p:nvSpPr>
        <p:spPr bwMode="auto">
          <a:xfrm>
            <a:off x="4252913" y="5064125"/>
            <a:ext cx="350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12327" name="TextBox 197"/>
          <p:cNvSpPr txBox="1">
            <a:spLocks noChangeArrowheads="1"/>
          </p:cNvSpPr>
          <p:nvPr/>
        </p:nvSpPr>
        <p:spPr bwMode="auto">
          <a:xfrm>
            <a:off x="4181475" y="5378450"/>
            <a:ext cx="350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12328" name="TextBox 200"/>
          <p:cNvSpPr txBox="1">
            <a:spLocks noChangeArrowheads="1"/>
          </p:cNvSpPr>
          <p:nvPr/>
        </p:nvSpPr>
        <p:spPr bwMode="auto">
          <a:xfrm>
            <a:off x="5240338" y="2424113"/>
            <a:ext cx="9064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Sweat gland</a:t>
            </a:r>
          </a:p>
        </p:txBody>
      </p:sp>
      <p:sp>
        <p:nvSpPr>
          <p:cNvPr id="12329" name="TextBox 203"/>
          <p:cNvSpPr txBox="1">
            <a:spLocks noChangeArrowheads="1"/>
          </p:cNvSpPr>
          <p:nvPr/>
        </p:nvSpPr>
        <p:spPr bwMode="auto">
          <a:xfrm>
            <a:off x="4044950" y="357188"/>
            <a:ext cx="7969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Water loss</a:t>
            </a:r>
          </a:p>
          <a:p>
            <a:pPr algn="ctr"/>
            <a:r>
              <a:rPr lang="en-US" sz="1100" b="1"/>
              <a:t>(sweating)</a:t>
            </a:r>
          </a:p>
        </p:txBody>
      </p:sp>
      <p:sp>
        <p:nvSpPr>
          <p:cNvPr id="12330" name="TextBox 204"/>
          <p:cNvSpPr txBox="1">
            <a:spLocks noChangeArrowheads="1"/>
          </p:cNvSpPr>
          <p:nvPr/>
        </p:nvSpPr>
        <p:spPr bwMode="auto">
          <a:xfrm>
            <a:off x="3271838" y="3833813"/>
            <a:ext cx="171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2</a:t>
            </a:r>
          </a:p>
        </p:txBody>
      </p:sp>
      <p:sp>
        <p:nvSpPr>
          <p:cNvPr id="12331" name="TextBox 205"/>
          <p:cNvSpPr txBox="1">
            <a:spLocks noChangeArrowheads="1"/>
          </p:cNvSpPr>
          <p:nvPr/>
        </p:nvSpPr>
        <p:spPr bwMode="auto">
          <a:xfrm>
            <a:off x="3440113" y="3833813"/>
            <a:ext cx="14890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Sweat glands</a:t>
            </a:r>
          </a:p>
          <a:p>
            <a:r>
              <a:rPr lang="en-US" sz="1100" b="1"/>
              <a:t>produce perspiration</a:t>
            </a:r>
          </a:p>
          <a:p>
            <a:r>
              <a:rPr lang="en-US" sz="1100" b="1"/>
              <a:t>by capillary</a:t>
            </a:r>
          </a:p>
          <a:p>
            <a:r>
              <a:rPr lang="en-US" sz="1100" b="1"/>
              <a:t>filtration.</a:t>
            </a:r>
          </a:p>
        </p:txBody>
      </p:sp>
      <p:sp>
        <p:nvSpPr>
          <p:cNvPr id="12332" name="TextBox 206"/>
          <p:cNvSpPr txBox="1">
            <a:spLocks noChangeArrowheads="1"/>
          </p:cNvSpPr>
          <p:nvPr/>
        </p:nvSpPr>
        <p:spPr bwMode="auto">
          <a:xfrm>
            <a:off x="2847975" y="4565650"/>
            <a:ext cx="10842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Secretory cells</a:t>
            </a:r>
          </a:p>
          <a:p>
            <a:r>
              <a:rPr lang="en-US" sz="1100" b="1"/>
              <a:t>of sweat gland</a:t>
            </a:r>
          </a:p>
        </p:txBody>
      </p:sp>
      <p:sp>
        <p:nvSpPr>
          <p:cNvPr id="12333" name="TextBox 207"/>
          <p:cNvSpPr txBox="1">
            <a:spLocks noChangeArrowheads="1"/>
          </p:cNvSpPr>
          <p:nvPr/>
        </p:nvSpPr>
        <p:spPr bwMode="auto">
          <a:xfrm>
            <a:off x="4999038" y="4375150"/>
            <a:ext cx="171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5</a:t>
            </a:r>
          </a:p>
        </p:txBody>
      </p:sp>
      <p:sp>
        <p:nvSpPr>
          <p:cNvPr id="12334" name="TextBox 208"/>
          <p:cNvSpPr txBox="1">
            <a:spLocks noChangeArrowheads="1"/>
          </p:cNvSpPr>
          <p:nvPr/>
        </p:nvSpPr>
        <p:spPr bwMode="auto">
          <a:xfrm>
            <a:off x="5176838" y="4362450"/>
            <a:ext cx="1212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Intracellular fluid</a:t>
            </a:r>
          </a:p>
          <a:p>
            <a:r>
              <a:rPr lang="en-US" sz="1100" b="1"/>
              <a:t>diffuses out of</a:t>
            </a:r>
          </a:p>
          <a:p>
            <a:r>
              <a:rPr lang="en-US" sz="1100" b="1"/>
              <a:t>cells to replace</a:t>
            </a:r>
          </a:p>
          <a:p>
            <a:r>
              <a:rPr lang="en-US" sz="1100" b="1"/>
              <a:t>lost tissue fluid.</a:t>
            </a:r>
          </a:p>
        </p:txBody>
      </p:sp>
      <p:sp>
        <p:nvSpPr>
          <p:cNvPr id="12335" name="TextBox 209"/>
          <p:cNvSpPr txBox="1">
            <a:spLocks noChangeArrowheads="1"/>
          </p:cNvSpPr>
          <p:nvPr/>
        </p:nvSpPr>
        <p:spPr bwMode="auto">
          <a:xfrm>
            <a:off x="3478213" y="6269038"/>
            <a:ext cx="171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3</a:t>
            </a:r>
          </a:p>
        </p:txBody>
      </p:sp>
      <p:sp>
        <p:nvSpPr>
          <p:cNvPr id="12336" name="TextBox 210"/>
          <p:cNvSpPr txBox="1">
            <a:spLocks noChangeArrowheads="1"/>
          </p:cNvSpPr>
          <p:nvPr/>
        </p:nvSpPr>
        <p:spPr bwMode="auto">
          <a:xfrm>
            <a:off x="3635375" y="6262688"/>
            <a:ext cx="13652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Blood volume</a:t>
            </a:r>
          </a:p>
          <a:p>
            <a:r>
              <a:rPr lang="en-US" sz="1100" b="1"/>
              <a:t>and pressure drop;</a:t>
            </a:r>
          </a:p>
          <a:p>
            <a:r>
              <a:rPr lang="en-US" sz="1100" b="1"/>
              <a:t>osmolarity rises.</a:t>
            </a:r>
          </a:p>
        </p:txBody>
      </p:sp>
      <p:sp>
        <p:nvSpPr>
          <p:cNvPr id="12337" name="TextBox 211"/>
          <p:cNvSpPr txBox="1">
            <a:spLocks noChangeArrowheads="1"/>
          </p:cNvSpPr>
          <p:nvPr/>
        </p:nvSpPr>
        <p:spPr bwMode="auto">
          <a:xfrm>
            <a:off x="5145088" y="6269038"/>
            <a:ext cx="171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4</a:t>
            </a:r>
          </a:p>
        </p:txBody>
      </p:sp>
      <p:sp>
        <p:nvSpPr>
          <p:cNvPr id="12338" name="TextBox 212"/>
          <p:cNvSpPr txBox="1">
            <a:spLocks noChangeArrowheads="1"/>
          </p:cNvSpPr>
          <p:nvPr/>
        </p:nvSpPr>
        <p:spPr bwMode="auto">
          <a:xfrm>
            <a:off x="5319713" y="6269038"/>
            <a:ext cx="151288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Blood absorbs tissue</a:t>
            </a:r>
          </a:p>
          <a:p>
            <a:r>
              <a:rPr lang="en-US" sz="1100" b="1"/>
              <a:t>fluid to replace loss.</a:t>
            </a:r>
          </a:p>
        </p:txBody>
      </p:sp>
      <p:sp>
        <p:nvSpPr>
          <p:cNvPr id="12339" name="Freeform 47"/>
          <p:cNvSpPr>
            <a:spLocks/>
          </p:cNvSpPr>
          <p:nvPr/>
        </p:nvSpPr>
        <p:spPr bwMode="auto">
          <a:xfrm>
            <a:off x="3313113" y="728663"/>
            <a:ext cx="134937" cy="827087"/>
          </a:xfrm>
          <a:custGeom>
            <a:avLst/>
            <a:gdLst>
              <a:gd name="T0" fmla="*/ 0 w 85"/>
              <a:gd name="T1" fmla="*/ 1312999600 h 521"/>
              <a:gd name="T2" fmla="*/ 0 w 85"/>
              <a:gd name="T3" fmla="*/ 1312999600 h 521"/>
              <a:gd name="T4" fmla="*/ 12599939 w 85"/>
              <a:gd name="T5" fmla="*/ 1166830695 h 521"/>
              <a:gd name="T6" fmla="*/ 25201466 w 85"/>
              <a:gd name="T7" fmla="*/ 1005540868 h 521"/>
              <a:gd name="T8" fmla="*/ 47881993 w 85"/>
              <a:gd name="T9" fmla="*/ 811489640 h 521"/>
              <a:gd name="T10" fmla="*/ 75604405 w 85"/>
              <a:gd name="T11" fmla="*/ 594756435 h 521"/>
              <a:gd name="T12" fmla="*/ 110886474 w 85"/>
              <a:gd name="T13" fmla="*/ 378023131 h 521"/>
              <a:gd name="T14" fmla="*/ 136087934 w 85"/>
              <a:gd name="T15" fmla="*/ 272176682 h 521"/>
              <a:gd name="T16" fmla="*/ 158768454 w 85"/>
              <a:gd name="T17" fmla="*/ 173889851 h 521"/>
              <a:gd name="T18" fmla="*/ 183969914 w 85"/>
              <a:gd name="T19" fmla="*/ 83164298 h 521"/>
              <a:gd name="T20" fmla="*/ 214211716 w 85"/>
              <a:gd name="T21" fmla="*/ 0 h 5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"/>
              <a:gd name="T34" fmla="*/ 0 h 521"/>
              <a:gd name="T35" fmla="*/ 85 w 85"/>
              <a:gd name="T36" fmla="*/ 521 h 5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" h="521">
                <a:moveTo>
                  <a:pt x="0" y="521"/>
                </a:moveTo>
                <a:lnTo>
                  <a:pt x="0" y="521"/>
                </a:lnTo>
                <a:lnTo>
                  <a:pt x="5" y="463"/>
                </a:lnTo>
                <a:lnTo>
                  <a:pt x="10" y="399"/>
                </a:lnTo>
                <a:lnTo>
                  <a:pt x="19" y="322"/>
                </a:lnTo>
                <a:lnTo>
                  <a:pt x="30" y="236"/>
                </a:lnTo>
                <a:lnTo>
                  <a:pt x="44" y="150"/>
                </a:lnTo>
                <a:lnTo>
                  <a:pt x="54" y="108"/>
                </a:lnTo>
                <a:lnTo>
                  <a:pt x="63" y="69"/>
                </a:lnTo>
                <a:lnTo>
                  <a:pt x="73" y="33"/>
                </a:lnTo>
                <a:lnTo>
                  <a:pt x="85" y="0"/>
                </a:lnTo>
              </a:path>
            </a:pathLst>
          </a:custGeom>
          <a:noFill/>
          <a:ln w="1905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0" name="Freeform 48"/>
          <p:cNvSpPr>
            <a:spLocks/>
          </p:cNvSpPr>
          <p:nvPr/>
        </p:nvSpPr>
        <p:spPr bwMode="auto">
          <a:xfrm>
            <a:off x="3375025" y="668338"/>
            <a:ext cx="88900" cy="161925"/>
          </a:xfrm>
          <a:custGeom>
            <a:avLst/>
            <a:gdLst>
              <a:gd name="T0" fmla="*/ 80645003 w 56"/>
              <a:gd name="T1" fmla="*/ 191531867 h 102"/>
              <a:gd name="T2" fmla="*/ 0 w 56"/>
              <a:gd name="T3" fmla="*/ 211693161 h 102"/>
              <a:gd name="T4" fmla="*/ 0 w 56"/>
              <a:gd name="T5" fmla="*/ 209173799 h 102"/>
              <a:gd name="T6" fmla="*/ 0 w 56"/>
              <a:gd name="T7" fmla="*/ 209173799 h 102"/>
              <a:gd name="T8" fmla="*/ 63004708 w 56"/>
              <a:gd name="T9" fmla="*/ 118448152 h 102"/>
              <a:gd name="T10" fmla="*/ 141128761 w 56"/>
              <a:gd name="T11" fmla="*/ 0 h 102"/>
              <a:gd name="T12" fmla="*/ 141128761 w 56"/>
              <a:gd name="T13" fmla="*/ 0 h 102"/>
              <a:gd name="T14" fmla="*/ 141128761 w 56"/>
              <a:gd name="T15" fmla="*/ 143648119 h 102"/>
              <a:gd name="T16" fmla="*/ 141128761 w 56"/>
              <a:gd name="T17" fmla="*/ 257055960 h 102"/>
              <a:gd name="T18" fmla="*/ 136088450 w 56"/>
              <a:gd name="T19" fmla="*/ 257055960 h 102"/>
              <a:gd name="T20" fmla="*/ 80645003 w 56"/>
              <a:gd name="T21" fmla="*/ 191531867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102"/>
              <a:gd name="T35" fmla="*/ 56 w 56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102">
                <a:moveTo>
                  <a:pt x="32" y="76"/>
                </a:moveTo>
                <a:lnTo>
                  <a:pt x="0" y="84"/>
                </a:lnTo>
                <a:lnTo>
                  <a:pt x="0" y="83"/>
                </a:lnTo>
                <a:lnTo>
                  <a:pt x="25" y="47"/>
                </a:lnTo>
                <a:lnTo>
                  <a:pt x="56" y="0"/>
                </a:lnTo>
                <a:lnTo>
                  <a:pt x="56" y="57"/>
                </a:lnTo>
                <a:lnTo>
                  <a:pt x="56" y="102"/>
                </a:lnTo>
                <a:lnTo>
                  <a:pt x="54" y="102"/>
                </a:lnTo>
                <a:lnTo>
                  <a:pt x="32" y="76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1" name="Freeform 49"/>
          <p:cNvSpPr>
            <a:spLocks/>
          </p:cNvSpPr>
          <p:nvPr/>
        </p:nvSpPr>
        <p:spPr bwMode="auto">
          <a:xfrm>
            <a:off x="3738563" y="625475"/>
            <a:ext cx="133350" cy="827088"/>
          </a:xfrm>
          <a:custGeom>
            <a:avLst/>
            <a:gdLst>
              <a:gd name="T0" fmla="*/ 0 w 84"/>
              <a:gd name="T1" fmla="*/ 1313002775 h 521"/>
              <a:gd name="T2" fmla="*/ 0 w 84"/>
              <a:gd name="T3" fmla="*/ 1313002775 h 521"/>
              <a:gd name="T4" fmla="*/ 12601574 w 84"/>
              <a:gd name="T5" fmla="*/ 1164312743 h 521"/>
              <a:gd name="T6" fmla="*/ 25201560 w 84"/>
              <a:gd name="T7" fmla="*/ 1000503358 h 521"/>
              <a:gd name="T8" fmla="*/ 45362808 w 84"/>
              <a:gd name="T9" fmla="*/ 803930945 h 521"/>
              <a:gd name="T10" fmla="*/ 75604685 w 84"/>
              <a:gd name="T11" fmla="*/ 592237791 h 521"/>
              <a:gd name="T12" fmla="*/ 113406246 w 84"/>
              <a:gd name="T13" fmla="*/ 370463912 h 521"/>
              <a:gd name="T14" fmla="*/ 136088438 w 84"/>
              <a:gd name="T15" fmla="*/ 267136698 h 521"/>
              <a:gd name="T16" fmla="*/ 156249680 w 84"/>
              <a:gd name="T17" fmla="*/ 168851335 h 521"/>
              <a:gd name="T18" fmla="*/ 186491544 w 84"/>
              <a:gd name="T19" fmla="*/ 78125673 h 521"/>
              <a:gd name="T20" fmla="*/ 211693147 w 84"/>
              <a:gd name="T21" fmla="*/ 0 h 5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"/>
              <a:gd name="T34" fmla="*/ 0 h 521"/>
              <a:gd name="T35" fmla="*/ 84 w 84"/>
              <a:gd name="T36" fmla="*/ 521 h 5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" h="521">
                <a:moveTo>
                  <a:pt x="0" y="521"/>
                </a:moveTo>
                <a:lnTo>
                  <a:pt x="0" y="521"/>
                </a:lnTo>
                <a:lnTo>
                  <a:pt x="5" y="462"/>
                </a:lnTo>
                <a:lnTo>
                  <a:pt x="10" y="397"/>
                </a:lnTo>
                <a:lnTo>
                  <a:pt x="18" y="319"/>
                </a:lnTo>
                <a:lnTo>
                  <a:pt x="30" y="235"/>
                </a:lnTo>
                <a:lnTo>
                  <a:pt x="45" y="147"/>
                </a:lnTo>
                <a:lnTo>
                  <a:pt x="54" y="106"/>
                </a:lnTo>
                <a:lnTo>
                  <a:pt x="62" y="67"/>
                </a:lnTo>
                <a:lnTo>
                  <a:pt x="74" y="31"/>
                </a:lnTo>
                <a:lnTo>
                  <a:pt x="84" y="0"/>
                </a:lnTo>
              </a:path>
            </a:pathLst>
          </a:custGeom>
          <a:noFill/>
          <a:ln w="1905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2" name="Freeform 50"/>
          <p:cNvSpPr>
            <a:spLocks/>
          </p:cNvSpPr>
          <p:nvPr/>
        </p:nvSpPr>
        <p:spPr bwMode="auto">
          <a:xfrm>
            <a:off x="3800475" y="565150"/>
            <a:ext cx="90488" cy="160338"/>
          </a:xfrm>
          <a:custGeom>
            <a:avLst/>
            <a:gdLst>
              <a:gd name="T0" fmla="*/ 83166412 w 57"/>
              <a:gd name="T1" fmla="*/ 189013094 h 101"/>
              <a:gd name="T2" fmla="*/ 2520964 w 57"/>
              <a:gd name="T3" fmla="*/ 206653444 h 101"/>
              <a:gd name="T4" fmla="*/ 0 w 57"/>
              <a:gd name="T5" fmla="*/ 206653444 h 101"/>
              <a:gd name="T6" fmla="*/ 0 w 57"/>
              <a:gd name="T7" fmla="*/ 206653444 h 101"/>
              <a:gd name="T8" fmla="*/ 63005056 w 57"/>
              <a:gd name="T9" fmla="*/ 115927564 h 101"/>
              <a:gd name="T10" fmla="*/ 143650505 w 57"/>
              <a:gd name="T11" fmla="*/ 0 h 101"/>
              <a:gd name="T12" fmla="*/ 143650505 w 57"/>
              <a:gd name="T13" fmla="*/ 0 h 101"/>
              <a:gd name="T14" fmla="*/ 138610166 w 57"/>
              <a:gd name="T15" fmla="*/ 141129197 h 101"/>
              <a:gd name="T16" fmla="*/ 138610166 w 57"/>
              <a:gd name="T17" fmla="*/ 249497064 h 101"/>
              <a:gd name="T18" fmla="*/ 138610166 w 57"/>
              <a:gd name="T19" fmla="*/ 254537391 h 101"/>
              <a:gd name="T20" fmla="*/ 83166412 w 57"/>
              <a:gd name="T21" fmla="*/ 189013094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101"/>
              <a:gd name="T35" fmla="*/ 57 w 57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101">
                <a:moveTo>
                  <a:pt x="33" y="75"/>
                </a:moveTo>
                <a:lnTo>
                  <a:pt x="1" y="82"/>
                </a:lnTo>
                <a:lnTo>
                  <a:pt x="0" y="82"/>
                </a:lnTo>
                <a:lnTo>
                  <a:pt x="25" y="46"/>
                </a:lnTo>
                <a:lnTo>
                  <a:pt x="57" y="0"/>
                </a:lnTo>
                <a:lnTo>
                  <a:pt x="55" y="56"/>
                </a:lnTo>
                <a:lnTo>
                  <a:pt x="55" y="99"/>
                </a:lnTo>
                <a:lnTo>
                  <a:pt x="55" y="101"/>
                </a:lnTo>
                <a:lnTo>
                  <a:pt x="33" y="75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3" name="Freeform 51"/>
          <p:cNvSpPr>
            <a:spLocks/>
          </p:cNvSpPr>
          <p:nvPr/>
        </p:nvSpPr>
        <p:spPr bwMode="auto">
          <a:xfrm>
            <a:off x="4606925" y="801688"/>
            <a:ext cx="214313" cy="811212"/>
          </a:xfrm>
          <a:custGeom>
            <a:avLst/>
            <a:gdLst>
              <a:gd name="T0" fmla="*/ 0 w 135"/>
              <a:gd name="T1" fmla="*/ 1287798345 h 511"/>
              <a:gd name="T2" fmla="*/ 0 w 135"/>
              <a:gd name="T3" fmla="*/ 1287798345 h 511"/>
              <a:gd name="T4" fmla="*/ 25201616 w 135"/>
              <a:gd name="T5" fmla="*/ 1139110048 h 511"/>
              <a:gd name="T6" fmla="*/ 55443567 w 135"/>
              <a:gd name="T7" fmla="*/ 982860494 h 511"/>
              <a:gd name="T8" fmla="*/ 95766142 w 135"/>
              <a:gd name="T9" fmla="*/ 788807636 h 511"/>
              <a:gd name="T10" fmla="*/ 143650020 w 135"/>
              <a:gd name="T11" fmla="*/ 579635640 h 511"/>
              <a:gd name="T12" fmla="*/ 204133884 w 135"/>
              <a:gd name="T13" fmla="*/ 367942597 h 511"/>
              <a:gd name="T14" fmla="*/ 234375865 w 135"/>
              <a:gd name="T15" fmla="*/ 264615485 h 511"/>
              <a:gd name="T16" fmla="*/ 267137164 w 135"/>
              <a:gd name="T17" fmla="*/ 168849580 h 511"/>
              <a:gd name="T18" fmla="*/ 302419418 w 135"/>
              <a:gd name="T19" fmla="*/ 78124008 h 511"/>
              <a:gd name="T20" fmla="*/ 340222627 w 135"/>
              <a:gd name="T21" fmla="*/ 0 h 5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5"/>
              <a:gd name="T34" fmla="*/ 0 h 511"/>
              <a:gd name="T35" fmla="*/ 135 w 135"/>
              <a:gd name="T36" fmla="*/ 511 h 5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5" h="511">
                <a:moveTo>
                  <a:pt x="0" y="511"/>
                </a:moveTo>
                <a:lnTo>
                  <a:pt x="0" y="511"/>
                </a:lnTo>
                <a:lnTo>
                  <a:pt x="10" y="452"/>
                </a:lnTo>
                <a:lnTo>
                  <a:pt x="22" y="390"/>
                </a:lnTo>
                <a:lnTo>
                  <a:pt x="38" y="313"/>
                </a:lnTo>
                <a:lnTo>
                  <a:pt x="57" y="230"/>
                </a:lnTo>
                <a:lnTo>
                  <a:pt x="81" y="146"/>
                </a:lnTo>
                <a:lnTo>
                  <a:pt x="93" y="105"/>
                </a:lnTo>
                <a:lnTo>
                  <a:pt x="106" y="67"/>
                </a:lnTo>
                <a:lnTo>
                  <a:pt x="120" y="31"/>
                </a:lnTo>
                <a:lnTo>
                  <a:pt x="135" y="0"/>
                </a:lnTo>
              </a:path>
            </a:pathLst>
          </a:custGeom>
          <a:noFill/>
          <a:ln w="1905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4" name="Freeform 52"/>
          <p:cNvSpPr>
            <a:spLocks/>
          </p:cNvSpPr>
          <p:nvPr/>
        </p:nvSpPr>
        <p:spPr bwMode="auto">
          <a:xfrm>
            <a:off x="4740275" y="744538"/>
            <a:ext cx="101600" cy="160337"/>
          </a:xfrm>
          <a:custGeom>
            <a:avLst/>
            <a:gdLst>
              <a:gd name="T0" fmla="*/ 85685296 w 64"/>
              <a:gd name="T1" fmla="*/ 186490974 h 101"/>
              <a:gd name="T2" fmla="*/ 0 w 64"/>
              <a:gd name="T3" fmla="*/ 199090919 h 101"/>
              <a:gd name="T4" fmla="*/ 0 w 64"/>
              <a:gd name="T5" fmla="*/ 194050623 h 101"/>
              <a:gd name="T6" fmla="*/ 0 w 64"/>
              <a:gd name="T7" fmla="*/ 194050623 h 101"/>
              <a:gd name="T8" fmla="*/ 73083727 w 64"/>
              <a:gd name="T9" fmla="*/ 108365604 h 101"/>
              <a:gd name="T10" fmla="*/ 161289973 w 64"/>
              <a:gd name="T11" fmla="*/ 0 h 101"/>
              <a:gd name="T12" fmla="*/ 161289973 w 64"/>
              <a:gd name="T13" fmla="*/ 0 h 101"/>
              <a:gd name="T14" fmla="*/ 146169042 w 64"/>
              <a:gd name="T15" fmla="*/ 141128317 h 101"/>
              <a:gd name="T16" fmla="*/ 136088422 w 64"/>
              <a:gd name="T17" fmla="*/ 249493921 h 101"/>
              <a:gd name="T18" fmla="*/ 131048112 w 64"/>
              <a:gd name="T19" fmla="*/ 254534216 h 101"/>
              <a:gd name="T20" fmla="*/ 85685296 w 64"/>
              <a:gd name="T21" fmla="*/ 186490974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101"/>
              <a:gd name="T35" fmla="*/ 64 w 64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101">
                <a:moveTo>
                  <a:pt x="34" y="74"/>
                </a:moveTo>
                <a:lnTo>
                  <a:pt x="0" y="79"/>
                </a:lnTo>
                <a:lnTo>
                  <a:pt x="0" y="77"/>
                </a:lnTo>
                <a:lnTo>
                  <a:pt x="29" y="43"/>
                </a:lnTo>
                <a:lnTo>
                  <a:pt x="64" y="0"/>
                </a:lnTo>
                <a:lnTo>
                  <a:pt x="58" y="56"/>
                </a:lnTo>
                <a:lnTo>
                  <a:pt x="54" y="99"/>
                </a:lnTo>
                <a:lnTo>
                  <a:pt x="52" y="101"/>
                </a:lnTo>
                <a:lnTo>
                  <a:pt x="34" y="74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5" name="Freeform 59"/>
          <p:cNvSpPr>
            <a:spLocks/>
          </p:cNvSpPr>
          <p:nvPr/>
        </p:nvSpPr>
        <p:spPr bwMode="auto">
          <a:xfrm>
            <a:off x="4049713" y="5137150"/>
            <a:ext cx="157162" cy="88900"/>
          </a:xfrm>
          <a:custGeom>
            <a:avLst/>
            <a:gdLst>
              <a:gd name="T0" fmla="*/ 57964579 w 99"/>
              <a:gd name="T1" fmla="*/ 80645003 h 56"/>
              <a:gd name="T2" fmla="*/ 32762932 w 99"/>
              <a:gd name="T3" fmla="*/ 0 h 56"/>
              <a:gd name="T4" fmla="*/ 37803259 w 99"/>
              <a:gd name="T5" fmla="*/ 0 h 56"/>
              <a:gd name="T6" fmla="*/ 37803259 w 99"/>
              <a:gd name="T7" fmla="*/ 0 h 56"/>
              <a:gd name="T8" fmla="*/ 131048551 w 99"/>
              <a:gd name="T9" fmla="*/ 60483758 h 56"/>
              <a:gd name="T10" fmla="*/ 249497079 w 99"/>
              <a:gd name="T11" fmla="*/ 128528777 h 56"/>
              <a:gd name="T12" fmla="*/ 249497079 w 99"/>
              <a:gd name="T13" fmla="*/ 128528777 h 56"/>
              <a:gd name="T14" fmla="*/ 110887243 w 99"/>
              <a:gd name="T15" fmla="*/ 138609399 h 56"/>
              <a:gd name="T16" fmla="*/ 2520958 w 99"/>
              <a:gd name="T17" fmla="*/ 141128761 h 56"/>
              <a:gd name="T18" fmla="*/ 0 w 99"/>
              <a:gd name="T19" fmla="*/ 141128761 h 56"/>
              <a:gd name="T20" fmla="*/ 57964579 w 99"/>
              <a:gd name="T21" fmla="*/ 80645003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9"/>
              <a:gd name="T34" fmla="*/ 0 h 56"/>
              <a:gd name="T35" fmla="*/ 99 w 99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9" h="56">
                <a:moveTo>
                  <a:pt x="23" y="32"/>
                </a:moveTo>
                <a:lnTo>
                  <a:pt x="13" y="0"/>
                </a:lnTo>
                <a:lnTo>
                  <a:pt x="15" y="0"/>
                </a:lnTo>
                <a:lnTo>
                  <a:pt x="52" y="24"/>
                </a:lnTo>
                <a:lnTo>
                  <a:pt x="99" y="51"/>
                </a:lnTo>
                <a:lnTo>
                  <a:pt x="44" y="55"/>
                </a:lnTo>
                <a:lnTo>
                  <a:pt x="1" y="56"/>
                </a:lnTo>
                <a:lnTo>
                  <a:pt x="0" y="56"/>
                </a:lnTo>
                <a:lnTo>
                  <a:pt x="23" y="32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6" name="Freeform 60"/>
          <p:cNvSpPr>
            <a:spLocks/>
          </p:cNvSpPr>
          <p:nvPr/>
        </p:nvSpPr>
        <p:spPr bwMode="auto">
          <a:xfrm>
            <a:off x="4006850" y="5410200"/>
            <a:ext cx="158750" cy="101600"/>
          </a:xfrm>
          <a:custGeom>
            <a:avLst/>
            <a:gdLst>
              <a:gd name="T0" fmla="*/ 68043429 w 100"/>
              <a:gd name="T1" fmla="*/ 75604676 h 64"/>
              <a:gd name="T2" fmla="*/ 0 w 100"/>
              <a:gd name="T3" fmla="*/ 27720924 h 64"/>
              <a:gd name="T4" fmla="*/ 5040313 w 100"/>
              <a:gd name="T5" fmla="*/ 22680608 h 64"/>
              <a:gd name="T6" fmla="*/ 5040313 w 100"/>
              <a:gd name="T7" fmla="*/ 22680608 h 64"/>
              <a:gd name="T8" fmla="*/ 110886891 w 100"/>
              <a:gd name="T9" fmla="*/ 15120936 h 64"/>
              <a:gd name="T10" fmla="*/ 252015647 w 100"/>
              <a:gd name="T11" fmla="*/ 0 h 64"/>
              <a:gd name="T12" fmla="*/ 252015647 w 100"/>
              <a:gd name="T13" fmla="*/ 0 h 64"/>
              <a:gd name="T14" fmla="*/ 141128757 w 100"/>
              <a:gd name="T15" fmla="*/ 88204658 h 64"/>
              <a:gd name="T16" fmla="*/ 60483756 w 100"/>
              <a:gd name="T17" fmla="*/ 161289973 h 64"/>
              <a:gd name="T18" fmla="*/ 55443445 w 100"/>
              <a:gd name="T19" fmla="*/ 161289973 h 64"/>
              <a:gd name="T20" fmla="*/ 68043429 w 100"/>
              <a:gd name="T21" fmla="*/ 75604676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"/>
              <a:gd name="T34" fmla="*/ 0 h 64"/>
              <a:gd name="T35" fmla="*/ 100 w 100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" h="64">
                <a:moveTo>
                  <a:pt x="27" y="30"/>
                </a:moveTo>
                <a:lnTo>
                  <a:pt x="0" y="11"/>
                </a:lnTo>
                <a:lnTo>
                  <a:pt x="2" y="9"/>
                </a:lnTo>
                <a:lnTo>
                  <a:pt x="44" y="6"/>
                </a:lnTo>
                <a:lnTo>
                  <a:pt x="100" y="0"/>
                </a:lnTo>
                <a:lnTo>
                  <a:pt x="56" y="35"/>
                </a:lnTo>
                <a:lnTo>
                  <a:pt x="24" y="64"/>
                </a:lnTo>
                <a:lnTo>
                  <a:pt x="22" y="64"/>
                </a:lnTo>
                <a:lnTo>
                  <a:pt x="27" y="30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7" name="Freeform 61"/>
          <p:cNvSpPr>
            <a:spLocks/>
          </p:cNvSpPr>
          <p:nvPr/>
        </p:nvSpPr>
        <p:spPr bwMode="auto">
          <a:xfrm>
            <a:off x="4025900" y="5595938"/>
            <a:ext cx="155575" cy="112712"/>
          </a:xfrm>
          <a:custGeom>
            <a:avLst/>
            <a:gdLst>
              <a:gd name="T0" fmla="*/ 70564378 w 98"/>
              <a:gd name="T1" fmla="*/ 90725208 h 71"/>
              <a:gd name="T2" fmla="*/ 0 w 98"/>
              <a:gd name="T3" fmla="*/ 45362604 h 71"/>
              <a:gd name="T4" fmla="*/ 0 w 98"/>
              <a:gd name="T5" fmla="*/ 45362604 h 71"/>
              <a:gd name="T6" fmla="*/ 0 w 98"/>
              <a:gd name="T7" fmla="*/ 45362604 h 71"/>
              <a:gd name="T8" fmla="*/ 110886890 w 98"/>
              <a:gd name="T9" fmla="*/ 27720803 h 71"/>
              <a:gd name="T10" fmla="*/ 246975335 w 98"/>
              <a:gd name="T11" fmla="*/ 0 h 71"/>
              <a:gd name="T12" fmla="*/ 246975335 w 98"/>
              <a:gd name="T13" fmla="*/ 0 h 71"/>
              <a:gd name="T14" fmla="*/ 143648117 w 98"/>
              <a:gd name="T15" fmla="*/ 100805784 h 71"/>
              <a:gd name="T16" fmla="*/ 68043429 w 98"/>
              <a:gd name="T17" fmla="*/ 178929479 h 71"/>
              <a:gd name="T18" fmla="*/ 63003118 w 98"/>
              <a:gd name="T19" fmla="*/ 178929479 h 71"/>
              <a:gd name="T20" fmla="*/ 70564378 w 98"/>
              <a:gd name="T21" fmla="*/ 90725208 h 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"/>
              <a:gd name="T34" fmla="*/ 0 h 71"/>
              <a:gd name="T35" fmla="*/ 98 w 98"/>
              <a:gd name="T36" fmla="*/ 71 h 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" h="71">
                <a:moveTo>
                  <a:pt x="28" y="36"/>
                </a:moveTo>
                <a:lnTo>
                  <a:pt x="0" y="18"/>
                </a:lnTo>
                <a:lnTo>
                  <a:pt x="44" y="11"/>
                </a:lnTo>
                <a:lnTo>
                  <a:pt x="98" y="0"/>
                </a:lnTo>
                <a:lnTo>
                  <a:pt x="57" y="40"/>
                </a:lnTo>
                <a:lnTo>
                  <a:pt x="27" y="71"/>
                </a:lnTo>
                <a:lnTo>
                  <a:pt x="25" y="71"/>
                </a:lnTo>
                <a:lnTo>
                  <a:pt x="28" y="36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8" name="Freeform 88"/>
          <p:cNvSpPr>
            <a:spLocks/>
          </p:cNvSpPr>
          <p:nvPr/>
        </p:nvSpPr>
        <p:spPr bwMode="auto">
          <a:xfrm>
            <a:off x="4414838" y="1011238"/>
            <a:ext cx="179387" cy="819150"/>
          </a:xfrm>
          <a:custGeom>
            <a:avLst/>
            <a:gdLst>
              <a:gd name="T0" fmla="*/ 0 w 113"/>
              <a:gd name="T1" fmla="*/ 1300400407 h 516"/>
              <a:gd name="T2" fmla="*/ 0 w 113"/>
              <a:gd name="T3" fmla="*/ 1300400407 h 516"/>
              <a:gd name="T4" fmla="*/ 17640252 w 113"/>
              <a:gd name="T5" fmla="*/ 1154231413 h 516"/>
              <a:gd name="T6" fmla="*/ 42841744 w 113"/>
              <a:gd name="T7" fmla="*/ 992941490 h 516"/>
              <a:gd name="T8" fmla="*/ 73083539 w 113"/>
              <a:gd name="T9" fmla="*/ 801409507 h 516"/>
              <a:gd name="T10" fmla="*/ 115926883 w 113"/>
              <a:gd name="T11" fmla="*/ 584676172 h 516"/>
              <a:gd name="T12" fmla="*/ 166329854 w 113"/>
              <a:gd name="T13" fmla="*/ 372983048 h 516"/>
              <a:gd name="T14" fmla="*/ 191531339 w 113"/>
              <a:gd name="T15" fmla="*/ 269655897 h 516"/>
              <a:gd name="T16" fmla="*/ 221773171 w 113"/>
              <a:gd name="T17" fmla="*/ 173889955 h 516"/>
              <a:gd name="T18" fmla="*/ 252014954 w 113"/>
              <a:gd name="T19" fmla="*/ 83164348 h 516"/>
              <a:gd name="T20" fmla="*/ 284776091 w 113"/>
              <a:gd name="T21" fmla="*/ 0 h 5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"/>
              <a:gd name="T34" fmla="*/ 0 h 516"/>
              <a:gd name="T35" fmla="*/ 113 w 113"/>
              <a:gd name="T36" fmla="*/ 516 h 5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" h="516">
                <a:moveTo>
                  <a:pt x="0" y="516"/>
                </a:moveTo>
                <a:lnTo>
                  <a:pt x="0" y="516"/>
                </a:lnTo>
                <a:lnTo>
                  <a:pt x="7" y="458"/>
                </a:lnTo>
                <a:lnTo>
                  <a:pt x="17" y="394"/>
                </a:lnTo>
                <a:lnTo>
                  <a:pt x="29" y="318"/>
                </a:lnTo>
                <a:lnTo>
                  <a:pt x="46" y="232"/>
                </a:lnTo>
                <a:lnTo>
                  <a:pt x="66" y="148"/>
                </a:lnTo>
                <a:lnTo>
                  <a:pt x="76" y="107"/>
                </a:lnTo>
                <a:lnTo>
                  <a:pt x="88" y="69"/>
                </a:lnTo>
                <a:lnTo>
                  <a:pt x="100" y="33"/>
                </a:lnTo>
                <a:lnTo>
                  <a:pt x="113" y="0"/>
                </a:lnTo>
              </a:path>
            </a:pathLst>
          </a:custGeom>
          <a:noFill/>
          <a:ln w="1905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9" name="Freeform 89"/>
          <p:cNvSpPr>
            <a:spLocks/>
          </p:cNvSpPr>
          <p:nvPr/>
        </p:nvSpPr>
        <p:spPr bwMode="auto">
          <a:xfrm>
            <a:off x="4519613" y="954088"/>
            <a:ext cx="96837" cy="161925"/>
          </a:xfrm>
          <a:custGeom>
            <a:avLst/>
            <a:gdLst>
              <a:gd name="T0" fmla="*/ 80644588 w 61"/>
              <a:gd name="T1" fmla="*/ 186491556 h 102"/>
              <a:gd name="T2" fmla="*/ 0 w 61"/>
              <a:gd name="T3" fmla="*/ 204133439 h 102"/>
              <a:gd name="T4" fmla="*/ 0 w 61"/>
              <a:gd name="T5" fmla="*/ 199093128 h 102"/>
              <a:gd name="T6" fmla="*/ 0 w 61"/>
              <a:gd name="T7" fmla="*/ 199093128 h 102"/>
              <a:gd name="T8" fmla="*/ 68043081 w 61"/>
              <a:gd name="T9" fmla="*/ 113407841 h 102"/>
              <a:gd name="T10" fmla="*/ 153727955 w 61"/>
              <a:gd name="T11" fmla="*/ 0 h 102"/>
              <a:gd name="T12" fmla="*/ 153727955 w 61"/>
              <a:gd name="T13" fmla="*/ 0 h 102"/>
              <a:gd name="T14" fmla="*/ 141128036 w 61"/>
              <a:gd name="T15" fmla="*/ 143648119 h 102"/>
              <a:gd name="T16" fmla="*/ 136087750 w 61"/>
              <a:gd name="T17" fmla="*/ 252015649 h 102"/>
              <a:gd name="T18" fmla="*/ 131047465 w 61"/>
              <a:gd name="T19" fmla="*/ 257055960 h 102"/>
              <a:gd name="T20" fmla="*/ 80644588 w 61"/>
              <a:gd name="T21" fmla="*/ 186491556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2"/>
              <a:gd name="T35" fmla="*/ 61 w 61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2">
                <a:moveTo>
                  <a:pt x="32" y="74"/>
                </a:moveTo>
                <a:lnTo>
                  <a:pt x="0" y="81"/>
                </a:lnTo>
                <a:lnTo>
                  <a:pt x="0" y="79"/>
                </a:lnTo>
                <a:lnTo>
                  <a:pt x="27" y="45"/>
                </a:lnTo>
                <a:lnTo>
                  <a:pt x="61" y="0"/>
                </a:lnTo>
                <a:lnTo>
                  <a:pt x="56" y="57"/>
                </a:lnTo>
                <a:lnTo>
                  <a:pt x="54" y="100"/>
                </a:lnTo>
                <a:lnTo>
                  <a:pt x="52" y="102"/>
                </a:lnTo>
                <a:lnTo>
                  <a:pt x="32" y="74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0" name="TextBox 199"/>
          <p:cNvSpPr txBox="1">
            <a:spLocks noChangeArrowheads="1"/>
          </p:cNvSpPr>
          <p:nvPr/>
        </p:nvSpPr>
        <p:spPr bwMode="auto">
          <a:xfrm>
            <a:off x="6067425" y="5722938"/>
            <a:ext cx="350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12351" name="TextBox 199"/>
          <p:cNvSpPr txBox="1">
            <a:spLocks noChangeArrowheads="1"/>
          </p:cNvSpPr>
          <p:nvPr/>
        </p:nvSpPr>
        <p:spPr bwMode="auto">
          <a:xfrm>
            <a:off x="4927600" y="5708650"/>
            <a:ext cx="350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12352" name="Line 240"/>
          <p:cNvSpPr>
            <a:spLocks noChangeShapeType="1"/>
          </p:cNvSpPr>
          <p:nvPr/>
        </p:nvSpPr>
        <p:spPr bwMode="auto">
          <a:xfrm>
            <a:off x="4460875" y="1878013"/>
            <a:ext cx="717550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3" name="Line 245"/>
          <p:cNvSpPr>
            <a:spLocks noChangeShapeType="1"/>
          </p:cNvSpPr>
          <p:nvPr/>
        </p:nvSpPr>
        <p:spPr bwMode="auto">
          <a:xfrm>
            <a:off x="4148138" y="1592263"/>
            <a:ext cx="750887" cy="28416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4" name="Line 246"/>
          <p:cNvSpPr>
            <a:spLocks noChangeShapeType="1"/>
          </p:cNvSpPr>
          <p:nvPr/>
        </p:nvSpPr>
        <p:spPr bwMode="auto">
          <a:xfrm>
            <a:off x="4149725" y="1592263"/>
            <a:ext cx="754063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5" name="Line 250"/>
          <p:cNvSpPr>
            <a:spLocks noChangeShapeType="1"/>
          </p:cNvSpPr>
          <p:nvPr/>
        </p:nvSpPr>
        <p:spPr bwMode="auto">
          <a:xfrm>
            <a:off x="4462463" y="1876425"/>
            <a:ext cx="717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6" name="TextBox 201"/>
          <p:cNvSpPr txBox="1">
            <a:spLocks noChangeArrowheads="1"/>
          </p:cNvSpPr>
          <p:nvPr/>
        </p:nvSpPr>
        <p:spPr bwMode="auto">
          <a:xfrm>
            <a:off x="5240338" y="1790700"/>
            <a:ext cx="914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Sweat pores</a:t>
            </a:r>
          </a:p>
        </p:txBody>
      </p:sp>
      <p:sp>
        <p:nvSpPr>
          <p:cNvPr id="12357" name="TextBox 202"/>
          <p:cNvSpPr txBox="1">
            <a:spLocks noChangeArrowheads="1"/>
          </p:cNvSpPr>
          <p:nvPr/>
        </p:nvSpPr>
        <p:spPr bwMode="auto">
          <a:xfrm>
            <a:off x="5240338" y="1541463"/>
            <a:ext cx="387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Skin</a:t>
            </a:r>
          </a:p>
        </p:txBody>
      </p:sp>
      <p:grpSp>
        <p:nvGrpSpPr>
          <p:cNvPr id="12358" name="Group 46"/>
          <p:cNvGrpSpPr>
            <a:grpSpLocks/>
          </p:cNvGrpSpPr>
          <p:nvPr/>
        </p:nvGrpSpPr>
        <p:grpSpPr bwMode="auto">
          <a:xfrm>
            <a:off x="4949825" y="1628775"/>
            <a:ext cx="263525" cy="1588"/>
            <a:chOff x="4687887" y="1799590"/>
            <a:chExt cx="263525" cy="1587"/>
          </a:xfrm>
        </p:grpSpPr>
        <p:sp>
          <p:nvSpPr>
            <p:cNvPr id="12367" name="Line 244"/>
            <p:cNvSpPr>
              <a:spLocks noChangeShapeType="1"/>
            </p:cNvSpPr>
            <p:nvPr/>
          </p:nvSpPr>
          <p:spPr bwMode="auto">
            <a:xfrm>
              <a:off x="4687887" y="1799590"/>
              <a:ext cx="263525" cy="1587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8" name="Line 244"/>
            <p:cNvSpPr>
              <a:spLocks noChangeShapeType="1"/>
            </p:cNvSpPr>
            <p:nvPr/>
          </p:nvSpPr>
          <p:spPr bwMode="auto">
            <a:xfrm>
              <a:off x="4687887" y="1799590"/>
              <a:ext cx="2635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59" name="Freeform 82"/>
          <p:cNvSpPr>
            <a:spLocks/>
          </p:cNvSpPr>
          <p:nvPr/>
        </p:nvSpPr>
        <p:spPr bwMode="auto">
          <a:xfrm>
            <a:off x="5845175" y="5922963"/>
            <a:ext cx="96838" cy="161925"/>
          </a:xfrm>
          <a:custGeom>
            <a:avLst/>
            <a:gdLst>
              <a:gd name="T0" fmla="*/ 73085709 w 61"/>
              <a:gd name="T1" fmla="*/ 70564379 h 102"/>
              <a:gd name="T2" fmla="*/ 20161355 w 61"/>
              <a:gd name="T3" fmla="*/ 0 h 102"/>
              <a:gd name="T4" fmla="*/ 17641980 w 61"/>
              <a:gd name="T5" fmla="*/ 5040313 h 102"/>
              <a:gd name="T6" fmla="*/ 17641980 w 61"/>
              <a:gd name="T7" fmla="*/ 5040313 h 102"/>
              <a:gd name="T8" fmla="*/ 12601640 w 61"/>
              <a:gd name="T9" fmla="*/ 113407841 h 102"/>
              <a:gd name="T10" fmla="*/ 0 w 61"/>
              <a:gd name="T11" fmla="*/ 257055960 h 102"/>
              <a:gd name="T12" fmla="*/ 0 w 61"/>
              <a:gd name="T13" fmla="*/ 257055960 h 102"/>
              <a:gd name="T14" fmla="*/ 85685758 w 61"/>
              <a:gd name="T15" fmla="*/ 143648119 h 102"/>
              <a:gd name="T16" fmla="*/ 153731130 w 61"/>
              <a:gd name="T17" fmla="*/ 57964395 h 102"/>
              <a:gd name="T18" fmla="*/ 153731130 w 61"/>
              <a:gd name="T19" fmla="*/ 52924084 h 102"/>
              <a:gd name="T20" fmla="*/ 73085709 w 61"/>
              <a:gd name="T21" fmla="*/ 70564379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2"/>
              <a:gd name="T35" fmla="*/ 61 w 61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2">
                <a:moveTo>
                  <a:pt x="29" y="28"/>
                </a:moveTo>
                <a:lnTo>
                  <a:pt x="8" y="0"/>
                </a:lnTo>
                <a:lnTo>
                  <a:pt x="7" y="2"/>
                </a:lnTo>
                <a:lnTo>
                  <a:pt x="5" y="45"/>
                </a:lnTo>
                <a:lnTo>
                  <a:pt x="0" y="102"/>
                </a:lnTo>
                <a:lnTo>
                  <a:pt x="34" y="57"/>
                </a:lnTo>
                <a:lnTo>
                  <a:pt x="61" y="23"/>
                </a:lnTo>
                <a:lnTo>
                  <a:pt x="61" y="21"/>
                </a:lnTo>
                <a:lnTo>
                  <a:pt x="29" y="28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0" name="Freeform 83"/>
          <p:cNvSpPr>
            <a:spLocks/>
          </p:cNvSpPr>
          <p:nvPr/>
        </p:nvSpPr>
        <p:spPr bwMode="auto">
          <a:xfrm>
            <a:off x="6027738" y="5929313"/>
            <a:ext cx="92075" cy="155575"/>
          </a:xfrm>
          <a:custGeom>
            <a:avLst/>
            <a:gdLst>
              <a:gd name="T0" fmla="*/ 68045019 w 58"/>
              <a:gd name="T1" fmla="*/ 47883760 h 98"/>
              <a:gd name="T2" fmla="*/ 0 w 58"/>
              <a:gd name="T3" fmla="*/ 0 h 98"/>
              <a:gd name="T4" fmla="*/ 0 w 58"/>
              <a:gd name="T5" fmla="*/ 2520950 h 98"/>
              <a:gd name="T6" fmla="*/ 0 w 58"/>
              <a:gd name="T7" fmla="*/ 2520950 h 98"/>
              <a:gd name="T8" fmla="*/ 30241879 w 58"/>
              <a:gd name="T9" fmla="*/ 108367528 h 98"/>
              <a:gd name="T10" fmla="*/ 65524070 w 58"/>
              <a:gd name="T11" fmla="*/ 246975335 h 98"/>
              <a:gd name="T12" fmla="*/ 65524070 w 58"/>
              <a:gd name="T13" fmla="*/ 246975335 h 98"/>
              <a:gd name="T14" fmla="*/ 108367534 w 58"/>
              <a:gd name="T15" fmla="*/ 110886890 h 98"/>
              <a:gd name="T16" fmla="*/ 146169074 w 58"/>
              <a:gd name="T17" fmla="*/ 7561263 h 98"/>
              <a:gd name="T18" fmla="*/ 146169074 w 58"/>
              <a:gd name="T19" fmla="*/ 2520950 h 98"/>
              <a:gd name="T20" fmla="*/ 68045019 w 58"/>
              <a:gd name="T21" fmla="*/ 47883760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98"/>
              <a:gd name="T35" fmla="*/ 58 w 58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98">
                <a:moveTo>
                  <a:pt x="27" y="19"/>
                </a:moveTo>
                <a:lnTo>
                  <a:pt x="0" y="0"/>
                </a:lnTo>
                <a:lnTo>
                  <a:pt x="0" y="1"/>
                </a:lnTo>
                <a:lnTo>
                  <a:pt x="12" y="43"/>
                </a:lnTo>
                <a:lnTo>
                  <a:pt x="26" y="98"/>
                </a:lnTo>
                <a:lnTo>
                  <a:pt x="43" y="44"/>
                </a:lnTo>
                <a:lnTo>
                  <a:pt x="58" y="3"/>
                </a:lnTo>
                <a:lnTo>
                  <a:pt x="58" y="1"/>
                </a:lnTo>
                <a:lnTo>
                  <a:pt x="27" y="19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1" name="Freeform 77"/>
          <p:cNvSpPr>
            <a:spLocks/>
          </p:cNvSpPr>
          <p:nvPr/>
        </p:nvSpPr>
        <p:spPr bwMode="auto">
          <a:xfrm>
            <a:off x="6275388" y="5940425"/>
            <a:ext cx="90487" cy="160338"/>
          </a:xfrm>
          <a:custGeom>
            <a:avLst/>
            <a:gdLst>
              <a:gd name="T0" fmla="*/ 63004360 w 57"/>
              <a:gd name="T1" fmla="*/ 63004902 h 101"/>
              <a:gd name="T2" fmla="*/ 7561222 w 57"/>
              <a:gd name="T3" fmla="*/ 0 h 101"/>
              <a:gd name="T4" fmla="*/ 7561222 w 57"/>
              <a:gd name="T5" fmla="*/ 0 h 101"/>
              <a:gd name="T6" fmla="*/ 7561222 w 57"/>
              <a:gd name="T7" fmla="*/ 0 h 101"/>
              <a:gd name="T8" fmla="*/ 2520936 w 57"/>
              <a:gd name="T9" fmla="*/ 110887237 h 101"/>
              <a:gd name="T10" fmla="*/ 0 w 57"/>
              <a:gd name="T11" fmla="*/ 254537391 h 101"/>
              <a:gd name="T12" fmla="*/ 0 w 57"/>
              <a:gd name="T13" fmla="*/ 254537391 h 101"/>
              <a:gd name="T14" fmla="*/ 80644558 w 57"/>
              <a:gd name="T15" fmla="*/ 138609827 h 101"/>
              <a:gd name="T16" fmla="*/ 143648917 w 57"/>
              <a:gd name="T17" fmla="*/ 47883910 h 101"/>
              <a:gd name="T18" fmla="*/ 143648917 w 57"/>
              <a:gd name="T19" fmla="*/ 47883910 h 101"/>
              <a:gd name="T20" fmla="*/ 63004360 w 57"/>
              <a:gd name="T21" fmla="*/ 63004902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101"/>
              <a:gd name="T35" fmla="*/ 57 w 57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101">
                <a:moveTo>
                  <a:pt x="25" y="25"/>
                </a:moveTo>
                <a:lnTo>
                  <a:pt x="3" y="0"/>
                </a:lnTo>
                <a:lnTo>
                  <a:pt x="1" y="44"/>
                </a:lnTo>
                <a:lnTo>
                  <a:pt x="0" y="101"/>
                </a:lnTo>
                <a:lnTo>
                  <a:pt x="32" y="55"/>
                </a:lnTo>
                <a:lnTo>
                  <a:pt x="57" y="19"/>
                </a:lnTo>
                <a:lnTo>
                  <a:pt x="25" y="25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2" name="Freeform 84"/>
          <p:cNvSpPr>
            <a:spLocks/>
          </p:cNvSpPr>
          <p:nvPr/>
        </p:nvSpPr>
        <p:spPr bwMode="auto">
          <a:xfrm>
            <a:off x="6275388" y="5940425"/>
            <a:ext cx="90487" cy="160338"/>
          </a:xfrm>
          <a:custGeom>
            <a:avLst/>
            <a:gdLst>
              <a:gd name="T0" fmla="*/ 63004360 w 57"/>
              <a:gd name="T1" fmla="*/ 63004902 h 101"/>
              <a:gd name="T2" fmla="*/ 7561222 w 57"/>
              <a:gd name="T3" fmla="*/ 0 h 101"/>
              <a:gd name="T4" fmla="*/ 7561222 w 57"/>
              <a:gd name="T5" fmla="*/ 0 h 101"/>
              <a:gd name="T6" fmla="*/ 7561222 w 57"/>
              <a:gd name="T7" fmla="*/ 0 h 101"/>
              <a:gd name="T8" fmla="*/ 2520936 w 57"/>
              <a:gd name="T9" fmla="*/ 110887237 h 101"/>
              <a:gd name="T10" fmla="*/ 0 w 57"/>
              <a:gd name="T11" fmla="*/ 254537391 h 101"/>
              <a:gd name="T12" fmla="*/ 0 w 57"/>
              <a:gd name="T13" fmla="*/ 254537391 h 101"/>
              <a:gd name="T14" fmla="*/ 80644558 w 57"/>
              <a:gd name="T15" fmla="*/ 138609827 h 101"/>
              <a:gd name="T16" fmla="*/ 143648917 w 57"/>
              <a:gd name="T17" fmla="*/ 47883910 h 101"/>
              <a:gd name="T18" fmla="*/ 143648917 w 57"/>
              <a:gd name="T19" fmla="*/ 47883910 h 101"/>
              <a:gd name="T20" fmla="*/ 63004360 w 57"/>
              <a:gd name="T21" fmla="*/ 63004902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101"/>
              <a:gd name="T35" fmla="*/ 57 w 57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101">
                <a:moveTo>
                  <a:pt x="25" y="25"/>
                </a:moveTo>
                <a:lnTo>
                  <a:pt x="3" y="0"/>
                </a:lnTo>
                <a:lnTo>
                  <a:pt x="1" y="44"/>
                </a:lnTo>
                <a:lnTo>
                  <a:pt x="0" y="101"/>
                </a:lnTo>
                <a:lnTo>
                  <a:pt x="32" y="55"/>
                </a:lnTo>
                <a:lnTo>
                  <a:pt x="57" y="19"/>
                </a:lnTo>
                <a:lnTo>
                  <a:pt x="25" y="25"/>
                </a:lnTo>
                <a:close/>
              </a:path>
            </a:pathLst>
          </a:custGeom>
          <a:solidFill>
            <a:srgbClr val="00BDF2"/>
          </a:solidFill>
          <a:ln w="3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3" name="Freeform 56"/>
          <p:cNvSpPr>
            <a:spLocks/>
          </p:cNvSpPr>
          <p:nvPr/>
        </p:nvSpPr>
        <p:spPr bwMode="auto">
          <a:xfrm>
            <a:off x="3649663" y="5153025"/>
            <a:ext cx="490537" cy="53975"/>
          </a:xfrm>
          <a:custGeom>
            <a:avLst/>
            <a:gdLst>
              <a:gd name="T0" fmla="*/ 0 w 309"/>
              <a:gd name="T1" fmla="*/ 17640298 h 34"/>
              <a:gd name="T2" fmla="*/ 0 w 309"/>
              <a:gd name="T3" fmla="*/ 17640298 h 34"/>
              <a:gd name="T4" fmla="*/ 80645075 w 309"/>
              <a:gd name="T5" fmla="*/ 7559675 h 34"/>
              <a:gd name="T6" fmla="*/ 168851418 w 309"/>
              <a:gd name="T7" fmla="*/ 5040312 h 34"/>
              <a:gd name="T8" fmla="*/ 277217460 w 309"/>
              <a:gd name="T9" fmla="*/ 0 h 34"/>
              <a:gd name="T10" fmla="*/ 400705987 w 309"/>
              <a:gd name="T11" fmla="*/ 5040312 h 34"/>
              <a:gd name="T12" fmla="*/ 468749554 w 309"/>
              <a:gd name="T13" fmla="*/ 7559675 h 34"/>
              <a:gd name="T14" fmla="*/ 531754293 w 309"/>
              <a:gd name="T15" fmla="*/ 17640298 h 34"/>
              <a:gd name="T16" fmla="*/ 594757445 w 309"/>
              <a:gd name="T17" fmla="*/ 30241874 h 34"/>
              <a:gd name="T18" fmla="*/ 660281548 w 309"/>
              <a:gd name="T19" fmla="*/ 42843443 h 34"/>
              <a:gd name="T20" fmla="*/ 723286287 w 309"/>
              <a:gd name="T21" fmla="*/ 60483748 h 34"/>
              <a:gd name="T22" fmla="*/ 778729760 w 309"/>
              <a:gd name="T23" fmla="*/ 85685299 h 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9"/>
              <a:gd name="T37" fmla="*/ 0 h 34"/>
              <a:gd name="T38" fmla="*/ 309 w 309"/>
              <a:gd name="T39" fmla="*/ 34 h 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34">
                <a:moveTo>
                  <a:pt x="0" y="7"/>
                </a:moveTo>
                <a:lnTo>
                  <a:pt x="0" y="7"/>
                </a:lnTo>
                <a:lnTo>
                  <a:pt x="32" y="3"/>
                </a:lnTo>
                <a:lnTo>
                  <a:pt x="67" y="2"/>
                </a:lnTo>
                <a:lnTo>
                  <a:pt x="110" y="0"/>
                </a:lnTo>
                <a:lnTo>
                  <a:pt x="159" y="2"/>
                </a:lnTo>
                <a:lnTo>
                  <a:pt x="186" y="3"/>
                </a:lnTo>
                <a:lnTo>
                  <a:pt x="211" y="7"/>
                </a:lnTo>
                <a:lnTo>
                  <a:pt x="236" y="12"/>
                </a:lnTo>
                <a:lnTo>
                  <a:pt x="262" y="17"/>
                </a:lnTo>
                <a:lnTo>
                  <a:pt x="287" y="24"/>
                </a:lnTo>
                <a:lnTo>
                  <a:pt x="309" y="34"/>
                </a:lnTo>
              </a:path>
            </a:pathLst>
          </a:custGeom>
          <a:noFill/>
          <a:ln w="1905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4" name="Freeform 57"/>
          <p:cNvSpPr>
            <a:spLocks/>
          </p:cNvSpPr>
          <p:nvPr/>
        </p:nvSpPr>
        <p:spPr bwMode="auto">
          <a:xfrm>
            <a:off x="3516313" y="5341938"/>
            <a:ext cx="595312" cy="134937"/>
          </a:xfrm>
          <a:custGeom>
            <a:avLst/>
            <a:gdLst>
              <a:gd name="T0" fmla="*/ 0 w 375"/>
              <a:gd name="T1" fmla="*/ 0 h 85"/>
              <a:gd name="T2" fmla="*/ 0 w 375"/>
              <a:gd name="T3" fmla="*/ 0 h 85"/>
              <a:gd name="T4" fmla="*/ 12601585 w 375"/>
              <a:gd name="T5" fmla="*/ 15120882 h 85"/>
              <a:gd name="T6" fmla="*/ 57964442 w 375"/>
              <a:gd name="T7" fmla="*/ 47881993 h 85"/>
              <a:gd name="T8" fmla="*/ 93246648 w 375"/>
              <a:gd name="T9" fmla="*/ 75604405 h 85"/>
              <a:gd name="T10" fmla="*/ 131048242 w 375"/>
              <a:gd name="T11" fmla="*/ 95765573 h 85"/>
              <a:gd name="T12" fmla="*/ 181451393 w 375"/>
              <a:gd name="T13" fmla="*/ 123486410 h 85"/>
              <a:gd name="T14" fmla="*/ 236894909 w 375"/>
              <a:gd name="T15" fmla="*/ 148687870 h 85"/>
              <a:gd name="T16" fmla="*/ 297378690 w 375"/>
              <a:gd name="T17" fmla="*/ 168849038 h 85"/>
              <a:gd name="T18" fmla="*/ 370464052 w 375"/>
              <a:gd name="T19" fmla="*/ 186490854 h 85"/>
              <a:gd name="T20" fmla="*/ 446068878 w 375"/>
              <a:gd name="T21" fmla="*/ 204131082 h 85"/>
              <a:gd name="T22" fmla="*/ 531754234 w 375"/>
              <a:gd name="T23" fmla="*/ 214211716 h 85"/>
              <a:gd name="T24" fmla="*/ 624999270 w 375"/>
              <a:gd name="T25" fmla="*/ 214211716 h 85"/>
              <a:gd name="T26" fmla="*/ 723286208 w 375"/>
              <a:gd name="T27" fmla="*/ 204131082 h 85"/>
              <a:gd name="T28" fmla="*/ 829132825 w 375"/>
              <a:gd name="T29" fmla="*/ 186490854 h 85"/>
              <a:gd name="T30" fmla="*/ 945060270 w 375"/>
              <a:gd name="T31" fmla="*/ 161289394 h 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75"/>
              <a:gd name="T49" fmla="*/ 0 h 85"/>
              <a:gd name="T50" fmla="*/ 375 w 375"/>
              <a:gd name="T51" fmla="*/ 85 h 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75" h="85">
                <a:moveTo>
                  <a:pt x="0" y="0"/>
                </a:moveTo>
                <a:lnTo>
                  <a:pt x="0" y="0"/>
                </a:lnTo>
                <a:lnTo>
                  <a:pt x="5" y="6"/>
                </a:lnTo>
                <a:lnTo>
                  <a:pt x="23" y="19"/>
                </a:lnTo>
                <a:lnTo>
                  <a:pt x="37" y="30"/>
                </a:lnTo>
                <a:lnTo>
                  <a:pt x="52" y="38"/>
                </a:lnTo>
                <a:lnTo>
                  <a:pt x="72" y="49"/>
                </a:lnTo>
                <a:lnTo>
                  <a:pt x="94" y="59"/>
                </a:lnTo>
                <a:lnTo>
                  <a:pt x="118" y="67"/>
                </a:lnTo>
                <a:lnTo>
                  <a:pt x="147" y="74"/>
                </a:lnTo>
                <a:lnTo>
                  <a:pt x="177" y="81"/>
                </a:lnTo>
                <a:lnTo>
                  <a:pt x="211" y="85"/>
                </a:lnTo>
                <a:lnTo>
                  <a:pt x="248" y="85"/>
                </a:lnTo>
                <a:lnTo>
                  <a:pt x="287" y="81"/>
                </a:lnTo>
                <a:lnTo>
                  <a:pt x="329" y="74"/>
                </a:lnTo>
                <a:lnTo>
                  <a:pt x="375" y="64"/>
                </a:lnTo>
              </a:path>
            </a:pathLst>
          </a:custGeom>
          <a:noFill/>
          <a:ln w="1905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5" name="Freeform 58"/>
          <p:cNvSpPr>
            <a:spLocks/>
          </p:cNvSpPr>
          <p:nvPr/>
        </p:nvSpPr>
        <p:spPr bwMode="auto">
          <a:xfrm>
            <a:off x="3536950" y="5632450"/>
            <a:ext cx="560388" cy="92075"/>
          </a:xfrm>
          <a:custGeom>
            <a:avLst/>
            <a:gdLst>
              <a:gd name="T0" fmla="*/ 889616833 w 353"/>
              <a:gd name="T1" fmla="*/ 0 h 58"/>
              <a:gd name="T2" fmla="*/ 889616833 w 353"/>
              <a:gd name="T3" fmla="*/ 0 h 58"/>
              <a:gd name="T4" fmla="*/ 877015251 w 353"/>
              <a:gd name="T5" fmla="*/ 7561264 h 58"/>
              <a:gd name="T6" fmla="*/ 839213680 w 353"/>
              <a:gd name="T7" fmla="*/ 32762829 h 58"/>
              <a:gd name="T8" fmla="*/ 776208748 w 353"/>
              <a:gd name="T9" fmla="*/ 68045019 h 58"/>
              <a:gd name="T10" fmla="*/ 733366862 w 353"/>
              <a:gd name="T11" fmla="*/ 85685315 h 58"/>
              <a:gd name="T12" fmla="*/ 680442758 w 353"/>
              <a:gd name="T13" fmla="*/ 103327198 h 58"/>
              <a:gd name="T14" fmla="*/ 622479926 w 353"/>
              <a:gd name="T15" fmla="*/ 120967518 h 58"/>
              <a:gd name="T16" fmla="*/ 556955828 w 353"/>
              <a:gd name="T17" fmla="*/ 133569089 h 58"/>
              <a:gd name="T18" fmla="*/ 486391414 w 353"/>
              <a:gd name="T19" fmla="*/ 141128762 h 58"/>
              <a:gd name="T20" fmla="*/ 405746271 w 353"/>
              <a:gd name="T21" fmla="*/ 146169074 h 58"/>
              <a:gd name="T22" fmla="*/ 315020596 w 353"/>
              <a:gd name="T23" fmla="*/ 146169074 h 58"/>
              <a:gd name="T24" fmla="*/ 216733655 w 353"/>
              <a:gd name="T25" fmla="*/ 141128762 h 58"/>
              <a:gd name="T26" fmla="*/ 110886985 w 353"/>
              <a:gd name="T27" fmla="*/ 128528778 h 58"/>
              <a:gd name="T28" fmla="*/ 0 w 353"/>
              <a:gd name="T29" fmla="*/ 108367534 h 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3"/>
              <a:gd name="T46" fmla="*/ 0 h 58"/>
              <a:gd name="T47" fmla="*/ 353 w 353"/>
              <a:gd name="T48" fmla="*/ 58 h 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3" h="58">
                <a:moveTo>
                  <a:pt x="353" y="0"/>
                </a:moveTo>
                <a:lnTo>
                  <a:pt x="353" y="0"/>
                </a:lnTo>
                <a:lnTo>
                  <a:pt x="348" y="3"/>
                </a:lnTo>
                <a:lnTo>
                  <a:pt x="333" y="13"/>
                </a:lnTo>
                <a:lnTo>
                  <a:pt x="308" y="27"/>
                </a:lnTo>
                <a:lnTo>
                  <a:pt x="291" y="34"/>
                </a:lnTo>
                <a:lnTo>
                  <a:pt x="270" y="41"/>
                </a:lnTo>
                <a:lnTo>
                  <a:pt x="247" y="48"/>
                </a:lnTo>
                <a:lnTo>
                  <a:pt x="221" y="53"/>
                </a:lnTo>
                <a:lnTo>
                  <a:pt x="193" y="56"/>
                </a:lnTo>
                <a:lnTo>
                  <a:pt x="161" y="58"/>
                </a:lnTo>
                <a:lnTo>
                  <a:pt x="125" y="58"/>
                </a:lnTo>
                <a:lnTo>
                  <a:pt x="86" y="56"/>
                </a:lnTo>
                <a:lnTo>
                  <a:pt x="44" y="51"/>
                </a:lnTo>
                <a:lnTo>
                  <a:pt x="0" y="43"/>
                </a:lnTo>
              </a:path>
            </a:pathLst>
          </a:custGeom>
          <a:noFill/>
          <a:ln w="19050">
            <a:solidFill>
              <a:srgbClr val="00BDF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66" name="Picture 233" descr="\\172.16.3.215\data4\Graphics\Powerpoint\MH_DCM\MH_DCM-TEXTEDIT PROJECTS\SALADIN 7e\Processed files\chapt24\chapt24_textedit\png\sal03717_24_05_arr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7888" y="2627313"/>
            <a:ext cx="51911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24.6</a:t>
            </a:r>
          </a:p>
        </p:txBody>
      </p:sp>
      <p:sp>
        <p:nvSpPr>
          <p:cNvPr id="13315" name="Rectangle 5"/>
          <p:cNvSpPr>
            <a:spLocks noChangeAspect="1" noChangeArrowheads="1"/>
          </p:cNvSpPr>
          <p:nvPr/>
        </p:nvSpPr>
        <p:spPr bwMode="auto">
          <a:xfrm>
            <a:off x="1828800" y="758825"/>
            <a:ext cx="54864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3316" name="Picture 6" descr="sal03717_24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1008063"/>
            <a:ext cx="776128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1422400" y="2166938"/>
            <a:ext cx="2111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Text Box 50"/>
          <p:cNvSpPr txBox="1">
            <a:spLocks noChangeArrowheads="1"/>
          </p:cNvSpPr>
          <p:nvPr/>
        </p:nvSpPr>
        <p:spPr bwMode="auto">
          <a:xfrm>
            <a:off x="3729038" y="5778500"/>
            <a:ext cx="2525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Fluid intake (L/day)</a:t>
            </a:r>
          </a:p>
        </p:txBody>
      </p:sp>
      <p:sp>
        <p:nvSpPr>
          <p:cNvPr id="13319" name="Text Box 51"/>
          <p:cNvSpPr txBox="1">
            <a:spLocks noChangeArrowheads="1"/>
          </p:cNvSpPr>
          <p:nvPr/>
        </p:nvSpPr>
        <p:spPr bwMode="auto">
          <a:xfrm>
            <a:off x="2713038" y="4559300"/>
            <a:ext cx="1009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Normal</a:t>
            </a:r>
          </a:p>
        </p:txBody>
      </p:sp>
      <p:sp>
        <p:nvSpPr>
          <p:cNvPr id="13320" name="Text Box 52"/>
          <p:cNvSpPr txBox="1">
            <a:spLocks noChangeArrowheads="1"/>
          </p:cNvSpPr>
          <p:nvPr/>
        </p:nvSpPr>
        <p:spPr bwMode="auto">
          <a:xfrm>
            <a:off x="5507038" y="4559300"/>
            <a:ext cx="1928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Water diuresis</a:t>
            </a:r>
          </a:p>
        </p:txBody>
      </p:sp>
      <p:sp>
        <p:nvSpPr>
          <p:cNvPr id="13321" name="Text Box 53"/>
          <p:cNvSpPr txBox="1">
            <a:spLocks noChangeArrowheads="1"/>
          </p:cNvSpPr>
          <p:nvPr/>
        </p:nvSpPr>
        <p:spPr bwMode="auto">
          <a:xfrm>
            <a:off x="8567738" y="538480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8</a:t>
            </a:r>
          </a:p>
        </p:txBody>
      </p:sp>
      <p:sp>
        <p:nvSpPr>
          <p:cNvPr id="13322" name="Text Box 54"/>
          <p:cNvSpPr txBox="1">
            <a:spLocks noChangeArrowheads="1"/>
          </p:cNvSpPr>
          <p:nvPr/>
        </p:nvSpPr>
        <p:spPr bwMode="auto">
          <a:xfrm>
            <a:off x="7602538" y="538480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7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6678613" y="538480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6</a:t>
            </a:r>
          </a:p>
        </p:txBody>
      </p:sp>
      <p:sp>
        <p:nvSpPr>
          <p:cNvPr id="13324" name="Text Box 56"/>
          <p:cNvSpPr txBox="1">
            <a:spLocks noChangeArrowheads="1"/>
          </p:cNvSpPr>
          <p:nvPr/>
        </p:nvSpPr>
        <p:spPr bwMode="auto">
          <a:xfrm>
            <a:off x="5738813" y="538480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5</a:t>
            </a:r>
          </a:p>
        </p:txBody>
      </p:sp>
      <p:sp>
        <p:nvSpPr>
          <p:cNvPr id="13325" name="Text Box 57"/>
          <p:cNvSpPr txBox="1">
            <a:spLocks noChangeArrowheads="1"/>
          </p:cNvSpPr>
          <p:nvPr/>
        </p:nvSpPr>
        <p:spPr bwMode="auto">
          <a:xfrm>
            <a:off x="4799013" y="538480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4</a:t>
            </a:r>
          </a:p>
        </p:txBody>
      </p:sp>
      <p:sp>
        <p:nvSpPr>
          <p:cNvPr id="13326" name="Text Box 58"/>
          <p:cNvSpPr txBox="1">
            <a:spLocks noChangeArrowheads="1"/>
          </p:cNvSpPr>
          <p:nvPr/>
        </p:nvSpPr>
        <p:spPr bwMode="auto">
          <a:xfrm>
            <a:off x="3849688" y="538480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3</a:t>
            </a:r>
          </a:p>
        </p:txBody>
      </p:sp>
      <p:sp>
        <p:nvSpPr>
          <p:cNvPr id="13327" name="Text Box 59"/>
          <p:cNvSpPr txBox="1">
            <a:spLocks noChangeArrowheads="1"/>
          </p:cNvSpPr>
          <p:nvPr/>
        </p:nvSpPr>
        <p:spPr bwMode="auto">
          <a:xfrm>
            <a:off x="2935288" y="538480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2</a:t>
            </a:r>
          </a:p>
        </p:txBody>
      </p:sp>
      <p:sp>
        <p:nvSpPr>
          <p:cNvPr id="13328" name="Text Box 60"/>
          <p:cNvSpPr txBox="1">
            <a:spLocks noChangeArrowheads="1"/>
          </p:cNvSpPr>
          <p:nvPr/>
        </p:nvSpPr>
        <p:spPr bwMode="auto">
          <a:xfrm>
            <a:off x="1982788" y="538480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1</a:t>
            </a:r>
          </a:p>
        </p:txBody>
      </p:sp>
      <p:sp>
        <p:nvSpPr>
          <p:cNvPr id="13329" name="Text Box 61"/>
          <p:cNvSpPr txBox="1">
            <a:spLocks noChangeArrowheads="1"/>
          </p:cNvSpPr>
          <p:nvPr/>
        </p:nvSpPr>
        <p:spPr bwMode="auto">
          <a:xfrm>
            <a:off x="1011238" y="538480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0</a:t>
            </a:r>
          </a:p>
        </p:txBody>
      </p:sp>
      <p:sp>
        <p:nvSpPr>
          <p:cNvPr id="13330" name="Text Box 62"/>
          <p:cNvSpPr txBox="1">
            <a:spLocks noChangeArrowheads="1"/>
          </p:cNvSpPr>
          <p:nvPr/>
        </p:nvSpPr>
        <p:spPr bwMode="auto">
          <a:xfrm>
            <a:off x="808038" y="506095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0</a:t>
            </a:r>
          </a:p>
        </p:txBody>
      </p:sp>
      <p:sp>
        <p:nvSpPr>
          <p:cNvPr id="13331" name="Text Box 63"/>
          <p:cNvSpPr txBox="1">
            <a:spLocks noChangeArrowheads="1"/>
          </p:cNvSpPr>
          <p:nvPr/>
        </p:nvSpPr>
        <p:spPr bwMode="auto">
          <a:xfrm>
            <a:off x="808038" y="4327525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1</a:t>
            </a:r>
          </a:p>
        </p:txBody>
      </p:sp>
      <p:sp>
        <p:nvSpPr>
          <p:cNvPr id="13332" name="Text Box 64"/>
          <p:cNvSpPr txBox="1">
            <a:spLocks noChangeArrowheads="1"/>
          </p:cNvSpPr>
          <p:nvPr/>
        </p:nvSpPr>
        <p:spPr bwMode="auto">
          <a:xfrm>
            <a:off x="808038" y="3527425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2</a:t>
            </a:r>
          </a:p>
        </p:txBody>
      </p:sp>
      <p:sp>
        <p:nvSpPr>
          <p:cNvPr id="13333" name="Text Box 65"/>
          <p:cNvSpPr txBox="1">
            <a:spLocks noChangeArrowheads="1"/>
          </p:cNvSpPr>
          <p:nvPr/>
        </p:nvSpPr>
        <p:spPr bwMode="auto">
          <a:xfrm>
            <a:off x="808038" y="276860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3</a:t>
            </a:r>
          </a:p>
        </p:txBody>
      </p:sp>
      <p:sp>
        <p:nvSpPr>
          <p:cNvPr id="13334" name="Text Box 66"/>
          <p:cNvSpPr txBox="1">
            <a:spLocks noChangeArrowheads="1"/>
          </p:cNvSpPr>
          <p:nvPr/>
        </p:nvSpPr>
        <p:spPr bwMode="auto">
          <a:xfrm>
            <a:off x="808038" y="1962150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4</a:t>
            </a:r>
          </a:p>
        </p:txBody>
      </p:sp>
      <p:sp>
        <p:nvSpPr>
          <p:cNvPr id="13335" name="Text Box 67"/>
          <p:cNvSpPr txBox="1">
            <a:spLocks noChangeArrowheads="1"/>
          </p:cNvSpPr>
          <p:nvPr/>
        </p:nvSpPr>
        <p:spPr bwMode="auto">
          <a:xfrm>
            <a:off x="808038" y="1203325"/>
            <a:ext cx="239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5</a:t>
            </a:r>
          </a:p>
        </p:txBody>
      </p:sp>
      <p:sp>
        <p:nvSpPr>
          <p:cNvPr id="13336" name="Text Box 68"/>
          <p:cNvSpPr txBox="1">
            <a:spLocks noChangeArrowheads="1"/>
          </p:cNvSpPr>
          <p:nvPr/>
        </p:nvSpPr>
        <p:spPr bwMode="auto">
          <a:xfrm>
            <a:off x="1277938" y="4559300"/>
            <a:ext cx="1009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Danger</a:t>
            </a:r>
          </a:p>
        </p:txBody>
      </p:sp>
      <p:sp>
        <p:nvSpPr>
          <p:cNvPr id="13337" name="Text Box 69"/>
          <p:cNvSpPr txBox="1">
            <a:spLocks noChangeArrowheads="1"/>
          </p:cNvSpPr>
          <p:nvPr/>
        </p:nvSpPr>
        <p:spPr bwMode="auto">
          <a:xfrm>
            <a:off x="1681163" y="2032000"/>
            <a:ext cx="17510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Hypovolemia</a:t>
            </a:r>
          </a:p>
        </p:txBody>
      </p:sp>
      <p:sp>
        <p:nvSpPr>
          <p:cNvPr id="13338" name="Text Box 70"/>
          <p:cNvSpPr txBox="1">
            <a:spLocks noChangeArrowheads="1"/>
          </p:cNvSpPr>
          <p:nvPr/>
        </p:nvSpPr>
        <p:spPr bwMode="auto">
          <a:xfrm>
            <a:off x="1443038" y="2552700"/>
            <a:ext cx="831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Death</a:t>
            </a:r>
          </a:p>
        </p:txBody>
      </p:sp>
      <p:sp>
        <p:nvSpPr>
          <p:cNvPr id="13339" name="Text Box 76"/>
          <p:cNvSpPr txBox="1">
            <a:spLocks noChangeArrowheads="1"/>
          </p:cNvSpPr>
          <p:nvPr/>
        </p:nvSpPr>
        <p:spPr bwMode="auto">
          <a:xfrm rot="-5400000">
            <a:off x="-639762" y="3011487"/>
            <a:ext cx="2273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Blood volume (L)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24.7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701675" y="11113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5364" name="Picture 29" descr="sal03717_2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3" y="261938"/>
            <a:ext cx="2341562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67"/>
          <p:cNvSpPr>
            <a:spLocks noChangeShapeType="1"/>
          </p:cNvSpPr>
          <p:nvPr/>
        </p:nvSpPr>
        <p:spPr bwMode="auto">
          <a:xfrm flipH="1">
            <a:off x="3362325" y="6559550"/>
            <a:ext cx="638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Line 68"/>
          <p:cNvSpPr>
            <a:spLocks noChangeShapeType="1"/>
          </p:cNvSpPr>
          <p:nvPr/>
        </p:nvSpPr>
        <p:spPr bwMode="auto">
          <a:xfrm flipV="1">
            <a:off x="3362325" y="6521450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Line 69"/>
          <p:cNvSpPr>
            <a:spLocks noChangeShapeType="1"/>
          </p:cNvSpPr>
          <p:nvPr/>
        </p:nvSpPr>
        <p:spPr bwMode="auto">
          <a:xfrm>
            <a:off x="4497388" y="6559550"/>
            <a:ext cx="642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Line 70"/>
          <p:cNvSpPr>
            <a:spLocks noChangeShapeType="1"/>
          </p:cNvSpPr>
          <p:nvPr/>
        </p:nvSpPr>
        <p:spPr bwMode="auto">
          <a:xfrm flipV="1">
            <a:off x="5140325" y="6521450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9" name="Text Box 82"/>
          <p:cNvSpPr txBox="1">
            <a:spLocks noChangeArrowheads="1"/>
          </p:cNvSpPr>
          <p:nvPr/>
        </p:nvSpPr>
        <p:spPr bwMode="auto">
          <a:xfrm>
            <a:off x="3422650" y="320675"/>
            <a:ext cx="2841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145</a:t>
            </a:r>
          </a:p>
        </p:txBody>
      </p:sp>
      <p:sp>
        <p:nvSpPr>
          <p:cNvPr id="15370" name="Text Box 83"/>
          <p:cNvSpPr txBox="1">
            <a:spLocks noChangeArrowheads="1"/>
          </p:cNvSpPr>
          <p:nvPr/>
        </p:nvSpPr>
        <p:spPr bwMode="auto">
          <a:xfrm>
            <a:off x="4019550" y="1100138"/>
            <a:ext cx="2857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103</a:t>
            </a:r>
          </a:p>
        </p:txBody>
      </p:sp>
      <p:sp>
        <p:nvSpPr>
          <p:cNvPr id="15371" name="Text Box 84"/>
          <p:cNvSpPr txBox="1">
            <a:spLocks noChangeArrowheads="1"/>
          </p:cNvSpPr>
          <p:nvPr/>
        </p:nvSpPr>
        <p:spPr bwMode="auto">
          <a:xfrm>
            <a:off x="5332413" y="782638"/>
            <a:ext cx="2841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300</a:t>
            </a:r>
          </a:p>
        </p:txBody>
      </p:sp>
      <p:sp>
        <p:nvSpPr>
          <p:cNvPr id="15372" name="Text Box 85"/>
          <p:cNvSpPr txBox="1">
            <a:spLocks noChangeArrowheads="1"/>
          </p:cNvSpPr>
          <p:nvPr/>
        </p:nvSpPr>
        <p:spPr bwMode="auto">
          <a:xfrm>
            <a:off x="3787775" y="2859088"/>
            <a:ext cx="1571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</a:t>
            </a:r>
          </a:p>
        </p:txBody>
      </p:sp>
      <p:sp>
        <p:nvSpPr>
          <p:cNvPr id="15373" name="Text Box 86"/>
          <p:cNvSpPr txBox="1">
            <a:spLocks noChangeArrowheads="1"/>
          </p:cNvSpPr>
          <p:nvPr/>
        </p:nvSpPr>
        <p:spPr bwMode="auto">
          <a:xfrm>
            <a:off x="4964113" y="2859088"/>
            <a:ext cx="1571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</a:t>
            </a:r>
          </a:p>
        </p:txBody>
      </p:sp>
      <p:sp>
        <p:nvSpPr>
          <p:cNvPr id="15374" name="Text Box 87"/>
          <p:cNvSpPr txBox="1">
            <a:spLocks noChangeArrowheads="1"/>
          </p:cNvSpPr>
          <p:nvPr/>
        </p:nvSpPr>
        <p:spPr bwMode="auto">
          <a:xfrm>
            <a:off x="4652963" y="2900363"/>
            <a:ext cx="1571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</a:t>
            </a:r>
          </a:p>
        </p:txBody>
      </p:sp>
      <p:sp>
        <p:nvSpPr>
          <p:cNvPr id="15375" name="Text Box 88"/>
          <p:cNvSpPr txBox="1">
            <a:spLocks noChangeArrowheads="1"/>
          </p:cNvSpPr>
          <p:nvPr/>
        </p:nvSpPr>
        <p:spPr bwMode="auto">
          <a:xfrm>
            <a:off x="4362450" y="2830513"/>
            <a:ext cx="1571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5</a:t>
            </a:r>
          </a:p>
        </p:txBody>
      </p:sp>
      <p:sp>
        <p:nvSpPr>
          <p:cNvPr id="15376" name="Text Box 89"/>
          <p:cNvSpPr txBox="1">
            <a:spLocks noChangeArrowheads="1"/>
          </p:cNvSpPr>
          <p:nvPr/>
        </p:nvSpPr>
        <p:spPr bwMode="auto">
          <a:xfrm>
            <a:off x="3417888" y="3146425"/>
            <a:ext cx="10223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(a) Blood plasma</a:t>
            </a:r>
          </a:p>
        </p:txBody>
      </p:sp>
      <p:sp>
        <p:nvSpPr>
          <p:cNvPr id="15377" name="Text Box 91"/>
          <p:cNvSpPr txBox="1">
            <a:spLocks noChangeArrowheads="1"/>
          </p:cNvSpPr>
          <p:nvPr/>
        </p:nvSpPr>
        <p:spPr bwMode="auto">
          <a:xfrm>
            <a:off x="5335588" y="3965575"/>
            <a:ext cx="2857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300</a:t>
            </a:r>
          </a:p>
        </p:txBody>
      </p:sp>
      <p:sp>
        <p:nvSpPr>
          <p:cNvPr id="15378" name="Text Box 92"/>
          <p:cNvSpPr txBox="1">
            <a:spLocks noChangeArrowheads="1"/>
          </p:cNvSpPr>
          <p:nvPr/>
        </p:nvSpPr>
        <p:spPr bwMode="auto">
          <a:xfrm>
            <a:off x="3427413" y="5918200"/>
            <a:ext cx="2206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12</a:t>
            </a:r>
          </a:p>
        </p:txBody>
      </p:sp>
      <p:sp>
        <p:nvSpPr>
          <p:cNvPr id="15379" name="Text Box 93"/>
          <p:cNvSpPr txBox="1">
            <a:spLocks noChangeArrowheads="1"/>
          </p:cNvSpPr>
          <p:nvPr/>
        </p:nvSpPr>
        <p:spPr bwMode="auto">
          <a:xfrm>
            <a:off x="4929188" y="4783138"/>
            <a:ext cx="2190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75</a:t>
            </a:r>
          </a:p>
        </p:txBody>
      </p:sp>
      <p:sp>
        <p:nvSpPr>
          <p:cNvPr id="15380" name="Text Box 94"/>
          <p:cNvSpPr txBox="1">
            <a:spLocks noChangeArrowheads="1"/>
          </p:cNvSpPr>
          <p:nvPr/>
        </p:nvSpPr>
        <p:spPr bwMode="auto">
          <a:xfrm>
            <a:off x="4637088" y="5405438"/>
            <a:ext cx="2206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40</a:t>
            </a:r>
          </a:p>
        </p:txBody>
      </p:sp>
      <p:sp>
        <p:nvSpPr>
          <p:cNvPr id="15381" name="Text Box 95"/>
          <p:cNvSpPr txBox="1">
            <a:spLocks noChangeArrowheads="1"/>
          </p:cNvSpPr>
          <p:nvPr/>
        </p:nvSpPr>
        <p:spPr bwMode="auto">
          <a:xfrm>
            <a:off x="4048125" y="6042025"/>
            <a:ext cx="155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</a:t>
            </a:r>
          </a:p>
        </p:txBody>
      </p:sp>
      <p:sp>
        <p:nvSpPr>
          <p:cNvPr id="15382" name="Text Box 96"/>
          <p:cNvSpPr txBox="1">
            <a:spLocks noChangeArrowheads="1"/>
          </p:cNvSpPr>
          <p:nvPr/>
        </p:nvSpPr>
        <p:spPr bwMode="auto">
          <a:xfrm>
            <a:off x="4338638" y="6084888"/>
            <a:ext cx="2555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&lt; 1</a:t>
            </a:r>
          </a:p>
        </p:txBody>
      </p:sp>
      <p:sp>
        <p:nvSpPr>
          <p:cNvPr id="15383" name="Text Box 97"/>
          <p:cNvSpPr txBox="1">
            <a:spLocks noChangeArrowheads="1"/>
          </p:cNvSpPr>
          <p:nvPr/>
        </p:nvSpPr>
        <p:spPr bwMode="auto">
          <a:xfrm>
            <a:off x="3722688" y="3435350"/>
            <a:ext cx="2841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150</a:t>
            </a:r>
          </a:p>
        </p:txBody>
      </p:sp>
      <p:sp>
        <p:nvSpPr>
          <p:cNvPr id="15384" name="Text Box 98"/>
          <p:cNvSpPr txBox="1">
            <a:spLocks noChangeArrowheads="1"/>
          </p:cNvSpPr>
          <p:nvPr/>
        </p:nvSpPr>
        <p:spPr bwMode="auto">
          <a:xfrm>
            <a:off x="3417888" y="6642100"/>
            <a:ext cx="12017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(b) Intracellular fluid</a:t>
            </a:r>
          </a:p>
        </p:txBody>
      </p:sp>
      <p:sp>
        <p:nvSpPr>
          <p:cNvPr id="15385" name="Text Box 99"/>
          <p:cNvSpPr txBox="1">
            <a:spLocks noChangeArrowheads="1"/>
          </p:cNvSpPr>
          <p:nvPr/>
        </p:nvSpPr>
        <p:spPr bwMode="auto">
          <a:xfrm>
            <a:off x="5175250" y="6346825"/>
            <a:ext cx="695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Osmolarity</a:t>
            </a:r>
          </a:p>
          <a:p>
            <a:pPr algn="ctr"/>
            <a:r>
              <a:rPr lang="en-US" sz="900" b="1"/>
              <a:t>(mOsm/L)</a:t>
            </a:r>
          </a:p>
        </p:txBody>
      </p:sp>
      <p:sp>
        <p:nvSpPr>
          <p:cNvPr id="15386" name="Text Box 100"/>
          <p:cNvSpPr txBox="1">
            <a:spLocks noChangeArrowheads="1"/>
          </p:cNvSpPr>
          <p:nvPr/>
        </p:nvSpPr>
        <p:spPr bwMode="auto">
          <a:xfrm>
            <a:off x="4945063" y="6346825"/>
            <a:ext cx="1905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</a:t>
            </a:r>
            <a:r>
              <a:rPr lang="en-US" sz="900" b="1" baseline="-25000"/>
              <a:t>i</a:t>
            </a:r>
          </a:p>
        </p:txBody>
      </p:sp>
      <p:sp>
        <p:nvSpPr>
          <p:cNvPr id="15387" name="Text Box 101"/>
          <p:cNvSpPr txBox="1">
            <a:spLocks noChangeArrowheads="1"/>
          </p:cNvSpPr>
          <p:nvPr/>
        </p:nvSpPr>
        <p:spPr bwMode="auto">
          <a:xfrm>
            <a:off x="4576763" y="6346825"/>
            <a:ext cx="3476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Mg</a:t>
            </a:r>
            <a:r>
              <a:rPr lang="en-US" sz="900" b="1" baseline="30000"/>
              <a:t>2+</a:t>
            </a:r>
          </a:p>
        </p:txBody>
      </p:sp>
      <p:sp>
        <p:nvSpPr>
          <p:cNvPr id="15388" name="Text Box 102"/>
          <p:cNvSpPr txBox="1">
            <a:spLocks noChangeArrowheads="1"/>
          </p:cNvSpPr>
          <p:nvPr/>
        </p:nvSpPr>
        <p:spPr bwMode="auto">
          <a:xfrm>
            <a:off x="4284663" y="6346825"/>
            <a:ext cx="32861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Ca</a:t>
            </a:r>
            <a:r>
              <a:rPr lang="en-US" sz="900" b="1" baseline="30000"/>
              <a:t>2+</a:t>
            </a:r>
          </a:p>
        </p:txBody>
      </p:sp>
      <p:sp>
        <p:nvSpPr>
          <p:cNvPr id="15389" name="Text Box 103"/>
          <p:cNvSpPr txBox="1">
            <a:spLocks noChangeArrowheads="1"/>
          </p:cNvSpPr>
          <p:nvPr/>
        </p:nvSpPr>
        <p:spPr bwMode="auto">
          <a:xfrm>
            <a:off x="4043363" y="6470650"/>
            <a:ext cx="522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(mEq/L)</a:t>
            </a:r>
          </a:p>
        </p:txBody>
      </p:sp>
      <p:sp>
        <p:nvSpPr>
          <p:cNvPr id="15390" name="Text Box 104"/>
          <p:cNvSpPr txBox="1">
            <a:spLocks noChangeArrowheads="1"/>
          </p:cNvSpPr>
          <p:nvPr/>
        </p:nvSpPr>
        <p:spPr bwMode="auto">
          <a:xfrm>
            <a:off x="3406775" y="6346825"/>
            <a:ext cx="2857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Na</a:t>
            </a:r>
            <a:r>
              <a:rPr lang="en-US" sz="900" b="1" baseline="30000"/>
              <a:t>+</a:t>
            </a:r>
          </a:p>
        </p:txBody>
      </p:sp>
      <p:sp>
        <p:nvSpPr>
          <p:cNvPr id="15391" name="Text Box 105"/>
          <p:cNvSpPr txBox="1">
            <a:spLocks noChangeArrowheads="1"/>
          </p:cNvSpPr>
          <p:nvPr/>
        </p:nvSpPr>
        <p:spPr bwMode="auto">
          <a:xfrm>
            <a:off x="3736975" y="6346825"/>
            <a:ext cx="2206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K</a:t>
            </a:r>
            <a:r>
              <a:rPr lang="en-US" sz="900" b="1" baseline="30000"/>
              <a:t>+</a:t>
            </a:r>
          </a:p>
        </p:txBody>
      </p:sp>
      <p:sp>
        <p:nvSpPr>
          <p:cNvPr id="15392" name="Text Box 106"/>
          <p:cNvSpPr txBox="1">
            <a:spLocks noChangeArrowheads="1"/>
          </p:cNvSpPr>
          <p:nvPr/>
        </p:nvSpPr>
        <p:spPr bwMode="auto">
          <a:xfrm>
            <a:off x="4019550" y="6346825"/>
            <a:ext cx="2508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Cl</a:t>
            </a:r>
            <a:r>
              <a:rPr lang="en-US" sz="900" b="1" baseline="30000"/>
              <a:t>–</a:t>
            </a:r>
          </a:p>
        </p:txBody>
      </p:sp>
      <p:pic>
        <p:nvPicPr>
          <p:cNvPr id="15393" name="Picture 39" descr="sal03717_24_07_arrow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3388" y="3603625"/>
            <a:ext cx="6715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40" descr="sal03717_24_07_arrow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2575" y="681038"/>
            <a:ext cx="6715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24.8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828800" y="144463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6388" name="Picture 34" descr="sal03717_24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9200" y="604838"/>
            <a:ext cx="4043363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38"/>
          <p:cNvSpPr>
            <a:spLocks noChangeShapeType="1"/>
          </p:cNvSpPr>
          <p:nvPr/>
        </p:nvSpPr>
        <p:spPr bwMode="auto">
          <a:xfrm>
            <a:off x="3255963" y="584200"/>
            <a:ext cx="0" cy="952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Freeform 39"/>
          <p:cNvSpPr>
            <a:spLocks/>
          </p:cNvSpPr>
          <p:nvPr/>
        </p:nvSpPr>
        <p:spPr bwMode="auto">
          <a:xfrm>
            <a:off x="3233738" y="663575"/>
            <a:ext cx="41275" cy="50800"/>
          </a:xfrm>
          <a:custGeom>
            <a:avLst/>
            <a:gdLst>
              <a:gd name="T0" fmla="*/ 0 w 26"/>
              <a:gd name="T1" fmla="*/ 0 h 32"/>
              <a:gd name="T2" fmla="*/ 2147483647 w 26"/>
              <a:gd name="T3" fmla="*/ 2147483647 h 32"/>
              <a:gd name="T4" fmla="*/ 2147483647 w 26"/>
              <a:gd name="T5" fmla="*/ 0 h 32"/>
              <a:gd name="T6" fmla="*/ 2147483647 w 26"/>
              <a:gd name="T7" fmla="*/ 2147483647 h 32"/>
              <a:gd name="T8" fmla="*/ 0 w 26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2"/>
              <a:gd name="T17" fmla="*/ 26 w 2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2">
                <a:moveTo>
                  <a:pt x="0" y="0"/>
                </a:moveTo>
                <a:lnTo>
                  <a:pt x="14" y="6"/>
                </a:lnTo>
                <a:lnTo>
                  <a:pt x="26" y="0"/>
                </a:lnTo>
                <a:lnTo>
                  <a:pt x="14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40"/>
          <p:cNvSpPr>
            <a:spLocks noChangeShapeType="1"/>
          </p:cNvSpPr>
          <p:nvPr/>
        </p:nvSpPr>
        <p:spPr bwMode="auto">
          <a:xfrm flipV="1">
            <a:off x="5294313" y="615950"/>
            <a:ext cx="0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Freeform 41"/>
          <p:cNvSpPr>
            <a:spLocks/>
          </p:cNvSpPr>
          <p:nvPr/>
        </p:nvSpPr>
        <p:spPr bwMode="auto">
          <a:xfrm>
            <a:off x="5275263" y="584200"/>
            <a:ext cx="41275" cy="47625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0 w 26"/>
              <a:gd name="T5" fmla="*/ 2147483647 h 30"/>
              <a:gd name="T6" fmla="*/ 2147483647 w 26"/>
              <a:gd name="T7" fmla="*/ 0 h 30"/>
              <a:gd name="T8" fmla="*/ 2147483647 w 26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0"/>
              <a:gd name="T17" fmla="*/ 26 w 26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0">
                <a:moveTo>
                  <a:pt x="26" y="30"/>
                </a:moveTo>
                <a:lnTo>
                  <a:pt x="12" y="26"/>
                </a:lnTo>
                <a:lnTo>
                  <a:pt x="0" y="30"/>
                </a:lnTo>
                <a:lnTo>
                  <a:pt x="12" y="0"/>
                </a:lnTo>
                <a:lnTo>
                  <a:pt x="26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Line 42"/>
          <p:cNvSpPr>
            <a:spLocks noChangeShapeType="1"/>
          </p:cNvSpPr>
          <p:nvPr/>
        </p:nvSpPr>
        <p:spPr bwMode="auto">
          <a:xfrm>
            <a:off x="4332288" y="584200"/>
            <a:ext cx="0" cy="952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Freeform 43"/>
          <p:cNvSpPr>
            <a:spLocks/>
          </p:cNvSpPr>
          <p:nvPr/>
        </p:nvSpPr>
        <p:spPr bwMode="auto">
          <a:xfrm>
            <a:off x="4310063" y="663575"/>
            <a:ext cx="41275" cy="50800"/>
          </a:xfrm>
          <a:custGeom>
            <a:avLst/>
            <a:gdLst>
              <a:gd name="T0" fmla="*/ 0 w 26"/>
              <a:gd name="T1" fmla="*/ 0 h 32"/>
              <a:gd name="T2" fmla="*/ 2147483647 w 26"/>
              <a:gd name="T3" fmla="*/ 2147483647 h 32"/>
              <a:gd name="T4" fmla="*/ 2147483647 w 26"/>
              <a:gd name="T5" fmla="*/ 0 h 32"/>
              <a:gd name="T6" fmla="*/ 2147483647 w 26"/>
              <a:gd name="T7" fmla="*/ 2147483647 h 32"/>
              <a:gd name="T8" fmla="*/ 0 w 26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2"/>
              <a:gd name="T17" fmla="*/ 26 w 2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2">
                <a:moveTo>
                  <a:pt x="0" y="0"/>
                </a:moveTo>
                <a:lnTo>
                  <a:pt x="14" y="6"/>
                </a:lnTo>
                <a:lnTo>
                  <a:pt x="26" y="0"/>
                </a:lnTo>
                <a:lnTo>
                  <a:pt x="14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Line 44"/>
          <p:cNvSpPr>
            <a:spLocks noChangeShapeType="1"/>
          </p:cNvSpPr>
          <p:nvPr/>
        </p:nvSpPr>
        <p:spPr bwMode="auto">
          <a:xfrm>
            <a:off x="5922963" y="584200"/>
            <a:ext cx="0" cy="952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Freeform 45"/>
          <p:cNvSpPr>
            <a:spLocks/>
          </p:cNvSpPr>
          <p:nvPr/>
        </p:nvSpPr>
        <p:spPr bwMode="auto">
          <a:xfrm>
            <a:off x="5900738" y="663575"/>
            <a:ext cx="41275" cy="50800"/>
          </a:xfrm>
          <a:custGeom>
            <a:avLst/>
            <a:gdLst>
              <a:gd name="T0" fmla="*/ 0 w 26"/>
              <a:gd name="T1" fmla="*/ 0 h 32"/>
              <a:gd name="T2" fmla="*/ 2147483647 w 26"/>
              <a:gd name="T3" fmla="*/ 2147483647 h 32"/>
              <a:gd name="T4" fmla="*/ 2147483647 w 26"/>
              <a:gd name="T5" fmla="*/ 0 h 32"/>
              <a:gd name="T6" fmla="*/ 2147483647 w 26"/>
              <a:gd name="T7" fmla="*/ 2147483647 h 32"/>
              <a:gd name="T8" fmla="*/ 0 w 26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2"/>
              <a:gd name="T17" fmla="*/ 26 w 2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2">
                <a:moveTo>
                  <a:pt x="0" y="0"/>
                </a:moveTo>
                <a:lnTo>
                  <a:pt x="14" y="6"/>
                </a:lnTo>
                <a:lnTo>
                  <a:pt x="26" y="0"/>
                </a:lnTo>
                <a:lnTo>
                  <a:pt x="14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Freeform 46"/>
          <p:cNvSpPr>
            <a:spLocks/>
          </p:cNvSpPr>
          <p:nvPr/>
        </p:nvSpPr>
        <p:spPr bwMode="auto">
          <a:xfrm>
            <a:off x="4421188" y="2447925"/>
            <a:ext cx="85725" cy="142875"/>
          </a:xfrm>
          <a:custGeom>
            <a:avLst/>
            <a:gdLst>
              <a:gd name="T0" fmla="*/ 2147483647 w 54"/>
              <a:gd name="T1" fmla="*/ 2147483647 h 90"/>
              <a:gd name="T2" fmla="*/ 2147483647 w 54"/>
              <a:gd name="T3" fmla="*/ 0 h 90"/>
              <a:gd name="T4" fmla="*/ 2147483647 w 54"/>
              <a:gd name="T5" fmla="*/ 2147483647 h 90"/>
              <a:gd name="T6" fmla="*/ 2147483647 w 54"/>
              <a:gd name="T7" fmla="*/ 2147483647 h 90"/>
              <a:gd name="T8" fmla="*/ 2147483647 w 54"/>
              <a:gd name="T9" fmla="*/ 2147483647 h 90"/>
              <a:gd name="T10" fmla="*/ 2147483647 w 54"/>
              <a:gd name="T11" fmla="*/ 2147483647 h 90"/>
              <a:gd name="T12" fmla="*/ 2147483647 w 54"/>
              <a:gd name="T13" fmla="*/ 2147483647 h 90"/>
              <a:gd name="T14" fmla="*/ 2147483647 w 54"/>
              <a:gd name="T15" fmla="*/ 2147483647 h 90"/>
              <a:gd name="T16" fmla="*/ 0 w 54"/>
              <a:gd name="T17" fmla="*/ 2147483647 h 90"/>
              <a:gd name="T18" fmla="*/ 0 w 54"/>
              <a:gd name="T19" fmla="*/ 0 h 90"/>
              <a:gd name="T20" fmla="*/ 2147483647 w 54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90"/>
              <a:gd name="T35" fmla="*/ 54 w 54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90">
                <a:moveTo>
                  <a:pt x="28" y="16"/>
                </a:moveTo>
                <a:lnTo>
                  <a:pt x="54" y="0"/>
                </a:lnTo>
                <a:lnTo>
                  <a:pt x="54" y="2"/>
                </a:lnTo>
                <a:lnTo>
                  <a:pt x="42" y="40"/>
                </a:lnTo>
                <a:lnTo>
                  <a:pt x="28" y="90"/>
                </a:lnTo>
                <a:lnTo>
                  <a:pt x="12" y="40"/>
                </a:lnTo>
                <a:lnTo>
                  <a:pt x="0" y="2"/>
                </a:lnTo>
                <a:lnTo>
                  <a:pt x="0" y="0"/>
                </a:lnTo>
                <a:lnTo>
                  <a:pt x="2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Freeform 47"/>
          <p:cNvSpPr>
            <a:spLocks/>
          </p:cNvSpPr>
          <p:nvPr/>
        </p:nvSpPr>
        <p:spPr bwMode="auto">
          <a:xfrm>
            <a:off x="6132513" y="593725"/>
            <a:ext cx="142875" cy="85725"/>
          </a:xfrm>
          <a:custGeom>
            <a:avLst/>
            <a:gdLst>
              <a:gd name="T0" fmla="*/ 2147483647 w 90"/>
              <a:gd name="T1" fmla="*/ 2147483647 h 54"/>
              <a:gd name="T2" fmla="*/ 2147483647 w 90"/>
              <a:gd name="T3" fmla="*/ 2147483647 h 54"/>
              <a:gd name="T4" fmla="*/ 2147483647 w 90"/>
              <a:gd name="T5" fmla="*/ 2147483647 h 54"/>
              <a:gd name="T6" fmla="*/ 2147483647 w 90"/>
              <a:gd name="T7" fmla="*/ 2147483647 h 54"/>
              <a:gd name="T8" fmla="*/ 2147483647 w 90"/>
              <a:gd name="T9" fmla="*/ 2147483647 h 54"/>
              <a:gd name="T10" fmla="*/ 0 w 90"/>
              <a:gd name="T11" fmla="*/ 2147483647 h 54"/>
              <a:gd name="T12" fmla="*/ 0 w 90"/>
              <a:gd name="T13" fmla="*/ 2147483647 h 54"/>
              <a:gd name="T14" fmla="*/ 2147483647 w 90"/>
              <a:gd name="T15" fmla="*/ 2147483647 h 54"/>
              <a:gd name="T16" fmla="*/ 2147483647 w 90"/>
              <a:gd name="T17" fmla="*/ 0 h 54"/>
              <a:gd name="T18" fmla="*/ 2147483647 w 90"/>
              <a:gd name="T19" fmla="*/ 0 h 54"/>
              <a:gd name="T20" fmla="*/ 2147483647 w 9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54"/>
              <a:gd name="T35" fmla="*/ 90 w 9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54">
                <a:moveTo>
                  <a:pt x="74" y="28"/>
                </a:moveTo>
                <a:lnTo>
                  <a:pt x="90" y="54"/>
                </a:lnTo>
                <a:lnTo>
                  <a:pt x="50" y="42"/>
                </a:lnTo>
                <a:lnTo>
                  <a:pt x="0" y="28"/>
                </a:lnTo>
                <a:lnTo>
                  <a:pt x="50" y="12"/>
                </a:lnTo>
                <a:lnTo>
                  <a:pt x="90" y="0"/>
                </a:lnTo>
                <a:lnTo>
                  <a:pt x="74" y="28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Line 48"/>
          <p:cNvSpPr>
            <a:spLocks noChangeShapeType="1"/>
          </p:cNvSpPr>
          <p:nvPr/>
        </p:nvSpPr>
        <p:spPr bwMode="auto">
          <a:xfrm>
            <a:off x="4462463" y="752475"/>
            <a:ext cx="0" cy="1752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Freeform 49"/>
          <p:cNvSpPr>
            <a:spLocks/>
          </p:cNvSpPr>
          <p:nvPr/>
        </p:nvSpPr>
        <p:spPr bwMode="auto">
          <a:xfrm>
            <a:off x="4427538" y="3740150"/>
            <a:ext cx="85725" cy="142875"/>
          </a:xfrm>
          <a:custGeom>
            <a:avLst/>
            <a:gdLst>
              <a:gd name="T0" fmla="*/ 2147483647 w 54"/>
              <a:gd name="T1" fmla="*/ 2147483647 h 90"/>
              <a:gd name="T2" fmla="*/ 2147483647 w 54"/>
              <a:gd name="T3" fmla="*/ 0 h 90"/>
              <a:gd name="T4" fmla="*/ 2147483647 w 54"/>
              <a:gd name="T5" fmla="*/ 2147483647 h 90"/>
              <a:gd name="T6" fmla="*/ 2147483647 w 54"/>
              <a:gd name="T7" fmla="*/ 2147483647 h 90"/>
              <a:gd name="T8" fmla="*/ 2147483647 w 54"/>
              <a:gd name="T9" fmla="*/ 2147483647 h 90"/>
              <a:gd name="T10" fmla="*/ 2147483647 w 54"/>
              <a:gd name="T11" fmla="*/ 2147483647 h 90"/>
              <a:gd name="T12" fmla="*/ 2147483647 w 54"/>
              <a:gd name="T13" fmla="*/ 2147483647 h 90"/>
              <a:gd name="T14" fmla="*/ 2147483647 w 54"/>
              <a:gd name="T15" fmla="*/ 2147483647 h 90"/>
              <a:gd name="T16" fmla="*/ 0 w 54"/>
              <a:gd name="T17" fmla="*/ 2147483647 h 90"/>
              <a:gd name="T18" fmla="*/ 0 w 54"/>
              <a:gd name="T19" fmla="*/ 0 h 90"/>
              <a:gd name="T20" fmla="*/ 2147483647 w 54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90"/>
              <a:gd name="T35" fmla="*/ 54 w 54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90">
                <a:moveTo>
                  <a:pt x="28" y="16"/>
                </a:moveTo>
                <a:lnTo>
                  <a:pt x="54" y="0"/>
                </a:lnTo>
                <a:lnTo>
                  <a:pt x="54" y="2"/>
                </a:lnTo>
                <a:lnTo>
                  <a:pt x="42" y="40"/>
                </a:lnTo>
                <a:lnTo>
                  <a:pt x="28" y="90"/>
                </a:lnTo>
                <a:lnTo>
                  <a:pt x="12" y="40"/>
                </a:lnTo>
                <a:lnTo>
                  <a:pt x="0" y="2"/>
                </a:lnTo>
                <a:lnTo>
                  <a:pt x="0" y="0"/>
                </a:lnTo>
                <a:lnTo>
                  <a:pt x="2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Line 50"/>
          <p:cNvSpPr>
            <a:spLocks noChangeShapeType="1"/>
          </p:cNvSpPr>
          <p:nvPr/>
        </p:nvSpPr>
        <p:spPr bwMode="auto">
          <a:xfrm>
            <a:off x="4468813" y="3248025"/>
            <a:ext cx="0" cy="54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Freeform 51"/>
          <p:cNvSpPr>
            <a:spLocks/>
          </p:cNvSpPr>
          <p:nvPr/>
        </p:nvSpPr>
        <p:spPr bwMode="auto">
          <a:xfrm>
            <a:off x="3309938" y="4349750"/>
            <a:ext cx="142875" cy="117475"/>
          </a:xfrm>
          <a:custGeom>
            <a:avLst/>
            <a:gdLst>
              <a:gd name="T0" fmla="*/ 2147483647 w 90"/>
              <a:gd name="T1" fmla="*/ 2147483647 h 74"/>
              <a:gd name="T2" fmla="*/ 2147483647 w 90"/>
              <a:gd name="T3" fmla="*/ 2147483647 h 74"/>
              <a:gd name="T4" fmla="*/ 2147483647 w 90"/>
              <a:gd name="T5" fmla="*/ 2147483647 h 74"/>
              <a:gd name="T6" fmla="*/ 2147483647 w 90"/>
              <a:gd name="T7" fmla="*/ 2147483647 h 74"/>
              <a:gd name="T8" fmla="*/ 2147483647 w 90"/>
              <a:gd name="T9" fmla="*/ 2147483647 h 74"/>
              <a:gd name="T10" fmla="*/ 0 w 90"/>
              <a:gd name="T11" fmla="*/ 2147483647 h 74"/>
              <a:gd name="T12" fmla="*/ 0 w 90"/>
              <a:gd name="T13" fmla="*/ 2147483647 h 74"/>
              <a:gd name="T14" fmla="*/ 2147483647 w 90"/>
              <a:gd name="T15" fmla="*/ 2147483647 h 74"/>
              <a:gd name="T16" fmla="*/ 2147483647 w 90"/>
              <a:gd name="T17" fmla="*/ 0 h 74"/>
              <a:gd name="T18" fmla="*/ 2147483647 w 90"/>
              <a:gd name="T19" fmla="*/ 0 h 74"/>
              <a:gd name="T20" fmla="*/ 2147483647 w 90"/>
              <a:gd name="T21" fmla="*/ 2147483647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74"/>
              <a:gd name="T35" fmla="*/ 90 w 90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74">
                <a:moveTo>
                  <a:pt x="62" y="32"/>
                </a:moveTo>
                <a:lnTo>
                  <a:pt x="90" y="44"/>
                </a:lnTo>
                <a:lnTo>
                  <a:pt x="50" y="58"/>
                </a:lnTo>
                <a:lnTo>
                  <a:pt x="0" y="74"/>
                </a:lnTo>
                <a:lnTo>
                  <a:pt x="34" y="32"/>
                </a:lnTo>
                <a:lnTo>
                  <a:pt x="58" y="0"/>
                </a:lnTo>
                <a:lnTo>
                  <a:pt x="60" y="0"/>
                </a:lnTo>
                <a:lnTo>
                  <a:pt x="62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Line 52"/>
          <p:cNvSpPr>
            <a:spLocks noChangeShapeType="1"/>
          </p:cNvSpPr>
          <p:nvPr/>
        </p:nvSpPr>
        <p:spPr bwMode="auto">
          <a:xfrm flipH="1">
            <a:off x="3382963" y="4010025"/>
            <a:ext cx="577850" cy="406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Freeform 53"/>
          <p:cNvSpPr>
            <a:spLocks/>
          </p:cNvSpPr>
          <p:nvPr/>
        </p:nvSpPr>
        <p:spPr bwMode="auto">
          <a:xfrm>
            <a:off x="5481638" y="4349750"/>
            <a:ext cx="142875" cy="117475"/>
          </a:xfrm>
          <a:custGeom>
            <a:avLst/>
            <a:gdLst>
              <a:gd name="T0" fmla="*/ 2147483647 w 90"/>
              <a:gd name="T1" fmla="*/ 2147483647 h 74"/>
              <a:gd name="T2" fmla="*/ 0 w 90"/>
              <a:gd name="T3" fmla="*/ 2147483647 h 74"/>
              <a:gd name="T4" fmla="*/ 0 w 90"/>
              <a:gd name="T5" fmla="*/ 2147483647 h 74"/>
              <a:gd name="T6" fmla="*/ 0 w 90"/>
              <a:gd name="T7" fmla="*/ 2147483647 h 74"/>
              <a:gd name="T8" fmla="*/ 2147483647 w 90"/>
              <a:gd name="T9" fmla="*/ 2147483647 h 74"/>
              <a:gd name="T10" fmla="*/ 2147483647 w 90"/>
              <a:gd name="T11" fmla="*/ 2147483647 h 74"/>
              <a:gd name="T12" fmla="*/ 2147483647 w 90"/>
              <a:gd name="T13" fmla="*/ 2147483647 h 74"/>
              <a:gd name="T14" fmla="*/ 2147483647 w 90"/>
              <a:gd name="T15" fmla="*/ 2147483647 h 74"/>
              <a:gd name="T16" fmla="*/ 2147483647 w 90"/>
              <a:gd name="T17" fmla="*/ 0 h 74"/>
              <a:gd name="T18" fmla="*/ 2147483647 w 90"/>
              <a:gd name="T19" fmla="*/ 0 h 74"/>
              <a:gd name="T20" fmla="*/ 2147483647 w 90"/>
              <a:gd name="T21" fmla="*/ 2147483647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74"/>
              <a:gd name="T35" fmla="*/ 90 w 90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74">
                <a:moveTo>
                  <a:pt x="30" y="32"/>
                </a:moveTo>
                <a:lnTo>
                  <a:pt x="0" y="44"/>
                </a:lnTo>
                <a:lnTo>
                  <a:pt x="40" y="58"/>
                </a:lnTo>
                <a:lnTo>
                  <a:pt x="90" y="74"/>
                </a:lnTo>
                <a:lnTo>
                  <a:pt x="58" y="32"/>
                </a:lnTo>
                <a:lnTo>
                  <a:pt x="32" y="0"/>
                </a:lnTo>
                <a:lnTo>
                  <a:pt x="3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Line 54"/>
          <p:cNvSpPr>
            <a:spLocks noChangeShapeType="1"/>
          </p:cNvSpPr>
          <p:nvPr/>
        </p:nvSpPr>
        <p:spPr bwMode="auto">
          <a:xfrm>
            <a:off x="4976813" y="4010025"/>
            <a:ext cx="574675" cy="406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Line 56"/>
          <p:cNvSpPr>
            <a:spLocks noChangeShapeType="1"/>
          </p:cNvSpPr>
          <p:nvPr/>
        </p:nvSpPr>
        <p:spPr bwMode="auto">
          <a:xfrm flipH="1">
            <a:off x="4716463" y="742950"/>
            <a:ext cx="622300" cy="17653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Line 57"/>
          <p:cNvSpPr>
            <a:spLocks noChangeShapeType="1"/>
          </p:cNvSpPr>
          <p:nvPr/>
        </p:nvSpPr>
        <p:spPr bwMode="auto">
          <a:xfrm flipH="1">
            <a:off x="4716463" y="742950"/>
            <a:ext cx="622300" cy="17653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Line 59"/>
          <p:cNvSpPr>
            <a:spLocks noChangeShapeType="1"/>
          </p:cNvSpPr>
          <p:nvPr/>
        </p:nvSpPr>
        <p:spPr bwMode="auto">
          <a:xfrm>
            <a:off x="3382963" y="746125"/>
            <a:ext cx="0" cy="7302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61"/>
          <p:cNvSpPr>
            <a:spLocks noChangeShapeType="1"/>
          </p:cNvSpPr>
          <p:nvPr/>
        </p:nvSpPr>
        <p:spPr bwMode="auto">
          <a:xfrm>
            <a:off x="3382963" y="1743075"/>
            <a:ext cx="0" cy="422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62"/>
          <p:cNvSpPr>
            <a:spLocks noChangeShapeType="1"/>
          </p:cNvSpPr>
          <p:nvPr/>
        </p:nvSpPr>
        <p:spPr bwMode="auto">
          <a:xfrm>
            <a:off x="3382963" y="746125"/>
            <a:ext cx="0" cy="7302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63"/>
          <p:cNvSpPr>
            <a:spLocks noChangeShapeType="1"/>
          </p:cNvSpPr>
          <p:nvPr/>
        </p:nvSpPr>
        <p:spPr bwMode="auto">
          <a:xfrm>
            <a:off x="3382963" y="1743075"/>
            <a:ext cx="0" cy="422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Line 65"/>
          <p:cNvSpPr>
            <a:spLocks noChangeShapeType="1"/>
          </p:cNvSpPr>
          <p:nvPr/>
        </p:nvSpPr>
        <p:spPr bwMode="auto">
          <a:xfrm>
            <a:off x="3313113" y="4800600"/>
            <a:ext cx="0" cy="260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Line 66"/>
          <p:cNvSpPr>
            <a:spLocks noChangeShapeType="1"/>
          </p:cNvSpPr>
          <p:nvPr/>
        </p:nvSpPr>
        <p:spPr bwMode="auto">
          <a:xfrm>
            <a:off x="3313113" y="4800600"/>
            <a:ext cx="0" cy="260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Line 68"/>
          <p:cNvSpPr>
            <a:spLocks noChangeShapeType="1"/>
          </p:cNvSpPr>
          <p:nvPr/>
        </p:nvSpPr>
        <p:spPr bwMode="auto">
          <a:xfrm>
            <a:off x="3313113" y="5489575"/>
            <a:ext cx="0" cy="260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5" name="Line 69"/>
          <p:cNvSpPr>
            <a:spLocks noChangeShapeType="1"/>
          </p:cNvSpPr>
          <p:nvPr/>
        </p:nvSpPr>
        <p:spPr bwMode="auto">
          <a:xfrm>
            <a:off x="3313113" y="5489575"/>
            <a:ext cx="0" cy="260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Line 71"/>
          <p:cNvSpPr>
            <a:spLocks noChangeShapeType="1"/>
          </p:cNvSpPr>
          <p:nvPr/>
        </p:nvSpPr>
        <p:spPr bwMode="auto">
          <a:xfrm>
            <a:off x="5735638" y="4816475"/>
            <a:ext cx="0" cy="260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7" name="Line 72"/>
          <p:cNvSpPr>
            <a:spLocks noChangeShapeType="1"/>
          </p:cNvSpPr>
          <p:nvPr/>
        </p:nvSpPr>
        <p:spPr bwMode="auto">
          <a:xfrm>
            <a:off x="5735638" y="4816475"/>
            <a:ext cx="0" cy="260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8" name="Freeform 73"/>
          <p:cNvSpPr>
            <a:spLocks/>
          </p:cNvSpPr>
          <p:nvPr/>
        </p:nvSpPr>
        <p:spPr bwMode="auto">
          <a:xfrm>
            <a:off x="3944938" y="2520950"/>
            <a:ext cx="142875" cy="114300"/>
          </a:xfrm>
          <a:custGeom>
            <a:avLst/>
            <a:gdLst>
              <a:gd name="T0" fmla="*/ 2147483647 w 90"/>
              <a:gd name="T1" fmla="*/ 2147483647 h 72"/>
              <a:gd name="T2" fmla="*/ 2147483647 w 90"/>
              <a:gd name="T3" fmla="*/ 0 h 72"/>
              <a:gd name="T4" fmla="*/ 2147483647 w 90"/>
              <a:gd name="T5" fmla="*/ 0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0 w 90"/>
              <a:gd name="T17" fmla="*/ 2147483647 h 72"/>
              <a:gd name="T18" fmla="*/ 0 w 90"/>
              <a:gd name="T19" fmla="*/ 2147483647 h 72"/>
              <a:gd name="T20" fmla="*/ 2147483647 w 90"/>
              <a:gd name="T21" fmla="*/ 2147483647 h 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72"/>
              <a:gd name="T35" fmla="*/ 90 w 90"/>
              <a:gd name="T36" fmla="*/ 72 h 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72">
                <a:moveTo>
                  <a:pt x="28" y="30"/>
                </a:moveTo>
                <a:lnTo>
                  <a:pt x="30" y="0"/>
                </a:lnTo>
                <a:lnTo>
                  <a:pt x="56" y="32"/>
                </a:lnTo>
                <a:lnTo>
                  <a:pt x="90" y="72"/>
                </a:lnTo>
                <a:lnTo>
                  <a:pt x="40" y="56"/>
                </a:lnTo>
                <a:lnTo>
                  <a:pt x="0" y="46"/>
                </a:lnTo>
                <a:lnTo>
                  <a:pt x="0" y="44"/>
                </a:lnTo>
                <a:lnTo>
                  <a:pt x="28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9" name="Line 74"/>
          <p:cNvSpPr>
            <a:spLocks noChangeShapeType="1"/>
          </p:cNvSpPr>
          <p:nvPr/>
        </p:nvSpPr>
        <p:spPr bwMode="auto">
          <a:xfrm>
            <a:off x="3668713" y="2368550"/>
            <a:ext cx="339725" cy="212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0" name="Freeform 75"/>
          <p:cNvSpPr>
            <a:spLocks/>
          </p:cNvSpPr>
          <p:nvPr/>
        </p:nvSpPr>
        <p:spPr bwMode="auto">
          <a:xfrm>
            <a:off x="6208713" y="638175"/>
            <a:ext cx="104775" cy="2108200"/>
          </a:xfrm>
          <a:custGeom>
            <a:avLst/>
            <a:gdLst>
              <a:gd name="T0" fmla="*/ 2147483647 w 66"/>
              <a:gd name="T1" fmla="*/ 2147483647 h 1328"/>
              <a:gd name="T2" fmla="*/ 2147483647 w 66"/>
              <a:gd name="T3" fmla="*/ 0 h 1328"/>
              <a:gd name="T4" fmla="*/ 0 w 66"/>
              <a:gd name="T5" fmla="*/ 0 h 1328"/>
              <a:gd name="T6" fmla="*/ 0 60000 65536"/>
              <a:gd name="T7" fmla="*/ 0 60000 65536"/>
              <a:gd name="T8" fmla="*/ 0 60000 65536"/>
              <a:gd name="T9" fmla="*/ 0 w 66"/>
              <a:gd name="T10" fmla="*/ 0 h 1328"/>
              <a:gd name="T11" fmla="*/ 66 w 66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1328">
                <a:moveTo>
                  <a:pt x="66" y="1328"/>
                </a:moveTo>
                <a:lnTo>
                  <a:pt x="66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1" name="Freeform 76"/>
          <p:cNvSpPr>
            <a:spLocks/>
          </p:cNvSpPr>
          <p:nvPr/>
        </p:nvSpPr>
        <p:spPr bwMode="auto">
          <a:xfrm>
            <a:off x="6208713" y="638175"/>
            <a:ext cx="104775" cy="2108200"/>
          </a:xfrm>
          <a:custGeom>
            <a:avLst/>
            <a:gdLst>
              <a:gd name="T0" fmla="*/ 2147483647 w 66"/>
              <a:gd name="T1" fmla="*/ 2147483647 h 1328"/>
              <a:gd name="T2" fmla="*/ 2147483647 w 66"/>
              <a:gd name="T3" fmla="*/ 0 h 1328"/>
              <a:gd name="T4" fmla="*/ 0 w 66"/>
              <a:gd name="T5" fmla="*/ 0 h 1328"/>
              <a:gd name="T6" fmla="*/ 0 60000 65536"/>
              <a:gd name="T7" fmla="*/ 0 60000 65536"/>
              <a:gd name="T8" fmla="*/ 0 60000 65536"/>
              <a:gd name="T9" fmla="*/ 0 w 66"/>
              <a:gd name="T10" fmla="*/ 0 h 1328"/>
              <a:gd name="T11" fmla="*/ 66 w 66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1328">
                <a:moveTo>
                  <a:pt x="66" y="1328"/>
                </a:moveTo>
                <a:lnTo>
                  <a:pt x="6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2" name="Freeform 77"/>
          <p:cNvSpPr>
            <a:spLocks/>
          </p:cNvSpPr>
          <p:nvPr/>
        </p:nvSpPr>
        <p:spPr bwMode="auto">
          <a:xfrm>
            <a:off x="5986463" y="3209925"/>
            <a:ext cx="327025" cy="2133600"/>
          </a:xfrm>
          <a:custGeom>
            <a:avLst/>
            <a:gdLst>
              <a:gd name="T0" fmla="*/ 0 w 206"/>
              <a:gd name="T1" fmla="*/ 2147483647 h 1344"/>
              <a:gd name="T2" fmla="*/ 2147483647 w 206"/>
              <a:gd name="T3" fmla="*/ 2147483647 h 1344"/>
              <a:gd name="T4" fmla="*/ 2147483647 w 206"/>
              <a:gd name="T5" fmla="*/ 0 h 1344"/>
              <a:gd name="T6" fmla="*/ 0 60000 65536"/>
              <a:gd name="T7" fmla="*/ 0 60000 65536"/>
              <a:gd name="T8" fmla="*/ 0 60000 65536"/>
              <a:gd name="T9" fmla="*/ 0 w 206"/>
              <a:gd name="T10" fmla="*/ 0 h 1344"/>
              <a:gd name="T11" fmla="*/ 206 w 20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1344">
                <a:moveTo>
                  <a:pt x="0" y="1344"/>
                </a:moveTo>
                <a:lnTo>
                  <a:pt x="206" y="1344"/>
                </a:lnTo>
                <a:lnTo>
                  <a:pt x="206" y="0"/>
                </a:lnTo>
              </a:path>
            </a:pathLst>
          </a:custGeom>
          <a:noFill/>
          <a:ln w="15875">
            <a:solidFill>
              <a:srgbClr val="C6292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3" name="Freeform 78"/>
          <p:cNvSpPr>
            <a:spLocks/>
          </p:cNvSpPr>
          <p:nvPr/>
        </p:nvSpPr>
        <p:spPr bwMode="auto">
          <a:xfrm>
            <a:off x="5986463" y="3209925"/>
            <a:ext cx="327025" cy="2133600"/>
          </a:xfrm>
          <a:custGeom>
            <a:avLst/>
            <a:gdLst>
              <a:gd name="T0" fmla="*/ 0 w 206"/>
              <a:gd name="T1" fmla="*/ 2147483647 h 1344"/>
              <a:gd name="T2" fmla="*/ 2147483647 w 206"/>
              <a:gd name="T3" fmla="*/ 2147483647 h 1344"/>
              <a:gd name="T4" fmla="*/ 2147483647 w 206"/>
              <a:gd name="T5" fmla="*/ 0 h 1344"/>
              <a:gd name="T6" fmla="*/ 0 60000 65536"/>
              <a:gd name="T7" fmla="*/ 0 60000 65536"/>
              <a:gd name="T8" fmla="*/ 0 60000 65536"/>
              <a:gd name="T9" fmla="*/ 0 w 206"/>
              <a:gd name="T10" fmla="*/ 0 h 1344"/>
              <a:gd name="T11" fmla="*/ 206 w 20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1344">
                <a:moveTo>
                  <a:pt x="0" y="1344"/>
                </a:moveTo>
                <a:lnTo>
                  <a:pt x="206" y="1344"/>
                </a:lnTo>
                <a:lnTo>
                  <a:pt x="206" y="0"/>
                </a:lnTo>
              </a:path>
            </a:pathLst>
          </a:custGeom>
          <a:noFill/>
          <a:ln w="9525">
            <a:solidFill>
              <a:srgbClr val="C6292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Text Box 196"/>
          <p:cNvSpPr txBox="1">
            <a:spLocks noChangeArrowheads="1"/>
          </p:cNvSpPr>
          <p:nvPr/>
        </p:nvSpPr>
        <p:spPr bwMode="auto">
          <a:xfrm>
            <a:off x="6069013" y="2765425"/>
            <a:ext cx="587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Negative</a:t>
            </a:r>
          </a:p>
          <a:p>
            <a:pPr algn="ctr"/>
            <a:r>
              <a:rPr lang="en-US" sz="900" b="1"/>
              <a:t>feedback</a:t>
            </a:r>
          </a:p>
          <a:p>
            <a:pPr algn="ctr"/>
            <a:r>
              <a:rPr lang="en-US" sz="900" b="1"/>
              <a:t>loop</a:t>
            </a:r>
          </a:p>
        </p:txBody>
      </p:sp>
      <p:sp>
        <p:nvSpPr>
          <p:cNvPr id="16425" name="Text Box 197"/>
          <p:cNvSpPr txBox="1">
            <a:spLocks noChangeArrowheads="1"/>
          </p:cNvSpPr>
          <p:nvPr/>
        </p:nvSpPr>
        <p:spPr bwMode="auto">
          <a:xfrm>
            <a:off x="2736850" y="5864225"/>
            <a:ext cx="11398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Supports existing</a:t>
            </a:r>
          </a:p>
          <a:p>
            <a:pPr algn="ctr"/>
            <a:r>
              <a:rPr lang="en-US" sz="900" b="1"/>
              <a:t>fluid volume and</a:t>
            </a:r>
          </a:p>
          <a:p>
            <a:pPr algn="ctr"/>
            <a:r>
              <a:rPr lang="en-US" sz="900" b="1"/>
              <a:t>Na</a:t>
            </a:r>
            <a:r>
              <a:rPr lang="en-US" sz="900" b="1" baseline="30000"/>
              <a:t>+</a:t>
            </a:r>
            <a:r>
              <a:rPr lang="en-US" sz="900" b="1"/>
              <a:t> concentration</a:t>
            </a:r>
          </a:p>
          <a:p>
            <a:pPr algn="ctr"/>
            <a:r>
              <a:rPr lang="en-US" sz="900" b="1"/>
              <a:t>pending oral intake</a:t>
            </a:r>
          </a:p>
        </p:txBody>
      </p:sp>
      <p:sp>
        <p:nvSpPr>
          <p:cNvPr id="16426" name="Text Box 198"/>
          <p:cNvSpPr txBox="1">
            <a:spLocks noChangeArrowheads="1"/>
          </p:cNvSpPr>
          <p:nvPr/>
        </p:nvSpPr>
        <p:spPr bwMode="auto">
          <a:xfrm>
            <a:off x="2838450" y="5178425"/>
            <a:ext cx="99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Less Na</a:t>
            </a:r>
            <a:r>
              <a:rPr lang="en-US" sz="900" b="1" baseline="30000"/>
              <a:t>+</a:t>
            </a:r>
          </a:p>
          <a:p>
            <a:pPr algn="ctr"/>
            <a:r>
              <a:rPr lang="en-US" sz="900" b="1"/>
              <a:t>and H</a:t>
            </a:r>
            <a:r>
              <a:rPr lang="en-US" sz="900" b="1" baseline="-25000"/>
              <a:t>2</a:t>
            </a:r>
            <a:r>
              <a:rPr lang="en-US" sz="900" b="1"/>
              <a:t>O in urine</a:t>
            </a:r>
          </a:p>
        </p:txBody>
      </p:sp>
      <p:sp>
        <p:nvSpPr>
          <p:cNvPr id="16427" name="Text Box 199"/>
          <p:cNvSpPr txBox="1">
            <a:spLocks noChangeArrowheads="1"/>
          </p:cNvSpPr>
          <p:nvPr/>
        </p:nvSpPr>
        <p:spPr bwMode="auto">
          <a:xfrm>
            <a:off x="3211513" y="1584325"/>
            <a:ext cx="4095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Renin</a:t>
            </a:r>
          </a:p>
        </p:txBody>
      </p:sp>
      <p:sp>
        <p:nvSpPr>
          <p:cNvPr id="16428" name="Text Box 200"/>
          <p:cNvSpPr txBox="1">
            <a:spLocks noChangeArrowheads="1"/>
          </p:cNvSpPr>
          <p:nvPr/>
        </p:nvSpPr>
        <p:spPr bwMode="auto">
          <a:xfrm>
            <a:off x="2970213" y="2282825"/>
            <a:ext cx="7524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Angiotensin</a:t>
            </a:r>
          </a:p>
        </p:txBody>
      </p:sp>
      <p:sp>
        <p:nvSpPr>
          <p:cNvPr id="16429" name="Text Box 203"/>
          <p:cNvSpPr txBox="1">
            <a:spLocks noChangeArrowheads="1"/>
          </p:cNvSpPr>
          <p:nvPr/>
        </p:nvSpPr>
        <p:spPr bwMode="auto">
          <a:xfrm>
            <a:off x="4071938" y="2660650"/>
            <a:ext cx="873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Stimulates</a:t>
            </a:r>
          </a:p>
          <a:p>
            <a:pPr algn="ctr"/>
            <a:r>
              <a:rPr lang="en-US" sz="900" b="1"/>
              <a:t>adrenal cortex</a:t>
            </a:r>
          </a:p>
          <a:p>
            <a:pPr algn="ctr"/>
            <a:r>
              <a:rPr lang="en-US" sz="900" b="1"/>
              <a:t>to secrete</a:t>
            </a:r>
          </a:p>
          <a:p>
            <a:pPr algn="ctr"/>
            <a:r>
              <a:rPr lang="en-US" sz="900" b="1"/>
              <a:t>aldosterone</a:t>
            </a:r>
          </a:p>
        </p:txBody>
      </p:sp>
      <p:sp>
        <p:nvSpPr>
          <p:cNvPr id="16430" name="Text Box 204"/>
          <p:cNvSpPr txBox="1">
            <a:spLocks noChangeArrowheads="1"/>
          </p:cNvSpPr>
          <p:nvPr/>
        </p:nvSpPr>
        <p:spPr bwMode="auto">
          <a:xfrm>
            <a:off x="2919413" y="4483100"/>
            <a:ext cx="869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Increases Na</a:t>
            </a:r>
            <a:r>
              <a:rPr lang="en-US" sz="900" b="1" baseline="30000"/>
              <a:t>+</a:t>
            </a:r>
            <a:endParaRPr lang="en-US" sz="900" b="1"/>
          </a:p>
          <a:p>
            <a:pPr algn="ctr"/>
            <a:r>
              <a:rPr lang="en-US" sz="900" b="1"/>
              <a:t>reabsorption</a:t>
            </a:r>
          </a:p>
        </p:txBody>
      </p:sp>
      <p:sp>
        <p:nvSpPr>
          <p:cNvPr id="16431" name="Text Box 205"/>
          <p:cNvSpPr txBox="1">
            <a:spLocks noChangeArrowheads="1"/>
          </p:cNvSpPr>
          <p:nvPr/>
        </p:nvSpPr>
        <p:spPr bwMode="auto">
          <a:xfrm>
            <a:off x="5522913" y="5191125"/>
            <a:ext cx="52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More K</a:t>
            </a:r>
            <a:r>
              <a:rPr lang="en-US" sz="900" b="1" baseline="30000"/>
              <a:t>+</a:t>
            </a:r>
          </a:p>
          <a:p>
            <a:pPr algn="ctr"/>
            <a:r>
              <a:rPr lang="en-US" sz="900" b="1"/>
              <a:t>in urine</a:t>
            </a:r>
          </a:p>
        </p:txBody>
      </p:sp>
      <p:sp>
        <p:nvSpPr>
          <p:cNvPr id="16432" name="Text Box 206"/>
          <p:cNvSpPr txBox="1">
            <a:spLocks noChangeArrowheads="1"/>
          </p:cNvSpPr>
          <p:nvPr/>
        </p:nvSpPr>
        <p:spPr bwMode="auto">
          <a:xfrm>
            <a:off x="5394325" y="4492625"/>
            <a:ext cx="7778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Increases K</a:t>
            </a:r>
            <a:r>
              <a:rPr lang="en-US" sz="900" b="1" baseline="30000"/>
              <a:t>+</a:t>
            </a:r>
          </a:p>
          <a:p>
            <a:pPr algn="ctr"/>
            <a:r>
              <a:rPr lang="en-US" sz="900" b="1"/>
              <a:t>secretion</a:t>
            </a:r>
          </a:p>
        </p:txBody>
      </p:sp>
      <p:sp>
        <p:nvSpPr>
          <p:cNvPr id="16433" name="Text Box 207"/>
          <p:cNvSpPr txBox="1">
            <a:spLocks noChangeArrowheads="1"/>
          </p:cNvSpPr>
          <p:nvPr/>
        </p:nvSpPr>
        <p:spPr bwMode="auto">
          <a:xfrm>
            <a:off x="4021138" y="3930650"/>
            <a:ext cx="974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Stimulates renal</a:t>
            </a:r>
          </a:p>
          <a:p>
            <a:pPr algn="ctr"/>
            <a:r>
              <a:rPr lang="en-US" sz="900" b="1"/>
              <a:t>tubules</a:t>
            </a:r>
          </a:p>
        </p:txBody>
      </p:sp>
      <p:sp>
        <p:nvSpPr>
          <p:cNvPr id="16434" name="Text Box 208"/>
          <p:cNvSpPr txBox="1">
            <a:spLocks noChangeArrowheads="1"/>
          </p:cNvSpPr>
          <p:nvPr/>
        </p:nvSpPr>
        <p:spPr bwMode="auto">
          <a:xfrm>
            <a:off x="3051175" y="415925"/>
            <a:ext cx="7842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Hypotension</a:t>
            </a:r>
          </a:p>
        </p:txBody>
      </p:sp>
      <p:sp>
        <p:nvSpPr>
          <p:cNvPr id="16435" name="Text Box 209"/>
          <p:cNvSpPr txBox="1">
            <a:spLocks noChangeArrowheads="1"/>
          </p:cNvSpPr>
          <p:nvPr/>
        </p:nvSpPr>
        <p:spPr bwMode="auto">
          <a:xfrm>
            <a:off x="5027613" y="441325"/>
            <a:ext cx="835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Hyperkalemia</a:t>
            </a:r>
          </a:p>
        </p:txBody>
      </p:sp>
      <p:sp>
        <p:nvSpPr>
          <p:cNvPr id="16436" name="Text Box 210"/>
          <p:cNvSpPr txBox="1">
            <a:spLocks noChangeArrowheads="1"/>
          </p:cNvSpPr>
          <p:nvPr/>
        </p:nvSpPr>
        <p:spPr bwMode="auto">
          <a:xfrm>
            <a:off x="4062413" y="415925"/>
            <a:ext cx="854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Hyponatremia</a:t>
            </a:r>
          </a:p>
        </p:txBody>
      </p:sp>
      <p:sp>
        <p:nvSpPr>
          <p:cNvPr id="16437" name="Text Box 211"/>
          <p:cNvSpPr txBox="1">
            <a:spLocks noChangeArrowheads="1"/>
          </p:cNvSpPr>
          <p:nvPr/>
        </p:nvSpPr>
        <p:spPr bwMode="auto">
          <a:xfrm>
            <a:off x="3217863" y="568325"/>
            <a:ext cx="4016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   H</a:t>
            </a:r>
            <a:r>
              <a:rPr lang="en-US" sz="900" b="1" baseline="-25000"/>
              <a:t>2</a:t>
            </a:r>
            <a:r>
              <a:rPr lang="en-US" sz="900" b="1"/>
              <a:t>O</a:t>
            </a:r>
          </a:p>
        </p:txBody>
      </p:sp>
      <p:sp>
        <p:nvSpPr>
          <p:cNvPr id="16438" name="Text Box 212"/>
          <p:cNvSpPr txBox="1">
            <a:spLocks noChangeArrowheads="1"/>
          </p:cNvSpPr>
          <p:nvPr/>
        </p:nvSpPr>
        <p:spPr bwMode="auto">
          <a:xfrm>
            <a:off x="4322763" y="568325"/>
            <a:ext cx="346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  Na</a:t>
            </a:r>
            <a:r>
              <a:rPr lang="en-US" sz="900" b="1" baseline="30000"/>
              <a:t>+</a:t>
            </a:r>
          </a:p>
        </p:txBody>
      </p:sp>
      <p:sp>
        <p:nvSpPr>
          <p:cNvPr id="16439" name="Text Box 213"/>
          <p:cNvSpPr txBox="1">
            <a:spLocks noChangeArrowheads="1"/>
          </p:cNvSpPr>
          <p:nvPr/>
        </p:nvSpPr>
        <p:spPr bwMode="auto">
          <a:xfrm>
            <a:off x="5346700" y="581025"/>
            <a:ext cx="219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K</a:t>
            </a:r>
            <a:r>
              <a:rPr lang="en-US" sz="900" b="1" baseline="30000"/>
              <a:t>+</a:t>
            </a:r>
          </a:p>
        </p:txBody>
      </p:sp>
      <p:sp>
        <p:nvSpPr>
          <p:cNvPr id="16440" name="Text Box 214"/>
          <p:cNvSpPr txBox="1">
            <a:spLocks noChangeArrowheads="1"/>
          </p:cNvSpPr>
          <p:nvPr/>
        </p:nvSpPr>
        <p:spPr bwMode="auto">
          <a:xfrm>
            <a:off x="5976938" y="568325"/>
            <a:ext cx="219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K</a:t>
            </a:r>
            <a:r>
              <a:rPr lang="en-US" sz="900" b="1" baseline="30000"/>
              <a:t>+</a:t>
            </a:r>
          </a:p>
        </p:txBody>
      </p:sp>
      <p:sp>
        <p:nvSpPr>
          <p:cNvPr id="16441" name="Freeform 55"/>
          <p:cNvSpPr>
            <a:spLocks/>
          </p:cNvSpPr>
          <p:nvPr/>
        </p:nvSpPr>
        <p:spPr bwMode="auto">
          <a:xfrm>
            <a:off x="4687888" y="2441575"/>
            <a:ext cx="85725" cy="149225"/>
          </a:xfrm>
          <a:custGeom>
            <a:avLst/>
            <a:gdLst>
              <a:gd name="T0" fmla="*/ 2147483647 w 54"/>
              <a:gd name="T1" fmla="*/ 2147483647 h 94"/>
              <a:gd name="T2" fmla="*/ 2147483647 w 54"/>
              <a:gd name="T3" fmla="*/ 2147483647 h 94"/>
              <a:gd name="T4" fmla="*/ 2147483647 w 54"/>
              <a:gd name="T5" fmla="*/ 2147483647 h 94"/>
              <a:gd name="T6" fmla="*/ 2147483647 w 54"/>
              <a:gd name="T7" fmla="*/ 2147483647 h 94"/>
              <a:gd name="T8" fmla="*/ 2147483647 w 54"/>
              <a:gd name="T9" fmla="*/ 2147483647 h 94"/>
              <a:gd name="T10" fmla="*/ 0 w 54"/>
              <a:gd name="T11" fmla="*/ 2147483647 h 94"/>
              <a:gd name="T12" fmla="*/ 0 w 54"/>
              <a:gd name="T13" fmla="*/ 2147483647 h 94"/>
              <a:gd name="T14" fmla="*/ 2147483647 w 54"/>
              <a:gd name="T15" fmla="*/ 2147483647 h 94"/>
              <a:gd name="T16" fmla="*/ 2147483647 w 54"/>
              <a:gd name="T17" fmla="*/ 2147483647 h 94"/>
              <a:gd name="T18" fmla="*/ 2147483647 w 54"/>
              <a:gd name="T19" fmla="*/ 0 h 94"/>
              <a:gd name="T20" fmla="*/ 2147483647 w 54"/>
              <a:gd name="T21" fmla="*/ 2147483647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94"/>
              <a:gd name="T35" fmla="*/ 54 w 54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94">
                <a:moveTo>
                  <a:pt x="24" y="24"/>
                </a:moveTo>
                <a:lnTo>
                  <a:pt x="54" y="18"/>
                </a:lnTo>
                <a:lnTo>
                  <a:pt x="54" y="20"/>
                </a:lnTo>
                <a:lnTo>
                  <a:pt x="30" y="52"/>
                </a:lnTo>
                <a:lnTo>
                  <a:pt x="0" y="94"/>
                </a:lnTo>
                <a:lnTo>
                  <a:pt x="2" y="42"/>
                </a:lnTo>
                <a:lnTo>
                  <a:pt x="2" y="2"/>
                </a:lnTo>
                <a:lnTo>
                  <a:pt x="4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Freeform 58"/>
          <p:cNvSpPr>
            <a:spLocks/>
          </p:cNvSpPr>
          <p:nvPr/>
        </p:nvSpPr>
        <p:spPr bwMode="auto">
          <a:xfrm>
            <a:off x="3341688" y="1428750"/>
            <a:ext cx="85725" cy="142875"/>
          </a:xfrm>
          <a:custGeom>
            <a:avLst/>
            <a:gdLst>
              <a:gd name="T0" fmla="*/ 2147483647 w 54"/>
              <a:gd name="T1" fmla="*/ 2147483647 h 90"/>
              <a:gd name="T2" fmla="*/ 2147483647 w 54"/>
              <a:gd name="T3" fmla="*/ 0 h 90"/>
              <a:gd name="T4" fmla="*/ 2147483647 w 54"/>
              <a:gd name="T5" fmla="*/ 2147483647 h 90"/>
              <a:gd name="T6" fmla="*/ 2147483647 w 54"/>
              <a:gd name="T7" fmla="*/ 2147483647 h 90"/>
              <a:gd name="T8" fmla="*/ 2147483647 w 54"/>
              <a:gd name="T9" fmla="*/ 2147483647 h 90"/>
              <a:gd name="T10" fmla="*/ 2147483647 w 54"/>
              <a:gd name="T11" fmla="*/ 2147483647 h 90"/>
              <a:gd name="T12" fmla="*/ 2147483647 w 54"/>
              <a:gd name="T13" fmla="*/ 2147483647 h 90"/>
              <a:gd name="T14" fmla="*/ 2147483647 w 54"/>
              <a:gd name="T15" fmla="*/ 2147483647 h 90"/>
              <a:gd name="T16" fmla="*/ 0 w 54"/>
              <a:gd name="T17" fmla="*/ 2147483647 h 90"/>
              <a:gd name="T18" fmla="*/ 0 w 54"/>
              <a:gd name="T19" fmla="*/ 0 h 90"/>
              <a:gd name="T20" fmla="*/ 2147483647 w 54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90"/>
              <a:gd name="T35" fmla="*/ 54 w 54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90">
                <a:moveTo>
                  <a:pt x="26" y="16"/>
                </a:moveTo>
                <a:lnTo>
                  <a:pt x="54" y="0"/>
                </a:lnTo>
                <a:lnTo>
                  <a:pt x="54" y="2"/>
                </a:lnTo>
                <a:lnTo>
                  <a:pt x="42" y="40"/>
                </a:lnTo>
                <a:lnTo>
                  <a:pt x="26" y="90"/>
                </a:lnTo>
                <a:lnTo>
                  <a:pt x="12" y="40"/>
                </a:lnTo>
                <a:lnTo>
                  <a:pt x="0" y="2"/>
                </a:lnTo>
                <a:lnTo>
                  <a:pt x="0" y="0"/>
                </a:lnTo>
                <a:lnTo>
                  <a:pt x="26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Freeform 60"/>
          <p:cNvSpPr>
            <a:spLocks/>
          </p:cNvSpPr>
          <p:nvPr/>
        </p:nvSpPr>
        <p:spPr bwMode="auto">
          <a:xfrm>
            <a:off x="3341688" y="2120900"/>
            <a:ext cx="85725" cy="142875"/>
          </a:xfrm>
          <a:custGeom>
            <a:avLst/>
            <a:gdLst>
              <a:gd name="T0" fmla="*/ 2147483647 w 54"/>
              <a:gd name="T1" fmla="*/ 2147483647 h 90"/>
              <a:gd name="T2" fmla="*/ 2147483647 w 54"/>
              <a:gd name="T3" fmla="*/ 0 h 90"/>
              <a:gd name="T4" fmla="*/ 2147483647 w 54"/>
              <a:gd name="T5" fmla="*/ 0 h 90"/>
              <a:gd name="T6" fmla="*/ 2147483647 w 54"/>
              <a:gd name="T7" fmla="*/ 0 h 90"/>
              <a:gd name="T8" fmla="*/ 2147483647 w 54"/>
              <a:gd name="T9" fmla="*/ 2147483647 h 90"/>
              <a:gd name="T10" fmla="*/ 2147483647 w 54"/>
              <a:gd name="T11" fmla="*/ 2147483647 h 90"/>
              <a:gd name="T12" fmla="*/ 2147483647 w 54"/>
              <a:gd name="T13" fmla="*/ 2147483647 h 90"/>
              <a:gd name="T14" fmla="*/ 2147483647 w 54"/>
              <a:gd name="T15" fmla="*/ 2147483647 h 90"/>
              <a:gd name="T16" fmla="*/ 0 w 54"/>
              <a:gd name="T17" fmla="*/ 0 h 90"/>
              <a:gd name="T18" fmla="*/ 0 w 54"/>
              <a:gd name="T19" fmla="*/ 0 h 90"/>
              <a:gd name="T20" fmla="*/ 2147483647 w 54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90"/>
              <a:gd name="T35" fmla="*/ 54 w 54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90">
                <a:moveTo>
                  <a:pt x="26" y="16"/>
                </a:moveTo>
                <a:lnTo>
                  <a:pt x="54" y="0"/>
                </a:lnTo>
                <a:lnTo>
                  <a:pt x="42" y="40"/>
                </a:lnTo>
                <a:lnTo>
                  <a:pt x="26" y="90"/>
                </a:lnTo>
                <a:lnTo>
                  <a:pt x="12" y="40"/>
                </a:lnTo>
                <a:lnTo>
                  <a:pt x="0" y="0"/>
                </a:lnTo>
                <a:lnTo>
                  <a:pt x="26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4" name="Freeform 64"/>
          <p:cNvSpPr>
            <a:spLocks/>
          </p:cNvSpPr>
          <p:nvPr/>
        </p:nvSpPr>
        <p:spPr bwMode="auto">
          <a:xfrm>
            <a:off x="3268663" y="5016500"/>
            <a:ext cx="88900" cy="142875"/>
          </a:xfrm>
          <a:custGeom>
            <a:avLst/>
            <a:gdLst>
              <a:gd name="T0" fmla="*/ 2147483647 w 56"/>
              <a:gd name="T1" fmla="*/ 2147483647 h 90"/>
              <a:gd name="T2" fmla="*/ 2147483647 w 56"/>
              <a:gd name="T3" fmla="*/ 0 h 90"/>
              <a:gd name="T4" fmla="*/ 2147483647 w 56"/>
              <a:gd name="T5" fmla="*/ 0 h 90"/>
              <a:gd name="T6" fmla="*/ 2147483647 w 56"/>
              <a:gd name="T7" fmla="*/ 0 h 90"/>
              <a:gd name="T8" fmla="*/ 2147483647 w 56"/>
              <a:gd name="T9" fmla="*/ 2147483647 h 90"/>
              <a:gd name="T10" fmla="*/ 2147483647 w 56"/>
              <a:gd name="T11" fmla="*/ 2147483647 h 90"/>
              <a:gd name="T12" fmla="*/ 2147483647 w 56"/>
              <a:gd name="T13" fmla="*/ 2147483647 h 90"/>
              <a:gd name="T14" fmla="*/ 2147483647 w 56"/>
              <a:gd name="T15" fmla="*/ 2147483647 h 90"/>
              <a:gd name="T16" fmla="*/ 0 w 56"/>
              <a:gd name="T17" fmla="*/ 0 h 90"/>
              <a:gd name="T18" fmla="*/ 0 w 56"/>
              <a:gd name="T19" fmla="*/ 0 h 90"/>
              <a:gd name="T20" fmla="*/ 2147483647 w 56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90"/>
              <a:gd name="T35" fmla="*/ 56 w 56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90">
                <a:moveTo>
                  <a:pt x="28" y="16"/>
                </a:moveTo>
                <a:lnTo>
                  <a:pt x="54" y="0"/>
                </a:lnTo>
                <a:lnTo>
                  <a:pt x="56" y="0"/>
                </a:lnTo>
                <a:lnTo>
                  <a:pt x="42" y="40"/>
                </a:lnTo>
                <a:lnTo>
                  <a:pt x="28" y="90"/>
                </a:lnTo>
                <a:lnTo>
                  <a:pt x="12" y="40"/>
                </a:lnTo>
                <a:lnTo>
                  <a:pt x="0" y="0"/>
                </a:lnTo>
                <a:lnTo>
                  <a:pt x="2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5" name="Freeform 67"/>
          <p:cNvSpPr>
            <a:spLocks/>
          </p:cNvSpPr>
          <p:nvPr/>
        </p:nvSpPr>
        <p:spPr bwMode="auto">
          <a:xfrm>
            <a:off x="3268663" y="5702300"/>
            <a:ext cx="88900" cy="142875"/>
          </a:xfrm>
          <a:custGeom>
            <a:avLst/>
            <a:gdLst>
              <a:gd name="T0" fmla="*/ 2147483647 w 56"/>
              <a:gd name="T1" fmla="*/ 2147483647 h 90"/>
              <a:gd name="T2" fmla="*/ 2147483647 w 56"/>
              <a:gd name="T3" fmla="*/ 0 h 90"/>
              <a:gd name="T4" fmla="*/ 2147483647 w 56"/>
              <a:gd name="T5" fmla="*/ 2147483647 h 90"/>
              <a:gd name="T6" fmla="*/ 2147483647 w 56"/>
              <a:gd name="T7" fmla="*/ 2147483647 h 90"/>
              <a:gd name="T8" fmla="*/ 2147483647 w 56"/>
              <a:gd name="T9" fmla="*/ 2147483647 h 90"/>
              <a:gd name="T10" fmla="*/ 2147483647 w 56"/>
              <a:gd name="T11" fmla="*/ 2147483647 h 90"/>
              <a:gd name="T12" fmla="*/ 2147483647 w 56"/>
              <a:gd name="T13" fmla="*/ 2147483647 h 90"/>
              <a:gd name="T14" fmla="*/ 2147483647 w 56"/>
              <a:gd name="T15" fmla="*/ 2147483647 h 90"/>
              <a:gd name="T16" fmla="*/ 0 w 56"/>
              <a:gd name="T17" fmla="*/ 2147483647 h 90"/>
              <a:gd name="T18" fmla="*/ 0 w 56"/>
              <a:gd name="T19" fmla="*/ 0 h 90"/>
              <a:gd name="T20" fmla="*/ 2147483647 w 56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90"/>
              <a:gd name="T35" fmla="*/ 56 w 56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90">
                <a:moveTo>
                  <a:pt x="28" y="16"/>
                </a:moveTo>
                <a:lnTo>
                  <a:pt x="54" y="0"/>
                </a:lnTo>
                <a:lnTo>
                  <a:pt x="56" y="2"/>
                </a:lnTo>
                <a:lnTo>
                  <a:pt x="42" y="40"/>
                </a:lnTo>
                <a:lnTo>
                  <a:pt x="28" y="90"/>
                </a:lnTo>
                <a:lnTo>
                  <a:pt x="12" y="40"/>
                </a:lnTo>
                <a:lnTo>
                  <a:pt x="0" y="2"/>
                </a:lnTo>
                <a:lnTo>
                  <a:pt x="0" y="0"/>
                </a:lnTo>
                <a:lnTo>
                  <a:pt x="2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Freeform 70"/>
          <p:cNvSpPr>
            <a:spLocks/>
          </p:cNvSpPr>
          <p:nvPr/>
        </p:nvSpPr>
        <p:spPr bwMode="auto">
          <a:xfrm>
            <a:off x="5691188" y="5032375"/>
            <a:ext cx="88900" cy="142875"/>
          </a:xfrm>
          <a:custGeom>
            <a:avLst/>
            <a:gdLst>
              <a:gd name="T0" fmla="*/ 2147483647 w 56"/>
              <a:gd name="T1" fmla="*/ 2147483647 h 90"/>
              <a:gd name="T2" fmla="*/ 2147483647 w 56"/>
              <a:gd name="T3" fmla="*/ 0 h 90"/>
              <a:gd name="T4" fmla="*/ 2147483647 w 56"/>
              <a:gd name="T5" fmla="*/ 0 h 90"/>
              <a:gd name="T6" fmla="*/ 2147483647 w 56"/>
              <a:gd name="T7" fmla="*/ 0 h 90"/>
              <a:gd name="T8" fmla="*/ 2147483647 w 56"/>
              <a:gd name="T9" fmla="*/ 2147483647 h 90"/>
              <a:gd name="T10" fmla="*/ 2147483647 w 56"/>
              <a:gd name="T11" fmla="*/ 2147483647 h 90"/>
              <a:gd name="T12" fmla="*/ 2147483647 w 56"/>
              <a:gd name="T13" fmla="*/ 2147483647 h 90"/>
              <a:gd name="T14" fmla="*/ 2147483647 w 56"/>
              <a:gd name="T15" fmla="*/ 2147483647 h 90"/>
              <a:gd name="T16" fmla="*/ 0 w 56"/>
              <a:gd name="T17" fmla="*/ 0 h 90"/>
              <a:gd name="T18" fmla="*/ 2147483647 w 56"/>
              <a:gd name="T19" fmla="*/ 0 h 90"/>
              <a:gd name="T20" fmla="*/ 2147483647 w 56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90"/>
              <a:gd name="T35" fmla="*/ 56 w 56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90">
                <a:moveTo>
                  <a:pt x="28" y="16"/>
                </a:moveTo>
                <a:lnTo>
                  <a:pt x="56" y="0"/>
                </a:lnTo>
                <a:lnTo>
                  <a:pt x="44" y="40"/>
                </a:lnTo>
                <a:lnTo>
                  <a:pt x="28" y="90"/>
                </a:lnTo>
                <a:lnTo>
                  <a:pt x="14" y="40"/>
                </a:lnTo>
                <a:lnTo>
                  <a:pt x="0" y="0"/>
                </a:lnTo>
                <a:lnTo>
                  <a:pt x="2" y="0"/>
                </a:lnTo>
                <a:lnTo>
                  <a:pt x="2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24.9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828800" y="377825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7412" name="Picture 64" descr="sal03717_24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604838"/>
            <a:ext cx="7596188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Line 68"/>
          <p:cNvSpPr>
            <a:spLocks noChangeShapeType="1"/>
          </p:cNvSpPr>
          <p:nvPr/>
        </p:nvSpPr>
        <p:spPr bwMode="auto">
          <a:xfrm flipV="1">
            <a:off x="2763838" y="2938463"/>
            <a:ext cx="0" cy="219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Text Box 199"/>
          <p:cNvSpPr txBox="1">
            <a:spLocks noChangeArrowheads="1"/>
          </p:cNvSpPr>
          <p:nvPr/>
        </p:nvSpPr>
        <p:spPr bwMode="auto">
          <a:xfrm>
            <a:off x="855663" y="3203575"/>
            <a:ext cx="9731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K</a:t>
            </a:r>
            <a:r>
              <a:rPr lang="en-US" sz="800" b="1" baseline="30000"/>
              <a:t>+</a:t>
            </a:r>
            <a:r>
              <a:rPr lang="en-US" sz="800" b="1"/>
              <a:t> concentrations</a:t>
            </a:r>
          </a:p>
          <a:p>
            <a:r>
              <a:rPr lang="en-US" sz="800" b="1"/>
              <a:t>in equilibrium</a:t>
            </a:r>
          </a:p>
        </p:txBody>
      </p:sp>
      <p:sp>
        <p:nvSpPr>
          <p:cNvPr id="17415" name="Text Box 200"/>
          <p:cNvSpPr txBox="1">
            <a:spLocks noChangeArrowheads="1"/>
          </p:cNvSpPr>
          <p:nvPr/>
        </p:nvSpPr>
        <p:spPr bwMode="auto">
          <a:xfrm>
            <a:off x="855663" y="3597275"/>
            <a:ext cx="1050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Equal diffusion into</a:t>
            </a:r>
          </a:p>
          <a:p>
            <a:r>
              <a:rPr lang="en-US" sz="800" b="1"/>
              <a:t>and out of cell</a:t>
            </a:r>
          </a:p>
        </p:txBody>
      </p:sp>
      <p:sp>
        <p:nvSpPr>
          <p:cNvPr id="17416" name="Text Box 201"/>
          <p:cNvSpPr txBox="1">
            <a:spLocks noChangeArrowheads="1"/>
          </p:cNvSpPr>
          <p:nvPr/>
        </p:nvSpPr>
        <p:spPr bwMode="auto">
          <a:xfrm>
            <a:off x="855663" y="3978275"/>
            <a:ext cx="842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Normal resting</a:t>
            </a:r>
          </a:p>
          <a:p>
            <a:r>
              <a:rPr lang="en-US" sz="800" b="1"/>
              <a:t>membrane</a:t>
            </a:r>
          </a:p>
          <a:p>
            <a:r>
              <a:rPr lang="en-US" sz="800" b="1"/>
              <a:t>potential (RMP)</a:t>
            </a:r>
          </a:p>
        </p:txBody>
      </p:sp>
      <p:sp>
        <p:nvSpPr>
          <p:cNvPr id="17417" name="Text Box 202"/>
          <p:cNvSpPr txBox="1">
            <a:spLocks noChangeArrowheads="1"/>
          </p:cNvSpPr>
          <p:nvPr/>
        </p:nvSpPr>
        <p:spPr bwMode="auto">
          <a:xfrm>
            <a:off x="2189163" y="4940300"/>
            <a:ext cx="9477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(a) Normokalemia</a:t>
            </a:r>
          </a:p>
        </p:txBody>
      </p:sp>
      <p:sp>
        <p:nvSpPr>
          <p:cNvPr id="17418" name="Text Box 204"/>
          <p:cNvSpPr txBox="1">
            <a:spLocks noChangeArrowheads="1"/>
          </p:cNvSpPr>
          <p:nvPr/>
        </p:nvSpPr>
        <p:spPr bwMode="auto">
          <a:xfrm>
            <a:off x="7205663" y="4737100"/>
            <a:ext cx="1154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Reduced extracellular</a:t>
            </a:r>
            <a:br>
              <a:rPr lang="en-US" sz="800" b="1"/>
            </a:br>
            <a:r>
              <a:rPr lang="en-US" sz="800" b="1"/>
              <a:t>K</a:t>
            </a:r>
            <a:r>
              <a:rPr lang="en-US" sz="800" b="1" baseline="30000"/>
              <a:t>+</a:t>
            </a:r>
            <a:r>
              <a:rPr lang="en-US" sz="800" b="1"/>
              <a:t> concentration</a:t>
            </a:r>
          </a:p>
        </p:txBody>
      </p:sp>
      <p:sp>
        <p:nvSpPr>
          <p:cNvPr id="17419" name="Text Box 205"/>
          <p:cNvSpPr txBox="1">
            <a:spLocks noChangeArrowheads="1"/>
          </p:cNvSpPr>
          <p:nvPr/>
        </p:nvSpPr>
        <p:spPr bwMode="auto">
          <a:xfrm>
            <a:off x="7205663" y="5130800"/>
            <a:ext cx="10747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Greater diffusion of </a:t>
            </a:r>
          </a:p>
          <a:p>
            <a:r>
              <a:rPr lang="en-US" sz="800" b="1"/>
              <a:t>K</a:t>
            </a:r>
            <a:r>
              <a:rPr lang="en-US" sz="800" b="1" baseline="30000"/>
              <a:t>+</a:t>
            </a:r>
            <a:r>
              <a:rPr lang="en-US" sz="800" b="1"/>
              <a:t> out of cell</a:t>
            </a:r>
          </a:p>
        </p:txBody>
      </p:sp>
      <p:sp>
        <p:nvSpPr>
          <p:cNvPr id="17420" name="Text Box 206"/>
          <p:cNvSpPr txBox="1">
            <a:spLocks noChangeArrowheads="1"/>
          </p:cNvSpPr>
          <p:nvPr/>
        </p:nvSpPr>
        <p:spPr bwMode="auto">
          <a:xfrm>
            <a:off x="7205663" y="55118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Reduced RMP (cells</a:t>
            </a:r>
          </a:p>
          <a:p>
            <a:r>
              <a:rPr lang="en-US" sz="800" b="1"/>
              <a:t>hyperpolarized)</a:t>
            </a:r>
          </a:p>
        </p:txBody>
      </p:sp>
      <p:sp>
        <p:nvSpPr>
          <p:cNvPr id="17421" name="Text Box 207"/>
          <p:cNvSpPr txBox="1">
            <a:spLocks noChangeArrowheads="1"/>
          </p:cNvSpPr>
          <p:nvPr/>
        </p:nvSpPr>
        <p:spPr bwMode="auto">
          <a:xfrm>
            <a:off x="7205663" y="5905500"/>
            <a:ext cx="1031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Cells less excitable</a:t>
            </a:r>
          </a:p>
        </p:txBody>
      </p:sp>
      <p:sp>
        <p:nvSpPr>
          <p:cNvPr id="17422" name="Text Box 208"/>
          <p:cNvSpPr txBox="1">
            <a:spLocks noChangeArrowheads="1"/>
          </p:cNvSpPr>
          <p:nvPr/>
        </p:nvSpPr>
        <p:spPr bwMode="auto">
          <a:xfrm>
            <a:off x="5072063" y="6429375"/>
            <a:ext cx="8747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(c) Hypokalemia</a:t>
            </a:r>
          </a:p>
        </p:txBody>
      </p:sp>
      <p:sp>
        <p:nvSpPr>
          <p:cNvPr id="17423" name="Text Box 209"/>
          <p:cNvSpPr txBox="1">
            <a:spLocks noChangeArrowheads="1"/>
          </p:cNvSpPr>
          <p:nvPr/>
        </p:nvSpPr>
        <p:spPr bwMode="auto">
          <a:xfrm>
            <a:off x="5021263" y="3378200"/>
            <a:ext cx="914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(b) Hyperkalemia</a:t>
            </a:r>
          </a:p>
        </p:txBody>
      </p:sp>
      <p:sp>
        <p:nvSpPr>
          <p:cNvPr id="17424" name="Text Box 211"/>
          <p:cNvSpPr txBox="1">
            <a:spLocks noChangeArrowheads="1"/>
          </p:cNvSpPr>
          <p:nvPr/>
        </p:nvSpPr>
        <p:spPr bwMode="auto">
          <a:xfrm>
            <a:off x="2727325" y="2801938"/>
            <a:ext cx="2016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K</a:t>
            </a:r>
            <a:r>
              <a:rPr lang="en-US" sz="800" b="1" baseline="30000"/>
              <a:t>+</a:t>
            </a:r>
          </a:p>
        </p:txBody>
      </p:sp>
      <p:sp>
        <p:nvSpPr>
          <p:cNvPr id="17425" name="Text Box 212"/>
          <p:cNvSpPr txBox="1">
            <a:spLocks noChangeArrowheads="1"/>
          </p:cNvSpPr>
          <p:nvPr/>
        </p:nvSpPr>
        <p:spPr bwMode="auto">
          <a:xfrm>
            <a:off x="7205663" y="1695450"/>
            <a:ext cx="11541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Elevated extracellular</a:t>
            </a:r>
          </a:p>
          <a:p>
            <a:r>
              <a:rPr lang="en-US" sz="800" b="1"/>
              <a:t>K</a:t>
            </a:r>
            <a:r>
              <a:rPr lang="en-US" sz="800" b="1" baseline="30000"/>
              <a:t>+</a:t>
            </a:r>
            <a:r>
              <a:rPr lang="en-US" sz="800" b="1"/>
              <a:t> concentration</a:t>
            </a:r>
          </a:p>
        </p:txBody>
      </p:sp>
      <p:sp>
        <p:nvSpPr>
          <p:cNvPr id="17426" name="Text Box 213"/>
          <p:cNvSpPr txBox="1">
            <a:spLocks noChangeArrowheads="1"/>
          </p:cNvSpPr>
          <p:nvPr/>
        </p:nvSpPr>
        <p:spPr bwMode="auto">
          <a:xfrm>
            <a:off x="7205663" y="2076450"/>
            <a:ext cx="105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Less diffusion of K</a:t>
            </a:r>
            <a:r>
              <a:rPr lang="en-US" sz="800" b="1" baseline="30000"/>
              <a:t>+</a:t>
            </a:r>
          </a:p>
          <a:p>
            <a:r>
              <a:rPr lang="en-US" sz="800" b="1"/>
              <a:t>out of cell</a:t>
            </a:r>
          </a:p>
        </p:txBody>
      </p:sp>
      <p:sp>
        <p:nvSpPr>
          <p:cNvPr id="17427" name="Text Box 214"/>
          <p:cNvSpPr txBox="1">
            <a:spLocks noChangeArrowheads="1"/>
          </p:cNvSpPr>
          <p:nvPr/>
        </p:nvSpPr>
        <p:spPr bwMode="auto">
          <a:xfrm>
            <a:off x="7205663" y="2470150"/>
            <a:ext cx="1122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Elevated RMP (cells</a:t>
            </a:r>
          </a:p>
          <a:p>
            <a:r>
              <a:rPr lang="en-US" sz="800" b="1"/>
              <a:t>partially depolarized)</a:t>
            </a:r>
          </a:p>
        </p:txBody>
      </p:sp>
      <p:sp>
        <p:nvSpPr>
          <p:cNvPr id="17428" name="Text Box 215"/>
          <p:cNvSpPr txBox="1">
            <a:spLocks noChangeArrowheads="1"/>
          </p:cNvSpPr>
          <p:nvPr/>
        </p:nvSpPr>
        <p:spPr bwMode="auto">
          <a:xfrm>
            <a:off x="7205663" y="2851150"/>
            <a:ext cx="10810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Cells more excitable</a:t>
            </a:r>
          </a:p>
        </p:txBody>
      </p:sp>
      <p:sp>
        <p:nvSpPr>
          <p:cNvPr id="17429" name="Text Box 216"/>
          <p:cNvSpPr txBox="1">
            <a:spLocks noChangeArrowheads="1"/>
          </p:cNvSpPr>
          <p:nvPr/>
        </p:nvSpPr>
        <p:spPr bwMode="auto">
          <a:xfrm>
            <a:off x="5627688" y="977900"/>
            <a:ext cx="250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mV</a:t>
            </a:r>
          </a:p>
        </p:txBody>
      </p:sp>
      <p:sp>
        <p:nvSpPr>
          <p:cNvPr id="17430" name="Text Box 218"/>
          <p:cNvSpPr txBox="1">
            <a:spLocks noChangeArrowheads="1"/>
          </p:cNvSpPr>
          <p:nvPr/>
        </p:nvSpPr>
        <p:spPr bwMode="auto">
          <a:xfrm>
            <a:off x="3373438" y="2419350"/>
            <a:ext cx="1508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+</a:t>
            </a:r>
          </a:p>
        </p:txBody>
      </p:sp>
      <p:sp>
        <p:nvSpPr>
          <p:cNvPr id="17431" name="Text Box 219"/>
          <p:cNvSpPr txBox="1">
            <a:spLocks noChangeArrowheads="1"/>
          </p:cNvSpPr>
          <p:nvPr/>
        </p:nvSpPr>
        <p:spPr bwMode="auto">
          <a:xfrm>
            <a:off x="3373438" y="281305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–</a:t>
            </a:r>
          </a:p>
        </p:txBody>
      </p:sp>
      <p:sp>
        <p:nvSpPr>
          <p:cNvPr id="17432" name="Text Box 220"/>
          <p:cNvSpPr txBox="1">
            <a:spLocks noChangeArrowheads="1"/>
          </p:cNvSpPr>
          <p:nvPr/>
        </p:nvSpPr>
        <p:spPr bwMode="auto">
          <a:xfrm>
            <a:off x="5757863" y="790575"/>
            <a:ext cx="1508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+</a:t>
            </a:r>
          </a:p>
        </p:txBody>
      </p:sp>
      <p:sp>
        <p:nvSpPr>
          <p:cNvPr id="17433" name="Text Box 221"/>
          <p:cNvSpPr txBox="1">
            <a:spLocks noChangeArrowheads="1"/>
          </p:cNvSpPr>
          <p:nvPr/>
        </p:nvSpPr>
        <p:spPr bwMode="auto">
          <a:xfrm>
            <a:off x="5770563" y="1196975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–</a:t>
            </a:r>
          </a:p>
        </p:txBody>
      </p:sp>
      <p:sp>
        <p:nvSpPr>
          <p:cNvPr id="17434" name="Text Box 222"/>
          <p:cNvSpPr txBox="1">
            <a:spLocks noChangeArrowheads="1"/>
          </p:cNvSpPr>
          <p:nvPr/>
        </p:nvSpPr>
        <p:spPr bwMode="auto">
          <a:xfrm>
            <a:off x="5614988" y="4076700"/>
            <a:ext cx="250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mV</a:t>
            </a:r>
          </a:p>
        </p:txBody>
      </p:sp>
      <p:sp>
        <p:nvSpPr>
          <p:cNvPr id="17435" name="Text Box 223"/>
          <p:cNvSpPr txBox="1">
            <a:spLocks noChangeArrowheads="1"/>
          </p:cNvSpPr>
          <p:nvPr/>
        </p:nvSpPr>
        <p:spPr bwMode="auto">
          <a:xfrm>
            <a:off x="5748338" y="3889375"/>
            <a:ext cx="1508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+</a:t>
            </a:r>
          </a:p>
        </p:txBody>
      </p:sp>
      <p:sp>
        <p:nvSpPr>
          <p:cNvPr id="17436" name="Text Box 224"/>
          <p:cNvSpPr txBox="1">
            <a:spLocks noChangeArrowheads="1"/>
          </p:cNvSpPr>
          <p:nvPr/>
        </p:nvSpPr>
        <p:spPr bwMode="auto">
          <a:xfrm>
            <a:off x="5748338" y="4283075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–</a:t>
            </a:r>
          </a:p>
        </p:txBody>
      </p:sp>
      <p:sp>
        <p:nvSpPr>
          <p:cNvPr id="17437" name="Text Box 225"/>
          <p:cNvSpPr txBox="1">
            <a:spLocks noChangeArrowheads="1"/>
          </p:cNvSpPr>
          <p:nvPr/>
        </p:nvSpPr>
        <p:spPr bwMode="auto">
          <a:xfrm>
            <a:off x="3252788" y="2616200"/>
            <a:ext cx="250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mV</a:t>
            </a:r>
          </a:p>
        </p:txBody>
      </p:sp>
      <p:sp>
        <p:nvSpPr>
          <p:cNvPr id="17438" name="Text Box 227"/>
          <p:cNvSpPr txBox="1">
            <a:spLocks noChangeArrowheads="1"/>
          </p:cNvSpPr>
          <p:nvPr/>
        </p:nvSpPr>
        <p:spPr bwMode="auto">
          <a:xfrm>
            <a:off x="3484563" y="2562225"/>
            <a:ext cx="317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RMP</a:t>
            </a:r>
          </a:p>
        </p:txBody>
      </p:sp>
      <p:sp>
        <p:nvSpPr>
          <p:cNvPr id="17439" name="Line 252"/>
          <p:cNvSpPr>
            <a:spLocks noChangeShapeType="1"/>
          </p:cNvSpPr>
          <p:nvPr/>
        </p:nvSpPr>
        <p:spPr bwMode="auto">
          <a:xfrm flipH="1">
            <a:off x="4256088" y="2781300"/>
            <a:ext cx="384175" cy="368300"/>
          </a:xfrm>
          <a:prstGeom prst="line">
            <a:avLst/>
          </a:prstGeom>
          <a:noFill/>
          <a:ln w="25400">
            <a:solidFill>
              <a:srgbClr val="D93B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0" name="Freeform 253"/>
          <p:cNvSpPr>
            <a:spLocks/>
          </p:cNvSpPr>
          <p:nvPr/>
        </p:nvSpPr>
        <p:spPr bwMode="auto">
          <a:xfrm>
            <a:off x="4573588" y="2720975"/>
            <a:ext cx="127000" cy="123825"/>
          </a:xfrm>
          <a:custGeom>
            <a:avLst/>
            <a:gdLst>
              <a:gd name="T0" fmla="*/ 2147483647 w 80"/>
              <a:gd name="T1" fmla="*/ 2147483647 h 78"/>
              <a:gd name="T2" fmla="*/ 2147483647 w 80"/>
              <a:gd name="T3" fmla="*/ 2147483647 h 78"/>
              <a:gd name="T4" fmla="*/ 0 w 80"/>
              <a:gd name="T5" fmla="*/ 2147483647 h 78"/>
              <a:gd name="T6" fmla="*/ 2147483647 w 80"/>
              <a:gd name="T7" fmla="*/ 0 h 78"/>
              <a:gd name="T8" fmla="*/ 2147483647 w 80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78"/>
              <a:gd name="T17" fmla="*/ 80 w 80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78">
                <a:moveTo>
                  <a:pt x="46" y="78"/>
                </a:moveTo>
                <a:lnTo>
                  <a:pt x="34" y="44"/>
                </a:lnTo>
                <a:lnTo>
                  <a:pt x="0" y="30"/>
                </a:lnTo>
                <a:lnTo>
                  <a:pt x="80" y="0"/>
                </a:lnTo>
                <a:lnTo>
                  <a:pt x="46" y="78"/>
                </a:lnTo>
                <a:close/>
              </a:path>
            </a:pathLst>
          </a:custGeom>
          <a:solidFill>
            <a:srgbClr val="D93B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1" name="Line 254"/>
          <p:cNvSpPr>
            <a:spLocks noChangeShapeType="1"/>
          </p:cNvSpPr>
          <p:nvPr/>
        </p:nvSpPr>
        <p:spPr bwMode="auto">
          <a:xfrm flipH="1" flipV="1">
            <a:off x="4129088" y="4416425"/>
            <a:ext cx="384175" cy="371475"/>
          </a:xfrm>
          <a:prstGeom prst="line">
            <a:avLst/>
          </a:prstGeom>
          <a:noFill/>
          <a:ln w="25400">
            <a:solidFill>
              <a:srgbClr val="D93B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2" name="Freeform 255"/>
          <p:cNvSpPr>
            <a:spLocks/>
          </p:cNvSpPr>
          <p:nvPr/>
        </p:nvSpPr>
        <p:spPr bwMode="auto">
          <a:xfrm>
            <a:off x="4446588" y="4721225"/>
            <a:ext cx="127000" cy="127000"/>
          </a:xfrm>
          <a:custGeom>
            <a:avLst/>
            <a:gdLst>
              <a:gd name="T0" fmla="*/ 0 w 80"/>
              <a:gd name="T1" fmla="*/ 2147483647 h 80"/>
              <a:gd name="T2" fmla="*/ 2147483647 w 80"/>
              <a:gd name="T3" fmla="*/ 2147483647 h 80"/>
              <a:gd name="T4" fmla="*/ 2147483647 w 80"/>
              <a:gd name="T5" fmla="*/ 0 h 80"/>
              <a:gd name="T6" fmla="*/ 2147483647 w 80"/>
              <a:gd name="T7" fmla="*/ 2147483647 h 80"/>
              <a:gd name="T8" fmla="*/ 0 w 80"/>
              <a:gd name="T9" fmla="*/ 214748364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80"/>
              <a:gd name="T17" fmla="*/ 80 w 80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80">
                <a:moveTo>
                  <a:pt x="0" y="48"/>
                </a:moveTo>
                <a:lnTo>
                  <a:pt x="34" y="34"/>
                </a:lnTo>
                <a:lnTo>
                  <a:pt x="46" y="0"/>
                </a:lnTo>
                <a:lnTo>
                  <a:pt x="80" y="80"/>
                </a:lnTo>
                <a:lnTo>
                  <a:pt x="0" y="48"/>
                </a:lnTo>
                <a:close/>
              </a:path>
            </a:pathLst>
          </a:custGeom>
          <a:solidFill>
            <a:srgbClr val="D93B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3" name="Line 262"/>
          <p:cNvSpPr>
            <a:spLocks noChangeShapeType="1"/>
          </p:cNvSpPr>
          <p:nvPr/>
        </p:nvSpPr>
        <p:spPr bwMode="auto">
          <a:xfrm>
            <a:off x="6094413" y="2162175"/>
            <a:ext cx="3968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4" name="Freeform 263"/>
          <p:cNvSpPr>
            <a:spLocks/>
          </p:cNvSpPr>
          <p:nvPr/>
        </p:nvSpPr>
        <p:spPr bwMode="auto">
          <a:xfrm>
            <a:off x="6402388" y="2117725"/>
            <a:ext cx="107950" cy="85725"/>
          </a:xfrm>
          <a:custGeom>
            <a:avLst/>
            <a:gdLst>
              <a:gd name="T0" fmla="*/ 2147483647 w 68"/>
              <a:gd name="T1" fmla="*/ 2147483647 h 54"/>
              <a:gd name="T2" fmla="*/ 0 w 68"/>
              <a:gd name="T3" fmla="*/ 2147483647 h 54"/>
              <a:gd name="T4" fmla="*/ 2147483647 w 68"/>
              <a:gd name="T5" fmla="*/ 2147483647 h 54"/>
              <a:gd name="T6" fmla="*/ 2147483647 w 68"/>
              <a:gd name="T7" fmla="*/ 0 h 54"/>
              <a:gd name="T8" fmla="*/ 2147483647 w 68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54"/>
              <a:gd name="T17" fmla="*/ 68 w 68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54">
                <a:moveTo>
                  <a:pt x="68" y="26"/>
                </a:moveTo>
                <a:lnTo>
                  <a:pt x="0" y="54"/>
                </a:lnTo>
                <a:lnTo>
                  <a:pt x="16" y="26"/>
                </a:lnTo>
                <a:lnTo>
                  <a:pt x="2" y="0"/>
                </a:lnTo>
                <a:lnTo>
                  <a:pt x="68" y="26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5" name="Line 264"/>
          <p:cNvSpPr>
            <a:spLocks noChangeShapeType="1"/>
          </p:cNvSpPr>
          <p:nvPr/>
        </p:nvSpPr>
        <p:spPr bwMode="auto">
          <a:xfrm flipH="1">
            <a:off x="6129338" y="2301875"/>
            <a:ext cx="396875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6" name="Freeform 265"/>
          <p:cNvSpPr>
            <a:spLocks/>
          </p:cNvSpPr>
          <p:nvPr/>
        </p:nvSpPr>
        <p:spPr bwMode="auto">
          <a:xfrm>
            <a:off x="6075363" y="2228850"/>
            <a:ext cx="177800" cy="146050"/>
          </a:xfrm>
          <a:custGeom>
            <a:avLst/>
            <a:gdLst>
              <a:gd name="T0" fmla="*/ 0 w 112"/>
              <a:gd name="T1" fmla="*/ 2147483647 h 92"/>
              <a:gd name="T2" fmla="*/ 2147483647 w 112"/>
              <a:gd name="T3" fmla="*/ 2147483647 h 92"/>
              <a:gd name="T4" fmla="*/ 2147483647 w 112"/>
              <a:gd name="T5" fmla="*/ 2147483647 h 92"/>
              <a:gd name="T6" fmla="*/ 2147483647 w 112"/>
              <a:gd name="T7" fmla="*/ 0 h 92"/>
              <a:gd name="T8" fmla="*/ 0 w 112"/>
              <a:gd name="T9" fmla="*/ 2147483647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92"/>
              <a:gd name="T17" fmla="*/ 112 w 11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92">
                <a:moveTo>
                  <a:pt x="0" y="46"/>
                </a:moveTo>
                <a:lnTo>
                  <a:pt x="112" y="92"/>
                </a:lnTo>
                <a:lnTo>
                  <a:pt x="86" y="46"/>
                </a:lnTo>
                <a:lnTo>
                  <a:pt x="112" y="0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7" name="Line 266"/>
          <p:cNvSpPr>
            <a:spLocks noChangeShapeType="1"/>
          </p:cNvSpPr>
          <p:nvPr/>
        </p:nvSpPr>
        <p:spPr bwMode="auto">
          <a:xfrm flipH="1">
            <a:off x="6081713" y="5400675"/>
            <a:ext cx="3968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8" name="Freeform 267"/>
          <p:cNvSpPr>
            <a:spLocks/>
          </p:cNvSpPr>
          <p:nvPr/>
        </p:nvSpPr>
        <p:spPr bwMode="auto">
          <a:xfrm>
            <a:off x="6062663" y="5356225"/>
            <a:ext cx="104775" cy="88900"/>
          </a:xfrm>
          <a:custGeom>
            <a:avLst/>
            <a:gdLst>
              <a:gd name="T0" fmla="*/ 0 w 66"/>
              <a:gd name="T1" fmla="*/ 2147483647 h 56"/>
              <a:gd name="T2" fmla="*/ 2147483647 w 66"/>
              <a:gd name="T3" fmla="*/ 0 h 56"/>
              <a:gd name="T4" fmla="*/ 2147483647 w 66"/>
              <a:gd name="T5" fmla="*/ 2147483647 h 56"/>
              <a:gd name="T6" fmla="*/ 2147483647 w 66"/>
              <a:gd name="T7" fmla="*/ 2147483647 h 56"/>
              <a:gd name="T8" fmla="*/ 0 w 66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56"/>
              <a:gd name="T17" fmla="*/ 66 w 66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56">
                <a:moveTo>
                  <a:pt x="0" y="28"/>
                </a:moveTo>
                <a:lnTo>
                  <a:pt x="66" y="0"/>
                </a:lnTo>
                <a:lnTo>
                  <a:pt x="50" y="28"/>
                </a:lnTo>
                <a:lnTo>
                  <a:pt x="66" y="56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9" name="Line 268"/>
          <p:cNvSpPr>
            <a:spLocks noChangeShapeType="1"/>
          </p:cNvSpPr>
          <p:nvPr/>
        </p:nvSpPr>
        <p:spPr bwMode="auto">
          <a:xfrm>
            <a:off x="6027738" y="5226050"/>
            <a:ext cx="396875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0" name="Freeform 269"/>
          <p:cNvSpPr>
            <a:spLocks/>
          </p:cNvSpPr>
          <p:nvPr/>
        </p:nvSpPr>
        <p:spPr bwMode="auto">
          <a:xfrm>
            <a:off x="6300788" y="5156200"/>
            <a:ext cx="177800" cy="142875"/>
          </a:xfrm>
          <a:custGeom>
            <a:avLst/>
            <a:gdLst>
              <a:gd name="T0" fmla="*/ 2147483647 w 112"/>
              <a:gd name="T1" fmla="*/ 2147483647 h 90"/>
              <a:gd name="T2" fmla="*/ 0 w 112"/>
              <a:gd name="T3" fmla="*/ 0 h 90"/>
              <a:gd name="T4" fmla="*/ 2147483647 w 112"/>
              <a:gd name="T5" fmla="*/ 2147483647 h 90"/>
              <a:gd name="T6" fmla="*/ 0 w 112"/>
              <a:gd name="T7" fmla="*/ 2147483647 h 90"/>
              <a:gd name="T8" fmla="*/ 2147483647 w 112"/>
              <a:gd name="T9" fmla="*/ 2147483647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90"/>
              <a:gd name="T17" fmla="*/ 112 w 11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90">
                <a:moveTo>
                  <a:pt x="112" y="44"/>
                </a:moveTo>
                <a:lnTo>
                  <a:pt x="0" y="0"/>
                </a:lnTo>
                <a:lnTo>
                  <a:pt x="26" y="44"/>
                </a:lnTo>
                <a:lnTo>
                  <a:pt x="0" y="90"/>
                </a:lnTo>
                <a:lnTo>
                  <a:pt x="112" y="44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1" name="Line 258"/>
          <p:cNvSpPr>
            <a:spLocks noChangeShapeType="1"/>
          </p:cNvSpPr>
          <p:nvPr/>
        </p:nvSpPr>
        <p:spPr bwMode="auto">
          <a:xfrm>
            <a:off x="3700463" y="3724275"/>
            <a:ext cx="396875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2" name="Freeform 259"/>
          <p:cNvSpPr>
            <a:spLocks/>
          </p:cNvSpPr>
          <p:nvPr/>
        </p:nvSpPr>
        <p:spPr bwMode="auto">
          <a:xfrm>
            <a:off x="3973513" y="3651250"/>
            <a:ext cx="177800" cy="146050"/>
          </a:xfrm>
          <a:custGeom>
            <a:avLst/>
            <a:gdLst>
              <a:gd name="T0" fmla="*/ 2147483647 w 112"/>
              <a:gd name="T1" fmla="*/ 2147483647 h 92"/>
              <a:gd name="T2" fmla="*/ 0 w 112"/>
              <a:gd name="T3" fmla="*/ 2147483647 h 92"/>
              <a:gd name="T4" fmla="*/ 2147483647 w 112"/>
              <a:gd name="T5" fmla="*/ 2147483647 h 92"/>
              <a:gd name="T6" fmla="*/ 0 w 112"/>
              <a:gd name="T7" fmla="*/ 0 h 92"/>
              <a:gd name="T8" fmla="*/ 2147483647 w 112"/>
              <a:gd name="T9" fmla="*/ 2147483647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92"/>
              <a:gd name="T17" fmla="*/ 112 w 11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92">
                <a:moveTo>
                  <a:pt x="112" y="46"/>
                </a:moveTo>
                <a:lnTo>
                  <a:pt x="0" y="92"/>
                </a:lnTo>
                <a:lnTo>
                  <a:pt x="26" y="46"/>
                </a:lnTo>
                <a:lnTo>
                  <a:pt x="0" y="0"/>
                </a:lnTo>
                <a:lnTo>
                  <a:pt x="112" y="46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3" name="Line 260"/>
          <p:cNvSpPr>
            <a:spLocks noChangeShapeType="1"/>
          </p:cNvSpPr>
          <p:nvPr/>
        </p:nvSpPr>
        <p:spPr bwMode="auto">
          <a:xfrm flipH="1">
            <a:off x="3754438" y="3898900"/>
            <a:ext cx="396875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4" name="Freeform 261"/>
          <p:cNvSpPr>
            <a:spLocks/>
          </p:cNvSpPr>
          <p:nvPr/>
        </p:nvSpPr>
        <p:spPr bwMode="auto">
          <a:xfrm>
            <a:off x="3700463" y="3825875"/>
            <a:ext cx="177800" cy="142875"/>
          </a:xfrm>
          <a:custGeom>
            <a:avLst/>
            <a:gdLst>
              <a:gd name="T0" fmla="*/ 0 w 112"/>
              <a:gd name="T1" fmla="*/ 2147483647 h 90"/>
              <a:gd name="T2" fmla="*/ 2147483647 w 112"/>
              <a:gd name="T3" fmla="*/ 2147483647 h 90"/>
              <a:gd name="T4" fmla="*/ 2147483647 w 112"/>
              <a:gd name="T5" fmla="*/ 2147483647 h 90"/>
              <a:gd name="T6" fmla="*/ 2147483647 w 112"/>
              <a:gd name="T7" fmla="*/ 0 h 90"/>
              <a:gd name="T8" fmla="*/ 0 w 112"/>
              <a:gd name="T9" fmla="*/ 2147483647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90"/>
              <a:gd name="T17" fmla="*/ 112 w 11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90">
                <a:moveTo>
                  <a:pt x="0" y="46"/>
                </a:moveTo>
                <a:lnTo>
                  <a:pt x="112" y="90"/>
                </a:lnTo>
                <a:lnTo>
                  <a:pt x="84" y="46"/>
                </a:lnTo>
                <a:lnTo>
                  <a:pt x="112" y="0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24&amp;#x0D;&amp;#x0A;FlexArt&amp;quot;&quot;/&gt;&lt;property id=&quot;20307&quot; value=&quot;257&quot;/&gt;&lt;/object&gt;&lt;object type=&quot;3&quot; unique_id=&quot;154456&quot;&gt;&lt;property id=&quot;20148&quot; value=&quot;5&quot;/&gt;&lt;property id=&quot;20300&quot; value=&quot;Slide 2 - &amp;quot;Co 24&amp;quot;&quot;/&gt;&lt;property id=&quot;20307&quot; value=&quot;264&quot;/&gt;&lt;/object&gt;&lt;object type=&quot;3&quot; unique_id=&quot;204344&quot;&gt;&lt;property id=&quot;20148&quot; value=&quot;5&quot;/&gt;&lt;property id=&quot;20300&quot; value=&quot;Slide 3 - &amp;quot;Fig. 24.1&amp;quot;&quot;/&gt;&lt;property id=&quot;20307&quot; value=&quot;265&quot;/&gt;&lt;/object&gt;&lt;object type=&quot;3&quot; unique_id=&quot;204531&quot;&gt;&lt;property id=&quot;20148&quot; value=&quot;5&quot;/&gt;&lt;property id=&quot;20300&quot; value=&quot;Slide 4 - &amp;quot;Fig. 24.2&amp;quot;&quot;/&gt;&lt;property id=&quot;20307&quot; value=&quot;266&quot;/&gt;&lt;/object&gt;&lt;object type=&quot;3&quot; unique_id=&quot;204532&quot;&gt;&lt;property id=&quot;20148&quot; value=&quot;5&quot;/&gt;&lt;property id=&quot;20300&quot; value=&quot;Slide 5 - &amp;quot;Fig. 24.3&amp;quot;&quot;/&gt;&lt;property id=&quot;20307&quot; value=&quot;267&quot;/&gt;&lt;/object&gt;&lt;object type=&quot;3&quot; unique_id=&quot;204533&quot;&gt;&lt;property id=&quot;20148&quot; value=&quot;5&quot;/&gt;&lt;property id=&quot;20300&quot; value=&quot;Slide 6 - &amp;quot;Fig. 24.4&amp;quot;&quot;/&gt;&lt;property id=&quot;20307&quot; value=&quot;269&quot;/&gt;&lt;/object&gt;&lt;object type=&quot;3&quot; unique_id=&quot;204534&quot;&gt;&lt;property id=&quot;20148&quot; value=&quot;5&quot;/&gt;&lt;property id=&quot;20300&quot; value=&quot;Slide 7 - &amp;quot;Fig. 24.5&amp;quot;&quot;/&gt;&lt;property id=&quot;20307&quot; value=&quot;270&quot;/&gt;&lt;/object&gt;&lt;object type=&quot;3&quot; unique_id=&quot;204535&quot;&gt;&lt;property id=&quot;20148&quot; value=&quot;5&quot;/&gt;&lt;property id=&quot;20300&quot; value=&quot;Slide 8 - &amp;quot;Fig. 24.6&amp;quot;&quot;/&gt;&lt;property id=&quot;20307&quot; value=&quot;271&quot;/&gt;&lt;/object&gt;&lt;object type=&quot;3&quot; unique_id=&quot;204536&quot;&gt;&lt;property id=&quot;20148&quot; value=&quot;5&quot;/&gt;&lt;property id=&quot;20300&quot; value=&quot;Slide 9 - &amp;quot;Table 24.1&amp;quot;&quot;/&gt;&lt;property id=&quot;20307&quot; value=&quot;272&quot;/&gt;&lt;/object&gt;&lt;object type=&quot;3&quot; unique_id=&quot;204537&quot;&gt;&lt;property id=&quot;20148&quot; value=&quot;5&quot;/&gt;&lt;property id=&quot;20300&quot; value=&quot;Slide 10 - &amp;quot;Fig. 24.7&amp;quot;&quot;/&gt;&lt;property id=&quot;20307&quot; value=&quot;274&quot;/&gt;&lt;/object&gt;&lt;object type=&quot;3&quot; unique_id=&quot;204538&quot;&gt;&lt;property id=&quot;20148&quot; value=&quot;5&quot;/&gt;&lt;property id=&quot;20300&quot; value=&quot;Slide 11 - &amp;quot;Fig. 24.8&amp;quot;&quot;/&gt;&lt;property id=&quot;20307&quot; value=&quot;275&quot;/&gt;&lt;/object&gt;&lt;object type=&quot;3&quot; unique_id=&quot;204539&quot;&gt;&lt;property id=&quot;20148&quot; value=&quot;5&quot;/&gt;&lt;property id=&quot;20300&quot; value=&quot;Slide 12 - &amp;quot;Fig. 24.9&amp;quot;&quot;/&gt;&lt;property id=&quot;20307&quot; value=&quot;276&quot;/&gt;&lt;/object&gt;&lt;object type=&quot;3&quot; unique_id=&quot;204540&quot;&gt;&lt;property id=&quot;20148&quot; value=&quot;5&quot;/&gt;&lt;property id=&quot;20300&quot; value=&quot;Slide 13 - &amp;quot;Fig. 24.10&amp;quot;&quot;/&gt;&lt;property id=&quot;20307&quot; value=&quot;277&quot;/&gt;&lt;/object&gt;&lt;object type=&quot;3&quot; unique_id=&quot;204541&quot;&gt;&lt;property id=&quot;20148&quot; value=&quot;5&quot;/&gt;&lt;property id=&quot;20300&quot; value=&quot;Slide 14 - &amp;quot;Fig. 24.11&amp;quot;&quot;/&gt;&lt;property id=&quot;20307&quot; value=&quot;278&quot;/&gt;&lt;/object&gt;&lt;object type=&quot;3&quot; unique_id=&quot;204542&quot;&gt;&lt;property id=&quot;20148&quot; value=&quot;5&quot;/&gt;&lt;property id=&quot;20300&quot; value=&quot;Slide 15 - &amp;quot;Fig. 24.12&amp;quot;&quot;/&gt;&lt;property id=&quot;20307&quot; value=&quot;279&quot;/&gt;&lt;/object&gt;&lt;object type=&quot;3&quot; unique_id=&quot;204543&quot;&gt;&lt;property id=&quot;20148&quot; value=&quot;5&quot;/&gt;&lt;property id=&quot;20300&quot; value=&quot;Slide 16 - &amp;quot;Fig. 24.13&amp;quot;&quot;/&gt;&lt;property id=&quot;20307&quot; value=&quot;280&quot;/&gt;&lt;/object&gt;&lt;object type=&quot;3&quot; unique_id=&quot;204640&quot;&gt;&lt;property id=&quot;20148&quot; value=&quot;5&quot;/&gt;&lt;property id=&quot;20300&quot; value=&quot;Slide 17 - &amp;quot;Table 24.2&amp;quot;&quot;/&gt;&lt;property id=&quot;20307&quot; value=&quot;282&quot;/&gt;&lt;/object&gt;&lt;object type=&quot;3&quot; unique_id=&quot;204641&quot;&gt;&lt;property id=&quot;20148&quot; value=&quot;5&quot;/&gt;&lt;property id=&quot;20300&quot; value=&quot;Slide 18 - &amp;quot;Table 24.3&amp;quot;&quot;/&gt;&lt;property id=&quot;20307&quot; value=&quot;283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1089</Words>
  <Application>Microsoft Macintosh PowerPoint</Application>
  <PresentationFormat>On-screen Show (4:3)</PresentationFormat>
  <Paragraphs>417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ヒラギノ角ゴ Pro W3</vt:lpstr>
      <vt:lpstr>Symbol</vt:lpstr>
      <vt:lpstr>Tahoma</vt:lpstr>
      <vt:lpstr>Calibri</vt:lpstr>
      <vt:lpstr>Times New Roman</vt:lpstr>
      <vt:lpstr>Default Design</vt:lpstr>
      <vt:lpstr>1_Default Design</vt:lpstr>
      <vt:lpstr>Fig. 24.1</vt:lpstr>
      <vt:lpstr>Fig. 24.2</vt:lpstr>
      <vt:lpstr>Fig. 24.3</vt:lpstr>
      <vt:lpstr>Fig. 24.4</vt:lpstr>
      <vt:lpstr>Fig. 24.5</vt:lpstr>
      <vt:lpstr>Fig. 24.6</vt:lpstr>
      <vt:lpstr>Fig. 24.7</vt:lpstr>
      <vt:lpstr>Fig. 24.8</vt:lpstr>
      <vt:lpstr>Fig. 24.9</vt:lpstr>
      <vt:lpstr>Fig. 24.10</vt:lpstr>
      <vt:lpstr>Fig. 24.11</vt:lpstr>
      <vt:lpstr>Fig. 24.12</vt:lpstr>
      <vt:lpstr>Fig. 24.13</vt:lpstr>
      <vt:lpstr>Table 24.2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 FlexArt</dc:title>
  <dc:creator>Laser</dc:creator>
  <cp:lastModifiedBy>Ty Hoffman</cp:lastModifiedBy>
  <cp:revision>381</cp:revision>
  <dcterms:created xsi:type="dcterms:W3CDTF">2014-12-30T19:00:47Z</dcterms:created>
  <dcterms:modified xsi:type="dcterms:W3CDTF">2014-12-30T19:07:15Z</dcterms:modified>
</cp:coreProperties>
</file>